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4" r:id="rId3"/>
    <p:sldId id="260" r:id="rId4"/>
    <p:sldId id="419" r:id="rId5"/>
    <p:sldId id="280" r:id="rId6"/>
    <p:sldId id="259" r:id="rId7"/>
    <p:sldId id="281" r:id="rId8"/>
    <p:sldId id="278" r:id="rId9"/>
    <p:sldId id="418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1DBCF"/>
    <a:srgbClr val="70B6AD"/>
    <a:srgbClr val="054A89"/>
    <a:srgbClr val="000099"/>
    <a:srgbClr val="4F81B5"/>
    <a:srgbClr val="67AB50"/>
    <a:srgbClr val="CE3D62"/>
    <a:srgbClr val="CE4B7F"/>
    <a:srgbClr val="7876DF"/>
    <a:srgbClr val="8FC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6FDF4-A7E4-4B76-8C5E-882C05EE6649}" v="24" dt="2024-02-21T00:35:15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5" autoAdjust="0"/>
    <p:restoredTop sz="94125" autoAdjust="0"/>
  </p:normalViewPr>
  <p:slideViewPr>
    <p:cSldViewPr snapToGrid="0" snapToObjects="1">
      <p:cViewPr varScale="1">
        <p:scale>
          <a:sx n="103" d="100"/>
          <a:sy n="103" d="100"/>
        </p:scale>
        <p:origin x="331" y="7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F6F4C1-4114-4918-8993-473D0CD5D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17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DB437F-59FE-4A6C-A802-8DC82142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3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4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62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99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b="0" i="0" dirty="0">
              <a:solidFill>
                <a:srgbClr val="666666"/>
              </a:solidFill>
              <a:effectLst/>
              <a:latin typeface="altis_unis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4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1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0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D942E2-BAD8-FC47-AC93-B2BB6BCAF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28" y="590550"/>
            <a:ext cx="1288544" cy="1030835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ctrTitle" sz="quarter" hasCustomPrompt="1"/>
          </p:nvPr>
        </p:nvSpPr>
        <p:spPr bwMode="auto">
          <a:xfrm>
            <a:off x="1358089" y="2184400"/>
            <a:ext cx="6437083" cy="843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1366353" y="3332829"/>
            <a:ext cx="6428827" cy="1249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 or delete if not required</a:t>
            </a:r>
          </a:p>
        </p:txBody>
      </p:sp>
    </p:spTree>
    <p:extLst>
      <p:ext uri="{BB962C8B-B14F-4D97-AF65-F5344CB8AC3E}">
        <p14:creationId xmlns:p14="http://schemas.microsoft.com/office/powerpoint/2010/main" val="16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8CBD54-DF40-5146-A631-26A8BE439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00"/>
            <a:ext cx="9144000" cy="88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8" y="4504556"/>
            <a:ext cx="1416826" cy="421143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82909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54A89"/>
                </a:solidFill>
              </a:defRPr>
            </a:lvl1pPr>
          </a:lstStyle>
          <a:p>
            <a:pPr lvl="0"/>
            <a:r>
              <a:rPr lang="en-US" dirty="0"/>
              <a:t>Type heading here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16209" y="1295405"/>
            <a:ext cx="8280751" cy="250443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 marL="1143000" indent="-228600">
              <a:buFont typeface="Arial" panose="020B0604020202020204" pitchFamily="34" charset="0"/>
              <a:buChar char="»"/>
              <a:defRPr sz="2000"/>
            </a:lvl3pPr>
          </a:lstStyle>
          <a:p>
            <a:pPr lvl="0"/>
            <a:r>
              <a:rPr lang="en-US" dirty="0"/>
              <a:t>Type text here</a:t>
            </a:r>
          </a:p>
          <a:p>
            <a:pPr lvl="1"/>
            <a:r>
              <a:rPr lang="en-US" dirty="0"/>
              <a:t>Second level if required</a:t>
            </a:r>
          </a:p>
          <a:p>
            <a:pPr lvl="2"/>
            <a:r>
              <a:rPr lang="en-US" dirty="0"/>
              <a:t>Third level if required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Text lef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0FB18-372E-8048-B367-776BEFCD7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00"/>
            <a:ext cx="9144000" cy="889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-1"/>
            <a:ext cx="4573587" cy="42767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i="1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to placeholder. Or c</a:t>
            </a:r>
            <a:r>
              <a:rPr lang="en-AU" dirty="0"/>
              <a:t>lick </a:t>
            </a:r>
            <a:br>
              <a:rPr lang="en-AU" dirty="0"/>
            </a:br>
            <a:r>
              <a:rPr lang="en-AU" dirty="0"/>
              <a:t>icon to add.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8" y="4504556"/>
            <a:ext cx="1416826" cy="421143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38205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>
                <a:solidFill>
                  <a:srgbClr val="054A89"/>
                </a:solidFill>
              </a:defRPr>
            </a:lvl1pPr>
          </a:lstStyle>
          <a:p>
            <a:pPr lvl="0"/>
            <a:r>
              <a:rPr lang="en-US" dirty="0"/>
              <a:t>Type heading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16209" y="1295405"/>
            <a:ext cx="3810351" cy="251459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Type text here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Text righ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B3DD-81C4-9F4B-B660-B393B3F43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00"/>
            <a:ext cx="9144000" cy="88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8" y="4504556"/>
            <a:ext cx="1416826" cy="42114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4572000" cy="427355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i="1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to placeholder. Or c</a:t>
            </a:r>
            <a:r>
              <a:rPr lang="en-AU" dirty="0"/>
              <a:t>lick </a:t>
            </a:r>
            <a:br>
              <a:rPr lang="en-AU" dirty="0"/>
            </a:br>
            <a:r>
              <a:rPr lang="en-AU" dirty="0"/>
              <a:t>icon to add.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47577" y="428627"/>
            <a:ext cx="38205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>
                <a:solidFill>
                  <a:srgbClr val="054A89"/>
                </a:solidFill>
              </a:defRPr>
            </a:lvl1pPr>
          </a:lstStyle>
          <a:p>
            <a:pPr lvl="0"/>
            <a:r>
              <a:rPr lang="en-US" dirty="0"/>
              <a:t>Type heading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47569" y="1295405"/>
            <a:ext cx="3810351" cy="251459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Type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336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448AA-A810-3541-838F-89503E9EE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00"/>
            <a:ext cx="9144000" cy="889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4000" cy="426481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i="1" baseline="0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</a:t>
            </a:r>
          </a:p>
          <a:p>
            <a:r>
              <a:rPr lang="en-US" dirty="0"/>
              <a:t>to placeholder. </a:t>
            </a:r>
          </a:p>
          <a:p>
            <a:r>
              <a:rPr lang="en-US" dirty="0"/>
              <a:t>Or c</a:t>
            </a:r>
            <a:r>
              <a:rPr lang="en-AU" dirty="0"/>
              <a:t>lick icon to add.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8" y="4504556"/>
            <a:ext cx="1416826" cy="4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4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 heading and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1B5293-C01E-AE4B-B09A-72C45EC0A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00"/>
            <a:ext cx="9144000" cy="889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47587"/>
            <a:ext cx="9144000" cy="30172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i="1" baseline="0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</a:t>
            </a:r>
          </a:p>
          <a:p>
            <a:r>
              <a:rPr lang="en-US"/>
              <a:t>to </a:t>
            </a:r>
            <a:r>
              <a:rPr lang="en-US" dirty="0"/>
              <a:t>placeholder</a:t>
            </a:r>
            <a:r>
              <a:rPr lang="en-US"/>
              <a:t>. </a:t>
            </a:r>
          </a:p>
          <a:p>
            <a:r>
              <a:rPr lang="en-US"/>
              <a:t>Or </a:t>
            </a:r>
            <a:r>
              <a:rPr lang="en-US" dirty="0"/>
              <a:t>c</a:t>
            </a:r>
            <a:r>
              <a:rPr lang="en-AU" dirty="0"/>
              <a:t>lick icon to add.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82909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54A89"/>
                </a:solidFill>
                <a:latin typeface="Altis UniSA" panose="020B0603030000000003" pitchFamily="34" charset="77"/>
              </a:defRPr>
            </a:lvl1pPr>
          </a:lstStyle>
          <a:p>
            <a:pPr lvl="0"/>
            <a:r>
              <a:rPr lang="en-US" dirty="0"/>
              <a:t>Type heading here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8" y="4504556"/>
            <a:ext cx="1416826" cy="4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0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8EBF3C-6C79-414F-B2F0-C45AE2BA79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4" y="904205"/>
            <a:ext cx="2084432" cy="1667545"/>
          </a:xfrm>
          <a:prstGeom prst="rect">
            <a:avLst/>
          </a:prstGeom>
        </p:spPr>
      </p:pic>
      <p:pic>
        <p:nvPicPr>
          <p:cNvPr id="6" name="Picture 5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4" y="904205"/>
            <a:ext cx="2084432" cy="1667545"/>
          </a:xfrm>
          <a:prstGeom prst="rect">
            <a:avLst/>
          </a:prstGeom>
        </p:spPr>
      </p:pic>
      <p:sp>
        <p:nvSpPr>
          <p:cNvPr id="9" name="Rectangle 11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0" y="3332829"/>
            <a:ext cx="9143999" cy="1249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3200" baseline="0">
                <a:solidFill>
                  <a:schemeClr val="bg1"/>
                </a:solidFill>
                <a:latin typeface="Altis UniSA" panose="020B0603030000000003" pitchFamily="34" charset="77"/>
              </a:defRPr>
            </a:lvl1pPr>
          </a:lstStyle>
          <a:p>
            <a:r>
              <a:rPr lang="en-US" dirty="0"/>
              <a:t>Insert text or delete if not required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36CC4D-E0E0-6B42-B5BC-D4678C3B7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033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88995"/>
            <a:ext cx="3237672" cy="2293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EDBC9D-23D1-0744-8AA8-119C3BC565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6035" y="2897049"/>
            <a:ext cx="3254939" cy="734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second line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2281DE1-0233-014B-B408-AD8333D5E2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09584" y="0"/>
            <a:ext cx="5334415" cy="5143500"/>
          </a:xfrm>
        </p:spPr>
        <p:txBody>
          <a:bodyPr/>
          <a:lstStyle/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8260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2971800" y="290514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1" r:id="rId3"/>
    <p:sldLayoutId id="2147483654" r:id="rId4"/>
    <p:sldLayoutId id="2147483659" r:id="rId5"/>
    <p:sldLayoutId id="2147483660" r:id="rId6"/>
    <p:sldLayoutId id="2147483649" r:id="rId7"/>
    <p:sldLayoutId id="2147483661" r:id="rId8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itchFamily="-65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itchFamily="-65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-65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65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.unisa.edu.au/students/student-support-services/counselling/self-help-resources/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respect@unisa.edu.au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.unisa.edu.au/students/student-support-services/access-inclusion/access-plan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s://i.unisa.edu.au/students/student-support-services/equity-and-diversity/ally-networ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.unisa.edu.au/students/student-support-services/wirringka-student-services/aboriginal-tutorial-progra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hyperlink" Target="https://i.unisa.edu.au/students/student-support-services/wirringka-student-services/study-centres-find-u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.unisa.edu.au/students/student-support-services/international-student-services/contact-a-student-advise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hyperlink" Target="https://i.unisa.edu.au/students/student-support-services/student-accommodation/" TargetMode="External"/><Relationship Id="rId4" Type="http://schemas.openxmlformats.org/officeDocument/2006/relationships/hyperlink" Target="https://i.unisa.edu.au/students/student-support-services/international-student-services/gday-mat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sa.edu.au/VEE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AU" sz="3600" dirty="0"/>
              <a:t>Student Wellbeing at UniSA</a:t>
            </a:r>
            <a:endParaRPr lang="en-US" sz="36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15CBBEF-878A-4D03-FD7C-6B300A4A921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AU" sz="3200" dirty="0"/>
              <a:t>Student Engagement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61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 dir="r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F12A-45AF-897B-08AA-CAD8339D0A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7156" y="248459"/>
            <a:ext cx="4404360" cy="647700"/>
          </a:xfrm>
        </p:spPr>
        <p:txBody>
          <a:bodyPr/>
          <a:lstStyle/>
          <a:p>
            <a:r>
              <a:rPr lang="en-AU" sz="3200" dirty="0">
                <a:latin typeface="Altis UniSA" panose="020B0603030000000003" pitchFamily="34" charset="0"/>
              </a:rPr>
              <a:t>UniSA Counselling </a:t>
            </a:r>
            <a:endParaRPr lang="en-US" sz="3200" dirty="0">
              <a:latin typeface="Altis UniSA" panose="020B06030300000000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D4EBED-1A67-F8AA-45EC-5DF40DA1F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095374" cy="4248651"/>
          </a:xfrm>
          <a:prstGeom prst="rect">
            <a:avLst/>
          </a:prstGeom>
        </p:spPr>
      </p:pic>
      <p:pic>
        <p:nvPicPr>
          <p:cNvPr id="5" name="Picture 4" descr="A picture containing pattern, art, stitch, pixel&#10;&#10;Description automatically generated">
            <a:extLst>
              <a:ext uri="{FF2B5EF4-FFF2-40B4-BE49-F238E27FC236}">
                <a16:creationId xmlns:a16="http://schemas.microsoft.com/office/drawing/2014/main" id="{53B2BACF-7053-A64E-4C06-A9B17E659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69" y="2444758"/>
            <a:ext cx="1566273" cy="1566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F52BE1-C9A5-0F08-2A07-8487D301D261}"/>
              </a:ext>
            </a:extLst>
          </p:cNvPr>
          <p:cNvSpPr txBox="1"/>
          <p:nvPr/>
        </p:nvSpPr>
        <p:spPr>
          <a:xfrm>
            <a:off x="3707167" y="908815"/>
            <a:ext cx="41847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i="0" dirty="0" err="1">
                <a:solidFill>
                  <a:schemeClr val="accent4"/>
                </a:solidFill>
                <a:effectLst/>
                <a:latin typeface="Altis UniSA" panose="020B0603030000000003" pitchFamily="34" charset="0"/>
              </a:rPr>
              <a:t>UniSA’s</a:t>
            </a:r>
            <a:r>
              <a:rPr lang="en-AU" sz="1400" i="0" dirty="0">
                <a:solidFill>
                  <a:schemeClr val="accent4"/>
                </a:solidFill>
                <a:effectLst/>
                <a:latin typeface="Altis UniSA" panose="020B0603030000000003" pitchFamily="34" charset="0"/>
              </a:rPr>
              <a:t> Counselling Service offers free and confidential short-term counselling to students studying onshore in Australia to help with managing any personal issues that could affect your studies.</a:t>
            </a:r>
          </a:p>
          <a:p>
            <a:pPr algn="l"/>
            <a:endParaRPr lang="en-AU" sz="1400" i="0" dirty="0">
              <a:solidFill>
                <a:schemeClr val="accent4"/>
              </a:solidFill>
              <a:effectLst/>
              <a:latin typeface="Altis UniSA" panose="020B0603030000000003" pitchFamily="34" charset="0"/>
            </a:endParaRPr>
          </a:p>
          <a:p>
            <a:endParaRPr lang="en-AU" sz="1400" dirty="0">
              <a:solidFill>
                <a:schemeClr val="accent5">
                  <a:lumMod val="50000"/>
                </a:schemeClr>
              </a:solidFill>
              <a:latin typeface="Altis UniSA" panose="020B060303000000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8060E-AC53-BE36-78C7-B727EB8B7F39}"/>
              </a:ext>
            </a:extLst>
          </p:cNvPr>
          <p:cNvSpPr txBox="1"/>
          <p:nvPr/>
        </p:nvSpPr>
        <p:spPr>
          <a:xfrm>
            <a:off x="6737651" y="2170492"/>
            <a:ext cx="2308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100" dirty="0">
                <a:solidFill>
                  <a:schemeClr val="accent4"/>
                </a:solidFill>
                <a:latin typeface="Altis UniSA" panose="020B0603030000000003" pitchFamily="34" charset="0"/>
              </a:rPr>
              <a:t>For more information:</a:t>
            </a:r>
            <a:endParaRPr lang="en-AU" sz="1100" b="0" i="0" dirty="0">
              <a:solidFill>
                <a:schemeClr val="accent4"/>
              </a:solidFill>
              <a:effectLst/>
              <a:latin typeface="Altis UniSA" panose="020B06030300000000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DA318-2260-D218-E793-60597C1C8CDF}"/>
              </a:ext>
            </a:extLst>
          </p:cNvPr>
          <p:cNvSpPr txBox="1"/>
          <p:nvPr/>
        </p:nvSpPr>
        <p:spPr>
          <a:xfrm>
            <a:off x="3710201" y="2191768"/>
            <a:ext cx="27215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0" i="0" dirty="0">
                <a:solidFill>
                  <a:schemeClr val="accent4"/>
                </a:solidFill>
                <a:effectLst/>
                <a:latin typeface="Altis UniSA" panose="020B0603030000000003" pitchFamily="34" charset="0"/>
              </a:rPr>
              <a:t>Counsellors also run personal wellbeing workshops and provide a range of online </a:t>
            </a:r>
            <a:r>
              <a:rPr lang="en-AU" sz="1400" b="0" i="0" u="none" strike="noStrike" dirty="0">
                <a:solidFill>
                  <a:srgbClr val="0052A0"/>
                </a:solidFill>
                <a:effectLst/>
                <a:latin typeface="Altis UniSA" panose="020B0603030000000003" pitchFamily="34" charset="0"/>
                <a:hlinkClick r:id="rId5"/>
              </a:rPr>
              <a:t>self-help resources</a:t>
            </a:r>
            <a:r>
              <a:rPr lang="en-AU" sz="1400" b="0" i="0" dirty="0">
                <a:solidFill>
                  <a:schemeClr val="accent4"/>
                </a:solidFill>
                <a:effectLst/>
                <a:latin typeface="Altis UniSA" panose="020B0603030000000003" pitchFamily="34" charset="0"/>
              </a:rPr>
              <a:t>. </a:t>
            </a:r>
          </a:p>
          <a:p>
            <a:endParaRPr lang="en-AU" sz="1400" dirty="0">
              <a:solidFill>
                <a:schemeClr val="accent4"/>
              </a:solidFill>
              <a:latin typeface="Altis UniSA" panose="020B0603030000000003" pitchFamily="34" charset="0"/>
            </a:endParaRPr>
          </a:p>
          <a:p>
            <a:r>
              <a:rPr lang="en-AU" sz="1400" b="0" i="0" dirty="0">
                <a:solidFill>
                  <a:schemeClr val="accent4"/>
                </a:solidFill>
                <a:effectLst/>
                <a:latin typeface="Altis UniSA" panose="020B0603030000000003" pitchFamily="34" charset="0"/>
              </a:rPr>
              <a:t>We encourage you to make use of our services and resources.</a:t>
            </a:r>
          </a:p>
        </p:txBody>
      </p:sp>
    </p:spTree>
    <p:extLst>
      <p:ext uri="{BB962C8B-B14F-4D97-AF65-F5344CB8AC3E}">
        <p14:creationId xmlns:p14="http://schemas.microsoft.com/office/powerpoint/2010/main" val="415906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 dir="r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ext, circle, menu, screenshot&#10;&#10;Description automatically generated">
            <a:extLst>
              <a:ext uri="{FF2B5EF4-FFF2-40B4-BE49-F238E27FC236}">
                <a16:creationId xmlns:a16="http://schemas.microsoft.com/office/drawing/2014/main" id="{E78776E5-BB01-554C-399A-DB83035EA6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 b="2962"/>
          <a:stretch>
            <a:fillRect/>
          </a:stretch>
        </p:blipFill>
        <p:spPr>
          <a:xfrm>
            <a:off x="0" y="9526"/>
            <a:ext cx="4522406" cy="422719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E5B0D-2851-7143-A483-D82399EC24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9377" y="353676"/>
            <a:ext cx="4008703" cy="548694"/>
          </a:xfrm>
        </p:spPr>
        <p:txBody>
          <a:bodyPr/>
          <a:lstStyle/>
          <a:p>
            <a:r>
              <a:rPr lang="en-AU" sz="3200" dirty="0" err="1">
                <a:latin typeface="Altis UniSA" panose="020B0603030000000003" pitchFamily="34" charset="0"/>
              </a:rPr>
              <a:t>Respect@UniSA</a:t>
            </a:r>
            <a:endParaRPr lang="en-AU" sz="3200" dirty="0">
              <a:latin typeface="Altis UniSA" panose="020B0603030000000003" pitchFamily="34" charset="0"/>
            </a:endParaRPr>
          </a:p>
          <a:p>
            <a:endParaRPr lang="en-AU" sz="3200" b="0" dirty="0">
              <a:solidFill>
                <a:schemeClr val="accent5">
                  <a:lumMod val="50000"/>
                </a:schemeClr>
              </a:solidFill>
              <a:latin typeface="Altis UniSA" panose="020B0603030000000003" pitchFamily="34" charset="0"/>
            </a:endParaRPr>
          </a:p>
          <a:p>
            <a:endParaRPr lang="en-AU" sz="3200" b="0" dirty="0">
              <a:solidFill>
                <a:schemeClr val="accent5">
                  <a:lumMod val="50000"/>
                </a:schemeClr>
              </a:solidFill>
              <a:latin typeface="Altis UniSA" panose="020B0603030000000003" pitchFamily="34" charset="0"/>
            </a:endParaRPr>
          </a:p>
          <a:p>
            <a:endParaRPr lang="en-AU" sz="3200" b="0" dirty="0">
              <a:solidFill>
                <a:schemeClr val="accent5">
                  <a:lumMod val="50000"/>
                </a:schemeClr>
              </a:solidFill>
              <a:latin typeface="Altis UniSA" panose="020B0603030000000003" pitchFamily="34" charset="0"/>
            </a:endParaRPr>
          </a:p>
        </p:txBody>
      </p:sp>
      <p:pic>
        <p:nvPicPr>
          <p:cNvPr id="5" name="Picture 4" descr="A qr code with blue squares&#10;&#10;Description automatically generated with low confidence">
            <a:extLst>
              <a:ext uri="{FF2B5EF4-FFF2-40B4-BE49-F238E27FC236}">
                <a16:creationId xmlns:a16="http://schemas.microsoft.com/office/drawing/2014/main" id="{3D27306B-2932-F016-99CC-C8B886FA59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18" y="3116047"/>
            <a:ext cx="1120672" cy="1120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E1B0BB-0B74-2DF4-4D41-6629FDF31EA8}"/>
              </a:ext>
            </a:extLst>
          </p:cNvPr>
          <p:cNvSpPr txBox="1"/>
          <p:nvPr/>
        </p:nvSpPr>
        <p:spPr>
          <a:xfrm>
            <a:off x="4823669" y="902370"/>
            <a:ext cx="40087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0" i="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latin typeface="Altis UniSA" panose="020B0603030000000003" pitchFamily="34" charset="0"/>
              </a:rPr>
              <a:t>UniSA is committed to a respectful and inclusive culture in which all students and staff feel safe. A safer community means everyone can reach their full potential. This means we’re continually striving to improve our prevention programs and support services. </a:t>
            </a:r>
          </a:p>
          <a:p>
            <a:endParaRPr lang="en-AU" sz="1400" dirty="0">
              <a:solidFill>
                <a:schemeClr val="accent4">
                  <a:lumMod val="85000"/>
                  <a:lumOff val="15000"/>
                </a:schemeClr>
              </a:solidFill>
              <a:latin typeface="Altis UniSA" panose="020B0603030000000003" pitchFamily="34" charset="0"/>
            </a:endParaRPr>
          </a:p>
          <a:p>
            <a:r>
              <a:rPr lang="en-AU" sz="1400" b="0" i="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latin typeface="Altis UniSA" panose="020B0603030000000003" pitchFamily="34" charset="0"/>
              </a:rPr>
              <a:t>If you, or someone you know, has been affected by an incident of sexual assault or sexual harassment, support is always available.</a:t>
            </a:r>
            <a:endParaRPr lang="en-US" sz="1400" b="1" dirty="0">
              <a:solidFill>
                <a:schemeClr val="accent4">
                  <a:lumMod val="85000"/>
                  <a:lumOff val="15000"/>
                </a:schemeClr>
              </a:solidFill>
              <a:latin typeface="Altis UniSA" panose="020B0603030000000003" pitchFamily="34" charset="0"/>
            </a:endParaRPr>
          </a:p>
          <a:p>
            <a:endParaRPr lang="en-AU" sz="1400" b="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r>
              <a:rPr lang="en-AU" sz="1400" b="0" dirty="0">
                <a:solidFill>
                  <a:schemeClr val="accent4">
                    <a:lumMod val="85000"/>
                    <a:lumOff val="15000"/>
                  </a:schemeClr>
                </a:solidFill>
                <a:latin typeface="Altis UniSA" panose="020B0603030000000003" pitchFamily="34" charset="0"/>
              </a:rPr>
              <a:t>For advice or information, </a:t>
            </a:r>
          </a:p>
          <a:p>
            <a:r>
              <a:rPr lang="en-AU" sz="1400" b="0" dirty="0">
                <a:solidFill>
                  <a:schemeClr val="accent4">
                    <a:lumMod val="85000"/>
                    <a:lumOff val="15000"/>
                  </a:schemeClr>
                </a:solidFill>
                <a:latin typeface="Altis UniSA" panose="020B0603030000000003" pitchFamily="34" charset="0"/>
              </a:rPr>
              <a:t>email:</a:t>
            </a:r>
            <a:r>
              <a:rPr lang="en-AU" sz="1400" b="0" dirty="0">
                <a:solidFill>
                  <a:schemeClr val="accent4">
                    <a:lumMod val="65000"/>
                    <a:lumOff val="35000"/>
                  </a:schemeClr>
                </a:solidFill>
                <a:latin typeface="Altis UniSA" panose="020B0603030000000003" pitchFamily="34" charset="0"/>
              </a:rPr>
              <a:t> </a:t>
            </a:r>
            <a:r>
              <a:rPr lang="en-AU" sz="1400" b="0" dirty="0">
                <a:solidFill>
                  <a:schemeClr val="accent5">
                    <a:lumMod val="50000"/>
                  </a:schemeClr>
                </a:solidFill>
                <a:latin typeface="Altis UniSA" panose="020B0603030000000003" pitchFamily="34" charset="0"/>
                <a:hlinkClick r:id="rId5"/>
              </a:rPr>
              <a:t>respect@unisa.edu.au</a:t>
            </a:r>
            <a:r>
              <a:rPr lang="en-AU" sz="1400" b="0" dirty="0">
                <a:solidFill>
                  <a:schemeClr val="accent5">
                    <a:lumMod val="50000"/>
                  </a:schemeClr>
                </a:solidFill>
                <a:latin typeface="Altis UniSA" panose="020B0603030000000003" pitchFamily="34" charset="0"/>
              </a:rPr>
              <a:t> </a:t>
            </a:r>
          </a:p>
          <a:p>
            <a:r>
              <a:rPr lang="en-AU" sz="1400" b="0" dirty="0">
                <a:solidFill>
                  <a:schemeClr val="accent4">
                    <a:lumMod val="85000"/>
                    <a:lumOff val="15000"/>
                  </a:schemeClr>
                </a:solidFill>
                <a:latin typeface="Altis UniSA" panose="020B0603030000000003" pitchFamily="34" charset="0"/>
              </a:rPr>
              <a:t>or click on the QR code: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43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 dir="r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813F8B71-4C3D-1502-F49F-037B31CCF7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3264"/>
          <a:stretch/>
        </p:blipFill>
        <p:spPr>
          <a:xfrm>
            <a:off x="0" y="1"/>
            <a:ext cx="4479461" cy="418705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E5B0D-2851-7143-A483-D82399EC24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1" y="428627"/>
            <a:ext cx="4196080" cy="647700"/>
          </a:xfrm>
        </p:spPr>
        <p:txBody>
          <a:bodyPr/>
          <a:lstStyle/>
          <a:p>
            <a:r>
              <a:rPr lang="en-US" sz="2400" dirty="0">
                <a:latin typeface="Altis UniSA" panose="020B0603030000000003" pitchFamily="34" charset="0"/>
              </a:rPr>
              <a:t>UniSA Student Mental Health Framework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B353B-1136-6F4C-A88A-827A91BE15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2" y="1295405"/>
            <a:ext cx="4196080" cy="246379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AU" sz="1400" dirty="0">
                <a:latin typeface="Altis UniSA" panose="020B0603030000000003" pitchFamily="34" charset="0"/>
              </a:rPr>
              <a:t>This project is in progress with plans to launch in 2025.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AU" sz="1400" dirty="0">
                <a:latin typeface="Altis UniSA" panose="020B0603030000000003" pitchFamily="34" charset="0"/>
              </a:rPr>
              <a:t>The project aims to develop a student focussed </a:t>
            </a:r>
            <a:r>
              <a:rPr lang="en-AU" sz="1400">
                <a:latin typeface="Altis UniSA" panose="020B0603030000000003" pitchFamily="34" charset="0"/>
              </a:rPr>
              <a:t>framework that support </a:t>
            </a:r>
            <a:r>
              <a:rPr lang="en-AU" sz="1400" dirty="0">
                <a:latin typeface="Altis UniSA" panose="020B0603030000000003" pitchFamily="34" charset="0"/>
              </a:rPr>
              <a:t>students personally and academically by incorporating good mental health practices into the university experience.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AU" sz="1400" dirty="0">
              <a:latin typeface="Altis UniSA" panose="020B0603030000000003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AU" sz="1400" dirty="0">
                <a:latin typeface="Altis UniSA" panose="020B0603030000000003" pitchFamily="34" charset="0"/>
              </a:rPr>
              <a:t>For more information, scan:</a:t>
            </a:r>
            <a:endParaRPr lang="en-US" sz="1400" dirty="0">
              <a:latin typeface="Altis UniSA" panose="020B0603030000000003" pitchFamily="34" charset="0"/>
            </a:endParaRPr>
          </a:p>
        </p:txBody>
      </p:sp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CC0502C9-12E4-82D5-2643-2C96098357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47" y="2992669"/>
            <a:ext cx="1163091" cy="11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5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3906C-B84C-CC44-9E7C-E1EAE07FD5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2059" y="1056807"/>
            <a:ext cx="4279692" cy="2998031"/>
          </a:xfrm>
        </p:spPr>
        <p:txBody>
          <a:bodyPr vert="horz" lIns="91440" tIns="45720" rIns="91440" bIns="45720" rtlCol="0">
            <a:normAutofit/>
          </a:bodyPr>
          <a:lstStyle/>
          <a:p>
            <a:pPr marL="271463" marR="0" lvl="0" indent="-271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ltis UniSA" panose="020B0603030000000003" pitchFamily="34" charset="0"/>
                <a:cs typeface="Arial"/>
              </a:rPr>
              <a:t>Support and resources for all UniSA students who live with a disability, impairment, or chronic health condition, or care for a family member who does</a:t>
            </a:r>
          </a:p>
          <a:p>
            <a:pPr marL="271463" marR="0" lvl="0" indent="-271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ltis UniSA" panose="020B0603030000000003" pitchFamily="34" charset="0"/>
                <a:cs typeface="Arial"/>
              </a:rPr>
              <a:t>Assess eligibility for and create 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tis UniSA" panose="020B0603030000000003" pitchFamily="34" charset="0"/>
                <a:cs typeface="Arial"/>
                <a:hlinkClick r:id="rId3"/>
              </a:rPr>
              <a:t>Access Plans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tis UniSA" panose="020B0603030000000003" pitchFamily="34" charset="0"/>
                <a:cs typeface="Arial"/>
              </a:rPr>
              <a:t> 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ltis UniSA" panose="020B0603030000000003" pitchFamily="34" charset="0"/>
                <a:cs typeface="Arial"/>
              </a:rPr>
              <a:t>which identify the support, resources and reasonable adjustments a student requires</a:t>
            </a:r>
          </a:p>
          <a:p>
            <a:pPr marL="271463" marR="0" lvl="0" indent="-271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tis UniSA" panose="020B0603030000000003" pitchFamily="34" charset="0"/>
                <a:cs typeface="Arial"/>
                <a:hlinkClick r:id="rId4"/>
              </a:rPr>
              <a:t>Ally Network 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ltis UniSA" panose="020B0603030000000003" pitchFamily="34" charset="0"/>
                <a:cs typeface="Arial"/>
              </a:rPr>
              <a:t>and support for gender and sexually diverse students</a:t>
            </a:r>
          </a:p>
          <a:p>
            <a:pPr marL="271463" marR="0" lvl="0" indent="-271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ltis UniSA" panose="020B0603030000000003" pitchFamily="34" charset="0"/>
                <a:cs typeface="Arial"/>
              </a:rPr>
              <a:t>Identify systemic barriers and promote inclusive practices for students</a:t>
            </a:r>
            <a:endParaRPr lang="en-AU" sz="1100" b="0" dirty="0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  <a:latin typeface="+mn-lt"/>
            </a:endParaRPr>
          </a:p>
          <a:p>
            <a:pPr marL="342900" lvl="0" indent="-228600" defTabSz="9144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2353132B-51C1-4DE5-865E-F14F2453AB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28" t="4396" r="13128" b="9758"/>
          <a:stretch/>
        </p:blipFill>
        <p:spPr>
          <a:xfrm>
            <a:off x="0" y="-5721"/>
            <a:ext cx="4003521" cy="427042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9A74B37-0753-F631-FC6C-154BC3FF1F9D}"/>
              </a:ext>
            </a:extLst>
          </p:cNvPr>
          <p:cNvSpPr txBox="1">
            <a:spLocks/>
          </p:cNvSpPr>
          <p:nvPr/>
        </p:nvSpPr>
        <p:spPr>
          <a:xfrm>
            <a:off x="4482058" y="334160"/>
            <a:ext cx="4384623" cy="647700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rgbClr val="054A89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AU" sz="3200" kern="0" dirty="0">
                <a:latin typeface="Altis UniSA" panose="020B0603030000000003" pitchFamily="34" charset="0"/>
              </a:rPr>
              <a:t>Access &amp; Inclusion</a:t>
            </a:r>
            <a:endParaRPr lang="en-US" sz="3200" kern="0" dirty="0">
              <a:latin typeface="Altis UniSA" panose="020B06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logo, font, symbol, graphics&#10;&#10;Description automatically generated">
            <a:extLst>
              <a:ext uri="{FF2B5EF4-FFF2-40B4-BE49-F238E27FC236}">
                <a16:creationId xmlns:a16="http://schemas.microsoft.com/office/drawing/2014/main" id="{53632D0A-1F68-2E27-3C3F-8F3F214BB8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r="4015"/>
          <a:stretch>
            <a:fillRect/>
          </a:stretch>
        </p:blipFill>
        <p:spPr>
          <a:xfrm>
            <a:off x="4015037" y="945787"/>
            <a:ext cx="2892034" cy="270431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C8EF0-98B0-1341-9D09-525ACCE98A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639" y="431596"/>
            <a:ext cx="3820503" cy="647700"/>
          </a:xfrm>
        </p:spPr>
        <p:txBody>
          <a:bodyPr/>
          <a:lstStyle/>
          <a:p>
            <a:r>
              <a:rPr lang="en-AU" sz="3200" dirty="0">
                <a:latin typeface="Altis UniSA" panose="020B0603030000000003" pitchFamily="34" charset="0"/>
              </a:rPr>
              <a:t>Ally Network</a:t>
            </a:r>
            <a:endParaRPr lang="en-US" sz="3200" dirty="0">
              <a:latin typeface="Altis UniSA" panose="020B0603030000000003" pitchFamily="34" charset="0"/>
            </a:endParaRPr>
          </a:p>
        </p:txBody>
      </p:sp>
      <p:pic>
        <p:nvPicPr>
          <p:cNvPr id="5" name="Picture 4" descr="A picture containing pattern, symmetry, stitch&#10;&#10;Description automatically generated">
            <a:extLst>
              <a:ext uri="{FF2B5EF4-FFF2-40B4-BE49-F238E27FC236}">
                <a16:creationId xmlns:a16="http://schemas.microsoft.com/office/drawing/2014/main" id="{BA7E9AAF-284E-6866-BAB8-26591A5FF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90" y="2297946"/>
            <a:ext cx="1516179" cy="15161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58027F-B085-A95A-F665-22B6EC882D27}"/>
              </a:ext>
            </a:extLst>
          </p:cNvPr>
          <p:cNvSpPr txBox="1"/>
          <p:nvPr/>
        </p:nvSpPr>
        <p:spPr>
          <a:xfrm>
            <a:off x="501639" y="1018585"/>
            <a:ext cx="34142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0" i="0" dirty="0">
                <a:solidFill>
                  <a:schemeClr val="tx2"/>
                </a:solidFill>
                <a:effectLst/>
                <a:latin typeface="Altis UniSA" panose="020B0603030000000003" pitchFamily="34" charset="0"/>
              </a:rPr>
              <a:t>UniSA has always been committed to welcoming and supporting all students and staff to be part of our community, regardless of gender, age, race, religion, ability or sexuality.  </a:t>
            </a:r>
          </a:p>
          <a:p>
            <a:pPr algn="l"/>
            <a:endParaRPr lang="en-AU" sz="1400" dirty="0">
              <a:solidFill>
                <a:schemeClr val="tx2"/>
              </a:solidFill>
              <a:latin typeface="Altis UniSA" panose="020B0603030000000003" pitchFamily="34" charset="0"/>
            </a:endParaRPr>
          </a:p>
          <a:p>
            <a:pPr algn="l"/>
            <a:r>
              <a:rPr lang="en-AU" sz="1400" b="0" i="0" dirty="0">
                <a:solidFill>
                  <a:schemeClr val="tx2"/>
                </a:solidFill>
                <a:effectLst/>
                <a:latin typeface="Altis UniSA" panose="020B0603030000000003" pitchFamily="34" charset="0"/>
              </a:rPr>
              <a:t>The establishment of an Ally Network at UniSA represents a significant step towards creating a culture that respects and celebrates sexual and gender diversity. We want to create a University community where all students, staff and visitors feel safe, supported and empowered to be who they are.</a:t>
            </a:r>
          </a:p>
          <a:p>
            <a:pPr algn="l"/>
            <a:endParaRPr lang="en-AU" sz="1400" b="0" i="0" dirty="0">
              <a:solidFill>
                <a:srgbClr val="666666"/>
              </a:solidFill>
              <a:effectLst/>
              <a:latin typeface="Altis UniSA" panose="020B0603030000000003" pitchFamily="34" charset="0"/>
            </a:endParaRPr>
          </a:p>
          <a:p>
            <a:endParaRPr lang="en-AU" dirty="0">
              <a:latin typeface="Altis UniSA" panose="020B060303000000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8C66E-7E28-C43F-F97E-EEAE6D6B4537}"/>
              </a:ext>
            </a:extLst>
          </p:cNvPr>
          <p:cNvSpPr txBox="1"/>
          <p:nvPr/>
        </p:nvSpPr>
        <p:spPr>
          <a:xfrm>
            <a:off x="7274254" y="1255583"/>
            <a:ext cx="177436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i="0" dirty="0">
                <a:solidFill>
                  <a:srgbClr val="7030A0"/>
                </a:solidFill>
                <a:effectLst/>
                <a:latin typeface="Altis UniSA" panose="020B0603030000000003" pitchFamily="34" charset="0"/>
              </a:rPr>
              <a:t>Click on the QR code to find out how to connect to or become an Ally today!</a:t>
            </a:r>
          </a:p>
          <a:p>
            <a:endParaRPr lang="en-AU" sz="1050" dirty="0">
              <a:latin typeface="Altis UniSA" panose="020B06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 dir="r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29C329-5607-F3E4-AF4C-014A63B9F5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F6ED1-79F7-5A1E-54D3-51C8C020B8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6218" y="428627"/>
            <a:ext cx="3946378" cy="647700"/>
          </a:xfrm>
        </p:spPr>
        <p:txBody>
          <a:bodyPr/>
          <a:lstStyle/>
          <a:p>
            <a:r>
              <a:rPr lang="en-AU" sz="3200" dirty="0">
                <a:latin typeface="Altis UniSA" panose="020B0603030000000003" pitchFamily="34" charset="0"/>
              </a:rPr>
              <a:t>Wirringka Student Services</a:t>
            </a:r>
          </a:p>
          <a:p>
            <a:pPr>
              <a:spcBef>
                <a:spcPts val="0"/>
              </a:spcBef>
            </a:pPr>
            <a:r>
              <a:rPr lang="en-AU" sz="1400" b="0" i="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latin typeface="Altis UniSA" panose="020B0603030000000003" pitchFamily="34" charset="0"/>
              </a:rPr>
              <a:t>The word ‘</a:t>
            </a:r>
            <a:r>
              <a:rPr lang="en-AU" sz="1400" b="0" i="0" dirty="0" err="1"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latin typeface="Altis UniSA" panose="020B0603030000000003" pitchFamily="34" charset="0"/>
              </a:rPr>
              <a:t>wirringka</a:t>
            </a:r>
            <a:r>
              <a:rPr lang="en-AU" sz="1400" b="0" i="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latin typeface="Altis UniSA" panose="020B0603030000000003" pitchFamily="34" charset="0"/>
              </a:rPr>
              <a:t>’ means ‘together and in common with’ in the Kaurna language.</a:t>
            </a:r>
            <a:endParaRPr lang="en-AU" sz="1400" dirty="0">
              <a:solidFill>
                <a:schemeClr val="accent4">
                  <a:lumMod val="85000"/>
                  <a:lumOff val="15000"/>
                </a:schemeClr>
              </a:solidFill>
              <a:latin typeface="Altis UniSA" panose="020B0603030000000003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CD803BE-C41D-40C9-A61F-49B7C23CF5A4}"/>
              </a:ext>
            </a:extLst>
          </p:cNvPr>
          <p:cNvSpPr txBox="1">
            <a:spLocks/>
          </p:cNvSpPr>
          <p:nvPr/>
        </p:nvSpPr>
        <p:spPr>
          <a:xfrm>
            <a:off x="416217" y="1994790"/>
            <a:ext cx="4114800" cy="262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ltis UniSA" panose="020B0603030000000003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800" indent="-342900">
              <a:buFont typeface="Arial" panose="020B0604020202020204" pitchFamily="34" charset="0"/>
              <a:buChar char="•"/>
            </a:pPr>
            <a:r>
              <a:rPr lang="en-AU" sz="1400" dirty="0">
                <a:latin typeface="Altis UniSA" panose="020B0603030000000003" pitchFamily="34" charset="0"/>
              </a:rPr>
              <a:t>Supporting Aboriginal students</a:t>
            </a:r>
          </a:p>
          <a:p>
            <a:pPr marL="226800" indent="-342900">
              <a:buFont typeface="Arial" panose="020B0604020202020204" pitchFamily="34" charset="0"/>
              <a:buChar char="•"/>
            </a:pPr>
            <a:r>
              <a:rPr lang="en-AU" sz="1400" dirty="0">
                <a:latin typeface="Altis UniSA" panose="020B0603030000000003" pitchFamily="34" charset="0"/>
                <a:hlinkClick r:id="rId3"/>
              </a:rPr>
              <a:t>Aboriginal Tutorial Program</a:t>
            </a:r>
            <a:endParaRPr lang="en-AU" sz="1400" dirty="0">
              <a:latin typeface="Altis UniSA" panose="020B0603030000000003" pitchFamily="34" charset="0"/>
            </a:endParaRPr>
          </a:p>
          <a:p>
            <a:pPr marL="226800" indent="-342900">
              <a:buFont typeface="Arial" panose="020B0604020202020204" pitchFamily="34" charset="0"/>
              <a:buChar char="•"/>
            </a:pPr>
            <a:r>
              <a:rPr lang="en-AU" sz="1400" dirty="0">
                <a:latin typeface="Altis UniSA" panose="020B0603030000000003" pitchFamily="34" charset="0"/>
              </a:rPr>
              <a:t>CareerTrackers Partnership </a:t>
            </a:r>
          </a:p>
          <a:p>
            <a:pPr marL="226800">
              <a:spcBef>
                <a:spcPts val="0"/>
              </a:spcBef>
            </a:pPr>
            <a:r>
              <a:rPr lang="en-AU" sz="1400" dirty="0">
                <a:latin typeface="Altis UniSA" panose="020B0603030000000003" pitchFamily="34" charset="0"/>
              </a:rPr>
              <a:t>  (internship program)</a:t>
            </a:r>
          </a:p>
          <a:p>
            <a:pPr marL="226800" indent="-342900">
              <a:buFont typeface="Arial" panose="020B0604020202020204" pitchFamily="34" charset="0"/>
              <a:buChar char="•"/>
            </a:pPr>
            <a:r>
              <a:rPr lang="en-AU" sz="1400" dirty="0">
                <a:latin typeface="Altis UniSA" panose="020B0603030000000003" pitchFamily="34" charset="0"/>
              </a:rPr>
              <a:t>Events</a:t>
            </a:r>
          </a:p>
          <a:p>
            <a:pPr marL="226800" indent="-342900">
              <a:buFont typeface="Arial" panose="020B0604020202020204" pitchFamily="34" charset="0"/>
              <a:buChar char="•"/>
            </a:pPr>
            <a:r>
              <a:rPr lang="en-AU" sz="1400" dirty="0">
                <a:latin typeface="Altis UniSA" panose="020B0603030000000003" pitchFamily="34" charset="0"/>
                <a:hlinkClick r:id="rId4"/>
              </a:rPr>
              <a:t>Culturally safe spaces</a:t>
            </a:r>
            <a:endParaRPr lang="en-AU" sz="1400" dirty="0">
              <a:latin typeface="Altis UniSA" panose="020B0603030000000003" pitchFamily="34" charset="0"/>
            </a:endParaRPr>
          </a:p>
          <a:p>
            <a:pPr marL="226800" indent="-342900">
              <a:buFont typeface="Arial" panose="020B0604020202020204" pitchFamily="34" charset="0"/>
              <a:buChar char="•"/>
            </a:pPr>
            <a:r>
              <a:rPr lang="en-AU" sz="1400" dirty="0">
                <a:latin typeface="Altis UniSA" panose="020B0603030000000003" pitchFamily="34" charset="0"/>
              </a:rPr>
              <a:t>Community engagement</a:t>
            </a:r>
          </a:p>
          <a:p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A group of people sitting at a tab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9791B767-B38F-41D1-B856-DE172C933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19" r="23329"/>
          <a:stretch/>
        </p:blipFill>
        <p:spPr>
          <a:xfrm flipH="1">
            <a:off x="4193195" y="0"/>
            <a:ext cx="4948519" cy="5143500"/>
          </a:xfrm>
          <a:prstGeom prst="flowChartDelay">
            <a:avLst/>
          </a:prstGeom>
        </p:spPr>
      </p:pic>
    </p:spTree>
    <p:extLst>
      <p:ext uri="{BB962C8B-B14F-4D97-AF65-F5344CB8AC3E}">
        <p14:creationId xmlns:p14="http://schemas.microsoft.com/office/powerpoint/2010/main" val="23253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3906C-B84C-CC44-9E7C-E1EAE07FD5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2699" y="1270389"/>
            <a:ext cx="5193233" cy="2960968"/>
          </a:xfrm>
        </p:spPr>
        <p:txBody>
          <a:bodyPr vert="horz" lIns="91440" tIns="45720" rIns="91440" bIns="45720" rtlCol="0">
            <a:noAutofit/>
          </a:bodyPr>
          <a:lstStyle/>
          <a:p>
            <a:pPr marL="4000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  <a:latin typeface="Altis UniSA" panose="020B06030300000000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1:1 appointments</a:t>
            </a: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  <a:latin typeface="Altis UniSA" panose="020B0603030000000003" pitchFamily="34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ltis UniSA" panose="020B0603030000000003" pitchFamily="34" charset="0"/>
              </a:rPr>
              <a:t>for support on issues that impact on visa, including Leave of Absence, COE extensions, enrolment variations, reduced study load</a:t>
            </a:r>
            <a:endParaRPr lang="en-US" sz="1400" b="0" dirty="0">
              <a:solidFill>
                <a:schemeClr val="accent4"/>
              </a:solidFill>
              <a:latin typeface="Altis UniSA" panose="020B0603030000000003" pitchFamily="34" charset="0"/>
            </a:endParaRPr>
          </a:p>
          <a:p>
            <a:pPr marL="400050" indent="-28575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4"/>
                </a:solidFill>
                <a:latin typeface="Altis UniSA" panose="020B0603030000000003" pitchFamily="34" charset="0"/>
              </a:rPr>
              <a:t>Understanding academic policy and procedures</a:t>
            </a:r>
          </a:p>
          <a:p>
            <a:pPr marL="400050" indent="-28575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Altis UniSA" panose="020B0603030000000003" pitchFamily="34" charset="0"/>
              </a:rPr>
              <a:t>Settling into UniSA and Adelaide</a:t>
            </a:r>
          </a:p>
          <a:p>
            <a:pPr marL="400050" indent="-28575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Altis UniSA" panose="020B0603030000000003" pitchFamily="34" charset="0"/>
              </a:rPr>
              <a:t>Attendance and academic progress</a:t>
            </a:r>
          </a:p>
          <a:p>
            <a:pPr marL="400050" indent="-28575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Altis UniSA" panose="020B0603030000000003" pitchFamily="34" charset="0"/>
              </a:rPr>
              <a:t>Overseas Student Health Cover &amp; Bupa Ambassadors</a:t>
            </a:r>
          </a:p>
          <a:p>
            <a:pPr marL="400050" indent="-28575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Altis UniSA" panose="020B0603030000000003" pitchFamily="34" charset="0"/>
              </a:rPr>
              <a:t>Workshops about Australian health system, work rights, TFN/ATO</a:t>
            </a:r>
          </a:p>
          <a:p>
            <a:pPr marL="400050" indent="-28575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 err="1">
                <a:solidFill>
                  <a:schemeClr val="accent1">
                    <a:lumMod val="50000"/>
                  </a:schemeClr>
                </a:solidFill>
                <a:latin typeface="Altis UniSA" panose="020B06030300000000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G’Day</a:t>
            </a: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  <a:latin typeface="Altis UniSA" panose="020B06030300000000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Mates</a:t>
            </a: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  <a:latin typeface="Altis UniSA" panose="020B0603030000000003" pitchFamily="34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Altis UniSA" panose="020B0603030000000003" pitchFamily="34" charset="0"/>
              </a:rPr>
              <a:t>social activities and events</a:t>
            </a:r>
          </a:p>
          <a:p>
            <a:pPr marL="400050" indent="-28575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  <a:latin typeface="Altis UniSA" panose="020B06030300000000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accommodation</a:t>
            </a:r>
            <a:endParaRPr lang="en-US" sz="1400" b="0" dirty="0">
              <a:solidFill>
                <a:schemeClr val="accent1">
                  <a:lumMod val="50000"/>
                </a:schemeClr>
              </a:solidFill>
              <a:latin typeface="Altis UniSA" panose="020B0603030000000003" pitchFamily="34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C5CF5352-C3D3-4E4C-B692-815354A73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r="13094" b="2"/>
          <a:stretch/>
        </p:blipFill>
        <p:spPr bwMode="auto">
          <a:xfrm>
            <a:off x="20" y="10"/>
            <a:ext cx="3492988" cy="51434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80814F5-2620-5C00-E3EB-32B24453CD56}"/>
              </a:ext>
            </a:extLst>
          </p:cNvPr>
          <p:cNvSpPr txBox="1">
            <a:spLocks/>
          </p:cNvSpPr>
          <p:nvPr/>
        </p:nvSpPr>
        <p:spPr>
          <a:xfrm>
            <a:off x="3622699" y="235721"/>
            <a:ext cx="5193233" cy="647700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="1">
                <a:solidFill>
                  <a:srgbClr val="054A89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AU" sz="3200" kern="0" dirty="0">
                <a:latin typeface="Altis UniSA" panose="020B0603030000000003" pitchFamily="34" charset="0"/>
              </a:rPr>
              <a:t>International Student Support</a:t>
            </a:r>
            <a:endParaRPr lang="en-US" sz="3200" kern="0" dirty="0">
              <a:latin typeface="Altis UniSA" panose="020B06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0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BB5C-AF61-1548-BE28-B0CCE57E58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200" y="276227"/>
            <a:ext cx="4847771" cy="647700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/>
            <a:r>
              <a:rPr lang="en-US" sz="3200" dirty="0">
                <a:latin typeface="Altis UniSA" panose="020B0603030000000003" pitchFamily="34" charset="0"/>
              </a:rPr>
              <a:t>Veterans’ Engagement and Education Program (VEEP)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CA782-D894-4B49-B469-660D02383D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3201" y="1696177"/>
            <a:ext cx="3656824" cy="2500491"/>
          </a:xfrm>
        </p:spPr>
        <p:txBody>
          <a:bodyPr vert="horz" lIns="91440" tIns="45720" rIns="91440" bIns="45720" rtlCol="0">
            <a:normAutofit/>
          </a:bodyPr>
          <a:lstStyle/>
          <a:p>
            <a:pPr marL="214313" indent="-18000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ltis UniSA" panose="020B0603030000000003" pitchFamily="34" charset="0"/>
              </a:rPr>
              <a:t>Flexible study options to balance study with other commitments</a:t>
            </a:r>
          </a:p>
          <a:p>
            <a:pPr marL="214313" indent="-18000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ltis UniSA" panose="020B0603030000000003" pitchFamily="34" charset="0"/>
              </a:rPr>
              <a:t>Mentoring and networking opportunities</a:t>
            </a:r>
          </a:p>
          <a:p>
            <a:pPr marL="214313" indent="-18000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ltis UniSA" panose="020B0603030000000003" pitchFamily="34" charset="0"/>
              </a:rPr>
              <a:t>Wellbeing support</a:t>
            </a:r>
          </a:p>
          <a:p>
            <a:pPr marL="214313" indent="-18000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ltis UniSA" panose="020B0603030000000003" pitchFamily="34" charset="0"/>
              </a:rPr>
              <a:t>Veterans’ Transition Program</a:t>
            </a:r>
          </a:p>
          <a:p>
            <a:pPr marL="214313" indent="-18000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ltis UniSA" panose="020B0603030000000003" pitchFamily="34" charset="0"/>
              </a:rPr>
              <a:t>For more information visit </a:t>
            </a:r>
            <a:r>
              <a:rPr lang="en-US" sz="1400" kern="0" dirty="0">
                <a:solidFill>
                  <a:srgbClr val="000000"/>
                </a:solidFill>
                <a:latin typeface="Altis UniSA" panose="020B0603030000000003" pitchFamily="34" charset="0"/>
                <a:cs typeface="Arial"/>
                <a:hlinkClick r:id="rId3"/>
              </a:rPr>
              <a:t>www.unisa.edu.au/VEEP</a:t>
            </a:r>
            <a:r>
              <a:rPr lang="en-US" sz="1400" kern="0" dirty="0">
                <a:solidFill>
                  <a:srgbClr val="000000"/>
                </a:solidFill>
                <a:latin typeface="Altis UniSA" panose="020B0603030000000003" pitchFamily="34" charset="0"/>
                <a:cs typeface="Arial"/>
              </a:rPr>
              <a:t> or </a:t>
            </a:r>
            <a:r>
              <a:rPr lang="en-US" sz="1400" dirty="0">
                <a:solidFill>
                  <a:srgbClr val="000000"/>
                </a:solidFill>
                <a:latin typeface="Altis UniSA" panose="020B0603030000000003" pitchFamily="34" charset="0"/>
                <a:cs typeface="Arial"/>
              </a:rPr>
              <a:t>scan</a:t>
            </a:r>
            <a:r>
              <a:rPr lang="en-US" sz="1400" kern="0" dirty="0">
                <a:solidFill>
                  <a:srgbClr val="000000"/>
                </a:solidFill>
                <a:latin typeface="Altis UniSA" panose="020B0603030000000003" pitchFamily="34" charset="0"/>
                <a:cs typeface="Arial"/>
              </a:rPr>
              <a:t>: </a:t>
            </a:r>
            <a:endParaRPr lang="en-US" sz="1400" kern="0" dirty="0">
              <a:latin typeface="Altis UniSA" panose="020B0603030000000003" pitchFamily="34" charset="0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400" dirty="0">
              <a:latin typeface="Altis UniSA" panose="020B06030300000000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492905-3D86-F9A8-3396-BDC69D43EF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71" b="3"/>
          <a:stretch/>
        </p:blipFill>
        <p:spPr>
          <a:xfrm>
            <a:off x="4623888" y="10"/>
            <a:ext cx="4518969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25096A4-C091-0EC7-276F-45DEE0109C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78" y="3083770"/>
            <a:ext cx="1112898" cy="11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UniSA PPT - Bar foo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template 16-9_UniSA Corporate - Bar footer" id="{9F5AD3D8-F754-44A4-AC4D-A815DC4E54A1}" vid="{25813748-2585-4D6F-8CAF-E563CA521B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542</Words>
  <Application>Microsoft Office PowerPoint</Application>
  <PresentationFormat>On-screen Show (16:9)</PresentationFormat>
  <Paragraphs>60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Altis UniSA</vt:lpstr>
      <vt:lpstr>altis_unisa</vt:lpstr>
      <vt:lpstr>Arial</vt:lpstr>
      <vt:lpstr>Century Gothic</vt:lpstr>
      <vt:lpstr>UniSA PPT - Bar footer</vt:lpstr>
      <vt:lpstr>Student Wellbeing at UniSA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Nita Haubrich</dc:creator>
  <cp:lastModifiedBy>Cassandra Loeser</cp:lastModifiedBy>
  <cp:revision>8</cp:revision>
  <cp:lastPrinted>2011-11-18T03:36:14Z</cp:lastPrinted>
  <dcterms:created xsi:type="dcterms:W3CDTF">2019-06-17T22:49:35Z</dcterms:created>
  <dcterms:modified xsi:type="dcterms:W3CDTF">2024-03-19T02:22:33Z</dcterms:modified>
</cp:coreProperties>
</file>