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53"/>
  </p:notesMasterIdLst>
  <p:handoutMasterIdLst>
    <p:handoutMasterId r:id="rId54"/>
  </p:handoutMasterIdLst>
  <p:sldIdLst>
    <p:sldId id="256" r:id="rId5"/>
    <p:sldId id="258" r:id="rId6"/>
    <p:sldId id="417" r:id="rId7"/>
    <p:sldId id="517" r:id="rId8"/>
    <p:sldId id="519" r:id="rId9"/>
    <p:sldId id="518" r:id="rId10"/>
    <p:sldId id="520" r:id="rId11"/>
    <p:sldId id="524" r:id="rId12"/>
    <p:sldId id="525" r:id="rId13"/>
    <p:sldId id="521" r:id="rId14"/>
    <p:sldId id="522" r:id="rId15"/>
    <p:sldId id="523" r:id="rId16"/>
    <p:sldId id="495"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496" r:id="rId35"/>
    <p:sldId id="431" r:id="rId36"/>
    <p:sldId id="433" r:id="rId37"/>
    <p:sldId id="437" r:id="rId38"/>
    <p:sldId id="497" r:id="rId39"/>
    <p:sldId id="473" r:id="rId40"/>
    <p:sldId id="474" r:id="rId41"/>
    <p:sldId id="468" r:id="rId42"/>
    <p:sldId id="469" r:id="rId43"/>
    <p:sldId id="470" r:id="rId44"/>
    <p:sldId id="471" r:id="rId45"/>
    <p:sldId id="472" r:id="rId46"/>
    <p:sldId id="475" r:id="rId47"/>
    <p:sldId id="261" r:id="rId48"/>
    <p:sldId id="262" r:id="rId49"/>
    <p:sldId id="493" r:id="rId50"/>
    <p:sldId id="499" r:id="rId51"/>
    <p:sldId id="263" r:id="rId52"/>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720"/>
  </p:normalViewPr>
  <p:slideViewPr>
    <p:cSldViewPr snapToGrid="0">
      <p:cViewPr varScale="1">
        <p:scale>
          <a:sx n="133" d="100"/>
          <a:sy n="133" d="100"/>
        </p:scale>
        <p:origin x="132" y="276"/>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28200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36</a:t>
            </a:fld>
            <a:endParaRPr lang="en-US"/>
          </a:p>
        </p:txBody>
      </p:sp>
    </p:spTree>
    <p:extLst>
      <p:ext uri="{BB962C8B-B14F-4D97-AF65-F5344CB8AC3E}">
        <p14:creationId xmlns:p14="http://schemas.microsoft.com/office/powerpoint/2010/main" val="314482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37</a:t>
            </a:fld>
            <a:endParaRPr lang="en-US"/>
          </a:p>
        </p:txBody>
      </p:sp>
    </p:spTree>
    <p:extLst>
      <p:ext uri="{BB962C8B-B14F-4D97-AF65-F5344CB8AC3E}">
        <p14:creationId xmlns:p14="http://schemas.microsoft.com/office/powerpoint/2010/main" val="396254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38</a:t>
            </a:fld>
            <a:endParaRPr lang="en-US"/>
          </a:p>
        </p:txBody>
      </p:sp>
    </p:spTree>
    <p:extLst>
      <p:ext uri="{BB962C8B-B14F-4D97-AF65-F5344CB8AC3E}">
        <p14:creationId xmlns:p14="http://schemas.microsoft.com/office/powerpoint/2010/main" val="987292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39</a:t>
            </a:fld>
            <a:endParaRPr lang="en-US"/>
          </a:p>
        </p:txBody>
      </p:sp>
    </p:spTree>
    <p:extLst>
      <p:ext uri="{BB962C8B-B14F-4D97-AF65-F5344CB8AC3E}">
        <p14:creationId xmlns:p14="http://schemas.microsoft.com/office/powerpoint/2010/main" val="5586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40</a:t>
            </a:fld>
            <a:endParaRPr lang="en-US"/>
          </a:p>
        </p:txBody>
      </p:sp>
    </p:spTree>
    <p:extLst>
      <p:ext uri="{BB962C8B-B14F-4D97-AF65-F5344CB8AC3E}">
        <p14:creationId xmlns:p14="http://schemas.microsoft.com/office/powerpoint/2010/main" val="124623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41</a:t>
            </a:fld>
            <a:endParaRPr lang="en-US"/>
          </a:p>
        </p:txBody>
      </p:sp>
    </p:spTree>
    <p:extLst>
      <p:ext uri="{BB962C8B-B14F-4D97-AF65-F5344CB8AC3E}">
        <p14:creationId xmlns:p14="http://schemas.microsoft.com/office/powerpoint/2010/main" val="242652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42</a:t>
            </a:fld>
            <a:endParaRPr lang="en-US"/>
          </a:p>
        </p:txBody>
      </p:sp>
    </p:spTree>
    <p:extLst>
      <p:ext uri="{BB962C8B-B14F-4D97-AF65-F5344CB8AC3E}">
        <p14:creationId xmlns:p14="http://schemas.microsoft.com/office/powerpoint/2010/main" val="214932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43</a:t>
            </a:fld>
            <a:endParaRPr lang="en-US"/>
          </a:p>
        </p:txBody>
      </p:sp>
    </p:spTree>
    <p:extLst>
      <p:ext uri="{BB962C8B-B14F-4D97-AF65-F5344CB8AC3E}">
        <p14:creationId xmlns:p14="http://schemas.microsoft.com/office/powerpoint/2010/main" val="619285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44</a:t>
            </a:fld>
            <a:endParaRPr lang="en-US"/>
          </a:p>
        </p:txBody>
      </p:sp>
    </p:spTree>
    <p:extLst>
      <p:ext uri="{BB962C8B-B14F-4D97-AF65-F5344CB8AC3E}">
        <p14:creationId xmlns:p14="http://schemas.microsoft.com/office/powerpoint/2010/main" val="4073003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45</a:t>
            </a:fld>
            <a:endParaRPr lang="en-US"/>
          </a:p>
        </p:txBody>
      </p:sp>
    </p:spTree>
    <p:extLst>
      <p:ext uri="{BB962C8B-B14F-4D97-AF65-F5344CB8AC3E}">
        <p14:creationId xmlns:p14="http://schemas.microsoft.com/office/powerpoint/2010/main" val="183205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234356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46</a:t>
            </a:fld>
            <a:endParaRPr lang="en-US"/>
          </a:p>
        </p:txBody>
      </p:sp>
    </p:spTree>
    <p:extLst>
      <p:ext uri="{BB962C8B-B14F-4D97-AF65-F5344CB8AC3E}">
        <p14:creationId xmlns:p14="http://schemas.microsoft.com/office/powerpoint/2010/main" val="1714845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47</a:t>
            </a:fld>
            <a:endParaRPr lang="en-US"/>
          </a:p>
        </p:txBody>
      </p:sp>
    </p:spTree>
    <p:extLst>
      <p:ext uri="{BB962C8B-B14F-4D97-AF65-F5344CB8AC3E}">
        <p14:creationId xmlns:p14="http://schemas.microsoft.com/office/powerpoint/2010/main" val="2679803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48</a:t>
            </a:fld>
            <a:endParaRPr lang="en-US"/>
          </a:p>
        </p:txBody>
      </p:sp>
    </p:spTree>
    <p:extLst>
      <p:ext uri="{BB962C8B-B14F-4D97-AF65-F5344CB8AC3E}">
        <p14:creationId xmlns:p14="http://schemas.microsoft.com/office/powerpoint/2010/main" val="56299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332655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13</a:t>
            </a:fld>
            <a:endParaRPr lang="en-US"/>
          </a:p>
        </p:txBody>
      </p:sp>
    </p:spTree>
    <p:extLst>
      <p:ext uri="{BB962C8B-B14F-4D97-AF65-F5344CB8AC3E}">
        <p14:creationId xmlns:p14="http://schemas.microsoft.com/office/powerpoint/2010/main" val="266161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31</a:t>
            </a:fld>
            <a:endParaRPr lang="en-US"/>
          </a:p>
        </p:txBody>
      </p:sp>
    </p:spTree>
    <p:extLst>
      <p:ext uri="{BB962C8B-B14F-4D97-AF65-F5344CB8AC3E}">
        <p14:creationId xmlns:p14="http://schemas.microsoft.com/office/powerpoint/2010/main" val="11876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32</a:t>
            </a:fld>
            <a:endParaRPr lang="en-US"/>
          </a:p>
        </p:txBody>
      </p:sp>
    </p:spTree>
    <p:extLst>
      <p:ext uri="{BB962C8B-B14F-4D97-AF65-F5344CB8AC3E}">
        <p14:creationId xmlns:p14="http://schemas.microsoft.com/office/powerpoint/2010/main" val="31407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33</a:t>
            </a:fld>
            <a:endParaRPr lang="en-US"/>
          </a:p>
        </p:txBody>
      </p:sp>
    </p:spTree>
    <p:extLst>
      <p:ext uri="{BB962C8B-B14F-4D97-AF65-F5344CB8AC3E}">
        <p14:creationId xmlns:p14="http://schemas.microsoft.com/office/powerpoint/2010/main" val="194975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34</a:t>
            </a:fld>
            <a:endParaRPr lang="en-US"/>
          </a:p>
        </p:txBody>
      </p:sp>
    </p:spTree>
    <p:extLst>
      <p:ext uri="{BB962C8B-B14F-4D97-AF65-F5344CB8AC3E}">
        <p14:creationId xmlns:p14="http://schemas.microsoft.com/office/powerpoint/2010/main" val="83954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35</a:t>
            </a:fld>
            <a:endParaRPr lang="en-US"/>
          </a:p>
        </p:txBody>
      </p:sp>
    </p:spTree>
    <p:extLst>
      <p:ext uri="{BB962C8B-B14F-4D97-AF65-F5344CB8AC3E}">
        <p14:creationId xmlns:p14="http://schemas.microsoft.com/office/powerpoint/2010/main" val="193200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6" y="321469"/>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0"/>
            <a:ext cx="8258175" cy="485775"/>
          </a:xfrm>
          <a:prstGeom prst="rect">
            <a:avLst/>
          </a:prstGeom>
        </p:spPr>
        <p:txBody>
          <a:bodyPr/>
          <a:lstStyle>
            <a:lvl1pPr marL="0" indent="0">
              <a:buNone/>
              <a:defRPr sz="1500" b="1">
                <a:solidFill>
                  <a:schemeClr val="tx1"/>
                </a:solidFill>
              </a:defRPr>
            </a:lvl1pPr>
          </a:lstStyle>
          <a:p>
            <a:pPr lvl="0"/>
            <a:r>
              <a:rPr lang="en-US" dirty="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171917"/>
            <a:ext cx="91440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624455" cy="362145"/>
          </a:xfrm>
          <a:prstGeom prst="rect">
            <a:avLst/>
          </a:prstGeom>
        </p:spPr>
      </p:pic>
    </p:spTree>
    <p:extLst>
      <p:ext uri="{BB962C8B-B14F-4D97-AF65-F5344CB8AC3E}">
        <p14:creationId xmlns:p14="http://schemas.microsoft.com/office/powerpoint/2010/main" val="34406308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 id="2147483663" r:id="rId9"/>
  </p:sldLayoutIdLst>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p:txBody>
          <a:bodyPr/>
          <a:lstStyle/>
          <a:p>
            <a:r>
              <a:rPr lang="en-US" sz="2000" dirty="0"/>
              <a:t>Researching While Teaching Series </a:t>
            </a:r>
            <a:br>
              <a:rPr lang="en-US" sz="2000" dirty="0"/>
            </a:br>
            <a:r>
              <a:rPr lang="en-US" sz="2000" dirty="0"/>
              <a:t>Workshop #4</a:t>
            </a:r>
            <a:br>
              <a:rPr lang="en-US" sz="2000" dirty="0"/>
            </a:br>
            <a:r>
              <a:rPr lang="en-US" sz="2000" dirty="0"/>
              <a:t>Re-design Pedagogy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 </a:t>
            </a:r>
          </a:p>
          <a:p>
            <a:r>
              <a:rPr lang="en-AU" sz="2000" dirty="0"/>
              <a:t>Dr Sarah Hattam </a:t>
            </a:r>
          </a:p>
          <a:p>
            <a:endParaRPr lang="en-AU" sz="2000" dirty="0"/>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85A01-C0D2-4E67-BDB0-6241C69DB76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A5ACAA8E-32C5-4E88-9A6C-24C2C6B7BFCD}"/>
              </a:ext>
            </a:extLst>
          </p:cNvPr>
          <p:cNvSpPr>
            <a:spLocks noGrp="1"/>
          </p:cNvSpPr>
          <p:nvPr>
            <p:ph type="body" sz="quarter" idx="12"/>
          </p:nvPr>
        </p:nvSpPr>
        <p:spPr/>
        <p:txBody>
          <a:bodyPr/>
          <a:lstStyle/>
          <a:p>
            <a:pPr marL="0" indent="0">
              <a:buNone/>
            </a:pPr>
            <a:r>
              <a:rPr lang="en-AU" dirty="0"/>
              <a:t>Anna </a:t>
            </a:r>
          </a:p>
          <a:p>
            <a:pPr marL="0" indent="0">
              <a:buNone/>
            </a:pPr>
            <a:endParaRPr lang="en-AU" dirty="0"/>
          </a:p>
          <a:p>
            <a:pPr marL="0" indent="0">
              <a:buNone/>
            </a:pPr>
            <a:r>
              <a:rPr lang="en-AU" dirty="0"/>
              <a:t>How can utilising a pedagogy of gamification, specifically implementing research on MOOCS around video production and H5P activities, improve engagement levels of Bachelor of Education students in a first year course as well as their preparedness to learn in tutorials? </a:t>
            </a:r>
            <a:endParaRPr lang="en-US" dirty="0"/>
          </a:p>
        </p:txBody>
      </p:sp>
    </p:spTree>
    <p:extLst>
      <p:ext uri="{BB962C8B-B14F-4D97-AF65-F5344CB8AC3E}">
        <p14:creationId xmlns:p14="http://schemas.microsoft.com/office/powerpoint/2010/main" val="13057871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E75E6-B6EB-4516-9A83-5239B9AE97F1}"/>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6C93F9D-4FC7-46B7-AC42-7284F717DEA1}"/>
              </a:ext>
            </a:extLst>
          </p:cNvPr>
          <p:cNvSpPr>
            <a:spLocks noGrp="1"/>
          </p:cNvSpPr>
          <p:nvPr>
            <p:ph type="body" sz="quarter" idx="12"/>
          </p:nvPr>
        </p:nvSpPr>
        <p:spPr/>
        <p:txBody>
          <a:bodyPr/>
          <a:lstStyle/>
          <a:p>
            <a:pPr marL="0" indent="0">
              <a:buNone/>
            </a:pPr>
            <a:r>
              <a:rPr lang="en-AU" dirty="0"/>
              <a:t>Karen </a:t>
            </a:r>
          </a:p>
          <a:p>
            <a:pPr marL="0" indent="0">
              <a:buNone/>
            </a:pPr>
            <a:endParaRPr lang="en-AU" dirty="0"/>
          </a:p>
          <a:p>
            <a:pPr marL="0" indent="0">
              <a:buNone/>
            </a:pPr>
            <a:r>
              <a:rPr lang="en-AU" dirty="0"/>
              <a:t>How does utilising improvisation as a pedagogy in the Creative Artistry in Secondary School Course increase dialogic encounters and foster connections in the teaching and learning space, leading to increased application of student understanding in the classroom and within assessment tasks</a:t>
            </a:r>
            <a:endParaRPr lang="en-US" dirty="0"/>
          </a:p>
        </p:txBody>
      </p:sp>
    </p:spTree>
    <p:extLst>
      <p:ext uri="{BB962C8B-B14F-4D97-AF65-F5344CB8AC3E}">
        <p14:creationId xmlns:p14="http://schemas.microsoft.com/office/powerpoint/2010/main" val="176258384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9B75F7-3E8E-4FF9-B41C-7AAA06C5912A}"/>
              </a:ext>
            </a:extLst>
          </p:cNvPr>
          <p:cNvSpPr>
            <a:spLocks noGrp="1"/>
          </p:cNvSpPr>
          <p:nvPr>
            <p:ph type="body" sz="quarter" idx="12"/>
          </p:nvPr>
        </p:nvSpPr>
        <p:spPr>
          <a:xfrm>
            <a:off x="431624" y="636499"/>
            <a:ext cx="8280751" cy="2504435"/>
          </a:xfrm>
        </p:spPr>
        <p:txBody>
          <a:bodyPr/>
          <a:lstStyle/>
          <a:p>
            <a:pPr marL="0" indent="0">
              <a:buNone/>
            </a:pPr>
            <a:r>
              <a:rPr lang="en-AU" dirty="0"/>
              <a:t>Anne </a:t>
            </a:r>
          </a:p>
          <a:p>
            <a:pPr marL="0" indent="0">
              <a:buNone/>
            </a:pPr>
            <a:endParaRPr lang="en-AU" dirty="0"/>
          </a:p>
          <a:p>
            <a:pPr marL="0" indent="0">
              <a:buNone/>
            </a:pPr>
            <a:r>
              <a:rPr lang="en-AU" sz="1800" b="1" dirty="0"/>
              <a:t>Hopeful idea</a:t>
            </a:r>
          </a:p>
          <a:p>
            <a:pPr marL="0" indent="0">
              <a:buNone/>
            </a:pPr>
            <a:r>
              <a:rPr lang="en-AU" sz="1600" dirty="0"/>
              <a:t>Hopeful idea is to build students understanding of the power of language and its ability to include/exclude with a focus on words that connote/signify gender/sexuality – and you will implement queer/feminist pedagogy in your teaching intervention that will be revising the curriculum in week 8 of Communication for Academic Purposes</a:t>
            </a:r>
          </a:p>
          <a:p>
            <a:pPr marL="0" indent="0">
              <a:buNone/>
            </a:pPr>
            <a:endParaRPr lang="en-AU" sz="1600" dirty="0"/>
          </a:p>
          <a:p>
            <a:pPr marL="0" indent="0">
              <a:buNone/>
            </a:pPr>
            <a:r>
              <a:rPr lang="en-AU" sz="1600" b="1" dirty="0"/>
              <a:t>Research question </a:t>
            </a:r>
          </a:p>
          <a:p>
            <a:pPr marL="0" indent="0">
              <a:buNone/>
            </a:pPr>
            <a:r>
              <a:rPr lang="en-AU" sz="1600" dirty="0"/>
              <a:t>How does utilising queer/feminist pedagogy in a critical literacy curriculum module build students understanding of the power of language and its ability to include/exclude – specifically words that connote/signify gender/sexuality. </a:t>
            </a:r>
            <a:endParaRPr lang="en-US" sz="1600" dirty="0"/>
          </a:p>
        </p:txBody>
      </p:sp>
    </p:spTree>
    <p:extLst>
      <p:ext uri="{BB962C8B-B14F-4D97-AF65-F5344CB8AC3E}">
        <p14:creationId xmlns:p14="http://schemas.microsoft.com/office/powerpoint/2010/main" val="291213820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F7D17-92B0-498A-9C99-F6915F4D3266}"/>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8979EF5B-5A16-4037-827B-41D487666EBB}"/>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10:10 Presentation &amp; Discussion: Re-designing Teaching and Learning Activities – what do we take from Biggs Constructive Alignment ?</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dirty="0"/>
              <a:t>John Biggs (1999) What the Student Does: teaching for enhanced learning, </a:t>
            </a:r>
            <a:r>
              <a:rPr lang="en-AU" i="1" dirty="0"/>
              <a:t>Higher Education Research &amp; Development</a:t>
            </a:r>
            <a:r>
              <a:rPr lang="en-AU" dirty="0"/>
              <a:t>, 18:1, 57-75. </a:t>
            </a:r>
            <a:endParaRPr lang="en-US" dirty="0"/>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7095514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F3E2F-589F-4AE6-9BC5-9E6D94EC86F4}"/>
              </a:ext>
            </a:extLst>
          </p:cNvPr>
          <p:cNvSpPr>
            <a:spLocks noGrp="1"/>
          </p:cNvSpPr>
          <p:nvPr>
            <p:ph type="body" sz="quarter" idx="11"/>
          </p:nvPr>
        </p:nvSpPr>
        <p:spPr>
          <a:xfrm>
            <a:off x="426548" y="305059"/>
            <a:ext cx="8290903" cy="647700"/>
          </a:xfrm>
        </p:spPr>
        <p:txBody>
          <a:bodyPr/>
          <a:lstStyle/>
          <a:p>
            <a:r>
              <a:rPr lang="en-AU" dirty="0"/>
              <a:t>Robert &amp; Susan </a:t>
            </a:r>
            <a:endParaRPr lang="en-US" dirty="0"/>
          </a:p>
        </p:txBody>
      </p:sp>
      <p:sp>
        <p:nvSpPr>
          <p:cNvPr id="3" name="Text Placeholder 2">
            <a:extLst>
              <a:ext uri="{FF2B5EF4-FFF2-40B4-BE49-F238E27FC236}">
                <a16:creationId xmlns:a16="http://schemas.microsoft.com/office/drawing/2014/main" id="{FEFDBD21-2B7A-44B9-99E2-FC743C273C7F}"/>
              </a:ext>
            </a:extLst>
          </p:cNvPr>
          <p:cNvSpPr>
            <a:spLocks noGrp="1"/>
          </p:cNvSpPr>
          <p:nvPr>
            <p:ph type="body" sz="quarter" idx="12"/>
          </p:nvPr>
        </p:nvSpPr>
        <p:spPr>
          <a:xfrm>
            <a:off x="406057" y="1056508"/>
            <a:ext cx="8280751" cy="3614346"/>
          </a:xfrm>
        </p:spPr>
        <p:txBody>
          <a:bodyPr/>
          <a:lstStyle/>
          <a:p>
            <a:pPr marL="0" indent="0">
              <a:buNone/>
            </a:pPr>
            <a:r>
              <a:rPr lang="en-AU" sz="1600" dirty="0"/>
              <a:t>‘The teaching </a:t>
            </a:r>
            <a:r>
              <a:rPr lang="en-AU" sz="1600" i="1" dirty="0"/>
              <a:t>challenge</a:t>
            </a:r>
            <a:r>
              <a:rPr lang="en-AU" sz="1600" dirty="0"/>
              <a:t> is precisely to change his usual way of learning, not to see it as an impediment to teaching him’ (p. 58) </a:t>
            </a:r>
          </a:p>
          <a:p>
            <a:pPr marL="0" indent="0">
              <a:buNone/>
            </a:pPr>
            <a:endParaRPr lang="en-AU" sz="1600" dirty="0"/>
          </a:p>
          <a:p>
            <a:pPr marL="0" indent="0">
              <a:buNone/>
            </a:pPr>
            <a:r>
              <a:rPr lang="en-AU" sz="1600" dirty="0"/>
              <a:t>‘Figure 1, based on a number of studies and observations summarised in Biggs</a:t>
            </a:r>
          </a:p>
          <a:p>
            <a:pPr marL="0" indent="0">
              <a:buNone/>
            </a:pPr>
            <a:r>
              <a:rPr lang="en-AU" sz="1600" dirty="0"/>
              <a:t>(1999), postulates a two-way interaction between the degree of learning-related</a:t>
            </a:r>
          </a:p>
          <a:p>
            <a:pPr marL="0" indent="0">
              <a:buNone/>
            </a:pPr>
            <a:r>
              <a:rPr lang="en-AU" sz="1600" dirty="0"/>
              <a:t>activity that a teaching method is likely to stimulate, and the academic orientation of the students, as they jointly affect students' levels of engagement in the task’. (p. 58) </a:t>
            </a:r>
          </a:p>
          <a:p>
            <a:pPr marL="0" indent="0">
              <a:buNone/>
            </a:pPr>
            <a:endParaRPr lang="en-AU" sz="1600" dirty="0"/>
          </a:p>
          <a:p>
            <a:pPr marL="0" indent="0">
              <a:buNone/>
            </a:pPr>
            <a:r>
              <a:rPr lang="en-AU" sz="1600" dirty="0"/>
              <a:t>‘There may well be endogenous limits to what students can do that are beyond any teacher's control, but there are learning-related aspects that are controllable. Capitalising on them is what good teaching is about. </a:t>
            </a:r>
            <a:r>
              <a:rPr lang="en-AU" sz="1600" i="1" dirty="0"/>
              <a:t>Good teaching is getting most students to use the higher cognitive level processes that the more academic students use spontaneously</a:t>
            </a:r>
            <a:r>
              <a:rPr lang="en-AU" sz="1600" dirty="0"/>
              <a:t>. Good teaching narrows the gap’.</a:t>
            </a:r>
          </a:p>
        </p:txBody>
      </p:sp>
    </p:spTree>
    <p:extLst>
      <p:ext uri="{BB962C8B-B14F-4D97-AF65-F5344CB8AC3E}">
        <p14:creationId xmlns:p14="http://schemas.microsoft.com/office/powerpoint/2010/main" val="317162033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26D65-F01F-4C30-AF98-96A345332CE2}"/>
              </a:ext>
            </a:extLst>
          </p:cNvPr>
          <p:cNvSpPr>
            <a:spLocks noGrp="1"/>
          </p:cNvSpPr>
          <p:nvPr>
            <p:ph type="body" sz="quarter" idx="11"/>
          </p:nvPr>
        </p:nvSpPr>
        <p:spPr/>
        <p:txBody>
          <a:bodyPr/>
          <a:lstStyle/>
          <a:p>
            <a:r>
              <a:rPr lang="en-AU" dirty="0"/>
              <a:t>Theory of teaching </a:t>
            </a:r>
            <a:endParaRPr lang="en-US" dirty="0"/>
          </a:p>
        </p:txBody>
      </p:sp>
      <p:sp>
        <p:nvSpPr>
          <p:cNvPr id="3" name="Text Placeholder 2">
            <a:extLst>
              <a:ext uri="{FF2B5EF4-FFF2-40B4-BE49-F238E27FC236}">
                <a16:creationId xmlns:a16="http://schemas.microsoft.com/office/drawing/2014/main" id="{78413C0C-58BD-4FBF-9C8A-9C6742574D4A}"/>
              </a:ext>
            </a:extLst>
          </p:cNvPr>
          <p:cNvSpPr>
            <a:spLocks noGrp="1"/>
          </p:cNvSpPr>
          <p:nvPr>
            <p:ph type="body" sz="quarter" idx="12"/>
          </p:nvPr>
        </p:nvSpPr>
        <p:spPr/>
        <p:txBody>
          <a:bodyPr/>
          <a:lstStyle/>
          <a:p>
            <a:pPr marL="0" indent="0">
              <a:buNone/>
            </a:pPr>
            <a:r>
              <a:rPr lang="en-AU" sz="1800" dirty="0"/>
              <a:t>Constructivism:  ‘meaning is not imposed or transmitted by direct instruction, but is created by the student's learning activities, well summarised in the term "approaches to learning”’(p. 60) </a:t>
            </a:r>
          </a:p>
          <a:p>
            <a:pPr marL="0" indent="0">
              <a:buNone/>
            </a:pPr>
            <a:endParaRPr lang="en-AU" sz="1800" dirty="0"/>
          </a:p>
          <a:p>
            <a:pPr marL="0" indent="0">
              <a:buNone/>
            </a:pPr>
            <a:r>
              <a:rPr lang="en-AU" sz="1800" dirty="0"/>
              <a:t>‘The acquisition of information in itself does not bring about such a change, but the way we structure that information and think with it does. Thus, education is about </a:t>
            </a:r>
            <a:r>
              <a:rPr lang="en-AU" sz="1800" i="1" dirty="0"/>
              <a:t>conceptual change</a:t>
            </a:r>
            <a:r>
              <a:rPr lang="en-AU" sz="1800" dirty="0"/>
              <a:t>, not just the acquisition of information.’ (p. 60)</a:t>
            </a:r>
            <a:endParaRPr lang="en-US" sz="1800" dirty="0"/>
          </a:p>
        </p:txBody>
      </p:sp>
    </p:spTree>
    <p:extLst>
      <p:ext uri="{BB962C8B-B14F-4D97-AF65-F5344CB8AC3E}">
        <p14:creationId xmlns:p14="http://schemas.microsoft.com/office/powerpoint/2010/main" val="10909597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450C9-C301-4DD5-B760-6E2A982CF0C2}"/>
              </a:ext>
            </a:extLst>
          </p:cNvPr>
          <p:cNvSpPr>
            <a:spLocks noGrp="1"/>
          </p:cNvSpPr>
          <p:nvPr>
            <p:ph type="body" sz="quarter" idx="11"/>
          </p:nvPr>
        </p:nvSpPr>
        <p:spPr/>
        <p:txBody>
          <a:bodyPr/>
          <a:lstStyle/>
          <a:p>
            <a:r>
              <a:rPr lang="en-AU" sz="2800" dirty="0"/>
              <a:t>This conceptual change takes place when… </a:t>
            </a:r>
            <a:endParaRPr lang="en-US" sz="2800" dirty="0"/>
          </a:p>
        </p:txBody>
      </p:sp>
      <p:sp>
        <p:nvSpPr>
          <p:cNvPr id="3" name="Text Placeholder 2">
            <a:extLst>
              <a:ext uri="{FF2B5EF4-FFF2-40B4-BE49-F238E27FC236}">
                <a16:creationId xmlns:a16="http://schemas.microsoft.com/office/drawing/2014/main" id="{4AFDD0A9-BCDD-4126-AC44-478BE8D545A8}"/>
              </a:ext>
            </a:extLst>
          </p:cNvPr>
          <p:cNvSpPr>
            <a:spLocks noGrp="1"/>
          </p:cNvSpPr>
          <p:nvPr>
            <p:ph type="body" sz="quarter" idx="12"/>
          </p:nvPr>
        </p:nvSpPr>
        <p:spPr>
          <a:xfrm>
            <a:off x="342068" y="1076327"/>
            <a:ext cx="8280751" cy="2782325"/>
          </a:xfrm>
        </p:spPr>
        <p:txBody>
          <a:bodyPr/>
          <a:lstStyle/>
          <a:p>
            <a:pPr marL="0" indent="0">
              <a:buNone/>
            </a:pPr>
            <a:r>
              <a:rPr lang="en-AU" sz="1400" dirty="0"/>
              <a:t>1. It is clear to students (and teachers) what is "appropriate", what the objectives are, where all can see where they are supposed to be going, and where these objectives are buried in the assessment tasks. </a:t>
            </a:r>
          </a:p>
          <a:p>
            <a:pPr marL="0" indent="0">
              <a:buNone/>
            </a:pPr>
            <a:endParaRPr lang="en-AU" sz="1400" dirty="0"/>
          </a:p>
          <a:p>
            <a:pPr marL="0" indent="0">
              <a:buNone/>
            </a:pPr>
            <a:r>
              <a:rPr lang="en-AU" sz="1400" dirty="0"/>
              <a:t>2. Students experience the felt need to get there. The art of good teaching is to communicate that need where it is initially lacking. "Motivation" is a product of good teaching, not its prerequisite.</a:t>
            </a:r>
          </a:p>
          <a:p>
            <a:pPr marL="0" indent="0">
              <a:buNone/>
            </a:pPr>
            <a:endParaRPr lang="en-AU" sz="1400" dirty="0"/>
          </a:p>
          <a:p>
            <a:pPr marL="0" indent="0">
              <a:buNone/>
            </a:pPr>
            <a:r>
              <a:rPr lang="en-AU" sz="1400" dirty="0"/>
              <a:t>3. Students feel free to focus on the task, not on watching their backs. Often, attempts to create a felt need to learn, particularly through ill-conceived and urgent assessments, are counter-productive. The game then becomes a matter of dealing with the test, not with engaging the task deeply.</a:t>
            </a:r>
          </a:p>
          <a:p>
            <a:pPr marL="0" indent="0">
              <a:buNone/>
            </a:pPr>
            <a:endParaRPr lang="en-AU" sz="1400" dirty="0"/>
          </a:p>
          <a:p>
            <a:pPr marL="0" indent="0">
              <a:buNone/>
            </a:pPr>
            <a:r>
              <a:rPr lang="en-AU" sz="1400" dirty="0"/>
              <a:t>4. Students can work collaboratively and in dialogue with others, both peers and teachers. Good dialogue elicits those activities that shape, elaborate, and deepen understanding. (pp. 60-61) </a:t>
            </a:r>
            <a:endParaRPr lang="en-US" sz="1400" dirty="0"/>
          </a:p>
        </p:txBody>
      </p:sp>
    </p:spTree>
    <p:extLst>
      <p:ext uri="{BB962C8B-B14F-4D97-AF65-F5344CB8AC3E}">
        <p14:creationId xmlns:p14="http://schemas.microsoft.com/office/powerpoint/2010/main" val="369567484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0FB279-64F3-4ADF-971E-B7E3341EC234}"/>
              </a:ext>
            </a:extLst>
          </p:cNvPr>
          <p:cNvSpPr>
            <a:spLocks noGrp="1"/>
          </p:cNvSpPr>
          <p:nvPr>
            <p:ph type="body" sz="quarter" idx="11"/>
          </p:nvPr>
        </p:nvSpPr>
        <p:spPr>
          <a:xfrm>
            <a:off x="426361" y="338011"/>
            <a:ext cx="8290903" cy="647700"/>
          </a:xfrm>
        </p:spPr>
        <p:txBody>
          <a:bodyPr/>
          <a:lstStyle/>
          <a:p>
            <a:r>
              <a:rPr lang="en-AU" dirty="0"/>
              <a:t>Student centred </a:t>
            </a:r>
            <a:endParaRPr lang="en-US" dirty="0"/>
          </a:p>
        </p:txBody>
      </p:sp>
      <p:sp>
        <p:nvSpPr>
          <p:cNvPr id="3" name="Text Placeholder 2">
            <a:extLst>
              <a:ext uri="{FF2B5EF4-FFF2-40B4-BE49-F238E27FC236}">
                <a16:creationId xmlns:a16="http://schemas.microsoft.com/office/drawing/2014/main" id="{EEA6E7E5-4CC1-48E3-BC59-CC135B4C3E0A}"/>
              </a:ext>
            </a:extLst>
          </p:cNvPr>
          <p:cNvSpPr>
            <a:spLocks noGrp="1"/>
          </p:cNvSpPr>
          <p:nvPr>
            <p:ph type="body" sz="quarter" idx="12"/>
          </p:nvPr>
        </p:nvSpPr>
        <p:spPr>
          <a:xfrm>
            <a:off x="426361" y="1117516"/>
            <a:ext cx="8280751" cy="2504435"/>
          </a:xfrm>
        </p:spPr>
        <p:txBody>
          <a:bodyPr/>
          <a:lstStyle/>
          <a:p>
            <a:pPr marL="0" indent="0" algn="l">
              <a:buNone/>
            </a:pPr>
            <a:r>
              <a:rPr lang="en-AU" sz="1600" b="0" i="0" u="none" strike="noStrike" baseline="0" dirty="0"/>
              <a:t>‘Student-focused strategies see the focus as being on bringing about conceptual change in students' understanding of the world, and it is what students do to achieve understanding that is important, not what </a:t>
            </a:r>
            <a:r>
              <a:rPr lang="en-US" sz="1600" b="0" i="0" u="none" strike="noStrike" baseline="0" dirty="0"/>
              <a:t>teachers do’. (p. 61) </a:t>
            </a:r>
          </a:p>
          <a:p>
            <a:pPr marL="0" indent="0" algn="l">
              <a:buNone/>
            </a:pPr>
            <a:endParaRPr lang="en-US" sz="1600" b="0" i="0" u="none" strike="noStrike" baseline="0" dirty="0"/>
          </a:p>
          <a:p>
            <a:pPr marL="0" indent="0" algn="l">
              <a:buNone/>
            </a:pPr>
            <a:endParaRPr lang="en-US" sz="1600" b="0" i="0" u="none" strike="noStrike" baseline="0" dirty="0">
              <a:latin typeface="Times New Roman" panose="02020603050405020304" pitchFamily="18" charset="0"/>
            </a:endParaRPr>
          </a:p>
          <a:p>
            <a:pPr marL="0" indent="0" algn="l">
              <a:buNone/>
            </a:pPr>
            <a:r>
              <a:rPr lang="en-AU" sz="1600" b="0" i="0" u="none" strike="noStrike" baseline="0" dirty="0"/>
              <a:t>‘Learning outcomes are determined by a whole complex of factors: fixed student-related factors such as ability; teaching-related factors such as curriculum, and methods of teaching and assessing; and the approaches to learning that students use while engaging in any particular task to achieve an outcome. All these factors affect each other, forming an </a:t>
            </a:r>
            <a:r>
              <a:rPr lang="en-AU" sz="1600" b="0" i="1" u="none" strike="noStrike" baseline="0" dirty="0"/>
              <a:t>interactive system </a:t>
            </a:r>
            <a:r>
              <a:rPr lang="en-AU" sz="1600" b="0" i="0" u="none" strike="noStrike" baseline="0" dirty="0"/>
              <a:t>(Biggs, 1993b). Any system, such as an eco-system, has to be understood as a whole. Components have to be considered as they affect each other, not as acting separately or additively.’ (p. 61) </a:t>
            </a:r>
            <a:endParaRPr lang="en-US" sz="1600" b="0" i="0" u="none" strike="noStrike" baseline="0" dirty="0"/>
          </a:p>
        </p:txBody>
      </p:sp>
    </p:spTree>
    <p:extLst>
      <p:ext uri="{BB962C8B-B14F-4D97-AF65-F5344CB8AC3E}">
        <p14:creationId xmlns:p14="http://schemas.microsoft.com/office/powerpoint/2010/main" val="91333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AC4405-26C8-40F3-9EFB-FC8FF6D8DA28}"/>
              </a:ext>
            </a:extLst>
          </p:cNvPr>
          <p:cNvSpPr>
            <a:spLocks noGrp="1"/>
          </p:cNvSpPr>
          <p:nvPr>
            <p:ph type="body" sz="quarter" idx="11"/>
          </p:nvPr>
        </p:nvSpPr>
        <p:spPr/>
        <p:txBody>
          <a:bodyPr/>
          <a:lstStyle/>
          <a:p>
            <a:r>
              <a:rPr lang="en-AU" dirty="0"/>
              <a:t>3 Approaches </a:t>
            </a:r>
            <a:endParaRPr lang="en-US" dirty="0"/>
          </a:p>
        </p:txBody>
      </p:sp>
      <p:sp>
        <p:nvSpPr>
          <p:cNvPr id="3" name="Text Placeholder 2">
            <a:extLst>
              <a:ext uri="{FF2B5EF4-FFF2-40B4-BE49-F238E27FC236}">
                <a16:creationId xmlns:a16="http://schemas.microsoft.com/office/drawing/2014/main" id="{2DB3FDAE-CBEE-4CD8-B361-77842DD96E6B}"/>
              </a:ext>
            </a:extLst>
          </p:cNvPr>
          <p:cNvSpPr>
            <a:spLocks noGrp="1"/>
          </p:cNvSpPr>
          <p:nvPr>
            <p:ph type="body" sz="quarter" idx="12"/>
          </p:nvPr>
        </p:nvSpPr>
        <p:spPr/>
        <p:txBody>
          <a:bodyPr/>
          <a:lstStyle/>
          <a:p>
            <a:pPr marL="0" indent="0">
              <a:buNone/>
            </a:pPr>
            <a:r>
              <a:rPr lang="en-AU" sz="1600" i="1" dirty="0"/>
              <a:t>Level 1: What the student is -</a:t>
            </a:r>
            <a:r>
              <a:rPr lang="en-AU" sz="1600" dirty="0"/>
              <a:t> individual differences (good student/bad student) lead to a blame-the-student theory and a transmission approach </a:t>
            </a:r>
          </a:p>
          <a:p>
            <a:pPr marL="0" indent="0">
              <a:buNone/>
            </a:pPr>
            <a:r>
              <a:rPr lang="en-AU" sz="1600" dirty="0"/>
              <a:t>‘When students don't learn, it is due to a deficit: ability; attitude; study skills; motivation; even a student's ethnicity (</a:t>
            </a:r>
            <a:r>
              <a:rPr lang="en-AU" sz="1600" dirty="0" err="1"/>
              <a:t>Samuelowicz</a:t>
            </a:r>
            <a:r>
              <a:rPr lang="en-AU" sz="1600" dirty="0"/>
              <a:t>, 1987). It is not considered that the teaching might have been the problem’. (p. 62)</a:t>
            </a:r>
          </a:p>
          <a:p>
            <a:pPr marL="0" indent="0">
              <a:buNone/>
            </a:pPr>
            <a:endParaRPr lang="en-AU" sz="1600" dirty="0"/>
          </a:p>
          <a:p>
            <a:pPr marL="0" indent="0">
              <a:buNone/>
            </a:pPr>
            <a:r>
              <a:rPr lang="en-AU" sz="1600" i="1" dirty="0"/>
              <a:t>Level 2: what the teacher does</a:t>
            </a:r>
            <a:r>
              <a:rPr lang="en-AU" sz="1600" dirty="0"/>
              <a:t> – the performance of the teacher in transmitting complex concepts with ‘effective teaching strategies, leads to blame the teacher approach </a:t>
            </a:r>
          </a:p>
          <a:p>
            <a:pPr marL="0" indent="0">
              <a:buNone/>
            </a:pPr>
            <a:r>
              <a:rPr lang="en-AU" sz="1600" dirty="0"/>
              <a:t>‘This advice, useful as it is, is concerned with </a:t>
            </a:r>
            <a:r>
              <a:rPr lang="en-AU" sz="1600" i="1" dirty="0"/>
              <a:t>management</a:t>
            </a:r>
            <a:r>
              <a:rPr lang="en-AU" sz="1600" dirty="0"/>
              <a:t>, not with facilitating</a:t>
            </a:r>
          </a:p>
          <a:p>
            <a:pPr marL="0" indent="0">
              <a:buNone/>
            </a:pPr>
            <a:r>
              <a:rPr lang="en-AU" sz="1600" dirty="0"/>
              <a:t>learning. Good management is important for setting the stage for good learning to</a:t>
            </a:r>
          </a:p>
          <a:p>
            <a:pPr marL="0" indent="0">
              <a:buNone/>
            </a:pPr>
            <a:r>
              <a:rPr lang="en-AU" sz="1600" dirty="0"/>
              <a:t>take place—not as an end in itself.’ (p. 62) </a:t>
            </a:r>
          </a:p>
        </p:txBody>
      </p:sp>
    </p:spTree>
    <p:extLst>
      <p:ext uri="{BB962C8B-B14F-4D97-AF65-F5344CB8AC3E}">
        <p14:creationId xmlns:p14="http://schemas.microsoft.com/office/powerpoint/2010/main" val="323007193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ACAA-2D75-4FDC-928A-054CA14E4402}"/>
              </a:ext>
            </a:extLst>
          </p:cNvPr>
          <p:cNvSpPr>
            <a:spLocks noGrp="1"/>
          </p:cNvSpPr>
          <p:nvPr>
            <p:ph type="body" sz="quarter" idx="11"/>
          </p:nvPr>
        </p:nvSpPr>
        <p:spPr/>
        <p:txBody>
          <a:bodyPr/>
          <a:lstStyle/>
          <a:p>
            <a:r>
              <a:rPr lang="en-AU" dirty="0"/>
              <a:t>3 Approaches </a:t>
            </a:r>
            <a:endParaRPr lang="en-US" dirty="0"/>
          </a:p>
        </p:txBody>
      </p:sp>
      <p:sp>
        <p:nvSpPr>
          <p:cNvPr id="3" name="Text Placeholder 2">
            <a:extLst>
              <a:ext uri="{FF2B5EF4-FFF2-40B4-BE49-F238E27FC236}">
                <a16:creationId xmlns:a16="http://schemas.microsoft.com/office/drawing/2014/main" id="{EBEA9988-A5A5-4CBA-966E-27BACC26EA1F}"/>
              </a:ext>
            </a:extLst>
          </p:cNvPr>
          <p:cNvSpPr>
            <a:spLocks noGrp="1"/>
          </p:cNvSpPr>
          <p:nvPr>
            <p:ph type="body" sz="quarter" idx="12"/>
          </p:nvPr>
        </p:nvSpPr>
        <p:spPr/>
        <p:txBody>
          <a:bodyPr/>
          <a:lstStyle/>
          <a:p>
            <a:pPr marL="0" indent="0">
              <a:buNone/>
            </a:pPr>
            <a:r>
              <a:rPr lang="en-AU" i="1" dirty="0"/>
              <a:t>Level 3: What the student does </a:t>
            </a:r>
          </a:p>
          <a:p>
            <a:pPr marL="0" indent="0">
              <a:buNone/>
            </a:pPr>
            <a:r>
              <a:rPr lang="en-AU" sz="1600" i="1" dirty="0"/>
              <a:t>The Level 3 teacher focuses on what the student does; on what learning is</a:t>
            </a:r>
          </a:p>
          <a:p>
            <a:pPr marL="0" indent="0">
              <a:buNone/>
            </a:pPr>
            <a:r>
              <a:rPr lang="en-AU" sz="1600" i="1" dirty="0"/>
              <a:t>or is not going on. Level 3 teaching is systemic, taking into account all components</a:t>
            </a:r>
          </a:p>
          <a:p>
            <a:pPr marL="0" indent="0">
              <a:buNone/>
            </a:pPr>
            <a:r>
              <a:rPr lang="en-AU" sz="1600" i="1" dirty="0"/>
              <a:t>in the system.</a:t>
            </a:r>
          </a:p>
          <a:p>
            <a:pPr marL="0" indent="0">
              <a:buNone/>
            </a:pPr>
            <a:endParaRPr lang="en-AU" sz="1600" i="1" dirty="0"/>
          </a:p>
          <a:p>
            <a:pPr marL="0" indent="0">
              <a:buNone/>
            </a:pPr>
            <a:r>
              <a:rPr lang="en-AU" sz="1600" i="1" dirty="0"/>
              <a:t>This implies a view of teaching that is not just about facts, concepts and principles</a:t>
            </a:r>
          </a:p>
          <a:p>
            <a:pPr marL="0" indent="0">
              <a:buNone/>
            </a:pPr>
            <a:r>
              <a:rPr lang="en-AU" sz="1600" i="1" dirty="0"/>
              <a:t>to be covered and understood, but about:</a:t>
            </a:r>
          </a:p>
          <a:p>
            <a:pPr marL="0" indent="0">
              <a:buNone/>
            </a:pPr>
            <a:endParaRPr lang="en-AU" sz="1600" i="1" dirty="0"/>
          </a:p>
          <a:p>
            <a:pPr marL="0" indent="0">
              <a:buNone/>
            </a:pPr>
            <a:r>
              <a:rPr lang="en-AU" sz="1600" i="1" dirty="0"/>
              <a:t>1. What it means to understand those concepts and principles in the way we want</a:t>
            </a:r>
          </a:p>
          <a:p>
            <a:pPr marL="0" indent="0">
              <a:buNone/>
            </a:pPr>
            <a:r>
              <a:rPr lang="en-AU" sz="1600" i="1" dirty="0"/>
              <a:t>them to be understood.</a:t>
            </a:r>
          </a:p>
          <a:p>
            <a:pPr marL="0" indent="0">
              <a:buNone/>
            </a:pPr>
            <a:r>
              <a:rPr lang="en-AU" sz="1600" i="1" dirty="0"/>
              <a:t>2. What kind of TLAs (teaching/learning activities) are required to reach those kinds</a:t>
            </a:r>
          </a:p>
          <a:p>
            <a:pPr marL="0" indent="0">
              <a:buNone/>
            </a:pPr>
            <a:r>
              <a:rPr lang="en-AU" sz="1600" i="1" dirty="0"/>
              <a:t>of understandings.</a:t>
            </a:r>
          </a:p>
        </p:txBody>
      </p:sp>
    </p:spTree>
    <p:extLst>
      <p:ext uri="{BB962C8B-B14F-4D97-AF65-F5344CB8AC3E}">
        <p14:creationId xmlns:p14="http://schemas.microsoft.com/office/powerpoint/2010/main" val="176173146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8" y="752477"/>
            <a:ext cx="7903932" cy="3811431"/>
          </a:xfrm>
        </p:spPr>
        <p:txBody>
          <a:bodyPr anchor="t"/>
          <a:lstStyle/>
          <a:p>
            <a:pPr marL="0" indent="0">
              <a:buNone/>
            </a:pPr>
            <a:r>
              <a:rPr lang="en-AU" sz="1200" dirty="0">
                <a:latin typeface="Calibri" panose="020F0502020204030204" pitchFamily="34" charset="0"/>
                <a:ea typeface="Calibri" panose="020F0502020204030204" pitchFamily="34" charset="0"/>
                <a:cs typeface="Times New Roman" panose="02020603050405020304" pitchFamily="18" charset="0"/>
              </a:rPr>
              <a:t>9.30am </a:t>
            </a:r>
            <a:r>
              <a:rPr lang="en-AU" sz="1200" dirty="0">
                <a:effectLst/>
                <a:latin typeface="Calibri" panose="020F0502020204030204" pitchFamily="34" charset="0"/>
                <a:ea typeface="Calibri" panose="020F0502020204030204" pitchFamily="34" charset="0"/>
                <a:cs typeface="Times New Roman" panose="02020603050405020304" pitchFamily="18" charset="0"/>
              </a:rPr>
              <a:t>Acknowledgment of Country &amp; Welcome</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latin typeface="Calibri" panose="020F0502020204030204" pitchFamily="34" charset="0"/>
                <a:ea typeface="Calibri" panose="020F0502020204030204" pitchFamily="34" charset="0"/>
                <a:cs typeface="Times New Roman" panose="02020603050405020304" pitchFamily="18" charset="0"/>
              </a:rPr>
              <a:t>9.40 Reporting back – where are we up to?</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latin typeface="Calibri" panose="020F0502020204030204" pitchFamily="34" charset="0"/>
                <a:ea typeface="Calibri" panose="020F0502020204030204" pitchFamily="34" charset="0"/>
                <a:cs typeface="Times New Roman" panose="02020603050405020304" pitchFamily="18" charset="0"/>
              </a:rPr>
              <a:t>10.20 </a:t>
            </a:r>
            <a:r>
              <a:rPr lang="en-AU" sz="1200" dirty="0">
                <a:effectLst/>
                <a:latin typeface="Calibri" panose="020F0502020204030204" pitchFamily="34" charset="0"/>
                <a:ea typeface="Calibri" panose="020F0502020204030204" pitchFamily="34" charset="0"/>
                <a:cs typeface="Times New Roman" panose="02020603050405020304" pitchFamily="18" charset="0"/>
              </a:rPr>
              <a:t>Presentation &amp; Discussion: Re-designing Teaching and Learnin</a:t>
            </a:r>
            <a:r>
              <a:rPr lang="en-AU" sz="1200" dirty="0">
                <a:latin typeface="Calibri" panose="020F0502020204030204" pitchFamily="34" charset="0"/>
                <a:ea typeface="Calibri" panose="020F0502020204030204" pitchFamily="34" charset="0"/>
                <a:cs typeface="Times New Roman" panose="02020603050405020304" pitchFamily="18" charset="0"/>
              </a:rPr>
              <a:t>g Activities – what do we take from Biggs Constructive Alignment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11:00 Morning tea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11:15 Group Discussion – Which pedagogies are we working with in our projects?</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12:00 </a:t>
            </a:r>
            <a:r>
              <a:rPr lang="en-AU" sz="1200" dirty="0">
                <a:latin typeface="Calibri" panose="020F0502020204030204" pitchFamily="34" charset="0"/>
                <a:ea typeface="Calibri" panose="020F0502020204030204" pitchFamily="34" charset="0"/>
                <a:cs typeface="Times New Roman" panose="02020603050405020304" pitchFamily="18" charset="0"/>
              </a:rPr>
              <a:t>Project Variation Forms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12.30 Close and next steps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6F9EA-E275-4C4E-BD2B-F839834BF966}"/>
              </a:ext>
            </a:extLst>
          </p:cNvPr>
          <p:cNvSpPr>
            <a:spLocks noGrp="1"/>
          </p:cNvSpPr>
          <p:nvPr>
            <p:ph type="body" sz="quarter" idx="11"/>
          </p:nvPr>
        </p:nvSpPr>
        <p:spPr/>
        <p:txBody>
          <a:bodyPr/>
          <a:lstStyle/>
          <a:p>
            <a:r>
              <a:rPr lang="en-AU" dirty="0"/>
              <a:t>The design of teaching </a:t>
            </a:r>
            <a:endParaRPr lang="en-US" dirty="0"/>
          </a:p>
        </p:txBody>
      </p:sp>
      <p:sp>
        <p:nvSpPr>
          <p:cNvPr id="3" name="Text Placeholder 2">
            <a:extLst>
              <a:ext uri="{FF2B5EF4-FFF2-40B4-BE49-F238E27FC236}">
                <a16:creationId xmlns:a16="http://schemas.microsoft.com/office/drawing/2014/main" id="{E94BB3D6-B436-4CB1-A1E5-31BE722872C6}"/>
              </a:ext>
            </a:extLst>
          </p:cNvPr>
          <p:cNvSpPr>
            <a:spLocks noGrp="1"/>
          </p:cNvSpPr>
          <p:nvPr>
            <p:ph type="body" sz="quarter" idx="12"/>
          </p:nvPr>
        </p:nvSpPr>
        <p:spPr>
          <a:xfrm>
            <a:off x="416217" y="1076327"/>
            <a:ext cx="8280751" cy="2504435"/>
          </a:xfrm>
        </p:spPr>
        <p:txBody>
          <a:bodyPr/>
          <a:lstStyle/>
          <a:p>
            <a:pPr marL="0" indent="0">
              <a:buNone/>
            </a:pPr>
            <a:r>
              <a:rPr lang="en-AU" sz="1400" dirty="0"/>
              <a:t>We have first to be clear about </a:t>
            </a:r>
            <a:r>
              <a:rPr lang="en-AU" sz="1400" i="1" dirty="0"/>
              <a:t>what we want students to learn</a:t>
            </a:r>
            <a:r>
              <a:rPr lang="en-AU" sz="1400" dirty="0"/>
              <a:t>, and then teach and</a:t>
            </a:r>
          </a:p>
          <a:p>
            <a:pPr marL="0" indent="0">
              <a:buNone/>
            </a:pPr>
            <a:r>
              <a:rPr lang="en-AU" sz="1400" dirty="0"/>
              <a:t>assess accordingly in an aligned system of instruction (Biggs, 1996). It is a fully criterion-referenced system, where the objectives define what we should be teaching; how we should be teaching it; and how we could know how well students have learned it. In aligned teaching, there is maximum consistency throughout the system. </a:t>
            </a:r>
          </a:p>
          <a:p>
            <a:pPr marL="0" indent="0">
              <a:buNone/>
            </a:pPr>
            <a:endParaRPr lang="en-AU" sz="1400" dirty="0"/>
          </a:p>
          <a:p>
            <a:pPr marL="0" indent="0">
              <a:buNone/>
            </a:pPr>
            <a:r>
              <a:rPr lang="en-AU" sz="1400" dirty="0"/>
              <a:t>The curriculum is stated in the form of clear objectives which state the level of understanding required rather than simply listing the topics to be covered. The teaching methods chosen are those that are likely to realise those objectives; you get students to do the things that the objectives nominate. Finally, the assessment tasks address the objectives, so that you can test to see if the students have learned what the objectives state they should be learning. </a:t>
            </a:r>
          </a:p>
          <a:p>
            <a:pPr marL="0" indent="0">
              <a:buNone/>
            </a:pPr>
            <a:endParaRPr lang="en-AU" sz="1400" dirty="0"/>
          </a:p>
          <a:p>
            <a:pPr marL="0" indent="0">
              <a:buNone/>
            </a:pPr>
            <a:r>
              <a:rPr lang="en-AU" sz="1400" dirty="0"/>
              <a:t>All components in the system address the same agenda and support each other. The students are "entrapped" in this web of consistency, optimising the likelihood that they will engage the appropriate learning activities. I call this network </a:t>
            </a:r>
            <a:r>
              <a:rPr lang="en-AU" sz="1400" i="1" dirty="0"/>
              <a:t>constructive alignment </a:t>
            </a:r>
            <a:r>
              <a:rPr lang="en-AU" sz="1400" dirty="0"/>
              <a:t>(Biggs, 1999).</a:t>
            </a:r>
          </a:p>
        </p:txBody>
      </p:sp>
    </p:spTree>
    <p:extLst>
      <p:ext uri="{BB962C8B-B14F-4D97-AF65-F5344CB8AC3E}">
        <p14:creationId xmlns:p14="http://schemas.microsoft.com/office/powerpoint/2010/main" val="65328981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12503-7BB9-4EBB-85EB-357248B02BB1}"/>
              </a:ext>
            </a:extLst>
          </p:cNvPr>
          <p:cNvSpPr>
            <a:spLocks noGrp="1"/>
          </p:cNvSpPr>
          <p:nvPr>
            <p:ph type="body" sz="quarter" idx="11"/>
          </p:nvPr>
        </p:nvSpPr>
        <p:spPr/>
        <p:txBody>
          <a:bodyPr/>
          <a:lstStyle/>
          <a:p>
            <a:r>
              <a:rPr lang="en-AU" dirty="0"/>
              <a:t>The value of verbs…</a:t>
            </a:r>
            <a:endParaRPr lang="en-US" dirty="0"/>
          </a:p>
        </p:txBody>
      </p:sp>
      <p:sp>
        <p:nvSpPr>
          <p:cNvPr id="3" name="Text Placeholder 2">
            <a:extLst>
              <a:ext uri="{FF2B5EF4-FFF2-40B4-BE49-F238E27FC236}">
                <a16:creationId xmlns:a16="http://schemas.microsoft.com/office/drawing/2014/main" id="{7EBFAAF0-520B-4954-A763-199605FC0169}"/>
              </a:ext>
            </a:extLst>
          </p:cNvPr>
          <p:cNvSpPr>
            <a:spLocks noGrp="1"/>
          </p:cNvSpPr>
          <p:nvPr>
            <p:ph type="body" sz="quarter" idx="12"/>
          </p:nvPr>
        </p:nvSpPr>
        <p:spPr/>
        <p:txBody>
          <a:bodyPr/>
          <a:lstStyle/>
          <a:p>
            <a:pPr marL="0" indent="0">
              <a:buNone/>
            </a:pPr>
            <a:r>
              <a:rPr lang="en-AU" sz="1800" dirty="0"/>
              <a:t>‘In practice, verbs are useful markers for operationalising alignment. Verbs are used in a similar way in Figure 1, where Susan is depicted as spontaneously using high level verbs such as theorise, reflect, generate, apply, and Robert lower level verbs such as recognise, memorise, and so on. The TLAs are then tuned to elicit those verbs, and they are also embedded in the assessment tasks. The content being taught, of course, determines the objects of the verbs’ (p. 64) </a:t>
            </a:r>
          </a:p>
          <a:p>
            <a:pPr marL="0" indent="0">
              <a:buNone/>
            </a:pPr>
            <a:endParaRPr lang="en-AU" sz="1800" dirty="0"/>
          </a:p>
          <a:p>
            <a:pPr marL="0" indent="0">
              <a:buNone/>
            </a:pPr>
            <a:r>
              <a:rPr lang="en-AU" sz="1800" dirty="0"/>
              <a:t>‘Practically speaking, we specify the verbs which </a:t>
            </a:r>
            <a:r>
              <a:rPr lang="en-AU" sz="1800" i="1" dirty="0"/>
              <a:t>describe the behaviours which we want students to enact in the context of the content </a:t>
            </a:r>
            <a:r>
              <a:rPr lang="en-AU" sz="1800" dirty="0"/>
              <a:t>discipline being taught, specifying levels of understanding that can be used for awarding grades’. (p. 64) </a:t>
            </a:r>
            <a:endParaRPr lang="en-US" sz="1800" dirty="0"/>
          </a:p>
        </p:txBody>
      </p:sp>
    </p:spTree>
    <p:extLst>
      <p:ext uri="{BB962C8B-B14F-4D97-AF65-F5344CB8AC3E}">
        <p14:creationId xmlns:p14="http://schemas.microsoft.com/office/powerpoint/2010/main" val="408468924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EBF8AB-7CD0-4504-883E-32164889425F}"/>
              </a:ext>
            </a:extLst>
          </p:cNvPr>
          <p:cNvSpPr>
            <a:spLocks noGrp="1"/>
          </p:cNvSpPr>
          <p:nvPr>
            <p:ph type="body" sz="quarter" idx="12"/>
          </p:nvPr>
        </p:nvSpPr>
        <p:spPr>
          <a:xfrm>
            <a:off x="4365944" y="801135"/>
            <a:ext cx="4124960" cy="2504435"/>
          </a:xfrm>
        </p:spPr>
        <p:txBody>
          <a:bodyPr/>
          <a:lstStyle/>
          <a:p>
            <a:pPr marL="0" indent="0">
              <a:buNone/>
            </a:pPr>
            <a:r>
              <a:rPr lang="en-AU" sz="2000" dirty="0"/>
              <a:t>‘The categories are defined by a particular quality of learning and understanding that suits the unit in question, not by the accumulation of marks or percentages. The</a:t>
            </a:r>
          </a:p>
          <a:p>
            <a:pPr marL="0" indent="0">
              <a:buNone/>
            </a:pPr>
            <a:r>
              <a:rPr lang="en-AU" sz="2000" dirty="0"/>
              <a:t>assessment tasks, embodying the crucial verbs, denote whether the quality in question is pre</a:t>
            </a:r>
          </a:p>
          <a:p>
            <a:pPr marL="0" indent="0">
              <a:buNone/>
            </a:pPr>
            <a:r>
              <a:rPr lang="en-AU" sz="2000" dirty="0"/>
              <a:t>sent or not.’ (p. 66) </a:t>
            </a:r>
            <a:endParaRPr lang="en-US" sz="2000" dirty="0"/>
          </a:p>
        </p:txBody>
      </p:sp>
      <p:pic>
        <p:nvPicPr>
          <p:cNvPr id="5" name="Picture 4">
            <a:extLst>
              <a:ext uri="{FF2B5EF4-FFF2-40B4-BE49-F238E27FC236}">
                <a16:creationId xmlns:a16="http://schemas.microsoft.com/office/drawing/2014/main" id="{F08C147A-8528-4B2A-8536-99794DAD5DFC}"/>
              </a:ext>
            </a:extLst>
          </p:cNvPr>
          <p:cNvPicPr>
            <a:picLocks noChangeAspect="1"/>
          </p:cNvPicPr>
          <p:nvPr/>
        </p:nvPicPr>
        <p:blipFill>
          <a:blip r:embed="rId2"/>
          <a:stretch>
            <a:fillRect/>
          </a:stretch>
        </p:blipFill>
        <p:spPr>
          <a:xfrm>
            <a:off x="249441" y="41068"/>
            <a:ext cx="3918904" cy="5061364"/>
          </a:xfrm>
          <a:prstGeom prst="rect">
            <a:avLst/>
          </a:prstGeom>
        </p:spPr>
      </p:pic>
    </p:spTree>
    <p:extLst>
      <p:ext uri="{BB962C8B-B14F-4D97-AF65-F5344CB8AC3E}">
        <p14:creationId xmlns:p14="http://schemas.microsoft.com/office/powerpoint/2010/main" val="377857266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070EE-D094-44E3-8503-20AF0FDF9A93}"/>
              </a:ext>
            </a:extLst>
          </p:cNvPr>
          <p:cNvSpPr>
            <a:spLocks noGrp="1"/>
          </p:cNvSpPr>
          <p:nvPr>
            <p:ph type="body" sz="quarter" idx="11"/>
          </p:nvPr>
        </p:nvSpPr>
        <p:spPr/>
        <p:txBody>
          <a:bodyPr/>
          <a:lstStyle/>
          <a:p>
            <a:r>
              <a:rPr lang="en-AU" sz="2800" dirty="0"/>
              <a:t>Aligning objectives, teaching and assessment </a:t>
            </a:r>
            <a:endParaRPr lang="en-US" sz="2800" dirty="0"/>
          </a:p>
        </p:txBody>
      </p:sp>
      <p:sp>
        <p:nvSpPr>
          <p:cNvPr id="3" name="Text Placeholder 2">
            <a:extLst>
              <a:ext uri="{FF2B5EF4-FFF2-40B4-BE49-F238E27FC236}">
                <a16:creationId xmlns:a16="http://schemas.microsoft.com/office/drawing/2014/main" id="{A5733590-EDCE-4A4B-96A4-B3D9CAB978EB}"/>
              </a:ext>
            </a:extLst>
          </p:cNvPr>
          <p:cNvSpPr>
            <a:spLocks noGrp="1"/>
          </p:cNvSpPr>
          <p:nvPr>
            <p:ph type="body" sz="quarter" idx="12"/>
          </p:nvPr>
        </p:nvSpPr>
        <p:spPr/>
        <p:txBody>
          <a:bodyPr/>
          <a:lstStyle/>
          <a:p>
            <a:pPr marL="0" indent="0">
              <a:buNone/>
            </a:pPr>
            <a:r>
              <a:rPr lang="en-AU" sz="1600" dirty="0"/>
              <a:t>‘The very highest levels of understanding that we want students to display by the end</a:t>
            </a:r>
          </a:p>
          <a:p>
            <a:pPr marL="0" indent="0">
              <a:buNone/>
            </a:pPr>
            <a:r>
              <a:rPr lang="en-AU" sz="1600" dirty="0"/>
              <a:t>of a degree program—and in some cases very much before the end—are</a:t>
            </a:r>
          </a:p>
          <a:p>
            <a:pPr marL="0" indent="0">
              <a:buNone/>
            </a:pPr>
            <a:r>
              <a:rPr lang="en-AU" sz="1600" dirty="0"/>
              <a:t>"performative"; that is, students act differently when they really understand (Perkins</a:t>
            </a:r>
          </a:p>
          <a:p>
            <a:pPr marL="0" indent="0">
              <a:buNone/>
            </a:pPr>
            <a:r>
              <a:rPr lang="en-AU" sz="1600" dirty="0"/>
              <a:t>&amp; Blythe, 1993). Students need to understand to the extent that a particular sector</a:t>
            </a:r>
          </a:p>
          <a:p>
            <a:pPr marL="0" indent="0">
              <a:buNone/>
            </a:pPr>
            <a:r>
              <a:rPr lang="en-AU" sz="1600" dirty="0"/>
              <a:t>of their world has changed, and is now coming under their control. </a:t>
            </a:r>
            <a:r>
              <a:rPr lang="en-AU" sz="1600" i="1" dirty="0"/>
              <a:t>They behave</a:t>
            </a:r>
          </a:p>
          <a:p>
            <a:pPr marL="0" indent="0">
              <a:buNone/>
            </a:pPr>
            <a:r>
              <a:rPr lang="en-AU" sz="1600" i="1" dirty="0"/>
              <a:t>differently towards that which they truly understand.</a:t>
            </a:r>
            <a:r>
              <a:rPr lang="en-AU" sz="1600" dirty="0"/>
              <a:t> Capturing that difference in</a:t>
            </a:r>
          </a:p>
          <a:p>
            <a:pPr marL="0" indent="0">
              <a:buNone/>
            </a:pPr>
            <a:r>
              <a:rPr lang="en-AU" sz="1600" dirty="0"/>
              <a:t>an assessment task is what Perkins and Blythe mean by </a:t>
            </a:r>
            <a:r>
              <a:rPr lang="en-AU" sz="1600" i="1" dirty="0"/>
              <a:t>"performances of understanding</a:t>
            </a:r>
            <a:r>
              <a:rPr lang="en-AU" sz="1600" dirty="0"/>
              <a:t>".’ (p. 66) </a:t>
            </a:r>
          </a:p>
        </p:txBody>
      </p:sp>
    </p:spTree>
    <p:extLst>
      <p:ext uri="{BB962C8B-B14F-4D97-AF65-F5344CB8AC3E}">
        <p14:creationId xmlns:p14="http://schemas.microsoft.com/office/powerpoint/2010/main" val="13033178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1EC69-D936-4394-B8CE-C33DDA6A1C47}"/>
              </a:ext>
            </a:extLst>
          </p:cNvPr>
          <p:cNvSpPr>
            <a:spLocks noGrp="1"/>
          </p:cNvSpPr>
          <p:nvPr>
            <p:ph type="body" sz="quarter" idx="11"/>
          </p:nvPr>
        </p:nvSpPr>
        <p:spPr/>
        <p:txBody>
          <a:bodyPr/>
          <a:lstStyle/>
          <a:p>
            <a:r>
              <a:rPr lang="en-AU" dirty="0"/>
              <a:t>SOLO/Blooms Taxonomy</a:t>
            </a:r>
            <a:endParaRPr lang="en-US" dirty="0"/>
          </a:p>
        </p:txBody>
      </p:sp>
      <p:sp>
        <p:nvSpPr>
          <p:cNvPr id="3" name="Text Placeholder 2">
            <a:extLst>
              <a:ext uri="{FF2B5EF4-FFF2-40B4-BE49-F238E27FC236}">
                <a16:creationId xmlns:a16="http://schemas.microsoft.com/office/drawing/2014/main" id="{2BFC16D3-E64B-4C47-8F40-5EE707B7B7B0}"/>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7EDC258-84AE-4A5F-8F7F-26B379D31E93}"/>
              </a:ext>
            </a:extLst>
          </p:cNvPr>
          <p:cNvPicPr>
            <a:picLocks noChangeAspect="1"/>
          </p:cNvPicPr>
          <p:nvPr/>
        </p:nvPicPr>
        <p:blipFill>
          <a:blip r:embed="rId2"/>
          <a:stretch>
            <a:fillRect/>
          </a:stretch>
        </p:blipFill>
        <p:spPr>
          <a:xfrm>
            <a:off x="1775106" y="1295405"/>
            <a:ext cx="4920405" cy="3713836"/>
          </a:xfrm>
          <a:prstGeom prst="rect">
            <a:avLst/>
          </a:prstGeom>
        </p:spPr>
      </p:pic>
    </p:spTree>
    <p:extLst>
      <p:ext uri="{BB962C8B-B14F-4D97-AF65-F5344CB8AC3E}">
        <p14:creationId xmlns:p14="http://schemas.microsoft.com/office/powerpoint/2010/main" val="223710803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F4059-5B62-4F53-8FC4-819C00F59F3C}"/>
              </a:ext>
            </a:extLst>
          </p:cNvPr>
          <p:cNvPicPr>
            <a:picLocks noChangeAspect="1"/>
          </p:cNvPicPr>
          <p:nvPr/>
        </p:nvPicPr>
        <p:blipFill>
          <a:blip r:embed="rId2"/>
          <a:stretch>
            <a:fillRect/>
          </a:stretch>
        </p:blipFill>
        <p:spPr>
          <a:xfrm>
            <a:off x="1026616" y="521856"/>
            <a:ext cx="7206097" cy="3572566"/>
          </a:xfrm>
          <a:prstGeom prst="rect">
            <a:avLst/>
          </a:prstGeom>
        </p:spPr>
      </p:pic>
    </p:spTree>
    <p:extLst>
      <p:ext uri="{BB962C8B-B14F-4D97-AF65-F5344CB8AC3E}">
        <p14:creationId xmlns:p14="http://schemas.microsoft.com/office/powerpoint/2010/main" val="39659041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B43AF-A5A4-404B-A1C1-651955B818CF}"/>
              </a:ext>
            </a:extLst>
          </p:cNvPr>
          <p:cNvSpPr>
            <a:spLocks noGrp="1"/>
          </p:cNvSpPr>
          <p:nvPr>
            <p:ph type="body" sz="quarter" idx="11"/>
          </p:nvPr>
        </p:nvSpPr>
        <p:spPr/>
        <p:txBody>
          <a:bodyPr/>
          <a:lstStyle/>
          <a:p>
            <a:r>
              <a:rPr lang="en-AU" dirty="0"/>
              <a:t>Selecting TLA’s </a:t>
            </a:r>
            <a:endParaRPr lang="en-US" dirty="0"/>
          </a:p>
        </p:txBody>
      </p:sp>
      <p:sp>
        <p:nvSpPr>
          <p:cNvPr id="3" name="Text Placeholder 2">
            <a:extLst>
              <a:ext uri="{FF2B5EF4-FFF2-40B4-BE49-F238E27FC236}">
                <a16:creationId xmlns:a16="http://schemas.microsoft.com/office/drawing/2014/main" id="{F4ED5F9A-920B-4CAB-B357-7E046547F805}"/>
              </a:ext>
            </a:extLst>
          </p:cNvPr>
          <p:cNvSpPr>
            <a:spLocks noGrp="1"/>
          </p:cNvSpPr>
          <p:nvPr>
            <p:ph type="body" sz="quarter" idx="12"/>
          </p:nvPr>
        </p:nvSpPr>
        <p:spPr/>
        <p:txBody>
          <a:bodyPr/>
          <a:lstStyle/>
          <a:p>
            <a:pPr marL="0" indent="0">
              <a:buNone/>
            </a:pPr>
            <a:r>
              <a:rPr lang="en-AU" dirty="0"/>
              <a:t>‘</a:t>
            </a:r>
            <a:r>
              <a:rPr lang="en-AU" sz="1800" dirty="0"/>
              <a:t>The next step is to set up the teaching/learning context so that students have every encouragement to react with the level of cognitive engagement that the objectives require’ (p. 67) </a:t>
            </a:r>
          </a:p>
          <a:p>
            <a:pPr marL="0" indent="0">
              <a:buNone/>
            </a:pPr>
            <a:endParaRPr lang="en-AU" sz="1800" dirty="0"/>
          </a:p>
          <a:p>
            <a:pPr marL="0" indent="0">
              <a:buNone/>
            </a:pPr>
            <a:r>
              <a:rPr lang="en-AU" sz="1800" dirty="0"/>
              <a:t>‘Certainly, students need to know about important concepts, and lecturing is not a bad way of letting them know, but there are better ways’ (p. 67) </a:t>
            </a:r>
            <a:endParaRPr lang="en-US" sz="1800" dirty="0"/>
          </a:p>
        </p:txBody>
      </p:sp>
    </p:spTree>
    <p:extLst>
      <p:ext uri="{BB962C8B-B14F-4D97-AF65-F5344CB8AC3E}">
        <p14:creationId xmlns:p14="http://schemas.microsoft.com/office/powerpoint/2010/main" val="163755907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AD5809-594A-4346-B385-9C8B37E663F1}"/>
              </a:ext>
            </a:extLst>
          </p:cNvPr>
          <p:cNvPicPr>
            <a:picLocks noChangeAspect="1"/>
          </p:cNvPicPr>
          <p:nvPr/>
        </p:nvPicPr>
        <p:blipFill>
          <a:blip r:embed="rId2"/>
          <a:stretch>
            <a:fillRect/>
          </a:stretch>
        </p:blipFill>
        <p:spPr>
          <a:xfrm>
            <a:off x="1714500" y="282531"/>
            <a:ext cx="5715000" cy="4314825"/>
          </a:xfrm>
          <a:prstGeom prst="rect">
            <a:avLst/>
          </a:prstGeom>
        </p:spPr>
      </p:pic>
    </p:spTree>
    <p:extLst>
      <p:ext uri="{BB962C8B-B14F-4D97-AF65-F5344CB8AC3E}">
        <p14:creationId xmlns:p14="http://schemas.microsoft.com/office/powerpoint/2010/main" val="217176756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3EF8C-AE75-4727-8E97-B63CCC9149D4}"/>
              </a:ext>
            </a:extLst>
          </p:cNvPr>
          <p:cNvSpPr>
            <a:spLocks noGrp="1"/>
          </p:cNvSpPr>
          <p:nvPr>
            <p:ph type="body" sz="quarter" idx="11"/>
          </p:nvPr>
        </p:nvSpPr>
        <p:spPr/>
        <p:txBody>
          <a:bodyPr/>
          <a:lstStyle/>
          <a:p>
            <a:r>
              <a:rPr lang="en-AU" dirty="0"/>
              <a:t>Assessment tasks </a:t>
            </a:r>
            <a:endParaRPr lang="en-US" dirty="0"/>
          </a:p>
        </p:txBody>
      </p:sp>
      <p:sp>
        <p:nvSpPr>
          <p:cNvPr id="3" name="Text Placeholder 2">
            <a:extLst>
              <a:ext uri="{FF2B5EF4-FFF2-40B4-BE49-F238E27FC236}">
                <a16:creationId xmlns:a16="http://schemas.microsoft.com/office/drawing/2014/main" id="{359FF314-D99A-4511-814B-F2541A6586BF}"/>
              </a:ext>
            </a:extLst>
          </p:cNvPr>
          <p:cNvSpPr>
            <a:spLocks noGrp="1"/>
          </p:cNvSpPr>
          <p:nvPr>
            <p:ph type="body" sz="quarter" idx="12"/>
          </p:nvPr>
        </p:nvSpPr>
        <p:spPr>
          <a:xfrm>
            <a:off x="416217" y="1076327"/>
            <a:ext cx="8280751" cy="2504435"/>
          </a:xfrm>
        </p:spPr>
        <p:txBody>
          <a:bodyPr/>
          <a:lstStyle/>
          <a:p>
            <a:pPr marL="0" indent="0">
              <a:buNone/>
            </a:pPr>
            <a:r>
              <a:rPr lang="en-AU" sz="1400" dirty="0"/>
              <a:t>‘Assessment in practice has two functions</a:t>
            </a:r>
            <a:r>
              <a:rPr lang="en-AU" sz="1400" i="1" dirty="0"/>
              <a:t>: to tell us whether or not the learning has been successful, and in conveying to students what we want them to learn,</a:t>
            </a:r>
            <a:r>
              <a:rPr lang="en-AU" sz="1400" dirty="0"/>
              <a:t> as stated by Ramsden (1992): From our students' point of view, the assessment always defines the actual curriculum (p. 187).</a:t>
            </a:r>
          </a:p>
          <a:p>
            <a:pPr marL="0" indent="0">
              <a:buNone/>
            </a:pPr>
            <a:endParaRPr lang="en-AU" sz="1400" dirty="0"/>
          </a:p>
          <a:p>
            <a:pPr marL="0" indent="0">
              <a:buNone/>
            </a:pPr>
            <a:r>
              <a:rPr lang="en-AU" sz="1400" dirty="0"/>
              <a:t>Backwash from assessment is not a problem, it is the solution. In a criterion referenced</a:t>
            </a:r>
          </a:p>
          <a:p>
            <a:pPr marL="0" indent="0">
              <a:buNone/>
            </a:pPr>
            <a:r>
              <a:rPr lang="en-AU" sz="1400" dirty="0"/>
              <a:t>system, </a:t>
            </a:r>
            <a:r>
              <a:rPr lang="en-AU" sz="1400" i="1" dirty="0"/>
              <a:t>the objectives are embedded in the assessment tasks</a:t>
            </a:r>
            <a:r>
              <a:rPr lang="en-AU" sz="1400" dirty="0"/>
              <a:t>. So, if students focus on the assessment, they will be learning what the objectives say they should be learning. It is only when the assessment tasks elicit lower level cognitive activities than the objectives nominate that backwash gets a bad name.’ (p. 68) </a:t>
            </a:r>
          </a:p>
          <a:p>
            <a:pPr marL="0" indent="0">
              <a:buNone/>
            </a:pPr>
            <a:endParaRPr lang="en-AU" sz="1400" dirty="0"/>
          </a:p>
          <a:p>
            <a:pPr marL="0" indent="0">
              <a:buNone/>
            </a:pPr>
            <a:r>
              <a:rPr lang="en-AU" sz="1400" dirty="0"/>
              <a:t>‘Lack of alignment is a major reason why students adopt a surface approach to learning. Poor alignment often results from such institutional policies as requiring assessment results to be reported in percentages or "marks", or </a:t>
            </a:r>
            <a:r>
              <a:rPr lang="en-AU" sz="1400" i="1" dirty="0"/>
              <a:t>requiring results to be distributed along a pre-determined curve</a:t>
            </a:r>
            <a:r>
              <a:rPr lang="en-AU" sz="1400" dirty="0"/>
              <a:t>. The first can be mitigated by assessing qualitatively but reporting quantitatively, but the second is crippling. There can be no educational justification for grading on a curve.’ (p. 69) </a:t>
            </a:r>
          </a:p>
        </p:txBody>
      </p:sp>
    </p:spTree>
    <p:extLst>
      <p:ext uri="{BB962C8B-B14F-4D97-AF65-F5344CB8AC3E}">
        <p14:creationId xmlns:p14="http://schemas.microsoft.com/office/powerpoint/2010/main" val="95847569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33719-53F0-4891-9454-F63AA885DE73}"/>
              </a:ext>
            </a:extLst>
          </p:cNvPr>
          <p:cNvSpPr>
            <a:spLocks noGrp="1"/>
          </p:cNvSpPr>
          <p:nvPr>
            <p:ph type="body" sz="quarter" idx="11"/>
          </p:nvPr>
        </p:nvSpPr>
        <p:spPr>
          <a:xfrm>
            <a:off x="416209" y="82637"/>
            <a:ext cx="8290903" cy="647700"/>
          </a:xfrm>
        </p:spPr>
        <p:txBody>
          <a:bodyPr/>
          <a:lstStyle/>
          <a:p>
            <a:r>
              <a:rPr lang="en-AU" dirty="0"/>
              <a:t>Assessment tasks </a:t>
            </a:r>
            <a:endParaRPr lang="en-US" dirty="0"/>
          </a:p>
        </p:txBody>
      </p:sp>
      <p:sp>
        <p:nvSpPr>
          <p:cNvPr id="3" name="Text Placeholder 2">
            <a:extLst>
              <a:ext uri="{FF2B5EF4-FFF2-40B4-BE49-F238E27FC236}">
                <a16:creationId xmlns:a16="http://schemas.microsoft.com/office/drawing/2014/main" id="{4FABE397-A505-415F-8F82-7D3DAA21F0FD}"/>
              </a:ext>
            </a:extLst>
          </p:cNvPr>
          <p:cNvSpPr>
            <a:spLocks noGrp="1"/>
          </p:cNvSpPr>
          <p:nvPr>
            <p:ph type="body" sz="quarter" idx="12"/>
          </p:nvPr>
        </p:nvSpPr>
        <p:spPr>
          <a:xfrm>
            <a:off x="416209" y="1295405"/>
            <a:ext cx="2598839" cy="2504435"/>
          </a:xfrm>
        </p:spPr>
        <p:txBody>
          <a:bodyPr/>
          <a:lstStyle/>
          <a:p>
            <a:pPr marL="0" indent="0">
              <a:buNone/>
            </a:pPr>
            <a:r>
              <a:rPr lang="en-AU" sz="1600" dirty="0"/>
              <a:t>‘Criterion-referenced assessment in the constructive alignment model requires</a:t>
            </a:r>
          </a:p>
          <a:p>
            <a:pPr marL="0" indent="0">
              <a:buNone/>
            </a:pPr>
            <a:r>
              <a:rPr lang="en-AU" sz="1600" dirty="0"/>
              <a:t>assessment tasks that are likely to elicit the learning verbs that are stipulated in the objectives’. (p. 69). </a:t>
            </a:r>
          </a:p>
          <a:p>
            <a:pPr marL="0" indent="0">
              <a:buNone/>
            </a:pPr>
            <a:endParaRPr lang="en-US" sz="1600" dirty="0"/>
          </a:p>
        </p:txBody>
      </p:sp>
      <p:pic>
        <p:nvPicPr>
          <p:cNvPr id="5" name="Picture 4">
            <a:extLst>
              <a:ext uri="{FF2B5EF4-FFF2-40B4-BE49-F238E27FC236}">
                <a16:creationId xmlns:a16="http://schemas.microsoft.com/office/drawing/2014/main" id="{CFBC7999-BB04-46FD-8A9C-C3D038B5F144}"/>
              </a:ext>
            </a:extLst>
          </p:cNvPr>
          <p:cNvPicPr>
            <a:picLocks noChangeAspect="1"/>
          </p:cNvPicPr>
          <p:nvPr/>
        </p:nvPicPr>
        <p:blipFill>
          <a:blip r:embed="rId2"/>
          <a:stretch>
            <a:fillRect/>
          </a:stretch>
        </p:blipFill>
        <p:spPr>
          <a:xfrm>
            <a:off x="3282650" y="628015"/>
            <a:ext cx="4806907" cy="4260112"/>
          </a:xfrm>
          <a:prstGeom prst="rect">
            <a:avLst/>
          </a:prstGeom>
        </p:spPr>
      </p:pic>
    </p:spTree>
    <p:extLst>
      <p:ext uri="{BB962C8B-B14F-4D97-AF65-F5344CB8AC3E}">
        <p14:creationId xmlns:p14="http://schemas.microsoft.com/office/powerpoint/2010/main" val="61294020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03515" y="8964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45062" y="896462"/>
            <a:ext cx="8083943" cy="2587904"/>
          </a:xfrm>
        </p:spPr>
        <p:txBody>
          <a:bodyPr>
            <a:normAutofit/>
          </a:bodyPr>
          <a:lstStyle/>
          <a:p>
            <a:pPr algn="just"/>
            <a:r>
              <a:rPr lang="en-US" dirty="0"/>
              <a:t> </a:t>
            </a:r>
          </a:p>
          <a:p>
            <a:pPr algn="just"/>
            <a:r>
              <a:rPr lang="en-US" dirty="0"/>
              <a:t> </a:t>
            </a:r>
          </a:p>
          <a:p>
            <a:pPr algn="just"/>
            <a:r>
              <a:rPr lang="en-US" sz="1800" b="0" dirty="0"/>
              <a:t>We respectfully acknowledge the Kaurna, </a:t>
            </a:r>
            <a:r>
              <a:rPr lang="en-US" sz="1800" b="0" dirty="0" err="1"/>
              <a:t>Boandik</a:t>
            </a:r>
            <a:r>
              <a:rPr lang="en-US" sz="1800" b="0" dirty="0"/>
              <a:t> and </a:t>
            </a:r>
            <a:r>
              <a:rPr lang="en-US" sz="1800" b="0" dirty="0" err="1"/>
              <a:t>Barngarla</a:t>
            </a:r>
            <a:r>
              <a:rPr lang="en-US" sz="18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B4C67-DC37-4F0A-9A3D-9284C8979D96}"/>
              </a:ext>
            </a:extLst>
          </p:cNvPr>
          <p:cNvSpPr>
            <a:spLocks noGrp="1"/>
          </p:cNvSpPr>
          <p:nvPr>
            <p:ph type="body" sz="quarter" idx="11"/>
          </p:nvPr>
        </p:nvSpPr>
        <p:spPr/>
        <p:txBody>
          <a:bodyPr/>
          <a:lstStyle/>
          <a:p>
            <a:r>
              <a:rPr lang="en-AU" dirty="0"/>
              <a:t>Summary </a:t>
            </a:r>
            <a:endParaRPr lang="en-US" dirty="0"/>
          </a:p>
        </p:txBody>
      </p:sp>
      <p:sp>
        <p:nvSpPr>
          <p:cNvPr id="3" name="Text Placeholder 2">
            <a:extLst>
              <a:ext uri="{FF2B5EF4-FFF2-40B4-BE49-F238E27FC236}">
                <a16:creationId xmlns:a16="http://schemas.microsoft.com/office/drawing/2014/main" id="{C9920B27-1260-4188-96E3-9A9D62295FA3}"/>
              </a:ext>
            </a:extLst>
          </p:cNvPr>
          <p:cNvSpPr>
            <a:spLocks noGrp="1"/>
          </p:cNvSpPr>
          <p:nvPr>
            <p:ph type="body" sz="quarter" idx="12"/>
          </p:nvPr>
        </p:nvSpPr>
        <p:spPr/>
        <p:txBody>
          <a:bodyPr/>
          <a:lstStyle/>
          <a:p>
            <a:pPr marL="0" indent="0">
              <a:buNone/>
            </a:pPr>
            <a:r>
              <a:rPr lang="en-AU" sz="1600" dirty="0"/>
              <a:t>In an aligned system of instruction, the teacher's task is to see that the appropriate</a:t>
            </a:r>
          </a:p>
          <a:p>
            <a:pPr marL="0" indent="0">
              <a:buNone/>
            </a:pPr>
            <a:r>
              <a:rPr lang="en-AU" sz="1600" dirty="0"/>
              <a:t>verbs are:</a:t>
            </a:r>
          </a:p>
          <a:p>
            <a:pPr marL="0" indent="0">
              <a:buNone/>
            </a:pPr>
            <a:endParaRPr lang="en-AU" sz="1600" dirty="0"/>
          </a:p>
          <a:p>
            <a:pPr marL="0" indent="0">
              <a:buNone/>
            </a:pPr>
            <a:r>
              <a:rPr lang="en-AU" sz="1600" dirty="0"/>
              <a:t>1. Nominated in the objectives.</a:t>
            </a:r>
          </a:p>
          <a:p>
            <a:pPr marL="0" indent="0">
              <a:buNone/>
            </a:pPr>
            <a:r>
              <a:rPr lang="en-AU" sz="1600" dirty="0"/>
              <a:t>2. Likely to be elicited in the chosen TLAs.</a:t>
            </a:r>
          </a:p>
          <a:p>
            <a:pPr marL="0" indent="0">
              <a:buNone/>
            </a:pPr>
            <a:r>
              <a:rPr lang="en-AU" sz="1600" dirty="0"/>
              <a:t>3. Embedded in the assessment tasks so that judgments can be made about how</a:t>
            </a:r>
          </a:p>
          <a:p>
            <a:pPr marL="0" indent="0">
              <a:buNone/>
            </a:pPr>
            <a:r>
              <a:rPr lang="en-AU" sz="1600" dirty="0"/>
              <a:t>well a given student's level of performance meets the objectives.</a:t>
            </a:r>
          </a:p>
          <a:p>
            <a:pPr marL="0" indent="0">
              <a:buNone/>
            </a:pPr>
            <a:endParaRPr lang="en-AU" sz="1600" dirty="0"/>
          </a:p>
          <a:p>
            <a:pPr marL="0" indent="0">
              <a:buNone/>
            </a:pPr>
            <a:r>
              <a:rPr lang="en-AU" sz="1600" dirty="0"/>
              <a:t>Because the teaching methods and the assessment tasks now access the same verbs</a:t>
            </a:r>
          </a:p>
          <a:p>
            <a:pPr marL="0" indent="0">
              <a:buNone/>
            </a:pPr>
            <a:r>
              <a:rPr lang="en-AU" sz="1600" dirty="0"/>
              <a:t>as are in the objectives, the chances are increased that most students will in fact</a:t>
            </a:r>
          </a:p>
          <a:p>
            <a:pPr marL="0" indent="0">
              <a:buNone/>
            </a:pPr>
            <a:r>
              <a:rPr lang="en-AU" sz="1600" dirty="0"/>
              <a:t>engage with the appropriate learning activities. This is, by definition, a deep</a:t>
            </a:r>
          </a:p>
          <a:p>
            <a:pPr marL="0" indent="0">
              <a:buNone/>
            </a:pPr>
            <a:r>
              <a:rPr lang="en-AU" sz="1600" dirty="0"/>
              <a:t>approach.</a:t>
            </a:r>
          </a:p>
        </p:txBody>
      </p:sp>
    </p:spTree>
    <p:extLst>
      <p:ext uri="{BB962C8B-B14F-4D97-AF65-F5344CB8AC3E}">
        <p14:creationId xmlns:p14="http://schemas.microsoft.com/office/powerpoint/2010/main" val="165759261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FA583-E4E0-4452-8246-49873B0A3466}"/>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71B09DA1-6794-4E14-B141-11C833DEF180}"/>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11:00  Group Discussion – Which pedagogies are we working with in our projects </a:t>
            </a:r>
          </a:p>
          <a:p>
            <a:endParaRPr lang="en-US" dirty="0"/>
          </a:p>
        </p:txBody>
      </p:sp>
    </p:spTree>
    <p:extLst>
      <p:ext uri="{BB962C8B-B14F-4D97-AF65-F5344CB8AC3E}">
        <p14:creationId xmlns:p14="http://schemas.microsoft.com/office/powerpoint/2010/main" val="392473930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5C8107-ECCC-411E-89E2-D8CF5DD5A77E}"/>
              </a:ext>
            </a:extLst>
          </p:cNvPr>
          <p:cNvSpPr>
            <a:spLocks noGrp="1"/>
          </p:cNvSpPr>
          <p:nvPr>
            <p:ph type="body" sz="quarter" idx="11"/>
          </p:nvPr>
        </p:nvSpPr>
        <p:spPr>
          <a:xfrm>
            <a:off x="1475185" y="104215"/>
            <a:ext cx="6193631" cy="485775"/>
          </a:xfrm>
        </p:spPr>
        <p:txBody>
          <a:bodyPr/>
          <a:lstStyle/>
          <a:p>
            <a:r>
              <a:rPr lang="en-AU" sz="1800" dirty="0"/>
              <a:t>Discussion: Funds of knowledge</a:t>
            </a:r>
            <a:endParaRPr lang="en-AU" dirty="0"/>
          </a:p>
          <a:p>
            <a:r>
              <a:rPr lang="en-AU" dirty="0"/>
              <a:t>In what ways can connecting with the lifeworlds of students &amp; drawing on the resources/knowledges of students support interventions for increased engagement or quality? </a:t>
            </a:r>
          </a:p>
          <a:p>
            <a:endParaRPr lang="en-AU" dirty="0"/>
          </a:p>
          <a:p>
            <a:endParaRPr lang="en-AU" dirty="0"/>
          </a:p>
          <a:p>
            <a:endParaRPr lang="en-AU" dirty="0"/>
          </a:p>
          <a:p>
            <a:endParaRPr lang="en-US" dirty="0"/>
          </a:p>
        </p:txBody>
      </p:sp>
      <p:pic>
        <p:nvPicPr>
          <p:cNvPr id="4" name="Picture 3">
            <a:extLst>
              <a:ext uri="{FF2B5EF4-FFF2-40B4-BE49-F238E27FC236}">
                <a16:creationId xmlns:a16="http://schemas.microsoft.com/office/drawing/2014/main" id="{14C9CF47-22C9-43CB-9205-55516E03D904}"/>
              </a:ext>
            </a:extLst>
          </p:cNvPr>
          <p:cNvPicPr>
            <a:picLocks noChangeAspect="1"/>
          </p:cNvPicPr>
          <p:nvPr/>
        </p:nvPicPr>
        <p:blipFill>
          <a:blip r:embed="rId3"/>
          <a:stretch>
            <a:fillRect/>
          </a:stretch>
        </p:blipFill>
        <p:spPr>
          <a:xfrm>
            <a:off x="2983566" y="1495840"/>
            <a:ext cx="3682129" cy="3543446"/>
          </a:xfrm>
          <a:prstGeom prst="rect">
            <a:avLst/>
          </a:prstGeom>
        </p:spPr>
      </p:pic>
    </p:spTree>
    <p:extLst>
      <p:ext uri="{BB962C8B-B14F-4D97-AF65-F5344CB8AC3E}">
        <p14:creationId xmlns:p14="http://schemas.microsoft.com/office/powerpoint/2010/main" val="118642574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D2401-29B3-4226-8DC4-30E3F8BBFE26}"/>
              </a:ext>
            </a:extLst>
          </p:cNvPr>
          <p:cNvSpPr>
            <a:spLocks noGrp="1"/>
          </p:cNvSpPr>
          <p:nvPr>
            <p:ph type="body" sz="quarter" idx="10"/>
          </p:nvPr>
        </p:nvSpPr>
        <p:spPr/>
        <p:txBody>
          <a:bodyPr/>
          <a:lstStyle/>
          <a:p>
            <a:r>
              <a:rPr lang="en-AU" dirty="0"/>
              <a:t>In a nutshell….</a:t>
            </a:r>
            <a:endParaRPr lang="en-US" dirty="0"/>
          </a:p>
        </p:txBody>
      </p:sp>
      <p:sp>
        <p:nvSpPr>
          <p:cNvPr id="3" name="Text Placeholder 2">
            <a:extLst>
              <a:ext uri="{FF2B5EF4-FFF2-40B4-BE49-F238E27FC236}">
                <a16:creationId xmlns:a16="http://schemas.microsoft.com/office/drawing/2014/main" id="{9B7F4DB3-FCAF-43F8-9B30-EB1DCBFA0758}"/>
              </a:ext>
            </a:extLst>
          </p:cNvPr>
          <p:cNvSpPr>
            <a:spLocks noGrp="1"/>
          </p:cNvSpPr>
          <p:nvPr>
            <p:ph type="body" sz="quarter" idx="11"/>
          </p:nvPr>
        </p:nvSpPr>
        <p:spPr/>
        <p:txBody>
          <a:bodyPr/>
          <a:lstStyle/>
          <a:p>
            <a:r>
              <a:rPr lang="en-AU" sz="1200" b="0" dirty="0"/>
              <a:t>Moll, </a:t>
            </a:r>
            <a:r>
              <a:rPr lang="en-AU" sz="1200" b="0" dirty="0" err="1"/>
              <a:t>Amanti</a:t>
            </a:r>
            <a:r>
              <a:rPr lang="en-AU" sz="1200" b="0" dirty="0"/>
              <a:t>, Neff and Gonzalez 1992 define ‘funds of knowledge’ as the “historically- accumulated and culturally-developed bodies of knowledge and skills essential for household or individual functioning and well-being’’ (p. 133). Thus, it is the knowledge and skills that students develop from their home and community experiences and connections.</a:t>
            </a:r>
          </a:p>
          <a:p>
            <a:endParaRPr lang="en-AU" sz="1200" b="0" dirty="0"/>
          </a:p>
          <a:p>
            <a:r>
              <a:rPr lang="en-AU" sz="1200" b="0" dirty="0"/>
              <a:t>Using the knowledge gained from students' life-worlds to build curriculum and consider when planning for learning experiences.</a:t>
            </a:r>
          </a:p>
          <a:p>
            <a:endParaRPr lang="en-AU" sz="1200" b="0" dirty="0"/>
          </a:p>
          <a:p>
            <a:r>
              <a:rPr lang="en-AU" sz="1200" b="0" dirty="0"/>
              <a:t>“The funds of knowledge approach is based on a simple premise: regardless of any socioeconomical and sociocultural ‘‘deficit’’ that people may or may not have </a:t>
            </a:r>
            <a:r>
              <a:rPr lang="en-AU" sz="1200" i="1" dirty="0"/>
              <a:t>all families accumulate bodies of beliefs, ideas, skills, and abilities based on their experiences (in areas such as their occupation or their religion). The challenge consists in connecting these bodies of educational resources with teaching practice in order to connect the curriculum with students’ lives</a:t>
            </a:r>
            <a:r>
              <a:rPr lang="en-AU" sz="1200" b="0" dirty="0"/>
              <a:t>. “ (</a:t>
            </a:r>
            <a:r>
              <a:rPr lang="en-AU" sz="1200" b="0" dirty="0" err="1"/>
              <a:t>Gutart</a:t>
            </a:r>
            <a:r>
              <a:rPr lang="en-AU" sz="1200" b="0" dirty="0"/>
              <a:t> and Moll p.43)</a:t>
            </a:r>
          </a:p>
          <a:p>
            <a:endParaRPr lang="en-US" dirty="0"/>
          </a:p>
        </p:txBody>
      </p:sp>
    </p:spTree>
    <p:extLst>
      <p:ext uri="{BB962C8B-B14F-4D97-AF65-F5344CB8AC3E}">
        <p14:creationId xmlns:p14="http://schemas.microsoft.com/office/powerpoint/2010/main" val="278953781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DDFF91-7C7D-413D-BEF5-4A88ADF03F93}"/>
              </a:ext>
            </a:extLst>
          </p:cNvPr>
          <p:cNvSpPr>
            <a:spLocks noGrp="1"/>
          </p:cNvSpPr>
          <p:nvPr>
            <p:ph type="body" sz="quarter" idx="10"/>
          </p:nvPr>
        </p:nvSpPr>
        <p:spPr>
          <a:xfrm>
            <a:off x="301999" y="52528"/>
            <a:ext cx="8258175" cy="485775"/>
          </a:xfrm>
        </p:spPr>
        <p:txBody>
          <a:bodyPr/>
          <a:lstStyle/>
          <a:p>
            <a:r>
              <a:rPr lang="en-AU" dirty="0"/>
              <a:t>Themes</a:t>
            </a:r>
            <a:endParaRPr lang="en-US" dirty="0"/>
          </a:p>
        </p:txBody>
      </p:sp>
      <p:sp>
        <p:nvSpPr>
          <p:cNvPr id="3" name="Text Placeholder 2">
            <a:extLst>
              <a:ext uri="{FF2B5EF4-FFF2-40B4-BE49-F238E27FC236}">
                <a16:creationId xmlns:a16="http://schemas.microsoft.com/office/drawing/2014/main" id="{8853D68C-2D41-4D0B-B6C7-7744407A067B}"/>
              </a:ext>
            </a:extLst>
          </p:cNvPr>
          <p:cNvSpPr>
            <a:spLocks noGrp="1"/>
          </p:cNvSpPr>
          <p:nvPr>
            <p:ph type="body" sz="quarter" idx="11"/>
          </p:nvPr>
        </p:nvSpPr>
        <p:spPr>
          <a:xfrm>
            <a:off x="301999" y="668991"/>
            <a:ext cx="6193631" cy="485775"/>
          </a:xfrm>
        </p:spPr>
        <p:txBody>
          <a:bodyPr/>
          <a:lstStyle/>
          <a:p>
            <a:r>
              <a:rPr lang="en-AU" b="0" dirty="0"/>
              <a:t>Understanding socio-political context of households &amp; communities </a:t>
            </a:r>
          </a:p>
          <a:p>
            <a:r>
              <a:rPr lang="en-AU" b="0" dirty="0"/>
              <a:t>Building socio-cultural competence </a:t>
            </a:r>
          </a:p>
          <a:p>
            <a:r>
              <a:rPr lang="en-AU" b="0" dirty="0"/>
              <a:t>Trust </a:t>
            </a:r>
          </a:p>
          <a:p>
            <a:r>
              <a:rPr lang="en-AU" b="0" dirty="0"/>
              <a:t>Anti-deficit – not focusing on disadvantages of students and not lowering standards </a:t>
            </a:r>
          </a:p>
          <a:p>
            <a:r>
              <a:rPr lang="en-AU" b="0" dirty="0"/>
              <a:t>Ideological clarity </a:t>
            </a:r>
          </a:p>
          <a:p>
            <a:r>
              <a:rPr lang="en-AU" b="0" dirty="0"/>
              <a:t>Agency </a:t>
            </a:r>
          </a:p>
          <a:p>
            <a:r>
              <a:rPr lang="en-AU" b="0" dirty="0"/>
              <a:t>Educational sovereignty </a:t>
            </a:r>
          </a:p>
          <a:p>
            <a:r>
              <a:rPr lang="en-AU" b="0" dirty="0"/>
              <a:t>Cross-class networks – middle class teachers </a:t>
            </a:r>
          </a:p>
          <a:p>
            <a:r>
              <a:rPr lang="en-AU" b="0" dirty="0"/>
              <a:t>Development of social networks with other households to exchange resources/</a:t>
            </a:r>
            <a:r>
              <a:rPr lang="en-AU" b="0" dirty="0" err="1"/>
              <a:t>FoK</a:t>
            </a:r>
            <a:endParaRPr lang="en-AU" b="0" dirty="0"/>
          </a:p>
          <a:p>
            <a:r>
              <a:rPr lang="en-AU" b="0" dirty="0"/>
              <a:t>‘Transforming students’ diversities into pedagogical assets may be the foremost educational challenge for the future’ (Moll &amp; Gonzales 1992). </a:t>
            </a:r>
            <a:endParaRPr lang="en-US" b="0" dirty="0"/>
          </a:p>
        </p:txBody>
      </p:sp>
    </p:spTree>
    <p:extLst>
      <p:ext uri="{BB962C8B-B14F-4D97-AF65-F5344CB8AC3E}">
        <p14:creationId xmlns:p14="http://schemas.microsoft.com/office/powerpoint/2010/main" val="223602743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389315" y="1039911"/>
            <a:ext cx="8280751" cy="2504435"/>
          </a:xfrm>
        </p:spPr>
        <p:txBody>
          <a:bodyPr lIns="91440" tIns="45720" rIns="91440" bIns="45720" anchor="t"/>
          <a:lstStyle/>
          <a:p>
            <a:pPr marL="0" indent="0">
              <a:buNone/>
            </a:pPr>
            <a:r>
              <a:rPr lang="en-US" sz="1600" i="1" dirty="0">
                <a:solidFill>
                  <a:srgbClr val="222222"/>
                </a:solidFill>
              </a:rPr>
              <a:t>Motta, S. C., &amp; Bennett, A. (2018). Pedagogies of care, care-full epistemological practice and ‘other’ caring subjectivities in enabling education. Teaching in Higher Education, 23(5), 631-646.</a:t>
            </a:r>
            <a:endParaRPr lang="en-US" sz="1600" i="1" dirty="0">
              <a:solidFill>
                <a:srgbClr val="222222"/>
              </a:solidFill>
              <a:ea typeface="+mn-lt"/>
              <a:cs typeface="+mn-lt"/>
            </a:endParaRPr>
          </a:p>
          <a:p>
            <a:pPr marL="0" indent="0">
              <a:buNone/>
            </a:pPr>
            <a:endParaRPr lang="en-US" sz="1600" i="1" dirty="0">
              <a:solidFill>
                <a:srgbClr val="222222"/>
              </a:solidFill>
            </a:endParaRPr>
          </a:p>
          <a:p>
            <a:pPr marL="0" indent="0">
              <a:buNone/>
            </a:pPr>
            <a:r>
              <a:rPr lang="en-US" sz="1600" dirty="0">
                <a:solidFill>
                  <a:srgbClr val="222222"/>
                </a:solidFill>
              </a:rPr>
              <a:t>The </a:t>
            </a:r>
            <a:r>
              <a:rPr lang="en-US" sz="1600" i="1" dirty="0">
                <a:solidFill>
                  <a:srgbClr val="222222"/>
                </a:solidFill>
              </a:rPr>
              <a:t>affective</a:t>
            </a:r>
            <a:r>
              <a:rPr lang="en-US" sz="1600" dirty="0">
                <a:solidFill>
                  <a:srgbClr val="222222"/>
                </a:solidFill>
              </a:rPr>
              <a:t> turn in education as critique of neo-liberalism (discourses of neoliberalism encourage dispositions of competitiveness, individualism, personally profitable exchanges) </a:t>
            </a:r>
          </a:p>
          <a:p>
            <a:pPr marL="0" indent="0">
              <a:buNone/>
            </a:pPr>
            <a:endParaRPr lang="en-US" sz="1600" dirty="0">
              <a:solidFill>
                <a:srgbClr val="222222"/>
              </a:solidFill>
            </a:endParaRPr>
          </a:p>
          <a:p>
            <a:pPr marL="0" indent="0">
              <a:buNone/>
            </a:pPr>
            <a:r>
              <a:rPr lang="en-US" sz="1600" dirty="0">
                <a:solidFill>
                  <a:srgbClr val="222222"/>
                </a:solidFill>
              </a:rPr>
              <a:t>'</a:t>
            </a:r>
            <a:r>
              <a:rPr lang="en-US" sz="1600" i="1" dirty="0">
                <a:solidFill>
                  <a:srgbClr val="222222"/>
                </a:solidFill>
              </a:rPr>
              <a:t>It shines a light on the hegemonic masculinities, which attempt to dissociate teaching and learning from emotion and the embodied</a:t>
            </a:r>
            <a:r>
              <a:rPr lang="en-US" sz="1600" dirty="0">
                <a:solidFill>
                  <a:srgbClr val="222222"/>
                </a:solidFill>
              </a:rPr>
              <a:t>' (Motta &amp; Bennett, p. 633) </a:t>
            </a:r>
          </a:p>
          <a:p>
            <a:pPr marL="0" indent="0">
              <a:buNone/>
            </a:pPr>
            <a:endParaRPr lang="en-US" sz="1600" dirty="0">
              <a:solidFill>
                <a:srgbClr val="222222"/>
              </a:solidFill>
            </a:endParaRPr>
          </a:p>
          <a:p>
            <a:pPr marL="0" indent="0">
              <a:buNone/>
            </a:pPr>
            <a:r>
              <a:rPr lang="en-US" sz="1600" dirty="0">
                <a:solidFill>
                  <a:srgbClr val="222222"/>
                </a:solidFill>
              </a:rPr>
              <a:t>Dominant construction of teachers' work in HE is to keep 'emotion' out of teaching </a:t>
            </a:r>
          </a:p>
          <a:p>
            <a:endParaRPr lang="en-US" sz="1600" dirty="0"/>
          </a:p>
        </p:txBody>
      </p:sp>
      <p:sp>
        <p:nvSpPr>
          <p:cNvPr id="5" name="Text Placeholder 4">
            <a:extLst>
              <a:ext uri="{FF2B5EF4-FFF2-40B4-BE49-F238E27FC236}">
                <a16:creationId xmlns:a16="http://schemas.microsoft.com/office/drawing/2014/main" id="{D4BF8283-D582-432D-A1C0-E329FAEDF37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97522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email&#10;&#10;Description automatically generated">
            <a:extLst>
              <a:ext uri="{FF2B5EF4-FFF2-40B4-BE49-F238E27FC236}">
                <a16:creationId xmlns:a16="http://schemas.microsoft.com/office/drawing/2014/main" id="{AB5C61F6-671D-3522-C076-9128CFA2997B}"/>
              </a:ext>
            </a:extLst>
          </p:cNvPr>
          <p:cNvPicPr>
            <a:picLocks noChangeAspect="1"/>
          </p:cNvPicPr>
          <p:nvPr/>
        </p:nvPicPr>
        <p:blipFill>
          <a:blip r:embed="rId3"/>
          <a:stretch>
            <a:fillRect/>
          </a:stretch>
        </p:blipFill>
        <p:spPr>
          <a:xfrm>
            <a:off x="2" y="-4395"/>
            <a:ext cx="7517421" cy="5169875"/>
          </a:xfrm>
          <a:prstGeom prst="rect">
            <a:avLst/>
          </a:prstGeom>
        </p:spPr>
      </p:pic>
    </p:spTree>
    <p:extLst>
      <p:ext uri="{BB962C8B-B14F-4D97-AF65-F5344CB8AC3E}">
        <p14:creationId xmlns:p14="http://schemas.microsoft.com/office/powerpoint/2010/main" val="26816218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10;&#10;Description automatically generated">
            <a:extLst>
              <a:ext uri="{FF2B5EF4-FFF2-40B4-BE49-F238E27FC236}">
                <a16:creationId xmlns:a16="http://schemas.microsoft.com/office/drawing/2014/main" id="{9BCABB12-DEDC-A108-9E61-7A3AC14399B6}"/>
              </a:ext>
            </a:extLst>
          </p:cNvPr>
          <p:cNvPicPr>
            <a:picLocks noChangeAspect="1"/>
          </p:cNvPicPr>
          <p:nvPr/>
        </p:nvPicPr>
        <p:blipFill>
          <a:blip r:embed="rId3"/>
          <a:stretch>
            <a:fillRect/>
          </a:stretch>
        </p:blipFill>
        <p:spPr>
          <a:xfrm>
            <a:off x="228602" y="198884"/>
            <a:ext cx="8431821" cy="4877619"/>
          </a:xfrm>
          <a:prstGeom prst="rect">
            <a:avLst/>
          </a:prstGeom>
        </p:spPr>
      </p:pic>
    </p:spTree>
    <p:extLst>
      <p:ext uri="{BB962C8B-B14F-4D97-AF65-F5344CB8AC3E}">
        <p14:creationId xmlns:p14="http://schemas.microsoft.com/office/powerpoint/2010/main" val="18832028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2C481-CEA2-6240-A547-67CE3ECD0A78}"/>
              </a:ext>
            </a:extLst>
          </p:cNvPr>
          <p:cNvSpPr>
            <a:spLocks noGrp="1"/>
          </p:cNvSpPr>
          <p:nvPr>
            <p:ph type="body" sz="quarter" idx="11"/>
          </p:nvPr>
        </p:nvSpPr>
        <p:spPr/>
        <p:txBody>
          <a:bodyPr lIns="91440" tIns="45720" rIns="91440" bIns="45720" anchor="t"/>
          <a:lstStyle/>
          <a:p>
            <a:r>
              <a:rPr lang="en-US" dirty="0"/>
              <a:t>Care/carelessness </a:t>
            </a:r>
          </a:p>
        </p:txBody>
      </p:sp>
      <p:sp>
        <p:nvSpPr>
          <p:cNvPr id="3" name="Text Placeholder 2">
            <a:extLst>
              <a:ext uri="{FF2B5EF4-FFF2-40B4-BE49-F238E27FC236}">
                <a16:creationId xmlns:a16="http://schemas.microsoft.com/office/drawing/2014/main" id="{2086152F-932C-C6D4-4DB3-B1A9C136EC50}"/>
              </a:ext>
            </a:extLst>
          </p:cNvPr>
          <p:cNvSpPr>
            <a:spLocks noGrp="1"/>
          </p:cNvSpPr>
          <p:nvPr>
            <p:ph type="body" sz="quarter" idx="12"/>
          </p:nvPr>
        </p:nvSpPr>
        <p:spPr/>
        <p:txBody>
          <a:bodyPr lIns="91440" tIns="45720" rIns="91440" bIns="45720" anchor="t"/>
          <a:lstStyle/>
          <a:p>
            <a:pPr marL="0" indent="0">
              <a:buNone/>
            </a:pPr>
            <a:r>
              <a:rPr lang="en-US" sz="1800" dirty="0"/>
              <a:t>As Lynch argues (2010, pp. 59-60) '</a:t>
            </a:r>
            <a:r>
              <a:rPr lang="en-US" sz="1800" i="1" dirty="0"/>
              <a:t>Caring, and the associated subject of emotional work, have been </a:t>
            </a:r>
            <a:r>
              <a:rPr lang="en-US" sz="1800" i="1" dirty="0" err="1"/>
              <a:t>trivialised</a:t>
            </a:r>
            <a:r>
              <a:rPr lang="en-US" sz="1800" i="1" dirty="0"/>
              <a:t> and dismissed in philosophy and intellectual thought...The difference between the past and the present is that carelessness was an unnamed assumption in the past; now it is not only accepted, it is expected and morally endorsed</a:t>
            </a:r>
            <a:r>
              <a:rPr lang="en-US" sz="1800" dirty="0"/>
              <a:t>' (Motta &amp; Bennett 2018, p. 635). </a:t>
            </a:r>
          </a:p>
          <a:p>
            <a:pPr marL="0" indent="0">
              <a:buNone/>
            </a:pPr>
            <a:endParaRPr lang="en-US" sz="1800" dirty="0"/>
          </a:p>
          <a:p>
            <a:pPr marL="0" indent="0">
              <a:buNone/>
            </a:pPr>
            <a:r>
              <a:rPr lang="en-US" sz="1800" dirty="0"/>
              <a:t>Can you identify this emphasis on carelessness in the academy as described in this quote? </a:t>
            </a:r>
          </a:p>
        </p:txBody>
      </p:sp>
    </p:spTree>
    <p:extLst>
      <p:ext uri="{BB962C8B-B14F-4D97-AF65-F5344CB8AC3E}">
        <p14:creationId xmlns:p14="http://schemas.microsoft.com/office/powerpoint/2010/main" val="30720450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80C253-D435-5ABE-3340-D9250AA99F15}"/>
              </a:ext>
            </a:extLst>
          </p:cNvPr>
          <p:cNvSpPr>
            <a:spLocks noGrp="1"/>
          </p:cNvSpPr>
          <p:nvPr>
            <p:ph type="body" sz="quarter" idx="11"/>
          </p:nvPr>
        </p:nvSpPr>
        <p:spPr/>
        <p:txBody>
          <a:bodyPr lIns="91440" tIns="45720" rIns="91440" bIns="45720" anchor="t"/>
          <a:lstStyle/>
          <a:p>
            <a:r>
              <a:rPr lang="en-US" dirty="0"/>
              <a:t>Care as recognition </a:t>
            </a:r>
          </a:p>
        </p:txBody>
      </p:sp>
      <p:sp>
        <p:nvSpPr>
          <p:cNvPr id="3" name="Text Placeholder 2">
            <a:extLst>
              <a:ext uri="{FF2B5EF4-FFF2-40B4-BE49-F238E27FC236}">
                <a16:creationId xmlns:a16="http://schemas.microsoft.com/office/drawing/2014/main" id="{8042C05E-04DD-98B5-FF30-754224135194}"/>
              </a:ext>
            </a:extLst>
          </p:cNvPr>
          <p:cNvSpPr>
            <a:spLocks noGrp="1"/>
          </p:cNvSpPr>
          <p:nvPr>
            <p:ph type="body" sz="quarter" idx="12"/>
          </p:nvPr>
        </p:nvSpPr>
        <p:spPr/>
        <p:txBody>
          <a:bodyPr lIns="91440" tIns="45720" rIns="91440" bIns="45720" anchor="t"/>
          <a:lstStyle/>
          <a:p>
            <a:pPr marL="0" indent="0">
              <a:buNone/>
            </a:pPr>
            <a:r>
              <a:rPr lang="en-US" dirty="0"/>
              <a:t>'</a:t>
            </a:r>
            <a:r>
              <a:rPr lang="en-US" sz="2000" i="1" dirty="0"/>
              <a:t>Care as recognition manifests as care-full pedagogical practices which acknowledge the complexities and wisdoms of students that come, often following on from experiences of exclusions and misrecognitions within other forms of education, training and employment</a:t>
            </a:r>
            <a:r>
              <a:rPr lang="en-US" sz="2000" dirty="0"/>
              <a:t>' (Motta &amp; Bennett 2018, p. 636) </a:t>
            </a:r>
          </a:p>
          <a:p>
            <a:r>
              <a:rPr lang="en-US" sz="1800" dirty="0"/>
              <a:t>Strengths based knowledge-making practices</a:t>
            </a:r>
          </a:p>
          <a:p>
            <a:r>
              <a:rPr lang="en-US" sz="1800" dirty="0"/>
              <a:t>Embrace the whole student </a:t>
            </a:r>
          </a:p>
          <a:p>
            <a:r>
              <a:rPr lang="en-US" sz="1800" dirty="0" err="1"/>
              <a:t>Recognising</a:t>
            </a:r>
            <a:r>
              <a:rPr lang="en-US" sz="1800" dirty="0"/>
              <a:t> capacity and capability of the student</a:t>
            </a:r>
          </a:p>
          <a:p>
            <a:pPr marL="0" indent="0">
              <a:buNone/>
            </a:pPr>
            <a:endParaRPr lang="en-US" dirty="0"/>
          </a:p>
        </p:txBody>
      </p:sp>
    </p:spTree>
    <p:extLst>
      <p:ext uri="{BB962C8B-B14F-4D97-AF65-F5344CB8AC3E}">
        <p14:creationId xmlns:p14="http://schemas.microsoft.com/office/powerpoint/2010/main" val="33911983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AF0FEE-2230-4CFA-8682-B2EBA307FE08}"/>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E85BEBD1-718E-4B6A-B61A-18283446FB8B}"/>
              </a:ext>
            </a:extLst>
          </p:cNvPr>
          <p:cNvSpPr>
            <a:spLocks noGrp="1"/>
          </p:cNvSpPr>
          <p:nvPr>
            <p:ph type="body" sz="quarter" idx="12"/>
          </p:nvPr>
        </p:nvSpPr>
        <p:spPr/>
        <p:txBody>
          <a:bodyPr/>
          <a:lstStyle/>
          <a:p>
            <a:pPr marL="0" indent="0">
              <a:buNone/>
            </a:pPr>
            <a:r>
              <a:rPr lang="en-AU" dirty="0"/>
              <a:t>Where are we up to? </a:t>
            </a:r>
          </a:p>
          <a:p>
            <a:pPr marL="0" indent="0">
              <a:buNone/>
            </a:pPr>
            <a:endParaRPr lang="en-AU" dirty="0"/>
          </a:p>
          <a:p>
            <a:pPr marL="0" indent="0">
              <a:buNone/>
            </a:pPr>
            <a:r>
              <a:rPr lang="en-AU" dirty="0"/>
              <a:t>Refinement of research question</a:t>
            </a:r>
          </a:p>
          <a:p>
            <a:pPr marL="0" indent="0">
              <a:buNone/>
            </a:pPr>
            <a:endParaRPr lang="en-AU" dirty="0"/>
          </a:p>
          <a:p>
            <a:pPr marL="0" indent="0">
              <a:buNone/>
            </a:pPr>
            <a:endParaRPr lang="en-US" dirty="0"/>
          </a:p>
        </p:txBody>
      </p:sp>
    </p:spTree>
    <p:extLst>
      <p:ext uri="{BB962C8B-B14F-4D97-AF65-F5344CB8AC3E}">
        <p14:creationId xmlns:p14="http://schemas.microsoft.com/office/powerpoint/2010/main" val="69521781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6FFD03-6413-8358-2147-5265E9583895}"/>
              </a:ext>
            </a:extLst>
          </p:cNvPr>
          <p:cNvSpPr>
            <a:spLocks noGrp="1"/>
          </p:cNvSpPr>
          <p:nvPr>
            <p:ph type="body" sz="quarter" idx="11"/>
          </p:nvPr>
        </p:nvSpPr>
        <p:spPr/>
        <p:txBody>
          <a:bodyPr lIns="91440" tIns="45720" rIns="91440" bIns="45720" anchor="t"/>
          <a:lstStyle/>
          <a:p>
            <a:r>
              <a:rPr lang="en-US" dirty="0"/>
              <a:t>Care as dialogic relationality </a:t>
            </a:r>
          </a:p>
        </p:txBody>
      </p:sp>
      <p:sp>
        <p:nvSpPr>
          <p:cNvPr id="3" name="Text Placeholder 2">
            <a:extLst>
              <a:ext uri="{FF2B5EF4-FFF2-40B4-BE49-F238E27FC236}">
                <a16:creationId xmlns:a16="http://schemas.microsoft.com/office/drawing/2014/main" id="{817CFC3B-4097-D75B-9843-F4826781D907}"/>
              </a:ext>
            </a:extLst>
          </p:cNvPr>
          <p:cNvSpPr>
            <a:spLocks noGrp="1"/>
          </p:cNvSpPr>
          <p:nvPr>
            <p:ph type="body" sz="quarter" idx="12"/>
          </p:nvPr>
        </p:nvSpPr>
        <p:spPr/>
        <p:txBody>
          <a:bodyPr lIns="91440" tIns="45720" rIns="91440" bIns="45720" anchor="t"/>
          <a:lstStyle/>
          <a:p>
            <a:pPr marL="0" indent="0">
              <a:buNone/>
            </a:pPr>
            <a:r>
              <a:rPr lang="en-US" sz="1800" dirty="0"/>
              <a:t>'</a:t>
            </a:r>
            <a:r>
              <a:rPr lang="en-US" sz="1600" i="1" dirty="0"/>
              <a:t>The epistemological commitments of care in Enabling ae valued and foregrounded programmatically, rather than considered an individual teacher's emotional approach or disposition as a 'caring' teacher</a:t>
            </a:r>
            <a:r>
              <a:rPr lang="en-US" sz="1600" dirty="0"/>
              <a:t>' (p. 640) </a:t>
            </a:r>
          </a:p>
          <a:p>
            <a:pPr marL="0" indent="0">
              <a:buNone/>
            </a:pPr>
            <a:endParaRPr lang="en-US" sz="1800" dirty="0"/>
          </a:p>
          <a:p>
            <a:pPr marL="0" indent="0">
              <a:buNone/>
            </a:pPr>
            <a:r>
              <a:rPr lang="en-US" sz="1800" dirty="0"/>
              <a:t>'</a:t>
            </a:r>
            <a:r>
              <a:rPr lang="en-US" sz="1600" i="1" dirty="0"/>
              <a:t>What became clear is a commitments to an ethics of practice based on reflexive re/development which was dialogical in contra-distinction to the monological logics prevalent in hegemonic performances of the teachers in HE'</a:t>
            </a:r>
            <a:r>
              <a:rPr lang="en-US" sz="1600" dirty="0"/>
              <a:t> (p. 640). </a:t>
            </a:r>
          </a:p>
          <a:p>
            <a:pPr marL="0" indent="0">
              <a:buNone/>
            </a:pPr>
            <a:endParaRPr lang="en-US" sz="1600" dirty="0"/>
          </a:p>
          <a:p>
            <a:pPr marL="285750" indent="-285750"/>
            <a:r>
              <a:rPr lang="en-US" sz="1100" dirty="0"/>
              <a:t>Scaffolding learning </a:t>
            </a:r>
          </a:p>
          <a:p>
            <a:pPr marL="285750" indent="-285750"/>
            <a:r>
              <a:rPr lang="en-US" sz="1100" dirty="0"/>
              <a:t>Narrative practice </a:t>
            </a:r>
          </a:p>
          <a:p>
            <a:pPr marL="285750" indent="-285750"/>
            <a:r>
              <a:rPr lang="en-US" sz="1100" dirty="0"/>
              <a:t>Multi-literacies </a:t>
            </a:r>
          </a:p>
          <a:p>
            <a:pPr marL="285750" indent="-285750"/>
            <a:r>
              <a:rPr lang="en-US" sz="1100" dirty="0"/>
              <a:t>Real world examples </a:t>
            </a:r>
          </a:p>
          <a:p>
            <a:pPr marL="285750" indent="-285750"/>
            <a:r>
              <a:rPr lang="en-US" sz="1100" dirty="0"/>
              <a:t>Not just about content </a:t>
            </a:r>
          </a:p>
          <a:p>
            <a:pPr marL="285750" indent="-285750"/>
            <a:r>
              <a:rPr lang="en-US" sz="1100" dirty="0"/>
              <a:t>Listening </a:t>
            </a:r>
          </a:p>
          <a:p>
            <a:pPr marL="285750" indent="-285750"/>
            <a:r>
              <a:rPr lang="en-US" sz="1100" dirty="0"/>
              <a:t>Not judging </a:t>
            </a:r>
          </a:p>
        </p:txBody>
      </p:sp>
    </p:spTree>
    <p:extLst>
      <p:ext uri="{BB962C8B-B14F-4D97-AF65-F5344CB8AC3E}">
        <p14:creationId xmlns:p14="http://schemas.microsoft.com/office/powerpoint/2010/main" val="15873539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BB8FF0-2C10-1713-6AB9-651127450E75}"/>
              </a:ext>
            </a:extLst>
          </p:cNvPr>
          <p:cNvSpPr>
            <a:spLocks noGrp="1"/>
          </p:cNvSpPr>
          <p:nvPr>
            <p:ph type="body" sz="quarter" idx="11"/>
          </p:nvPr>
        </p:nvSpPr>
        <p:spPr/>
        <p:txBody>
          <a:bodyPr lIns="91440" tIns="45720" rIns="91440" bIns="45720" anchor="t"/>
          <a:lstStyle/>
          <a:p>
            <a:r>
              <a:rPr lang="en-US" sz="3200" dirty="0"/>
              <a:t>Care as affective and embodied praxis </a:t>
            </a:r>
          </a:p>
        </p:txBody>
      </p:sp>
      <p:sp>
        <p:nvSpPr>
          <p:cNvPr id="3" name="Text Placeholder 2">
            <a:extLst>
              <a:ext uri="{FF2B5EF4-FFF2-40B4-BE49-F238E27FC236}">
                <a16:creationId xmlns:a16="http://schemas.microsoft.com/office/drawing/2014/main" id="{F6094BFC-473E-D8EC-7564-AD08FF55EEA3}"/>
              </a:ext>
            </a:extLst>
          </p:cNvPr>
          <p:cNvSpPr>
            <a:spLocks noGrp="1"/>
          </p:cNvSpPr>
          <p:nvPr>
            <p:ph type="body" sz="quarter" idx="12"/>
          </p:nvPr>
        </p:nvSpPr>
        <p:spPr/>
        <p:txBody>
          <a:bodyPr lIns="91440" tIns="45720" rIns="91440" bIns="45720" anchor="t"/>
          <a:lstStyle/>
          <a:p>
            <a:pPr marL="0" indent="0">
              <a:buNone/>
            </a:pPr>
            <a:r>
              <a:rPr lang="en-US" sz="1600" i="1" dirty="0"/>
              <a:t>'Attention to the affective and embodied elements of pedagogies of care and their relationship to creating careful epistemological work was manifested in the attentiveness that educators paid to the time-spaces of teaching and learning, in terms of fostering feelings of safety and belonging...'</a:t>
            </a:r>
            <a:r>
              <a:rPr lang="en-US" sz="1600" dirty="0"/>
              <a:t> (p. 642). </a:t>
            </a:r>
          </a:p>
          <a:p>
            <a:pPr marL="0" indent="0">
              <a:buNone/>
            </a:pPr>
            <a:endParaRPr lang="en-US" sz="1600" dirty="0"/>
          </a:p>
          <a:p>
            <a:pPr marL="285750" indent="-285750"/>
            <a:r>
              <a:rPr lang="en-US" sz="1600" dirty="0"/>
              <a:t>Taking time to make students feel comfortable </a:t>
            </a:r>
            <a:endParaRPr lang="en-US" dirty="0"/>
          </a:p>
          <a:p>
            <a:pPr marL="285750" indent="-285750"/>
            <a:r>
              <a:rPr lang="en-US" sz="1600" dirty="0"/>
              <a:t>Engagement at the visceral level </a:t>
            </a:r>
          </a:p>
          <a:p>
            <a:pPr marL="285750" indent="-285750"/>
            <a:r>
              <a:rPr lang="en-US" sz="1600" dirty="0"/>
              <a:t>Emotional </a:t>
            </a:r>
            <a:r>
              <a:rPr lang="en-US" sz="1600" dirty="0" err="1"/>
              <a:t>labour</a:t>
            </a:r>
            <a:r>
              <a:rPr lang="en-US" sz="1600" dirty="0"/>
              <a:t> outside of formal teaching time </a:t>
            </a:r>
          </a:p>
          <a:p>
            <a:pPr marL="285750" indent="-285750"/>
            <a:r>
              <a:rPr lang="en-US" sz="1600" dirty="0"/>
              <a:t>Non-</a:t>
            </a:r>
            <a:r>
              <a:rPr lang="en-US" sz="1600" dirty="0" err="1"/>
              <a:t>judgemental</a:t>
            </a:r>
            <a:r>
              <a:rPr lang="en-US" sz="1600" dirty="0"/>
              <a:t> language and tone </a:t>
            </a:r>
          </a:p>
          <a:p>
            <a:pPr marL="285750" indent="-285750"/>
            <a:r>
              <a:rPr lang="en-US" sz="1600" dirty="0"/>
              <a:t>Encouraging </a:t>
            </a:r>
          </a:p>
          <a:p>
            <a:pPr marL="285750" indent="-285750"/>
            <a:r>
              <a:rPr lang="en-US" sz="1600" dirty="0"/>
              <a:t>Setting up space so its non-threatening and dialogical </a:t>
            </a:r>
          </a:p>
        </p:txBody>
      </p:sp>
    </p:spTree>
    <p:extLst>
      <p:ext uri="{BB962C8B-B14F-4D97-AF65-F5344CB8AC3E}">
        <p14:creationId xmlns:p14="http://schemas.microsoft.com/office/powerpoint/2010/main" val="27198399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B566F-B08A-D88B-EAD2-1AF5939AE5A4}"/>
              </a:ext>
            </a:extLst>
          </p:cNvPr>
          <p:cNvSpPr>
            <a:spLocks noGrp="1"/>
          </p:cNvSpPr>
          <p:nvPr>
            <p:ph type="body" sz="quarter" idx="11"/>
          </p:nvPr>
        </p:nvSpPr>
        <p:spPr/>
        <p:txBody>
          <a:bodyPr lIns="91440" tIns="45720" rIns="91440" bIns="45720" anchor="t"/>
          <a:lstStyle/>
          <a:p>
            <a:r>
              <a:rPr lang="en-US" dirty="0"/>
              <a:t>Guiding Questions </a:t>
            </a:r>
          </a:p>
        </p:txBody>
      </p:sp>
      <p:sp>
        <p:nvSpPr>
          <p:cNvPr id="3" name="Text Placeholder 2">
            <a:extLst>
              <a:ext uri="{FF2B5EF4-FFF2-40B4-BE49-F238E27FC236}">
                <a16:creationId xmlns:a16="http://schemas.microsoft.com/office/drawing/2014/main" id="{8DA7BF96-156E-602C-63C3-1271EED0EE14}"/>
              </a:ext>
            </a:extLst>
          </p:cNvPr>
          <p:cNvSpPr>
            <a:spLocks noGrp="1"/>
          </p:cNvSpPr>
          <p:nvPr>
            <p:ph type="body" sz="quarter" idx="12"/>
          </p:nvPr>
        </p:nvSpPr>
        <p:spPr>
          <a:xfrm>
            <a:off x="348973" y="1181105"/>
            <a:ext cx="8280751" cy="2504435"/>
          </a:xfrm>
        </p:spPr>
        <p:txBody>
          <a:bodyPr lIns="91440" tIns="45720" rIns="91440" bIns="45720" anchor="t"/>
          <a:lstStyle/>
          <a:p>
            <a:pPr marL="0" indent="0">
              <a:buNone/>
            </a:pPr>
            <a:r>
              <a:rPr lang="en-US" sz="1800" dirty="0"/>
              <a:t>What are the key take-away points made for your teaching in HE?</a:t>
            </a:r>
          </a:p>
          <a:p>
            <a:pPr marL="0" indent="0">
              <a:buNone/>
            </a:pPr>
            <a:endParaRPr lang="en-US" sz="1800" dirty="0"/>
          </a:p>
          <a:p>
            <a:pPr marL="0" indent="0">
              <a:buNone/>
            </a:pPr>
            <a:r>
              <a:rPr lang="en-US" sz="1800" dirty="0"/>
              <a:t>What are the challenges of being a 'caring teacher' in university?  </a:t>
            </a:r>
            <a:endParaRPr lang="en-US" sz="1800"/>
          </a:p>
          <a:p>
            <a:pPr marL="0" indent="0">
              <a:buNone/>
            </a:pPr>
            <a:endParaRPr lang="en-US" sz="1800" dirty="0"/>
          </a:p>
          <a:p>
            <a:pPr marL="0" indent="0">
              <a:buNone/>
            </a:pPr>
            <a:r>
              <a:rPr lang="en-US" sz="1800" dirty="0"/>
              <a:t>If the presupposition is that care-full pedagogies are more than just dispositions of the 'caring' teacher, what are other examples? </a:t>
            </a:r>
          </a:p>
          <a:p>
            <a:pPr marL="0" indent="0">
              <a:buNone/>
            </a:pPr>
            <a:endParaRPr lang="en-US" sz="1800" dirty="0"/>
          </a:p>
          <a:p>
            <a:pPr marL="0" indent="0">
              <a:buNone/>
            </a:pPr>
            <a:r>
              <a:rPr lang="en-US" sz="1800" dirty="0"/>
              <a:t>How can we challenge the hegemonic discourses of the university so that caring work is attributed with a higher status and value? </a:t>
            </a:r>
          </a:p>
          <a:p>
            <a:pPr marL="0" indent="0">
              <a:buNone/>
            </a:pPr>
            <a:endParaRPr lang="en-US" sz="1800" dirty="0"/>
          </a:p>
          <a:p>
            <a:pPr marL="0" indent="0">
              <a:buNone/>
            </a:pPr>
            <a:r>
              <a:rPr lang="en-US" sz="1800" dirty="0"/>
              <a:t>What hopeful ideas can we generate about possibilities for increased care? </a:t>
            </a:r>
          </a:p>
        </p:txBody>
      </p:sp>
    </p:spTree>
    <p:extLst>
      <p:ext uri="{BB962C8B-B14F-4D97-AF65-F5344CB8AC3E}">
        <p14:creationId xmlns:p14="http://schemas.microsoft.com/office/powerpoint/2010/main" val="8070877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B566F-B08A-D88B-EAD2-1AF5939AE5A4}"/>
              </a:ext>
            </a:extLst>
          </p:cNvPr>
          <p:cNvSpPr>
            <a:spLocks noGrp="1"/>
          </p:cNvSpPr>
          <p:nvPr>
            <p:ph type="body" sz="quarter" idx="11"/>
          </p:nvPr>
        </p:nvSpPr>
        <p:spPr/>
        <p:txBody>
          <a:bodyPr lIns="91440" tIns="45720" rIns="91440" bIns="45720" anchor="t"/>
          <a:lstStyle/>
          <a:p>
            <a:r>
              <a:rPr lang="en-US" dirty="0"/>
              <a:t>Guiding Questions </a:t>
            </a:r>
          </a:p>
        </p:txBody>
      </p:sp>
      <p:sp>
        <p:nvSpPr>
          <p:cNvPr id="3" name="Text Placeholder 2">
            <a:extLst>
              <a:ext uri="{FF2B5EF4-FFF2-40B4-BE49-F238E27FC236}">
                <a16:creationId xmlns:a16="http://schemas.microsoft.com/office/drawing/2014/main" id="{8DA7BF96-156E-602C-63C3-1271EED0EE14}"/>
              </a:ext>
            </a:extLst>
          </p:cNvPr>
          <p:cNvSpPr>
            <a:spLocks noGrp="1"/>
          </p:cNvSpPr>
          <p:nvPr>
            <p:ph type="body" sz="quarter" idx="12"/>
          </p:nvPr>
        </p:nvSpPr>
        <p:spPr>
          <a:xfrm>
            <a:off x="348973" y="1181105"/>
            <a:ext cx="8280751" cy="2504435"/>
          </a:xfrm>
        </p:spPr>
        <p:txBody>
          <a:bodyPr lIns="91440" tIns="45720" rIns="91440" bIns="45720" anchor="t"/>
          <a:lstStyle/>
          <a:p>
            <a:pPr marL="0" indent="0">
              <a:buNone/>
            </a:pPr>
            <a:r>
              <a:rPr lang="en-US" sz="1800" dirty="0"/>
              <a:t>How do you perceive pedagogic care in higher education?</a:t>
            </a:r>
            <a:endParaRPr lang="en-US" dirty="0"/>
          </a:p>
          <a:p>
            <a:pPr marL="0" indent="0">
              <a:buNone/>
            </a:pPr>
            <a:endParaRPr lang="en-US" sz="1800" dirty="0"/>
          </a:p>
          <a:p>
            <a:pPr marL="0" indent="0">
              <a:buNone/>
            </a:pPr>
            <a:r>
              <a:rPr lang="en-US" sz="1800" dirty="0"/>
              <a:t>How do you see care manifesting itself at various levels simultaneously? </a:t>
            </a:r>
          </a:p>
          <a:p>
            <a:pPr marL="0" indent="0">
              <a:buNone/>
            </a:pPr>
            <a:endParaRPr lang="en-US" sz="1800" dirty="0"/>
          </a:p>
          <a:p>
            <a:pPr marL="0" indent="0">
              <a:buNone/>
            </a:pPr>
            <a:r>
              <a:rPr lang="en-US" sz="1800" dirty="0"/>
              <a:t>What do you see as the place of relationships, especially caring ones, within higher education?</a:t>
            </a:r>
            <a:endParaRPr lang="en-US"/>
          </a:p>
          <a:p>
            <a:pPr marL="0" indent="0">
              <a:buNone/>
            </a:pPr>
            <a:endParaRPr lang="en-US" sz="1800" dirty="0"/>
          </a:p>
          <a:p>
            <a:pPr marL="0" indent="0">
              <a:buNone/>
            </a:pPr>
            <a:r>
              <a:rPr lang="en-US" sz="1800" dirty="0"/>
              <a:t>What are your reflections on 'care as resistance' and 'caring as less than'</a:t>
            </a:r>
          </a:p>
        </p:txBody>
      </p:sp>
    </p:spTree>
    <p:extLst>
      <p:ext uri="{BB962C8B-B14F-4D97-AF65-F5344CB8AC3E}">
        <p14:creationId xmlns:p14="http://schemas.microsoft.com/office/powerpoint/2010/main" val="41827493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AF92B-F0D6-418C-AD87-A915344759D5}"/>
              </a:ext>
            </a:extLst>
          </p:cNvPr>
          <p:cNvSpPr txBox="1"/>
          <p:nvPr/>
        </p:nvSpPr>
        <p:spPr>
          <a:xfrm>
            <a:off x="342900" y="514350"/>
            <a:ext cx="7988300" cy="2677656"/>
          </a:xfrm>
          <a:prstGeom prst="rect">
            <a:avLst/>
          </a:prstGeom>
          <a:noFill/>
        </p:spPr>
        <p:txBody>
          <a:bodyPr wrap="square" lIns="91440" tIns="45720" rIns="91440" bIns="45720" rtlCol="0" anchor="t">
            <a:spAutoFit/>
          </a:bodyPr>
          <a:lstStyle/>
          <a:p>
            <a:r>
              <a:rPr lang="en-AU" dirty="0">
                <a:latin typeface="Arial"/>
                <a:cs typeface="Arial"/>
              </a:rPr>
              <a:t>Walker &amp; Gleaves seek to understand ‘how teachers in higher education perceive pedagogic care and as such, establish a caring environment in their teaching and learning – in other words, how they become and exist as ‘caring teachers’ (p. 67)</a:t>
            </a:r>
          </a:p>
          <a:p>
            <a:endParaRPr lang="en-AU" dirty="0"/>
          </a:p>
          <a:p>
            <a:r>
              <a:rPr lang="en-AU" dirty="0">
                <a:latin typeface="Arial"/>
                <a:cs typeface="Arial"/>
              </a:rPr>
              <a:t>Caring practices </a:t>
            </a:r>
            <a:r>
              <a:rPr lang="en-AU" i="1" dirty="0">
                <a:latin typeface="Arial"/>
                <a:cs typeface="Arial"/>
              </a:rPr>
              <a:t>versus</a:t>
            </a:r>
            <a:r>
              <a:rPr lang="en-AU" dirty="0">
                <a:latin typeface="Arial"/>
                <a:cs typeface="Arial"/>
              </a:rPr>
              <a:t> caring attributes </a:t>
            </a:r>
            <a:endParaRPr lang="en-AU" dirty="0"/>
          </a:p>
        </p:txBody>
      </p:sp>
    </p:spTree>
    <p:extLst>
      <p:ext uri="{BB962C8B-B14F-4D97-AF65-F5344CB8AC3E}">
        <p14:creationId xmlns:p14="http://schemas.microsoft.com/office/powerpoint/2010/main" val="42257857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DD14FE-2FD6-4D92-856E-C4E0EC377B3C}"/>
              </a:ext>
            </a:extLst>
          </p:cNvPr>
          <p:cNvPicPr>
            <a:picLocks noChangeAspect="1"/>
          </p:cNvPicPr>
          <p:nvPr/>
        </p:nvPicPr>
        <p:blipFill>
          <a:blip r:embed="rId3"/>
          <a:stretch>
            <a:fillRect/>
          </a:stretch>
        </p:blipFill>
        <p:spPr>
          <a:xfrm>
            <a:off x="1132631" y="1"/>
            <a:ext cx="6878738" cy="4264818"/>
          </a:xfrm>
          <a:prstGeom prst="rect">
            <a:avLst/>
          </a:prstGeom>
          <a:noFill/>
        </p:spPr>
      </p:pic>
    </p:spTree>
    <p:extLst>
      <p:ext uri="{BB962C8B-B14F-4D97-AF65-F5344CB8AC3E}">
        <p14:creationId xmlns:p14="http://schemas.microsoft.com/office/powerpoint/2010/main" val="24798219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6471C-17B0-4C1A-A738-5D96B3067CBE}"/>
              </a:ext>
            </a:extLst>
          </p:cNvPr>
          <p:cNvSpPr>
            <a:spLocks noGrp="1"/>
          </p:cNvSpPr>
          <p:nvPr>
            <p:ph type="body" sz="quarter" idx="11"/>
          </p:nvPr>
        </p:nvSpPr>
        <p:spPr/>
        <p:txBody>
          <a:bodyPr/>
          <a:lstStyle/>
          <a:p>
            <a:r>
              <a:rPr lang="en-AU" dirty="0"/>
              <a:t>Ethics </a:t>
            </a:r>
            <a:endParaRPr lang="en-US" dirty="0"/>
          </a:p>
        </p:txBody>
      </p:sp>
      <p:sp>
        <p:nvSpPr>
          <p:cNvPr id="3" name="Text Placeholder 2">
            <a:extLst>
              <a:ext uri="{FF2B5EF4-FFF2-40B4-BE49-F238E27FC236}">
                <a16:creationId xmlns:a16="http://schemas.microsoft.com/office/drawing/2014/main" id="{DA3BF4B1-EC82-49E7-AE7F-0D4FD1769BDA}"/>
              </a:ext>
            </a:extLst>
          </p:cNvPr>
          <p:cNvSpPr>
            <a:spLocks noGrp="1"/>
          </p:cNvSpPr>
          <p:nvPr>
            <p:ph type="body" sz="quarter" idx="12"/>
          </p:nvPr>
        </p:nvSpPr>
        <p:spPr/>
        <p:txBody>
          <a:bodyPr/>
          <a:lstStyle/>
          <a:p>
            <a:pPr marL="0" indent="0">
              <a:buNone/>
            </a:pPr>
            <a:r>
              <a:rPr lang="en-AU" dirty="0"/>
              <a:t>How are we going with our project variation forms?</a:t>
            </a:r>
          </a:p>
          <a:p>
            <a:pPr marL="0" indent="0">
              <a:buNone/>
            </a:pPr>
            <a:endParaRPr lang="en-AU" dirty="0"/>
          </a:p>
          <a:p>
            <a:endParaRPr lang="en-US" dirty="0"/>
          </a:p>
        </p:txBody>
      </p:sp>
    </p:spTree>
    <p:extLst>
      <p:ext uri="{BB962C8B-B14F-4D97-AF65-F5344CB8AC3E}">
        <p14:creationId xmlns:p14="http://schemas.microsoft.com/office/powerpoint/2010/main" val="218746041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F3E44F-8865-450A-B1A7-0F2B35690EA5}"/>
              </a:ext>
            </a:extLst>
          </p:cNvPr>
          <p:cNvSpPr>
            <a:spLocks noGrp="1"/>
          </p:cNvSpPr>
          <p:nvPr>
            <p:ph type="body" sz="quarter" idx="11"/>
          </p:nvPr>
        </p:nvSpPr>
        <p:spPr/>
        <p:txBody>
          <a:bodyPr/>
          <a:lstStyle/>
          <a:p>
            <a:r>
              <a:rPr lang="en-AU" dirty="0"/>
              <a:t>Next steps </a:t>
            </a:r>
            <a:endParaRPr lang="en-US" dirty="0"/>
          </a:p>
        </p:txBody>
      </p:sp>
      <p:sp>
        <p:nvSpPr>
          <p:cNvPr id="3" name="Text Placeholder 2">
            <a:extLst>
              <a:ext uri="{FF2B5EF4-FFF2-40B4-BE49-F238E27FC236}">
                <a16:creationId xmlns:a16="http://schemas.microsoft.com/office/drawing/2014/main" id="{865E7DB1-8CC5-4493-9FD3-7238E026AB54}"/>
              </a:ext>
            </a:extLst>
          </p:cNvPr>
          <p:cNvSpPr>
            <a:spLocks noGrp="1"/>
          </p:cNvSpPr>
          <p:nvPr>
            <p:ph type="body" sz="quarter" idx="12"/>
          </p:nvPr>
        </p:nvSpPr>
        <p:spPr/>
        <p:txBody>
          <a:bodyPr/>
          <a:lstStyle/>
          <a:p>
            <a:pPr marL="0" indent="0">
              <a:buNone/>
            </a:pPr>
            <a:r>
              <a:rPr lang="en-AU" dirty="0"/>
              <a:t>Edit ethics protocol to align with your project </a:t>
            </a:r>
          </a:p>
          <a:p>
            <a:pPr marL="0" indent="0">
              <a:buNone/>
            </a:pPr>
            <a:endParaRPr lang="en-AU" dirty="0"/>
          </a:p>
          <a:p>
            <a:pPr marL="0" indent="0">
              <a:buNone/>
            </a:pPr>
            <a:r>
              <a:rPr lang="en-AU" dirty="0"/>
              <a:t>Start your re-design of teaching and learning task or assessment</a:t>
            </a:r>
          </a:p>
          <a:p>
            <a:pPr marL="0" indent="0">
              <a:buNone/>
            </a:pPr>
            <a:endParaRPr lang="en-AU" dirty="0"/>
          </a:p>
          <a:p>
            <a:pPr marL="0" indent="0">
              <a:buNone/>
            </a:pPr>
            <a:r>
              <a:rPr lang="en-AU" dirty="0"/>
              <a:t>Keep reading literature in your area (pedagogy or other…)</a:t>
            </a:r>
          </a:p>
          <a:p>
            <a:pPr marL="0" indent="0">
              <a:buNone/>
            </a:pPr>
            <a:endParaRPr lang="en-AU" dirty="0"/>
          </a:p>
          <a:p>
            <a:pPr marL="0" indent="0">
              <a:buNone/>
            </a:pPr>
            <a:r>
              <a:rPr lang="en-AU" dirty="0"/>
              <a:t>Refine templates and review examples on the resource site</a:t>
            </a:r>
            <a:endParaRPr lang="en-US" dirty="0"/>
          </a:p>
        </p:txBody>
      </p:sp>
    </p:spTree>
    <p:extLst>
      <p:ext uri="{BB962C8B-B14F-4D97-AF65-F5344CB8AC3E}">
        <p14:creationId xmlns:p14="http://schemas.microsoft.com/office/powerpoint/2010/main" val="332457392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A5407-32BA-4E1F-B46F-B3DF8D91152B}"/>
              </a:ext>
            </a:extLst>
          </p:cNvPr>
          <p:cNvSpPr>
            <a:spLocks noGrp="1"/>
          </p:cNvSpPr>
          <p:nvPr>
            <p:ph type="body" sz="quarter" idx="11"/>
          </p:nvPr>
        </p:nvSpPr>
        <p:spPr/>
        <p:txBody>
          <a:bodyPr/>
          <a:lstStyle/>
          <a:p>
            <a:r>
              <a:rPr lang="en-AU" dirty="0"/>
              <a:t>Suggested Groups </a:t>
            </a:r>
            <a:endParaRPr lang="en-US" dirty="0"/>
          </a:p>
        </p:txBody>
      </p:sp>
      <p:sp>
        <p:nvSpPr>
          <p:cNvPr id="3" name="Text Placeholder 2">
            <a:extLst>
              <a:ext uri="{FF2B5EF4-FFF2-40B4-BE49-F238E27FC236}">
                <a16:creationId xmlns:a16="http://schemas.microsoft.com/office/drawing/2014/main" id="{45ED2A53-38B8-4550-8E25-62CAD57984A8}"/>
              </a:ext>
            </a:extLst>
          </p:cNvPr>
          <p:cNvSpPr>
            <a:spLocks noGrp="1"/>
          </p:cNvSpPr>
          <p:nvPr>
            <p:ph type="body" sz="quarter" idx="12"/>
          </p:nvPr>
        </p:nvSpPr>
        <p:spPr/>
        <p:txBody>
          <a:bodyPr/>
          <a:lstStyle/>
          <a:p>
            <a:r>
              <a:rPr lang="en-AU" dirty="0"/>
              <a:t>1: Pedagogies of Care &amp; Dialogic F2F(Karen, Ian, Sharron) </a:t>
            </a:r>
          </a:p>
          <a:p>
            <a:r>
              <a:rPr lang="en-AU" dirty="0"/>
              <a:t>2: Dialogic approaches On-line (Anna, Subha, John, Sandy</a:t>
            </a:r>
          </a:p>
          <a:p>
            <a:r>
              <a:rPr lang="en-AU" dirty="0"/>
              <a:t>3: Critical pedagogy and identity (Anne, Katie, Saira, Abdullatif)</a:t>
            </a:r>
          </a:p>
          <a:p>
            <a:r>
              <a:rPr lang="en-AU" dirty="0"/>
              <a:t>4: Authentic Assessment (Lisa, Josephine, Katrina) </a:t>
            </a:r>
            <a:endParaRPr lang="en-US" dirty="0"/>
          </a:p>
        </p:txBody>
      </p:sp>
    </p:spTree>
    <p:extLst>
      <p:ext uri="{BB962C8B-B14F-4D97-AF65-F5344CB8AC3E}">
        <p14:creationId xmlns:p14="http://schemas.microsoft.com/office/powerpoint/2010/main" val="174718211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C430D-613B-41AA-AC33-ACE87ED61327}"/>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076ED85D-6F4D-4928-84D8-8E11501E7E6D}"/>
              </a:ext>
            </a:extLst>
          </p:cNvPr>
          <p:cNvSpPr>
            <a:spLocks noGrp="1"/>
          </p:cNvSpPr>
          <p:nvPr>
            <p:ph type="body" sz="quarter" idx="12"/>
          </p:nvPr>
        </p:nvSpPr>
        <p:spPr/>
        <p:txBody>
          <a:bodyPr/>
          <a:lstStyle/>
          <a:p>
            <a:pPr marL="0" indent="0">
              <a:buNone/>
            </a:pPr>
            <a:r>
              <a:rPr lang="en-AU" dirty="0"/>
              <a:t>Sharron – pedagogies of care </a:t>
            </a:r>
          </a:p>
          <a:p>
            <a:pPr marL="0" indent="0">
              <a:buNone/>
            </a:pPr>
            <a:endParaRPr lang="en-AU" dirty="0"/>
          </a:p>
          <a:p>
            <a:pPr marL="0" indent="0">
              <a:buNone/>
            </a:pPr>
            <a:r>
              <a:rPr lang="en-AU" sz="2000" dirty="0"/>
              <a:t>How might pedagogies of care (Motta and Bennett, 2018) within the ‘third space’ (Green, </a:t>
            </a:r>
            <a:r>
              <a:rPr lang="en-AU" sz="2000" dirty="0" err="1"/>
              <a:t>Eady</a:t>
            </a:r>
            <a:r>
              <a:rPr lang="en-AU" sz="2000" dirty="0"/>
              <a:t> and Tindall-Ford, 2020) inform the process of dialogic praxis (Freire, 1999, p, 68) between pre-service and supervising teachers and the university tutor/supervisor to provide a more care-</a:t>
            </a:r>
            <a:r>
              <a:rPr lang="en-AU" sz="2000" dirty="0" err="1"/>
              <a:t>ful</a:t>
            </a:r>
            <a:r>
              <a:rPr lang="en-AU" sz="2000" dirty="0"/>
              <a:t> experience that will enhance and improve both the personal and academic outcomes of the final placement experience of regional students?</a:t>
            </a:r>
            <a:endParaRPr lang="en-US" sz="2000" dirty="0"/>
          </a:p>
        </p:txBody>
      </p:sp>
    </p:spTree>
    <p:extLst>
      <p:ext uri="{BB962C8B-B14F-4D97-AF65-F5344CB8AC3E}">
        <p14:creationId xmlns:p14="http://schemas.microsoft.com/office/powerpoint/2010/main" val="126311515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669673-37B4-4CAA-8A1C-664E53FA9A7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F944009-DAC2-4A73-A648-F0F048099265}"/>
              </a:ext>
            </a:extLst>
          </p:cNvPr>
          <p:cNvSpPr>
            <a:spLocks noGrp="1"/>
          </p:cNvSpPr>
          <p:nvPr>
            <p:ph type="body" sz="quarter" idx="12"/>
          </p:nvPr>
        </p:nvSpPr>
        <p:spPr/>
        <p:txBody>
          <a:bodyPr/>
          <a:lstStyle/>
          <a:p>
            <a:pPr marL="0" indent="0">
              <a:buNone/>
            </a:pPr>
            <a:r>
              <a:rPr lang="en-AU" dirty="0"/>
              <a:t>Subha </a:t>
            </a:r>
          </a:p>
          <a:p>
            <a:pPr marL="0" indent="0">
              <a:buNone/>
            </a:pPr>
            <a:endParaRPr lang="en-AU" dirty="0"/>
          </a:p>
          <a:p>
            <a:pPr marL="0" indent="0">
              <a:buNone/>
            </a:pPr>
            <a:r>
              <a:rPr lang="en-US" sz="2000" dirty="0">
                <a:effectLst/>
                <a:ea typeface="Calibri" panose="020F0502020204030204" pitchFamily="34" charset="0"/>
              </a:rPr>
              <a:t>How does implementing a more dialogic approach to the development of on-line curriculum that prepares students for case studies increase engagement and improve overall student outcomes.  </a:t>
            </a:r>
          </a:p>
          <a:p>
            <a:pPr marL="0" indent="0">
              <a:buNone/>
            </a:pPr>
            <a:endParaRPr lang="en-US" dirty="0"/>
          </a:p>
        </p:txBody>
      </p:sp>
    </p:spTree>
    <p:extLst>
      <p:ext uri="{BB962C8B-B14F-4D97-AF65-F5344CB8AC3E}">
        <p14:creationId xmlns:p14="http://schemas.microsoft.com/office/powerpoint/2010/main" val="40002484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4BFC1-243F-4BC3-AE81-D23162F458F0}"/>
              </a:ext>
            </a:extLst>
          </p:cNvPr>
          <p:cNvSpPr>
            <a:spLocks noGrp="1"/>
          </p:cNvSpPr>
          <p:nvPr>
            <p:ph type="body" sz="quarter" idx="11"/>
          </p:nvPr>
        </p:nvSpPr>
        <p:spPr/>
        <p:txBody>
          <a:bodyPr/>
          <a:lstStyle/>
          <a:p>
            <a:r>
              <a:rPr lang="en-AU" dirty="0"/>
              <a:t>Josephine </a:t>
            </a:r>
            <a:endParaRPr lang="en-US" dirty="0"/>
          </a:p>
        </p:txBody>
      </p:sp>
      <p:sp>
        <p:nvSpPr>
          <p:cNvPr id="3" name="Text Placeholder 2">
            <a:extLst>
              <a:ext uri="{FF2B5EF4-FFF2-40B4-BE49-F238E27FC236}">
                <a16:creationId xmlns:a16="http://schemas.microsoft.com/office/drawing/2014/main" id="{FA573A83-FE9A-4512-B615-99273B8C2CFE}"/>
              </a:ext>
            </a:extLst>
          </p:cNvPr>
          <p:cNvSpPr>
            <a:spLocks noGrp="1"/>
          </p:cNvSpPr>
          <p:nvPr>
            <p:ph type="body" sz="quarter" idx="12"/>
          </p:nvPr>
        </p:nvSpPr>
        <p:spPr/>
        <p:txBody>
          <a:bodyPr/>
          <a:lstStyle/>
          <a:p>
            <a:r>
              <a:rPr lang="en-AU" dirty="0"/>
              <a:t>What is the correlation between student and intern pharmacist confidence levels and performance in competency assessment across the final year degree program and pre-registration (internship) and how does enabling pedagogy with an ethos of care in the pre-registration (internship) program influence confidence levels and/or performance in internship competency assessment</a:t>
            </a:r>
          </a:p>
          <a:p>
            <a:endParaRPr lang="en-US" dirty="0"/>
          </a:p>
        </p:txBody>
      </p:sp>
    </p:spTree>
    <p:extLst>
      <p:ext uri="{BB962C8B-B14F-4D97-AF65-F5344CB8AC3E}">
        <p14:creationId xmlns:p14="http://schemas.microsoft.com/office/powerpoint/2010/main" val="97210427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5A821-0E6F-43A6-891B-78114FEF2962}"/>
              </a:ext>
            </a:extLst>
          </p:cNvPr>
          <p:cNvSpPr>
            <a:spLocks noGrp="1"/>
          </p:cNvSpPr>
          <p:nvPr>
            <p:ph type="body" sz="quarter" idx="11"/>
          </p:nvPr>
        </p:nvSpPr>
        <p:spPr/>
        <p:txBody>
          <a:bodyPr/>
          <a:lstStyle/>
          <a:p>
            <a:r>
              <a:rPr lang="en-AU" dirty="0"/>
              <a:t>John </a:t>
            </a:r>
            <a:endParaRPr lang="en-US" dirty="0"/>
          </a:p>
        </p:txBody>
      </p:sp>
      <p:sp>
        <p:nvSpPr>
          <p:cNvPr id="3" name="Text Placeholder 2">
            <a:extLst>
              <a:ext uri="{FF2B5EF4-FFF2-40B4-BE49-F238E27FC236}">
                <a16:creationId xmlns:a16="http://schemas.microsoft.com/office/drawing/2014/main" id="{ED2991CE-E37B-4160-8465-16350778F5B9}"/>
              </a:ext>
            </a:extLst>
          </p:cNvPr>
          <p:cNvSpPr>
            <a:spLocks noGrp="1"/>
          </p:cNvSpPr>
          <p:nvPr>
            <p:ph type="body" sz="quarter" idx="12"/>
          </p:nvPr>
        </p:nvSpPr>
        <p:spPr/>
        <p:txBody>
          <a:bodyPr/>
          <a:lstStyle/>
          <a:p>
            <a:r>
              <a:rPr lang="en-AU" dirty="0"/>
              <a:t>How does utilising an element of enabling pedagogy, specifically drawing on funds of knowledge and integrating multimodal communication technology, encourage student participation and collaboration in teamwork assessments?</a:t>
            </a:r>
          </a:p>
          <a:p>
            <a:endParaRPr lang="en-US" dirty="0"/>
          </a:p>
        </p:txBody>
      </p:sp>
    </p:spTree>
    <p:extLst>
      <p:ext uri="{BB962C8B-B14F-4D97-AF65-F5344CB8AC3E}">
        <p14:creationId xmlns:p14="http://schemas.microsoft.com/office/powerpoint/2010/main" val="2592660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26E445-7CE4-4246-8615-C7FCCAAEC9E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39ccbe4-bc42-41af-ad40-d5925bb58805"/>
    <ds:schemaRef ds:uri="http://purl.org/dc/terms/"/>
    <ds:schemaRef ds:uri="5e97e995-cb86-401e-8992-3861983dfada"/>
    <ds:schemaRef ds:uri="http://www.w3.org/XML/1998/namespace"/>
    <ds:schemaRef ds:uri="http://purl.org/dc/dcmitype/"/>
  </ds:schemaRefs>
</ds:datastoreItem>
</file>

<file path=customXml/itemProps3.xml><?xml version="1.0" encoding="utf-8"?>
<ds:datastoreItem xmlns:ds="http://schemas.openxmlformats.org/officeDocument/2006/customXml" ds:itemID="{36ED6CFB-4565-4EBD-BC27-3050874D6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3902</TotalTime>
  <Words>3473</Words>
  <Application>Microsoft Office PowerPoint</Application>
  <PresentationFormat>On-screen Show (16:9)</PresentationFormat>
  <Paragraphs>268</Paragraphs>
  <Slides>48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Altis UniSA</vt:lpstr>
      <vt:lpstr>Arial</vt:lpstr>
      <vt:lpstr>Calibri</vt:lpstr>
      <vt:lpstr>Times New Roman</vt:lpstr>
      <vt:lpstr>UniSA PPT - Bar footer</vt:lpstr>
      <vt:lpstr>Researching While Teaching Series  Workshop #4 Re-design Pedagogy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569</cp:revision>
  <cp:lastPrinted>2022-05-19T01:44:21Z</cp:lastPrinted>
  <dcterms:created xsi:type="dcterms:W3CDTF">2019-06-17T22:49:35Z</dcterms:created>
  <dcterms:modified xsi:type="dcterms:W3CDTF">2022-06-27T03:57:05Z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