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256" r:id="rId5"/>
    <p:sldId id="258" r:id="rId6"/>
    <p:sldId id="417" r:id="rId7"/>
    <p:sldId id="518" r:id="rId8"/>
    <p:sldId id="528" r:id="rId9"/>
    <p:sldId id="529" r:id="rId10"/>
    <p:sldId id="527" r:id="rId11"/>
    <p:sldId id="263" r:id="rId12"/>
  </p:sldIdLst>
  <p:sldSz cx="9144000" cy="5143500" type="screen16x9"/>
  <p:notesSz cx="6807200" cy="9939338"/>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F81B5"/>
    <a:srgbClr val="054A89"/>
    <a:srgbClr val="000099"/>
    <a:srgbClr val="67AB50"/>
    <a:srgbClr val="70B6AD"/>
    <a:srgbClr val="CE3D62"/>
    <a:srgbClr val="CE4B7F"/>
    <a:srgbClr val="7876DF"/>
    <a:srgbClr val="8FCACC"/>
    <a:srgbClr val="EC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7"/>
    <p:restoredTop sz="94720"/>
  </p:normalViewPr>
  <p:slideViewPr>
    <p:cSldViewPr snapToGrid="0">
      <p:cViewPr varScale="1">
        <p:scale>
          <a:sx n="116" d="100"/>
          <a:sy n="116" d="100"/>
        </p:scale>
        <p:origin x="1422" y="96"/>
      </p:cViewPr>
      <p:guideLst>
        <p:guide orient="horz"/>
        <p:guide/>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7413"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7413"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a:t>
            </a:fld>
            <a:endParaRPr lang="en-US"/>
          </a:p>
        </p:txBody>
      </p:sp>
    </p:spTree>
    <p:extLst>
      <p:ext uri="{BB962C8B-B14F-4D97-AF65-F5344CB8AC3E}">
        <p14:creationId xmlns:p14="http://schemas.microsoft.com/office/powerpoint/2010/main" val="228200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2343560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3326555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562994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D942E2-BAD8-FC47-AC93-B2BB6BCAFF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8" name="Picture 7"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27728" y="590550"/>
            <a:ext cx="1288544" cy="1030835"/>
          </a:xfrm>
          <a:prstGeom prst="rect">
            <a:avLst/>
          </a:prstGeom>
        </p:spPr>
      </p:pic>
      <p:sp>
        <p:nvSpPr>
          <p:cNvPr id="4" name="Rectangle 8"/>
          <p:cNvSpPr>
            <a:spLocks noGrp="1" noChangeArrowheads="1"/>
          </p:cNvSpPr>
          <p:nvPr>
            <p:ph type="ctrTitle" sz="quarter" hasCustomPrompt="1"/>
          </p:nvPr>
        </p:nvSpPr>
        <p:spPr bwMode="auto">
          <a:xfrm>
            <a:off x="1358089" y="2184400"/>
            <a:ext cx="6437083" cy="84328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4400" b="1">
                <a:solidFill>
                  <a:schemeClr val="bg1"/>
                </a:solidFill>
                <a:latin typeface="+mj-lt"/>
              </a:defRPr>
            </a:lvl1pPr>
          </a:lstStyle>
          <a:p>
            <a:r>
              <a:rPr lang="en-US"/>
              <a:t>Insert title here</a:t>
            </a:r>
          </a:p>
        </p:txBody>
      </p:sp>
      <p:sp>
        <p:nvSpPr>
          <p:cNvPr id="5" name="Rectangle 11"/>
          <p:cNvSpPr>
            <a:spLocks noGrp="1" noChangeArrowheads="1"/>
          </p:cNvSpPr>
          <p:nvPr>
            <p:ph type="subTitle" sz="quarter" idx="1" hasCustomPrompt="1"/>
          </p:nvPr>
        </p:nvSpPr>
        <p:spPr bwMode="auto">
          <a:xfrm>
            <a:off x="1366353" y="3332829"/>
            <a:ext cx="6428827"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defRPr>
            </a:lvl1pPr>
          </a:lstStyle>
          <a:p>
            <a:r>
              <a:rPr lang="en-US"/>
              <a:t>Insert text or delete if not required</a:t>
            </a:r>
          </a:p>
        </p:txBody>
      </p:sp>
    </p:spTree>
    <p:extLst>
      <p:ext uri="{BB962C8B-B14F-4D97-AF65-F5344CB8AC3E}">
        <p14:creationId xmlns:p14="http://schemas.microsoft.com/office/powerpoint/2010/main" val="1681381"/>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oter:heading and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8CBD54-DF40-5146-A631-26A8BE439F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1"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defRPr>
            </a:lvl1pPr>
          </a:lstStyle>
          <a:p>
            <a:pPr lvl="0"/>
            <a:r>
              <a:rPr lang="en-US"/>
              <a:t>Type heading here</a:t>
            </a:r>
            <a:endParaRPr lang="en-AU"/>
          </a:p>
        </p:txBody>
      </p:sp>
      <p:sp>
        <p:nvSpPr>
          <p:cNvPr id="12" name="Text Placeholder 3"/>
          <p:cNvSpPr>
            <a:spLocks noGrp="1"/>
          </p:cNvSpPr>
          <p:nvPr>
            <p:ph type="body" sz="quarter" idx="12" hasCustomPrompt="1"/>
          </p:nvPr>
        </p:nvSpPr>
        <p:spPr>
          <a:xfrm>
            <a:off x="416209" y="1295405"/>
            <a:ext cx="8280751" cy="2504435"/>
          </a:xfrm>
          <a:prstGeom prst="rect">
            <a:avLst/>
          </a:prstGeom>
        </p:spPr>
        <p:txBody>
          <a:bodyPr/>
          <a:lstStyle>
            <a:lvl1pPr marL="342900" indent="-342900">
              <a:lnSpc>
                <a:spcPct val="90000"/>
              </a:lnSpc>
              <a:spcBef>
                <a:spcPts val="0"/>
              </a:spcBef>
              <a:spcAft>
                <a:spcPts val="0"/>
              </a:spcAft>
              <a:buFont typeface="Arial" panose="020B0604020202020204" pitchFamily="34" charset="0"/>
              <a:buChar char="•"/>
              <a:defRPr sz="2400" b="0" baseline="0">
                <a:solidFill>
                  <a:schemeClr val="tx1"/>
                </a:solidFill>
              </a:defRPr>
            </a:lvl1pPr>
            <a:lvl2pPr>
              <a:defRPr sz="2000"/>
            </a:lvl2pPr>
            <a:lvl3pPr marL="1143000" indent="-228600">
              <a:buFont typeface="Arial" panose="020B0604020202020204" pitchFamily="34" charset="0"/>
              <a:buChar char="»"/>
              <a:defRPr sz="2000"/>
            </a:lvl3pPr>
          </a:lstStyle>
          <a:p>
            <a:pPr lvl="0"/>
            <a:r>
              <a:rPr lang="en-US"/>
              <a:t>Type text here</a:t>
            </a:r>
          </a:p>
          <a:p>
            <a:pPr lvl="1"/>
            <a:r>
              <a:rPr lang="en-US"/>
              <a:t>Second level if required</a:t>
            </a:r>
          </a:p>
          <a:p>
            <a:pPr lvl="2"/>
            <a:r>
              <a:rPr lang="en-US"/>
              <a:t>Third level if required</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oter:Text left/Image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C20FB18-372E-8048-B367-776BEFCD7F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5" name="Picture Placeholder 4"/>
          <p:cNvSpPr>
            <a:spLocks noGrp="1"/>
          </p:cNvSpPr>
          <p:nvPr>
            <p:ph type="pic" sz="quarter" idx="10" hasCustomPrompt="1"/>
          </p:nvPr>
        </p:nvSpPr>
        <p:spPr>
          <a:xfrm>
            <a:off x="4570413" y="-1"/>
            <a:ext cx="4573587" cy="4276725"/>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2" name="Text Placeholder 3"/>
          <p:cNvSpPr>
            <a:spLocks noGrp="1"/>
          </p:cNvSpPr>
          <p:nvPr>
            <p:ph type="body" sz="quarter" idx="11" hasCustomPrompt="1"/>
          </p:nvPr>
        </p:nvSpPr>
        <p:spPr>
          <a:xfrm>
            <a:off x="41621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1620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oter:Text right/Image lef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D5B3DD-81C4-9F4B-B660-B393B3F433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5" name="Picture Placeholder 4"/>
          <p:cNvSpPr>
            <a:spLocks noGrp="1"/>
          </p:cNvSpPr>
          <p:nvPr>
            <p:ph type="pic" sz="quarter" idx="10" hasCustomPrompt="1"/>
          </p:nvPr>
        </p:nvSpPr>
        <p:spPr>
          <a:xfrm>
            <a:off x="0" y="1"/>
            <a:ext cx="4572000" cy="4273550"/>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sp>
        <p:nvSpPr>
          <p:cNvPr id="12" name="Text Placeholder 3"/>
          <p:cNvSpPr>
            <a:spLocks noGrp="1"/>
          </p:cNvSpPr>
          <p:nvPr>
            <p:ph type="body" sz="quarter" idx="11" hasCustomPrompt="1"/>
          </p:nvPr>
        </p:nvSpPr>
        <p:spPr>
          <a:xfrm>
            <a:off x="494757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94756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extLst>
      <p:ext uri="{BB962C8B-B14F-4D97-AF65-F5344CB8AC3E}">
        <p14:creationId xmlns:p14="http://schemas.microsoft.com/office/powerpoint/2010/main" val="1903362708"/>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oter:Full screen im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CC448AA-A810-3541-838F-89503E9EE5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
            <a:ext cx="9144000" cy="4264818"/>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768241564"/>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heading and full screen imag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51B5293-C01E-AE4B-B09A-72C45EC0AC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247587"/>
            <a:ext cx="9144000" cy="3017231"/>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sp>
        <p:nvSpPr>
          <p:cNvPr id="5"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latin typeface="Altis UniSA" panose="020B0603030000000003" pitchFamily="34" charset="77"/>
              </a:defRPr>
            </a:lvl1pPr>
          </a:lstStyle>
          <a:p>
            <a:pPr lvl="0"/>
            <a:r>
              <a:rPr lang="en-US"/>
              <a:t>Type heading here</a:t>
            </a:r>
            <a:endParaRPr lang="en-AU"/>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50610714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8EBF3C-6C79-414F-B2F0-C45AE2BA79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pic>
        <p:nvPicPr>
          <p:cNvPr id="6" name="Picture 5"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sp>
        <p:nvSpPr>
          <p:cNvPr id="9" name="Rectangle 11"/>
          <p:cNvSpPr>
            <a:spLocks noGrp="1" noChangeArrowheads="1"/>
          </p:cNvSpPr>
          <p:nvPr>
            <p:ph type="subTitle" sz="quarter" idx="1" hasCustomPrompt="1"/>
          </p:nvPr>
        </p:nvSpPr>
        <p:spPr bwMode="auto">
          <a:xfrm>
            <a:off x="0" y="3332829"/>
            <a:ext cx="9143999"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latin typeface="Altis UniSA" panose="020B0603030000000003" pitchFamily="34" charset="77"/>
              </a:defRPr>
            </a:lvl1pPr>
          </a:lstStyle>
          <a:p>
            <a:r>
              <a:rPr lang="en-US"/>
              <a:t>Insert text or delete if not required</a:t>
            </a:r>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848056"/>
            <a:ext cx="9144000" cy="1295400"/>
          </a:xfrm>
          <a:prstGeom prst="rect">
            <a:avLst/>
          </a:prstGeom>
          <a:noFill/>
          <a:extLst>
            <a:ext uri="{909E8E84-426E-40dd-AFC4-6F175D3DCCD1}">
              <a14:hiddenFill xmlns="" xmlns:a14="http://schemas.microsoft.com/office/drawing/2010/main">
                <a:solidFill>
                  <a:srgbClr val="FFFFFF"/>
                </a:solidFill>
              </a14:hiddenFill>
            </a:ext>
          </a:extLst>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5" y="4297442"/>
            <a:ext cx="1462531" cy="434729"/>
          </a:xfrm>
          <a:prstGeom prst="rect">
            <a:avLst/>
          </a:prstGeom>
        </p:spPr>
      </p:pic>
      <p:sp>
        <p:nvSpPr>
          <p:cNvPr id="4" name="Text Placeholder 3"/>
          <p:cNvSpPr>
            <a:spLocks noGrp="1"/>
          </p:cNvSpPr>
          <p:nvPr>
            <p:ph type="body" sz="quarter" idx="10" hasCustomPrompt="1"/>
          </p:nvPr>
        </p:nvSpPr>
        <p:spPr>
          <a:xfrm>
            <a:off x="409577" y="321470"/>
            <a:ext cx="8258175" cy="485775"/>
          </a:xfrm>
          <a:prstGeom prst="rect">
            <a:avLst/>
          </a:prstGeom>
        </p:spPr>
        <p:txBody>
          <a:bodyPr/>
          <a:lstStyle>
            <a:lvl1pPr marL="0" indent="0">
              <a:buNone/>
              <a:defRPr b="1">
                <a:solidFill>
                  <a:srgbClr val="0000C8"/>
                </a:solidFill>
              </a:defRPr>
            </a:lvl1pPr>
          </a:lstStyle>
          <a:p>
            <a:pPr lvl="0"/>
            <a:r>
              <a:rPr lang="en-US"/>
              <a:t>Title</a:t>
            </a:r>
            <a:endParaRPr lang="en-AU"/>
          </a:p>
        </p:txBody>
      </p:sp>
      <p:sp>
        <p:nvSpPr>
          <p:cNvPr id="6" name="Text Placeholder 3"/>
          <p:cNvSpPr>
            <a:spLocks noGrp="1"/>
          </p:cNvSpPr>
          <p:nvPr>
            <p:ph type="body" sz="quarter" idx="11" hasCustomPrompt="1"/>
          </p:nvPr>
        </p:nvSpPr>
        <p:spPr>
          <a:xfrm>
            <a:off x="414338" y="971551"/>
            <a:ext cx="8258175" cy="485775"/>
          </a:xfrm>
          <a:prstGeom prst="rect">
            <a:avLst/>
          </a:prstGeom>
        </p:spPr>
        <p:txBody>
          <a:bodyPr/>
          <a:lstStyle>
            <a:lvl1pPr marL="0" indent="0">
              <a:buNone/>
              <a:defRPr sz="2000" b="1">
                <a:solidFill>
                  <a:schemeClr val="tx1"/>
                </a:solidFill>
              </a:defRPr>
            </a:lvl1pPr>
          </a:lstStyle>
          <a:p>
            <a:pPr lvl="0"/>
            <a:r>
              <a:rPr lang="en-US"/>
              <a:t>Text</a:t>
            </a:r>
          </a:p>
          <a:p>
            <a:pPr lvl="0"/>
            <a:endParaRPr lang="en-AU"/>
          </a:p>
        </p:txBody>
      </p:sp>
    </p:spTree>
    <p:extLst>
      <p:ext uri="{BB962C8B-B14F-4D97-AF65-F5344CB8AC3E}">
        <p14:creationId xmlns:p14="http://schemas.microsoft.com/office/powerpoint/2010/main" val="3044184099"/>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290514"/>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58" r:id="rId1"/>
    <p:sldLayoutId id="2147483650" r:id="rId2"/>
    <p:sldLayoutId id="2147483651" r:id="rId3"/>
    <p:sldLayoutId id="2147483654" r:id="rId4"/>
    <p:sldLayoutId id="2147483659" r:id="rId5"/>
    <p:sldLayoutId id="2147483660" r:id="rId6"/>
    <p:sldLayoutId id="2147483649" r:id="rId7"/>
    <p:sldLayoutId id="2147483662" r:id="rId8"/>
  </p:sldLayoutIdLst>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txStyles>
    <p:titleStyle>
      <a:lvl1pPr algn="ctr" rtl="0" eaLnBrk="1" fontAlgn="base" hangingPunct="1">
        <a:spcBef>
          <a:spcPct val="0"/>
        </a:spcBef>
        <a:spcAft>
          <a:spcPct val="0"/>
        </a:spcAft>
        <a:defRPr sz="4400">
          <a:solidFill>
            <a:schemeClr val="tx2"/>
          </a:solidFill>
          <a:latin typeface="+mj-lt"/>
          <a:ea typeface="Arial" pitchFamily="-65" charset="0"/>
          <a:cs typeface="+mj-cs"/>
        </a:defRPr>
      </a:lvl1pPr>
      <a:lvl2pPr algn="ctr" rtl="0" eaLnBrk="1" fontAlgn="base" hangingPunct="1">
        <a:spcBef>
          <a:spcPct val="0"/>
        </a:spcBef>
        <a:spcAft>
          <a:spcPct val="0"/>
        </a:spcAft>
        <a:defRPr sz="4400">
          <a:solidFill>
            <a:schemeClr val="tx2"/>
          </a:solidFill>
          <a:latin typeface="Arial" charset="0"/>
          <a:ea typeface="Arial" pitchFamily="-65" charset="0"/>
          <a:cs typeface="Arial" charset="0"/>
        </a:defRPr>
      </a:lvl2pPr>
      <a:lvl3pPr algn="ctr" rtl="0" eaLnBrk="1" fontAlgn="base" hangingPunct="1">
        <a:spcBef>
          <a:spcPct val="0"/>
        </a:spcBef>
        <a:spcAft>
          <a:spcPct val="0"/>
        </a:spcAft>
        <a:defRPr sz="4400">
          <a:solidFill>
            <a:schemeClr val="tx2"/>
          </a:solidFill>
          <a:latin typeface="Arial" charset="0"/>
          <a:ea typeface="Arial" pitchFamily="-65" charset="0"/>
          <a:cs typeface="Arial" charset="0"/>
        </a:defRPr>
      </a:lvl3pPr>
      <a:lvl4pPr algn="ctr" rtl="0" eaLnBrk="1" fontAlgn="base" hangingPunct="1">
        <a:spcBef>
          <a:spcPct val="0"/>
        </a:spcBef>
        <a:spcAft>
          <a:spcPct val="0"/>
        </a:spcAft>
        <a:defRPr sz="4400">
          <a:solidFill>
            <a:schemeClr val="tx2"/>
          </a:solidFill>
          <a:latin typeface="Arial" charset="0"/>
          <a:ea typeface="Arial" pitchFamily="-65" charset="0"/>
          <a:cs typeface="Arial" charset="0"/>
        </a:defRPr>
      </a:lvl4pPr>
      <a:lvl5pPr algn="ctr" rtl="0" eaLnBrk="1" fontAlgn="base" hangingPunct="1">
        <a:spcBef>
          <a:spcPct val="0"/>
        </a:spcBef>
        <a:spcAft>
          <a:spcPct val="0"/>
        </a:spcAft>
        <a:defRPr sz="4400">
          <a:solidFill>
            <a:schemeClr val="tx2"/>
          </a:solidFill>
          <a:latin typeface="Arial" charset="0"/>
          <a:ea typeface="Arial" pitchFamily="-65"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sz="quarter"/>
          </p:nvPr>
        </p:nvSpPr>
        <p:spPr>
          <a:xfrm>
            <a:off x="1447007" y="1904314"/>
            <a:ext cx="6437083" cy="843280"/>
          </a:xfrm>
        </p:spPr>
        <p:txBody>
          <a:bodyPr/>
          <a:lstStyle/>
          <a:p>
            <a:r>
              <a:rPr lang="en-US" sz="2000" dirty="0"/>
              <a:t>Researching While Teaching Series </a:t>
            </a:r>
            <a:br>
              <a:rPr lang="en-US" sz="2000" dirty="0"/>
            </a:br>
            <a:r>
              <a:rPr lang="en-US" sz="2000" dirty="0"/>
              <a:t>Workshop #5</a:t>
            </a:r>
            <a:br>
              <a:rPr lang="en-US" sz="2000" dirty="0"/>
            </a:br>
            <a:r>
              <a:rPr lang="en-US" sz="2000" dirty="0"/>
              <a:t>Re-design Pedagogy </a:t>
            </a:r>
            <a:br>
              <a:rPr lang="en-US" sz="2000" dirty="0"/>
            </a:br>
            <a:r>
              <a:rPr lang="en-US" sz="2000" dirty="0"/>
              <a:t>Doing the Action Research </a:t>
            </a:r>
            <a:endParaRPr lang="en-US" sz="2800" dirty="0"/>
          </a:p>
        </p:txBody>
      </p:sp>
      <p:sp>
        <p:nvSpPr>
          <p:cNvPr id="10" name="Subtitle 9"/>
          <p:cNvSpPr>
            <a:spLocks noGrp="1"/>
          </p:cNvSpPr>
          <p:nvPr>
            <p:ph type="subTitle" sz="quarter" idx="1"/>
          </p:nvPr>
        </p:nvSpPr>
        <p:spPr>
          <a:xfrm>
            <a:off x="1360071" y="3522300"/>
            <a:ext cx="6610953" cy="1249331"/>
          </a:xfrm>
        </p:spPr>
        <p:txBody>
          <a:bodyPr/>
          <a:lstStyle/>
          <a:p>
            <a:r>
              <a:rPr lang="en-AU" sz="1600" dirty="0"/>
              <a:t>Convenors</a:t>
            </a:r>
          </a:p>
          <a:p>
            <a:r>
              <a:rPr lang="en-AU" sz="1600" dirty="0"/>
              <a:t>Dr Sarah Hattam</a:t>
            </a:r>
          </a:p>
          <a:p>
            <a:r>
              <a:rPr lang="en-AU" sz="1600" dirty="0"/>
              <a:t>Associate Professor Anna Bennett </a:t>
            </a:r>
          </a:p>
          <a:p>
            <a:r>
              <a:rPr lang="en-AU" sz="1600" dirty="0"/>
              <a:t>Dr Jo Hanley </a:t>
            </a:r>
          </a:p>
          <a:p>
            <a:endParaRPr lang="en-AU" sz="1600" dirty="0"/>
          </a:p>
          <a:p>
            <a:r>
              <a:rPr lang="en-AU" sz="1600" dirty="0"/>
              <a:t>Guest Presenter: Dr Natasha Wilson (Program Director Education Futures) </a:t>
            </a:r>
          </a:p>
          <a:p>
            <a:endParaRPr lang="en-AU" sz="2000" dirty="0"/>
          </a:p>
        </p:txBody>
      </p:sp>
      <p:pic>
        <p:nvPicPr>
          <p:cNvPr id="2" name="Picture 1">
            <a:extLst>
              <a:ext uri="{FF2B5EF4-FFF2-40B4-BE49-F238E27FC236}">
                <a16:creationId xmlns:a16="http://schemas.microsoft.com/office/drawing/2014/main" id="{EE22AC4F-96FF-4A85-B6AA-74AF2216811C}"/>
              </a:ext>
            </a:extLst>
          </p:cNvPr>
          <p:cNvPicPr>
            <a:picLocks noChangeAspect="1"/>
          </p:cNvPicPr>
          <p:nvPr/>
        </p:nvPicPr>
        <p:blipFill>
          <a:blip r:embed="rId3"/>
          <a:stretch>
            <a:fillRect/>
          </a:stretch>
        </p:blipFill>
        <p:spPr>
          <a:xfrm>
            <a:off x="5458661" y="539924"/>
            <a:ext cx="1390008" cy="1048603"/>
          </a:xfrm>
          <a:prstGeom prst="rect">
            <a:avLst/>
          </a:prstGeom>
        </p:spPr>
      </p:pic>
    </p:spTree>
    <p:extLst>
      <p:ext uri="{BB962C8B-B14F-4D97-AF65-F5344CB8AC3E}">
        <p14:creationId xmlns:p14="http://schemas.microsoft.com/office/powerpoint/2010/main" val="420613706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8" y="104777"/>
            <a:ext cx="8290903" cy="647700"/>
          </a:xfrm>
        </p:spPr>
        <p:txBody>
          <a:bodyPr/>
          <a:lstStyle/>
          <a:p>
            <a:r>
              <a:rPr lang="en-AU" dirty="0"/>
              <a:t>Plan for Workshop </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281098" y="752477"/>
            <a:ext cx="7903932" cy="3811431"/>
          </a:xfrm>
        </p:spPr>
        <p:txBody>
          <a:bodyPr anchor="t"/>
          <a:lstStyle/>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10.00 Acknowledgment of Country &amp; Welcome</a:t>
            </a: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10:10 Group Discussion – Reporting back on your re-design, ethics applications, reading of pedagogy or assessment/curriculum re-design</a:t>
            </a:r>
          </a:p>
          <a:p>
            <a:pPr marL="0" indent="0">
              <a:buNone/>
            </a:pPr>
            <a:endParaRPr lang="en-AU" sz="1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10:50 Morning tea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11:00 Presentation &amp; Discussion: Dr Natasha Wilson (Program Director Education Futures) </a:t>
            </a: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Title: </a:t>
            </a:r>
            <a:r>
              <a:rPr lang="en-AU" sz="1200" i="1" dirty="0">
                <a:effectLst/>
                <a:latin typeface="Calibri" panose="020F0502020204030204" pitchFamily="34" charset="0"/>
                <a:ea typeface="Calibri" panose="020F0502020204030204" pitchFamily="34" charset="0"/>
                <a:cs typeface="Times New Roman" panose="02020603050405020304" pitchFamily="18" charset="0"/>
              </a:rPr>
              <a:t>Shaking up lectures to support learners in anatomy and physiology</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12:00 Next steps and close</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17308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7318D1-BCDC-47E7-BB82-0565076E15B1}"/>
              </a:ext>
            </a:extLst>
          </p:cNvPr>
          <p:cNvSpPr>
            <a:spLocks noGrp="1"/>
          </p:cNvSpPr>
          <p:nvPr>
            <p:ph type="body" sz="quarter" idx="10"/>
          </p:nvPr>
        </p:nvSpPr>
        <p:spPr>
          <a:xfrm>
            <a:off x="1319991" y="286862"/>
            <a:ext cx="6193631" cy="364331"/>
          </a:xfrm>
        </p:spPr>
        <p:txBody>
          <a:bodyPr>
            <a:noAutofit/>
          </a:bodyPr>
          <a:lstStyle/>
          <a:p>
            <a:pPr algn="ctr"/>
            <a:r>
              <a:rPr lang="en-AU" sz="2475" dirty="0"/>
              <a:t>Acknowledgement of Country </a:t>
            </a:r>
            <a:endParaRPr lang="en-US" sz="2475" dirty="0"/>
          </a:p>
        </p:txBody>
      </p:sp>
      <p:sp>
        <p:nvSpPr>
          <p:cNvPr id="3" name="Text Placeholder 2">
            <a:extLst>
              <a:ext uri="{FF2B5EF4-FFF2-40B4-BE49-F238E27FC236}">
                <a16:creationId xmlns:a16="http://schemas.microsoft.com/office/drawing/2014/main" id="{004BA638-4E8D-4AFB-9965-69AB59A06B7A}"/>
              </a:ext>
            </a:extLst>
          </p:cNvPr>
          <p:cNvSpPr>
            <a:spLocks noGrp="1"/>
          </p:cNvSpPr>
          <p:nvPr>
            <p:ph type="body" sz="quarter" idx="11"/>
          </p:nvPr>
        </p:nvSpPr>
        <p:spPr>
          <a:xfrm>
            <a:off x="439412" y="1210962"/>
            <a:ext cx="8083943" cy="2388973"/>
          </a:xfrm>
        </p:spPr>
        <p:txBody>
          <a:bodyPr>
            <a:normAutofit fontScale="77500" lnSpcReduction="20000"/>
          </a:bodyPr>
          <a:lstStyle/>
          <a:p>
            <a:pPr algn="just"/>
            <a:r>
              <a:rPr lang="en-US" dirty="0"/>
              <a:t> </a:t>
            </a:r>
          </a:p>
          <a:p>
            <a:pPr algn="ctr"/>
            <a:r>
              <a:rPr lang="en-US" dirty="0"/>
              <a:t>South Australia </a:t>
            </a:r>
          </a:p>
          <a:p>
            <a:pPr algn="just"/>
            <a:r>
              <a:rPr lang="en-US" sz="1800" b="0" dirty="0"/>
              <a:t>We respectfully acknowledge the Kaurna, </a:t>
            </a:r>
            <a:r>
              <a:rPr lang="en-US" sz="1800" b="0" dirty="0" err="1"/>
              <a:t>Boandik</a:t>
            </a:r>
            <a:r>
              <a:rPr lang="en-US" sz="1800" b="0" dirty="0"/>
              <a:t> and </a:t>
            </a:r>
            <a:r>
              <a:rPr lang="en-US" sz="1800" b="0" dirty="0" err="1"/>
              <a:t>Barngarla</a:t>
            </a:r>
            <a:r>
              <a:rPr lang="en-US" sz="1800" b="0" dirty="0"/>
              <a:t> First Nations Peoples and their Elders past and present, who are the First Nations’ traditional owners of the land that are now home to the University of South Australia’s campuses in Adelaide, Mount Gambier and Whyalla.</a:t>
            </a:r>
          </a:p>
          <a:p>
            <a:pPr algn="just"/>
            <a:endParaRPr lang="en-US" sz="1800" b="0" dirty="0"/>
          </a:p>
          <a:p>
            <a:pPr algn="ctr"/>
            <a:r>
              <a:rPr lang="en-AU" sz="2100" dirty="0"/>
              <a:t>Newcastle </a:t>
            </a:r>
          </a:p>
          <a:p>
            <a:pPr algn="just"/>
            <a:r>
              <a:rPr lang="en-AU" sz="1800" b="0" dirty="0"/>
              <a:t>The University of Newcastle acknowledges the traditional custodians of the lands within our footprint areas: Awabakal, Darkinjung, </a:t>
            </a:r>
            <a:r>
              <a:rPr lang="en-AU" sz="1800" b="0" dirty="0" err="1"/>
              <a:t>Biripai</a:t>
            </a:r>
            <a:r>
              <a:rPr lang="en-AU" sz="1800" b="0" dirty="0"/>
              <a:t>, </a:t>
            </a:r>
            <a:r>
              <a:rPr lang="en-AU" sz="1800" b="0" dirty="0" err="1"/>
              <a:t>Worimi</a:t>
            </a:r>
            <a:r>
              <a:rPr lang="en-AU" sz="1800" b="0" dirty="0"/>
              <a:t>, </a:t>
            </a:r>
            <a:r>
              <a:rPr lang="en-AU" sz="1800" b="0" dirty="0" err="1"/>
              <a:t>Wonnarua</a:t>
            </a:r>
            <a:r>
              <a:rPr lang="en-AU" sz="1800" b="0" dirty="0"/>
              <a:t>, and Eora Nations. We also pay respect to the wisdom of our Elders past and present</a:t>
            </a:r>
            <a:endParaRPr lang="en-US" sz="1800" b="0" dirty="0"/>
          </a:p>
          <a:p>
            <a:pPr algn="just"/>
            <a:endParaRPr lang="en-US" sz="1800" b="0" dirty="0"/>
          </a:p>
          <a:p>
            <a:pPr algn="just"/>
            <a:endParaRPr lang="en-US" sz="1800" b="0" dirty="0"/>
          </a:p>
          <a:p>
            <a:pPr algn="just"/>
            <a:endParaRPr lang="en-US" dirty="0"/>
          </a:p>
        </p:txBody>
      </p:sp>
    </p:spTree>
    <p:extLst>
      <p:ext uri="{BB962C8B-B14F-4D97-AF65-F5344CB8AC3E}">
        <p14:creationId xmlns:p14="http://schemas.microsoft.com/office/powerpoint/2010/main" val="38548873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E3124E-ACAC-477F-B956-CFF7D3A129E5}"/>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8B21F80F-B4E7-4FEC-8D90-74634CCEC00C}"/>
              </a:ext>
            </a:extLst>
          </p:cNvPr>
          <p:cNvSpPr>
            <a:spLocks noGrp="1"/>
          </p:cNvSpPr>
          <p:nvPr>
            <p:ph type="body" sz="quarter" idx="12"/>
          </p:nvPr>
        </p:nvSpPr>
        <p:spPr/>
        <p:txBody>
          <a:bodyPr/>
          <a:lstStyle/>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10:10 Group Discussion – Reporting back on your re-design, ethics applications, reading of pedagogy or assessment/curriculum re-design</a:t>
            </a:r>
          </a:p>
          <a:p>
            <a:pPr marL="0" indent="0">
              <a:buNone/>
            </a:pPr>
            <a:endParaRPr lang="en-AU"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What’s emerging? </a:t>
            </a:r>
          </a:p>
          <a:p>
            <a:pPr marL="0" indent="0">
              <a:buNone/>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62704280"/>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959D78-F669-4C7A-9C25-AAF030BED8C3}"/>
              </a:ext>
            </a:extLst>
          </p:cNvPr>
          <p:cNvSpPr>
            <a:spLocks noGrp="1"/>
          </p:cNvSpPr>
          <p:nvPr>
            <p:ph type="body" sz="quarter" idx="11"/>
          </p:nvPr>
        </p:nvSpPr>
        <p:spPr/>
        <p:txBody>
          <a:bodyPr/>
          <a:lstStyle/>
          <a:p>
            <a:r>
              <a:rPr lang="en-AU" dirty="0"/>
              <a:t>Research Questions </a:t>
            </a:r>
            <a:endParaRPr lang="en-US" dirty="0"/>
          </a:p>
        </p:txBody>
      </p:sp>
      <p:sp>
        <p:nvSpPr>
          <p:cNvPr id="3" name="Text Placeholder 2">
            <a:extLst>
              <a:ext uri="{FF2B5EF4-FFF2-40B4-BE49-F238E27FC236}">
                <a16:creationId xmlns:a16="http://schemas.microsoft.com/office/drawing/2014/main" id="{FF1602AF-97C5-4E9B-B7EC-A5D04AD9B8C6}"/>
              </a:ext>
            </a:extLst>
          </p:cNvPr>
          <p:cNvSpPr>
            <a:spLocks noGrp="1"/>
          </p:cNvSpPr>
          <p:nvPr>
            <p:ph type="body" sz="quarter" idx="12"/>
          </p:nvPr>
        </p:nvSpPr>
        <p:spPr>
          <a:xfrm>
            <a:off x="325593" y="1076327"/>
            <a:ext cx="8280751" cy="2504435"/>
          </a:xfrm>
        </p:spPr>
        <p:txBody>
          <a:bodyPr/>
          <a:lstStyle/>
          <a:p>
            <a:r>
              <a:rPr lang="en-AU" sz="1200" dirty="0"/>
              <a:t>Can utilising a more explicitly scaffolded approach (pre-assigned group work and weekly group/class discussions) to the assigned weekly readings in EPHUMA173 lead to an increase in student engagement with the readings? (Ryan) </a:t>
            </a:r>
          </a:p>
          <a:p>
            <a:pPr marL="0" indent="0">
              <a:buNone/>
            </a:pPr>
            <a:endParaRPr lang="en-AU" sz="1200" dirty="0"/>
          </a:p>
          <a:p>
            <a:r>
              <a:rPr lang="en-AU" sz="1200" dirty="0"/>
              <a:t>Does the use of digital tools during synchronous learning activities encourage dialogical learning, inform teaching practice and improve student experience and success (Jenny) </a:t>
            </a:r>
          </a:p>
          <a:p>
            <a:pPr marL="0" indent="0">
              <a:buNone/>
            </a:pPr>
            <a:endParaRPr lang="en-AU" sz="1200" dirty="0"/>
          </a:p>
          <a:p>
            <a:r>
              <a:rPr lang="en-AU" sz="1200" dirty="0"/>
              <a:t>How can a dialogical approach and pedagogy of care improve student engagement and outcomes? Do teaching techniques such as providing questions on course readings, study planning techniques, use of in-class polling and reflection improve discussion in class and assignment quality (Vanessa) </a:t>
            </a:r>
          </a:p>
          <a:p>
            <a:pPr marL="0" indent="0">
              <a:buNone/>
            </a:pPr>
            <a:endParaRPr lang="en-AU" sz="1200" dirty="0"/>
          </a:p>
          <a:p>
            <a:r>
              <a:rPr lang="en-AU" sz="1200" dirty="0"/>
              <a:t>Does explicitly addressing students about their study approaches one-on-one result in improved learning outcomes over time? (Heath) </a:t>
            </a:r>
          </a:p>
          <a:p>
            <a:pPr marL="0" indent="0">
              <a:buNone/>
            </a:pPr>
            <a:endParaRPr lang="en-AU" sz="1200" dirty="0"/>
          </a:p>
          <a:p>
            <a:r>
              <a:rPr lang="en-AU" sz="1200" dirty="0"/>
              <a:t>When considering how students feel, does using a care pedagogy and encouraging mathematics students to work in groups allow students to feel more comfortable making mistakes when solving mathematics problems, as the anonymity of the group removes their fear of verbalising a mistake to the whole class, thereby resulting in more animated tutorial discussions? (Peter) </a:t>
            </a:r>
          </a:p>
          <a:p>
            <a:endParaRPr lang="en-US" dirty="0"/>
          </a:p>
        </p:txBody>
      </p:sp>
    </p:spTree>
    <p:extLst>
      <p:ext uri="{BB962C8B-B14F-4D97-AF65-F5344CB8AC3E}">
        <p14:creationId xmlns:p14="http://schemas.microsoft.com/office/powerpoint/2010/main" val="2586305293"/>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0FF6544-F7AE-4E8F-B9B0-9ADA9CA46A52}"/>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11606552-A4E9-496C-939E-904E8E18347B}"/>
              </a:ext>
            </a:extLst>
          </p:cNvPr>
          <p:cNvSpPr>
            <a:spLocks noGrp="1"/>
          </p:cNvSpPr>
          <p:nvPr>
            <p:ph type="body" sz="quarter" idx="12"/>
          </p:nvPr>
        </p:nvSpPr>
        <p:spPr/>
        <p:txBody>
          <a:bodyPr/>
          <a:lstStyle/>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11:00 Presentation &amp; Discussion: Dr Natasha Wilson (Program Director Education Futures) </a:t>
            </a:r>
          </a:p>
          <a:p>
            <a:pPr marL="0" indent="0">
              <a:buNone/>
            </a:pPr>
            <a:r>
              <a:rPr lang="en-AU" sz="2400">
                <a:effectLst/>
                <a:latin typeface="Calibri" panose="020F0502020204030204" pitchFamily="34" charset="0"/>
                <a:ea typeface="Calibri" panose="020F0502020204030204" pitchFamily="34" charset="0"/>
                <a:cs typeface="Times New Roman" panose="02020603050405020304" pitchFamily="18" charset="0"/>
              </a:rPr>
              <a:t>Title: </a:t>
            </a:r>
            <a:r>
              <a:rPr lang="en-AU" sz="2400" i="1">
                <a:effectLst/>
                <a:latin typeface="Calibri" panose="020F0502020204030204" pitchFamily="34" charset="0"/>
                <a:ea typeface="Calibri" panose="020F0502020204030204" pitchFamily="34" charset="0"/>
                <a:cs typeface="Times New Roman" panose="02020603050405020304" pitchFamily="18" charset="0"/>
              </a:rPr>
              <a:t>Shaking up lectures to support learners in anatomy and physiology</a:t>
            </a:r>
          </a:p>
          <a:p>
            <a:pPr marL="0" indent="0">
              <a:buNone/>
            </a:pPr>
            <a:endParaRPr lang="en-US"/>
          </a:p>
        </p:txBody>
      </p:sp>
    </p:spTree>
    <p:extLst>
      <p:ext uri="{BB962C8B-B14F-4D97-AF65-F5344CB8AC3E}">
        <p14:creationId xmlns:p14="http://schemas.microsoft.com/office/powerpoint/2010/main" val="1350097726"/>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7B77B6-1AC1-46A1-AE4D-3176E65C429A}"/>
              </a:ext>
            </a:extLst>
          </p:cNvPr>
          <p:cNvSpPr>
            <a:spLocks noGrp="1"/>
          </p:cNvSpPr>
          <p:nvPr>
            <p:ph type="body" sz="quarter" idx="11"/>
          </p:nvPr>
        </p:nvSpPr>
        <p:spPr>
          <a:xfrm>
            <a:off x="406057" y="2092670"/>
            <a:ext cx="8290903" cy="647700"/>
          </a:xfrm>
        </p:spPr>
        <p:txBody>
          <a:bodyPr/>
          <a:lstStyle/>
          <a:p>
            <a:r>
              <a:rPr lang="en-AU" sz="3600" dirty="0">
                <a:effectLst/>
                <a:latin typeface="Calibri" panose="020F0502020204030204" pitchFamily="34" charset="0"/>
                <a:ea typeface="Calibri" panose="020F0502020204030204" pitchFamily="34" charset="0"/>
                <a:cs typeface="Times New Roman" panose="02020603050405020304" pitchFamily="18" charset="0"/>
              </a:rPr>
              <a:t>12:00 Next steps and close</a:t>
            </a:r>
          </a:p>
          <a:p>
            <a:endParaRPr lang="en-US" dirty="0"/>
          </a:p>
        </p:txBody>
      </p:sp>
      <p:sp>
        <p:nvSpPr>
          <p:cNvPr id="3" name="Text Placeholder 2">
            <a:extLst>
              <a:ext uri="{FF2B5EF4-FFF2-40B4-BE49-F238E27FC236}">
                <a16:creationId xmlns:a16="http://schemas.microsoft.com/office/drawing/2014/main" id="{6457C818-314A-47F7-90A7-923B581B1B47}"/>
              </a:ext>
            </a:extLst>
          </p:cNvPr>
          <p:cNvSpPr>
            <a:spLocks noGrp="1"/>
          </p:cNvSpPr>
          <p:nvPr>
            <p:ph type="body" sz="quarter" idx="12"/>
          </p:nvPr>
        </p:nvSpPr>
        <p:spPr/>
        <p:txBody>
          <a:bodyPr/>
          <a:lstStyle/>
          <a:p>
            <a:pPr marL="0" indent="0">
              <a:buNone/>
            </a:pPr>
            <a:endParaRPr lang="en-US" dirty="0"/>
          </a:p>
        </p:txBody>
      </p:sp>
    </p:spTree>
    <p:extLst>
      <p:ext uri="{BB962C8B-B14F-4D97-AF65-F5344CB8AC3E}">
        <p14:creationId xmlns:p14="http://schemas.microsoft.com/office/powerpoint/2010/main" val="3941153457"/>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CE3D13B-6D6A-944C-BA46-5F367933D744}"/>
              </a:ext>
            </a:extLst>
          </p:cNvPr>
          <p:cNvSpPr>
            <a:spLocks noGrp="1"/>
          </p:cNvSpPr>
          <p:nvPr>
            <p:ph type="subTitle" sz="quarter" idx="1"/>
          </p:nvPr>
        </p:nvSpPr>
        <p:spPr/>
        <p:txBody>
          <a:bodyPr/>
          <a:lstStyle/>
          <a:p>
            <a:r>
              <a:rPr lang="en-US"/>
              <a:t>Questions? </a:t>
            </a:r>
          </a:p>
        </p:txBody>
      </p:sp>
    </p:spTree>
    <p:extLst>
      <p:ext uri="{BB962C8B-B14F-4D97-AF65-F5344CB8AC3E}">
        <p14:creationId xmlns:p14="http://schemas.microsoft.com/office/powerpoint/2010/main" val="247796385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theme/theme1.xml><?xml version="1.0" encoding="utf-8"?>
<a:theme xmlns:a="http://schemas.openxmlformats.org/drawingml/2006/main" name="UniSA PPT - Bar foo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16-9_UniSA Corporate - Bar footer" id="{9F5AD3D8-F754-44A4-AC4D-A815DC4E54A1}" vid="{25813748-2585-4D6F-8CAF-E563CA521B3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DC18C3C5536B4BA82501E84EEDEDB5" ma:contentTypeVersion="24" ma:contentTypeDescription="Create a new document." ma:contentTypeScope="" ma:versionID="ee0130bcf631e088006a15af161c6419">
  <xsd:schema xmlns:xsd="http://www.w3.org/2001/XMLSchema" xmlns:xs="http://www.w3.org/2001/XMLSchema" xmlns:p="http://schemas.microsoft.com/office/2006/metadata/properties" xmlns:ns3="739ccbe4-bc42-41af-ad40-d5925bb58805" xmlns:ns4="5e97e995-cb86-401e-8992-3861983dfada" targetNamespace="http://schemas.microsoft.com/office/2006/metadata/properties" ma:root="true" ma:fieldsID="746ec5d5b1e2c9986aa954b68397d1d0" ns3:_="" ns4:_="">
    <xsd:import namespace="739ccbe4-bc42-41af-ad40-d5925bb58805"/>
    <xsd:import namespace="5e97e995-cb86-401e-8992-3861983dfada"/>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ccbe4-bc42-41af-ad40-d5925bb588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97e995-cb86-401e-8992-3861983dfada"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MediaServiceAutoTags" ma:index="28" nillable="true" ma:displayName="MediaServiceAutoTags" ma:description=""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vited_Teachers xmlns="5e97e995-cb86-401e-8992-3861983dfada" xsi:nil="true"/>
    <DefaultSectionNames xmlns="5e97e995-cb86-401e-8992-3861983dfada" xsi:nil="true"/>
    <Teachers xmlns="5e97e995-cb86-401e-8992-3861983dfada">
      <UserInfo>
        <DisplayName/>
        <AccountId xsi:nil="true"/>
        <AccountType/>
      </UserInfo>
    </Teachers>
    <Is_Collaboration_Space_Locked xmlns="5e97e995-cb86-401e-8992-3861983dfada" xsi:nil="true"/>
    <CultureName xmlns="5e97e995-cb86-401e-8992-3861983dfada" xsi:nil="true"/>
    <Self_Registration_Enabled xmlns="5e97e995-cb86-401e-8992-3861983dfada" xsi:nil="true"/>
    <Student_Groups xmlns="5e97e995-cb86-401e-8992-3861983dfada">
      <UserInfo>
        <DisplayName/>
        <AccountId xsi:nil="true"/>
        <AccountType/>
      </UserInfo>
    </Student_Groups>
    <NotebookType xmlns="5e97e995-cb86-401e-8992-3861983dfada" xsi:nil="true"/>
    <AppVersion xmlns="5e97e995-cb86-401e-8992-3861983dfada" xsi:nil="true"/>
    <Invited_Students xmlns="5e97e995-cb86-401e-8992-3861983dfada" xsi:nil="true"/>
    <Has_Teacher_Only_SectionGroup xmlns="5e97e995-cb86-401e-8992-3861983dfada" xsi:nil="true"/>
    <FolderType xmlns="5e97e995-cb86-401e-8992-3861983dfada" xsi:nil="true"/>
    <Owner xmlns="5e97e995-cb86-401e-8992-3861983dfada">
      <UserInfo>
        <DisplayName/>
        <AccountId xsi:nil="true"/>
        <AccountType/>
      </UserInfo>
    </Owner>
    <Students xmlns="5e97e995-cb86-401e-8992-3861983dfada">
      <UserInfo>
        <DisplayName/>
        <AccountId xsi:nil="true"/>
        <AccountType/>
      </UserInfo>
    </Student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0B9122-A68E-4483-9D6B-5D4A9FC822A4}">
  <ds:schemaRefs>
    <ds:schemaRef ds:uri="5e97e995-cb86-401e-8992-3861983dfada"/>
    <ds:schemaRef ds:uri="739ccbe4-bc42-41af-ad40-d5925bb5880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C26E445-7CE4-4246-8615-C7FCCAAEC9EF}">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39ccbe4-bc42-41af-ad40-d5925bb58805"/>
    <ds:schemaRef ds:uri="http://purl.org/dc/terms/"/>
    <ds:schemaRef ds:uri="5e97e995-cb86-401e-8992-3861983dfada"/>
    <ds:schemaRef ds:uri="http://www.w3.org/XML/1998/namespace"/>
    <ds:schemaRef ds:uri="http://purl.org/dc/dcmitype/"/>
  </ds:schemaRefs>
</ds:datastoreItem>
</file>

<file path=customXml/itemProps3.xml><?xml version="1.0" encoding="utf-8"?>
<ds:datastoreItem xmlns:ds="http://schemas.openxmlformats.org/officeDocument/2006/customXml" ds:itemID="{36ED6CFB-4565-4EBD-BC27-3050874D64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3495</TotalTime>
  <Words>459</Words>
  <Application>Microsoft Office PowerPoint</Application>
  <PresentationFormat>On-screen Show (16:9)</PresentationFormat>
  <Paragraphs>53</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Altis UniSA</vt:lpstr>
      <vt:lpstr>Arial</vt:lpstr>
      <vt:lpstr>Calibri</vt:lpstr>
      <vt:lpstr>Times New Roman</vt:lpstr>
      <vt:lpstr>UniSA PPT - Bar footer</vt:lpstr>
      <vt:lpstr>Researching While Teaching Series  Workshop #5 Re-design Pedagogy  Doing the Action Research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Nita Haubrich</dc:creator>
  <cp:lastModifiedBy>Sarah Hattam</cp:lastModifiedBy>
  <cp:revision>571</cp:revision>
  <cp:lastPrinted>2022-05-19T01:44:21Z</cp:lastPrinted>
  <dcterms:created xsi:type="dcterms:W3CDTF">2019-06-17T22:49:35Z</dcterms:created>
  <dcterms:modified xsi:type="dcterms:W3CDTF">2022-08-11T02:50:46Z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0x0101002ADC18C3C5536B4BA82501E84EEDEDB5</vt:lpwstr>
  </property>
</Properties>
</file>