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4" r:id="rId5"/>
  </p:sldMasterIdLst>
  <p:notesMasterIdLst>
    <p:notesMasterId r:id="rId72"/>
  </p:notesMasterIdLst>
  <p:handoutMasterIdLst>
    <p:handoutMasterId r:id="rId73"/>
  </p:handoutMasterIdLst>
  <p:sldIdLst>
    <p:sldId id="256" r:id="rId6"/>
    <p:sldId id="258" r:id="rId7"/>
    <p:sldId id="417" r:id="rId8"/>
    <p:sldId id="518" r:id="rId9"/>
    <p:sldId id="519" r:id="rId10"/>
    <p:sldId id="524" r:id="rId11"/>
    <p:sldId id="525" r:id="rId12"/>
    <p:sldId id="520" r:id="rId13"/>
    <p:sldId id="521" r:id="rId14"/>
    <p:sldId id="526" r:id="rId15"/>
    <p:sldId id="522" r:id="rId16"/>
    <p:sldId id="523" r:id="rId17"/>
    <p:sldId id="495"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496" r:id="rId36"/>
    <p:sldId id="517" r:id="rId37"/>
    <p:sldId id="431" r:id="rId38"/>
    <p:sldId id="433" r:id="rId39"/>
    <p:sldId id="437" r:id="rId40"/>
    <p:sldId id="497" r:id="rId41"/>
    <p:sldId id="473" r:id="rId42"/>
    <p:sldId id="474" r:id="rId43"/>
    <p:sldId id="468" r:id="rId44"/>
    <p:sldId id="469" r:id="rId45"/>
    <p:sldId id="470" r:id="rId46"/>
    <p:sldId id="471" r:id="rId47"/>
    <p:sldId id="472" r:id="rId48"/>
    <p:sldId id="475" r:id="rId49"/>
    <p:sldId id="261" r:id="rId50"/>
    <p:sldId id="262" r:id="rId51"/>
    <p:sldId id="485" r:id="rId52"/>
    <p:sldId id="488" r:id="rId53"/>
    <p:sldId id="487" r:id="rId54"/>
    <p:sldId id="481" r:id="rId55"/>
    <p:sldId id="489" r:id="rId56"/>
    <p:sldId id="490" r:id="rId57"/>
    <p:sldId id="491" r:id="rId58"/>
    <p:sldId id="492" r:id="rId59"/>
    <p:sldId id="493" r:id="rId60"/>
    <p:sldId id="312" r:id="rId61"/>
    <p:sldId id="311" r:id="rId62"/>
    <p:sldId id="310" r:id="rId63"/>
    <p:sldId id="325" r:id="rId64"/>
    <p:sldId id="326" r:id="rId65"/>
    <p:sldId id="323" r:id="rId66"/>
    <p:sldId id="327" r:id="rId67"/>
    <p:sldId id="324" r:id="rId68"/>
    <p:sldId id="328" r:id="rId69"/>
    <p:sldId id="499" r:id="rId70"/>
    <p:sldId id="263" r:id="rId71"/>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7"/>
    <p:restoredTop sz="94720"/>
  </p:normalViewPr>
  <p:slideViewPr>
    <p:cSldViewPr snapToGrid="0">
      <p:cViewPr varScale="1">
        <p:scale>
          <a:sx n="138" d="100"/>
          <a:sy n="138" d="100"/>
        </p:scale>
        <p:origin x="798" y="108"/>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37</a:t>
            </a:fld>
            <a:endParaRPr lang="en-US"/>
          </a:p>
        </p:txBody>
      </p:sp>
    </p:spTree>
    <p:extLst>
      <p:ext uri="{BB962C8B-B14F-4D97-AF65-F5344CB8AC3E}">
        <p14:creationId xmlns:p14="http://schemas.microsoft.com/office/powerpoint/2010/main" val="314482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38</a:t>
            </a:fld>
            <a:endParaRPr lang="en-US"/>
          </a:p>
        </p:txBody>
      </p:sp>
    </p:spTree>
    <p:extLst>
      <p:ext uri="{BB962C8B-B14F-4D97-AF65-F5344CB8AC3E}">
        <p14:creationId xmlns:p14="http://schemas.microsoft.com/office/powerpoint/2010/main" val="396254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39</a:t>
            </a:fld>
            <a:endParaRPr lang="en-US"/>
          </a:p>
        </p:txBody>
      </p:sp>
    </p:spTree>
    <p:extLst>
      <p:ext uri="{BB962C8B-B14F-4D97-AF65-F5344CB8AC3E}">
        <p14:creationId xmlns:p14="http://schemas.microsoft.com/office/powerpoint/2010/main" val="98729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40</a:t>
            </a:fld>
            <a:endParaRPr lang="en-US"/>
          </a:p>
        </p:txBody>
      </p:sp>
    </p:spTree>
    <p:extLst>
      <p:ext uri="{BB962C8B-B14F-4D97-AF65-F5344CB8AC3E}">
        <p14:creationId xmlns:p14="http://schemas.microsoft.com/office/powerpoint/2010/main" val="5586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41</a:t>
            </a:fld>
            <a:endParaRPr lang="en-US"/>
          </a:p>
        </p:txBody>
      </p:sp>
    </p:spTree>
    <p:extLst>
      <p:ext uri="{BB962C8B-B14F-4D97-AF65-F5344CB8AC3E}">
        <p14:creationId xmlns:p14="http://schemas.microsoft.com/office/powerpoint/2010/main" val="124623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42</a:t>
            </a:fld>
            <a:endParaRPr lang="en-US"/>
          </a:p>
        </p:txBody>
      </p:sp>
    </p:spTree>
    <p:extLst>
      <p:ext uri="{BB962C8B-B14F-4D97-AF65-F5344CB8AC3E}">
        <p14:creationId xmlns:p14="http://schemas.microsoft.com/office/powerpoint/2010/main" val="242652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43</a:t>
            </a:fld>
            <a:endParaRPr lang="en-US"/>
          </a:p>
        </p:txBody>
      </p:sp>
    </p:spTree>
    <p:extLst>
      <p:ext uri="{BB962C8B-B14F-4D97-AF65-F5344CB8AC3E}">
        <p14:creationId xmlns:p14="http://schemas.microsoft.com/office/powerpoint/2010/main" val="214932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44</a:t>
            </a:fld>
            <a:endParaRPr lang="en-US"/>
          </a:p>
        </p:txBody>
      </p:sp>
    </p:spTree>
    <p:extLst>
      <p:ext uri="{BB962C8B-B14F-4D97-AF65-F5344CB8AC3E}">
        <p14:creationId xmlns:p14="http://schemas.microsoft.com/office/powerpoint/2010/main" val="61928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45</a:t>
            </a:fld>
            <a:endParaRPr lang="en-US"/>
          </a:p>
        </p:txBody>
      </p:sp>
    </p:spTree>
    <p:extLst>
      <p:ext uri="{BB962C8B-B14F-4D97-AF65-F5344CB8AC3E}">
        <p14:creationId xmlns:p14="http://schemas.microsoft.com/office/powerpoint/2010/main" val="407300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46</a:t>
            </a:fld>
            <a:endParaRPr lang="en-US"/>
          </a:p>
        </p:txBody>
      </p:sp>
    </p:spTree>
    <p:extLst>
      <p:ext uri="{BB962C8B-B14F-4D97-AF65-F5344CB8AC3E}">
        <p14:creationId xmlns:p14="http://schemas.microsoft.com/office/powerpoint/2010/main" val="18320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47</a:t>
            </a:fld>
            <a:endParaRPr lang="en-US"/>
          </a:p>
        </p:txBody>
      </p:sp>
    </p:spTree>
    <p:extLst>
      <p:ext uri="{BB962C8B-B14F-4D97-AF65-F5344CB8AC3E}">
        <p14:creationId xmlns:p14="http://schemas.microsoft.com/office/powerpoint/2010/main" val="203105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48</a:t>
            </a:fld>
            <a:endParaRPr lang="en-US"/>
          </a:p>
        </p:txBody>
      </p:sp>
    </p:spTree>
    <p:extLst>
      <p:ext uri="{BB962C8B-B14F-4D97-AF65-F5344CB8AC3E}">
        <p14:creationId xmlns:p14="http://schemas.microsoft.com/office/powerpoint/2010/main" val="313188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49</a:t>
            </a:fld>
            <a:endParaRPr lang="en-US"/>
          </a:p>
        </p:txBody>
      </p:sp>
    </p:spTree>
    <p:extLst>
      <p:ext uri="{BB962C8B-B14F-4D97-AF65-F5344CB8AC3E}">
        <p14:creationId xmlns:p14="http://schemas.microsoft.com/office/powerpoint/2010/main" val="251989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50</a:t>
            </a:fld>
            <a:endParaRPr lang="en-US"/>
          </a:p>
        </p:txBody>
      </p:sp>
    </p:spTree>
    <p:extLst>
      <p:ext uri="{BB962C8B-B14F-4D97-AF65-F5344CB8AC3E}">
        <p14:creationId xmlns:p14="http://schemas.microsoft.com/office/powerpoint/2010/main" val="139355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51</a:t>
            </a:fld>
            <a:endParaRPr lang="en-US"/>
          </a:p>
        </p:txBody>
      </p:sp>
    </p:spTree>
    <p:extLst>
      <p:ext uri="{BB962C8B-B14F-4D97-AF65-F5344CB8AC3E}">
        <p14:creationId xmlns:p14="http://schemas.microsoft.com/office/powerpoint/2010/main" val="361214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52</a:t>
            </a:fld>
            <a:endParaRPr lang="en-US"/>
          </a:p>
        </p:txBody>
      </p:sp>
    </p:spTree>
    <p:extLst>
      <p:ext uri="{BB962C8B-B14F-4D97-AF65-F5344CB8AC3E}">
        <p14:creationId xmlns:p14="http://schemas.microsoft.com/office/powerpoint/2010/main" val="1776081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53</a:t>
            </a:fld>
            <a:endParaRPr lang="en-US"/>
          </a:p>
        </p:txBody>
      </p:sp>
    </p:spTree>
    <p:extLst>
      <p:ext uri="{BB962C8B-B14F-4D97-AF65-F5344CB8AC3E}">
        <p14:creationId xmlns:p14="http://schemas.microsoft.com/office/powerpoint/2010/main" val="132084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54</a:t>
            </a:fld>
            <a:endParaRPr lang="en-US"/>
          </a:p>
        </p:txBody>
      </p:sp>
    </p:spTree>
    <p:extLst>
      <p:ext uri="{BB962C8B-B14F-4D97-AF65-F5344CB8AC3E}">
        <p14:creationId xmlns:p14="http://schemas.microsoft.com/office/powerpoint/2010/main" val="227643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55</a:t>
            </a:fld>
            <a:endParaRPr lang="en-US"/>
          </a:p>
        </p:txBody>
      </p:sp>
    </p:spTree>
    <p:extLst>
      <p:ext uri="{BB962C8B-B14F-4D97-AF65-F5344CB8AC3E}">
        <p14:creationId xmlns:p14="http://schemas.microsoft.com/office/powerpoint/2010/main" val="1714845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65</a:t>
            </a:fld>
            <a:endParaRPr lang="en-US"/>
          </a:p>
        </p:txBody>
      </p:sp>
    </p:spTree>
    <p:extLst>
      <p:ext uri="{BB962C8B-B14F-4D97-AF65-F5344CB8AC3E}">
        <p14:creationId xmlns:p14="http://schemas.microsoft.com/office/powerpoint/2010/main" val="267980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66</a:t>
            </a:fld>
            <a:endParaRPr lang="en-US"/>
          </a:p>
        </p:txBody>
      </p:sp>
    </p:spTree>
    <p:extLst>
      <p:ext uri="{BB962C8B-B14F-4D97-AF65-F5344CB8AC3E}">
        <p14:creationId xmlns:p14="http://schemas.microsoft.com/office/powerpoint/2010/main" val="56299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266161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31</a:t>
            </a:fld>
            <a:endParaRPr lang="en-US"/>
          </a:p>
        </p:txBody>
      </p:sp>
    </p:spTree>
    <p:extLst>
      <p:ext uri="{BB962C8B-B14F-4D97-AF65-F5344CB8AC3E}">
        <p14:creationId xmlns:p14="http://schemas.microsoft.com/office/powerpoint/2010/main" val="1187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33</a:t>
            </a:fld>
            <a:endParaRPr lang="en-US"/>
          </a:p>
        </p:txBody>
      </p:sp>
    </p:spTree>
    <p:extLst>
      <p:ext uri="{BB962C8B-B14F-4D97-AF65-F5344CB8AC3E}">
        <p14:creationId xmlns:p14="http://schemas.microsoft.com/office/powerpoint/2010/main" val="31407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194975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35</a:t>
            </a:fld>
            <a:endParaRPr lang="en-US"/>
          </a:p>
        </p:txBody>
      </p:sp>
    </p:spTree>
    <p:extLst>
      <p:ext uri="{BB962C8B-B14F-4D97-AF65-F5344CB8AC3E}">
        <p14:creationId xmlns:p14="http://schemas.microsoft.com/office/powerpoint/2010/main" val="83954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36</a:t>
            </a:fld>
            <a:endParaRPr lang="en-US"/>
          </a:p>
        </p:txBody>
      </p:sp>
    </p:spTree>
    <p:extLst>
      <p:ext uri="{BB962C8B-B14F-4D97-AF65-F5344CB8AC3E}">
        <p14:creationId xmlns:p14="http://schemas.microsoft.com/office/powerpoint/2010/main" val="193200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ED6-E127-45A8-B695-7E45894EC32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D38D4AD0-88BE-4D03-A57F-69EF68A5B18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7F3B7D5-4BC6-4C15-A6AE-FE9FCAF33A26}"/>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E1DEA057-1B8D-4F97-BD6C-AB2833F500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C57FDE-967D-4222-8950-1708AEE0476E}"/>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92139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F567-7116-4DFB-87BB-3DA261F684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91C32E-E48E-474A-BED1-D2B348360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810662-92C5-4C56-85AA-511205D4CDBD}"/>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7BA53CFC-3AB8-4827-B049-47AB6B5FFC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A560D2-B0C7-40E8-A080-0EC401CF2EAC}"/>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51253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86CA-BD44-43CF-A9F8-45C44971496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456EF5-9824-4508-A31F-DDA32DD94A2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138D6-B39F-4963-BBD6-2907850EB308}"/>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447CB8D5-89A7-4508-AE45-D177301AB1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0B3370-0E6B-482B-8E18-52B2225D14BB}"/>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49419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F102-848F-43E3-8ED4-796B20AAF4A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FA7CC48-8337-4DF1-B26A-E015B848803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0BC02D-4EBC-42E5-96F5-5C0E390D7A8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2AD390-40E0-4EEB-B14C-F90EBBD060DC}"/>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6" name="Footer Placeholder 5">
            <a:extLst>
              <a:ext uri="{FF2B5EF4-FFF2-40B4-BE49-F238E27FC236}">
                <a16:creationId xmlns:a16="http://schemas.microsoft.com/office/drawing/2014/main" id="{671628A2-AA5B-4360-B1CE-E16EAC6CE2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25ED42-A667-4519-97DD-FBD185071913}"/>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07531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89E6-DD09-456F-93F6-364576B2E81D}"/>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64A016-29EB-47B8-905B-31796ACD0CC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69085-51B6-40C7-BE0E-EA45068A906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AE5B32-ACF3-4BD4-9B5D-65FA9227404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B831A-B2B9-4DFF-AD39-A51705B73FD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30B96DB-7BE9-4D5E-AA0A-6EF000B6E0DD}"/>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8" name="Footer Placeholder 7">
            <a:extLst>
              <a:ext uri="{FF2B5EF4-FFF2-40B4-BE49-F238E27FC236}">
                <a16:creationId xmlns:a16="http://schemas.microsoft.com/office/drawing/2014/main" id="{1AEEB607-41A2-491A-842D-C8CBD1E571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1A47041-43EF-4011-9663-2B2BD7F74E79}"/>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104120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9D46-A47A-42EF-A1E8-D054AC365BB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EBAA7A-B68D-47E0-8583-5BCD2D55D41F}"/>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4" name="Footer Placeholder 3">
            <a:extLst>
              <a:ext uri="{FF2B5EF4-FFF2-40B4-BE49-F238E27FC236}">
                <a16:creationId xmlns:a16="http://schemas.microsoft.com/office/drawing/2014/main" id="{45332383-CC83-4E0E-B6B2-C53D85F055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3ADD27B-D32C-479C-84A4-B0F8238716C3}"/>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83769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1C5AA-E542-478B-8A5F-2359FA68B5B5}"/>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3" name="Footer Placeholder 2">
            <a:extLst>
              <a:ext uri="{FF2B5EF4-FFF2-40B4-BE49-F238E27FC236}">
                <a16:creationId xmlns:a16="http://schemas.microsoft.com/office/drawing/2014/main" id="{8603AF4C-CECD-48F2-AE7A-08B0A06ED0C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664A64D-B134-45B6-91A1-2F8FD1FE0725}"/>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42980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FF44-D8C0-432A-A0E9-20699ECA3A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98F64CB-1A6A-416B-BB66-EE5D5DD0182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F502AF8-2C9D-414F-BE82-368813F8B54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FE952E-0C0C-4635-B5A6-8F53F3A33460}"/>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6" name="Footer Placeholder 5">
            <a:extLst>
              <a:ext uri="{FF2B5EF4-FFF2-40B4-BE49-F238E27FC236}">
                <a16:creationId xmlns:a16="http://schemas.microsoft.com/office/drawing/2014/main" id="{FB1E82FB-6289-429A-B703-1A686D9253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7BEC1F-F13D-4E64-BAF8-1498D74566E4}"/>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937283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A632-6466-4420-97DB-33A216813F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F660815-8A61-4BF6-96FF-C9605EEC5F8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5B0A9668-ACBD-4030-BF9B-149ED7926F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7D9CD5-7255-44E4-B8B9-CF980A811851}"/>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6" name="Footer Placeholder 5">
            <a:extLst>
              <a:ext uri="{FF2B5EF4-FFF2-40B4-BE49-F238E27FC236}">
                <a16:creationId xmlns:a16="http://schemas.microsoft.com/office/drawing/2014/main" id="{A5F467EB-5952-436F-B3CD-E85794F297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8C4141-EA67-44F4-85C3-8B5A7DD95F78}"/>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67896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2645-F8DC-4323-8888-18C312FB8F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5E93A0-89AB-4F03-A136-61C343E54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65E8DD-C5F2-4396-A278-EA6190E3090A}"/>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CA405356-EDBD-4BD3-B1CB-AF545BE409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014602-B056-47C7-AD1C-AD9708699D14}"/>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182935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8BE30-6E95-437C-B76A-EE91B503F65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AA5C7D4-8A4D-48E1-99CB-812E2F17A42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D969EC-F9B7-42C7-ACA5-99F4ED5047D3}"/>
              </a:ext>
            </a:extLst>
          </p:cNvPr>
          <p:cNvSpPr>
            <a:spLocks noGrp="1"/>
          </p:cNvSpPr>
          <p:nvPr>
            <p:ph type="dt" sz="half" idx="10"/>
          </p:nvPr>
        </p:nvSpPr>
        <p:spPr/>
        <p:txBody>
          <a:body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03734FC2-0DBB-4A8D-93E3-4C6A91AD77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3C137C-96B6-44AB-8D12-FDA8D286E21B}"/>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424512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0" y="4848225"/>
            <a:ext cx="9144000" cy="295275"/>
          </a:xfrm>
          <a:prstGeom prst="rect">
            <a:avLst/>
          </a:prstGeom>
          <a:solidFill>
            <a:srgbClr val="00349C"/>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pic>
        <p:nvPicPr>
          <p:cNvPr id="5" name="Picture 4" descr="Unifulllogo-blu2011_01.png"/>
          <p:cNvPicPr>
            <a:picLocks noChangeAspect="1"/>
          </p:cNvPicPr>
          <p:nvPr userDrawn="1"/>
        </p:nvPicPr>
        <p:blipFill>
          <a:blip r:embed="rId2" cstate="print"/>
          <a:stretch>
            <a:fillRect/>
          </a:stretch>
        </p:blipFill>
        <p:spPr>
          <a:xfrm>
            <a:off x="7920001" y="4185000"/>
            <a:ext cx="888236" cy="540000"/>
          </a:xfrm>
          <a:prstGeom prst="rect">
            <a:avLst/>
          </a:prstGeom>
        </p:spPr>
      </p:pic>
    </p:spTree>
    <p:extLst>
      <p:ext uri="{BB962C8B-B14F-4D97-AF65-F5344CB8AC3E}">
        <p14:creationId xmlns:p14="http://schemas.microsoft.com/office/powerpoint/2010/main" val="790989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5171303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19844483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34290529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9554159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18949298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15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34406308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 id="2147483663" r:id="rId9"/>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C501F-A2ED-42BC-8A18-52C4DE7696A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820BE6-2157-4852-B3D1-6CB63355B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BE603B-B463-43FA-8F85-A175A533F80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ED84D26-D77D-49D6-A82B-937C8C0A588E}" type="datetimeFigureOut">
              <a:rPr lang="en-AU" smtClean="0"/>
              <a:t>27/06/2022</a:t>
            </a:fld>
            <a:endParaRPr lang="en-AU"/>
          </a:p>
        </p:txBody>
      </p:sp>
      <p:sp>
        <p:nvSpPr>
          <p:cNvPr id="5" name="Footer Placeholder 4">
            <a:extLst>
              <a:ext uri="{FF2B5EF4-FFF2-40B4-BE49-F238E27FC236}">
                <a16:creationId xmlns:a16="http://schemas.microsoft.com/office/drawing/2014/main" id="{7437AF04-42EE-4FBA-963D-11F1E55DD93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2944857-4011-4ADE-B3E3-01A5BBDD47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A2FF7-60F7-49DF-80B5-74C6EFD7B7F2}" type="slidenum">
              <a:rPr lang="en-AU" smtClean="0"/>
              <a:t>‹#›</a:t>
            </a:fld>
            <a:endParaRPr lang="en-AU"/>
          </a:p>
        </p:txBody>
      </p:sp>
    </p:spTree>
    <p:extLst>
      <p:ext uri="{BB962C8B-B14F-4D97-AF65-F5344CB8AC3E}">
        <p14:creationId xmlns:p14="http://schemas.microsoft.com/office/powerpoint/2010/main" val="27843152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hyperlink" Target="https://i.unisa.edu.au/staff/research/research-ethics/human-research-ethics/" TargetMode="External"/><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hyperlink" Target="mailto:Ibrahima.Diallo@unisa.edu.au" TargetMode="External"/><Relationship Id="rId2" Type="http://schemas.openxmlformats.org/officeDocument/2006/relationships/hyperlink" Target="mailto:ec.Neil@unisa.edu.au" TargetMode="External"/><Relationship Id="rId1" Type="http://schemas.openxmlformats.org/officeDocument/2006/relationships/slideLayout" Target="../slideLayouts/slideLayout26.xml"/><Relationship Id="rId4" Type="http://schemas.openxmlformats.org/officeDocument/2006/relationships/hyperlink" Target="mailto:Humanethics@unisa.edu.au"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#4</a:t>
            </a:r>
            <a:br>
              <a:rPr lang="en-US" sz="2000" dirty="0"/>
            </a:br>
            <a:r>
              <a:rPr lang="en-US" sz="2000" dirty="0"/>
              <a:t>Re-design Pedagogy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 </a:t>
            </a:r>
          </a:p>
          <a:p>
            <a:r>
              <a:rPr lang="en-AU" sz="2000" dirty="0"/>
              <a:t>Dr Sarah Hattam </a:t>
            </a:r>
          </a:p>
          <a:p>
            <a:endParaRPr lang="en-AU"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E778F-D880-432F-A967-3D6627186B3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EC6B7F9-783D-4FFB-894F-08288018782E}"/>
              </a:ext>
            </a:extLst>
          </p:cNvPr>
          <p:cNvSpPr>
            <a:spLocks noGrp="1"/>
          </p:cNvSpPr>
          <p:nvPr>
            <p:ph type="body" sz="quarter" idx="12"/>
          </p:nvPr>
        </p:nvSpPr>
        <p:spPr/>
        <p:txBody>
          <a:bodyPr/>
          <a:lstStyle/>
          <a:p>
            <a:pPr marL="0" indent="0">
              <a:buNone/>
            </a:pPr>
            <a:r>
              <a:rPr lang="en-AU" dirty="0"/>
              <a:t>Jane </a:t>
            </a:r>
          </a:p>
          <a:p>
            <a:pPr marL="0" indent="0">
              <a:buNone/>
            </a:pPr>
            <a:endParaRPr lang="en-AU" dirty="0"/>
          </a:p>
          <a:p>
            <a:pPr marL="0" indent="0">
              <a:buNone/>
            </a:pPr>
            <a:r>
              <a:rPr lang="en-AU" dirty="0"/>
              <a:t>Can an increased focus on building trust and collaboration between students enhance teamwork and equitable share of workload in group work?'</a:t>
            </a:r>
          </a:p>
          <a:p>
            <a:endParaRPr lang="en-US" dirty="0"/>
          </a:p>
        </p:txBody>
      </p:sp>
    </p:spTree>
    <p:extLst>
      <p:ext uri="{BB962C8B-B14F-4D97-AF65-F5344CB8AC3E}">
        <p14:creationId xmlns:p14="http://schemas.microsoft.com/office/powerpoint/2010/main" val="38250789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FEA6-640A-4DD2-B99D-6E2104D4E6C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BB12FDF-4F36-49D2-8DEE-5A9FAAC50F57}"/>
              </a:ext>
            </a:extLst>
          </p:cNvPr>
          <p:cNvSpPr>
            <a:spLocks noGrp="1"/>
          </p:cNvSpPr>
          <p:nvPr>
            <p:ph type="body" sz="quarter" idx="12"/>
          </p:nvPr>
        </p:nvSpPr>
        <p:spPr/>
        <p:txBody>
          <a:bodyPr/>
          <a:lstStyle/>
          <a:p>
            <a:pPr marL="0" indent="0">
              <a:buNone/>
            </a:pPr>
            <a:r>
              <a:rPr lang="en-AU" dirty="0"/>
              <a:t>Georgina</a:t>
            </a:r>
          </a:p>
          <a:p>
            <a:pPr marL="0" indent="0">
              <a:buNone/>
            </a:pPr>
            <a:endParaRPr lang="en-AU" dirty="0"/>
          </a:p>
          <a:p>
            <a:pPr marL="0" indent="0">
              <a:buNone/>
            </a:pPr>
            <a:r>
              <a:rPr lang="en-AU" dirty="0"/>
              <a:t>How does using the students voice in the co-construction of learning activities and resources help placement students set meaningful learning tasks, improving their overall placement experience and outcomes. </a:t>
            </a:r>
          </a:p>
        </p:txBody>
      </p:sp>
    </p:spTree>
    <p:extLst>
      <p:ext uri="{BB962C8B-B14F-4D97-AF65-F5344CB8AC3E}">
        <p14:creationId xmlns:p14="http://schemas.microsoft.com/office/powerpoint/2010/main" val="339171067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CC46D-520F-4D1F-8952-BF43E06C285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676B964-3DA8-4994-890B-C299802B64E3}"/>
              </a:ext>
            </a:extLst>
          </p:cNvPr>
          <p:cNvSpPr>
            <a:spLocks noGrp="1"/>
          </p:cNvSpPr>
          <p:nvPr>
            <p:ph type="body" sz="quarter" idx="12"/>
          </p:nvPr>
        </p:nvSpPr>
        <p:spPr/>
        <p:txBody>
          <a:bodyPr/>
          <a:lstStyle/>
          <a:p>
            <a:pPr marL="0" indent="0">
              <a:buNone/>
            </a:pPr>
            <a:r>
              <a:rPr lang="en-AU" dirty="0"/>
              <a:t>Cate </a:t>
            </a:r>
          </a:p>
          <a:p>
            <a:pPr marL="0" indent="0">
              <a:buNone/>
            </a:pPr>
            <a:endParaRPr lang="en-AU" dirty="0"/>
          </a:p>
          <a:p>
            <a:pPr marL="0" indent="0">
              <a:buNone/>
            </a:pPr>
            <a:r>
              <a:rPr lang="en-AU" dirty="0"/>
              <a:t>How does improving the design of the student learning environment, specifically the way preparation tasks are presented to students in the online site enhance their engagement in the formative weekly tasks.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0757117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F7D17-92B0-498A-9C99-F6915F4D3266}"/>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979EF5B-5A16-4037-827B-41D487666EBB}"/>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11:00 Presentation &amp; Discussion: Re-designing Teaching and Learning Activities – what do we take from Biggs Constructive Alignment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t>John Biggs (1999) What the Student Does: teaching for enhanced learning, </a:t>
            </a:r>
            <a:r>
              <a:rPr lang="en-AU" i="1" dirty="0"/>
              <a:t>Higher Education Research &amp; Development</a:t>
            </a:r>
            <a:r>
              <a:rPr lang="en-AU" dirty="0"/>
              <a:t>, 18:1, 57-75. </a:t>
            </a:r>
            <a:endParaRPr lang="en-US" dirty="0"/>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709551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F3E2F-589F-4AE6-9BC5-9E6D94EC86F4}"/>
              </a:ext>
            </a:extLst>
          </p:cNvPr>
          <p:cNvSpPr>
            <a:spLocks noGrp="1"/>
          </p:cNvSpPr>
          <p:nvPr>
            <p:ph type="body" sz="quarter" idx="11"/>
          </p:nvPr>
        </p:nvSpPr>
        <p:spPr>
          <a:xfrm>
            <a:off x="426548" y="305059"/>
            <a:ext cx="8290903" cy="647700"/>
          </a:xfrm>
        </p:spPr>
        <p:txBody>
          <a:bodyPr/>
          <a:lstStyle/>
          <a:p>
            <a:r>
              <a:rPr lang="en-AU" dirty="0"/>
              <a:t>Robert &amp; Susan </a:t>
            </a:r>
            <a:endParaRPr lang="en-US" dirty="0"/>
          </a:p>
        </p:txBody>
      </p:sp>
      <p:sp>
        <p:nvSpPr>
          <p:cNvPr id="3" name="Text Placeholder 2">
            <a:extLst>
              <a:ext uri="{FF2B5EF4-FFF2-40B4-BE49-F238E27FC236}">
                <a16:creationId xmlns:a16="http://schemas.microsoft.com/office/drawing/2014/main" id="{FEFDBD21-2B7A-44B9-99E2-FC743C273C7F}"/>
              </a:ext>
            </a:extLst>
          </p:cNvPr>
          <p:cNvSpPr>
            <a:spLocks noGrp="1"/>
          </p:cNvSpPr>
          <p:nvPr>
            <p:ph type="body" sz="quarter" idx="12"/>
          </p:nvPr>
        </p:nvSpPr>
        <p:spPr>
          <a:xfrm>
            <a:off x="406057" y="1056508"/>
            <a:ext cx="8280751" cy="3614346"/>
          </a:xfrm>
        </p:spPr>
        <p:txBody>
          <a:bodyPr/>
          <a:lstStyle/>
          <a:p>
            <a:pPr marL="0" indent="0">
              <a:buNone/>
            </a:pPr>
            <a:r>
              <a:rPr lang="en-AU" sz="1600" dirty="0"/>
              <a:t>‘The teaching </a:t>
            </a:r>
            <a:r>
              <a:rPr lang="en-AU" sz="1600" i="1" dirty="0"/>
              <a:t>challenge</a:t>
            </a:r>
            <a:r>
              <a:rPr lang="en-AU" sz="1600" dirty="0"/>
              <a:t> is precisely to change his usual way of learning, not to see it as an impediment to teaching him’ (p. 58) </a:t>
            </a:r>
          </a:p>
          <a:p>
            <a:pPr marL="0" indent="0">
              <a:buNone/>
            </a:pPr>
            <a:endParaRPr lang="en-AU" sz="1600" dirty="0"/>
          </a:p>
          <a:p>
            <a:pPr marL="0" indent="0">
              <a:buNone/>
            </a:pPr>
            <a:r>
              <a:rPr lang="en-AU" sz="1600" dirty="0"/>
              <a:t>‘Figure 1, based on a number of studies and observations summarised in Biggs</a:t>
            </a:r>
          </a:p>
          <a:p>
            <a:pPr marL="0" indent="0">
              <a:buNone/>
            </a:pPr>
            <a:r>
              <a:rPr lang="en-AU" sz="1600" dirty="0"/>
              <a:t>(1999), postulates a two-way interaction between the degree of learning-related</a:t>
            </a:r>
          </a:p>
          <a:p>
            <a:pPr marL="0" indent="0">
              <a:buNone/>
            </a:pPr>
            <a:r>
              <a:rPr lang="en-AU" sz="1600" dirty="0"/>
              <a:t>activity that a teaching method is likely to stimulate, and the academic orientation of the students, as they jointly affect students' levels of engagement in the task’. (p. 58) </a:t>
            </a:r>
          </a:p>
          <a:p>
            <a:pPr marL="0" indent="0">
              <a:buNone/>
            </a:pPr>
            <a:endParaRPr lang="en-AU" sz="1600" dirty="0"/>
          </a:p>
          <a:p>
            <a:pPr marL="0" indent="0">
              <a:buNone/>
            </a:pPr>
            <a:r>
              <a:rPr lang="en-AU" sz="1600" dirty="0"/>
              <a:t>‘There may well be endogenous limits to what students can do that are beyond any teacher's control, but there are learning-related aspects that are controllable. Capitalising on them is what good teaching is about. </a:t>
            </a:r>
            <a:r>
              <a:rPr lang="en-AU" sz="1600" i="1" dirty="0"/>
              <a:t>Good teaching is getting most students to use the higher cognitive level processes that the more academic students use spontaneously</a:t>
            </a:r>
            <a:r>
              <a:rPr lang="en-AU" sz="1600" dirty="0"/>
              <a:t>. Good teaching narrows the gap’.</a:t>
            </a:r>
          </a:p>
        </p:txBody>
      </p:sp>
    </p:spTree>
    <p:extLst>
      <p:ext uri="{BB962C8B-B14F-4D97-AF65-F5344CB8AC3E}">
        <p14:creationId xmlns:p14="http://schemas.microsoft.com/office/powerpoint/2010/main" val="317162033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6D65-F01F-4C30-AF98-96A345332CE2}"/>
              </a:ext>
            </a:extLst>
          </p:cNvPr>
          <p:cNvSpPr>
            <a:spLocks noGrp="1"/>
          </p:cNvSpPr>
          <p:nvPr>
            <p:ph type="body" sz="quarter" idx="11"/>
          </p:nvPr>
        </p:nvSpPr>
        <p:spPr/>
        <p:txBody>
          <a:bodyPr/>
          <a:lstStyle/>
          <a:p>
            <a:r>
              <a:rPr lang="en-AU" dirty="0"/>
              <a:t>Theory of teaching </a:t>
            </a:r>
            <a:endParaRPr lang="en-US" dirty="0"/>
          </a:p>
        </p:txBody>
      </p:sp>
      <p:sp>
        <p:nvSpPr>
          <p:cNvPr id="3" name="Text Placeholder 2">
            <a:extLst>
              <a:ext uri="{FF2B5EF4-FFF2-40B4-BE49-F238E27FC236}">
                <a16:creationId xmlns:a16="http://schemas.microsoft.com/office/drawing/2014/main" id="{78413C0C-58BD-4FBF-9C8A-9C6742574D4A}"/>
              </a:ext>
            </a:extLst>
          </p:cNvPr>
          <p:cNvSpPr>
            <a:spLocks noGrp="1"/>
          </p:cNvSpPr>
          <p:nvPr>
            <p:ph type="body" sz="quarter" idx="12"/>
          </p:nvPr>
        </p:nvSpPr>
        <p:spPr/>
        <p:txBody>
          <a:bodyPr/>
          <a:lstStyle/>
          <a:p>
            <a:pPr marL="0" indent="0">
              <a:buNone/>
            </a:pPr>
            <a:r>
              <a:rPr lang="en-AU" sz="1800" dirty="0"/>
              <a:t>Constructivism:  ‘meaning is not imposed or transmitted by direct instruction, but is created by the student's learning activities, well summarised in the term "approaches to learning”’(p. 60) </a:t>
            </a:r>
          </a:p>
          <a:p>
            <a:pPr marL="0" indent="0">
              <a:buNone/>
            </a:pPr>
            <a:endParaRPr lang="en-AU" sz="1800" dirty="0"/>
          </a:p>
          <a:p>
            <a:pPr marL="0" indent="0">
              <a:buNone/>
            </a:pPr>
            <a:r>
              <a:rPr lang="en-AU" sz="1800" dirty="0"/>
              <a:t>‘The acquisition of information in itself does not bring about such a change, but the way we structure that information and think with it does. Thus, education is about </a:t>
            </a:r>
            <a:r>
              <a:rPr lang="en-AU" sz="1800" i="1" dirty="0"/>
              <a:t>conceptual change</a:t>
            </a:r>
            <a:r>
              <a:rPr lang="en-AU" sz="1800" dirty="0"/>
              <a:t>, not just the acquisition of information.’ (p. 60)</a:t>
            </a:r>
            <a:endParaRPr lang="en-US" sz="1800" dirty="0"/>
          </a:p>
        </p:txBody>
      </p:sp>
    </p:spTree>
    <p:extLst>
      <p:ext uri="{BB962C8B-B14F-4D97-AF65-F5344CB8AC3E}">
        <p14:creationId xmlns:p14="http://schemas.microsoft.com/office/powerpoint/2010/main" val="10909597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450C9-C301-4DD5-B760-6E2A982CF0C2}"/>
              </a:ext>
            </a:extLst>
          </p:cNvPr>
          <p:cNvSpPr>
            <a:spLocks noGrp="1"/>
          </p:cNvSpPr>
          <p:nvPr>
            <p:ph type="body" sz="quarter" idx="11"/>
          </p:nvPr>
        </p:nvSpPr>
        <p:spPr/>
        <p:txBody>
          <a:bodyPr/>
          <a:lstStyle/>
          <a:p>
            <a:r>
              <a:rPr lang="en-AU" sz="2800" dirty="0"/>
              <a:t>This conceptual change takes place when… </a:t>
            </a:r>
            <a:endParaRPr lang="en-US" sz="2800" dirty="0"/>
          </a:p>
        </p:txBody>
      </p:sp>
      <p:sp>
        <p:nvSpPr>
          <p:cNvPr id="3" name="Text Placeholder 2">
            <a:extLst>
              <a:ext uri="{FF2B5EF4-FFF2-40B4-BE49-F238E27FC236}">
                <a16:creationId xmlns:a16="http://schemas.microsoft.com/office/drawing/2014/main" id="{4AFDD0A9-BCDD-4126-AC44-478BE8D545A8}"/>
              </a:ext>
            </a:extLst>
          </p:cNvPr>
          <p:cNvSpPr>
            <a:spLocks noGrp="1"/>
          </p:cNvSpPr>
          <p:nvPr>
            <p:ph type="body" sz="quarter" idx="12"/>
          </p:nvPr>
        </p:nvSpPr>
        <p:spPr>
          <a:xfrm>
            <a:off x="342068" y="1076327"/>
            <a:ext cx="8280751" cy="2782325"/>
          </a:xfrm>
        </p:spPr>
        <p:txBody>
          <a:bodyPr/>
          <a:lstStyle/>
          <a:p>
            <a:pPr marL="0" indent="0">
              <a:buNone/>
            </a:pPr>
            <a:r>
              <a:rPr lang="en-AU" sz="1400" dirty="0"/>
              <a:t>1. It is clear to students (and teachers) what is "appropriate", what the objectives are, where all can see where they are supposed to be going, and where these objectives are buried in the assessment tasks. </a:t>
            </a:r>
          </a:p>
          <a:p>
            <a:pPr marL="0" indent="0">
              <a:buNone/>
            </a:pPr>
            <a:endParaRPr lang="en-AU" sz="1400" dirty="0"/>
          </a:p>
          <a:p>
            <a:pPr marL="0" indent="0">
              <a:buNone/>
            </a:pPr>
            <a:r>
              <a:rPr lang="en-AU" sz="1400" dirty="0"/>
              <a:t>2. Students experience the felt need to get there. The art of good teaching is to communicate that need where it is initially lacking. "Motivation" is a product of good teaching, not its prerequisite.</a:t>
            </a:r>
          </a:p>
          <a:p>
            <a:pPr marL="0" indent="0">
              <a:buNone/>
            </a:pPr>
            <a:endParaRPr lang="en-AU" sz="1400" dirty="0"/>
          </a:p>
          <a:p>
            <a:pPr marL="0" indent="0">
              <a:buNone/>
            </a:pPr>
            <a:r>
              <a:rPr lang="en-AU" sz="1400" dirty="0"/>
              <a:t>3. Students feel free to focus on the task, not on watching their backs. Often, attempts to create a felt need to learn, particularly through ill-conceived and urgent assessments, are counter-productive. The game then becomes a matter of dealing with the test, not with engaging the task deeply.</a:t>
            </a:r>
          </a:p>
          <a:p>
            <a:pPr marL="0" indent="0">
              <a:buNone/>
            </a:pPr>
            <a:endParaRPr lang="en-AU" sz="1400" dirty="0"/>
          </a:p>
          <a:p>
            <a:pPr marL="0" indent="0">
              <a:buNone/>
            </a:pPr>
            <a:r>
              <a:rPr lang="en-AU" sz="1400" dirty="0"/>
              <a:t>4. Students can work collaboratively and in dialogue with others, both peers and teachers. Good dialogue elicits those activities that shape, elaborate, and deepen understanding. (pp. 60-61) </a:t>
            </a:r>
            <a:endParaRPr lang="en-US" sz="1400" dirty="0"/>
          </a:p>
        </p:txBody>
      </p:sp>
    </p:spTree>
    <p:extLst>
      <p:ext uri="{BB962C8B-B14F-4D97-AF65-F5344CB8AC3E}">
        <p14:creationId xmlns:p14="http://schemas.microsoft.com/office/powerpoint/2010/main" val="36956748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FB279-64F3-4ADF-971E-B7E3341EC234}"/>
              </a:ext>
            </a:extLst>
          </p:cNvPr>
          <p:cNvSpPr>
            <a:spLocks noGrp="1"/>
          </p:cNvSpPr>
          <p:nvPr>
            <p:ph type="body" sz="quarter" idx="11"/>
          </p:nvPr>
        </p:nvSpPr>
        <p:spPr>
          <a:xfrm>
            <a:off x="426361" y="338011"/>
            <a:ext cx="8290903" cy="647700"/>
          </a:xfrm>
        </p:spPr>
        <p:txBody>
          <a:bodyPr/>
          <a:lstStyle/>
          <a:p>
            <a:r>
              <a:rPr lang="en-AU" dirty="0"/>
              <a:t>Student centred </a:t>
            </a:r>
            <a:endParaRPr lang="en-US" dirty="0"/>
          </a:p>
        </p:txBody>
      </p:sp>
      <p:sp>
        <p:nvSpPr>
          <p:cNvPr id="3" name="Text Placeholder 2">
            <a:extLst>
              <a:ext uri="{FF2B5EF4-FFF2-40B4-BE49-F238E27FC236}">
                <a16:creationId xmlns:a16="http://schemas.microsoft.com/office/drawing/2014/main" id="{EEA6E7E5-4CC1-48E3-BC59-CC135B4C3E0A}"/>
              </a:ext>
            </a:extLst>
          </p:cNvPr>
          <p:cNvSpPr>
            <a:spLocks noGrp="1"/>
          </p:cNvSpPr>
          <p:nvPr>
            <p:ph type="body" sz="quarter" idx="12"/>
          </p:nvPr>
        </p:nvSpPr>
        <p:spPr>
          <a:xfrm>
            <a:off x="426361" y="1117516"/>
            <a:ext cx="8280751" cy="2504435"/>
          </a:xfrm>
        </p:spPr>
        <p:txBody>
          <a:bodyPr/>
          <a:lstStyle/>
          <a:p>
            <a:pPr marL="0" indent="0" algn="l">
              <a:buNone/>
            </a:pPr>
            <a:r>
              <a:rPr lang="en-AU" sz="1600" b="0" i="0" u="none" strike="noStrike" baseline="0" dirty="0"/>
              <a:t>‘Student-focused strategies see the focus as being on bringing about conceptual change in students' understanding of the world, and it is what students do to achieve understanding that is important, not what </a:t>
            </a:r>
            <a:r>
              <a:rPr lang="en-US" sz="1600" b="0" i="0" u="none" strike="noStrike" baseline="0" dirty="0"/>
              <a:t>teachers do’. (p. 61) </a:t>
            </a:r>
          </a:p>
          <a:p>
            <a:pPr marL="0" indent="0" algn="l">
              <a:buNone/>
            </a:pPr>
            <a:endParaRPr lang="en-US" sz="1600" b="0" i="0" u="none" strike="noStrike" baseline="0" dirty="0"/>
          </a:p>
          <a:p>
            <a:pPr marL="0" indent="0" algn="l">
              <a:buNone/>
            </a:pPr>
            <a:endParaRPr lang="en-US" sz="1600" b="0" i="0" u="none" strike="noStrike" baseline="0" dirty="0">
              <a:latin typeface="Times New Roman" panose="02020603050405020304" pitchFamily="18" charset="0"/>
            </a:endParaRPr>
          </a:p>
          <a:p>
            <a:pPr marL="0" indent="0" algn="l">
              <a:buNone/>
            </a:pPr>
            <a:r>
              <a:rPr lang="en-AU" sz="1600" b="0" i="0" u="none" strike="noStrike" baseline="0" dirty="0"/>
              <a:t>‘Learning outcomes are determined by a whole complex of factors: fixed student-related factors such as ability; teaching-related factors such as curriculum, and methods of teaching and assessing; and the approaches to learning that students use while engaging in any particular task to achieve an outcome. All these factors affect each other, forming an </a:t>
            </a:r>
            <a:r>
              <a:rPr lang="en-AU" sz="1600" b="0" i="1" u="none" strike="noStrike" baseline="0" dirty="0"/>
              <a:t>interactive system </a:t>
            </a:r>
            <a:r>
              <a:rPr lang="en-AU" sz="1600" b="0" i="0" u="none" strike="noStrike" baseline="0" dirty="0"/>
              <a:t>(Biggs, 1993b). Any system, such as an eco-system, has to be understood as a whole. Components have to be considered as they affect each other, not as acting separately or additively.’ (p. 61) </a:t>
            </a:r>
            <a:endParaRPr lang="en-US" sz="1600" b="0" i="0" u="none" strike="noStrike" baseline="0" dirty="0"/>
          </a:p>
        </p:txBody>
      </p:sp>
    </p:spTree>
    <p:extLst>
      <p:ext uri="{BB962C8B-B14F-4D97-AF65-F5344CB8AC3E}">
        <p14:creationId xmlns:p14="http://schemas.microsoft.com/office/powerpoint/2010/main" val="91333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C4405-26C8-40F3-9EFB-FC8FF6D8DA28}"/>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2DB3FDAE-CBEE-4CD8-B361-77842DD96E6B}"/>
              </a:ext>
            </a:extLst>
          </p:cNvPr>
          <p:cNvSpPr>
            <a:spLocks noGrp="1"/>
          </p:cNvSpPr>
          <p:nvPr>
            <p:ph type="body" sz="quarter" idx="12"/>
          </p:nvPr>
        </p:nvSpPr>
        <p:spPr/>
        <p:txBody>
          <a:bodyPr/>
          <a:lstStyle/>
          <a:p>
            <a:pPr marL="0" indent="0">
              <a:buNone/>
            </a:pPr>
            <a:r>
              <a:rPr lang="en-AU" sz="1600" i="1" dirty="0"/>
              <a:t>Level 1: What the student is -</a:t>
            </a:r>
            <a:r>
              <a:rPr lang="en-AU" sz="1600" dirty="0"/>
              <a:t> individual differences (good student/bad student) lead to a blame-the-student theory and a transmission approach </a:t>
            </a:r>
          </a:p>
          <a:p>
            <a:pPr marL="0" indent="0">
              <a:buNone/>
            </a:pPr>
            <a:r>
              <a:rPr lang="en-AU" sz="1600" dirty="0"/>
              <a:t>‘When students don't learn, it is due to a deficit: ability; attitude; study skills; motivation; even a student's ethnicity (</a:t>
            </a:r>
            <a:r>
              <a:rPr lang="en-AU" sz="1600" dirty="0" err="1"/>
              <a:t>Samuelowicz</a:t>
            </a:r>
            <a:r>
              <a:rPr lang="en-AU" sz="1600" dirty="0"/>
              <a:t>, 1987). It is not considered that the teaching might have been the problem’. (p. 62)</a:t>
            </a:r>
          </a:p>
          <a:p>
            <a:pPr marL="0" indent="0">
              <a:buNone/>
            </a:pPr>
            <a:endParaRPr lang="en-AU" sz="1600" dirty="0"/>
          </a:p>
          <a:p>
            <a:pPr marL="0" indent="0">
              <a:buNone/>
            </a:pPr>
            <a:r>
              <a:rPr lang="en-AU" sz="1600" i="1" dirty="0"/>
              <a:t>Level 2: what the teacher does</a:t>
            </a:r>
            <a:r>
              <a:rPr lang="en-AU" sz="1600" dirty="0"/>
              <a:t> – the performance of the teacher in transmitting complex concepts with ‘effective teaching strategies, leads to blame the teacher approach </a:t>
            </a:r>
          </a:p>
          <a:p>
            <a:pPr marL="0" indent="0">
              <a:buNone/>
            </a:pPr>
            <a:r>
              <a:rPr lang="en-AU" sz="1600" dirty="0"/>
              <a:t>‘This advice, useful as it is, is concerned with </a:t>
            </a:r>
            <a:r>
              <a:rPr lang="en-AU" sz="1600" i="1" dirty="0"/>
              <a:t>management</a:t>
            </a:r>
            <a:r>
              <a:rPr lang="en-AU" sz="1600" dirty="0"/>
              <a:t>, not with facilitating</a:t>
            </a:r>
          </a:p>
          <a:p>
            <a:pPr marL="0" indent="0">
              <a:buNone/>
            </a:pPr>
            <a:r>
              <a:rPr lang="en-AU" sz="1600" dirty="0"/>
              <a:t>learning. Good management is important for setting the stage for good learning to</a:t>
            </a:r>
          </a:p>
          <a:p>
            <a:pPr marL="0" indent="0">
              <a:buNone/>
            </a:pPr>
            <a:r>
              <a:rPr lang="en-AU" sz="1600" dirty="0"/>
              <a:t>take place—not as an end in itself.’ (p. 62) </a:t>
            </a:r>
          </a:p>
        </p:txBody>
      </p:sp>
    </p:spTree>
    <p:extLst>
      <p:ext uri="{BB962C8B-B14F-4D97-AF65-F5344CB8AC3E}">
        <p14:creationId xmlns:p14="http://schemas.microsoft.com/office/powerpoint/2010/main" val="323007193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ACAA-2D75-4FDC-928A-054CA14E4402}"/>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EBEA9988-A5A5-4CBA-966E-27BACC26EA1F}"/>
              </a:ext>
            </a:extLst>
          </p:cNvPr>
          <p:cNvSpPr>
            <a:spLocks noGrp="1"/>
          </p:cNvSpPr>
          <p:nvPr>
            <p:ph type="body" sz="quarter" idx="12"/>
          </p:nvPr>
        </p:nvSpPr>
        <p:spPr/>
        <p:txBody>
          <a:bodyPr/>
          <a:lstStyle/>
          <a:p>
            <a:pPr marL="0" indent="0">
              <a:buNone/>
            </a:pPr>
            <a:r>
              <a:rPr lang="en-AU" i="1" dirty="0"/>
              <a:t>Level 3: What the student does </a:t>
            </a:r>
          </a:p>
          <a:p>
            <a:pPr marL="0" indent="0">
              <a:buNone/>
            </a:pPr>
            <a:r>
              <a:rPr lang="en-AU" sz="1600" i="1" dirty="0"/>
              <a:t>The Level 3 teacher focuses on what the student does; on what learning is</a:t>
            </a:r>
          </a:p>
          <a:p>
            <a:pPr marL="0" indent="0">
              <a:buNone/>
            </a:pPr>
            <a:r>
              <a:rPr lang="en-AU" sz="1600" i="1" dirty="0"/>
              <a:t>or is not going on. Level 3 teaching is systemic, taking into account all components</a:t>
            </a:r>
          </a:p>
          <a:p>
            <a:pPr marL="0" indent="0">
              <a:buNone/>
            </a:pPr>
            <a:r>
              <a:rPr lang="en-AU" sz="1600" i="1" dirty="0"/>
              <a:t>in the system.</a:t>
            </a:r>
          </a:p>
          <a:p>
            <a:pPr marL="0" indent="0">
              <a:buNone/>
            </a:pPr>
            <a:endParaRPr lang="en-AU" sz="1600" i="1" dirty="0"/>
          </a:p>
          <a:p>
            <a:pPr marL="0" indent="0">
              <a:buNone/>
            </a:pPr>
            <a:r>
              <a:rPr lang="en-AU" sz="1600" i="1" dirty="0"/>
              <a:t>This implies a view of teaching that is not just about facts, concepts and principles</a:t>
            </a:r>
          </a:p>
          <a:p>
            <a:pPr marL="0" indent="0">
              <a:buNone/>
            </a:pPr>
            <a:r>
              <a:rPr lang="en-AU" sz="1600" i="1" dirty="0"/>
              <a:t>to be covered and understood, but about:</a:t>
            </a:r>
          </a:p>
          <a:p>
            <a:pPr marL="0" indent="0">
              <a:buNone/>
            </a:pPr>
            <a:endParaRPr lang="en-AU" sz="1600" i="1" dirty="0"/>
          </a:p>
          <a:p>
            <a:pPr marL="0" indent="0">
              <a:buNone/>
            </a:pPr>
            <a:r>
              <a:rPr lang="en-AU" sz="1600" i="1" dirty="0"/>
              <a:t>1. What it means to understand those concepts and principles in the way we want</a:t>
            </a:r>
          </a:p>
          <a:p>
            <a:pPr marL="0" indent="0">
              <a:buNone/>
            </a:pPr>
            <a:r>
              <a:rPr lang="en-AU" sz="1600" i="1" dirty="0"/>
              <a:t>them to be understood.</a:t>
            </a:r>
          </a:p>
          <a:p>
            <a:pPr marL="0" indent="0">
              <a:buNone/>
            </a:pPr>
            <a:r>
              <a:rPr lang="en-AU" sz="1600" i="1" dirty="0"/>
              <a:t>2. What kind of TLAs (teaching/learning activities) are required to reach those kinds</a:t>
            </a:r>
          </a:p>
          <a:p>
            <a:pPr marL="0" indent="0">
              <a:buNone/>
            </a:pPr>
            <a:r>
              <a:rPr lang="en-AU" sz="1600" i="1" dirty="0"/>
              <a:t>of understandings.</a:t>
            </a:r>
          </a:p>
        </p:txBody>
      </p:sp>
    </p:spTree>
    <p:extLst>
      <p:ext uri="{BB962C8B-B14F-4D97-AF65-F5344CB8AC3E}">
        <p14:creationId xmlns:p14="http://schemas.microsoft.com/office/powerpoint/2010/main" val="176173146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3811431"/>
          </a:xfrm>
        </p:spPr>
        <p:txBody>
          <a:bodyPr anchor="t"/>
          <a:lstStyle/>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10.00 Acknowledgment of Country &amp; Welcome</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10:10 Where are we up to? Sharing our templates.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10:50 Morning tea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11:00 Presentation &amp; Discussion: Re-designing Teaching and Learnin</a:t>
            </a:r>
            <a:r>
              <a:rPr lang="en-AU" sz="1200" dirty="0">
                <a:latin typeface="Calibri" panose="020F0502020204030204" pitchFamily="34" charset="0"/>
                <a:ea typeface="Calibri" panose="020F0502020204030204" pitchFamily="34" charset="0"/>
                <a:cs typeface="Times New Roman" panose="02020603050405020304" pitchFamily="18" charset="0"/>
              </a:rPr>
              <a:t>g Activities – what do we take from Biggs Constructive Alignment?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11.45 Presentatio</a:t>
            </a:r>
            <a:r>
              <a:rPr lang="en-AU" sz="1200" dirty="0">
                <a:latin typeface="Calibri" panose="020F0502020204030204" pitchFamily="34" charset="0"/>
                <a:ea typeface="Calibri" panose="020F0502020204030204" pitchFamily="34" charset="0"/>
                <a:cs typeface="Times New Roman" panose="02020603050405020304" pitchFamily="18" charset="0"/>
              </a:rPr>
              <a:t>n and discussion: </a:t>
            </a:r>
            <a:r>
              <a:rPr lang="en-AU" sz="1200" dirty="0">
                <a:effectLst/>
                <a:latin typeface="Calibri" panose="020F0502020204030204" pitchFamily="34" charset="0"/>
                <a:ea typeface="Calibri" panose="020F0502020204030204" pitchFamily="34" charset="0"/>
                <a:cs typeface="Times New Roman" panose="02020603050405020304" pitchFamily="18" charset="0"/>
              </a:rPr>
              <a:t>Which pedagogy are we working with?</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12:15 Ethics – How to approach Project Variation?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12:30 Next steps and close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6F9EA-E275-4C4E-BD2B-F839834BF966}"/>
              </a:ext>
            </a:extLst>
          </p:cNvPr>
          <p:cNvSpPr>
            <a:spLocks noGrp="1"/>
          </p:cNvSpPr>
          <p:nvPr>
            <p:ph type="body" sz="quarter" idx="11"/>
          </p:nvPr>
        </p:nvSpPr>
        <p:spPr/>
        <p:txBody>
          <a:bodyPr/>
          <a:lstStyle/>
          <a:p>
            <a:r>
              <a:rPr lang="en-AU" dirty="0"/>
              <a:t>The design of teaching </a:t>
            </a:r>
            <a:endParaRPr lang="en-US" dirty="0"/>
          </a:p>
        </p:txBody>
      </p:sp>
      <p:sp>
        <p:nvSpPr>
          <p:cNvPr id="3" name="Text Placeholder 2">
            <a:extLst>
              <a:ext uri="{FF2B5EF4-FFF2-40B4-BE49-F238E27FC236}">
                <a16:creationId xmlns:a16="http://schemas.microsoft.com/office/drawing/2014/main" id="{E94BB3D6-B436-4CB1-A1E5-31BE722872C6}"/>
              </a:ext>
            </a:extLst>
          </p:cNvPr>
          <p:cNvSpPr>
            <a:spLocks noGrp="1"/>
          </p:cNvSpPr>
          <p:nvPr>
            <p:ph type="body" sz="quarter" idx="12"/>
          </p:nvPr>
        </p:nvSpPr>
        <p:spPr>
          <a:xfrm>
            <a:off x="416217" y="1076327"/>
            <a:ext cx="8280751" cy="2504435"/>
          </a:xfrm>
        </p:spPr>
        <p:txBody>
          <a:bodyPr/>
          <a:lstStyle/>
          <a:p>
            <a:pPr marL="0" indent="0">
              <a:buNone/>
            </a:pPr>
            <a:r>
              <a:rPr lang="en-AU" sz="1400" dirty="0"/>
              <a:t>We have first to be clear about </a:t>
            </a:r>
            <a:r>
              <a:rPr lang="en-AU" sz="1400" i="1" dirty="0"/>
              <a:t>what we want students to learn</a:t>
            </a:r>
            <a:r>
              <a:rPr lang="en-AU" sz="1400" dirty="0"/>
              <a:t>, and then teach and</a:t>
            </a:r>
          </a:p>
          <a:p>
            <a:pPr marL="0" indent="0">
              <a:buNone/>
            </a:pPr>
            <a:r>
              <a:rPr lang="en-AU" sz="1400" dirty="0"/>
              <a:t>assess accordingly in an aligned system of instruction (Biggs, 1996). It is a fully criterion-referenced system, where the objectives define what we should be teaching; how we should be teaching it; and how we could know how well students have learned it. In aligned teaching, there is maximum consistency throughout the system. </a:t>
            </a:r>
          </a:p>
          <a:p>
            <a:pPr marL="0" indent="0">
              <a:buNone/>
            </a:pPr>
            <a:endParaRPr lang="en-AU" sz="1400" dirty="0"/>
          </a:p>
          <a:p>
            <a:pPr marL="0" indent="0">
              <a:buNone/>
            </a:pPr>
            <a:r>
              <a:rPr lang="en-AU" sz="1400" dirty="0"/>
              <a:t>The curriculum is stated in the form of clear objectives which state the level of understanding required rather than simply listing the topics to be covered. The teaching methods chosen are those that are likely to realise those objectives; you get students to do the things that the objectives nominate. Finally, the assessment tasks address the objectives, so that you can test to see if the students have learned what the objectives state they should be learning. </a:t>
            </a:r>
          </a:p>
          <a:p>
            <a:pPr marL="0" indent="0">
              <a:buNone/>
            </a:pPr>
            <a:endParaRPr lang="en-AU" sz="1400" dirty="0"/>
          </a:p>
          <a:p>
            <a:pPr marL="0" indent="0">
              <a:buNone/>
            </a:pPr>
            <a:r>
              <a:rPr lang="en-AU" sz="1400" dirty="0"/>
              <a:t>All components in the system address the same agenda and support each other. The students are "entrapped" in this web of consistency, optimising the likelihood that they will engage the appropriate learning activities. I call this network </a:t>
            </a:r>
            <a:r>
              <a:rPr lang="en-AU" sz="1400" i="1" dirty="0"/>
              <a:t>constructive alignment </a:t>
            </a:r>
            <a:r>
              <a:rPr lang="en-AU" sz="1400" dirty="0"/>
              <a:t>(Biggs, 1999).</a:t>
            </a:r>
          </a:p>
        </p:txBody>
      </p:sp>
    </p:spTree>
    <p:extLst>
      <p:ext uri="{BB962C8B-B14F-4D97-AF65-F5344CB8AC3E}">
        <p14:creationId xmlns:p14="http://schemas.microsoft.com/office/powerpoint/2010/main" val="6532898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12503-7BB9-4EBB-85EB-357248B02BB1}"/>
              </a:ext>
            </a:extLst>
          </p:cNvPr>
          <p:cNvSpPr>
            <a:spLocks noGrp="1"/>
          </p:cNvSpPr>
          <p:nvPr>
            <p:ph type="body" sz="quarter" idx="11"/>
          </p:nvPr>
        </p:nvSpPr>
        <p:spPr/>
        <p:txBody>
          <a:bodyPr/>
          <a:lstStyle/>
          <a:p>
            <a:r>
              <a:rPr lang="en-AU" dirty="0"/>
              <a:t>The value of verbs…</a:t>
            </a:r>
            <a:endParaRPr lang="en-US" dirty="0"/>
          </a:p>
        </p:txBody>
      </p:sp>
      <p:sp>
        <p:nvSpPr>
          <p:cNvPr id="3" name="Text Placeholder 2">
            <a:extLst>
              <a:ext uri="{FF2B5EF4-FFF2-40B4-BE49-F238E27FC236}">
                <a16:creationId xmlns:a16="http://schemas.microsoft.com/office/drawing/2014/main" id="{7EBFAAF0-520B-4954-A763-199605FC0169}"/>
              </a:ext>
            </a:extLst>
          </p:cNvPr>
          <p:cNvSpPr>
            <a:spLocks noGrp="1"/>
          </p:cNvSpPr>
          <p:nvPr>
            <p:ph type="body" sz="quarter" idx="12"/>
          </p:nvPr>
        </p:nvSpPr>
        <p:spPr/>
        <p:txBody>
          <a:bodyPr/>
          <a:lstStyle/>
          <a:p>
            <a:pPr marL="0" indent="0">
              <a:buNone/>
            </a:pPr>
            <a:r>
              <a:rPr lang="en-AU" sz="1800" dirty="0"/>
              <a:t>‘In practice, verbs are useful markers for operationalising alignment. Verbs are used in a similar way in Figure 1, where Susan is depicted as spontaneously using high level verbs such as theorise, reflect, generate, apply, and Robert lower level verbs such as recognise, memorise, and so on. The TLAs are then tuned to elicit those verbs, and they are also embedded in the assessment tasks. The content being taught, of course, determines the objects of the verbs’ (p. 64) </a:t>
            </a:r>
          </a:p>
          <a:p>
            <a:pPr marL="0" indent="0">
              <a:buNone/>
            </a:pPr>
            <a:endParaRPr lang="en-AU" sz="1800" dirty="0"/>
          </a:p>
          <a:p>
            <a:pPr marL="0" indent="0">
              <a:buNone/>
            </a:pPr>
            <a:r>
              <a:rPr lang="en-AU" sz="1800" dirty="0"/>
              <a:t>‘Practically speaking, we specify the verbs which </a:t>
            </a:r>
            <a:r>
              <a:rPr lang="en-AU" sz="1800" i="1" dirty="0"/>
              <a:t>describe the behaviours which we want students to enact in the context of the content </a:t>
            </a:r>
            <a:r>
              <a:rPr lang="en-AU" sz="1800" dirty="0"/>
              <a:t>discipline being taught, specifying levels of understanding that can be used for awarding grades’. (p. 64) </a:t>
            </a:r>
            <a:endParaRPr lang="en-US" sz="1800" dirty="0"/>
          </a:p>
        </p:txBody>
      </p:sp>
    </p:spTree>
    <p:extLst>
      <p:ext uri="{BB962C8B-B14F-4D97-AF65-F5344CB8AC3E}">
        <p14:creationId xmlns:p14="http://schemas.microsoft.com/office/powerpoint/2010/main" val="40846892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EBF8AB-7CD0-4504-883E-32164889425F}"/>
              </a:ext>
            </a:extLst>
          </p:cNvPr>
          <p:cNvSpPr>
            <a:spLocks noGrp="1"/>
          </p:cNvSpPr>
          <p:nvPr>
            <p:ph type="body" sz="quarter" idx="12"/>
          </p:nvPr>
        </p:nvSpPr>
        <p:spPr>
          <a:xfrm>
            <a:off x="4365944" y="801135"/>
            <a:ext cx="4124960" cy="2504435"/>
          </a:xfrm>
        </p:spPr>
        <p:txBody>
          <a:bodyPr/>
          <a:lstStyle/>
          <a:p>
            <a:pPr marL="0" indent="0">
              <a:buNone/>
            </a:pPr>
            <a:r>
              <a:rPr lang="en-AU" sz="2000" dirty="0"/>
              <a:t>‘The categories are defined by a particular quality of learning and understanding that suits the unit in question, not by the accumulation of marks or percentages. The</a:t>
            </a:r>
          </a:p>
          <a:p>
            <a:pPr marL="0" indent="0">
              <a:buNone/>
            </a:pPr>
            <a:r>
              <a:rPr lang="en-AU" sz="2000" dirty="0"/>
              <a:t>assessment tasks, embodying the crucial verbs, denote whether the quality in question is pre</a:t>
            </a:r>
          </a:p>
          <a:p>
            <a:pPr marL="0" indent="0">
              <a:buNone/>
            </a:pPr>
            <a:r>
              <a:rPr lang="en-AU" sz="2000" dirty="0"/>
              <a:t>sent or not.’ (p. 66) </a:t>
            </a:r>
            <a:endParaRPr lang="en-US" sz="2000" dirty="0"/>
          </a:p>
        </p:txBody>
      </p:sp>
      <p:pic>
        <p:nvPicPr>
          <p:cNvPr id="5" name="Picture 4">
            <a:extLst>
              <a:ext uri="{FF2B5EF4-FFF2-40B4-BE49-F238E27FC236}">
                <a16:creationId xmlns:a16="http://schemas.microsoft.com/office/drawing/2014/main" id="{F08C147A-8528-4B2A-8536-99794DAD5DFC}"/>
              </a:ext>
            </a:extLst>
          </p:cNvPr>
          <p:cNvPicPr>
            <a:picLocks noChangeAspect="1"/>
          </p:cNvPicPr>
          <p:nvPr/>
        </p:nvPicPr>
        <p:blipFill>
          <a:blip r:embed="rId2"/>
          <a:stretch>
            <a:fillRect/>
          </a:stretch>
        </p:blipFill>
        <p:spPr>
          <a:xfrm>
            <a:off x="249441" y="41068"/>
            <a:ext cx="3918904" cy="5061364"/>
          </a:xfrm>
          <a:prstGeom prst="rect">
            <a:avLst/>
          </a:prstGeom>
        </p:spPr>
      </p:pic>
    </p:spTree>
    <p:extLst>
      <p:ext uri="{BB962C8B-B14F-4D97-AF65-F5344CB8AC3E}">
        <p14:creationId xmlns:p14="http://schemas.microsoft.com/office/powerpoint/2010/main" val="377857266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070EE-D094-44E3-8503-20AF0FDF9A93}"/>
              </a:ext>
            </a:extLst>
          </p:cNvPr>
          <p:cNvSpPr>
            <a:spLocks noGrp="1"/>
          </p:cNvSpPr>
          <p:nvPr>
            <p:ph type="body" sz="quarter" idx="11"/>
          </p:nvPr>
        </p:nvSpPr>
        <p:spPr/>
        <p:txBody>
          <a:bodyPr/>
          <a:lstStyle/>
          <a:p>
            <a:r>
              <a:rPr lang="en-AU" sz="2800" dirty="0"/>
              <a:t>Aligning objectives, teaching and assessment </a:t>
            </a:r>
            <a:endParaRPr lang="en-US" sz="2800" dirty="0"/>
          </a:p>
        </p:txBody>
      </p:sp>
      <p:sp>
        <p:nvSpPr>
          <p:cNvPr id="3" name="Text Placeholder 2">
            <a:extLst>
              <a:ext uri="{FF2B5EF4-FFF2-40B4-BE49-F238E27FC236}">
                <a16:creationId xmlns:a16="http://schemas.microsoft.com/office/drawing/2014/main" id="{A5733590-EDCE-4A4B-96A4-B3D9CAB978EB}"/>
              </a:ext>
            </a:extLst>
          </p:cNvPr>
          <p:cNvSpPr>
            <a:spLocks noGrp="1"/>
          </p:cNvSpPr>
          <p:nvPr>
            <p:ph type="body" sz="quarter" idx="12"/>
          </p:nvPr>
        </p:nvSpPr>
        <p:spPr/>
        <p:txBody>
          <a:bodyPr/>
          <a:lstStyle/>
          <a:p>
            <a:pPr marL="0" indent="0">
              <a:buNone/>
            </a:pPr>
            <a:r>
              <a:rPr lang="en-AU" sz="1600" dirty="0"/>
              <a:t>‘The very highest levels of understanding that we want students to display by the end</a:t>
            </a:r>
          </a:p>
          <a:p>
            <a:pPr marL="0" indent="0">
              <a:buNone/>
            </a:pPr>
            <a:r>
              <a:rPr lang="en-AU" sz="1600" dirty="0"/>
              <a:t>of a degree program—and in some cases very much before the end—are</a:t>
            </a:r>
          </a:p>
          <a:p>
            <a:pPr marL="0" indent="0">
              <a:buNone/>
            </a:pPr>
            <a:r>
              <a:rPr lang="en-AU" sz="1600" dirty="0"/>
              <a:t>"performative"; that is, students act differently when they really understand (Perkins</a:t>
            </a:r>
          </a:p>
          <a:p>
            <a:pPr marL="0" indent="0">
              <a:buNone/>
            </a:pPr>
            <a:r>
              <a:rPr lang="en-AU" sz="1600" dirty="0"/>
              <a:t>&amp; Blythe, 1993). Students need to understand to the extent that a particular sector</a:t>
            </a:r>
          </a:p>
          <a:p>
            <a:pPr marL="0" indent="0">
              <a:buNone/>
            </a:pPr>
            <a:r>
              <a:rPr lang="en-AU" sz="1600" dirty="0"/>
              <a:t>of their world has changed, and is now coming under their control. </a:t>
            </a:r>
            <a:r>
              <a:rPr lang="en-AU" sz="1600" i="1" dirty="0"/>
              <a:t>They behave</a:t>
            </a:r>
          </a:p>
          <a:p>
            <a:pPr marL="0" indent="0">
              <a:buNone/>
            </a:pPr>
            <a:r>
              <a:rPr lang="en-AU" sz="1600" i="1" dirty="0"/>
              <a:t>differently towards that which they truly understand.</a:t>
            </a:r>
            <a:r>
              <a:rPr lang="en-AU" sz="1600" dirty="0"/>
              <a:t> Capturing that difference in</a:t>
            </a:r>
          </a:p>
          <a:p>
            <a:pPr marL="0" indent="0">
              <a:buNone/>
            </a:pPr>
            <a:r>
              <a:rPr lang="en-AU" sz="1600" dirty="0"/>
              <a:t>an assessment task is what Perkins and Blythe mean by </a:t>
            </a:r>
            <a:r>
              <a:rPr lang="en-AU" sz="1600" i="1" dirty="0"/>
              <a:t>"performances of understanding</a:t>
            </a:r>
            <a:r>
              <a:rPr lang="en-AU" sz="1600" dirty="0"/>
              <a:t>".’ (p. 66) </a:t>
            </a:r>
          </a:p>
        </p:txBody>
      </p:sp>
    </p:spTree>
    <p:extLst>
      <p:ext uri="{BB962C8B-B14F-4D97-AF65-F5344CB8AC3E}">
        <p14:creationId xmlns:p14="http://schemas.microsoft.com/office/powerpoint/2010/main" val="13033178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1EC69-D936-4394-B8CE-C33DDA6A1C47}"/>
              </a:ext>
            </a:extLst>
          </p:cNvPr>
          <p:cNvSpPr>
            <a:spLocks noGrp="1"/>
          </p:cNvSpPr>
          <p:nvPr>
            <p:ph type="body" sz="quarter" idx="11"/>
          </p:nvPr>
        </p:nvSpPr>
        <p:spPr/>
        <p:txBody>
          <a:bodyPr/>
          <a:lstStyle/>
          <a:p>
            <a:r>
              <a:rPr lang="en-AU" dirty="0"/>
              <a:t>SOLO/Blooms Taxonomy</a:t>
            </a:r>
            <a:endParaRPr lang="en-US" dirty="0"/>
          </a:p>
        </p:txBody>
      </p:sp>
      <p:sp>
        <p:nvSpPr>
          <p:cNvPr id="3" name="Text Placeholder 2">
            <a:extLst>
              <a:ext uri="{FF2B5EF4-FFF2-40B4-BE49-F238E27FC236}">
                <a16:creationId xmlns:a16="http://schemas.microsoft.com/office/drawing/2014/main" id="{2BFC16D3-E64B-4C47-8F40-5EE707B7B7B0}"/>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7EDC258-84AE-4A5F-8F7F-26B379D31E93}"/>
              </a:ext>
            </a:extLst>
          </p:cNvPr>
          <p:cNvPicPr>
            <a:picLocks noChangeAspect="1"/>
          </p:cNvPicPr>
          <p:nvPr/>
        </p:nvPicPr>
        <p:blipFill>
          <a:blip r:embed="rId2"/>
          <a:stretch>
            <a:fillRect/>
          </a:stretch>
        </p:blipFill>
        <p:spPr>
          <a:xfrm>
            <a:off x="1775106" y="1295405"/>
            <a:ext cx="4920405" cy="3713836"/>
          </a:xfrm>
          <a:prstGeom prst="rect">
            <a:avLst/>
          </a:prstGeom>
        </p:spPr>
      </p:pic>
    </p:spTree>
    <p:extLst>
      <p:ext uri="{BB962C8B-B14F-4D97-AF65-F5344CB8AC3E}">
        <p14:creationId xmlns:p14="http://schemas.microsoft.com/office/powerpoint/2010/main" val="223710803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F4059-5B62-4F53-8FC4-819C00F59F3C}"/>
              </a:ext>
            </a:extLst>
          </p:cNvPr>
          <p:cNvPicPr>
            <a:picLocks noChangeAspect="1"/>
          </p:cNvPicPr>
          <p:nvPr/>
        </p:nvPicPr>
        <p:blipFill>
          <a:blip r:embed="rId2"/>
          <a:stretch>
            <a:fillRect/>
          </a:stretch>
        </p:blipFill>
        <p:spPr>
          <a:xfrm>
            <a:off x="1026616" y="521856"/>
            <a:ext cx="7206097" cy="3572566"/>
          </a:xfrm>
          <a:prstGeom prst="rect">
            <a:avLst/>
          </a:prstGeom>
        </p:spPr>
      </p:pic>
    </p:spTree>
    <p:extLst>
      <p:ext uri="{BB962C8B-B14F-4D97-AF65-F5344CB8AC3E}">
        <p14:creationId xmlns:p14="http://schemas.microsoft.com/office/powerpoint/2010/main" val="39659041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B43AF-A5A4-404B-A1C1-651955B818CF}"/>
              </a:ext>
            </a:extLst>
          </p:cNvPr>
          <p:cNvSpPr>
            <a:spLocks noGrp="1"/>
          </p:cNvSpPr>
          <p:nvPr>
            <p:ph type="body" sz="quarter" idx="11"/>
          </p:nvPr>
        </p:nvSpPr>
        <p:spPr/>
        <p:txBody>
          <a:bodyPr/>
          <a:lstStyle/>
          <a:p>
            <a:r>
              <a:rPr lang="en-AU" dirty="0"/>
              <a:t>Selecting TLA’s </a:t>
            </a:r>
            <a:endParaRPr lang="en-US" dirty="0"/>
          </a:p>
        </p:txBody>
      </p:sp>
      <p:sp>
        <p:nvSpPr>
          <p:cNvPr id="3" name="Text Placeholder 2">
            <a:extLst>
              <a:ext uri="{FF2B5EF4-FFF2-40B4-BE49-F238E27FC236}">
                <a16:creationId xmlns:a16="http://schemas.microsoft.com/office/drawing/2014/main" id="{F4ED5F9A-920B-4CAB-B357-7E046547F805}"/>
              </a:ext>
            </a:extLst>
          </p:cNvPr>
          <p:cNvSpPr>
            <a:spLocks noGrp="1"/>
          </p:cNvSpPr>
          <p:nvPr>
            <p:ph type="body" sz="quarter" idx="12"/>
          </p:nvPr>
        </p:nvSpPr>
        <p:spPr/>
        <p:txBody>
          <a:bodyPr/>
          <a:lstStyle/>
          <a:p>
            <a:pPr marL="0" indent="0">
              <a:buNone/>
            </a:pPr>
            <a:r>
              <a:rPr lang="en-AU" dirty="0"/>
              <a:t>‘</a:t>
            </a:r>
            <a:r>
              <a:rPr lang="en-AU" sz="1800" dirty="0"/>
              <a:t>The next step is to set up the teaching/learning context so that students have every encouragement to react with the level of cognitive engagement that the objectives require’ (p. 67) </a:t>
            </a:r>
          </a:p>
          <a:p>
            <a:pPr marL="0" indent="0">
              <a:buNone/>
            </a:pPr>
            <a:endParaRPr lang="en-AU" sz="1800" dirty="0"/>
          </a:p>
          <a:p>
            <a:pPr marL="0" indent="0">
              <a:buNone/>
            </a:pPr>
            <a:r>
              <a:rPr lang="en-AU" sz="1800" dirty="0"/>
              <a:t>‘Certainly, students need to know about important concepts, and lecturing is not a bad way of letting them know, but there are better ways’ (p. 67) </a:t>
            </a:r>
            <a:endParaRPr lang="en-US" sz="1800" dirty="0"/>
          </a:p>
        </p:txBody>
      </p:sp>
    </p:spTree>
    <p:extLst>
      <p:ext uri="{BB962C8B-B14F-4D97-AF65-F5344CB8AC3E}">
        <p14:creationId xmlns:p14="http://schemas.microsoft.com/office/powerpoint/2010/main" val="163755907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D5809-594A-4346-B385-9C8B37E663F1}"/>
              </a:ext>
            </a:extLst>
          </p:cNvPr>
          <p:cNvPicPr>
            <a:picLocks noChangeAspect="1"/>
          </p:cNvPicPr>
          <p:nvPr/>
        </p:nvPicPr>
        <p:blipFill>
          <a:blip r:embed="rId2"/>
          <a:stretch>
            <a:fillRect/>
          </a:stretch>
        </p:blipFill>
        <p:spPr>
          <a:xfrm>
            <a:off x="1714500" y="282531"/>
            <a:ext cx="5715000" cy="4314825"/>
          </a:xfrm>
          <a:prstGeom prst="rect">
            <a:avLst/>
          </a:prstGeom>
        </p:spPr>
      </p:pic>
    </p:spTree>
    <p:extLst>
      <p:ext uri="{BB962C8B-B14F-4D97-AF65-F5344CB8AC3E}">
        <p14:creationId xmlns:p14="http://schemas.microsoft.com/office/powerpoint/2010/main" val="21717675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3EF8C-AE75-4727-8E97-B63CCC9149D4}"/>
              </a:ext>
            </a:extLst>
          </p:cNvPr>
          <p:cNvSpPr>
            <a:spLocks noGrp="1"/>
          </p:cNvSpPr>
          <p:nvPr>
            <p:ph type="body" sz="quarter" idx="11"/>
          </p:nvPr>
        </p:nvSpPr>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359FF314-D99A-4511-814B-F2541A6586BF}"/>
              </a:ext>
            </a:extLst>
          </p:cNvPr>
          <p:cNvSpPr>
            <a:spLocks noGrp="1"/>
          </p:cNvSpPr>
          <p:nvPr>
            <p:ph type="body" sz="quarter" idx="12"/>
          </p:nvPr>
        </p:nvSpPr>
        <p:spPr>
          <a:xfrm>
            <a:off x="416217" y="1076327"/>
            <a:ext cx="8280751" cy="2504435"/>
          </a:xfrm>
        </p:spPr>
        <p:txBody>
          <a:bodyPr/>
          <a:lstStyle/>
          <a:p>
            <a:pPr marL="0" indent="0">
              <a:buNone/>
            </a:pPr>
            <a:r>
              <a:rPr lang="en-AU" sz="1400" dirty="0"/>
              <a:t>‘Assessment in practice has two functions</a:t>
            </a:r>
            <a:r>
              <a:rPr lang="en-AU" sz="1400" i="1" dirty="0"/>
              <a:t>: to tell us whether or not the learning has been successful, and in conveying to students what we want them to learn,</a:t>
            </a:r>
            <a:r>
              <a:rPr lang="en-AU" sz="1400" dirty="0"/>
              <a:t> as stated by Ramsden (1992): From our students' point of view, the assessment always defines the actual curriculum (p. 187).</a:t>
            </a:r>
          </a:p>
          <a:p>
            <a:pPr marL="0" indent="0">
              <a:buNone/>
            </a:pPr>
            <a:endParaRPr lang="en-AU" sz="1400" dirty="0"/>
          </a:p>
          <a:p>
            <a:pPr marL="0" indent="0">
              <a:buNone/>
            </a:pPr>
            <a:r>
              <a:rPr lang="en-AU" sz="1400" dirty="0"/>
              <a:t>Backwash from assessment is not a problem, it is the solution. In a criterion referenced</a:t>
            </a:r>
          </a:p>
          <a:p>
            <a:pPr marL="0" indent="0">
              <a:buNone/>
            </a:pPr>
            <a:r>
              <a:rPr lang="en-AU" sz="1400" dirty="0"/>
              <a:t>system, </a:t>
            </a:r>
            <a:r>
              <a:rPr lang="en-AU" sz="1400" i="1" dirty="0"/>
              <a:t>the objectives are embedded in the assessment tasks</a:t>
            </a:r>
            <a:r>
              <a:rPr lang="en-AU" sz="1400" dirty="0"/>
              <a:t>. So, if students focus on the assessment, they will be learning what the objectives say they should be learning. It is only when the assessment tasks elicit lower level cognitive activities than the objectives nominate that backwash gets a bad name.’ (p. 68) </a:t>
            </a:r>
          </a:p>
          <a:p>
            <a:pPr marL="0" indent="0">
              <a:buNone/>
            </a:pPr>
            <a:endParaRPr lang="en-AU" sz="1400" dirty="0"/>
          </a:p>
          <a:p>
            <a:pPr marL="0" indent="0">
              <a:buNone/>
            </a:pPr>
            <a:r>
              <a:rPr lang="en-AU" sz="1400" dirty="0"/>
              <a:t>‘Lack of alignment is a major reason why students adopt a surface approach to learning. Poor alignment often results from such institutional policies as requiring assessment results to be reported in percentages or "marks", or </a:t>
            </a:r>
            <a:r>
              <a:rPr lang="en-AU" sz="1400" i="1" dirty="0"/>
              <a:t>requiring results to be distributed along a pre-determined curve</a:t>
            </a:r>
            <a:r>
              <a:rPr lang="en-AU" sz="1400" dirty="0"/>
              <a:t>. The first can be mitigated by assessing qualitatively but reporting quantitatively, but the second is crippling. There can be no educational justification for grading on a curve.’ (p. 69) </a:t>
            </a:r>
          </a:p>
        </p:txBody>
      </p:sp>
    </p:spTree>
    <p:extLst>
      <p:ext uri="{BB962C8B-B14F-4D97-AF65-F5344CB8AC3E}">
        <p14:creationId xmlns:p14="http://schemas.microsoft.com/office/powerpoint/2010/main" val="95847569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33719-53F0-4891-9454-F63AA885DE73}"/>
              </a:ext>
            </a:extLst>
          </p:cNvPr>
          <p:cNvSpPr>
            <a:spLocks noGrp="1"/>
          </p:cNvSpPr>
          <p:nvPr>
            <p:ph type="body" sz="quarter" idx="11"/>
          </p:nvPr>
        </p:nvSpPr>
        <p:spPr>
          <a:xfrm>
            <a:off x="416209" y="82637"/>
            <a:ext cx="8290903" cy="647700"/>
          </a:xfrm>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4FABE397-A505-415F-8F82-7D3DAA21F0FD}"/>
              </a:ext>
            </a:extLst>
          </p:cNvPr>
          <p:cNvSpPr>
            <a:spLocks noGrp="1"/>
          </p:cNvSpPr>
          <p:nvPr>
            <p:ph type="body" sz="quarter" idx="12"/>
          </p:nvPr>
        </p:nvSpPr>
        <p:spPr>
          <a:xfrm>
            <a:off x="416209" y="1295405"/>
            <a:ext cx="2598839" cy="2504435"/>
          </a:xfrm>
        </p:spPr>
        <p:txBody>
          <a:bodyPr/>
          <a:lstStyle/>
          <a:p>
            <a:pPr marL="0" indent="0">
              <a:buNone/>
            </a:pPr>
            <a:r>
              <a:rPr lang="en-AU" sz="1600" dirty="0"/>
              <a:t>‘Criterion-referenced assessment in the constructive alignment model requires</a:t>
            </a:r>
          </a:p>
          <a:p>
            <a:pPr marL="0" indent="0">
              <a:buNone/>
            </a:pPr>
            <a:r>
              <a:rPr lang="en-AU" sz="1600" dirty="0"/>
              <a:t>assessment tasks that are likely to elicit the learning verbs that are stipulated in the objectives’. (p. 69). </a:t>
            </a:r>
          </a:p>
          <a:p>
            <a:pPr marL="0" indent="0">
              <a:buNone/>
            </a:pPr>
            <a:endParaRPr lang="en-US" sz="1600" dirty="0"/>
          </a:p>
        </p:txBody>
      </p:sp>
      <p:pic>
        <p:nvPicPr>
          <p:cNvPr id="5" name="Picture 4">
            <a:extLst>
              <a:ext uri="{FF2B5EF4-FFF2-40B4-BE49-F238E27FC236}">
                <a16:creationId xmlns:a16="http://schemas.microsoft.com/office/drawing/2014/main" id="{CFBC7999-BB04-46FD-8A9C-C3D038B5F144}"/>
              </a:ext>
            </a:extLst>
          </p:cNvPr>
          <p:cNvPicPr>
            <a:picLocks noChangeAspect="1"/>
          </p:cNvPicPr>
          <p:nvPr/>
        </p:nvPicPr>
        <p:blipFill>
          <a:blip r:embed="rId2"/>
          <a:stretch>
            <a:fillRect/>
          </a:stretch>
        </p:blipFill>
        <p:spPr>
          <a:xfrm>
            <a:off x="3282650" y="628015"/>
            <a:ext cx="4806907" cy="4260112"/>
          </a:xfrm>
          <a:prstGeom prst="rect">
            <a:avLst/>
          </a:prstGeom>
        </p:spPr>
      </p:pic>
    </p:spTree>
    <p:extLst>
      <p:ext uri="{BB962C8B-B14F-4D97-AF65-F5344CB8AC3E}">
        <p14:creationId xmlns:p14="http://schemas.microsoft.com/office/powerpoint/2010/main" val="61294020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B4C67-DC37-4F0A-9A3D-9284C8979D96}"/>
              </a:ext>
            </a:extLst>
          </p:cNvPr>
          <p:cNvSpPr>
            <a:spLocks noGrp="1"/>
          </p:cNvSpPr>
          <p:nvPr>
            <p:ph type="body" sz="quarter" idx="11"/>
          </p:nvPr>
        </p:nvSpPr>
        <p:spPr/>
        <p:txBody>
          <a:bodyPr/>
          <a:lstStyle/>
          <a:p>
            <a:r>
              <a:rPr lang="en-AU" dirty="0"/>
              <a:t>Summary </a:t>
            </a:r>
            <a:endParaRPr lang="en-US" dirty="0"/>
          </a:p>
        </p:txBody>
      </p:sp>
      <p:sp>
        <p:nvSpPr>
          <p:cNvPr id="3" name="Text Placeholder 2">
            <a:extLst>
              <a:ext uri="{FF2B5EF4-FFF2-40B4-BE49-F238E27FC236}">
                <a16:creationId xmlns:a16="http://schemas.microsoft.com/office/drawing/2014/main" id="{C9920B27-1260-4188-96E3-9A9D62295FA3}"/>
              </a:ext>
            </a:extLst>
          </p:cNvPr>
          <p:cNvSpPr>
            <a:spLocks noGrp="1"/>
          </p:cNvSpPr>
          <p:nvPr>
            <p:ph type="body" sz="quarter" idx="12"/>
          </p:nvPr>
        </p:nvSpPr>
        <p:spPr/>
        <p:txBody>
          <a:bodyPr/>
          <a:lstStyle/>
          <a:p>
            <a:pPr marL="0" indent="0">
              <a:buNone/>
            </a:pPr>
            <a:r>
              <a:rPr lang="en-AU" sz="1600" dirty="0"/>
              <a:t>In an aligned system of instruction, the teacher's task is to see that the appropriate</a:t>
            </a:r>
          </a:p>
          <a:p>
            <a:pPr marL="0" indent="0">
              <a:buNone/>
            </a:pPr>
            <a:r>
              <a:rPr lang="en-AU" sz="1600" dirty="0"/>
              <a:t>verbs are:</a:t>
            </a:r>
          </a:p>
          <a:p>
            <a:pPr marL="0" indent="0">
              <a:buNone/>
            </a:pPr>
            <a:endParaRPr lang="en-AU" sz="1600" dirty="0"/>
          </a:p>
          <a:p>
            <a:pPr marL="0" indent="0">
              <a:buNone/>
            </a:pPr>
            <a:r>
              <a:rPr lang="en-AU" sz="1600" dirty="0"/>
              <a:t>1. Nominated in the objectives.</a:t>
            </a:r>
          </a:p>
          <a:p>
            <a:pPr marL="0" indent="0">
              <a:buNone/>
            </a:pPr>
            <a:r>
              <a:rPr lang="en-AU" sz="1600" dirty="0"/>
              <a:t>2. Likely to be elicited in the chosen TLAs.</a:t>
            </a:r>
          </a:p>
          <a:p>
            <a:pPr marL="0" indent="0">
              <a:buNone/>
            </a:pPr>
            <a:r>
              <a:rPr lang="en-AU" sz="1600" dirty="0"/>
              <a:t>3. Embedded in the assessment tasks so that judgments can be made about how</a:t>
            </a:r>
          </a:p>
          <a:p>
            <a:pPr marL="0" indent="0">
              <a:buNone/>
            </a:pPr>
            <a:r>
              <a:rPr lang="en-AU" sz="1600" dirty="0"/>
              <a:t>well a given student's level of performance meets the objectives.</a:t>
            </a:r>
          </a:p>
          <a:p>
            <a:pPr marL="0" indent="0">
              <a:buNone/>
            </a:pPr>
            <a:endParaRPr lang="en-AU" sz="1600" dirty="0"/>
          </a:p>
          <a:p>
            <a:pPr marL="0" indent="0">
              <a:buNone/>
            </a:pPr>
            <a:r>
              <a:rPr lang="en-AU" sz="1600" dirty="0"/>
              <a:t>Because the teaching methods and the assessment tasks now access the same verbs</a:t>
            </a:r>
          </a:p>
          <a:p>
            <a:pPr marL="0" indent="0">
              <a:buNone/>
            </a:pPr>
            <a:r>
              <a:rPr lang="en-AU" sz="1600" dirty="0"/>
              <a:t>as are in the objectives, the chances are increased that most students will in fact</a:t>
            </a:r>
          </a:p>
          <a:p>
            <a:pPr marL="0" indent="0">
              <a:buNone/>
            </a:pPr>
            <a:r>
              <a:rPr lang="en-AU" sz="1600" dirty="0"/>
              <a:t>engage with the appropriate learning activities. This is, by definition, a deep</a:t>
            </a:r>
          </a:p>
          <a:p>
            <a:pPr marL="0" indent="0">
              <a:buNone/>
            </a:pPr>
            <a:r>
              <a:rPr lang="en-AU" sz="1600" dirty="0"/>
              <a:t>approach.</a:t>
            </a:r>
          </a:p>
        </p:txBody>
      </p:sp>
    </p:spTree>
    <p:extLst>
      <p:ext uri="{BB962C8B-B14F-4D97-AF65-F5344CB8AC3E}">
        <p14:creationId xmlns:p14="http://schemas.microsoft.com/office/powerpoint/2010/main" val="16575926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FA583-E4E0-4452-8246-49873B0A346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1B09DA1-6794-4E14-B141-11C833DEF180}"/>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11:45  Group Discussion – Which pedagogies are we working with in our projects </a:t>
            </a:r>
          </a:p>
          <a:p>
            <a:endParaRPr lang="en-US" dirty="0"/>
          </a:p>
        </p:txBody>
      </p:sp>
    </p:spTree>
    <p:extLst>
      <p:ext uri="{BB962C8B-B14F-4D97-AF65-F5344CB8AC3E}">
        <p14:creationId xmlns:p14="http://schemas.microsoft.com/office/powerpoint/2010/main" val="39247393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4570A-0BA2-4603-B125-049DAD4A99AC}"/>
              </a:ext>
            </a:extLst>
          </p:cNvPr>
          <p:cNvSpPr>
            <a:spLocks noGrp="1"/>
          </p:cNvSpPr>
          <p:nvPr>
            <p:ph type="body" sz="quarter" idx="11"/>
          </p:nvPr>
        </p:nvSpPr>
        <p:spPr/>
        <p:txBody>
          <a:bodyPr/>
          <a:lstStyle/>
          <a:p>
            <a:r>
              <a:rPr lang="en-AU" dirty="0"/>
              <a:t>Pedagogies/Themes</a:t>
            </a:r>
            <a:endParaRPr lang="en-US" dirty="0"/>
          </a:p>
        </p:txBody>
      </p:sp>
      <p:sp>
        <p:nvSpPr>
          <p:cNvPr id="3" name="Text Placeholder 2">
            <a:extLst>
              <a:ext uri="{FF2B5EF4-FFF2-40B4-BE49-F238E27FC236}">
                <a16:creationId xmlns:a16="http://schemas.microsoft.com/office/drawing/2014/main" id="{35C179EB-47EF-45ED-97D2-E6AEE6C8A444}"/>
              </a:ext>
            </a:extLst>
          </p:cNvPr>
          <p:cNvSpPr>
            <a:spLocks noGrp="1"/>
          </p:cNvSpPr>
          <p:nvPr>
            <p:ph type="body" sz="quarter" idx="12"/>
          </p:nvPr>
        </p:nvSpPr>
        <p:spPr/>
        <p:txBody>
          <a:bodyPr/>
          <a:lstStyle/>
          <a:p>
            <a:pPr marL="0" indent="0">
              <a:buNone/>
            </a:pPr>
            <a:r>
              <a:rPr lang="en-AU" dirty="0"/>
              <a:t>Pedagogies of care – Paula </a:t>
            </a:r>
          </a:p>
          <a:p>
            <a:pPr marL="0" indent="0">
              <a:buNone/>
            </a:pPr>
            <a:r>
              <a:rPr lang="en-AU" dirty="0"/>
              <a:t>Dialogic pedagogy/Student voice – Paula, Fiona </a:t>
            </a:r>
          </a:p>
          <a:p>
            <a:pPr marL="0" indent="0">
              <a:buNone/>
            </a:pPr>
            <a:r>
              <a:rPr lang="en-US" dirty="0"/>
              <a:t>Belonging – Sarah </a:t>
            </a:r>
          </a:p>
          <a:p>
            <a:pPr marL="0" indent="0">
              <a:buNone/>
            </a:pPr>
            <a:r>
              <a:rPr lang="en-US" dirty="0"/>
              <a:t>Turn-around pedagogies/co-construction – Georgina </a:t>
            </a:r>
          </a:p>
          <a:p>
            <a:pPr marL="0" indent="0">
              <a:buNone/>
            </a:pPr>
            <a:r>
              <a:rPr lang="en-US" dirty="0"/>
              <a:t>Discomfort – Margaret </a:t>
            </a:r>
          </a:p>
          <a:p>
            <a:pPr marL="0" indent="0">
              <a:buNone/>
            </a:pPr>
            <a:r>
              <a:rPr lang="en-US" dirty="0"/>
              <a:t>Transition – Michele </a:t>
            </a:r>
          </a:p>
          <a:p>
            <a:pPr marL="0" indent="0">
              <a:buNone/>
            </a:pPr>
            <a:r>
              <a:rPr lang="en-US" dirty="0"/>
              <a:t>Enabling – Cate </a:t>
            </a:r>
          </a:p>
        </p:txBody>
      </p:sp>
    </p:spTree>
    <p:extLst>
      <p:ext uri="{BB962C8B-B14F-4D97-AF65-F5344CB8AC3E}">
        <p14:creationId xmlns:p14="http://schemas.microsoft.com/office/powerpoint/2010/main" val="8678634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C8107-ECCC-411E-89E2-D8CF5DD5A77E}"/>
              </a:ext>
            </a:extLst>
          </p:cNvPr>
          <p:cNvSpPr>
            <a:spLocks noGrp="1"/>
          </p:cNvSpPr>
          <p:nvPr>
            <p:ph type="body" sz="quarter" idx="11"/>
          </p:nvPr>
        </p:nvSpPr>
        <p:spPr>
          <a:xfrm>
            <a:off x="1475185" y="104215"/>
            <a:ext cx="6193631" cy="485775"/>
          </a:xfrm>
        </p:spPr>
        <p:txBody>
          <a:bodyPr/>
          <a:lstStyle/>
          <a:p>
            <a:r>
              <a:rPr lang="en-AU" sz="1800" dirty="0"/>
              <a:t>Discussion: Funds of knowledge</a:t>
            </a:r>
            <a:endParaRPr lang="en-AU" dirty="0"/>
          </a:p>
          <a:p>
            <a:r>
              <a:rPr lang="en-AU" dirty="0"/>
              <a:t>In what ways can connecting with the lifeworlds of students &amp; drawing on the resources/knowledges of students support interventions for increased engagement or quality? </a:t>
            </a:r>
          </a:p>
          <a:p>
            <a:endParaRPr lang="en-AU" dirty="0"/>
          </a:p>
          <a:p>
            <a:endParaRPr lang="en-AU" dirty="0"/>
          </a:p>
          <a:p>
            <a:endParaRPr lang="en-AU" dirty="0"/>
          </a:p>
          <a:p>
            <a:endParaRPr lang="en-US" dirty="0"/>
          </a:p>
        </p:txBody>
      </p:sp>
      <p:pic>
        <p:nvPicPr>
          <p:cNvPr id="4" name="Picture 3">
            <a:extLst>
              <a:ext uri="{FF2B5EF4-FFF2-40B4-BE49-F238E27FC236}">
                <a16:creationId xmlns:a16="http://schemas.microsoft.com/office/drawing/2014/main" id="{14C9CF47-22C9-43CB-9205-55516E03D904}"/>
              </a:ext>
            </a:extLst>
          </p:cNvPr>
          <p:cNvPicPr>
            <a:picLocks noChangeAspect="1"/>
          </p:cNvPicPr>
          <p:nvPr/>
        </p:nvPicPr>
        <p:blipFill>
          <a:blip r:embed="rId3"/>
          <a:stretch>
            <a:fillRect/>
          </a:stretch>
        </p:blipFill>
        <p:spPr>
          <a:xfrm>
            <a:off x="2983566" y="1495840"/>
            <a:ext cx="3682129" cy="3543446"/>
          </a:xfrm>
          <a:prstGeom prst="rect">
            <a:avLst/>
          </a:prstGeom>
        </p:spPr>
      </p:pic>
    </p:spTree>
    <p:extLst>
      <p:ext uri="{BB962C8B-B14F-4D97-AF65-F5344CB8AC3E}">
        <p14:creationId xmlns:p14="http://schemas.microsoft.com/office/powerpoint/2010/main" val="118642574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D2401-29B3-4226-8DC4-30E3F8BBFE26}"/>
              </a:ext>
            </a:extLst>
          </p:cNvPr>
          <p:cNvSpPr>
            <a:spLocks noGrp="1"/>
          </p:cNvSpPr>
          <p:nvPr>
            <p:ph type="body" sz="quarter" idx="10"/>
          </p:nvPr>
        </p:nvSpPr>
        <p:spPr/>
        <p:txBody>
          <a:bodyPr/>
          <a:lstStyle/>
          <a:p>
            <a:r>
              <a:rPr lang="en-AU" dirty="0"/>
              <a:t>In a nutshell….</a:t>
            </a:r>
            <a:endParaRPr lang="en-US" dirty="0"/>
          </a:p>
        </p:txBody>
      </p:sp>
      <p:sp>
        <p:nvSpPr>
          <p:cNvPr id="3" name="Text Placeholder 2">
            <a:extLst>
              <a:ext uri="{FF2B5EF4-FFF2-40B4-BE49-F238E27FC236}">
                <a16:creationId xmlns:a16="http://schemas.microsoft.com/office/drawing/2014/main" id="{9B7F4DB3-FCAF-43F8-9B30-EB1DCBFA0758}"/>
              </a:ext>
            </a:extLst>
          </p:cNvPr>
          <p:cNvSpPr>
            <a:spLocks noGrp="1"/>
          </p:cNvSpPr>
          <p:nvPr>
            <p:ph type="body" sz="quarter" idx="11"/>
          </p:nvPr>
        </p:nvSpPr>
        <p:spPr/>
        <p:txBody>
          <a:bodyPr/>
          <a:lstStyle/>
          <a:p>
            <a:r>
              <a:rPr lang="en-AU" sz="1200" b="0" dirty="0"/>
              <a:t>Moll, </a:t>
            </a:r>
            <a:r>
              <a:rPr lang="en-AU" sz="1200" b="0" dirty="0" err="1"/>
              <a:t>Amanti</a:t>
            </a:r>
            <a:r>
              <a:rPr lang="en-AU" sz="1200" b="0" dirty="0"/>
              <a:t>, Neff and Gonzalez 1992 define ‘funds of knowledge’ as the “historically- accumulated and culturally-developed bodies of knowledge and skills essential for household or individual functioning and well-being’’ (p. 133). Thus, it is the knowledge and skills that students develop from their home and community experiences and connections.</a:t>
            </a:r>
          </a:p>
          <a:p>
            <a:endParaRPr lang="en-AU" sz="1200" b="0" dirty="0"/>
          </a:p>
          <a:p>
            <a:r>
              <a:rPr lang="en-AU" sz="1200" b="0" dirty="0"/>
              <a:t>Using the knowledge gained from students' life-worlds to build curriculum and consider when planning for learning experiences.</a:t>
            </a:r>
          </a:p>
          <a:p>
            <a:endParaRPr lang="en-AU" sz="1200" b="0" dirty="0"/>
          </a:p>
          <a:p>
            <a:r>
              <a:rPr lang="en-AU" sz="1200" b="0" dirty="0"/>
              <a:t>“The funds of knowledge approach is based on a simple premise: regardless of any socioeconomical and sociocultural ‘‘deficit’’ that people may or may not have </a:t>
            </a:r>
            <a:r>
              <a:rPr lang="en-AU" sz="1200" i="1" dirty="0"/>
              <a:t>all families accumulate bodies of beliefs, ideas, skills, and abilities based on their experiences (in areas such as their occupation or their religion). The challenge consists in connecting these bodies of educational resources with teaching practice in order to connect the curriculum with students’ lives</a:t>
            </a:r>
            <a:r>
              <a:rPr lang="en-AU" sz="1200" b="0" dirty="0"/>
              <a:t>. “ (</a:t>
            </a:r>
            <a:r>
              <a:rPr lang="en-AU" sz="1200" b="0" dirty="0" err="1"/>
              <a:t>Gutart</a:t>
            </a:r>
            <a:r>
              <a:rPr lang="en-AU" sz="1200" b="0" dirty="0"/>
              <a:t> and Moll p.43)</a:t>
            </a:r>
          </a:p>
          <a:p>
            <a:endParaRPr lang="en-US" dirty="0"/>
          </a:p>
        </p:txBody>
      </p:sp>
    </p:spTree>
    <p:extLst>
      <p:ext uri="{BB962C8B-B14F-4D97-AF65-F5344CB8AC3E}">
        <p14:creationId xmlns:p14="http://schemas.microsoft.com/office/powerpoint/2010/main" val="278953781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DFF91-7C7D-413D-BEF5-4A88ADF03F93}"/>
              </a:ext>
            </a:extLst>
          </p:cNvPr>
          <p:cNvSpPr>
            <a:spLocks noGrp="1"/>
          </p:cNvSpPr>
          <p:nvPr>
            <p:ph type="body" sz="quarter" idx="10"/>
          </p:nvPr>
        </p:nvSpPr>
        <p:spPr>
          <a:xfrm>
            <a:off x="301999" y="52528"/>
            <a:ext cx="8258175" cy="485775"/>
          </a:xfrm>
        </p:spPr>
        <p:txBody>
          <a:bodyPr/>
          <a:lstStyle/>
          <a:p>
            <a:r>
              <a:rPr lang="en-AU" dirty="0"/>
              <a:t>Themes</a:t>
            </a:r>
            <a:endParaRPr lang="en-US" dirty="0"/>
          </a:p>
        </p:txBody>
      </p:sp>
      <p:sp>
        <p:nvSpPr>
          <p:cNvPr id="3" name="Text Placeholder 2">
            <a:extLst>
              <a:ext uri="{FF2B5EF4-FFF2-40B4-BE49-F238E27FC236}">
                <a16:creationId xmlns:a16="http://schemas.microsoft.com/office/drawing/2014/main" id="{8853D68C-2D41-4D0B-B6C7-7744407A067B}"/>
              </a:ext>
            </a:extLst>
          </p:cNvPr>
          <p:cNvSpPr>
            <a:spLocks noGrp="1"/>
          </p:cNvSpPr>
          <p:nvPr>
            <p:ph type="body" sz="quarter" idx="11"/>
          </p:nvPr>
        </p:nvSpPr>
        <p:spPr>
          <a:xfrm>
            <a:off x="301999" y="668991"/>
            <a:ext cx="6193631" cy="485775"/>
          </a:xfrm>
        </p:spPr>
        <p:txBody>
          <a:bodyPr/>
          <a:lstStyle/>
          <a:p>
            <a:r>
              <a:rPr lang="en-AU" b="0" dirty="0"/>
              <a:t>Understanding socio-political context of households &amp; communities </a:t>
            </a:r>
          </a:p>
          <a:p>
            <a:r>
              <a:rPr lang="en-AU" b="0" dirty="0"/>
              <a:t>Building socio-cultural competence </a:t>
            </a:r>
          </a:p>
          <a:p>
            <a:r>
              <a:rPr lang="en-AU" b="0" dirty="0"/>
              <a:t>Trust </a:t>
            </a:r>
          </a:p>
          <a:p>
            <a:r>
              <a:rPr lang="en-AU" b="0" dirty="0"/>
              <a:t>Anti-deficit – not focusing on disadvantages of students and not lowering standards </a:t>
            </a:r>
          </a:p>
          <a:p>
            <a:r>
              <a:rPr lang="en-AU" b="0" dirty="0"/>
              <a:t>Ideological clarity </a:t>
            </a:r>
          </a:p>
          <a:p>
            <a:r>
              <a:rPr lang="en-AU" b="0" dirty="0"/>
              <a:t>Agency </a:t>
            </a:r>
          </a:p>
          <a:p>
            <a:r>
              <a:rPr lang="en-AU" b="0" dirty="0"/>
              <a:t>Educational sovereignty </a:t>
            </a:r>
          </a:p>
          <a:p>
            <a:r>
              <a:rPr lang="en-AU" b="0" dirty="0"/>
              <a:t>Cross-class networks – middle class teachers </a:t>
            </a:r>
          </a:p>
          <a:p>
            <a:r>
              <a:rPr lang="en-AU" b="0" dirty="0"/>
              <a:t>Development of social networks with other households to exchange resources/</a:t>
            </a:r>
            <a:r>
              <a:rPr lang="en-AU" b="0" dirty="0" err="1"/>
              <a:t>FoK</a:t>
            </a:r>
            <a:endParaRPr lang="en-AU" b="0" dirty="0"/>
          </a:p>
          <a:p>
            <a:r>
              <a:rPr lang="en-AU" b="0" dirty="0"/>
              <a:t>‘Transforming students’ diversities into pedagogical assets may be the foremost educational challenge for the future’ (Moll &amp; Gonzales 1992). </a:t>
            </a:r>
            <a:endParaRPr lang="en-US" b="0" dirty="0"/>
          </a:p>
        </p:txBody>
      </p:sp>
    </p:spTree>
    <p:extLst>
      <p:ext uri="{BB962C8B-B14F-4D97-AF65-F5344CB8AC3E}">
        <p14:creationId xmlns:p14="http://schemas.microsoft.com/office/powerpoint/2010/main" val="223602743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389315" y="1039911"/>
            <a:ext cx="8280751" cy="2504435"/>
          </a:xfrm>
        </p:spPr>
        <p:txBody>
          <a:bodyPr lIns="91440" tIns="45720" rIns="91440" bIns="45720" anchor="t"/>
          <a:lstStyle/>
          <a:p>
            <a:pPr marL="0" indent="0">
              <a:buNone/>
            </a:pPr>
            <a:r>
              <a:rPr lang="en-US" sz="1600" i="1" dirty="0">
                <a:solidFill>
                  <a:srgbClr val="222222"/>
                </a:solidFill>
              </a:rPr>
              <a:t>Motta, S. C., &amp; Bennett, A. (2018). Pedagogies of care, care-full epistemological practice and ‘other’ caring subjectivities in enabling education. Teaching in Higher Education, 23(5), 631-646.</a:t>
            </a:r>
            <a:endParaRPr lang="en-US" sz="1600" i="1" dirty="0">
              <a:solidFill>
                <a:srgbClr val="222222"/>
              </a:solidFill>
              <a:ea typeface="+mn-lt"/>
              <a:cs typeface="+mn-lt"/>
            </a:endParaRPr>
          </a:p>
          <a:p>
            <a:pPr marL="0" indent="0">
              <a:buNone/>
            </a:pPr>
            <a:endParaRPr lang="en-US" sz="1600" i="1" dirty="0">
              <a:solidFill>
                <a:srgbClr val="222222"/>
              </a:solidFill>
            </a:endParaRPr>
          </a:p>
          <a:p>
            <a:pPr marL="0" indent="0">
              <a:buNone/>
            </a:pPr>
            <a:r>
              <a:rPr lang="en-US" sz="1600" dirty="0">
                <a:solidFill>
                  <a:srgbClr val="222222"/>
                </a:solidFill>
              </a:rPr>
              <a:t>The </a:t>
            </a:r>
            <a:r>
              <a:rPr lang="en-US" sz="1600" i="1" dirty="0">
                <a:solidFill>
                  <a:srgbClr val="222222"/>
                </a:solidFill>
              </a:rPr>
              <a:t>affective</a:t>
            </a:r>
            <a:r>
              <a:rPr lang="en-US" sz="1600" dirty="0">
                <a:solidFill>
                  <a:srgbClr val="222222"/>
                </a:solidFill>
              </a:rPr>
              <a:t> turn in education as critique of neo-liberalism (discourses of neoliberalism encourage dispositions of competitiveness, individualism, personally profitable exchanges) </a:t>
            </a:r>
          </a:p>
          <a:p>
            <a:pPr marL="0" indent="0">
              <a:buNone/>
            </a:pPr>
            <a:endParaRPr lang="en-US" sz="1600" dirty="0">
              <a:solidFill>
                <a:srgbClr val="222222"/>
              </a:solidFill>
            </a:endParaRPr>
          </a:p>
          <a:p>
            <a:pPr marL="0" indent="0">
              <a:buNone/>
            </a:pPr>
            <a:r>
              <a:rPr lang="en-US" sz="1600" dirty="0">
                <a:solidFill>
                  <a:srgbClr val="222222"/>
                </a:solidFill>
              </a:rPr>
              <a:t>'</a:t>
            </a:r>
            <a:r>
              <a:rPr lang="en-US" sz="1600" i="1" dirty="0">
                <a:solidFill>
                  <a:srgbClr val="222222"/>
                </a:solidFill>
              </a:rPr>
              <a:t>It shines a light on the hegemonic masculinities, which attempt to dissociate teaching and learning from emotion and the embodied</a:t>
            </a:r>
            <a:r>
              <a:rPr lang="en-US" sz="1600" dirty="0">
                <a:solidFill>
                  <a:srgbClr val="222222"/>
                </a:solidFill>
              </a:rPr>
              <a:t>' (Motta &amp; Bennett, p. 633) </a:t>
            </a:r>
          </a:p>
          <a:p>
            <a:pPr marL="0" indent="0">
              <a:buNone/>
            </a:pPr>
            <a:endParaRPr lang="en-US" sz="1600" dirty="0">
              <a:solidFill>
                <a:srgbClr val="222222"/>
              </a:solidFill>
            </a:endParaRPr>
          </a:p>
          <a:p>
            <a:pPr marL="0" indent="0">
              <a:buNone/>
            </a:pPr>
            <a:r>
              <a:rPr lang="en-US" sz="1600" dirty="0">
                <a:solidFill>
                  <a:srgbClr val="222222"/>
                </a:solidFill>
              </a:rPr>
              <a:t>Dominant construction of teachers' work in HE is to keep 'emotion' out of teaching </a:t>
            </a:r>
          </a:p>
          <a:p>
            <a:endParaRPr lang="en-US" sz="1600" dirty="0"/>
          </a:p>
        </p:txBody>
      </p:sp>
      <p:sp>
        <p:nvSpPr>
          <p:cNvPr id="5" name="Text Placeholder 4">
            <a:extLst>
              <a:ext uri="{FF2B5EF4-FFF2-40B4-BE49-F238E27FC236}">
                <a16:creationId xmlns:a16="http://schemas.microsoft.com/office/drawing/2014/main" id="{D4BF8283-D582-432D-A1C0-E329FAEDF3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7522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AB5C61F6-671D-3522-C076-9128CFA2997B}"/>
              </a:ext>
            </a:extLst>
          </p:cNvPr>
          <p:cNvPicPr>
            <a:picLocks noChangeAspect="1"/>
          </p:cNvPicPr>
          <p:nvPr/>
        </p:nvPicPr>
        <p:blipFill>
          <a:blip r:embed="rId3"/>
          <a:stretch>
            <a:fillRect/>
          </a:stretch>
        </p:blipFill>
        <p:spPr>
          <a:xfrm>
            <a:off x="2" y="-4395"/>
            <a:ext cx="7517421" cy="5169875"/>
          </a:xfrm>
          <a:prstGeom prst="rect">
            <a:avLst/>
          </a:prstGeom>
        </p:spPr>
      </p:pic>
    </p:spTree>
    <p:extLst>
      <p:ext uri="{BB962C8B-B14F-4D97-AF65-F5344CB8AC3E}">
        <p14:creationId xmlns:p14="http://schemas.microsoft.com/office/powerpoint/2010/main" val="26816218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10;&#10;Description automatically generated">
            <a:extLst>
              <a:ext uri="{FF2B5EF4-FFF2-40B4-BE49-F238E27FC236}">
                <a16:creationId xmlns:a16="http://schemas.microsoft.com/office/drawing/2014/main" id="{9BCABB12-DEDC-A108-9E61-7A3AC14399B6}"/>
              </a:ext>
            </a:extLst>
          </p:cNvPr>
          <p:cNvPicPr>
            <a:picLocks noChangeAspect="1"/>
          </p:cNvPicPr>
          <p:nvPr/>
        </p:nvPicPr>
        <p:blipFill>
          <a:blip r:embed="rId3"/>
          <a:stretch>
            <a:fillRect/>
          </a:stretch>
        </p:blipFill>
        <p:spPr>
          <a:xfrm>
            <a:off x="228602" y="198884"/>
            <a:ext cx="8431821" cy="4877619"/>
          </a:xfrm>
          <a:prstGeom prst="rect">
            <a:avLst/>
          </a:prstGeom>
        </p:spPr>
      </p:pic>
    </p:spTree>
    <p:extLst>
      <p:ext uri="{BB962C8B-B14F-4D97-AF65-F5344CB8AC3E}">
        <p14:creationId xmlns:p14="http://schemas.microsoft.com/office/powerpoint/2010/main" val="18832028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2C481-CEA2-6240-A547-67CE3ECD0A78}"/>
              </a:ext>
            </a:extLst>
          </p:cNvPr>
          <p:cNvSpPr>
            <a:spLocks noGrp="1"/>
          </p:cNvSpPr>
          <p:nvPr>
            <p:ph type="body" sz="quarter" idx="11"/>
          </p:nvPr>
        </p:nvSpPr>
        <p:spPr/>
        <p:txBody>
          <a:bodyPr lIns="91440" tIns="45720" rIns="91440" bIns="45720" anchor="t"/>
          <a:lstStyle/>
          <a:p>
            <a:r>
              <a:rPr lang="en-US" dirty="0"/>
              <a:t>Care/carelessness </a:t>
            </a:r>
          </a:p>
        </p:txBody>
      </p:sp>
      <p:sp>
        <p:nvSpPr>
          <p:cNvPr id="3" name="Text Placeholder 2">
            <a:extLst>
              <a:ext uri="{FF2B5EF4-FFF2-40B4-BE49-F238E27FC236}">
                <a16:creationId xmlns:a16="http://schemas.microsoft.com/office/drawing/2014/main" id="{2086152F-932C-C6D4-4DB3-B1A9C136EC50}"/>
              </a:ext>
            </a:extLst>
          </p:cNvPr>
          <p:cNvSpPr>
            <a:spLocks noGrp="1"/>
          </p:cNvSpPr>
          <p:nvPr>
            <p:ph type="body" sz="quarter" idx="12"/>
          </p:nvPr>
        </p:nvSpPr>
        <p:spPr/>
        <p:txBody>
          <a:bodyPr lIns="91440" tIns="45720" rIns="91440" bIns="45720" anchor="t"/>
          <a:lstStyle/>
          <a:p>
            <a:pPr marL="0" indent="0">
              <a:buNone/>
            </a:pPr>
            <a:r>
              <a:rPr lang="en-US" sz="1800" dirty="0"/>
              <a:t>As Lynch argues (2010, pp. 59-60) '</a:t>
            </a:r>
            <a:r>
              <a:rPr lang="en-US" sz="1800" i="1" dirty="0"/>
              <a:t>Caring, and the associated subject of emotional work, have been </a:t>
            </a:r>
            <a:r>
              <a:rPr lang="en-US" sz="1800" i="1" dirty="0" err="1"/>
              <a:t>trivialised</a:t>
            </a:r>
            <a:r>
              <a:rPr lang="en-US" sz="1800" i="1" dirty="0"/>
              <a:t> and dismissed in philosophy and intellectual thought...The difference between the past and the present is that carelessness was an unnamed assumption in the past; now it is not only accepted, it is expected and morally endorsed</a:t>
            </a:r>
            <a:r>
              <a:rPr lang="en-US" sz="1800" dirty="0"/>
              <a:t>' (Motta &amp; Bennett 2018, p. 635). </a:t>
            </a:r>
          </a:p>
          <a:p>
            <a:pPr marL="0" indent="0">
              <a:buNone/>
            </a:pPr>
            <a:endParaRPr lang="en-US" sz="1800" dirty="0"/>
          </a:p>
          <a:p>
            <a:pPr marL="0" indent="0">
              <a:buNone/>
            </a:pPr>
            <a:r>
              <a:rPr lang="en-US" sz="1800" dirty="0"/>
              <a:t>Can you identify this emphasis on carelessness in the academy as described in this quote? </a:t>
            </a:r>
          </a:p>
        </p:txBody>
      </p:sp>
    </p:spTree>
    <p:extLst>
      <p:ext uri="{BB962C8B-B14F-4D97-AF65-F5344CB8AC3E}">
        <p14:creationId xmlns:p14="http://schemas.microsoft.com/office/powerpoint/2010/main" val="30720450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3124E-ACAC-477F-B956-CFF7D3A129E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B21F80F-B4E7-4FEC-8D90-74634CCEC00C}"/>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Where are we up to? Sharing our templates. </a:t>
            </a:r>
          </a:p>
          <a:p>
            <a:endParaRPr lang="en-US" dirty="0"/>
          </a:p>
        </p:txBody>
      </p:sp>
    </p:spTree>
    <p:extLst>
      <p:ext uri="{BB962C8B-B14F-4D97-AF65-F5344CB8AC3E}">
        <p14:creationId xmlns:p14="http://schemas.microsoft.com/office/powerpoint/2010/main" val="66270428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80C253-D435-5ABE-3340-D9250AA99F15}"/>
              </a:ext>
            </a:extLst>
          </p:cNvPr>
          <p:cNvSpPr>
            <a:spLocks noGrp="1"/>
          </p:cNvSpPr>
          <p:nvPr>
            <p:ph type="body" sz="quarter" idx="11"/>
          </p:nvPr>
        </p:nvSpPr>
        <p:spPr/>
        <p:txBody>
          <a:bodyPr lIns="91440" tIns="45720" rIns="91440" bIns="45720" anchor="t"/>
          <a:lstStyle/>
          <a:p>
            <a:r>
              <a:rPr lang="en-US" dirty="0"/>
              <a:t>Care as recognition </a:t>
            </a:r>
          </a:p>
        </p:txBody>
      </p:sp>
      <p:sp>
        <p:nvSpPr>
          <p:cNvPr id="3" name="Text Placeholder 2">
            <a:extLst>
              <a:ext uri="{FF2B5EF4-FFF2-40B4-BE49-F238E27FC236}">
                <a16:creationId xmlns:a16="http://schemas.microsoft.com/office/drawing/2014/main" id="{8042C05E-04DD-98B5-FF30-754224135194}"/>
              </a:ext>
            </a:extLst>
          </p:cNvPr>
          <p:cNvSpPr>
            <a:spLocks noGrp="1"/>
          </p:cNvSpPr>
          <p:nvPr>
            <p:ph type="body" sz="quarter" idx="12"/>
          </p:nvPr>
        </p:nvSpPr>
        <p:spPr/>
        <p:txBody>
          <a:bodyPr lIns="91440" tIns="45720" rIns="91440" bIns="45720" anchor="t"/>
          <a:lstStyle/>
          <a:p>
            <a:pPr marL="0" indent="0">
              <a:buNone/>
            </a:pPr>
            <a:r>
              <a:rPr lang="en-US" dirty="0"/>
              <a:t>'</a:t>
            </a:r>
            <a:r>
              <a:rPr lang="en-US" sz="2000" i="1" dirty="0"/>
              <a:t>Care as recognition manifests as care-full pedagogical practices which acknowledge the complexities and wisdoms of students that come, often following on from experiences of exclusions and misrecognitions within other forms of education, training and employment</a:t>
            </a:r>
            <a:r>
              <a:rPr lang="en-US" sz="2000" dirty="0"/>
              <a:t>' (Motta &amp; Bennett 2018, p. 636) </a:t>
            </a:r>
          </a:p>
          <a:p>
            <a:r>
              <a:rPr lang="en-US" sz="1800" dirty="0"/>
              <a:t>Strengths based knowledge-making practices</a:t>
            </a:r>
          </a:p>
          <a:p>
            <a:r>
              <a:rPr lang="en-US" sz="1800" dirty="0"/>
              <a:t>Embrace the whole student </a:t>
            </a:r>
          </a:p>
          <a:p>
            <a:r>
              <a:rPr lang="en-US" sz="1800" dirty="0" err="1"/>
              <a:t>Recognising</a:t>
            </a:r>
            <a:r>
              <a:rPr lang="en-US" sz="1800" dirty="0"/>
              <a:t> capacity and capability of the student</a:t>
            </a:r>
          </a:p>
          <a:p>
            <a:pPr marL="0" indent="0">
              <a:buNone/>
            </a:pPr>
            <a:endParaRPr lang="en-US" dirty="0"/>
          </a:p>
        </p:txBody>
      </p:sp>
    </p:spTree>
    <p:extLst>
      <p:ext uri="{BB962C8B-B14F-4D97-AF65-F5344CB8AC3E}">
        <p14:creationId xmlns:p14="http://schemas.microsoft.com/office/powerpoint/2010/main" val="33911983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6FFD03-6413-8358-2147-5265E9583895}"/>
              </a:ext>
            </a:extLst>
          </p:cNvPr>
          <p:cNvSpPr>
            <a:spLocks noGrp="1"/>
          </p:cNvSpPr>
          <p:nvPr>
            <p:ph type="body" sz="quarter" idx="11"/>
          </p:nvPr>
        </p:nvSpPr>
        <p:spPr/>
        <p:txBody>
          <a:bodyPr lIns="91440" tIns="45720" rIns="91440" bIns="45720" anchor="t"/>
          <a:lstStyle/>
          <a:p>
            <a:r>
              <a:rPr lang="en-US" dirty="0"/>
              <a:t>Care as dialogic relationality </a:t>
            </a:r>
          </a:p>
        </p:txBody>
      </p:sp>
      <p:sp>
        <p:nvSpPr>
          <p:cNvPr id="3" name="Text Placeholder 2">
            <a:extLst>
              <a:ext uri="{FF2B5EF4-FFF2-40B4-BE49-F238E27FC236}">
                <a16:creationId xmlns:a16="http://schemas.microsoft.com/office/drawing/2014/main" id="{817CFC3B-4097-D75B-9843-F4826781D907}"/>
              </a:ext>
            </a:extLst>
          </p:cNvPr>
          <p:cNvSpPr>
            <a:spLocks noGrp="1"/>
          </p:cNvSpPr>
          <p:nvPr>
            <p:ph type="body" sz="quarter" idx="12"/>
          </p:nvPr>
        </p:nvSpPr>
        <p:spPr/>
        <p:txBody>
          <a:bodyPr lIns="91440" tIns="45720" rIns="91440" bIns="45720" anchor="t"/>
          <a:lstStyle/>
          <a:p>
            <a:pPr marL="0" indent="0">
              <a:buNone/>
            </a:pPr>
            <a:r>
              <a:rPr lang="en-US" sz="1800" dirty="0"/>
              <a:t>'</a:t>
            </a:r>
            <a:r>
              <a:rPr lang="en-US" sz="1600" i="1" dirty="0"/>
              <a:t>The epistemological commitments of care in Enabling ae valued and foregrounded programmatically, rather than considered an individual teacher's emotional approach or disposition as a 'caring' teacher</a:t>
            </a:r>
            <a:r>
              <a:rPr lang="en-US" sz="1600" dirty="0"/>
              <a:t>' (p. 640) </a:t>
            </a:r>
          </a:p>
          <a:p>
            <a:pPr marL="0" indent="0">
              <a:buNone/>
            </a:pPr>
            <a:endParaRPr lang="en-US" sz="1800" dirty="0"/>
          </a:p>
          <a:p>
            <a:pPr marL="0" indent="0">
              <a:buNone/>
            </a:pPr>
            <a:r>
              <a:rPr lang="en-US" sz="1800" dirty="0"/>
              <a:t>'</a:t>
            </a:r>
            <a:r>
              <a:rPr lang="en-US" sz="1600" i="1" dirty="0"/>
              <a:t>What became clear is a commitments to an ethics of practice based on reflexive re/development which was dialogical in contra-distinction to the monological logics prevalent in hegemonic performances of the teachers in HE'</a:t>
            </a:r>
            <a:r>
              <a:rPr lang="en-US" sz="1600" dirty="0"/>
              <a:t> (p. 640). </a:t>
            </a:r>
          </a:p>
          <a:p>
            <a:pPr marL="0" indent="0">
              <a:buNone/>
            </a:pPr>
            <a:endParaRPr lang="en-US" sz="1600" dirty="0"/>
          </a:p>
          <a:p>
            <a:pPr marL="285750" indent="-285750"/>
            <a:r>
              <a:rPr lang="en-US" sz="1100" dirty="0"/>
              <a:t>Scaffolding learning </a:t>
            </a:r>
          </a:p>
          <a:p>
            <a:pPr marL="285750" indent="-285750"/>
            <a:r>
              <a:rPr lang="en-US" sz="1100" dirty="0"/>
              <a:t>Narrative practice </a:t>
            </a:r>
          </a:p>
          <a:p>
            <a:pPr marL="285750" indent="-285750"/>
            <a:r>
              <a:rPr lang="en-US" sz="1100" dirty="0"/>
              <a:t>Multi-literacies </a:t>
            </a:r>
          </a:p>
          <a:p>
            <a:pPr marL="285750" indent="-285750"/>
            <a:r>
              <a:rPr lang="en-US" sz="1100" dirty="0"/>
              <a:t>Real world examples </a:t>
            </a:r>
          </a:p>
          <a:p>
            <a:pPr marL="285750" indent="-285750"/>
            <a:r>
              <a:rPr lang="en-US" sz="1100" dirty="0"/>
              <a:t>Not just about content </a:t>
            </a:r>
          </a:p>
          <a:p>
            <a:pPr marL="285750" indent="-285750"/>
            <a:r>
              <a:rPr lang="en-US" sz="1100" dirty="0"/>
              <a:t>Listening </a:t>
            </a:r>
          </a:p>
          <a:p>
            <a:pPr marL="285750" indent="-285750"/>
            <a:r>
              <a:rPr lang="en-US" sz="1100" dirty="0"/>
              <a:t>Not judging </a:t>
            </a:r>
          </a:p>
        </p:txBody>
      </p:sp>
    </p:spTree>
    <p:extLst>
      <p:ext uri="{BB962C8B-B14F-4D97-AF65-F5344CB8AC3E}">
        <p14:creationId xmlns:p14="http://schemas.microsoft.com/office/powerpoint/2010/main" val="15873539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B8FF0-2C10-1713-6AB9-651127450E75}"/>
              </a:ext>
            </a:extLst>
          </p:cNvPr>
          <p:cNvSpPr>
            <a:spLocks noGrp="1"/>
          </p:cNvSpPr>
          <p:nvPr>
            <p:ph type="body" sz="quarter" idx="11"/>
          </p:nvPr>
        </p:nvSpPr>
        <p:spPr/>
        <p:txBody>
          <a:bodyPr lIns="91440" tIns="45720" rIns="91440" bIns="45720" anchor="t"/>
          <a:lstStyle/>
          <a:p>
            <a:r>
              <a:rPr lang="en-US" sz="3200" dirty="0"/>
              <a:t>Care as affective and embodied praxis </a:t>
            </a:r>
          </a:p>
        </p:txBody>
      </p:sp>
      <p:sp>
        <p:nvSpPr>
          <p:cNvPr id="3" name="Text Placeholder 2">
            <a:extLst>
              <a:ext uri="{FF2B5EF4-FFF2-40B4-BE49-F238E27FC236}">
                <a16:creationId xmlns:a16="http://schemas.microsoft.com/office/drawing/2014/main" id="{F6094BFC-473E-D8EC-7564-AD08FF55EEA3}"/>
              </a:ext>
            </a:extLst>
          </p:cNvPr>
          <p:cNvSpPr>
            <a:spLocks noGrp="1"/>
          </p:cNvSpPr>
          <p:nvPr>
            <p:ph type="body" sz="quarter" idx="12"/>
          </p:nvPr>
        </p:nvSpPr>
        <p:spPr/>
        <p:txBody>
          <a:bodyPr lIns="91440" tIns="45720" rIns="91440" bIns="45720" anchor="t"/>
          <a:lstStyle/>
          <a:p>
            <a:pPr marL="0" indent="0">
              <a:buNone/>
            </a:pPr>
            <a:r>
              <a:rPr lang="en-US" sz="1600" i="1" dirty="0"/>
              <a:t>'Attention to the affective and embodied elements of pedagogies of care and their relationship to creating careful epistemological work was manifested in the attentiveness that educators paid to the time-spaces of teaching and learning, in terms of fostering feelings of safety and belonging...'</a:t>
            </a:r>
            <a:r>
              <a:rPr lang="en-US" sz="1600" dirty="0"/>
              <a:t> (p. 642). </a:t>
            </a:r>
          </a:p>
          <a:p>
            <a:pPr marL="0" indent="0">
              <a:buNone/>
            </a:pPr>
            <a:endParaRPr lang="en-US" sz="1600" dirty="0"/>
          </a:p>
          <a:p>
            <a:pPr marL="285750" indent="-285750"/>
            <a:r>
              <a:rPr lang="en-US" sz="1600" dirty="0"/>
              <a:t>Taking time to make students feel comfortable </a:t>
            </a:r>
            <a:endParaRPr lang="en-US" dirty="0"/>
          </a:p>
          <a:p>
            <a:pPr marL="285750" indent="-285750"/>
            <a:r>
              <a:rPr lang="en-US" sz="1600" dirty="0"/>
              <a:t>Engagement at the visceral level </a:t>
            </a:r>
          </a:p>
          <a:p>
            <a:pPr marL="285750" indent="-285750"/>
            <a:r>
              <a:rPr lang="en-US" sz="1600" dirty="0"/>
              <a:t>Emotional </a:t>
            </a:r>
            <a:r>
              <a:rPr lang="en-US" sz="1600" dirty="0" err="1"/>
              <a:t>labour</a:t>
            </a:r>
            <a:r>
              <a:rPr lang="en-US" sz="1600" dirty="0"/>
              <a:t> outside of formal teaching time </a:t>
            </a:r>
          </a:p>
          <a:p>
            <a:pPr marL="285750" indent="-285750"/>
            <a:r>
              <a:rPr lang="en-US" sz="1600" dirty="0"/>
              <a:t>Non-</a:t>
            </a:r>
            <a:r>
              <a:rPr lang="en-US" sz="1600" dirty="0" err="1"/>
              <a:t>judgemental</a:t>
            </a:r>
            <a:r>
              <a:rPr lang="en-US" sz="1600" dirty="0"/>
              <a:t> language and tone </a:t>
            </a:r>
          </a:p>
          <a:p>
            <a:pPr marL="285750" indent="-285750"/>
            <a:r>
              <a:rPr lang="en-US" sz="1600" dirty="0"/>
              <a:t>Encouraging </a:t>
            </a:r>
          </a:p>
          <a:p>
            <a:pPr marL="285750" indent="-285750"/>
            <a:r>
              <a:rPr lang="en-US" sz="1600" dirty="0"/>
              <a:t>Setting up space so its non-threatening and dialogical </a:t>
            </a:r>
          </a:p>
        </p:txBody>
      </p:sp>
    </p:spTree>
    <p:extLst>
      <p:ext uri="{BB962C8B-B14F-4D97-AF65-F5344CB8AC3E}">
        <p14:creationId xmlns:p14="http://schemas.microsoft.com/office/powerpoint/2010/main" val="27198399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B566F-B08A-D88B-EAD2-1AF5939AE5A4}"/>
              </a:ext>
            </a:extLst>
          </p:cNvPr>
          <p:cNvSpPr>
            <a:spLocks noGrp="1"/>
          </p:cNvSpPr>
          <p:nvPr>
            <p:ph type="body" sz="quarter" idx="11"/>
          </p:nvPr>
        </p:nvSpPr>
        <p:spPr/>
        <p:txBody>
          <a:bodyPr lIns="91440" tIns="45720" rIns="91440" bIns="45720" anchor="t"/>
          <a:lstStyle/>
          <a:p>
            <a:r>
              <a:rPr lang="en-US" dirty="0"/>
              <a:t>Guiding Questions </a:t>
            </a:r>
          </a:p>
        </p:txBody>
      </p:sp>
      <p:sp>
        <p:nvSpPr>
          <p:cNvPr id="3" name="Text Placeholder 2">
            <a:extLst>
              <a:ext uri="{FF2B5EF4-FFF2-40B4-BE49-F238E27FC236}">
                <a16:creationId xmlns:a16="http://schemas.microsoft.com/office/drawing/2014/main" id="{8DA7BF96-156E-602C-63C3-1271EED0EE14}"/>
              </a:ext>
            </a:extLst>
          </p:cNvPr>
          <p:cNvSpPr>
            <a:spLocks noGrp="1"/>
          </p:cNvSpPr>
          <p:nvPr>
            <p:ph type="body" sz="quarter" idx="12"/>
          </p:nvPr>
        </p:nvSpPr>
        <p:spPr>
          <a:xfrm>
            <a:off x="348973" y="1181105"/>
            <a:ext cx="8280751" cy="2504435"/>
          </a:xfrm>
        </p:spPr>
        <p:txBody>
          <a:bodyPr lIns="91440" tIns="45720" rIns="91440" bIns="45720" anchor="t"/>
          <a:lstStyle/>
          <a:p>
            <a:pPr marL="0" indent="0">
              <a:buNone/>
            </a:pPr>
            <a:r>
              <a:rPr lang="en-US" sz="1800" dirty="0"/>
              <a:t>What are the key take-away points made for your teaching in HE?</a:t>
            </a:r>
          </a:p>
          <a:p>
            <a:pPr marL="0" indent="0">
              <a:buNone/>
            </a:pPr>
            <a:endParaRPr lang="en-US" sz="1800" dirty="0"/>
          </a:p>
          <a:p>
            <a:pPr marL="0" indent="0">
              <a:buNone/>
            </a:pPr>
            <a:r>
              <a:rPr lang="en-US" sz="1800" dirty="0"/>
              <a:t>What are the challenges of being a 'caring teacher' in university?  </a:t>
            </a:r>
            <a:endParaRPr lang="en-US" sz="1800"/>
          </a:p>
          <a:p>
            <a:pPr marL="0" indent="0">
              <a:buNone/>
            </a:pPr>
            <a:endParaRPr lang="en-US" sz="1800" dirty="0"/>
          </a:p>
          <a:p>
            <a:pPr marL="0" indent="0">
              <a:buNone/>
            </a:pPr>
            <a:r>
              <a:rPr lang="en-US" sz="1800" dirty="0"/>
              <a:t>If the presupposition is that care-full pedagogies are more than just dispositions of the 'caring' teacher, what are other examples? </a:t>
            </a:r>
          </a:p>
          <a:p>
            <a:pPr marL="0" indent="0">
              <a:buNone/>
            </a:pPr>
            <a:endParaRPr lang="en-US" sz="1800" dirty="0"/>
          </a:p>
          <a:p>
            <a:pPr marL="0" indent="0">
              <a:buNone/>
            </a:pPr>
            <a:r>
              <a:rPr lang="en-US" sz="1800" dirty="0"/>
              <a:t>How can we challenge the hegemonic discourses of the university so that caring work is attributed with a higher status and value? </a:t>
            </a:r>
          </a:p>
          <a:p>
            <a:pPr marL="0" indent="0">
              <a:buNone/>
            </a:pPr>
            <a:endParaRPr lang="en-US" sz="1800" dirty="0"/>
          </a:p>
          <a:p>
            <a:pPr marL="0" indent="0">
              <a:buNone/>
            </a:pPr>
            <a:r>
              <a:rPr lang="en-US" sz="1800" dirty="0"/>
              <a:t>What hopeful ideas can we generate about possibilities for increased care? </a:t>
            </a:r>
          </a:p>
        </p:txBody>
      </p:sp>
    </p:spTree>
    <p:extLst>
      <p:ext uri="{BB962C8B-B14F-4D97-AF65-F5344CB8AC3E}">
        <p14:creationId xmlns:p14="http://schemas.microsoft.com/office/powerpoint/2010/main" val="8070877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B566F-B08A-D88B-EAD2-1AF5939AE5A4}"/>
              </a:ext>
            </a:extLst>
          </p:cNvPr>
          <p:cNvSpPr>
            <a:spLocks noGrp="1"/>
          </p:cNvSpPr>
          <p:nvPr>
            <p:ph type="body" sz="quarter" idx="11"/>
          </p:nvPr>
        </p:nvSpPr>
        <p:spPr/>
        <p:txBody>
          <a:bodyPr lIns="91440" tIns="45720" rIns="91440" bIns="45720" anchor="t"/>
          <a:lstStyle/>
          <a:p>
            <a:r>
              <a:rPr lang="en-US" dirty="0"/>
              <a:t>Guiding Questions </a:t>
            </a:r>
          </a:p>
        </p:txBody>
      </p:sp>
      <p:sp>
        <p:nvSpPr>
          <p:cNvPr id="3" name="Text Placeholder 2">
            <a:extLst>
              <a:ext uri="{FF2B5EF4-FFF2-40B4-BE49-F238E27FC236}">
                <a16:creationId xmlns:a16="http://schemas.microsoft.com/office/drawing/2014/main" id="{8DA7BF96-156E-602C-63C3-1271EED0EE14}"/>
              </a:ext>
            </a:extLst>
          </p:cNvPr>
          <p:cNvSpPr>
            <a:spLocks noGrp="1"/>
          </p:cNvSpPr>
          <p:nvPr>
            <p:ph type="body" sz="quarter" idx="12"/>
          </p:nvPr>
        </p:nvSpPr>
        <p:spPr>
          <a:xfrm>
            <a:off x="348973" y="1181105"/>
            <a:ext cx="8280751" cy="2504435"/>
          </a:xfrm>
        </p:spPr>
        <p:txBody>
          <a:bodyPr lIns="91440" tIns="45720" rIns="91440" bIns="45720" anchor="t"/>
          <a:lstStyle/>
          <a:p>
            <a:pPr marL="0" indent="0">
              <a:buNone/>
            </a:pPr>
            <a:r>
              <a:rPr lang="en-US" sz="1800" dirty="0"/>
              <a:t>How do you perceive pedagogic care in higher education?</a:t>
            </a:r>
            <a:endParaRPr lang="en-US" dirty="0"/>
          </a:p>
          <a:p>
            <a:pPr marL="0" indent="0">
              <a:buNone/>
            </a:pPr>
            <a:endParaRPr lang="en-US" sz="1800" dirty="0"/>
          </a:p>
          <a:p>
            <a:pPr marL="0" indent="0">
              <a:buNone/>
            </a:pPr>
            <a:r>
              <a:rPr lang="en-US" sz="1800" dirty="0"/>
              <a:t>How do you see care manifesting itself at various levels simultaneously? </a:t>
            </a:r>
          </a:p>
          <a:p>
            <a:pPr marL="0" indent="0">
              <a:buNone/>
            </a:pPr>
            <a:endParaRPr lang="en-US" sz="1800" dirty="0"/>
          </a:p>
          <a:p>
            <a:pPr marL="0" indent="0">
              <a:buNone/>
            </a:pPr>
            <a:r>
              <a:rPr lang="en-US" sz="1800" dirty="0"/>
              <a:t>What do you see as the place of relationships, especially caring ones, within higher education?</a:t>
            </a:r>
            <a:endParaRPr lang="en-US"/>
          </a:p>
          <a:p>
            <a:pPr marL="0" indent="0">
              <a:buNone/>
            </a:pPr>
            <a:endParaRPr lang="en-US" sz="1800" dirty="0"/>
          </a:p>
          <a:p>
            <a:pPr marL="0" indent="0">
              <a:buNone/>
            </a:pPr>
            <a:r>
              <a:rPr lang="en-US" sz="1800" dirty="0"/>
              <a:t>What are your reflections on 'care as resistance' and 'caring as less than'</a:t>
            </a:r>
          </a:p>
        </p:txBody>
      </p:sp>
    </p:spTree>
    <p:extLst>
      <p:ext uri="{BB962C8B-B14F-4D97-AF65-F5344CB8AC3E}">
        <p14:creationId xmlns:p14="http://schemas.microsoft.com/office/powerpoint/2010/main" val="4182749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AF92B-F0D6-418C-AD87-A915344759D5}"/>
              </a:ext>
            </a:extLst>
          </p:cNvPr>
          <p:cNvSpPr txBox="1"/>
          <p:nvPr/>
        </p:nvSpPr>
        <p:spPr>
          <a:xfrm>
            <a:off x="342900" y="514350"/>
            <a:ext cx="7988300" cy="2677656"/>
          </a:xfrm>
          <a:prstGeom prst="rect">
            <a:avLst/>
          </a:prstGeom>
          <a:noFill/>
        </p:spPr>
        <p:txBody>
          <a:bodyPr wrap="square" lIns="91440" tIns="45720" rIns="91440" bIns="45720" rtlCol="0" anchor="t">
            <a:spAutoFit/>
          </a:bodyPr>
          <a:lstStyle/>
          <a:p>
            <a:r>
              <a:rPr lang="en-AU" dirty="0">
                <a:latin typeface="Arial"/>
                <a:cs typeface="Arial"/>
              </a:rPr>
              <a:t>Walker &amp; Gleaves seek to understand ‘how teachers in higher education perceive pedagogic care and as such, establish a caring environment in their teaching and learning – in other words, how they become and exist as ‘caring teachers’ (p. 67)</a:t>
            </a:r>
          </a:p>
          <a:p>
            <a:endParaRPr lang="en-AU" dirty="0"/>
          </a:p>
          <a:p>
            <a:r>
              <a:rPr lang="en-AU" dirty="0">
                <a:latin typeface="Arial"/>
                <a:cs typeface="Arial"/>
              </a:rPr>
              <a:t>Caring practices </a:t>
            </a:r>
            <a:r>
              <a:rPr lang="en-AU" i="1" dirty="0">
                <a:latin typeface="Arial"/>
                <a:cs typeface="Arial"/>
              </a:rPr>
              <a:t>versus</a:t>
            </a:r>
            <a:r>
              <a:rPr lang="en-AU" dirty="0">
                <a:latin typeface="Arial"/>
                <a:cs typeface="Arial"/>
              </a:rPr>
              <a:t> caring attributes </a:t>
            </a:r>
            <a:endParaRPr lang="en-AU" dirty="0"/>
          </a:p>
        </p:txBody>
      </p:sp>
    </p:spTree>
    <p:extLst>
      <p:ext uri="{BB962C8B-B14F-4D97-AF65-F5344CB8AC3E}">
        <p14:creationId xmlns:p14="http://schemas.microsoft.com/office/powerpoint/2010/main" val="42257857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D14FE-2FD6-4D92-856E-C4E0EC377B3C}"/>
              </a:ext>
            </a:extLst>
          </p:cNvPr>
          <p:cNvPicPr>
            <a:picLocks noChangeAspect="1"/>
          </p:cNvPicPr>
          <p:nvPr/>
        </p:nvPicPr>
        <p:blipFill>
          <a:blip r:embed="rId3"/>
          <a:stretch>
            <a:fillRect/>
          </a:stretch>
        </p:blipFill>
        <p:spPr>
          <a:xfrm>
            <a:off x="1132631" y="1"/>
            <a:ext cx="6878738" cy="4264818"/>
          </a:xfrm>
          <a:prstGeom prst="rect">
            <a:avLst/>
          </a:prstGeom>
          <a:noFill/>
        </p:spPr>
      </p:pic>
    </p:spTree>
    <p:extLst>
      <p:ext uri="{BB962C8B-B14F-4D97-AF65-F5344CB8AC3E}">
        <p14:creationId xmlns:p14="http://schemas.microsoft.com/office/powerpoint/2010/main" val="2479821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16EF0-7126-421B-94FF-59D13A12B0C2}"/>
              </a:ext>
            </a:extLst>
          </p:cNvPr>
          <p:cNvSpPr>
            <a:spLocks noGrp="1"/>
          </p:cNvSpPr>
          <p:nvPr>
            <p:ph type="body" sz="quarter" idx="11"/>
          </p:nvPr>
        </p:nvSpPr>
        <p:spPr/>
        <p:txBody>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Schratz, M. (1992) Researching while teaching: an action research approach in higher education, </a:t>
            </a:r>
            <a:r>
              <a:rPr lang="en-AU" sz="1800"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AU" sz="1800" dirty="0">
                <a:latin typeface="Calibri" panose="020F0502020204030204" pitchFamily="34" charset="0"/>
                <a:ea typeface="Calibri" panose="020F0502020204030204" pitchFamily="34" charset="0"/>
                <a:cs typeface="Times New Roman" panose="02020603050405020304" pitchFamily="18" charset="0"/>
              </a:rPr>
              <a:t>, 17(1), 81-95. </a:t>
            </a:r>
          </a:p>
          <a:p>
            <a:endParaRPr lang="en-US" dirty="0"/>
          </a:p>
        </p:txBody>
      </p:sp>
      <p:sp>
        <p:nvSpPr>
          <p:cNvPr id="3" name="Text Placeholder 2">
            <a:extLst>
              <a:ext uri="{FF2B5EF4-FFF2-40B4-BE49-F238E27FC236}">
                <a16:creationId xmlns:a16="http://schemas.microsoft.com/office/drawing/2014/main" id="{53741DF9-0272-4E9D-9015-868DAF4CDE20}"/>
              </a:ext>
            </a:extLst>
          </p:cNvPr>
          <p:cNvSpPr>
            <a:spLocks noGrp="1"/>
          </p:cNvSpPr>
          <p:nvPr>
            <p:ph type="body" sz="quarter" idx="12"/>
          </p:nvPr>
        </p:nvSpPr>
        <p:spPr>
          <a:xfrm>
            <a:off x="359565" y="1076327"/>
            <a:ext cx="8280751" cy="2504435"/>
          </a:xfrm>
        </p:spPr>
        <p:txBody>
          <a:bodyPr/>
          <a:lstStyle/>
          <a:p>
            <a:pPr marL="0" indent="0">
              <a:buNone/>
            </a:pPr>
            <a:r>
              <a:rPr lang="en-AU" sz="1600" b="1" i="1" dirty="0"/>
              <a:t>Schratz article provides a technical/methodological/critical lens to consider action research process. </a:t>
            </a:r>
          </a:p>
          <a:p>
            <a:pPr marL="0" indent="0">
              <a:buNone/>
            </a:pPr>
            <a:endParaRPr lang="en-AU" sz="1400" dirty="0"/>
          </a:p>
          <a:p>
            <a:pPr marL="0" indent="0">
              <a:buNone/>
            </a:pPr>
            <a:r>
              <a:rPr lang="en-AU" sz="1400" dirty="0"/>
              <a:t>Instruments for action research: </a:t>
            </a:r>
          </a:p>
          <a:p>
            <a:pPr>
              <a:buAutoNum type="arabicPeriod"/>
            </a:pPr>
            <a:r>
              <a:rPr lang="en-AU" sz="1400" dirty="0"/>
              <a:t>Instant feedback – handing out 2 questions at the end of the lesson to students </a:t>
            </a:r>
          </a:p>
          <a:p>
            <a:pPr>
              <a:buAutoNum type="arabicPeriod"/>
            </a:pPr>
            <a:r>
              <a:rPr lang="en-AU" sz="1400" dirty="0"/>
              <a:t>Questionnaire – multiple choice questions </a:t>
            </a:r>
          </a:p>
          <a:p>
            <a:pPr>
              <a:buAutoNum type="arabicPeriod"/>
            </a:pPr>
            <a:r>
              <a:rPr lang="en-AU" sz="1400" dirty="0"/>
              <a:t>Sentence completion – phrases indicating the beginnings of evaluative statements (such as feelings, opinions, values etc)</a:t>
            </a:r>
          </a:p>
          <a:p>
            <a:pPr>
              <a:buAutoNum type="arabicPeriod"/>
            </a:pPr>
            <a:r>
              <a:rPr lang="en-AU" sz="1400" dirty="0"/>
              <a:t>Open Letter – writing a letter to the class to support overcoming a challenge</a:t>
            </a:r>
          </a:p>
          <a:p>
            <a:pPr>
              <a:buAutoNum type="arabicPeriod"/>
            </a:pPr>
            <a:r>
              <a:rPr lang="en-AU" sz="1400" dirty="0"/>
              <a:t>Journal book – Tracking personal thoughts and professional experiences – can be adopted by both educator and student </a:t>
            </a:r>
          </a:p>
          <a:p>
            <a:pPr>
              <a:buAutoNum type="arabicPeriod"/>
            </a:pPr>
            <a:r>
              <a:rPr lang="en-AU" sz="1400" dirty="0"/>
              <a:t>Classroom observation – invite a person you trust to offer supportive observation of teaching in action (teaching squares) </a:t>
            </a:r>
          </a:p>
          <a:p>
            <a:pPr>
              <a:buAutoNum type="arabicPeriod"/>
            </a:pPr>
            <a:r>
              <a:rPr lang="en-AU" sz="1400" dirty="0"/>
              <a:t>Audio-visual – offers potential for ‘critical’ lens of teaching performance </a:t>
            </a:r>
          </a:p>
          <a:p>
            <a:pPr>
              <a:buAutoNum type="arabicPeriod"/>
            </a:pPr>
            <a:r>
              <a:rPr lang="en-AU" sz="1400" dirty="0"/>
              <a:t>Interview triangle – with in-put from educator, student &amp; 3</a:t>
            </a:r>
            <a:r>
              <a:rPr lang="en-AU" sz="1400" baseline="30000" dirty="0"/>
              <a:t>rd</a:t>
            </a:r>
            <a:r>
              <a:rPr lang="en-AU" sz="1400" dirty="0"/>
              <a:t> person </a:t>
            </a:r>
          </a:p>
          <a:p>
            <a:pPr>
              <a:buAutoNum type="arabicPeriod"/>
            </a:pPr>
            <a:endParaRPr lang="en-AU" sz="1400" dirty="0"/>
          </a:p>
          <a:p>
            <a:pPr>
              <a:buAutoNum type="arabicPeriod"/>
            </a:pPr>
            <a:endParaRPr lang="en-AU" sz="1600" dirty="0"/>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2110936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EDC9-8590-40B6-8CCA-02EA2AFB8671}"/>
              </a:ext>
            </a:extLst>
          </p:cNvPr>
          <p:cNvSpPr>
            <a:spLocks noGrp="1"/>
          </p:cNvSpPr>
          <p:nvPr>
            <p:ph type="body" sz="quarter" idx="11"/>
          </p:nvPr>
        </p:nvSpPr>
        <p:spPr/>
        <p:txBody>
          <a:bodyPr/>
          <a:lstStyle/>
          <a:p>
            <a:r>
              <a:rPr lang="en-AU" dirty="0"/>
              <a:t>Questions </a:t>
            </a:r>
            <a:endParaRPr lang="en-US" dirty="0"/>
          </a:p>
        </p:txBody>
      </p:sp>
      <p:sp>
        <p:nvSpPr>
          <p:cNvPr id="3" name="Text Placeholder 2">
            <a:extLst>
              <a:ext uri="{FF2B5EF4-FFF2-40B4-BE49-F238E27FC236}">
                <a16:creationId xmlns:a16="http://schemas.microsoft.com/office/drawing/2014/main" id="{816A5C30-1F30-4DB7-887D-D6265B2FFBAD}"/>
              </a:ext>
            </a:extLst>
          </p:cNvPr>
          <p:cNvSpPr>
            <a:spLocks noGrp="1"/>
          </p:cNvSpPr>
          <p:nvPr>
            <p:ph type="body" sz="quarter" idx="12"/>
          </p:nvPr>
        </p:nvSpPr>
        <p:spPr/>
        <p:txBody>
          <a:bodyPr/>
          <a:lstStyle/>
          <a:p>
            <a:pPr marL="0" indent="0">
              <a:buNone/>
            </a:pPr>
            <a:r>
              <a:rPr lang="en-AU" dirty="0"/>
              <a:t>Which instruments appealed to you as useful for your project? </a:t>
            </a:r>
          </a:p>
          <a:p>
            <a:pPr marL="0" indent="0">
              <a:buNone/>
            </a:pPr>
            <a:endParaRPr lang="en-AU" dirty="0"/>
          </a:p>
          <a:p>
            <a:pPr marL="0" indent="0">
              <a:buNone/>
            </a:pPr>
            <a:r>
              <a:rPr lang="en-AU" dirty="0"/>
              <a:t>What are your perspectives on the qualitative/quantitative binary to search for evidence of your teaching impact? </a:t>
            </a:r>
          </a:p>
          <a:p>
            <a:pPr marL="0" indent="0">
              <a:buNone/>
            </a:pPr>
            <a:endParaRPr lang="en-US" dirty="0"/>
          </a:p>
        </p:txBody>
      </p:sp>
    </p:spTree>
    <p:extLst>
      <p:ext uri="{BB962C8B-B14F-4D97-AF65-F5344CB8AC3E}">
        <p14:creationId xmlns:p14="http://schemas.microsoft.com/office/powerpoint/2010/main" val="1376101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06356-DA16-4A0F-8BBB-E28CA4660E98}"/>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D19D82F8-0962-4F75-AF98-71817248C22E}"/>
              </a:ext>
            </a:extLst>
          </p:cNvPr>
          <p:cNvSpPr>
            <a:spLocks noGrp="1"/>
          </p:cNvSpPr>
          <p:nvPr>
            <p:ph type="body" sz="quarter" idx="12"/>
          </p:nvPr>
        </p:nvSpPr>
        <p:spPr/>
        <p:txBody>
          <a:bodyPr/>
          <a:lstStyle/>
          <a:p>
            <a:pPr marL="0" indent="0">
              <a:buNone/>
            </a:pPr>
            <a:r>
              <a:rPr lang="en-AU" sz="2000" dirty="0"/>
              <a:t>Smyth argues that teachers have to ‘critically’ confront their work in the classroom, that is, in the act of teaching itself. “The starting point lies in the teachers theorising their own practice in ways that involves them in coming to see how their own understandings have become limited and distorted by non-educational forces, such as institutional structures and political constraints” (cited in Schratz 1992, p. 90). </a:t>
            </a:r>
          </a:p>
          <a:p>
            <a:pPr marL="0" indent="0">
              <a:buNone/>
            </a:pPr>
            <a:endParaRPr lang="en-AU" sz="2000" dirty="0"/>
          </a:p>
          <a:p>
            <a:pPr marL="0" indent="0">
              <a:buNone/>
            </a:pPr>
            <a:r>
              <a:rPr lang="en-AU" sz="2000" b="1" dirty="0"/>
              <a:t>What are the institutional structure and political constraints that potentially limit your understandings of your own teaching</a:t>
            </a:r>
            <a:r>
              <a:rPr lang="en-AU" sz="2000" dirty="0"/>
              <a:t>? </a:t>
            </a:r>
            <a:endParaRPr lang="en-US" sz="2000" dirty="0"/>
          </a:p>
          <a:p>
            <a:pPr marL="0" indent="0">
              <a:buNone/>
            </a:pPr>
            <a:endParaRPr lang="en-US" sz="2000" dirty="0"/>
          </a:p>
        </p:txBody>
      </p:sp>
    </p:spTree>
    <p:extLst>
      <p:ext uri="{BB962C8B-B14F-4D97-AF65-F5344CB8AC3E}">
        <p14:creationId xmlns:p14="http://schemas.microsoft.com/office/powerpoint/2010/main" val="1023969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16F1C-E2F0-4061-8DDF-7D62860D069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270E3DB-C20E-406A-ADAC-9028FCFC1EF2}"/>
              </a:ext>
            </a:extLst>
          </p:cNvPr>
          <p:cNvSpPr>
            <a:spLocks noGrp="1"/>
          </p:cNvSpPr>
          <p:nvPr>
            <p:ph type="body" sz="quarter" idx="12"/>
          </p:nvPr>
        </p:nvSpPr>
        <p:spPr/>
        <p:txBody>
          <a:bodyPr/>
          <a:lstStyle/>
          <a:p>
            <a:pPr marL="0" indent="0">
              <a:buNone/>
            </a:pPr>
            <a:r>
              <a:rPr lang="en-AU" dirty="0"/>
              <a:t>Paula </a:t>
            </a:r>
          </a:p>
          <a:p>
            <a:pPr marL="0" indent="0">
              <a:buNone/>
            </a:pPr>
            <a:endParaRPr lang="en-AU" dirty="0"/>
          </a:p>
          <a:p>
            <a:pPr marL="0" indent="0">
              <a:buNone/>
            </a:pPr>
            <a:r>
              <a:rPr lang="en-AU" dirty="0"/>
              <a:t>How does utilising dialogic pedagogy and pedagogies of care in asynchronous delivery of courses WELF 3024 &amp; WELF 3025 build students’ weekly engagement and completion of non-compulsory, formative tasks. </a:t>
            </a:r>
            <a:endParaRPr lang="en-US" dirty="0"/>
          </a:p>
        </p:txBody>
      </p:sp>
    </p:spTree>
    <p:extLst>
      <p:ext uri="{BB962C8B-B14F-4D97-AF65-F5344CB8AC3E}">
        <p14:creationId xmlns:p14="http://schemas.microsoft.com/office/powerpoint/2010/main" val="382285112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87C7D-07A8-4D44-849C-B69A57872B28}"/>
              </a:ext>
            </a:extLst>
          </p:cNvPr>
          <p:cNvSpPr>
            <a:spLocks noGrp="1"/>
          </p:cNvSpPr>
          <p:nvPr>
            <p:ph type="body" sz="quarter" idx="11"/>
          </p:nvPr>
        </p:nvSpPr>
        <p:spPr>
          <a:xfrm>
            <a:off x="260401" y="331522"/>
            <a:ext cx="8290903" cy="647700"/>
          </a:xfrm>
        </p:spPr>
        <p:txBody>
          <a:bodyPr/>
          <a:lstStyle/>
          <a:p>
            <a:r>
              <a:rPr lang="en-AU" sz="2000" dirty="0"/>
              <a:t>Kemmis, S. (2009) Action research as a practice‐based practice, </a:t>
            </a:r>
            <a:r>
              <a:rPr lang="en-AU" sz="2000" i="1" dirty="0"/>
              <a:t>Educational Action Research</a:t>
            </a:r>
            <a:r>
              <a:rPr lang="en-AU" sz="2000" dirty="0"/>
              <a:t>, 17:3, 463-474.</a:t>
            </a:r>
          </a:p>
        </p:txBody>
      </p:sp>
      <p:sp>
        <p:nvSpPr>
          <p:cNvPr id="3" name="Text Placeholder 2">
            <a:extLst>
              <a:ext uri="{FF2B5EF4-FFF2-40B4-BE49-F238E27FC236}">
                <a16:creationId xmlns:a16="http://schemas.microsoft.com/office/drawing/2014/main" id="{8E61087E-430D-4498-84E8-D41A3085082B}"/>
              </a:ext>
            </a:extLst>
          </p:cNvPr>
          <p:cNvSpPr>
            <a:spLocks noGrp="1"/>
          </p:cNvSpPr>
          <p:nvPr>
            <p:ph type="body" sz="quarter" idx="12"/>
          </p:nvPr>
        </p:nvSpPr>
        <p:spPr>
          <a:xfrm>
            <a:off x="270553" y="1319532"/>
            <a:ext cx="8280751" cy="2504435"/>
          </a:xfrm>
        </p:spPr>
        <p:txBody>
          <a:bodyPr/>
          <a:lstStyle/>
          <a:p>
            <a:pPr marL="0" indent="0">
              <a:buNone/>
            </a:pPr>
            <a:r>
              <a:rPr lang="en-AU" sz="1800" b="1" dirty="0"/>
              <a:t>Kemmis article offers an epistemological lens for how and why practitioners engage in action research. </a:t>
            </a:r>
          </a:p>
          <a:p>
            <a:pPr marL="0" indent="0">
              <a:buNone/>
            </a:pPr>
            <a:endParaRPr lang="en-AU" sz="1800" dirty="0"/>
          </a:p>
          <a:p>
            <a:pPr marL="0" indent="0">
              <a:buNone/>
            </a:pPr>
            <a:endParaRPr lang="en-AU" sz="1800" dirty="0"/>
          </a:p>
          <a:p>
            <a:pPr marL="0" indent="0">
              <a:buNone/>
            </a:pPr>
            <a:r>
              <a:rPr lang="en-AU" sz="1800" dirty="0"/>
              <a:t>‘</a:t>
            </a:r>
            <a:r>
              <a:rPr lang="en-AU" sz="1800" i="1" dirty="0"/>
              <a:t>Transforming our practices means transforming what we do; transforming our understandings means transforming what we think and say; and transforming the conditions of practice means transforming the ways we relate to</a:t>
            </a:r>
          </a:p>
          <a:p>
            <a:pPr marL="0" indent="0">
              <a:buNone/>
            </a:pPr>
            <a:r>
              <a:rPr lang="en-AU" sz="1800" i="1" dirty="0"/>
              <a:t>others and to things and circumstances around us. I will speak about these three things as “sayings”, “doings” and “</a:t>
            </a:r>
            <a:r>
              <a:rPr lang="en-AU" sz="1800" i="1" dirty="0" err="1"/>
              <a:t>relatings</a:t>
            </a:r>
            <a:r>
              <a:rPr lang="en-AU" sz="1800" dirty="0"/>
              <a:t>”’ (p. 463).</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US" sz="1800" dirty="0"/>
          </a:p>
        </p:txBody>
      </p:sp>
    </p:spTree>
    <p:extLst>
      <p:ext uri="{BB962C8B-B14F-4D97-AF65-F5344CB8AC3E}">
        <p14:creationId xmlns:p14="http://schemas.microsoft.com/office/powerpoint/2010/main" val="50271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58440-78EA-4D35-B924-E4DCE4B6FBBC}"/>
              </a:ext>
            </a:extLst>
          </p:cNvPr>
          <p:cNvSpPr>
            <a:spLocks noGrp="1"/>
          </p:cNvSpPr>
          <p:nvPr>
            <p:ph type="body" sz="quarter" idx="11"/>
          </p:nvPr>
        </p:nvSpPr>
        <p:spPr/>
        <p:txBody>
          <a:bodyPr/>
          <a:lstStyle/>
          <a:p>
            <a:r>
              <a:rPr lang="en-AU" sz="2000" dirty="0"/>
              <a:t>Kemmis, S. (2009) Action research as a practice‐based practice, </a:t>
            </a:r>
            <a:r>
              <a:rPr lang="en-AU" sz="2000" i="1" dirty="0"/>
              <a:t>Educational Action Research</a:t>
            </a:r>
            <a:r>
              <a:rPr lang="en-AU" sz="2000" dirty="0"/>
              <a:t>, 17:3, 463-474.</a:t>
            </a:r>
          </a:p>
          <a:p>
            <a:endParaRPr lang="en-US" sz="2800" dirty="0"/>
          </a:p>
        </p:txBody>
      </p:sp>
      <p:sp>
        <p:nvSpPr>
          <p:cNvPr id="3" name="Text Placeholder 2">
            <a:extLst>
              <a:ext uri="{FF2B5EF4-FFF2-40B4-BE49-F238E27FC236}">
                <a16:creationId xmlns:a16="http://schemas.microsoft.com/office/drawing/2014/main" id="{11C57E8E-5979-4297-BED6-8A6EA232903A}"/>
              </a:ext>
            </a:extLst>
          </p:cNvPr>
          <p:cNvSpPr>
            <a:spLocks noGrp="1"/>
          </p:cNvSpPr>
          <p:nvPr>
            <p:ph type="body" sz="quarter" idx="12"/>
          </p:nvPr>
        </p:nvSpPr>
        <p:spPr/>
        <p:txBody>
          <a:bodyPr/>
          <a:lstStyle/>
          <a:p>
            <a:pPr marL="0" indent="0">
              <a:buNone/>
            </a:pPr>
            <a:r>
              <a:rPr lang="en-AU" sz="1400" i="1" dirty="0"/>
              <a:t>‘For a professional practitioner in any field today – like education, social work, nursing or medicine – to live a ‘philosophical life’ is a matter of:</a:t>
            </a:r>
          </a:p>
          <a:p>
            <a:pPr marL="0" indent="0">
              <a:buNone/>
            </a:pPr>
            <a:r>
              <a:rPr lang="en-AU" sz="1400" i="1" dirty="0"/>
              <a:t>(1) living a ‘logic’ by thinking and speaking well and clearly, avoiding irrationality and falsehood;</a:t>
            </a:r>
          </a:p>
          <a:p>
            <a:pPr marL="0" indent="0">
              <a:buNone/>
            </a:pPr>
            <a:r>
              <a:rPr lang="en-AU" sz="1400" i="1" dirty="0"/>
              <a:t>(2) living a ‘physics’ by acting well in the world, avoiding harm, waste and excess; and</a:t>
            </a:r>
          </a:p>
          <a:p>
            <a:pPr marL="0" indent="0">
              <a:buNone/>
            </a:pPr>
            <a:r>
              <a:rPr lang="en-AU" sz="1400" i="1" dirty="0"/>
              <a:t>(3) living an ‘ethics’ by relating well to others, avoiding injustice and exclusion.</a:t>
            </a:r>
          </a:p>
          <a:p>
            <a:pPr marL="0" indent="0">
              <a:buNone/>
            </a:pPr>
            <a:endParaRPr lang="en-AU" sz="1400" i="1" dirty="0"/>
          </a:p>
          <a:p>
            <a:pPr marL="0" indent="0">
              <a:buNone/>
            </a:pPr>
            <a:r>
              <a:rPr lang="en-AU" sz="1400" i="1" dirty="0"/>
              <a:t>These three come together in a unitary praxis – that is, morally committed action oriented and informed by traditions of thought. This praxis comes together and coheres in a way of life, a way of orienting oneself in any and all of the uncertain situations we encounter’ </a:t>
            </a:r>
            <a:r>
              <a:rPr lang="en-AU" sz="1400" dirty="0"/>
              <a:t>(p. 465). </a:t>
            </a:r>
            <a:endParaRPr lang="en-US" sz="1400" dirty="0"/>
          </a:p>
        </p:txBody>
      </p:sp>
    </p:spTree>
    <p:extLst>
      <p:ext uri="{BB962C8B-B14F-4D97-AF65-F5344CB8AC3E}">
        <p14:creationId xmlns:p14="http://schemas.microsoft.com/office/powerpoint/2010/main" val="1699036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63AE6-23BC-44A6-BB66-A92101E2B746}"/>
              </a:ext>
            </a:extLst>
          </p:cNvPr>
          <p:cNvSpPr>
            <a:spLocks noGrp="1"/>
          </p:cNvSpPr>
          <p:nvPr>
            <p:ph type="body" sz="quarter" idx="11"/>
          </p:nvPr>
        </p:nvSpPr>
        <p:spPr/>
        <p:txBody>
          <a:bodyPr/>
          <a:lstStyle/>
          <a:p>
            <a:r>
              <a:rPr lang="en-AU" sz="2400" dirty="0"/>
              <a:t>Practice architectures – mediating preconditions</a:t>
            </a:r>
            <a:endParaRPr lang="en-US" sz="2400" dirty="0"/>
          </a:p>
        </p:txBody>
      </p:sp>
      <p:sp>
        <p:nvSpPr>
          <p:cNvPr id="3" name="Text Placeholder 2">
            <a:extLst>
              <a:ext uri="{FF2B5EF4-FFF2-40B4-BE49-F238E27FC236}">
                <a16:creationId xmlns:a16="http://schemas.microsoft.com/office/drawing/2014/main" id="{B9F0EEC9-20B2-439E-A958-FBD3CC7DC078}"/>
              </a:ext>
            </a:extLst>
          </p:cNvPr>
          <p:cNvSpPr>
            <a:spLocks noGrp="1"/>
          </p:cNvSpPr>
          <p:nvPr>
            <p:ph type="body" sz="quarter" idx="12"/>
          </p:nvPr>
        </p:nvSpPr>
        <p:spPr>
          <a:xfrm>
            <a:off x="327197" y="1004091"/>
            <a:ext cx="8280751" cy="2504435"/>
          </a:xfrm>
        </p:spPr>
        <p:txBody>
          <a:bodyPr/>
          <a:lstStyle/>
          <a:p>
            <a:pPr marL="0" indent="0" algn="l">
              <a:buNone/>
            </a:pPr>
            <a:r>
              <a:rPr lang="en-AU" sz="1600" b="0" i="0" u="none" strike="noStrike" baseline="0" dirty="0">
                <a:solidFill>
                  <a:srgbClr val="292526"/>
                </a:solidFill>
                <a:cs typeface="Calibri" panose="020F0502020204030204" pitchFamily="34" charset="0"/>
              </a:rPr>
              <a:t>Schatzki (2002, 98) describes practices as ‘prefigured’ because social interaction in established practices generally follows these familiar shapes or patterns. For example, what education </a:t>
            </a:r>
            <a:r>
              <a:rPr lang="en-AU" sz="1600" b="0" i="1" u="none" strike="noStrike" baseline="0" dirty="0">
                <a:solidFill>
                  <a:srgbClr val="292526"/>
                </a:solidFill>
                <a:cs typeface="Calibri" panose="020F0502020204030204" pitchFamily="34" charset="0"/>
              </a:rPr>
              <a:t>means </a:t>
            </a:r>
            <a:r>
              <a:rPr lang="en-AU" sz="1600" b="0" i="0" u="none" strike="noStrike" baseline="0" dirty="0">
                <a:solidFill>
                  <a:srgbClr val="292526"/>
                </a:solidFill>
                <a:cs typeface="Calibri" panose="020F0502020204030204" pitchFamily="34" charset="0"/>
              </a:rPr>
              <a:t>(thinking, saying) to a teacher is always already shaped by ideas that pre-exist in various discourses of education; how education is </a:t>
            </a:r>
            <a:r>
              <a:rPr lang="en-AU" sz="1600" b="0" i="1" u="none" strike="noStrike" baseline="0" dirty="0">
                <a:solidFill>
                  <a:srgbClr val="292526"/>
                </a:solidFill>
                <a:cs typeface="Calibri" panose="020F0502020204030204" pitchFamily="34" charset="0"/>
              </a:rPr>
              <a:t>done </a:t>
            </a:r>
            <a:r>
              <a:rPr lang="en-AU" sz="1600" b="0" i="0" u="none" strike="noStrike" baseline="0" dirty="0">
                <a:solidFill>
                  <a:srgbClr val="292526"/>
                </a:solidFill>
                <a:cs typeface="Calibri" panose="020F0502020204030204" pitchFamily="34" charset="0"/>
              </a:rPr>
              <a:t>(doing) is always already shaped by the material and economic resources made available for the task; and how people will </a:t>
            </a:r>
            <a:r>
              <a:rPr lang="en-AU" sz="1600" b="0" i="1" u="none" strike="noStrike" baseline="0" dirty="0">
                <a:solidFill>
                  <a:srgbClr val="292526"/>
                </a:solidFill>
                <a:cs typeface="Calibri" panose="020F0502020204030204" pitchFamily="34" charset="0"/>
              </a:rPr>
              <a:t>relate </a:t>
            </a:r>
            <a:r>
              <a:rPr lang="en-AU" sz="1600" b="0" i="0" u="none" strike="noStrike" baseline="0" dirty="0">
                <a:solidFill>
                  <a:srgbClr val="292526"/>
                </a:solidFill>
                <a:cs typeface="Calibri" panose="020F0502020204030204" pitchFamily="34" charset="0"/>
              </a:rPr>
              <a:t>to one another in educational settings and situations (relating) is always already shaped by previously established patterns of social relationships and power (cited in Kemmis 2009, p. 466). </a:t>
            </a:r>
          </a:p>
          <a:p>
            <a:pPr marL="0" indent="0" algn="l">
              <a:buNone/>
            </a:pPr>
            <a:endParaRPr lang="en-AU" sz="1600" dirty="0">
              <a:solidFill>
                <a:srgbClr val="292526"/>
              </a:solidFill>
              <a:cs typeface="Calibri" panose="020F0502020204030204" pitchFamily="34" charset="0"/>
            </a:endParaRPr>
          </a:p>
          <a:p>
            <a:pPr marL="0" indent="0" algn="l">
              <a:buNone/>
            </a:pPr>
            <a:r>
              <a:rPr lang="en-AU" sz="1600" dirty="0">
                <a:solidFill>
                  <a:srgbClr val="292526"/>
                </a:solidFill>
                <a:cs typeface="Calibri" panose="020F0502020204030204" pitchFamily="34" charset="0"/>
              </a:rPr>
              <a:t>Action research processes offer new ways of saying, doing and relating, and each impacts on the other. </a:t>
            </a:r>
            <a:endParaRPr lang="en-US" sz="2000" dirty="0">
              <a:cs typeface="Calibri" panose="020F0502020204030204" pitchFamily="34" charset="0"/>
            </a:endParaRPr>
          </a:p>
        </p:txBody>
      </p:sp>
    </p:spTree>
    <p:extLst>
      <p:ext uri="{BB962C8B-B14F-4D97-AF65-F5344CB8AC3E}">
        <p14:creationId xmlns:p14="http://schemas.microsoft.com/office/powerpoint/2010/main" val="39065952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B87AA-7E4C-43A3-83FD-169B3A0C9619}"/>
              </a:ext>
            </a:extLst>
          </p:cNvPr>
          <p:cNvSpPr>
            <a:spLocks noGrp="1"/>
          </p:cNvSpPr>
          <p:nvPr>
            <p:ph type="body" sz="quarter" idx="11"/>
          </p:nvPr>
        </p:nvSpPr>
        <p:spPr/>
        <p:txBody>
          <a:bodyPr/>
          <a:lstStyle/>
          <a:p>
            <a:r>
              <a:rPr lang="en-AU" dirty="0"/>
              <a:t>Provocations of action research </a:t>
            </a:r>
            <a:endParaRPr lang="en-US" dirty="0"/>
          </a:p>
        </p:txBody>
      </p:sp>
      <p:sp>
        <p:nvSpPr>
          <p:cNvPr id="3" name="Text Placeholder 2">
            <a:extLst>
              <a:ext uri="{FF2B5EF4-FFF2-40B4-BE49-F238E27FC236}">
                <a16:creationId xmlns:a16="http://schemas.microsoft.com/office/drawing/2014/main" id="{C095A1CE-C984-495C-A03A-0C3488D96379}"/>
              </a:ext>
            </a:extLst>
          </p:cNvPr>
          <p:cNvSpPr>
            <a:spLocks noGrp="1"/>
          </p:cNvSpPr>
          <p:nvPr>
            <p:ph type="body" sz="quarter" idx="12"/>
          </p:nvPr>
        </p:nvSpPr>
        <p:spPr>
          <a:xfrm>
            <a:off x="431624" y="1319532"/>
            <a:ext cx="8280751" cy="2504435"/>
          </a:xfrm>
        </p:spPr>
        <p:txBody>
          <a:bodyPr/>
          <a:lstStyle/>
          <a:p>
            <a:pPr marL="0" indent="0">
              <a:buNone/>
            </a:pPr>
            <a:r>
              <a:rPr lang="en-AU" sz="1800" b="1" dirty="0"/>
              <a:t>Technical</a:t>
            </a:r>
            <a:r>
              <a:rPr lang="en-AU" sz="1800" dirty="0"/>
              <a:t> – improve outcomes through focusing on the self, one way relationship of process. Participant as ‘object’ </a:t>
            </a:r>
          </a:p>
          <a:p>
            <a:pPr marL="0" indent="0">
              <a:buNone/>
            </a:pPr>
            <a:endParaRPr lang="en-AU" sz="1800" dirty="0"/>
          </a:p>
          <a:p>
            <a:pPr marL="0" indent="0">
              <a:buNone/>
            </a:pPr>
            <a:r>
              <a:rPr lang="en-AU" sz="1800" b="1" dirty="0"/>
              <a:t>Practical</a:t>
            </a:r>
            <a:r>
              <a:rPr lang="en-AU" sz="1800" dirty="0"/>
              <a:t> – self-directed but others have a voice, participant is ‘subject’, open to the views of others, transitive and reciprocal </a:t>
            </a:r>
          </a:p>
          <a:p>
            <a:pPr marL="0" indent="0">
              <a:buNone/>
            </a:pPr>
            <a:endParaRPr lang="en-AU" sz="1800" dirty="0"/>
          </a:p>
          <a:p>
            <a:pPr marL="0" indent="0">
              <a:buNone/>
            </a:pPr>
            <a:r>
              <a:rPr lang="en-AU" sz="1800" b="1" dirty="0"/>
              <a:t>Critical </a:t>
            </a:r>
            <a:r>
              <a:rPr lang="en-AU" sz="1800" dirty="0"/>
              <a:t>- aim to change their social world collectively, by thinking about it differently, acting differently, and relating to one another differently – by constructing other architectures to enable and constrain their practice in ways that are more sustainable, less unsustainable.</a:t>
            </a:r>
            <a:endParaRPr lang="en-US" sz="1800" dirty="0"/>
          </a:p>
        </p:txBody>
      </p:sp>
    </p:spTree>
    <p:extLst>
      <p:ext uri="{BB962C8B-B14F-4D97-AF65-F5344CB8AC3E}">
        <p14:creationId xmlns:p14="http://schemas.microsoft.com/office/powerpoint/2010/main" val="2379487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2DCB7-5A01-4CD5-9F5B-AFD8FB441F32}"/>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BA5E241B-DE3C-4A5D-963E-844ECFF828E5}"/>
              </a:ext>
            </a:extLst>
          </p:cNvPr>
          <p:cNvSpPr>
            <a:spLocks noGrp="1"/>
          </p:cNvSpPr>
          <p:nvPr>
            <p:ph type="body" sz="quarter" idx="12"/>
          </p:nvPr>
        </p:nvSpPr>
        <p:spPr/>
        <p:txBody>
          <a:bodyPr/>
          <a:lstStyle/>
          <a:p>
            <a:pPr marL="0" indent="0">
              <a:buNone/>
            </a:pPr>
            <a:r>
              <a:rPr lang="en-AU" dirty="0"/>
              <a:t>‘</a:t>
            </a:r>
            <a:r>
              <a:rPr lang="en-AU" sz="2000" i="1" dirty="0"/>
              <a:t>The student who suffers bullying in a school, the student whose life experience is not recognised by a sexist curriculum, the student who is indoctrinated into irrational beliefs, the student whose life opportunities are diminished by forms of teaching that serve the interests of particular groups at the expense of others’ interests – all endure consequences wrought by practice architectures that are flawed and in need of reconstruction</a:t>
            </a:r>
            <a:r>
              <a:rPr lang="en-AU" i="1" dirty="0"/>
              <a:t>’ </a:t>
            </a:r>
            <a:r>
              <a:rPr lang="en-AU" sz="1800" i="1" dirty="0"/>
              <a:t>(p. 471). </a:t>
            </a:r>
            <a:endParaRPr lang="en-US" i="1" dirty="0"/>
          </a:p>
        </p:txBody>
      </p:sp>
    </p:spTree>
    <p:extLst>
      <p:ext uri="{BB962C8B-B14F-4D97-AF65-F5344CB8AC3E}">
        <p14:creationId xmlns:p14="http://schemas.microsoft.com/office/powerpoint/2010/main" val="1493792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Ethics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pPr marL="0" indent="0">
              <a:buNone/>
            </a:pPr>
            <a:r>
              <a:rPr lang="en-AU" dirty="0"/>
              <a:t>Refer to DRAFT protocol </a:t>
            </a:r>
          </a:p>
          <a:p>
            <a:pPr marL="0" indent="0">
              <a:buNone/>
            </a:pPr>
            <a:endParaRPr lang="en-AU" dirty="0"/>
          </a:p>
          <a:p>
            <a:pPr marL="0" indent="0">
              <a:buNone/>
            </a:pPr>
            <a:r>
              <a:rPr lang="en-AU" b="1" i="0" dirty="0">
                <a:solidFill>
                  <a:srgbClr val="000000"/>
                </a:solidFill>
                <a:effectLst/>
                <a:latin typeface="Tahoma" panose="020B0604030504040204" pitchFamily="34" charset="0"/>
              </a:rPr>
              <a:t>204652 : Researching While Teaching Project</a:t>
            </a:r>
          </a:p>
          <a:p>
            <a:pPr marL="0"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454E-FEEB-4C18-A3FB-FB54E97AA697}"/>
              </a:ext>
            </a:extLst>
          </p:cNvPr>
          <p:cNvSpPr>
            <a:spLocks noGrp="1"/>
          </p:cNvSpPr>
          <p:nvPr>
            <p:ph type="title"/>
          </p:nvPr>
        </p:nvSpPr>
        <p:spPr/>
        <p:txBody>
          <a:bodyPr/>
          <a:lstStyle/>
          <a:p>
            <a:r>
              <a:rPr lang="en-AU" dirty="0"/>
              <a:t>Action Research</a:t>
            </a:r>
            <a:endParaRPr lang="en-US" dirty="0"/>
          </a:p>
        </p:txBody>
      </p:sp>
      <p:sp>
        <p:nvSpPr>
          <p:cNvPr id="3" name="Content Placeholder 2">
            <a:extLst>
              <a:ext uri="{FF2B5EF4-FFF2-40B4-BE49-F238E27FC236}">
                <a16:creationId xmlns:a16="http://schemas.microsoft.com/office/drawing/2014/main" id="{47FFFBAE-B1D4-4D86-9441-C0FE874CCEB8}"/>
              </a:ext>
            </a:extLst>
          </p:cNvPr>
          <p:cNvSpPr>
            <a:spLocks noGrp="1"/>
          </p:cNvSpPr>
          <p:nvPr>
            <p:ph idx="1"/>
          </p:nvPr>
        </p:nvSpPr>
        <p:spPr/>
        <p:txBody>
          <a:bodyPr/>
          <a:lstStyle/>
          <a:p>
            <a:r>
              <a:rPr lang="en-AU" dirty="0"/>
              <a:t>Aims to find out more about a problem – identifying and defining the problem is a critical task. Poor problem definition is a key risk for research design.</a:t>
            </a:r>
          </a:p>
          <a:p>
            <a:r>
              <a:rPr lang="en-AU" dirty="0"/>
              <a:t>Invites development of strategies to address the problem.</a:t>
            </a:r>
          </a:p>
          <a:p>
            <a:r>
              <a:rPr lang="en-AU" dirty="0"/>
              <a:t>Tests the impacts of strategies addressing the problem.</a:t>
            </a:r>
          </a:p>
          <a:p>
            <a:r>
              <a:rPr lang="en-AU" dirty="0"/>
              <a:t>Relies on an intervention model, capturing data before and after the intervention.</a:t>
            </a:r>
          </a:p>
          <a:p>
            <a:r>
              <a:rPr lang="en-AU" dirty="0"/>
              <a:t>May be specific or generalisable – will the intervention have reliable impacts which can be replicated, or is it specific to its context?</a:t>
            </a:r>
            <a:endParaRPr lang="en-US" dirty="0"/>
          </a:p>
        </p:txBody>
      </p:sp>
    </p:spTree>
    <p:extLst>
      <p:ext uri="{BB962C8B-B14F-4D97-AF65-F5344CB8AC3E}">
        <p14:creationId xmlns:p14="http://schemas.microsoft.com/office/powerpoint/2010/main" val="443997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0"/>
            <a:ext cx="7112442" cy="5143500"/>
          </a:xfrm>
          <a:prstGeom prst="rect">
            <a:avLst/>
          </a:prstGeom>
          <a:solidFill>
            <a:srgbClr val="8C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1026" name="Picture 2" descr="Action Research in Education: Methods &amp; Examples - Video &amp; Lesson  Transcript | Study.com">
            <a:extLst>
              <a:ext uri="{FF2B5EF4-FFF2-40B4-BE49-F238E27FC236}">
                <a16:creationId xmlns:a16="http://schemas.microsoft.com/office/drawing/2014/main" id="{D4CBF7C0-A35B-45F8-A0AC-8AEE217ABD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7136" y="1045877"/>
            <a:ext cx="4096910" cy="308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8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6516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72728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04995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594C6BD-CBA9-4B56-9404-8413C783B73B}"/>
              </a:ext>
            </a:extLst>
          </p:cNvPr>
          <p:cNvSpPr>
            <a:spLocks noGrp="1"/>
          </p:cNvSpPr>
          <p:nvPr>
            <p:ph type="title"/>
          </p:nvPr>
        </p:nvSpPr>
        <p:spPr>
          <a:xfrm>
            <a:off x="350041" y="440142"/>
            <a:ext cx="2401025" cy="2540623"/>
          </a:xfrm>
        </p:spPr>
        <p:txBody>
          <a:bodyPr anchor="b">
            <a:normAutofit/>
          </a:bodyPr>
          <a:lstStyle/>
          <a:p>
            <a:pPr algn="r"/>
            <a:r>
              <a:rPr lang="en-AU" sz="3000">
                <a:solidFill>
                  <a:srgbClr val="FFFFFF"/>
                </a:solidFill>
              </a:rPr>
              <a:t>Action Research Design &amp; Risk Questions</a:t>
            </a:r>
          </a:p>
        </p:txBody>
      </p:sp>
      <p:sp>
        <p:nvSpPr>
          <p:cNvPr id="3" name="Content Placeholder 2">
            <a:extLst>
              <a:ext uri="{FF2B5EF4-FFF2-40B4-BE49-F238E27FC236}">
                <a16:creationId xmlns:a16="http://schemas.microsoft.com/office/drawing/2014/main" id="{FD81C4A2-3355-408A-BC6F-05869588DCAD}"/>
              </a:ext>
            </a:extLst>
          </p:cNvPr>
          <p:cNvSpPr>
            <a:spLocks noGrp="1"/>
          </p:cNvSpPr>
          <p:nvPr>
            <p:ph idx="1"/>
          </p:nvPr>
        </p:nvSpPr>
        <p:spPr>
          <a:xfrm>
            <a:off x="3607695" y="487111"/>
            <a:ext cx="4916510" cy="4159535"/>
          </a:xfrm>
        </p:spPr>
        <p:txBody>
          <a:bodyPr anchor="ctr">
            <a:normAutofit fontScale="92500" lnSpcReduction="20000"/>
          </a:bodyPr>
          <a:lstStyle/>
          <a:p>
            <a:pPr marL="0" indent="0">
              <a:buNone/>
            </a:pPr>
            <a:endParaRPr lang="en-AU" sz="1500" i="1" dirty="0"/>
          </a:p>
          <a:p>
            <a:pPr marL="0" indent="0">
              <a:buNone/>
            </a:pPr>
            <a:endParaRPr lang="en-AU" sz="1500" i="1" dirty="0"/>
          </a:p>
          <a:p>
            <a:pPr marL="0" indent="0">
              <a:buNone/>
            </a:pPr>
            <a:r>
              <a:rPr lang="en-AU" sz="1500" i="1" dirty="0"/>
              <a:t>Data sources? Will you be collecting data from children/learners?</a:t>
            </a:r>
          </a:p>
          <a:p>
            <a:pPr marL="0" indent="0">
              <a:buNone/>
            </a:pPr>
            <a:r>
              <a:rPr lang="en-AU" sz="1500" dirty="0"/>
              <a:t>If yes, you will need to plan to get consent from parents/guardians of children.</a:t>
            </a:r>
          </a:p>
          <a:p>
            <a:pPr marL="0" indent="0">
              <a:buNone/>
            </a:pPr>
            <a:r>
              <a:rPr lang="en-AU" sz="1500" dirty="0"/>
              <a:t>You will need to have a current Working with Children Check.</a:t>
            </a:r>
          </a:p>
          <a:p>
            <a:pPr marL="0" indent="0">
              <a:buNone/>
            </a:pPr>
            <a:r>
              <a:rPr lang="en-AU" sz="1500" dirty="0"/>
              <a:t>How will you avoid students feeling coerced? </a:t>
            </a:r>
          </a:p>
          <a:p>
            <a:pPr marL="0" indent="0">
              <a:buNone/>
            </a:pPr>
            <a:r>
              <a:rPr lang="en-AU" sz="1500" i="1" dirty="0"/>
              <a:t>Are you planning to do something that is different from/outside usual teaching and learning practices?</a:t>
            </a:r>
          </a:p>
          <a:p>
            <a:pPr marL="0" indent="0">
              <a:buNone/>
            </a:pPr>
            <a:r>
              <a:rPr lang="en-AU" sz="1500" dirty="0"/>
              <a:t>If yes, how will you manage the risk of disrupting student learning or imposing extra work?</a:t>
            </a:r>
          </a:p>
          <a:p>
            <a:pPr marL="0" indent="0">
              <a:buNone/>
            </a:pPr>
            <a:r>
              <a:rPr lang="en-AU" sz="1500" i="1" dirty="0"/>
              <a:t>Could students become distressed by the research process? Eg Recalling difficult experiences?</a:t>
            </a:r>
          </a:p>
          <a:p>
            <a:pPr marL="0" indent="0">
              <a:buNone/>
            </a:pPr>
            <a:r>
              <a:rPr lang="en-AU" sz="1500" dirty="0"/>
              <a:t>How will you provide support to students experiencing distress?</a:t>
            </a:r>
          </a:p>
          <a:p>
            <a:pPr marL="0" indent="0">
              <a:buNone/>
            </a:pPr>
            <a:r>
              <a:rPr lang="en-AU" sz="1500" i="1" dirty="0"/>
              <a:t>What would you do if a student revealed/you observed a problem of abuse, bullying or unprofessional staff conduct?</a:t>
            </a:r>
          </a:p>
          <a:p>
            <a:pPr marL="0" indent="0">
              <a:buNone/>
            </a:pPr>
            <a:r>
              <a:rPr lang="en-AU" sz="1500" dirty="0"/>
              <a:t>Know who to report to, and what needs to be reported. Have </a:t>
            </a:r>
            <a:r>
              <a:rPr lang="en-AU" sz="1500"/>
              <a:t>a plan.</a:t>
            </a:r>
            <a:endParaRPr lang="en-AU" sz="1500" dirty="0"/>
          </a:p>
          <a:p>
            <a:pPr marL="0" indent="0">
              <a:buNone/>
            </a:pPr>
            <a:endParaRPr lang="en-AU" sz="1500" dirty="0"/>
          </a:p>
          <a:p>
            <a:pPr marL="0" indent="0">
              <a:buNone/>
            </a:pPr>
            <a:endParaRPr lang="en-AU" sz="1500" i="1" dirty="0"/>
          </a:p>
          <a:p>
            <a:pPr marL="0" indent="0">
              <a:buNone/>
            </a:pPr>
            <a:endParaRPr lang="en-AU" sz="1500" dirty="0"/>
          </a:p>
        </p:txBody>
      </p:sp>
    </p:spTree>
    <p:extLst>
      <p:ext uri="{BB962C8B-B14F-4D97-AF65-F5344CB8AC3E}">
        <p14:creationId xmlns:p14="http://schemas.microsoft.com/office/powerpoint/2010/main" val="1903852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C92D-4007-4E79-8138-DAAD59BE71C2}"/>
              </a:ext>
            </a:extLst>
          </p:cNvPr>
          <p:cNvSpPr>
            <a:spLocks noGrp="1"/>
          </p:cNvSpPr>
          <p:nvPr>
            <p:ph type="title"/>
          </p:nvPr>
        </p:nvSpPr>
        <p:spPr/>
        <p:txBody>
          <a:bodyPr/>
          <a:lstStyle/>
          <a:p>
            <a:r>
              <a:rPr lang="en-AU" dirty="0"/>
              <a:t>Researching the school</a:t>
            </a:r>
            <a:endParaRPr lang="en-US" dirty="0"/>
          </a:p>
        </p:txBody>
      </p:sp>
      <p:sp>
        <p:nvSpPr>
          <p:cNvPr id="3" name="Content Placeholder 2">
            <a:extLst>
              <a:ext uri="{FF2B5EF4-FFF2-40B4-BE49-F238E27FC236}">
                <a16:creationId xmlns:a16="http://schemas.microsoft.com/office/drawing/2014/main" id="{D5B797C9-4135-4A9F-83A3-7A0429FB561D}"/>
              </a:ext>
            </a:extLst>
          </p:cNvPr>
          <p:cNvSpPr>
            <a:spLocks noGrp="1"/>
          </p:cNvSpPr>
          <p:nvPr>
            <p:ph idx="1"/>
          </p:nvPr>
        </p:nvSpPr>
        <p:spPr/>
        <p:txBody>
          <a:bodyPr/>
          <a:lstStyle/>
          <a:p>
            <a:r>
              <a:rPr lang="en-AU" dirty="0"/>
              <a:t>Will you be collecting data on teachers? </a:t>
            </a:r>
          </a:p>
          <a:p>
            <a:r>
              <a:rPr lang="en-AU" dirty="0"/>
              <a:t>How will you manage risks regarding colleagues/peers:</a:t>
            </a:r>
          </a:p>
          <a:p>
            <a:r>
              <a:rPr lang="en-AU" dirty="0"/>
              <a:t>- feeling coerced to participate </a:t>
            </a:r>
          </a:p>
          <a:p>
            <a:r>
              <a:rPr lang="en-AU" dirty="0"/>
              <a:t>- privacy and confidentiality</a:t>
            </a:r>
          </a:p>
          <a:p>
            <a:r>
              <a:rPr lang="en-AU" dirty="0"/>
              <a:t>- disrupting/ imposing on professional practice</a:t>
            </a:r>
          </a:p>
          <a:p>
            <a:r>
              <a:rPr lang="en-AU" dirty="0"/>
              <a:t>- making findings critical of their practice</a:t>
            </a:r>
            <a:endParaRPr lang="en-US" dirty="0"/>
          </a:p>
        </p:txBody>
      </p:sp>
    </p:spTree>
    <p:extLst>
      <p:ext uri="{BB962C8B-B14F-4D97-AF65-F5344CB8AC3E}">
        <p14:creationId xmlns:p14="http://schemas.microsoft.com/office/powerpoint/2010/main" val="399865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FA967-F157-4FD0-98AD-96BBBB256E8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28477F3-0410-4795-A2C0-66A6ACF2B1DE}"/>
              </a:ext>
            </a:extLst>
          </p:cNvPr>
          <p:cNvSpPr>
            <a:spLocks noGrp="1"/>
          </p:cNvSpPr>
          <p:nvPr>
            <p:ph type="body" sz="quarter" idx="12"/>
          </p:nvPr>
        </p:nvSpPr>
        <p:spPr/>
        <p:txBody>
          <a:bodyPr/>
          <a:lstStyle/>
          <a:p>
            <a:pPr marL="0" indent="0">
              <a:buNone/>
            </a:pPr>
            <a:r>
              <a:rPr lang="en-AU" dirty="0"/>
              <a:t>Margaret </a:t>
            </a:r>
          </a:p>
          <a:p>
            <a:pPr marL="0" indent="0">
              <a:buNone/>
            </a:pPr>
            <a:endParaRPr lang="en-AU" dirty="0"/>
          </a:p>
          <a:p>
            <a:pPr marL="0" indent="0">
              <a:buNone/>
            </a:pPr>
            <a:r>
              <a:rPr lang="en-AU" dirty="0"/>
              <a:t>How does utilising a pedagogy of discomfort support students to engage with the 'hard things' (i.e. anti-racism; decolonisation; complicity) and foster cultural safety for educator and students? </a:t>
            </a:r>
          </a:p>
        </p:txBody>
      </p:sp>
    </p:spTree>
    <p:extLst>
      <p:ext uri="{BB962C8B-B14F-4D97-AF65-F5344CB8AC3E}">
        <p14:creationId xmlns:p14="http://schemas.microsoft.com/office/powerpoint/2010/main" val="195038095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7835-914A-4C62-BF76-66619DBEDCE9}"/>
              </a:ext>
            </a:extLst>
          </p:cNvPr>
          <p:cNvSpPr>
            <a:spLocks noGrp="1"/>
          </p:cNvSpPr>
          <p:nvPr>
            <p:ph type="title"/>
          </p:nvPr>
        </p:nvSpPr>
        <p:spPr/>
        <p:txBody>
          <a:bodyPr/>
          <a:lstStyle/>
          <a:p>
            <a:r>
              <a:rPr lang="en-AU" dirty="0"/>
              <a:t>Language Matters</a:t>
            </a:r>
            <a:endParaRPr lang="en-US" dirty="0"/>
          </a:p>
        </p:txBody>
      </p:sp>
      <p:sp>
        <p:nvSpPr>
          <p:cNvPr id="3" name="Content Placeholder 2">
            <a:extLst>
              <a:ext uri="{FF2B5EF4-FFF2-40B4-BE49-F238E27FC236}">
                <a16:creationId xmlns:a16="http://schemas.microsoft.com/office/drawing/2014/main" id="{E23785F7-AB04-4CDA-A5CA-03EC4E8F187F}"/>
              </a:ext>
            </a:extLst>
          </p:cNvPr>
          <p:cNvSpPr>
            <a:spLocks noGrp="1"/>
          </p:cNvSpPr>
          <p:nvPr>
            <p:ph idx="1"/>
          </p:nvPr>
        </p:nvSpPr>
        <p:spPr/>
        <p:txBody>
          <a:bodyPr/>
          <a:lstStyle/>
          <a:p>
            <a:r>
              <a:rPr lang="en-AU" dirty="0"/>
              <a:t>Key communications with participants – Information sheet and Consent form</a:t>
            </a:r>
          </a:p>
          <a:p>
            <a:r>
              <a:rPr lang="en-AU" dirty="0"/>
              <a:t>Will all participants be fluent in speaking, reading and writing English? How will you manage variations of language and capacity?</a:t>
            </a:r>
          </a:p>
          <a:p>
            <a:r>
              <a:rPr lang="en-AU" dirty="0"/>
              <a:t>Is your choice of words and expression appropriate for your audience?</a:t>
            </a:r>
          </a:p>
          <a:p>
            <a:r>
              <a:rPr lang="en-AU" dirty="0"/>
              <a:t>How will you make sure that participants understand what they are being asked to consent to?</a:t>
            </a:r>
          </a:p>
          <a:p>
            <a:pPr marL="0" indent="0">
              <a:buNone/>
            </a:pPr>
            <a:endParaRPr lang="en-US" dirty="0"/>
          </a:p>
        </p:txBody>
      </p:sp>
    </p:spTree>
    <p:extLst>
      <p:ext uri="{BB962C8B-B14F-4D97-AF65-F5344CB8AC3E}">
        <p14:creationId xmlns:p14="http://schemas.microsoft.com/office/powerpoint/2010/main" val="3557591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8" y="321470"/>
            <a:ext cx="4954904" cy="485775"/>
          </a:xfrm>
        </p:spPr>
        <p:txBody>
          <a:bodyPr/>
          <a:ls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609585" algn="l" rtl="0" eaLnBrk="0" fontAlgn="base" hangingPunct="0">
              <a:spcBef>
                <a:spcPct val="0"/>
              </a:spcBef>
              <a:spcAft>
                <a:spcPct val="0"/>
              </a:spcAft>
              <a:defRPr sz="3200" kern="1200">
                <a:solidFill>
                  <a:schemeClr val="tx1"/>
                </a:solidFill>
                <a:latin typeface="Arial" charset="0"/>
                <a:ea typeface="+mn-ea"/>
                <a:cs typeface="Arial" charset="0"/>
              </a:defRPr>
            </a:lvl2pPr>
            <a:lvl3pPr marL="1219170" algn="l" rtl="0" eaLnBrk="0" fontAlgn="base" hangingPunct="0">
              <a:spcBef>
                <a:spcPct val="0"/>
              </a:spcBef>
              <a:spcAft>
                <a:spcPct val="0"/>
              </a:spcAft>
              <a:defRPr sz="3200" kern="1200">
                <a:solidFill>
                  <a:schemeClr val="tx1"/>
                </a:solidFill>
                <a:latin typeface="Arial" charset="0"/>
                <a:ea typeface="+mn-ea"/>
                <a:cs typeface="Arial" charset="0"/>
              </a:defRPr>
            </a:lvl3pPr>
            <a:lvl4pPr marL="1828754" algn="l" rtl="0" eaLnBrk="0" fontAlgn="base" hangingPunct="0">
              <a:spcBef>
                <a:spcPct val="0"/>
              </a:spcBef>
              <a:spcAft>
                <a:spcPct val="0"/>
              </a:spcAft>
              <a:defRPr sz="3200" kern="1200">
                <a:solidFill>
                  <a:schemeClr val="tx1"/>
                </a:solidFill>
                <a:latin typeface="Arial" charset="0"/>
                <a:ea typeface="+mn-ea"/>
                <a:cs typeface="Arial" charset="0"/>
              </a:defRPr>
            </a:lvl4pPr>
            <a:lvl5pPr marL="2438339" algn="l" rtl="0" eaLnBrk="0" fontAlgn="base" hangingPunct="0">
              <a:spcBef>
                <a:spcPct val="0"/>
              </a:spcBef>
              <a:spcAft>
                <a:spcPct val="0"/>
              </a:spcAft>
              <a:defRPr sz="3200" kern="1200">
                <a:solidFill>
                  <a:schemeClr val="tx1"/>
                </a:solidFill>
                <a:latin typeface="Arial" charset="0"/>
                <a:ea typeface="+mn-ea"/>
                <a:cs typeface="Arial" charset="0"/>
              </a:defRPr>
            </a:lvl5pPr>
            <a:lvl6pPr marL="3047924" algn="l" defTabSz="1219170" rtl="0" eaLnBrk="1" latinLnBrk="0" hangingPunct="1">
              <a:defRPr sz="3200" kern="1200">
                <a:solidFill>
                  <a:schemeClr val="tx1"/>
                </a:solidFill>
                <a:latin typeface="Arial" charset="0"/>
                <a:ea typeface="+mn-ea"/>
                <a:cs typeface="Arial" charset="0"/>
              </a:defRPr>
            </a:lvl6pPr>
            <a:lvl7pPr marL="3657509" algn="l" defTabSz="1219170" rtl="0" eaLnBrk="1" latinLnBrk="0" hangingPunct="1">
              <a:defRPr sz="3200" kern="1200">
                <a:solidFill>
                  <a:schemeClr val="tx1"/>
                </a:solidFill>
                <a:latin typeface="Arial" charset="0"/>
                <a:ea typeface="+mn-ea"/>
                <a:cs typeface="Arial" charset="0"/>
              </a:defRPr>
            </a:lvl7pPr>
            <a:lvl8pPr marL="4267093" algn="l" defTabSz="1219170" rtl="0" eaLnBrk="1" latinLnBrk="0" hangingPunct="1">
              <a:defRPr sz="3200" kern="1200">
                <a:solidFill>
                  <a:schemeClr val="tx1"/>
                </a:solidFill>
                <a:latin typeface="Arial" charset="0"/>
                <a:ea typeface="+mn-ea"/>
                <a:cs typeface="Arial" charset="0"/>
              </a:defRPr>
            </a:lvl8pPr>
            <a:lvl9pPr marL="4876678" algn="l" defTabSz="1219170" rtl="0" eaLnBrk="1" latinLnBrk="0" hangingPunct="1">
              <a:defRPr sz="3200" kern="1200">
                <a:solidFill>
                  <a:schemeClr val="tx1"/>
                </a:solidFill>
                <a:latin typeface="Arial" charset="0"/>
                <a:ea typeface="+mn-ea"/>
                <a:cs typeface="Arial" charset="0"/>
              </a:defRPr>
            </a:lvl9pPr>
          </a:lstStyle>
          <a:p>
            <a:pPr algn="ctr"/>
            <a:r>
              <a:rPr lang="en-AU" sz="2300" dirty="0"/>
              <a:t>Participant Information Sheets</a:t>
            </a:r>
          </a:p>
        </p:txBody>
      </p:sp>
      <p:sp>
        <p:nvSpPr>
          <p:cNvPr id="3" name="Text Placeholder 2"/>
          <p:cNvSpPr>
            <a:spLocks noGrp="1"/>
          </p:cNvSpPr>
          <p:nvPr>
            <p:ph type="body" sz="quarter" idx="11"/>
          </p:nvPr>
        </p:nvSpPr>
        <p:spPr>
          <a:xfrm>
            <a:off x="414339" y="971549"/>
            <a:ext cx="5115605" cy="2041617"/>
          </a:xfrm>
        </p:spPr>
        <p:txBody>
          <a:bodyPr/>
          <a:ls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609585" algn="l" rtl="0" eaLnBrk="0" fontAlgn="base" hangingPunct="0">
              <a:spcBef>
                <a:spcPct val="0"/>
              </a:spcBef>
              <a:spcAft>
                <a:spcPct val="0"/>
              </a:spcAft>
              <a:defRPr sz="3200" kern="1200">
                <a:solidFill>
                  <a:schemeClr val="tx1"/>
                </a:solidFill>
                <a:latin typeface="Arial" charset="0"/>
                <a:ea typeface="+mn-ea"/>
                <a:cs typeface="Arial" charset="0"/>
              </a:defRPr>
            </a:lvl2pPr>
            <a:lvl3pPr marL="1219170" algn="l" rtl="0" eaLnBrk="0" fontAlgn="base" hangingPunct="0">
              <a:spcBef>
                <a:spcPct val="0"/>
              </a:spcBef>
              <a:spcAft>
                <a:spcPct val="0"/>
              </a:spcAft>
              <a:defRPr sz="3200" kern="1200">
                <a:solidFill>
                  <a:schemeClr val="tx1"/>
                </a:solidFill>
                <a:latin typeface="Arial" charset="0"/>
                <a:ea typeface="+mn-ea"/>
                <a:cs typeface="Arial" charset="0"/>
              </a:defRPr>
            </a:lvl3pPr>
            <a:lvl4pPr marL="1828754" algn="l" rtl="0" eaLnBrk="0" fontAlgn="base" hangingPunct="0">
              <a:spcBef>
                <a:spcPct val="0"/>
              </a:spcBef>
              <a:spcAft>
                <a:spcPct val="0"/>
              </a:spcAft>
              <a:defRPr sz="3200" kern="1200">
                <a:solidFill>
                  <a:schemeClr val="tx1"/>
                </a:solidFill>
                <a:latin typeface="Arial" charset="0"/>
                <a:ea typeface="+mn-ea"/>
                <a:cs typeface="Arial" charset="0"/>
              </a:defRPr>
            </a:lvl4pPr>
            <a:lvl5pPr marL="2438339" algn="l" rtl="0" eaLnBrk="0" fontAlgn="base" hangingPunct="0">
              <a:spcBef>
                <a:spcPct val="0"/>
              </a:spcBef>
              <a:spcAft>
                <a:spcPct val="0"/>
              </a:spcAft>
              <a:defRPr sz="3200" kern="1200">
                <a:solidFill>
                  <a:schemeClr val="tx1"/>
                </a:solidFill>
                <a:latin typeface="Arial" charset="0"/>
                <a:ea typeface="+mn-ea"/>
                <a:cs typeface="Arial" charset="0"/>
              </a:defRPr>
            </a:lvl5pPr>
            <a:lvl6pPr marL="3047924" algn="l" defTabSz="1219170" rtl="0" eaLnBrk="1" latinLnBrk="0" hangingPunct="1">
              <a:defRPr sz="3200" kern="1200">
                <a:solidFill>
                  <a:schemeClr val="tx1"/>
                </a:solidFill>
                <a:latin typeface="Arial" charset="0"/>
                <a:ea typeface="+mn-ea"/>
                <a:cs typeface="Arial" charset="0"/>
              </a:defRPr>
            </a:lvl6pPr>
            <a:lvl7pPr marL="3657509" algn="l" defTabSz="1219170" rtl="0" eaLnBrk="1" latinLnBrk="0" hangingPunct="1">
              <a:defRPr sz="3200" kern="1200">
                <a:solidFill>
                  <a:schemeClr val="tx1"/>
                </a:solidFill>
                <a:latin typeface="Arial" charset="0"/>
                <a:ea typeface="+mn-ea"/>
                <a:cs typeface="Arial" charset="0"/>
              </a:defRPr>
            </a:lvl7pPr>
            <a:lvl8pPr marL="4267093" algn="l" defTabSz="1219170" rtl="0" eaLnBrk="1" latinLnBrk="0" hangingPunct="1">
              <a:defRPr sz="3200" kern="1200">
                <a:solidFill>
                  <a:schemeClr val="tx1"/>
                </a:solidFill>
                <a:latin typeface="Arial" charset="0"/>
                <a:ea typeface="+mn-ea"/>
                <a:cs typeface="Arial" charset="0"/>
              </a:defRPr>
            </a:lvl8pPr>
            <a:lvl9pPr marL="4876678" algn="l" defTabSz="1219170" rtl="0" eaLnBrk="1" latinLnBrk="0" hangingPunct="1">
              <a:defRPr sz="3200" kern="1200">
                <a:solidFill>
                  <a:schemeClr val="tx1"/>
                </a:solidFill>
                <a:latin typeface="Arial" charset="0"/>
                <a:ea typeface="+mn-ea"/>
                <a:cs typeface="Arial" charset="0"/>
              </a:defRPr>
            </a:lvl9pPr>
          </a:lstStyle>
          <a:p>
            <a:pPr algn="ctr"/>
            <a:r>
              <a:rPr lang="en-AU" sz="1800" b="0" dirty="0"/>
              <a:t>Participant information sheets are public documents and are used to obtain </a:t>
            </a:r>
            <a:r>
              <a:rPr lang="en-AU" sz="1800" dirty="0"/>
              <a:t>informed consent</a:t>
            </a:r>
            <a:r>
              <a:rPr lang="en-AU" sz="1800" b="0" dirty="0"/>
              <a:t>. They should be </a:t>
            </a:r>
            <a:r>
              <a:rPr lang="en-AU" sz="1800" dirty="0"/>
              <a:t>presentable</a:t>
            </a:r>
            <a:r>
              <a:rPr lang="en-AU" sz="1800" b="0" dirty="0"/>
              <a:t> and contain all </a:t>
            </a:r>
            <a:r>
              <a:rPr lang="en-AU" sz="1800" dirty="0"/>
              <a:t>relevant information</a:t>
            </a:r>
            <a:r>
              <a:rPr lang="en-AU" sz="1800" b="0" dirty="0"/>
              <a:t> about the research project, what </a:t>
            </a:r>
            <a:r>
              <a:rPr lang="en-AU" sz="1800" dirty="0"/>
              <a:t>participants are required to do </a:t>
            </a:r>
            <a:r>
              <a:rPr lang="en-AU" sz="1800" b="0" dirty="0"/>
              <a:t>and </a:t>
            </a:r>
            <a:r>
              <a:rPr lang="en-AU" sz="1800" dirty="0"/>
              <a:t>data use </a:t>
            </a:r>
            <a:r>
              <a:rPr lang="en-AU" sz="1800" b="0" dirty="0"/>
              <a:t>and </a:t>
            </a:r>
            <a:r>
              <a:rPr lang="en-AU" sz="1800" dirty="0"/>
              <a:t>publication outcomes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71" y="267993"/>
            <a:ext cx="2436518" cy="3344390"/>
          </a:xfrm>
          <a:prstGeom prst="rect">
            <a:avLst/>
          </a:prstGeom>
        </p:spPr>
      </p:pic>
      <p:sp>
        <p:nvSpPr>
          <p:cNvPr id="9" name="TextBox 8"/>
          <p:cNvSpPr txBox="1"/>
          <p:nvPr/>
        </p:nvSpPr>
        <p:spPr>
          <a:xfrm>
            <a:off x="864128" y="2859841"/>
            <a:ext cx="3875040"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609585" algn="l" rtl="0" eaLnBrk="0" fontAlgn="base" hangingPunct="0">
              <a:spcBef>
                <a:spcPct val="0"/>
              </a:spcBef>
              <a:spcAft>
                <a:spcPct val="0"/>
              </a:spcAft>
              <a:defRPr sz="3200" kern="1200">
                <a:solidFill>
                  <a:schemeClr val="tx1"/>
                </a:solidFill>
                <a:latin typeface="Arial" charset="0"/>
                <a:ea typeface="+mn-ea"/>
                <a:cs typeface="Arial" charset="0"/>
              </a:defRPr>
            </a:lvl2pPr>
            <a:lvl3pPr marL="1219170" algn="l" rtl="0" eaLnBrk="0" fontAlgn="base" hangingPunct="0">
              <a:spcBef>
                <a:spcPct val="0"/>
              </a:spcBef>
              <a:spcAft>
                <a:spcPct val="0"/>
              </a:spcAft>
              <a:defRPr sz="3200" kern="1200">
                <a:solidFill>
                  <a:schemeClr val="tx1"/>
                </a:solidFill>
                <a:latin typeface="Arial" charset="0"/>
                <a:ea typeface="+mn-ea"/>
                <a:cs typeface="Arial" charset="0"/>
              </a:defRPr>
            </a:lvl3pPr>
            <a:lvl4pPr marL="1828754" algn="l" rtl="0" eaLnBrk="0" fontAlgn="base" hangingPunct="0">
              <a:spcBef>
                <a:spcPct val="0"/>
              </a:spcBef>
              <a:spcAft>
                <a:spcPct val="0"/>
              </a:spcAft>
              <a:defRPr sz="3200" kern="1200">
                <a:solidFill>
                  <a:schemeClr val="tx1"/>
                </a:solidFill>
                <a:latin typeface="Arial" charset="0"/>
                <a:ea typeface="+mn-ea"/>
                <a:cs typeface="Arial" charset="0"/>
              </a:defRPr>
            </a:lvl4pPr>
            <a:lvl5pPr marL="2438339" algn="l" rtl="0" eaLnBrk="0" fontAlgn="base" hangingPunct="0">
              <a:spcBef>
                <a:spcPct val="0"/>
              </a:spcBef>
              <a:spcAft>
                <a:spcPct val="0"/>
              </a:spcAft>
              <a:defRPr sz="3200" kern="1200">
                <a:solidFill>
                  <a:schemeClr val="tx1"/>
                </a:solidFill>
                <a:latin typeface="Arial" charset="0"/>
                <a:ea typeface="+mn-ea"/>
                <a:cs typeface="Arial" charset="0"/>
              </a:defRPr>
            </a:lvl5pPr>
            <a:lvl6pPr marL="3047924" algn="l" defTabSz="1219170" rtl="0" eaLnBrk="1" latinLnBrk="0" hangingPunct="1">
              <a:defRPr sz="3200" kern="1200">
                <a:solidFill>
                  <a:schemeClr val="tx1"/>
                </a:solidFill>
                <a:latin typeface="Arial" charset="0"/>
                <a:ea typeface="+mn-ea"/>
                <a:cs typeface="Arial" charset="0"/>
              </a:defRPr>
            </a:lvl6pPr>
            <a:lvl7pPr marL="3657509" algn="l" defTabSz="1219170" rtl="0" eaLnBrk="1" latinLnBrk="0" hangingPunct="1">
              <a:defRPr sz="3200" kern="1200">
                <a:solidFill>
                  <a:schemeClr val="tx1"/>
                </a:solidFill>
                <a:latin typeface="Arial" charset="0"/>
                <a:ea typeface="+mn-ea"/>
                <a:cs typeface="Arial" charset="0"/>
              </a:defRPr>
            </a:lvl7pPr>
            <a:lvl8pPr marL="4267093" algn="l" defTabSz="1219170" rtl="0" eaLnBrk="1" latinLnBrk="0" hangingPunct="1">
              <a:defRPr sz="3200" kern="1200">
                <a:solidFill>
                  <a:schemeClr val="tx1"/>
                </a:solidFill>
                <a:latin typeface="Arial" charset="0"/>
                <a:ea typeface="+mn-ea"/>
                <a:cs typeface="Arial" charset="0"/>
              </a:defRPr>
            </a:lvl8pPr>
            <a:lvl9pPr marL="4876678" algn="l" defTabSz="1219170" rtl="0" eaLnBrk="1" latinLnBrk="0" hangingPunct="1">
              <a:defRPr sz="3200" kern="1200">
                <a:solidFill>
                  <a:schemeClr val="tx1"/>
                </a:solidFill>
                <a:latin typeface="Arial" charset="0"/>
                <a:ea typeface="+mn-ea"/>
                <a:cs typeface="Arial" charset="0"/>
              </a:defRPr>
            </a:lvl9pPr>
          </a:lstStyle>
          <a:p>
            <a:pPr defTabSz="685800"/>
            <a:r>
              <a:rPr lang="en-AU" sz="1200" dirty="0">
                <a:solidFill>
                  <a:prstClr val="black"/>
                </a:solidFill>
              </a:rPr>
              <a:t>There is a template you can adapt to your research on the HREC website  </a:t>
            </a:r>
            <a:r>
              <a:rPr lang="en-AU" sz="1200" dirty="0">
                <a:solidFill>
                  <a:prstClr val="black"/>
                </a:solidFill>
                <a:hlinkClick r:id="rId3"/>
              </a:rPr>
              <a:t>https://i.unisa.edu.au/staff/research/research-ethics/human-research-ethics/</a:t>
            </a:r>
            <a:r>
              <a:rPr lang="en-AU" sz="1200" dirty="0">
                <a:solidFill>
                  <a:prstClr val="black"/>
                </a:solidFill>
              </a:rPr>
              <a:t>  </a:t>
            </a:r>
          </a:p>
        </p:txBody>
      </p:sp>
    </p:spTree>
    <p:extLst>
      <p:ext uri="{BB962C8B-B14F-4D97-AF65-F5344CB8AC3E}">
        <p14:creationId xmlns:p14="http://schemas.microsoft.com/office/powerpoint/2010/main" val="302475997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E8EB3-8B72-429E-B015-1781B43E03CB}"/>
              </a:ext>
            </a:extLst>
          </p:cNvPr>
          <p:cNvSpPr>
            <a:spLocks noGrp="1"/>
          </p:cNvSpPr>
          <p:nvPr>
            <p:ph type="body" sz="quarter" idx="10"/>
          </p:nvPr>
        </p:nvSpPr>
        <p:spPr/>
        <p:txBody>
          <a:bodyPr/>
          <a:lstStyle/>
          <a:p>
            <a:r>
              <a:rPr lang="en-AU" dirty="0"/>
              <a:t>Participant Requirements</a:t>
            </a:r>
            <a:endParaRPr lang="en-US" dirty="0"/>
          </a:p>
        </p:txBody>
      </p:sp>
      <p:sp>
        <p:nvSpPr>
          <p:cNvPr id="3" name="Text Placeholder 2">
            <a:extLst>
              <a:ext uri="{FF2B5EF4-FFF2-40B4-BE49-F238E27FC236}">
                <a16:creationId xmlns:a16="http://schemas.microsoft.com/office/drawing/2014/main" id="{713645ED-367E-42B8-B812-1CB57260783E}"/>
              </a:ext>
            </a:extLst>
          </p:cNvPr>
          <p:cNvSpPr>
            <a:spLocks noGrp="1"/>
          </p:cNvSpPr>
          <p:nvPr>
            <p:ph type="body" sz="quarter" idx="11"/>
          </p:nvPr>
        </p:nvSpPr>
        <p:spPr>
          <a:xfrm>
            <a:off x="414338" y="971551"/>
            <a:ext cx="8258175" cy="2994830"/>
          </a:xfrm>
        </p:spPr>
        <p:txBody>
          <a:bodyPr>
            <a:normAutofit lnSpcReduction="10000"/>
          </a:bodyPr>
          <a:lstStyle/>
          <a:p>
            <a:r>
              <a:rPr lang="en-AU" dirty="0"/>
              <a:t>What will participants be asked to do?</a:t>
            </a:r>
          </a:p>
          <a:p>
            <a:r>
              <a:rPr lang="en-AU" dirty="0"/>
              <a:t>Why? What does the research aim to find out?</a:t>
            </a:r>
          </a:p>
          <a:p>
            <a:r>
              <a:rPr lang="en-AU" dirty="0"/>
              <a:t>Where? At work? At home? Online?</a:t>
            </a:r>
          </a:p>
          <a:p>
            <a:r>
              <a:rPr lang="en-AU" dirty="0"/>
              <a:t>When? </a:t>
            </a:r>
          </a:p>
          <a:p>
            <a:r>
              <a:rPr lang="en-AU" dirty="0"/>
              <a:t>How long will it take?</a:t>
            </a:r>
          </a:p>
          <a:p>
            <a:r>
              <a:rPr lang="en-AU" dirty="0"/>
              <a:t>What should they do if they change their mind or become upset?</a:t>
            </a:r>
          </a:p>
          <a:p>
            <a:r>
              <a:rPr lang="en-AU" dirty="0"/>
              <a:t>What will happen with the data?</a:t>
            </a:r>
          </a:p>
          <a:p>
            <a:r>
              <a:rPr lang="en-AU" dirty="0"/>
              <a:t>How will COVID be managed?</a:t>
            </a:r>
            <a:endParaRPr lang="en-US" dirty="0"/>
          </a:p>
        </p:txBody>
      </p:sp>
    </p:spTree>
    <p:extLst>
      <p:ext uri="{BB962C8B-B14F-4D97-AF65-F5344CB8AC3E}">
        <p14:creationId xmlns:p14="http://schemas.microsoft.com/office/powerpoint/2010/main" val="89701215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CB8B0-13BA-4881-ACDC-5F29FF67A965}"/>
              </a:ext>
            </a:extLst>
          </p:cNvPr>
          <p:cNvSpPr>
            <a:spLocks noGrp="1"/>
          </p:cNvSpPr>
          <p:nvPr>
            <p:ph type="body" sz="quarter" idx="10"/>
          </p:nvPr>
        </p:nvSpPr>
        <p:spPr/>
        <p:txBody>
          <a:bodyPr/>
          <a:lstStyle/>
          <a:p>
            <a:r>
              <a:rPr lang="en-AU" dirty="0"/>
              <a:t>Research Tools</a:t>
            </a:r>
            <a:endParaRPr lang="en-US" dirty="0"/>
          </a:p>
        </p:txBody>
      </p:sp>
      <p:sp>
        <p:nvSpPr>
          <p:cNvPr id="3" name="Text Placeholder 2">
            <a:extLst>
              <a:ext uri="{FF2B5EF4-FFF2-40B4-BE49-F238E27FC236}">
                <a16:creationId xmlns:a16="http://schemas.microsoft.com/office/drawing/2014/main" id="{9B211AC3-CD99-4CBC-89C1-00C42E479A0E}"/>
              </a:ext>
            </a:extLst>
          </p:cNvPr>
          <p:cNvSpPr>
            <a:spLocks noGrp="1"/>
          </p:cNvSpPr>
          <p:nvPr>
            <p:ph type="body" sz="quarter" idx="11"/>
          </p:nvPr>
        </p:nvSpPr>
        <p:spPr>
          <a:xfrm>
            <a:off x="409577" y="971551"/>
            <a:ext cx="8262937" cy="2774475"/>
          </a:xfrm>
        </p:spPr>
        <p:txBody>
          <a:bodyPr/>
          <a:lstStyle/>
          <a:p>
            <a:r>
              <a:rPr lang="en-AU" b="0" dirty="0"/>
              <a:t>You will need to provide the data collection tools you intend to use.</a:t>
            </a:r>
          </a:p>
          <a:p>
            <a:pPr marL="342900" indent="-342900">
              <a:buFont typeface="Arial" panose="020B0604020202020204" pitchFamily="34" charset="0"/>
              <a:buChar char="•"/>
            </a:pPr>
            <a:r>
              <a:rPr lang="en-AU" b="0" dirty="0"/>
              <a:t>Interview/survey/focus group questions</a:t>
            </a:r>
          </a:p>
          <a:p>
            <a:pPr marL="342900" indent="-342900">
              <a:buFont typeface="Arial" panose="020B0604020202020204" pitchFamily="34" charset="0"/>
              <a:buChar char="•"/>
            </a:pPr>
            <a:r>
              <a:rPr lang="en-AU" b="0" dirty="0"/>
              <a:t>Observation templates</a:t>
            </a:r>
          </a:p>
          <a:p>
            <a:pPr marL="342900" indent="-342900">
              <a:buFont typeface="Arial" panose="020B0604020202020204" pitchFamily="34" charset="0"/>
              <a:buChar char="•"/>
            </a:pPr>
            <a:r>
              <a:rPr lang="en-AU" b="0" dirty="0"/>
              <a:t>Data collection recording sheets or instruments</a:t>
            </a:r>
          </a:p>
          <a:p>
            <a:pPr marL="342900" indent="-342900">
              <a:buFont typeface="Arial" panose="020B0604020202020204" pitchFamily="34" charset="0"/>
              <a:buChar char="•"/>
            </a:pPr>
            <a:r>
              <a:rPr lang="en-AU" b="0" dirty="0"/>
              <a:t>Instructions for reflective journals, or digital data collection such as photographs or videos or other activities</a:t>
            </a:r>
          </a:p>
          <a:p>
            <a:endParaRPr lang="en-AU" b="0" dirty="0"/>
          </a:p>
          <a:p>
            <a:endParaRPr lang="en-AU" b="0" dirty="0"/>
          </a:p>
          <a:p>
            <a:endParaRPr lang="en-US" b="0" dirty="0"/>
          </a:p>
        </p:txBody>
      </p:sp>
    </p:spTree>
    <p:extLst>
      <p:ext uri="{BB962C8B-B14F-4D97-AF65-F5344CB8AC3E}">
        <p14:creationId xmlns:p14="http://schemas.microsoft.com/office/powerpoint/2010/main" val="269693588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245F9-212E-4FDE-A6D0-524C68C57A01}"/>
              </a:ext>
            </a:extLst>
          </p:cNvPr>
          <p:cNvSpPr>
            <a:spLocks noGrp="1"/>
          </p:cNvSpPr>
          <p:nvPr>
            <p:ph type="body" sz="quarter" idx="10"/>
          </p:nvPr>
        </p:nvSpPr>
        <p:spPr/>
        <p:txBody>
          <a:bodyPr/>
          <a:lstStyle/>
          <a:p>
            <a:r>
              <a:rPr lang="en-AU" dirty="0"/>
              <a:t>Planning for successful research</a:t>
            </a:r>
            <a:endParaRPr lang="en-US" dirty="0"/>
          </a:p>
        </p:txBody>
      </p:sp>
      <p:sp>
        <p:nvSpPr>
          <p:cNvPr id="3" name="Text Placeholder 2">
            <a:extLst>
              <a:ext uri="{FF2B5EF4-FFF2-40B4-BE49-F238E27FC236}">
                <a16:creationId xmlns:a16="http://schemas.microsoft.com/office/drawing/2014/main" id="{CFBE1DAC-BF51-4C2A-B5EF-6A6CE844BAB4}"/>
              </a:ext>
            </a:extLst>
          </p:cNvPr>
          <p:cNvSpPr>
            <a:spLocks noGrp="1"/>
          </p:cNvSpPr>
          <p:nvPr>
            <p:ph type="body" sz="quarter" idx="11"/>
          </p:nvPr>
        </p:nvSpPr>
        <p:spPr>
          <a:xfrm>
            <a:off x="670234" y="807245"/>
            <a:ext cx="8258175" cy="2853483"/>
          </a:xfrm>
        </p:spPr>
        <p:txBody>
          <a:bodyPr>
            <a:normAutofit/>
          </a:bodyPr>
          <a:lstStyle/>
          <a:p>
            <a:r>
              <a:rPr lang="en-AU" dirty="0"/>
              <a:t>Planning is essential to research work.</a:t>
            </a:r>
          </a:p>
          <a:p>
            <a:r>
              <a:rPr lang="en-AU" dirty="0"/>
              <a:t>Working out in advance what you want to do, possible risks and how to manage them, will give you a framework to work with.</a:t>
            </a:r>
          </a:p>
          <a:p>
            <a:r>
              <a:rPr lang="en-AU" dirty="0"/>
              <a:t>Planning ensures your activity answers your research questions.</a:t>
            </a:r>
          </a:p>
          <a:p>
            <a:r>
              <a:rPr lang="en-AU" dirty="0"/>
              <a:t>Research Ethics Advisors Dr B</a:t>
            </a:r>
            <a:r>
              <a:rPr lang="en-AU" dirty="0">
                <a:hlinkClick r:id="rId2"/>
              </a:rPr>
              <a:t>ec.Neil@unisa.edu.au</a:t>
            </a:r>
            <a:endParaRPr lang="en-AU" dirty="0"/>
          </a:p>
          <a:p>
            <a:r>
              <a:rPr lang="en-AU" dirty="0"/>
              <a:t>and </a:t>
            </a:r>
            <a:r>
              <a:rPr lang="en-AU" dirty="0">
                <a:hlinkClick r:id="rId3"/>
              </a:rPr>
              <a:t>Ibrahima.Diallo@unisa.edu.au</a:t>
            </a:r>
            <a:r>
              <a:rPr lang="en-AU" dirty="0"/>
              <a:t> can talk through any research specific issues or questions.</a:t>
            </a:r>
          </a:p>
          <a:p>
            <a:r>
              <a:rPr lang="en-AU" dirty="0">
                <a:hlinkClick r:id="rId4"/>
              </a:rPr>
              <a:t>Humanethics@unisa.edu.au</a:t>
            </a:r>
            <a:r>
              <a:rPr lang="en-AU" dirty="0"/>
              <a:t> can advise regarding requirements.</a:t>
            </a:r>
            <a:endParaRPr lang="en-US" dirty="0"/>
          </a:p>
        </p:txBody>
      </p:sp>
    </p:spTree>
    <p:extLst>
      <p:ext uri="{BB962C8B-B14F-4D97-AF65-F5344CB8AC3E}">
        <p14:creationId xmlns:p14="http://schemas.microsoft.com/office/powerpoint/2010/main" val="90455787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F3E44F-8865-450A-B1A7-0F2B35690EA5}"/>
              </a:ext>
            </a:extLst>
          </p:cNvPr>
          <p:cNvSpPr>
            <a:spLocks noGrp="1"/>
          </p:cNvSpPr>
          <p:nvPr>
            <p:ph type="body" sz="quarter" idx="11"/>
          </p:nvPr>
        </p:nvSpPr>
        <p:spPr/>
        <p:txBody>
          <a:bodyPr/>
          <a:lstStyle/>
          <a:p>
            <a:r>
              <a:rPr lang="en-AU" dirty="0"/>
              <a:t>Next steps </a:t>
            </a:r>
            <a:endParaRPr lang="en-US" dirty="0"/>
          </a:p>
        </p:txBody>
      </p:sp>
      <p:sp>
        <p:nvSpPr>
          <p:cNvPr id="3" name="Text Placeholder 2">
            <a:extLst>
              <a:ext uri="{FF2B5EF4-FFF2-40B4-BE49-F238E27FC236}">
                <a16:creationId xmlns:a16="http://schemas.microsoft.com/office/drawing/2014/main" id="{865E7DB1-8CC5-4493-9FD3-7238E026AB54}"/>
              </a:ext>
            </a:extLst>
          </p:cNvPr>
          <p:cNvSpPr>
            <a:spLocks noGrp="1"/>
          </p:cNvSpPr>
          <p:nvPr>
            <p:ph type="body" sz="quarter" idx="12"/>
          </p:nvPr>
        </p:nvSpPr>
        <p:spPr/>
        <p:txBody>
          <a:bodyPr/>
          <a:lstStyle/>
          <a:p>
            <a:pPr marL="0" indent="0">
              <a:buNone/>
            </a:pPr>
            <a:r>
              <a:rPr lang="en-AU" dirty="0"/>
              <a:t>Edit ethics protocol to align with your project </a:t>
            </a:r>
          </a:p>
          <a:p>
            <a:pPr marL="0" indent="0">
              <a:buNone/>
            </a:pPr>
            <a:endParaRPr lang="en-AU" dirty="0"/>
          </a:p>
          <a:p>
            <a:pPr marL="0" indent="0">
              <a:buNone/>
            </a:pPr>
            <a:r>
              <a:rPr lang="en-AU" dirty="0"/>
              <a:t>Keep reading literature in your area (pedagogy or other…)</a:t>
            </a:r>
          </a:p>
          <a:p>
            <a:pPr marL="0" indent="0">
              <a:buNone/>
            </a:pPr>
            <a:endParaRPr lang="en-AU" dirty="0"/>
          </a:p>
          <a:p>
            <a:pPr marL="0" indent="0">
              <a:buNone/>
            </a:pPr>
            <a:r>
              <a:rPr lang="en-AU" dirty="0"/>
              <a:t>Refine templates and review examples on the resource site</a:t>
            </a:r>
            <a:endParaRPr lang="en-US" dirty="0"/>
          </a:p>
        </p:txBody>
      </p:sp>
    </p:spTree>
    <p:extLst>
      <p:ext uri="{BB962C8B-B14F-4D97-AF65-F5344CB8AC3E}">
        <p14:creationId xmlns:p14="http://schemas.microsoft.com/office/powerpoint/2010/main" val="332457392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B13F07-28C9-405A-9B08-B1A80D4D2FC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83F4C61-4ADA-45A5-AE09-403A17BB50B1}"/>
              </a:ext>
            </a:extLst>
          </p:cNvPr>
          <p:cNvSpPr>
            <a:spLocks noGrp="1"/>
          </p:cNvSpPr>
          <p:nvPr>
            <p:ph type="body" sz="quarter" idx="12"/>
          </p:nvPr>
        </p:nvSpPr>
        <p:spPr/>
        <p:txBody>
          <a:bodyPr/>
          <a:lstStyle/>
          <a:p>
            <a:pPr marL="0" indent="0">
              <a:buNone/>
            </a:pPr>
            <a:r>
              <a:rPr lang="en-AU" dirty="0"/>
              <a:t>Michele </a:t>
            </a:r>
          </a:p>
          <a:p>
            <a:pPr marL="0" indent="0">
              <a:buNone/>
            </a:pPr>
            <a:endParaRPr lang="en-AU" dirty="0"/>
          </a:p>
          <a:p>
            <a:pPr marL="0" indent="0">
              <a:buNone/>
            </a:pPr>
            <a:r>
              <a:rPr lang="en-AU" dirty="0"/>
              <a:t>How does utilising transition pedagogy help foster a sense of community in a social work honours program to support student success and mitigate the feelings of being an impostor in Higher Education? </a:t>
            </a:r>
            <a:endParaRPr lang="en-US" dirty="0"/>
          </a:p>
        </p:txBody>
      </p:sp>
    </p:spTree>
    <p:extLst>
      <p:ext uri="{BB962C8B-B14F-4D97-AF65-F5344CB8AC3E}">
        <p14:creationId xmlns:p14="http://schemas.microsoft.com/office/powerpoint/2010/main" val="264489049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D6B43-7C85-4944-A534-20DFB64750E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7594099-0BEA-4CF1-A472-6E4B4879A55A}"/>
              </a:ext>
            </a:extLst>
          </p:cNvPr>
          <p:cNvSpPr>
            <a:spLocks noGrp="1"/>
          </p:cNvSpPr>
          <p:nvPr>
            <p:ph type="body" sz="quarter" idx="12"/>
          </p:nvPr>
        </p:nvSpPr>
        <p:spPr/>
        <p:txBody>
          <a:bodyPr/>
          <a:lstStyle/>
          <a:p>
            <a:pPr marL="0" indent="0">
              <a:buNone/>
            </a:pPr>
            <a:r>
              <a:rPr lang="en-AU" dirty="0"/>
              <a:t>Fiona</a:t>
            </a:r>
          </a:p>
          <a:p>
            <a:pPr marL="0" indent="0">
              <a:buNone/>
            </a:pPr>
            <a:endParaRPr lang="en-AU" dirty="0"/>
          </a:p>
          <a:p>
            <a:pPr marL="0" indent="0">
              <a:buNone/>
            </a:pPr>
            <a:r>
              <a:rPr lang="en-AU" dirty="0"/>
              <a:t>In what ways can principles of intercultural and enabling pedagogies – valuing students linguistic cultural repertoires; connecting to student lifeworlds and knowledge systems – inform and improve authentic assessment design and approaches</a:t>
            </a:r>
          </a:p>
        </p:txBody>
      </p:sp>
    </p:spTree>
    <p:extLst>
      <p:ext uri="{BB962C8B-B14F-4D97-AF65-F5344CB8AC3E}">
        <p14:creationId xmlns:p14="http://schemas.microsoft.com/office/powerpoint/2010/main" val="2935914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8A3D2-C512-4E3A-8672-4B1CADC3F9C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04BD6A0-CCEB-497E-8656-D65196C231C7}"/>
              </a:ext>
            </a:extLst>
          </p:cNvPr>
          <p:cNvSpPr>
            <a:spLocks noGrp="1"/>
          </p:cNvSpPr>
          <p:nvPr>
            <p:ph type="body" sz="quarter" idx="12"/>
          </p:nvPr>
        </p:nvSpPr>
        <p:spPr/>
        <p:txBody>
          <a:bodyPr/>
          <a:lstStyle/>
          <a:p>
            <a:pPr marL="0" indent="0">
              <a:buNone/>
            </a:pPr>
            <a:r>
              <a:rPr lang="en-AU" dirty="0"/>
              <a:t>Sarah </a:t>
            </a:r>
          </a:p>
          <a:p>
            <a:pPr marL="0" indent="0">
              <a:buNone/>
            </a:pPr>
            <a:endParaRPr lang="en-AU" dirty="0"/>
          </a:p>
          <a:p>
            <a:pPr marL="0" indent="0">
              <a:buNone/>
            </a:pPr>
            <a:r>
              <a:rPr lang="en-AU" dirty="0"/>
              <a:t>How does utilising dialogic and funds of knowledge approaches in the first year Law classroom increase students' sense of belonging, contributing to better engagement, completion and rigor of assessment. </a:t>
            </a:r>
            <a:endParaRPr lang="en-US" dirty="0"/>
          </a:p>
        </p:txBody>
      </p:sp>
    </p:spTree>
    <p:extLst>
      <p:ext uri="{BB962C8B-B14F-4D97-AF65-F5344CB8AC3E}">
        <p14:creationId xmlns:p14="http://schemas.microsoft.com/office/powerpoint/2010/main" val="14601424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3446</TotalTime>
  <Words>4850</Words>
  <Application>Microsoft Office PowerPoint</Application>
  <PresentationFormat>On-screen Show (16:9)</PresentationFormat>
  <Paragraphs>391</Paragraphs>
  <Slides>66</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Altis UniSA</vt:lpstr>
      <vt:lpstr>Arial</vt:lpstr>
      <vt:lpstr>Calibri</vt:lpstr>
      <vt:lpstr>Calibri Light</vt:lpstr>
      <vt:lpstr>Tahoma</vt:lpstr>
      <vt:lpstr>Times New Roman</vt:lpstr>
      <vt:lpstr>UniSA PPT - Bar footer</vt:lpstr>
      <vt:lpstr>Office Theme</vt:lpstr>
      <vt:lpstr>Researching While Teaching Series  Workshop #4 Re-design Pedagogy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Research</vt:lpstr>
      <vt:lpstr>PowerPoint Presentation</vt:lpstr>
      <vt:lpstr>Action Research Design &amp; Risk Questions</vt:lpstr>
      <vt:lpstr>Researching the school</vt:lpstr>
      <vt:lpstr>Language Matters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562</cp:revision>
  <cp:lastPrinted>2022-05-19T01:44:21Z</cp:lastPrinted>
  <dcterms:created xsi:type="dcterms:W3CDTF">2019-06-17T22:49:35Z</dcterms:created>
  <dcterms:modified xsi:type="dcterms:W3CDTF">2022-06-28T03:02:30Z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