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5" r:id="rId10"/>
    <p:sldId id="266" r:id="rId11"/>
    <p:sldId id="264" r:id="rId12"/>
    <p:sldId id="267" r:id="rId13"/>
    <p:sldId id="270" r:id="rId14"/>
    <p:sldId id="26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66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AB8F3EE-4B9D-4079-ABCB-C73292E6DDBA}"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222604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B8F3EE-4B9D-4079-ABCB-C73292E6DDBA}"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232358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B8F3EE-4B9D-4079-ABCB-C73292E6DDBA}"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253381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B8F3EE-4B9D-4079-ABCB-C73292E6DDBA}"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352597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F3EE-4B9D-4079-ABCB-C73292E6DDBA}" type="datetimeFigureOut">
              <a:rPr lang="en-AU" smtClean="0"/>
              <a:t>19/02/2019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379534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AB8F3EE-4B9D-4079-ABCB-C73292E6DDBA}" type="datetimeFigureOut">
              <a:rPr lang="en-AU" smtClean="0"/>
              <a:t>19/02/2019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392731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AB8F3EE-4B9D-4079-ABCB-C73292E6DDBA}" type="datetimeFigureOut">
              <a:rPr lang="en-AU" smtClean="0"/>
              <a:t>19/02/2019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330504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AB8F3EE-4B9D-4079-ABCB-C73292E6DDBA}" type="datetimeFigureOut">
              <a:rPr lang="en-AU" smtClean="0"/>
              <a:t>19/02/2019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269579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8F3EE-4B9D-4079-ABCB-C73292E6DDBA}" type="datetimeFigureOut">
              <a:rPr lang="en-AU" smtClean="0"/>
              <a:t>19/02/2019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154216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F3EE-4B9D-4079-ABCB-C73292E6DDBA}" type="datetimeFigureOut">
              <a:rPr lang="en-AU" smtClean="0"/>
              <a:t>19/02/2019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86819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F3EE-4B9D-4079-ABCB-C73292E6DDBA}" type="datetimeFigureOut">
              <a:rPr lang="en-AU" smtClean="0"/>
              <a:t>19/02/2019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75043C-2766-4D8F-9E09-21A2F9146A9D}" type="slidenum">
              <a:rPr lang="en-AU" smtClean="0"/>
              <a:t>‹#›</a:t>
            </a:fld>
            <a:endParaRPr lang="en-AU"/>
          </a:p>
        </p:txBody>
      </p:sp>
    </p:spTree>
    <p:extLst>
      <p:ext uri="{BB962C8B-B14F-4D97-AF65-F5344CB8AC3E}">
        <p14:creationId xmlns:p14="http://schemas.microsoft.com/office/powerpoint/2010/main" val="202575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8F3EE-4B9D-4079-ABCB-C73292E6DDBA}" type="datetimeFigureOut">
              <a:rPr lang="en-AU" smtClean="0"/>
              <a:t>19/02/2019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5043C-2766-4D8F-9E09-21A2F9146A9D}" type="slidenum">
              <a:rPr lang="en-AU" smtClean="0"/>
              <a:t>‹#›</a:t>
            </a:fld>
            <a:endParaRPr lang="en-AU"/>
          </a:p>
        </p:txBody>
      </p:sp>
    </p:spTree>
    <p:extLst>
      <p:ext uri="{BB962C8B-B14F-4D97-AF65-F5344CB8AC3E}">
        <p14:creationId xmlns:p14="http://schemas.microsoft.com/office/powerpoint/2010/main" val="5515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quityh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18140" y="676544"/>
            <a:ext cx="8015288" cy="1429433"/>
          </a:xfrm>
        </p:spPr>
        <p:txBody>
          <a:bodyPr/>
          <a:lstStyle/>
          <a:p>
            <a:r>
              <a:rPr lang="en-AU" smtClean="0">
                <a:latin typeface="Arial Narrow" panose="020B0606020202030204" pitchFamily="34" charset="0"/>
              </a:rPr>
              <a:t>Tutor </a:t>
            </a:r>
            <a:r>
              <a:rPr lang="en-AU" smtClean="0">
                <a:latin typeface="Arial Narrow" panose="020B0606020202030204" pitchFamily="34" charset="0"/>
              </a:rPr>
              <a:t>Training</a:t>
            </a:r>
            <a:endParaRPr lang="en-AU" dirty="0">
              <a:latin typeface="Arial Narrow" panose="020B0606020202030204" pitchFamily="34" charset="0"/>
            </a:endParaRPr>
          </a:p>
        </p:txBody>
      </p:sp>
      <p:sp>
        <p:nvSpPr>
          <p:cNvPr id="3" name="Subtitle 2"/>
          <p:cNvSpPr>
            <a:spLocks noGrp="1"/>
          </p:cNvSpPr>
          <p:nvPr>
            <p:ph type="subTitle" idx="1"/>
          </p:nvPr>
        </p:nvSpPr>
        <p:spPr>
          <a:xfrm>
            <a:off x="1553784" y="4685250"/>
            <a:ext cx="9144000" cy="1655762"/>
          </a:xfrm>
        </p:spPr>
        <p:txBody>
          <a:bodyPr>
            <a:normAutofit lnSpcReduction="10000"/>
          </a:bodyPr>
          <a:lstStyle/>
          <a:p>
            <a:r>
              <a:rPr lang="en-AU" dirty="0" smtClean="0">
                <a:latin typeface="Arial Narrow" panose="020B0606020202030204" pitchFamily="34" charset="0"/>
              </a:rPr>
              <a:t>February 2019</a:t>
            </a:r>
            <a:endParaRPr lang="en-AU" dirty="0" smtClean="0">
              <a:latin typeface="Arial Narrow" panose="020B0606020202030204" pitchFamily="34" charset="0"/>
            </a:endParaRPr>
          </a:p>
          <a:p>
            <a:r>
              <a:rPr lang="en-AU" dirty="0" smtClean="0">
                <a:latin typeface="Arial Narrow" panose="020B0606020202030204" pitchFamily="34" charset="0"/>
              </a:rPr>
              <a:t>UniSA College </a:t>
            </a:r>
          </a:p>
          <a:p>
            <a:endParaRPr lang="en-AU" dirty="0" smtClean="0">
              <a:latin typeface="Arial Narrow" panose="020B0606020202030204" pitchFamily="34" charset="0"/>
            </a:endParaRPr>
          </a:p>
          <a:p>
            <a:r>
              <a:rPr lang="en-AU" b="1" dirty="0">
                <a:latin typeface="Arial Narrow" panose="020B0606020202030204" pitchFamily="34" charset="0"/>
              </a:rPr>
              <a:t>Belonging, Effective Learning &amp; </a:t>
            </a:r>
            <a:r>
              <a:rPr lang="en-AU" b="1" dirty="0" smtClean="0">
                <a:latin typeface="Arial Narrow" panose="020B0606020202030204" pitchFamily="34" charset="0"/>
              </a:rPr>
              <a:t>Supporting Students with a Disability </a:t>
            </a:r>
            <a:endParaRPr lang="en-AU" dirty="0">
              <a:latin typeface="Arial Narrow" panose="020B0606020202030204" pitchFamily="34" charset="0"/>
            </a:endParaRPr>
          </a:p>
          <a:p>
            <a:endParaRPr lang="en-AU" dirty="0"/>
          </a:p>
        </p:txBody>
      </p:sp>
      <p:pic>
        <p:nvPicPr>
          <p:cNvPr id="5" name="Picture 4"/>
          <p:cNvPicPr>
            <a:picLocks noChangeAspect="1"/>
          </p:cNvPicPr>
          <p:nvPr/>
        </p:nvPicPr>
        <p:blipFill>
          <a:blip r:embed="rId2"/>
          <a:stretch>
            <a:fillRect/>
          </a:stretch>
        </p:blipFill>
        <p:spPr>
          <a:xfrm>
            <a:off x="4497009" y="2406940"/>
            <a:ext cx="3257550" cy="1400175"/>
          </a:xfrm>
          <a:prstGeom prst="rect">
            <a:avLst/>
          </a:prstGeom>
        </p:spPr>
      </p:pic>
    </p:spTree>
    <p:extLst>
      <p:ext uri="{BB962C8B-B14F-4D97-AF65-F5344CB8AC3E}">
        <p14:creationId xmlns:p14="http://schemas.microsoft.com/office/powerpoint/2010/main" val="3273832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Constructions of capability </a:t>
            </a:r>
            <a:endParaRPr lang="en-AU" dirty="0"/>
          </a:p>
        </p:txBody>
      </p:sp>
      <p:sp>
        <p:nvSpPr>
          <p:cNvPr id="3" name="Content Placeholder 2"/>
          <p:cNvSpPr>
            <a:spLocks noGrp="1"/>
          </p:cNvSpPr>
          <p:nvPr>
            <p:ph idx="1"/>
          </p:nvPr>
        </p:nvSpPr>
        <p:spPr/>
        <p:txBody>
          <a:bodyPr/>
          <a:lstStyle/>
          <a:p>
            <a:pPr marL="0" indent="0">
              <a:buNone/>
            </a:pPr>
            <a:r>
              <a:rPr lang="en-AU" b="1" dirty="0" smtClean="0">
                <a:latin typeface="Arial Narrow" panose="020B0606020202030204" pitchFamily="34" charset="0"/>
              </a:rPr>
              <a:t>Intelligence </a:t>
            </a:r>
          </a:p>
          <a:p>
            <a:pPr marL="0" indent="0">
              <a:buNone/>
            </a:pPr>
            <a:endParaRPr lang="en-AU" dirty="0">
              <a:latin typeface="Arial Narrow" panose="020B0606020202030204" pitchFamily="34" charset="0"/>
            </a:endParaRPr>
          </a:p>
          <a:p>
            <a:pPr marL="0" indent="0">
              <a:buNone/>
            </a:pPr>
            <a:r>
              <a:rPr lang="en-AU" i="1" dirty="0" smtClean="0">
                <a:latin typeface="Arial Narrow" panose="020B0606020202030204" pitchFamily="34" charset="0"/>
              </a:rPr>
              <a:t>I’ve felt dumb all my life and I thought </a:t>
            </a:r>
            <a:r>
              <a:rPr lang="en-AU" i="1" dirty="0" err="1" smtClean="0">
                <a:latin typeface="Arial Narrow" panose="020B0606020202030204" pitchFamily="34" charset="0"/>
              </a:rPr>
              <a:t>uni</a:t>
            </a:r>
            <a:r>
              <a:rPr lang="en-AU" i="1" dirty="0" smtClean="0">
                <a:latin typeface="Arial Narrow" panose="020B0606020202030204" pitchFamily="34" charset="0"/>
              </a:rPr>
              <a:t> was out of my reach. Only smart people – not people like me – went to </a:t>
            </a:r>
            <a:r>
              <a:rPr lang="en-AU" i="1" dirty="0" err="1" smtClean="0">
                <a:latin typeface="Arial Narrow" panose="020B0606020202030204" pitchFamily="34" charset="0"/>
              </a:rPr>
              <a:t>uni.</a:t>
            </a:r>
            <a:r>
              <a:rPr lang="en-AU" i="1" dirty="0" smtClean="0">
                <a:latin typeface="Arial Narrow" panose="020B0606020202030204" pitchFamily="34" charset="0"/>
              </a:rPr>
              <a:t> Yeah…that probably came from my parents. I was always told I was dumb and useless when I was a kid. I remember when I was at school I was in Year 10 and I wanted to go onto Year 12 and I said to my mum – I  said ‘I want to go onto Year 12’ and she said ‘No’. She said ‘You’re too dumb for that, go and get a job’ and it always stuck in my mind…I mean, I was told I was dumb all my life so I thought I was dumb. </a:t>
            </a:r>
            <a:r>
              <a:rPr lang="en-AU" dirty="0" smtClean="0">
                <a:latin typeface="Arial Narrow" panose="020B0606020202030204" pitchFamily="34" charset="0"/>
              </a:rPr>
              <a:t>(Student quote, </a:t>
            </a:r>
            <a:r>
              <a:rPr lang="en-AU" dirty="0" err="1" smtClean="0">
                <a:latin typeface="Arial Narrow" panose="020B0606020202030204" pitchFamily="34" charset="0"/>
              </a:rPr>
              <a:t>Burket</a:t>
            </a:r>
            <a:r>
              <a:rPr lang="en-AU" dirty="0" smtClean="0">
                <a:latin typeface="Arial Narrow" panose="020B0606020202030204" pitchFamily="34" charset="0"/>
              </a:rPr>
              <a:t> et al 2016: 30). </a:t>
            </a:r>
            <a:endParaRPr lang="en-AU"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7449086" y="890588"/>
            <a:ext cx="2857500" cy="1600200"/>
          </a:xfrm>
          <a:prstGeom prst="rect">
            <a:avLst/>
          </a:prstGeom>
        </p:spPr>
      </p:pic>
    </p:spTree>
    <p:extLst>
      <p:ext uri="{BB962C8B-B14F-4D97-AF65-F5344CB8AC3E}">
        <p14:creationId xmlns:p14="http://schemas.microsoft.com/office/powerpoint/2010/main" val="2397939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Misrecognition</a:t>
            </a:r>
            <a:r>
              <a:rPr lang="en-AU" dirty="0" smtClean="0"/>
              <a:t> </a:t>
            </a:r>
            <a:endParaRPr lang="en-AU" dirty="0"/>
          </a:p>
        </p:txBody>
      </p:sp>
      <p:sp>
        <p:nvSpPr>
          <p:cNvPr id="3" name="Content Placeholder 2"/>
          <p:cNvSpPr>
            <a:spLocks noGrp="1"/>
          </p:cNvSpPr>
          <p:nvPr>
            <p:ph idx="1"/>
          </p:nvPr>
        </p:nvSpPr>
        <p:spPr>
          <a:xfrm>
            <a:off x="838200" y="1473932"/>
            <a:ext cx="10515600" cy="4884664"/>
          </a:xfrm>
        </p:spPr>
        <p:txBody>
          <a:bodyPr>
            <a:normAutofit/>
          </a:bodyPr>
          <a:lstStyle/>
          <a:p>
            <a:pPr marL="0" indent="0">
              <a:buNone/>
            </a:pPr>
            <a:r>
              <a:rPr lang="en-AU" sz="2400" dirty="0" smtClean="0">
                <a:latin typeface="Arial Narrow" panose="020B0606020202030204" pitchFamily="34" charset="0"/>
              </a:rPr>
              <a:t>Watch the film and reflect on the questions provided on the resource sheet: </a:t>
            </a:r>
          </a:p>
          <a:p>
            <a:r>
              <a:rPr lang="en-AU" sz="2400" dirty="0" smtClean="0">
                <a:latin typeface="Arial Narrow" panose="020B0606020202030204" pitchFamily="34" charset="0"/>
                <a:hlinkClick r:id="rId2"/>
              </a:rPr>
              <a:t>https://www.equityhe.com/</a:t>
            </a:r>
            <a:endParaRPr lang="en-AU" sz="2400" dirty="0" smtClean="0">
              <a:latin typeface="Arial Narrow" panose="020B0606020202030204" pitchFamily="34" charset="0"/>
            </a:endParaRPr>
          </a:p>
          <a:p>
            <a:pPr marL="0" indent="0">
              <a:buNone/>
            </a:pPr>
            <a:endParaRPr lang="en-AU" sz="2200" dirty="0" smtClean="0">
              <a:latin typeface="Arial Narrow" panose="020B0606020202030204" pitchFamily="34" charset="0"/>
            </a:endParaRPr>
          </a:p>
          <a:p>
            <a:pPr marL="0" indent="0">
              <a:buNone/>
            </a:pPr>
            <a:endParaRPr lang="en-AU" sz="2200" dirty="0">
              <a:latin typeface="Arial Narrow" panose="020B0606020202030204" pitchFamily="34" charset="0"/>
            </a:endParaRPr>
          </a:p>
          <a:p>
            <a:r>
              <a:rPr lang="en-AU" sz="2200" dirty="0" smtClean="0">
                <a:latin typeface="Arial Narrow" panose="020B0606020202030204" pitchFamily="34" charset="0"/>
              </a:rPr>
              <a:t>Did </a:t>
            </a:r>
            <a:r>
              <a:rPr lang="en-AU" sz="2200" dirty="0">
                <a:latin typeface="Arial Narrow" panose="020B0606020202030204" pitchFamily="34" charset="0"/>
              </a:rPr>
              <a:t>the students’ accounts resonate with your </a:t>
            </a:r>
            <a:r>
              <a:rPr lang="en-AU" sz="2200" dirty="0" smtClean="0">
                <a:latin typeface="Arial Narrow" panose="020B0606020202030204" pitchFamily="34" charset="0"/>
              </a:rPr>
              <a:t>own experiences </a:t>
            </a:r>
            <a:r>
              <a:rPr lang="en-AU" sz="2200" dirty="0">
                <a:latin typeface="Arial Narrow" panose="020B0606020202030204" pitchFamily="34" charset="0"/>
              </a:rPr>
              <a:t>of higher education in any ways</a:t>
            </a:r>
            <a:r>
              <a:rPr lang="en-AU" sz="2200" dirty="0" smtClean="0">
                <a:latin typeface="Arial Narrow" panose="020B0606020202030204" pitchFamily="34" charset="0"/>
              </a:rPr>
              <a:t>? </a:t>
            </a:r>
          </a:p>
          <a:p>
            <a:r>
              <a:rPr lang="en-AU" sz="2200" dirty="0" smtClean="0">
                <a:latin typeface="Arial Narrow" panose="020B0606020202030204" pitchFamily="34" charset="0"/>
              </a:rPr>
              <a:t>What </a:t>
            </a:r>
            <a:r>
              <a:rPr lang="en-AU" sz="2200" dirty="0">
                <a:latin typeface="Arial Narrow" panose="020B0606020202030204" pitchFamily="34" charset="0"/>
              </a:rPr>
              <a:t>are the discourses of capability that are at </a:t>
            </a:r>
            <a:r>
              <a:rPr lang="en-AU" sz="2200" dirty="0" smtClean="0">
                <a:latin typeface="Arial Narrow" panose="020B0606020202030204" pitchFamily="34" charset="0"/>
              </a:rPr>
              <a:t>play in </a:t>
            </a:r>
            <a:r>
              <a:rPr lang="en-AU" sz="2200" dirty="0">
                <a:latin typeface="Arial Narrow" panose="020B0606020202030204" pitchFamily="34" charset="0"/>
              </a:rPr>
              <a:t>the students’ accounts? Do you recognise </a:t>
            </a:r>
            <a:r>
              <a:rPr lang="en-AU" sz="2200" dirty="0" smtClean="0">
                <a:latin typeface="Arial Narrow" panose="020B0606020202030204" pitchFamily="34" charset="0"/>
              </a:rPr>
              <a:t>these discourses </a:t>
            </a:r>
            <a:r>
              <a:rPr lang="en-AU" sz="2200" dirty="0">
                <a:latin typeface="Arial Narrow" panose="020B0606020202030204" pitchFamily="34" charset="0"/>
              </a:rPr>
              <a:t>in the contexts in which you work</a:t>
            </a:r>
            <a:r>
              <a:rPr lang="en-AU" sz="2200" dirty="0" smtClean="0">
                <a:latin typeface="Arial Narrow" panose="020B0606020202030204" pitchFamily="34" charset="0"/>
              </a:rPr>
              <a:t>?</a:t>
            </a:r>
          </a:p>
          <a:p>
            <a:r>
              <a:rPr lang="en-AU" sz="2200" dirty="0" smtClean="0">
                <a:latin typeface="Arial Narrow" panose="020B0606020202030204" pitchFamily="34" charset="0"/>
              </a:rPr>
              <a:t>How </a:t>
            </a:r>
            <a:r>
              <a:rPr lang="en-AU" sz="2200" dirty="0">
                <a:latin typeface="Arial Narrow" panose="020B0606020202030204" pitchFamily="34" charset="0"/>
              </a:rPr>
              <a:t>do constructions of capability play </a:t>
            </a:r>
            <a:r>
              <a:rPr lang="en-AU" sz="2200" dirty="0" smtClean="0">
                <a:latin typeface="Arial Narrow" panose="020B0606020202030204" pitchFamily="34" charset="0"/>
              </a:rPr>
              <a:t>out differently </a:t>
            </a:r>
            <a:r>
              <a:rPr lang="en-AU" sz="2200" dirty="0">
                <a:latin typeface="Arial Narrow" panose="020B0606020202030204" pitchFamily="34" charset="0"/>
              </a:rPr>
              <a:t>in different disciplines/subject areas? </a:t>
            </a:r>
            <a:r>
              <a:rPr lang="en-AU" sz="2200" dirty="0" smtClean="0">
                <a:latin typeface="Arial Narrow" panose="020B0606020202030204" pitchFamily="34" charset="0"/>
              </a:rPr>
              <a:t>What are </a:t>
            </a:r>
            <a:r>
              <a:rPr lang="en-AU" sz="2200" dirty="0">
                <a:latin typeface="Arial Narrow" panose="020B0606020202030204" pitchFamily="34" charset="0"/>
              </a:rPr>
              <a:t>the equity issues this raises</a:t>
            </a:r>
            <a:r>
              <a:rPr lang="en-AU" sz="2200" dirty="0" smtClean="0">
                <a:latin typeface="Arial Narrow" panose="020B0606020202030204" pitchFamily="34" charset="0"/>
              </a:rPr>
              <a:t>?</a:t>
            </a:r>
          </a:p>
          <a:p>
            <a:r>
              <a:rPr lang="en-AU" sz="2200" dirty="0" smtClean="0">
                <a:latin typeface="Arial Narrow" panose="020B0606020202030204" pitchFamily="34" charset="0"/>
              </a:rPr>
              <a:t>What </a:t>
            </a:r>
            <a:r>
              <a:rPr lang="en-AU" sz="2200" dirty="0">
                <a:latin typeface="Arial Narrow" panose="020B0606020202030204" pitchFamily="34" charset="0"/>
              </a:rPr>
              <a:t>might be some of the pedagogical </a:t>
            </a:r>
            <a:r>
              <a:rPr lang="en-AU" sz="2200" dirty="0" smtClean="0">
                <a:latin typeface="Arial Narrow" panose="020B0606020202030204" pitchFamily="34" charset="0"/>
              </a:rPr>
              <a:t>challenges raised </a:t>
            </a:r>
            <a:r>
              <a:rPr lang="en-AU" sz="2200" dirty="0">
                <a:latin typeface="Arial Narrow" panose="020B0606020202030204" pitchFamily="34" charset="0"/>
              </a:rPr>
              <a:t>by the students’ accounts? How might </a:t>
            </a:r>
            <a:r>
              <a:rPr lang="en-AU" sz="2200" dirty="0" smtClean="0">
                <a:latin typeface="Arial Narrow" panose="020B0606020202030204" pitchFamily="34" charset="0"/>
              </a:rPr>
              <a:t>such discourses </a:t>
            </a:r>
            <a:r>
              <a:rPr lang="en-AU" sz="2200" dirty="0">
                <a:latin typeface="Arial Narrow" panose="020B0606020202030204" pitchFamily="34" charset="0"/>
              </a:rPr>
              <a:t>be challenged? How might teaching and/or equity practices help develop a student’s sense </a:t>
            </a:r>
            <a:r>
              <a:rPr lang="en-AU" sz="2200" dirty="0" smtClean="0">
                <a:latin typeface="Arial Narrow" panose="020B0606020202030204" pitchFamily="34" charset="0"/>
              </a:rPr>
              <a:t>of capability</a:t>
            </a:r>
            <a:endParaRPr lang="en-AU" sz="2200" dirty="0">
              <a:latin typeface="Arial Narrow" panose="020B0606020202030204" pitchFamily="34" charset="0"/>
            </a:endParaRPr>
          </a:p>
          <a:p>
            <a:pPr marL="0" indent="0">
              <a:buNone/>
            </a:pPr>
            <a:endParaRPr lang="en-AU" dirty="0"/>
          </a:p>
        </p:txBody>
      </p:sp>
    </p:spTree>
    <p:extLst>
      <p:ext uri="{BB962C8B-B14F-4D97-AF65-F5344CB8AC3E}">
        <p14:creationId xmlns:p14="http://schemas.microsoft.com/office/powerpoint/2010/main" val="245742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Manifestations of these constructions </a:t>
            </a:r>
            <a:endParaRPr lang="en-AU"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AU" dirty="0" smtClean="0">
                <a:latin typeface="Arial Narrow" panose="020B0606020202030204" pitchFamily="34" charset="0"/>
              </a:rPr>
              <a:t>Fear and anxiety of being seen as incapable </a:t>
            </a:r>
            <a:endParaRPr lang="en-AU" dirty="0">
              <a:latin typeface="Arial Narrow" panose="020B0606020202030204" pitchFamily="34" charset="0"/>
            </a:endParaRPr>
          </a:p>
          <a:p>
            <a:pPr marL="0" indent="0">
              <a:buNone/>
            </a:pPr>
            <a:endParaRPr lang="en-AU" dirty="0" smtClean="0">
              <a:latin typeface="Arial Narrow" panose="020B0606020202030204" pitchFamily="34" charset="0"/>
            </a:endParaRPr>
          </a:p>
          <a:p>
            <a:pPr marL="0" indent="0">
              <a:buNone/>
            </a:pPr>
            <a:r>
              <a:rPr lang="en-AU" i="1" dirty="0" smtClean="0">
                <a:latin typeface="Arial Narrow" panose="020B0606020202030204" pitchFamily="34" charset="0"/>
              </a:rPr>
              <a:t>Arguably those students associated with equity policies and discourses are most at risk of being perceived as ‘undeserving’ and ‘unworthy’ of higher education participation due to the ways that widening participation tends to be connected to anxieties about lowering of stan</a:t>
            </a:r>
            <a:r>
              <a:rPr lang="en-AU" dirty="0" smtClean="0">
                <a:latin typeface="Arial Narrow" panose="020B0606020202030204" pitchFamily="34" charset="0"/>
              </a:rPr>
              <a:t>dards (Burke et al 2016: 42). </a:t>
            </a:r>
          </a:p>
          <a:p>
            <a:pPr marL="0" indent="0">
              <a:buNone/>
            </a:pPr>
            <a:endParaRPr lang="en-AU" dirty="0">
              <a:latin typeface="Arial Narrow" panose="020B0606020202030204" pitchFamily="34" charset="0"/>
            </a:endParaRPr>
          </a:p>
          <a:p>
            <a:pPr marL="0" indent="0">
              <a:buNone/>
            </a:pPr>
            <a:r>
              <a:rPr lang="en-AU" i="1" dirty="0" smtClean="0">
                <a:latin typeface="Arial Narrow" panose="020B0606020202030204" pitchFamily="34" charset="0"/>
              </a:rPr>
              <a:t>The injuries of misrecognition are often embodied, through the internalisation of shame and self-denigration and the fear of not being ‘good enough</a:t>
            </a:r>
            <a:r>
              <a:rPr lang="en-AU" dirty="0" smtClean="0">
                <a:latin typeface="Arial Narrow" panose="020B0606020202030204" pitchFamily="34" charset="0"/>
              </a:rPr>
              <a:t>’ (Burke et al 2016: 42). </a:t>
            </a:r>
            <a:endParaRPr lang="en-AU"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9042646" y="365125"/>
            <a:ext cx="2143125" cy="2143125"/>
          </a:xfrm>
          <a:prstGeom prst="rect">
            <a:avLst/>
          </a:prstGeom>
        </p:spPr>
      </p:pic>
    </p:spTree>
    <p:extLst>
      <p:ext uri="{BB962C8B-B14F-4D97-AF65-F5344CB8AC3E}">
        <p14:creationId xmlns:p14="http://schemas.microsoft.com/office/powerpoint/2010/main" val="4084508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Feelings you don’t belong at university </a:t>
            </a:r>
            <a:endParaRPr lang="en-AU"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buNone/>
            </a:pPr>
            <a:r>
              <a:rPr lang="en-AU" i="1" dirty="0" smtClean="0">
                <a:latin typeface="Arial Narrow" panose="020B0606020202030204" pitchFamily="34" charset="0"/>
              </a:rPr>
              <a:t>Legitimisation as a ‘proper’ and ‘deserving’ student of higher education centres on discourses of belonging</a:t>
            </a:r>
            <a:r>
              <a:rPr lang="en-AU" dirty="0">
                <a:latin typeface="Arial Narrow" panose="020B0606020202030204" pitchFamily="34" charset="0"/>
              </a:rPr>
              <a:t> </a:t>
            </a:r>
            <a:r>
              <a:rPr lang="en-AU" dirty="0" smtClean="0">
                <a:latin typeface="Arial Narrow" panose="020B0606020202030204" pitchFamily="34" charset="0"/>
              </a:rPr>
              <a:t>(Burke et al 2016: 44). </a:t>
            </a:r>
          </a:p>
          <a:p>
            <a:pPr marL="0" indent="0">
              <a:buNone/>
            </a:pPr>
            <a:endParaRPr lang="en-AU" dirty="0"/>
          </a:p>
          <a:p>
            <a:pPr marL="0" indent="0">
              <a:buNone/>
            </a:pPr>
            <a:r>
              <a:rPr lang="en-AU" i="1" dirty="0" smtClean="0">
                <a:latin typeface="Arial Narrow" panose="020B0606020202030204" pitchFamily="34" charset="0"/>
              </a:rPr>
              <a:t>Notions of capability are inextricably tied to such practices, so that those who come through ‘alternative’ routes are already entangled in discourses that construct them (non-traditional students) as lacking capability, because they have not succeeded in achieving an appropriate ATAR score </a:t>
            </a:r>
            <a:r>
              <a:rPr lang="en-AU" dirty="0" smtClean="0"/>
              <a:t>(</a:t>
            </a:r>
            <a:r>
              <a:rPr lang="en-AU" dirty="0" smtClean="0">
                <a:latin typeface="Arial Narrow" panose="020B0606020202030204" pitchFamily="34" charset="0"/>
              </a:rPr>
              <a:t>Burke et al 2016: 44). </a:t>
            </a:r>
            <a:endParaRPr lang="en-AU"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4990698" y="4971245"/>
            <a:ext cx="1121918" cy="1783724"/>
          </a:xfrm>
          <a:prstGeom prst="rect">
            <a:avLst/>
          </a:prstGeom>
        </p:spPr>
      </p:pic>
    </p:spTree>
    <p:extLst>
      <p:ext uri="{BB962C8B-B14F-4D97-AF65-F5344CB8AC3E}">
        <p14:creationId xmlns:p14="http://schemas.microsoft.com/office/powerpoint/2010/main" val="1175307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Belonging </a:t>
            </a:r>
            <a:endParaRPr lang="en-AU"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0" indent="0">
              <a:buNone/>
            </a:pPr>
            <a:r>
              <a:rPr lang="en-AU" dirty="0" smtClean="0">
                <a:latin typeface="Arial Narrow" panose="020B0606020202030204" pitchFamily="34" charset="0"/>
              </a:rPr>
              <a:t>Now let’s watch the second film on theme of ‘belonging’ and refer to the resource sheet: </a:t>
            </a:r>
            <a:endParaRPr lang="en-AU" dirty="0">
              <a:latin typeface="Arial Narrow" panose="020B0606020202030204" pitchFamily="34" charset="0"/>
            </a:endParaRPr>
          </a:p>
          <a:p>
            <a:r>
              <a:rPr lang="en-AU" dirty="0">
                <a:latin typeface="Arial Narrow" panose="020B0606020202030204" pitchFamily="34" charset="0"/>
              </a:rPr>
              <a:t>What are the issues around equity that the film raises?</a:t>
            </a:r>
          </a:p>
          <a:p>
            <a:r>
              <a:rPr lang="en-AU" dirty="0" smtClean="0">
                <a:latin typeface="Arial Narrow" panose="020B0606020202030204" pitchFamily="34" charset="0"/>
              </a:rPr>
              <a:t>Did </a:t>
            </a:r>
            <a:r>
              <a:rPr lang="en-AU" dirty="0">
                <a:latin typeface="Arial Narrow" panose="020B0606020202030204" pitchFamily="34" charset="0"/>
              </a:rPr>
              <a:t>the film touch on any memories of institutional spaces in which you or others have experienced a sense of not belonging?</a:t>
            </a:r>
          </a:p>
          <a:p>
            <a:r>
              <a:rPr lang="en-AU" dirty="0" smtClean="0">
                <a:latin typeface="Arial Narrow" panose="020B0606020202030204" pitchFamily="34" charset="0"/>
              </a:rPr>
              <a:t>How </a:t>
            </a:r>
            <a:r>
              <a:rPr lang="en-AU" dirty="0">
                <a:latin typeface="Arial Narrow" panose="020B0606020202030204" pitchFamily="34" charset="0"/>
              </a:rPr>
              <a:t>might universities nurture spaces and feelings of belonging and capability for their students? </a:t>
            </a:r>
          </a:p>
          <a:p>
            <a:r>
              <a:rPr lang="en-AU" dirty="0" smtClean="0">
                <a:latin typeface="Arial Narrow" panose="020B0606020202030204" pitchFamily="34" charset="0"/>
              </a:rPr>
              <a:t>What </a:t>
            </a:r>
            <a:r>
              <a:rPr lang="en-AU" dirty="0">
                <a:latin typeface="Arial Narrow" panose="020B0606020202030204" pitchFamily="34" charset="0"/>
              </a:rPr>
              <a:t>challenges do students’ ‘feelings of not belonging’ raise for developing equitable and inclusive spaces (virtual and physical)?</a:t>
            </a:r>
          </a:p>
          <a:p>
            <a:endParaRPr lang="en-AU" dirty="0" smtClean="0"/>
          </a:p>
          <a:p>
            <a:endParaRPr lang="en-AU" dirty="0"/>
          </a:p>
        </p:txBody>
      </p:sp>
      <p:pic>
        <p:nvPicPr>
          <p:cNvPr id="4" name="Picture 3"/>
          <p:cNvPicPr>
            <a:picLocks noChangeAspect="1"/>
          </p:cNvPicPr>
          <p:nvPr/>
        </p:nvPicPr>
        <p:blipFill>
          <a:blip r:embed="rId2"/>
          <a:stretch>
            <a:fillRect/>
          </a:stretch>
        </p:blipFill>
        <p:spPr>
          <a:xfrm>
            <a:off x="5981229" y="291268"/>
            <a:ext cx="2196855" cy="1399420"/>
          </a:xfrm>
          <a:prstGeom prst="rect">
            <a:avLst/>
          </a:prstGeom>
        </p:spPr>
      </p:pic>
    </p:spTree>
    <p:extLst>
      <p:ext uri="{BB962C8B-B14F-4D97-AF65-F5344CB8AC3E}">
        <p14:creationId xmlns:p14="http://schemas.microsoft.com/office/powerpoint/2010/main" val="1612450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latin typeface="Arial Narrow" panose="020B0606020202030204" pitchFamily="34" charset="0"/>
              </a:rPr>
              <a:t>Pedagogical spaces and practices </a:t>
            </a:r>
            <a:endParaRPr lang="en-AU" i="1"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buNone/>
            </a:pPr>
            <a:endParaRPr lang="en-AU" dirty="0" smtClean="0">
              <a:latin typeface="Arial Narrow" panose="020B0606020202030204" pitchFamily="34" charset="0"/>
            </a:endParaRPr>
          </a:p>
          <a:p>
            <a:pPr marL="0" indent="0">
              <a:buNone/>
            </a:pPr>
            <a:r>
              <a:rPr lang="en-AU" dirty="0" smtClean="0">
                <a:latin typeface="Arial Narrow" panose="020B0606020202030204" pitchFamily="34" charset="0"/>
              </a:rPr>
              <a:t>Drawing on the section of the report on pedagogical approaches that foster a sense of belonging and capability, in your groups develop a list of practices that you may take into the classroom this study period. </a:t>
            </a:r>
          </a:p>
          <a:p>
            <a:pPr marL="0" indent="0">
              <a:buNone/>
            </a:pPr>
            <a:endParaRPr lang="en-AU" dirty="0">
              <a:latin typeface="Arial Narrow" panose="020B0606020202030204" pitchFamily="34" charset="0"/>
            </a:endParaRPr>
          </a:p>
          <a:p>
            <a:pPr marL="0" indent="0">
              <a:buNone/>
            </a:pPr>
            <a:r>
              <a:rPr lang="en-AU" dirty="0" smtClean="0">
                <a:latin typeface="Arial Narrow" panose="020B0606020202030204" pitchFamily="34" charset="0"/>
              </a:rPr>
              <a:t>How might you build the confidence levels of the students in your tutorials?</a:t>
            </a:r>
          </a:p>
          <a:p>
            <a:pPr marL="0" indent="0">
              <a:buNone/>
            </a:pPr>
            <a:r>
              <a:rPr lang="en-AU" dirty="0" smtClean="0">
                <a:latin typeface="Arial Narrow" panose="020B0606020202030204" pitchFamily="34" charset="0"/>
              </a:rPr>
              <a:t>How will you assist students to overcome a fear of failure? </a:t>
            </a:r>
          </a:p>
          <a:p>
            <a:pPr marL="0" indent="0">
              <a:buNone/>
            </a:pPr>
            <a:endParaRPr lang="en-AU" dirty="0">
              <a:latin typeface="Arial Narrow" panose="020B0606020202030204" pitchFamily="34" charset="0"/>
            </a:endParaRPr>
          </a:p>
          <a:p>
            <a:pPr marL="0" indent="0">
              <a:buNone/>
            </a:pPr>
            <a:endParaRPr lang="en-AU" dirty="0">
              <a:latin typeface="Arial Narrow" panose="020B0606020202030204" pitchFamily="34" charset="0"/>
            </a:endParaRPr>
          </a:p>
          <a:p>
            <a:pPr marL="0" indent="0">
              <a:buNone/>
            </a:pPr>
            <a:endParaRPr lang="en-AU" dirty="0" smtClean="0">
              <a:latin typeface="Arial Narrow" panose="020B0606020202030204" pitchFamily="34" charset="0"/>
            </a:endParaRPr>
          </a:p>
          <a:p>
            <a:pPr marL="0" indent="0">
              <a:buNone/>
            </a:pPr>
            <a:endParaRPr lang="en-AU"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8415777" y="365125"/>
            <a:ext cx="2619375" cy="1743075"/>
          </a:xfrm>
          <a:prstGeom prst="rect">
            <a:avLst/>
          </a:prstGeom>
        </p:spPr>
      </p:pic>
    </p:spTree>
    <p:extLst>
      <p:ext uri="{BB962C8B-B14F-4D97-AF65-F5344CB8AC3E}">
        <p14:creationId xmlns:p14="http://schemas.microsoft.com/office/powerpoint/2010/main" val="1401687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025" y="378119"/>
            <a:ext cx="10515600" cy="1325563"/>
          </a:xfrm>
          <a:solidFill>
            <a:srgbClr val="FFCCCC"/>
          </a:solidFill>
        </p:spPr>
        <p:txBody>
          <a:bodyPr/>
          <a:lstStyle/>
          <a:p>
            <a:r>
              <a:rPr lang="en-AU" dirty="0" smtClean="0">
                <a:latin typeface="Arial Narrow" panose="020B0606020202030204" pitchFamily="34" charset="0"/>
              </a:rPr>
              <a:t>Plan for workshop </a:t>
            </a:r>
            <a:endParaRPr lang="en-AU" dirty="0">
              <a:latin typeface="Arial Narrow" panose="020B0606020202030204" pitchFamily="34" charset="0"/>
            </a:endParaRPr>
          </a:p>
        </p:txBody>
      </p:sp>
      <p:sp>
        <p:nvSpPr>
          <p:cNvPr id="3" name="Content Placeholder 2"/>
          <p:cNvSpPr>
            <a:spLocks noGrp="1"/>
          </p:cNvSpPr>
          <p:nvPr>
            <p:ph idx="1"/>
          </p:nvPr>
        </p:nvSpPr>
        <p:spPr>
          <a:xfrm>
            <a:off x="463025" y="1787355"/>
            <a:ext cx="8685628" cy="4854600"/>
          </a:xfrm>
        </p:spPr>
        <p:txBody>
          <a:bodyPr>
            <a:normAutofit fontScale="85000" lnSpcReduction="20000"/>
          </a:bodyPr>
          <a:lstStyle/>
          <a:p>
            <a:pPr marL="0" indent="0">
              <a:buNone/>
            </a:pPr>
            <a:r>
              <a:rPr lang="en-AU" sz="2400" b="1" dirty="0" smtClean="0">
                <a:latin typeface="Arial Narrow" panose="020B0606020202030204" pitchFamily="34" charset="0"/>
              </a:rPr>
              <a:t>Welcome </a:t>
            </a:r>
            <a:r>
              <a:rPr lang="en-AU" sz="2400" b="1" dirty="0" smtClean="0">
                <a:latin typeface="Arial Narrow" panose="020B0606020202030204" pitchFamily="34" charset="0"/>
              </a:rPr>
              <a:t>&amp; Introductions </a:t>
            </a:r>
          </a:p>
          <a:p>
            <a:pPr marL="0" indent="0">
              <a:buNone/>
            </a:pPr>
            <a:r>
              <a:rPr lang="en-AU" sz="2400" dirty="0" smtClean="0">
                <a:latin typeface="Arial Narrow" panose="020B0606020202030204" pitchFamily="34" charset="0"/>
              </a:rPr>
              <a:t>Head </a:t>
            </a:r>
            <a:r>
              <a:rPr lang="en-AU" sz="2400" dirty="0" smtClean="0">
                <a:latin typeface="Arial Narrow" panose="020B0606020202030204" pitchFamily="34" charset="0"/>
              </a:rPr>
              <a:t>of UniSA College, Associate Professor </a:t>
            </a:r>
            <a:r>
              <a:rPr lang="en-AU" sz="2400" dirty="0" smtClean="0">
                <a:latin typeface="Arial Narrow" panose="020B0606020202030204" pitchFamily="34" charset="0"/>
              </a:rPr>
              <a:t>Sharron King </a:t>
            </a:r>
            <a:endParaRPr lang="en-AU" sz="2400" dirty="0" smtClean="0">
              <a:latin typeface="Arial Narrow" panose="020B0606020202030204" pitchFamily="34" charset="0"/>
            </a:endParaRPr>
          </a:p>
          <a:p>
            <a:pPr marL="0" indent="0">
              <a:buNone/>
            </a:pPr>
            <a:endParaRPr lang="en-AU" sz="2400" dirty="0" smtClean="0">
              <a:latin typeface="Arial Narrow" panose="020B0606020202030204" pitchFamily="34" charset="0"/>
            </a:endParaRPr>
          </a:p>
          <a:p>
            <a:pPr marL="0" indent="0">
              <a:spcAft>
                <a:spcPts val="0"/>
              </a:spcAft>
              <a:buNone/>
            </a:pPr>
            <a:r>
              <a:rPr lang="en-AU" sz="2400"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Session </a:t>
            </a:r>
            <a:r>
              <a:rPr lang="en-AU" sz="2400"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 Capability and Belonging </a:t>
            </a:r>
            <a:endParaRPr lang="en-AU" sz="2400" dirty="0" smtClean="0">
              <a:effectLst/>
              <a:latin typeface="Times New Roman" panose="02020603050405020304" pitchFamily="18" charset="0"/>
              <a:ea typeface="Calibri" panose="020F0502020204030204" pitchFamily="34" charset="0"/>
            </a:endParaRPr>
          </a:p>
          <a:p>
            <a:pPr marL="0" indent="0">
              <a:spcAft>
                <a:spcPts val="0"/>
              </a:spcAft>
              <a:buNone/>
            </a:pPr>
            <a:r>
              <a:rPr lang="en-AU" sz="2400"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Presenter – Sarah Hattam (Diploma Program Director &amp; Lecturer Critical Thinking &amp; Global Issues and Identities) </a:t>
            </a:r>
          </a:p>
          <a:p>
            <a:pPr marL="0" indent="0">
              <a:spcAft>
                <a:spcPts val="0"/>
              </a:spcAft>
              <a:buNone/>
            </a:pPr>
            <a:endParaRPr lang="en-AU" sz="2400"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p>
            <a:pPr marL="0" indent="0">
              <a:buNone/>
            </a:pPr>
            <a:r>
              <a:rPr lang="en-AU" sz="2400" b="1" dirty="0" smtClean="0">
                <a:latin typeface="Arial Narrow" panose="020B0606020202030204" pitchFamily="34" charset="0"/>
              </a:rPr>
              <a:t>Session </a:t>
            </a:r>
            <a:r>
              <a:rPr lang="en-AU" sz="2400" b="1" dirty="0">
                <a:latin typeface="Arial Narrow" panose="020B0606020202030204" pitchFamily="34" charset="0"/>
              </a:rPr>
              <a:t>2: </a:t>
            </a:r>
            <a:r>
              <a:rPr lang="en-US" sz="2400" b="1" dirty="0">
                <a:latin typeface="Arial Narrow" panose="020B0606020202030204" pitchFamily="34" charset="0"/>
              </a:rPr>
              <a:t>Understanding to be understood: teaching and learning nexus in class</a:t>
            </a:r>
            <a:endParaRPr lang="en-AU" sz="2400" dirty="0">
              <a:latin typeface="Arial Narrow" panose="020B0606020202030204" pitchFamily="34" charset="0"/>
            </a:endParaRPr>
          </a:p>
          <a:p>
            <a:pPr marL="0" indent="0">
              <a:buNone/>
            </a:pPr>
            <a:r>
              <a:rPr lang="en-AU" sz="2400" dirty="0">
                <a:latin typeface="Arial Narrow" panose="020B0606020202030204" pitchFamily="34" charset="0"/>
              </a:rPr>
              <a:t>Presenter – Min Pham (Lecturer Foundations of Education &amp; English Language Studies) </a:t>
            </a:r>
            <a:endParaRPr lang="en-AU" sz="2400" dirty="0" smtClean="0">
              <a:latin typeface="Arial Narrow" panose="020B0606020202030204" pitchFamily="34" charset="0"/>
            </a:endParaRPr>
          </a:p>
          <a:p>
            <a:pPr marL="0" indent="0">
              <a:buNone/>
            </a:pPr>
            <a:endParaRPr lang="en-AU" sz="2400" dirty="0">
              <a:latin typeface="Arial Narrow" panose="020B0606020202030204" pitchFamily="34" charset="0"/>
            </a:endParaRPr>
          </a:p>
          <a:p>
            <a:pPr marL="0" indent="0">
              <a:buNone/>
            </a:pPr>
            <a:r>
              <a:rPr lang="en-AU" sz="2400" b="1" dirty="0" smtClean="0">
                <a:latin typeface="Arial Narrow" panose="020B0606020202030204" pitchFamily="34" charset="0"/>
              </a:rPr>
              <a:t>Session </a:t>
            </a:r>
            <a:r>
              <a:rPr lang="en-AU" sz="2400" b="1" dirty="0">
                <a:latin typeface="Arial Narrow" panose="020B0606020202030204" pitchFamily="34" charset="0"/>
              </a:rPr>
              <a:t>3: How to respond to students presenting with risk including concerning, inappropriate and unacceptable behaviours</a:t>
            </a:r>
            <a:endParaRPr lang="en-AU" sz="2400" dirty="0">
              <a:latin typeface="Arial Narrow" panose="020B0606020202030204" pitchFamily="34" charset="0"/>
            </a:endParaRPr>
          </a:p>
          <a:p>
            <a:pPr marL="0" indent="0">
              <a:buNone/>
            </a:pPr>
            <a:r>
              <a:rPr lang="en-AU" sz="2400" dirty="0">
                <a:latin typeface="Arial Narrow" panose="020B0606020202030204" pitchFamily="34" charset="0"/>
              </a:rPr>
              <a:t>Presenter – Nadia Rajic (Manager of Student Wellbeing at the Student Engagement Unit) </a:t>
            </a:r>
            <a:endParaRPr lang="en-AU" sz="2400" dirty="0" smtClean="0">
              <a:latin typeface="Arial Narrow" panose="020B0606020202030204" pitchFamily="34" charset="0"/>
            </a:endParaRPr>
          </a:p>
          <a:p>
            <a:pPr marL="0" indent="0">
              <a:buNone/>
            </a:pPr>
            <a:endParaRPr lang="en-AU" sz="2400" dirty="0">
              <a:latin typeface="Arial Narrow" panose="020B0606020202030204" pitchFamily="34" charset="0"/>
            </a:endParaRPr>
          </a:p>
          <a:p>
            <a:pPr marL="0" indent="0">
              <a:buNone/>
            </a:pPr>
            <a:r>
              <a:rPr lang="en-AU" sz="2400" b="1" dirty="0" smtClean="0">
                <a:latin typeface="Arial Narrow" panose="020B0606020202030204" pitchFamily="34" charset="0"/>
              </a:rPr>
              <a:t>Drinks and nibbles </a:t>
            </a:r>
            <a:endParaRPr lang="en-AU" sz="2400" b="1" dirty="0">
              <a:latin typeface="Arial Narrow" panose="020B0606020202030204" pitchFamily="34" charset="0"/>
            </a:endParaRPr>
          </a:p>
          <a:p>
            <a:pPr marL="0" indent="0">
              <a:spcAft>
                <a:spcPts val="0"/>
              </a:spcAft>
              <a:buNone/>
            </a:pPr>
            <a:endParaRPr lang="en-AU" sz="3200" dirty="0" smtClean="0">
              <a:effectLst/>
              <a:latin typeface="Times New Roman" panose="02020603050405020304" pitchFamily="18" charset="0"/>
              <a:ea typeface="Calibri" panose="020F0502020204030204" pitchFamily="34" charset="0"/>
            </a:endParaRPr>
          </a:p>
          <a:p>
            <a:pPr marL="0" indent="0">
              <a:buNone/>
            </a:pPr>
            <a:endParaRPr lang="en-AU" dirty="0"/>
          </a:p>
        </p:txBody>
      </p:sp>
      <p:pic>
        <p:nvPicPr>
          <p:cNvPr id="6" name="Picture 5"/>
          <p:cNvPicPr>
            <a:picLocks noChangeAspect="1"/>
          </p:cNvPicPr>
          <p:nvPr/>
        </p:nvPicPr>
        <p:blipFill>
          <a:blip r:embed="rId2"/>
          <a:stretch>
            <a:fillRect/>
          </a:stretch>
        </p:blipFill>
        <p:spPr>
          <a:xfrm>
            <a:off x="8172889" y="519357"/>
            <a:ext cx="3105150" cy="1466850"/>
          </a:xfrm>
          <a:prstGeom prst="rect">
            <a:avLst/>
          </a:prstGeom>
        </p:spPr>
      </p:pic>
    </p:spTree>
    <p:extLst>
      <p:ext uri="{BB962C8B-B14F-4D97-AF65-F5344CB8AC3E}">
        <p14:creationId xmlns:p14="http://schemas.microsoft.com/office/powerpoint/2010/main" val="45364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795" y="267285"/>
            <a:ext cx="7503940" cy="6035041"/>
          </a:xfrm>
        </p:spPr>
        <p:txBody>
          <a:bodyPr>
            <a:normAutofit fontScale="85000" lnSpcReduction="20000"/>
          </a:bodyPr>
          <a:lstStyle/>
          <a:p>
            <a:pPr marL="0" indent="0">
              <a:buNone/>
            </a:pPr>
            <a:endParaRPr lang="en-AU" dirty="0" smtClean="0"/>
          </a:p>
          <a:p>
            <a:pPr marL="0" indent="0">
              <a:spcAft>
                <a:spcPts val="0"/>
              </a:spcAft>
              <a:buNone/>
            </a:pPr>
            <a:endParaRPr lang="en-AU"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ctr">
              <a:spcAft>
                <a:spcPts val="0"/>
              </a:spcAft>
              <a:buNone/>
            </a:pPr>
            <a:endParaRPr lang="en-AU"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endParaRPr>
          </a:p>
          <a:p>
            <a:pPr marL="0" indent="0" algn="ctr">
              <a:spcAft>
                <a:spcPts val="0"/>
              </a:spcAft>
              <a:buNone/>
            </a:pPr>
            <a:endParaRPr lang="en-AU" b="1" dirty="0">
              <a:solidFill>
                <a:srgbClr val="000000"/>
              </a:solidFill>
              <a:latin typeface="Arial Narrow" panose="020B0606020202030204" pitchFamily="34" charset="0"/>
              <a:ea typeface="Calibri" panose="020F0502020204030204" pitchFamily="34" charset="0"/>
              <a:cs typeface="Calibri" panose="020F0502020204030204" pitchFamily="34" charset="0"/>
            </a:endParaRPr>
          </a:p>
          <a:p>
            <a:pPr marL="0" indent="0" algn="ctr">
              <a:spcAft>
                <a:spcPts val="0"/>
              </a:spcAft>
              <a:buNone/>
            </a:pPr>
            <a:r>
              <a:rPr lang="en-AU" sz="3900" b="1"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Session 1: Capability and Belonging </a:t>
            </a:r>
          </a:p>
          <a:p>
            <a:pPr marL="0" indent="0" algn="ctr">
              <a:spcAft>
                <a:spcPts val="0"/>
              </a:spcAft>
              <a:buNone/>
            </a:pPr>
            <a:endParaRPr lang="en-AU" sz="3900" dirty="0" smtClean="0">
              <a:effectLst/>
              <a:latin typeface="Times New Roman" panose="02020603050405020304" pitchFamily="18" charset="0"/>
              <a:ea typeface="Calibri" panose="020F0502020204030204" pitchFamily="34" charset="0"/>
            </a:endParaRPr>
          </a:p>
          <a:p>
            <a:pPr marL="0" indent="0" algn="ctr">
              <a:spcAft>
                <a:spcPts val="0"/>
              </a:spcAft>
              <a:buNone/>
            </a:pPr>
            <a:r>
              <a:rPr lang="en-AU"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Presenter – Sarah Hattam (Diploma Program Director &amp; Lecturer Critical Thinking &amp; Global Issues and Identities) </a:t>
            </a:r>
          </a:p>
          <a:p>
            <a:pPr marL="0" indent="0">
              <a:buNone/>
            </a:pPr>
            <a:endParaRPr lang="en-AU" dirty="0"/>
          </a:p>
          <a:p>
            <a:pPr marL="0" indent="0">
              <a:buNone/>
            </a:pPr>
            <a:endParaRPr lang="en-AU" dirty="0" smtClean="0"/>
          </a:p>
          <a:p>
            <a:pPr marL="0" indent="0">
              <a:buNone/>
            </a:pPr>
            <a:r>
              <a:rPr lang="en-AU" sz="2200" dirty="0" smtClean="0"/>
              <a:t>‘</a:t>
            </a:r>
            <a:r>
              <a:rPr lang="en-AU" sz="2200" i="1" dirty="0" smtClean="0">
                <a:latin typeface="Arial Narrow" panose="020B0606020202030204" pitchFamily="34" charset="0"/>
              </a:rPr>
              <a:t>Sensibilities of belonging are formed in relation to constructions of capability; to belong in a field such as higher education, the student must be recognised as having the capability to belong</a:t>
            </a:r>
            <a:r>
              <a:rPr lang="en-AU" sz="2200" dirty="0" smtClean="0">
                <a:latin typeface="Arial Narrow" panose="020B0606020202030204" pitchFamily="34" charset="0"/>
              </a:rPr>
              <a:t>’ (Burke et al 2016: 19). </a:t>
            </a:r>
          </a:p>
          <a:p>
            <a:pPr marL="0" indent="0">
              <a:buNone/>
            </a:pPr>
            <a:endParaRPr lang="en-AU" sz="2200" dirty="0">
              <a:latin typeface="Arial Narrow" panose="020B0606020202030204" pitchFamily="34" charset="0"/>
            </a:endParaRPr>
          </a:p>
          <a:p>
            <a:pPr marL="0" indent="0">
              <a:buNone/>
            </a:pPr>
            <a:r>
              <a:rPr lang="en-AU" sz="2200" dirty="0" smtClean="0">
                <a:latin typeface="Arial Narrow" panose="020B0606020202030204" pitchFamily="34" charset="0"/>
              </a:rPr>
              <a:t>‘In a 2011 study of 3091 commencing students at 3 SA universities, only 35% of students agreed with the statement </a:t>
            </a:r>
            <a:r>
              <a:rPr lang="en-AU" sz="2200" i="1" dirty="0" smtClean="0">
                <a:latin typeface="Arial Narrow" panose="020B0606020202030204" pitchFamily="34" charset="0"/>
              </a:rPr>
              <a:t>I am a capable student and expect to do well at university’ </a:t>
            </a:r>
            <a:r>
              <a:rPr lang="en-AU" sz="2200" dirty="0" smtClean="0">
                <a:latin typeface="Arial Narrow" panose="020B0606020202030204" pitchFamily="34" charset="0"/>
              </a:rPr>
              <a:t>(</a:t>
            </a:r>
            <a:r>
              <a:rPr lang="en-AU" sz="2200" dirty="0" err="1" smtClean="0">
                <a:latin typeface="Arial Narrow" panose="020B0606020202030204" pitchFamily="34" charset="0"/>
              </a:rPr>
              <a:t>Scutter</a:t>
            </a:r>
            <a:r>
              <a:rPr lang="en-AU" sz="2200" dirty="0" smtClean="0">
                <a:latin typeface="Arial Narrow" panose="020B0606020202030204" pitchFamily="34" charset="0"/>
              </a:rPr>
              <a:t> et al cited in </a:t>
            </a:r>
            <a:r>
              <a:rPr lang="en-AU" sz="2200" dirty="0" err="1" smtClean="0">
                <a:latin typeface="Arial Narrow" panose="020B0606020202030204" pitchFamily="34" charset="0"/>
              </a:rPr>
              <a:t>Burket</a:t>
            </a:r>
            <a:r>
              <a:rPr lang="en-AU" sz="2200" dirty="0" smtClean="0">
                <a:latin typeface="Arial Narrow" panose="020B0606020202030204" pitchFamily="34" charset="0"/>
              </a:rPr>
              <a:t> et al 2016: 11</a:t>
            </a:r>
            <a:r>
              <a:rPr lang="en-AU" sz="2200" i="1" dirty="0" smtClean="0">
                <a:latin typeface="Arial Narrow" panose="020B0606020202030204" pitchFamily="34" charset="0"/>
              </a:rPr>
              <a:t>).</a:t>
            </a:r>
            <a:endParaRPr lang="en-AU" sz="2200" i="1"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8609429" y="1408592"/>
            <a:ext cx="2935239" cy="4146608"/>
          </a:xfrm>
          <a:prstGeom prst="rect">
            <a:avLst/>
          </a:prstGeom>
        </p:spPr>
      </p:pic>
    </p:spTree>
    <p:extLst>
      <p:ext uri="{BB962C8B-B14F-4D97-AF65-F5344CB8AC3E}">
        <p14:creationId xmlns:p14="http://schemas.microsoft.com/office/powerpoint/2010/main" val="1734927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282" y="481010"/>
            <a:ext cx="10515600" cy="1325563"/>
          </a:xfrm>
        </p:spPr>
        <p:txBody>
          <a:bodyPr/>
          <a:lstStyle/>
          <a:p>
            <a:r>
              <a:rPr lang="en-AU" dirty="0" smtClean="0">
                <a:latin typeface="Arial Narrow" panose="020B0606020202030204" pitchFamily="34" charset="0"/>
              </a:rPr>
              <a:t>I would like to start with two questions… </a:t>
            </a:r>
            <a:endParaRPr lang="en-AU" dirty="0">
              <a:latin typeface="Arial Narrow" panose="020B0606020202030204" pitchFamily="34" charset="0"/>
            </a:endParaRPr>
          </a:p>
        </p:txBody>
      </p:sp>
      <p:sp>
        <p:nvSpPr>
          <p:cNvPr id="3" name="Content Placeholder 2"/>
          <p:cNvSpPr>
            <a:spLocks noGrp="1"/>
          </p:cNvSpPr>
          <p:nvPr>
            <p:ph idx="1"/>
          </p:nvPr>
        </p:nvSpPr>
        <p:spPr>
          <a:xfrm>
            <a:off x="5022020" y="1929839"/>
            <a:ext cx="3283634" cy="3007873"/>
          </a:xfrm>
        </p:spPr>
        <p:txBody>
          <a:bodyPr/>
          <a:lstStyle/>
          <a:p>
            <a:pPr marL="0" indent="0">
              <a:buNone/>
            </a:pPr>
            <a:r>
              <a:rPr lang="en-AU" dirty="0" smtClean="0">
                <a:latin typeface="Arial Narrow" panose="020B0606020202030204" pitchFamily="34" charset="0"/>
              </a:rPr>
              <a:t>When you were a student, how important was it for you to feel that you belong at university?</a:t>
            </a:r>
          </a:p>
          <a:p>
            <a:pPr marL="0" indent="0">
              <a:buNone/>
            </a:pPr>
            <a:endParaRPr lang="en-AU" dirty="0" smtClean="0">
              <a:latin typeface="Arial Narrow" panose="020B0606020202030204" pitchFamily="34" charset="0"/>
            </a:endParaRPr>
          </a:p>
        </p:txBody>
      </p:sp>
      <p:sp>
        <p:nvSpPr>
          <p:cNvPr id="4" name="Rectangle 3"/>
          <p:cNvSpPr/>
          <p:nvPr/>
        </p:nvSpPr>
        <p:spPr>
          <a:xfrm>
            <a:off x="1335406" y="2637535"/>
            <a:ext cx="2790093" cy="3839000"/>
          </a:xfrm>
          <a:prstGeom prst="rect">
            <a:avLst/>
          </a:prstGeom>
        </p:spPr>
        <p:txBody>
          <a:bodyPr wrap="square">
            <a:spAutoFit/>
          </a:bodyPr>
          <a:lstStyle/>
          <a:p>
            <a:pPr lvl="0">
              <a:lnSpc>
                <a:spcPct val="90000"/>
              </a:lnSpc>
              <a:spcBef>
                <a:spcPts val="1000"/>
              </a:spcBef>
            </a:pPr>
            <a:r>
              <a:rPr lang="en-AU" sz="2800" dirty="0">
                <a:solidFill>
                  <a:prstClr val="black"/>
                </a:solidFill>
                <a:latin typeface="Arial Narrow" panose="020B0606020202030204" pitchFamily="34" charset="0"/>
              </a:rPr>
              <a:t>When you were a student, how important was it for you to feel that you were ‘smart’ enough to be at university? </a:t>
            </a:r>
          </a:p>
          <a:p>
            <a:pPr lvl="0">
              <a:lnSpc>
                <a:spcPct val="90000"/>
              </a:lnSpc>
              <a:spcBef>
                <a:spcPts val="1000"/>
              </a:spcBef>
            </a:pPr>
            <a:endParaRPr lang="en-AU" sz="2800" dirty="0">
              <a:solidFill>
                <a:prstClr val="black"/>
              </a:solidFill>
              <a:latin typeface="Arial Narrow" panose="020B0606020202030204" pitchFamily="34" charset="0"/>
            </a:endParaRPr>
          </a:p>
          <a:p>
            <a:pPr lvl="0">
              <a:lnSpc>
                <a:spcPct val="90000"/>
              </a:lnSpc>
              <a:spcBef>
                <a:spcPts val="1000"/>
              </a:spcBef>
            </a:pPr>
            <a:endParaRPr lang="en-AU" sz="2800" dirty="0">
              <a:solidFill>
                <a:prstClr val="black"/>
              </a:solidFill>
              <a:latin typeface="Arial Narrow" panose="020B0606020202030204" pitchFamily="34" charset="0"/>
            </a:endParaRPr>
          </a:p>
        </p:txBody>
      </p:sp>
      <p:sp>
        <p:nvSpPr>
          <p:cNvPr id="5" name="Rectangle 4"/>
          <p:cNvSpPr/>
          <p:nvPr/>
        </p:nvSpPr>
        <p:spPr>
          <a:xfrm>
            <a:off x="5190979" y="5885604"/>
            <a:ext cx="6780627" cy="590931"/>
          </a:xfrm>
          <a:prstGeom prst="rect">
            <a:avLst/>
          </a:prstGeom>
        </p:spPr>
        <p:txBody>
          <a:bodyPr wrap="square">
            <a:spAutoFit/>
          </a:bodyPr>
          <a:lstStyle/>
          <a:p>
            <a:pPr lvl="0">
              <a:lnSpc>
                <a:spcPct val="90000"/>
              </a:lnSpc>
              <a:spcBef>
                <a:spcPts val="1000"/>
              </a:spcBef>
            </a:pPr>
            <a:r>
              <a:rPr lang="en-AU" dirty="0">
                <a:solidFill>
                  <a:prstClr val="black"/>
                </a:solidFill>
                <a:latin typeface="Arial Narrow" panose="020B0606020202030204" pitchFamily="34" charset="0"/>
              </a:rPr>
              <a:t>***I am aware that some of you are currently doctorate students, or recently completed PhD’s, so this may be a current emotion. </a:t>
            </a:r>
          </a:p>
        </p:txBody>
      </p:sp>
      <p:pic>
        <p:nvPicPr>
          <p:cNvPr id="6" name="Picture 5"/>
          <p:cNvPicPr>
            <a:picLocks noChangeAspect="1"/>
          </p:cNvPicPr>
          <p:nvPr/>
        </p:nvPicPr>
        <p:blipFill>
          <a:blip r:embed="rId2"/>
          <a:stretch>
            <a:fillRect/>
          </a:stretch>
        </p:blipFill>
        <p:spPr>
          <a:xfrm>
            <a:off x="7863840" y="4034768"/>
            <a:ext cx="3028950" cy="1514475"/>
          </a:xfrm>
          <a:prstGeom prst="rect">
            <a:avLst/>
          </a:prstGeom>
        </p:spPr>
      </p:pic>
    </p:spTree>
    <p:extLst>
      <p:ext uri="{BB962C8B-B14F-4D97-AF65-F5344CB8AC3E}">
        <p14:creationId xmlns:p14="http://schemas.microsoft.com/office/powerpoint/2010/main" val="3229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Framing of student success can be problematic… </a:t>
            </a:r>
            <a:endParaRPr lang="en-AU" dirty="0">
              <a:latin typeface="Arial Narrow" panose="020B0606020202030204" pitchFamily="34" charset="0"/>
            </a:endParaRPr>
          </a:p>
        </p:txBody>
      </p:sp>
      <p:sp>
        <p:nvSpPr>
          <p:cNvPr id="3" name="Content Placeholder 2"/>
          <p:cNvSpPr>
            <a:spLocks noGrp="1"/>
          </p:cNvSpPr>
          <p:nvPr>
            <p:ph idx="1"/>
          </p:nvPr>
        </p:nvSpPr>
        <p:spPr>
          <a:xfrm>
            <a:off x="225669" y="1719860"/>
            <a:ext cx="3128890" cy="4351338"/>
          </a:xfrm>
        </p:spPr>
        <p:txBody>
          <a:bodyPr/>
          <a:lstStyle/>
          <a:p>
            <a:pPr marL="0" indent="0">
              <a:buNone/>
            </a:pPr>
            <a:r>
              <a:rPr lang="en-AU" dirty="0" smtClean="0">
                <a:latin typeface="Arial Narrow" panose="020B0606020202030204" pitchFamily="34" charset="0"/>
              </a:rPr>
              <a:t>Burke et </a:t>
            </a:r>
            <a:r>
              <a:rPr lang="en-AU" dirty="0" err="1" smtClean="0">
                <a:latin typeface="Arial Narrow" panose="020B0606020202030204" pitchFamily="34" charset="0"/>
              </a:rPr>
              <a:t>al’s</a:t>
            </a:r>
            <a:r>
              <a:rPr lang="en-AU" dirty="0" smtClean="0">
                <a:latin typeface="Arial Narrow" panose="020B0606020202030204" pitchFamily="34" charset="0"/>
              </a:rPr>
              <a:t> study into constructions of capability and the impact this has on a students sense of belonging in higher education is relevant for our teaching at the College for a number of reasons: </a:t>
            </a:r>
          </a:p>
          <a:p>
            <a:endParaRPr lang="en-AU" dirty="0" smtClean="0">
              <a:latin typeface="Arial Narrow" panose="020B0606020202030204" pitchFamily="34" charset="0"/>
            </a:endParaRPr>
          </a:p>
          <a:p>
            <a:endParaRPr lang="en-AU"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9712569" y="2670546"/>
            <a:ext cx="2133601" cy="1938400"/>
          </a:xfrm>
          <a:prstGeom prst="rect">
            <a:avLst/>
          </a:prstGeom>
        </p:spPr>
      </p:pic>
      <p:sp>
        <p:nvSpPr>
          <p:cNvPr id="5" name="Rectangle 4"/>
          <p:cNvSpPr/>
          <p:nvPr/>
        </p:nvSpPr>
        <p:spPr>
          <a:xfrm>
            <a:off x="3354559" y="1464077"/>
            <a:ext cx="6096000" cy="6863417"/>
          </a:xfrm>
          <a:prstGeom prst="rect">
            <a:avLst/>
          </a:prstGeom>
        </p:spPr>
        <p:txBody>
          <a:bodyPr>
            <a:spAutoFit/>
          </a:bodyPr>
          <a:lstStyle/>
          <a:p>
            <a:pPr marL="342900" indent="-342900">
              <a:buFont typeface="Arial" panose="020B0604020202020204" pitchFamily="34" charset="0"/>
              <a:buChar char="•"/>
            </a:pPr>
            <a:r>
              <a:rPr lang="en-AU" sz="2000" dirty="0" smtClean="0">
                <a:latin typeface="Arial Narrow" panose="020B0606020202030204" pitchFamily="34" charset="0"/>
              </a:rPr>
              <a:t>It highlights the commonality and significance of students negative feelings about their academic ability. </a:t>
            </a:r>
            <a:endParaRPr lang="en-AU" sz="2000" dirty="0">
              <a:latin typeface="Arial Narrow" panose="020B0606020202030204" pitchFamily="34" charset="0"/>
            </a:endParaRPr>
          </a:p>
          <a:p>
            <a:pPr marL="342900" indent="-342900">
              <a:buFont typeface="Arial" panose="020B0604020202020204" pitchFamily="34" charset="0"/>
              <a:buChar char="•"/>
            </a:pPr>
            <a:endParaRPr lang="en-AU" sz="2000" dirty="0" smtClean="0">
              <a:latin typeface="Arial Narrow" panose="020B0606020202030204" pitchFamily="34" charset="0"/>
            </a:endParaRPr>
          </a:p>
          <a:p>
            <a:pPr marL="342900" indent="-342900">
              <a:buFont typeface="Arial" panose="020B0604020202020204" pitchFamily="34" charset="0"/>
              <a:buChar char="•"/>
            </a:pPr>
            <a:r>
              <a:rPr lang="en-AU" sz="2000" dirty="0" smtClean="0">
                <a:latin typeface="Arial Narrow" panose="020B0606020202030204" pitchFamily="34" charset="0"/>
              </a:rPr>
              <a:t>Often it is students from equity groups who are perceived as lacking ‘capability’ to be successful at University; or who have the strongest feelings that they do not belong:</a:t>
            </a:r>
          </a:p>
          <a:p>
            <a:endParaRPr lang="en-AU" sz="2000" dirty="0" smtClean="0">
              <a:latin typeface="Arial Narrow" panose="020B0606020202030204" pitchFamily="34" charset="0"/>
            </a:endParaRPr>
          </a:p>
          <a:p>
            <a:pPr marL="800100" lvl="1" indent="-342900">
              <a:buFont typeface="Arial" panose="020B0604020202020204" pitchFamily="34" charset="0"/>
              <a:buChar char="•"/>
            </a:pPr>
            <a:r>
              <a:rPr lang="en-AU" sz="2000" dirty="0" smtClean="0">
                <a:latin typeface="Arial Narrow" panose="020B0606020202030204" pitchFamily="34" charset="0"/>
              </a:rPr>
              <a:t>People who are Aboriginal and/or Torres Strait Islander </a:t>
            </a:r>
          </a:p>
          <a:p>
            <a:pPr marL="800100" lvl="1" indent="-342900">
              <a:buFont typeface="Arial" panose="020B0604020202020204" pitchFamily="34" charset="0"/>
              <a:buChar char="•"/>
            </a:pPr>
            <a:r>
              <a:rPr lang="en-AU" sz="2000" dirty="0" smtClean="0">
                <a:latin typeface="Arial Narrow" panose="020B0606020202030204" pitchFamily="34" charset="0"/>
              </a:rPr>
              <a:t>People from low-socioeconomic (SES) backgrounds </a:t>
            </a:r>
          </a:p>
          <a:p>
            <a:pPr marL="800100" lvl="1" indent="-342900">
              <a:buFont typeface="Arial" panose="020B0604020202020204" pitchFamily="34" charset="0"/>
              <a:buChar char="•"/>
            </a:pPr>
            <a:r>
              <a:rPr lang="en-AU" sz="2000" dirty="0" smtClean="0">
                <a:latin typeface="Arial Narrow" panose="020B0606020202030204" pitchFamily="34" charset="0"/>
              </a:rPr>
              <a:t>People with a disability </a:t>
            </a:r>
          </a:p>
          <a:p>
            <a:pPr marL="800100" lvl="1" indent="-342900">
              <a:buFont typeface="Arial" panose="020B0604020202020204" pitchFamily="34" charset="0"/>
              <a:buChar char="•"/>
            </a:pPr>
            <a:r>
              <a:rPr lang="en-AU" sz="2000" dirty="0" smtClean="0">
                <a:latin typeface="Arial Narrow" panose="020B0606020202030204" pitchFamily="34" charset="0"/>
              </a:rPr>
              <a:t>People from NESB</a:t>
            </a:r>
          </a:p>
          <a:p>
            <a:pPr marL="800100" lvl="1" indent="-342900">
              <a:buFont typeface="Arial" panose="020B0604020202020204" pitchFamily="34" charset="0"/>
              <a:buChar char="•"/>
            </a:pPr>
            <a:r>
              <a:rPr lang="en-AU" sz="2000" dirty="0" smtClean="0">
                <a:latin typeface="Arial Narrow" panose="020B0606020202030204" pitchFamily="34" charset="0"/>
              </a:rPr>
              <a:t>Newly arrived migrants </a:t>
            </a:r>
          </a:p>
          <a:p>
            <a:pPr marL="800100" lvl="1" indent="-342900">
              <a:buFont typeface="Arial" panose="020B0604020202020204" pitchFamily="34" charset="0"/>
              <a:buChar char="•"/>
            </a:pPr>
            <a:r>
              <a:rPr lang="en-AU" sz="2000" dirty="0" smtClean="0">
                <a:latin typeface="Arial Narrow" panose="020B0606020202030204" pitchFamily="34" charset="0"/>
              </a:rPr>
              <a:t>People from regional and remote areas </a:t>
            </a:r>
          </a:p>
          <a:p>
            <a:pPr marL="342900" indent="-342900">
              <a:buFont typeface="Arial" panose="020B0604020202020204" pitchFamily="34" charset="0"/>
              <a:buChar char="•"/>
            </a:pPr>
            <a:endParaRPr lang="en-AU" sz="2000" dirty="0">
              <a:latin typeface="Arial Narrow" panose="020B0606020202030204" pitchFamily="34" charset="0"/>
            </a:endParaRPr>
          </a:p>
          <a:p>
            <a:pPr marL="342900" indent="-342900">
              <a:buFont typeface="Arial" panose="020B0604020202020204" pitchFamily="34" charset="0"/>
              <a:buChar char="•"/>
            </a:pPr>
            <a:r>
              <a:rPr lang="en-AU" sz="2000" dirty="0" smtClean="0">
                <a:latin typeface="Arial Narrow" panose="020B0606020202030204" pitchFamily="34" charset="0"/>
              </a:rPr>
              <a:t>Provides us the opportunity to explore how we can create inclusive pedagogical environments in which trust is established and belonging is fostered (Burke et al 2016: 7)</a:t>
            </a:r>
          </a:p>
          <a:p>
            <a:endParaRPr lang="en-AU" sz="2000" dirty="0" smtClean="0">
              <a:latin typeface="Arial Narrow" panose="020B0606020202030204" pitchFamily="34" charset="0"/>
            </a:endParaRPr>
          </a:p>
          <a:p>
            <a:pPr marL="342900" indent="-342900">
              <a:buFont typeface="Arial" panose="020B0604020202020204" pitchFamily="34" charset="0"/>
              <a:buChar char="•"/>
            </a:pPr>
            <a:endParaRPr lang="en-AU" sz="2000" dirty="0" smtClean="0">
              <a:latin typeface="Arial Narrow" panose="020B0606020202030204" pitchFamily="34" charset="0"/>
            </a:endParaRPr>
          </a:p>
          <a:p>
            <a:pPr marL="342900" indent="-342900">
              <a:buFont typeface="Arial" panose="020B0604020202020204" pitchFamily="34" charset="0"/>
              <a:buChar char="•"/>
            </a:pPr>
            <a:endParaRPr lang="en-AU" sz="2000" dirty="0" smtClean="0">
              <a:latin typeface="Arial Narrow" panose="020B0606020202030204" pitchFamily="34" charset="0"/>
            </a:endParaRPr>
          </a:p>
          <a:p>
            <a:endParaRPr lang="en-AU" sz="2000" dirty="0">
              <a:latin typeface="Arial Narrow" panose="020B0606020202030204" pitchFamily="34" charset="0"/>
            </a:endParaRPr>
          </a:p>
          <a:p>
            <a:endParaRPr lang="en-AU" sz="2000" dirty="0" smtClean="0">
              <a:latin typeface="Arial Narrow" panose="020B0606020202030204" pitchFamily="34" charset="0"/>
            </a:endParaRPr>
          </a:p>
        </p:txBody>
      </p:sp>
      <p:sp>
        <p:nvSpPr>
          <p:cNvPr id="6" name="TextBox 5"/>
          <p:cNvSpPr txBox="1"/>
          <p:nvPr/>
        </p:nvSpPr>
        <p:spPr>
          <a:xfrm>
            <a:off x="9712569" y="5036462"/>
            <a:ext cx="2395611" cy="1477328"/>
          </a:xfrm>
          <a:prstGeom prst="rect">
            <a:avLst/>
          </a:prstGeom>
          <a:noFill/>
        </p:spPr>
        <p:txBody>
          <a:bodyPr wrap="square" rtlCol="0">
            <a:spAutoFit/>
          </a:bodyPr>
          <a:lstStyle/>
          <a:p>
            <a:r>
              <a:rPr lang="en-AU" dirty="0" smtClean="0">
                <a:latin typeface="Arial Narrow" panose="020B0606020202030204" pitchFamily="34" charset="0"/>
              </a:rPr>
              <a:t>Highlight the deficit framing of capability to consider alternative framing that we can use in our teaching. </a:t>
            </a:r>
            <a:endParaRPr lang="en-AU" dirty="0">
              <a:latin typeface="Arial Narrow" panose="020B0606020202030204" pitchFamily="34" charset="0"/>
            </a:endParaRPr>
          </a:p>
        </p:txBody>
      </p:sp>
    </p:spTree>
    <p:extLst>
      <p:ext uri="{BB962C8B-B14F-4D97-AF65-F5344CB8AC3E}">
        <p14:creationId xmlns:p14="http://schemas.microsoft.com/office/powerpoint/2010/main" val="10814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1000"/>
                                        <p:tgtEl>
                                          <p:spTgt spid="5">
                                            <p:txEl>
                                              <p:pRg st="11" end="11"/>
                                            </p:txEl>
                                          </p:spTgt>
                                        </p:tgtEl>
                                      </p:cBhvr>
                                    </p:animEffect>
                                    <p:anim calcmode="lin" valueType="num">
                                      <p:cBhvr>
                                        <p:cTn id="54"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fade">
                                      <p:cBhvr>
                                        <p:cTn id="60" dur="1000"/>
                                        <p:tgtEl>
                                          <p:spTgt spid="6">
                                            <p:txEl>
                                              <p:pRg st="0" end="0"/>
                                            </p:txEl>
                                          </p:spTgt>
                                        </p:tgtEl>
                                      </p:cBhvr>
                                    </p:animEffect>
                                    <p:anim calcmode="lin" valueType="num">
                                      <p:cBhvr>
                                        <p:cTn id="6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456" y="562073"/>
            <a:ext cx="11063067" cy="1325563"/>
          </a:xfrm>
        </p:spPr>
        <p:txBody>
          <a:bodyPr/>
          <a:lstStyle/>
          <a:p>
            <a:r>
              <a:rPr lang="en-AU" dirty="0" smtClean="0">
                <a:latin typeface="Arial Narrow" panose="020B0606020202030204" pitchFamily="34" charset="0"/>
              </a:rPr>
              <a:t>Why is this research important for us at the College? </a:t>
            </a:r>
            <a:endParaRPr lang="en-AU" dirty="0"/>
          </a:p>
        </p:txBody>
      </p:sp>
      <p:sp>
        <p:nvSpPr>
          <p:cNvPr id="3" name="Content Placeholder 2"/>
          <p:cNvSpPr>
            <a:spLocks noGrp="1"/>
          </p:cNvSpPr>
          <p:nvPr>
            <p:ph idx="1"/>
          </p:nvPr>
        </p:nvSpPr>
        <p:spPr>
          <a:xfrm>
            <a:off x="957189" y="1887636"/>
            <a:ext cx="10515600" cy="4351338"/>
          </a:xfrm>
        </p:spPr>
        <p:txBody>
          <a:bodyPr>
            <a:normAutofit lnSpcReduction="10000"/>
          </a:bodyPr>
          <a:lstStyle/>
          <a:p>
            <a:pPr marL="0" indent="0">
              <a:buNone/>
            </a:pPr>
            <a:r>
              <a:rPr lang="en-AU" sz="2400" i="1" dirty="0" smtClean="0">
                <a:latin typeface="Arial Narrow" panose="020B0606020202030204" pitchFamily="34" charset="0"/>
              </a:rPr>
              <a:t>Students relationships with their tutors deeply shape their pedagogical participation and the quality of their learning… a tutors level of approachability has a significant impact on students confidence in asking questions in tutorials and seminars </a:t>
            </a:r>
            <a:r>
              <a:rPr lang="en-AU" sz="2400" dirty="0" smtClean="0">
                <a:latin typeface="Arial Narrow" panose="020B0606020202030204" pitchFamily="34" charset="0"/>
              </a:rPr>
              <a:t>(Burke et al 2016: 43). </a:t>
            </a:r>
          </a:p>
          <a:p>
            <a:pPr marL="0" indent="0">
              <a:buNone/>
            </a:pPr>
            <a:r>
              <a:rPr lang="en-AU" sz="2400" i="1" dirty="0" smtClean="0">
                <a:latin typeface="Arial Narrow" panose="020B0606020202030204" pitchFamily="34" charset="0"/>
              </a:rPr>
              <a:t>Students’ feelings of belonging are connected to their relationship with their tutors </a:t>
            </a:r>
            <a:r>
              <a:rPr lang="en-AU" sz="2400" dirty="0" smtClean="0">
                <a:latin typeface="Arial Narrow" panose="020B0606020202030204" pitchFamily="34" charset="0"/>
              </a:rPr>
              <a:t>(Burke et al 2016: 45) </a:t>
            </a:r>
          </a:p>
          <a:p>
            <a:pPr marL="0" indent="0">
              <a:buNone/>
            </a:pPr>
            <a:r>
              <a:rPr lang="en-AU" sz="2400" i="1" dirty="0" smtClean="0">
                <a:latin typeface="Arial Narrow" panose="020B0606020202030204" pitchFamily="34" charset="0"/>
              </a:rPr>
              <a:t>Students transitions to university are often fragile, particularly if  they have had previous experiences of education which have created a sense of ‘incapability’. Students come to university with a range of educational experiences and expectations and are deeply sensitive to their own position as a university student </a:t>
            </a:r>
            <a:r>
              <a:rPr lang="en-AU" sz="2400" dirty="0" smtClean="0">
                <a:latin typeface="Arial Narrow" panose="020B0606020202030204" pitchFamily="34" charset="0"/>
              </a:rPr>
              <a:t>(Burke et al 2016: 43). </a:t>
            </a:r>
          </a:p>
          <a:p>
            <a:pPr marL="0" indent="0">
              <a:buNone/>
            </a:pPr>
            <a:r>
              <a:rPr lang="en-AU" b="1" dirty="0" smtClean="0">
                <a:latin typeface="Arial Narrow" panose="020B0606020202030204" pitchFamily="34" charset="0"/>
              </a:rPr>
              <a:t>Nuanced account of capability: </a:t>
            </a:r>
            <a:endParaRPr lang="en-AU" b="1" dirty="0">
              <a:latin typeface="Arial Narrow" panose="020B0606020202030204" pitchFamily="34" charset="0"/>
            </a:endParaRPr>
          </a:p>
          <a:p>
            <a:pPr marL="0" indent="0">
              <a:buNone/>
            </a:pPr>
            <a:r>
              <a:rPr lang="en-AU" sz="2400" dirty="0" smtClean="0">
                <a:latin typeface="Arial Narrow" panose="020B0606020202030204" pitchFamily="34" charset="0"/>
              </a:rPr>
              <a:t>Through pedagogical strategies, students capability is not seen as fixed or innate but as something that might develop over time (Burke et al 2016: 43). </a:t>
            </a:r>
          </a:p>
          <a:p>
            <a:pPr marL="0" indent="0">
              <a:buNone/>
            </a:pPr>
            <a:endParaRPr lang="en-AU" sz="2400" dirty="0">
              <a:latin typeface="Arial Narrow" panose="020B0606020202030204" pitchFamily="34" charset="0"/>
            </a:endParaRPr>
          </a:p>
        </p:txBody>
      </p:sp>
    </p:spTree>
    <p:extLst>
      <p:ext uri="{BB962C8B-B14F-4D97-AF65-F5344CB8AC3E}">
        <p14:creationId xmlns:p14="http://schemas.microsoft.com/office/powerpoint/2010/main" val="401864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Problematic constructions of capability…</a:t>
            </a:r>
            <a:endParaRPr lang="en-AU" dirty="0">
              <a:latin typeface="Arial Narrow" panose="020B0606020202030204" pitchFamily="34" charset="0"/>
            </a:endParaRPr>
          </a:p>
        </p:txBody>
      </p:sp>
      <p:sp>
        <p:nvSpPr>
          <p:cNvPr id="3" name="Content Placeholder 2"/>
          <p:cNvSpPr>
            <a:spLocks noGrp="1"/>
          </p:cNvSpPr>
          <p:nvPr>
            <p:ph idx="1"/>
          </p:nvPr>
        </p:nvSpPr>
        <p:spPr>
          <a:xfrm>
            <a:off x="838200" y="1825625"/>
            <a:ext cx="10515600" cy="4532972"/>
          </a:xfrm>
        </p:spPr>
        <p:txBody>
          <a:bodyPr>
            <a:normAutofit/>
          </a:bodyPr>
          <a:lstStyle/>
          <a:p>
            <a:pPr marL="0" indent="0">
              <a:buNone/>
            </a:pPr>
            <a:r>
              <a:rPr lang="en-AU" dirty="0" smtClean="0">
                <a:latin typeface="Arial Narrow" panose="020B0606020202030204" pitchFamily="34" charset="0"/>
              </a:rPr>
              <a:t>‘</a:t>
            </a:r>
            <a:r>
              <a:rPr lang="en-AU" i="1" dirty="0" smtClean="0">
                <a:latin typeface="Arial Narrow" panose="020B0606020202030204" pitchFamily="34" charset="0"/>
              </a:rPr>
              <a:t>A lack of awareness about assumptions that operate at the front-and-centre of what it is to be considered capable at university</a:t>
            </a:r>
            <a:r>
              <a:rPr lang="en-AU" dirty="0" smtClean="0">
                <a:latin typeface="Arial Narrow" panose="020B0606020202030204" pitchFamily="34" charset="0"/>
              </a:rPr>
              <a:t>’ (Burke et al 2016: 28)</a:t>
            </a:r>
          </a:p>
          <a:p>
            <a:pPr marL="0" indent="0">
              <a:buNone/>
            </a:pPr>
            <a:r>
              <a:rPr lang="en-AU" dirty="0" smtClean="0">
                <a:latin typeface="Arial Narrow" panose="020B0606020202030204" pitchFamily="34" charset="0"/>
              </a:rPr>
              <a:t>‘Love of learning’ </a:t>
            </a:r>
          </a:p>
          <a:p>
            <a:pPr marL="0" indent="0">
              <a:buNone/>
            </a:pPr>
            <a:r>
              <a:rPr lang="en-AU" dirty="0" smtClean="0">
                <a:latin typeface="Arial Narrow" panose="020B0606020202030204" pitchFamily="34" charset="0"/>
              </a:rPr>
              <a:t>Time management </a:t>
            </a:r>
          </a:p>
          <a:p>
            <a:pPr marL="0" indent="0">
              <a:buNone/>
            </a:pPr>
            <a:r>
              <a:rPr lang="en-AU" dirty="0" smtClean="0">
                <a:latin typeface="Arial Narrow" panose="020B0606020202030204" pitchFamily="34" charset="0"/>
              </a:rPr>
              <a:t>‘Right’ attitude</a:t>
            </a:r>
          </a:p>
          <a:p>
            <a:pPr marL="0" indent="0">
              <a:buNone/>
            </a:pPr>
            <a:r>
              <a:rPr lang="en-AU" dirty="0" smtClean="0">
                <a:latin typeface="Arial Narrow" panose="020B0606020202030204" pitchFamily="34" charset="0"/>
              </a:rPr>
              <a:t>Following instructions </a:t>
            </a:r>
          </a:p>
          <a:p>
            <a:pPr marL="0" indent="0">
              <a:buNone/>
            </a:pPr>
            <a:r>
              <a:rPr lang="en-AU" dirty="0" smtClean="0">
                <a:latin typeface="Arial Narrow" panose="020B0606020202030204" pitchFamily="34" charset="0"/>
              </a:rPr>
              <a:t>Prioritising study, its value and worth </a:t>
            </a:r>
          </a:p>
          <a:p>
            <a:pPr marL="0" indent="0">
              <a:buNone/>
            </a:pPr>
            <a:r>
              <a:rPr lang="en-AU" dirty="0" smtClean="0">
                <a:latin typeface="Arial Narrow" panose="020B0606020202030204" pitchFamily="34" charset="0"/>
              </a:rPr>
              <a:t>Willing to work hard and do what is expected </a:t>
            </a:r>
          </a:p>
          <a:p>
            <a:pPr marL="0" indent="0">
              <a:buNone/>
            </a:pPr>
            <a:r>
              <a:rPr lang="en-AU" dirty="0" smtClean="0">
                <a:latin typeface="Arial Narrow" panose="020B0606020202030204" pitchFamily="34" charset="0"/>
              </a:rPr>
              <a:t>Being smart/intelligent </a:t>
            </a:r>
          </a:p>
          <a:p>
            <a:pPr marL="0" indent="0">
              <a:buNone/>
            </a:pPr>
            <a:endParaRPr lang="en-AU" dirty="0"/>
          </a:p>
        </p:txBody>
      </p:sp>
      <p:pic>
        <p:nvPicPr>
          <p:cNvPr id="4" name="Picture 3"/>
          <p:cNvPicPr>
            <a:picLocks noChangeAspect="1"/>
          </p:cNvPicPr>
          <p:nvPr/>
        </p:nvPicPr>
        <p:blipFill>
          <a:blip r:embed="rId2"/>
          <a:stretch>
            <a:fillRect/>
          </a:stretch>
        </p:blipFill>
        <p:spPr>
          <a:xfrm>
            <a:off x="9116634" y="4404214"/>
            <a:ext cx="2466975" cy="1847850"/>
          </a:xfrm>
          <a:prstGeom prst="rect">
            <a:avLst/>
          </a:prstGeom>
        </p:spPr>
      </p:pic>
      <p:pic>
        <p:nvPicPr>
          <p:cNvPr id="5" name="Picture 4"/>
          <p:cNvPicPr>
            <a:picLocks noChangeAspect="1"/>
          </p:cNvPicPr>
          <p:nvPr/>
        </p:nvPicPr>
        <p:blipFill>
          <a:blip r:embed="rId3"/>
          <a:stretch>
            <a:fillRect/>
          </a:stretch>
        </p:blipFill>
        <p:spPr>
          <a:xfrm>
            <a:off x="6096000" y="2842700"/>
            <a:ext cx="2524125" cy="1809750"/>
          </a:xfrm>
          <a:prstGeom prst="rect">
            <a:avLst/>
          </a:prstGeom>
        </p:spPr>
      </p:pic>
    </p:spTree>
    <p:extLst>
      <p:ext uri="{BB962C8B-B14F-4D97-AF65-F5344CB8AC3E}">
        <p14:creationId xmlns:p14="http://schemas.microsoft.com/office/powerpoint/2010/main" val="4396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Constructions of capability </a:t>
            </a:r>
            <a:endParaRPr lang="en-AU" dirty="0">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AU" b="1" dirty="0" smtClean="0">
                <a:latin typeface="Arial Narrow" panose="020B0606020202030204" pitchFamily="34" charset="0"/>
              </a:rPr>
              <a:t>Assumptions about SES and ethnicity </a:t>
            </a:r>
          </a:p>
          <a:p>
            <a:pPr marL="0" indent="0">
              <a:buNone/>
            </a:pPr>
            <a:endParaRPr lang="en-AU" dirty="0" smtClean="0">
              <a:latin typeface="Arial Narrow" panose="020B0606020202030204" pitchFamily="34" charset="0"/>
            </a:endParaRPr>
          </a:p>
          <a:p>
            <a:pPr marL="0" indent="0">
              <a:buNone/>
            </a:pPr>
            <a:r>
              <a:rPr lang="en-AU" i="1" dirty="0" smtClean="0">
                <a:latin typeface="Arial Narrow" panose="020B0606020202030204" pitchFamily="34" charset="0"/>
              </a:rPr>
              <a:t>Yeah, students who looked a little bit low SES, they didn’t look like they were going to achieve. I don’t know if they did or didn’t. But just that was – yeah, and a lot of the ethnic students, depending on what ethnicity, that also was a major factor in what people thought in terms of whether they were going to achieve or do really well</a:t>
            </a:r>
            <a:r>
              <a:rPr lang="en-AU" dirty="0" smtClean="0">
                <a:latin typeface="Arial Narrow" panose="020B0606020202030204" pitchFamily="34" charset="0"/>
              </a:rPr>
              <a:t>. (student quote, Burke et al 2016: 28) </a:t>
            </a:r>
          </a:p>
          <a:p>
            <a:pPr marL="0" indent="0">
              <a:buNone/>
            </a:pPr>
            <a:endParaRPr lang="en-AU" dirty="0" smtClean="0">
              <a:latin typeface="Arial Narrow" panose="020B0606020202030204" pitchFamily="34" charset="0"/>
            </a:endParaRPr>
          </a:p>
          <a:p>
            <a:pPr marL="0" indent="0">
              <a:buNone/>
            </a:pPr>
            <a:r>
              <a:rPr lang="en-AU" dirty="0" smtClean="0">
                <a:latin typeface="Arial Narrow" panose="020B0606020202030204" pitchFamily="34" charset="0"/>
              </a:rPr>
              <a:t>What is the basis of the assumption regarding success at university linked to social class and ethnicity, where does this come from? </a:t>
            </a:r>
          </a:p>
          <a:p>
            <a:pPr marL="0" indent="0">
              <a:buNone/>
            </a:pPr>
            <a:endParaRPr lang="en-AU" dirty="0">
              <a:latin typeface="Arial Narrow" panose="020B0606020202030204" pitchFamily="34" charset="0"/>
            </a:endParaRPr>
          </a:p>
          <a:p>
            <a:pPr marL="0" indent="0">
              <a:buNone/>
            </a:pPr>
            <a:endParaRPr lang="en-AU" dirty="0">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7464045" y="457334"/>
            <a:ext cx="2466975" cy="1847850"/>
          </a:xfrm>
          <a:prstGeom prst="rect">
            <a:avLst/>
          </a:prstGeom>
        </p:spPr>
      </p:pic>
    </p:spTree>
    <p:extLst>
      <p:ext uri="{BB962C8B-B14F-4D97-AF65-F5344CB8AC3E}">
        <p14:creationId xmlns:p14="http://schemas.microsoft.com/office/powerpoint/2010/main" val="826729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Narrow" panose="020B0606020202030204" pitchFamily="34" charset="0"/>
              </a:rPr>
              <a:t>Constructions of capability </a:t>
            </a:r>
            <a:endParaRPr lang="en-AU" dirty="0"/>
          </a:p>
        </p:txBody>
      </p:sp>
      <p:sp>
        <p:nvSpPr>
          <p:cNvPr id="3" name="Content Placeholder 2"/>
          <p:cNvSpPr>
            <a:spLocks noGrp="1"/>
          </p:cNvSpPr>
          <p:nvPr>
            <p:ph idx="1"/>
          </p:nvPr>
        </p:nvSpPr>
        <p:spPr/>
        <p:txBody>
          <a:bodyPr/>
          <a:lstStyle/>
          <a:p>
            <a:pPr marL="0" indent="0">
              <a:buNone/>
            </a:pPr>
            <a:r>
              <a:rPr lang="en-AU" b="1" dirty="0" smtClean="0">
                <a:latin typeface="Arial Narrow" panose="020B0606020202030204" pitchFamily="34" charset="0"/>
              </a:rPr>
              <a:t>Specific cultural issues – refugee background </a:t>
            </a:r>
          </a:p>
          <a:p>
            <a:pPr marL="0" indent="0">
              <a:buNone/>
            </a:pPr>
            <a:endParaRPr lang="en-AU" b="1" dirty="0">
              <a:latin typeface="Arial Narrow" panose="020B0606020202030204" pitchFamily="34" charset="0"/>
            </a:endParaRPr>
          </a:p>
          <a:p>
            <a:pPr marL="0" indent="0">
              <a:buNone/>
            </a:pPr>
            <a:r>
              <a:rPr lang="en-AU" i="1" dirty="0" smtClean="0">
                <a:latin typeface="Arial Narrow" panose="020B0606020202030204" pitchFamily="34" charset="0"/>
              </a:rPr>
              <a:t>So they might have a large family that they are part of that in their culture it is part of their responsibility to look after the younger members of the family. …Often they report that their families don’t understand the responsibility that students have to their study  and that for them to succeed they need to sometimes give priority to their study over things that happen with their family. </a:t>
            </a:r>
          </a:p>
          <a:p>
            <a:pPr marL="0" indent="0">
              <a:buNone/>
            </a:pPr>
            <a:r>
              <a:rPr lang="en-AU" i="1" dirty="0" smtClean="0">
                <a:latin typeface="Arial Narrow" panose="020B0606020202030204" pitchFamily="34" charset="0"/>
              </a:rPr>
              <a:t>A lot of students that I work with have been given the identity of refugee kid since they’ve been here. You know. ‘You’re that problematic refugee kid’ and how do you move away from that?</a:t>
            </a:r>
            <a:r>
              <a:rPr lang="en-AU" dirty="0" smtClean="0">
                <a:latin typeface="Arial Narrow" panose="020B0606020202030204" pitchFamily="34" charset="0"/>
              </a:rPr>
              <a:t> (teacher quote, </a:t>
            </a:r>
            <a:r>
              <a:rPr lang="en-AU" dirty="0" err="1" smtClean="0">
                <a:latin typeface="Arial Narrow" panose="020B0606020202030204" pitchFamily="34" charset="0"/>
              </a:rPr>
              <a:t>Burket</a:t>
            </a:r>
            <a:r>
              <a:rPr lang="en-AU" dirty="0" smtClean="0">
                <a:latin typeface="Arial Narrow" panose="020B0606020202030204" pitchFamily="34" charset="0"/>
              </a:rPr>
              <a:t> et al 2016: 30)</a:t>
            </a:r>
            <a:endParaRPr lang="en-AU"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8172383" y="611881"/>
            <a:ext cx="2466975" cy="1847850"/>
          </a:xfrm>
          <a:prstGeom prst="rect">
            <a:avLst/>
          </a:prstGeom>
        </p:spPr>
      </p:pic>
    </p:spTree>
    <p:extLst>
      <p:ext uri="{BB962C8B-B14F-4D97-AF65-F5344CB8AC3E}">
        <p14:creationId xmlns:p14="http://schemas.microsoft.com/office/powerpoint/2010/main" val="198332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1376</TotalTime>
  <Words>1588</Words>
  <Application>Microsoft Office PowerPoint</Application>
  <PresentationFormat>Widescreen</PresentationFormat>
  <Paragraphs>116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Times New Roman</vt:lpstr>
      <vt:lpstr>Office Theme</vt:lpstr>
      <vt:lpstr>Tutor Training</vt:lpstr>
      <vt:lpstr>Plan for workshop </vt:lpstr>
      <vt:lpstr>PowerPoint Presentation</vt:lpstr>
      <vt:lpstr>I would like to start with two questions… </vt:lpstr>
      <vt:lpstr>Framing of student success can be problematic… </vt:lpstr>
      <vt:lpstr>Why is this research important for us at the College? </vt:lpstr>
      <vt:lpstr>Problematic constructions of capability…</vt:lpstr>
      <vt:lpstr>Constructions of capability </vt:lpstr>
      <vt:lpstr>Constructions of capability </vt:lpstr>
      <vt:lpstr>Constructions of capability </vt:lpstr>
      <vt:lpstr>Misrecognition </vt:lpstr>
      <vt:lpstr>Manifestations of these constructions </vt:lpstr>
      <vt:lpstr>Feelings you don’t belong at university </vt:lpstr>
      <vt:lpstr>Belonging </vt:lpstr>
      <vt:lpstr>Pedagogical spaces and practices </vt:lpstr>
    </vt:vector>
  </TitlesOfParts>
  <Company>University of South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 Training Part 2</dc:title>
  <dc:creator>Sarah Hattam</dc:creator>
  <cp:lastModifiedBy>Sarah Hattam</cp:lastModifiedBy>
  <cp:revision>98</cp:revision>
  <dcterms:created xsi:type="dcterms:W3CDTF">2018-07-14T08:36:11Z</dcterms:created>
  <dcterms:modified xsi:type="dcterms:W3CDTF">2019-02-19T04:36:20Z</dcterms:modified>
</cp:coreProperties>
</file>