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64" r:id="rId4"/>
    <p:sldId id="265" r:id="rId5"/>
    <p:sldId id="352" r:id="rId6"/>
    <p:sldId id="270" r:id="rId7"/>
    <p:sldId id="354" r:id="rId8"/>
    <p:sldId id="353" r:id="rId9"/>
    <p:sldId id="350" r:id="rId10"/>
    <p:sldId id="351" r:id="rId11"/>
    <p:sldId id="263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4A89"/>
    <a:srgbClr val="000099"/>
    <a:srgbClr val="4F81B5"/>
    <a:srgbClr val="67AB50"/>
    <a:srgbClr val="70B6AD"/>
    <a:srgbClr val="CE3D62"/>
    <a:srgbClr val="CE4B7F"/>
    <a:srgbClr val="7876DF"/>
    <a:srgbClr val="8FCACC"/>
    <a:srgbClr val="EC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0DCF7-6CE3-B341-A617-DE5D669AD72D}" v="492" dt="2024-04-15T01:44:48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50000" autoAdjust="0"/>
  </p:normalViewPr>
  <p:slideViewPr>
    <p:cSldViewPr snapToGrid="0" snapToObjects="1">
      <p:cViewPr>
        <p:scale>
          <a:sx n="126" d="100"/>
          <a:sy n="126" d="100"/>
        </p:scale>
        <p:origin x="600" y="157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29E61-62DF-BD40-B5AA-E7E602C8935A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6EE98CD4-83EF-684E-8397-C3DA3EB94E7C}">
      <dgm:prSet phldrT="[Text]" custT="1"/>
      <dgm:spPr/>
      <dgm:t>
        <a:bodyPr/>
        <a:lstStyle/>
        <a:p>
          <a:r>
            <a:rPr lang="en-GB" sz="2700" dirty="0"/>
            <a:t>Epistemic/Ontological stance</a:t>
          </a:r>
        </a:p>
        <a:p>
          <a:r>
            <a:rPr lang="en-GB" sz="1400" dirty="0"/>
            <a:t>‘This is how I conceptualise and validate ways of knowing/being’</a:t>
          </a:r>
        </a:p>
      </dgm:t>
    </dgm:pt>
    <dgm:pt modelId="{141C9EF3-460D-404B-845B-13211497DA5D}" type="parTrans" cxnId="{F998D337-CC15-3642-ACB2-C54F79967F43}">
      <dgm:prSet/>
      <dgm:spPr/>
      <dgm:t>
        <a:bodyPr/>
        <a:lstStyle/>
        <a:p>
          <a:endParaRPr lang="en-GB"/>
        </a:p>
      </dgm:t>
    </dgm:pt>
    <dgm:pt modelId="{1B0791C4-CD27-A54A-9A3F-71E2703811D6}" type="sibTrans" cxnId="{F998D337-CC15-3642-ACB2-C54F79967F43}">
      <dgm:prSet/>
      <dgm:spPr/>
      <dgm:t>
        <a:bodyPr/>
        <a:lstStyle/>
        <a:p>
          <a:endParaRPr lang="en-GB"/>
        </a:p>
      </dgm:t>
    </dgm:pt>
    <dgm:pt modelId="{FC17A315-1C9F-9F4E-A729-A0C50DBA72DA}">
      <dgm:prSet phldrT="[Text]"/>
      <dgm:spPr/>
      <dgm:t>
        <a:bodyPr/>
        <a:lstStyle/>
        <a:p>
          <a:r>
            <a:rPr lang="en-GB" dirty="0"/>
            <a:t>Qualitative, quantitative,</a:t>
          </a:r>
          <a:r>
            <a:rPr lang="en-GB" b="0" dirty="0">
              <a:solidFill>
                <a:schemeClr val="tx1"/>
              </a:solidFill>
            </a:rPr>
            <a:t> both, mixed</a:t>
          </a:r>
        </a:p>
      </dgm:t>
    </dgm:pt>
    <dgm:pt modelId="{4CD2D706-5E33-2D46-909B-C3181C12F0BC}" type="parTrans" cxnId="{83C04DCE-1D09-8942-9BC9-B10F08E8390F}">
      <dgm:prSet/>
      <dgm:spPr/>
      <dgm:t>
        <a:bodyPr/>
        <a:lstStyle/>
        <a:p>
          <a:endParaRPr lang="en-GB"/>
        </a:p>
      </dgm:t>
    </dgm:pt>
    <dgm:pt modelId="{BD9A8E5F-0BC6-E04D-A5AD-9276D40A97A6}" type="sibTrans" cxnId="{83C04DCE-1D09-8942-9BC9-B10F08E8390F}">
      <dgm:prSet/>
      <dgm:spPr/>
      <dgm:t>
        <a:bodyPr/>
        <a:lstStyle/>
        <a:p>
          <a:endParaRPr lang="en-GB"/>
        </a:p>
      </dgm:t>
    </dgm:pt>
    <dgm:pt modelId="{E5440667-CD69-F740-B2F8-0B8719CB45BE}">
      <dgm:prSet phldrT="[Text]" custT="1"/>
      <dgm:spPr/>
      <dgm:t>
        <a:bodyPr/>
        <a:lstStyle/>
        <a:p>
          <a:r>
            <a:rPr lang="en-GB" sz="2000" dirty="0"/>
            <a:t>Surveys?</a:t>
          </a:r>
        </a:p>
      </dgm:t>
    </dgm:pt>
    <dgm:pt modelId="{53B58FB5-C174-7847-B69F-1420A6A8645F}" type="parTrans" cxnId="{CE574364-4A49-F34E-A71C-DBB7A24577E2}">
      <dgm:prSet/>
      <dgm:spPr/>
      <dgm:t>
        <a:bodyPr/>
        <a:lstStyle/>
        <a:p>
          <a:endParaRPr lang="en-GB"/>
        </a:p>
      </dgm:t>
    </dgm:pt>
    <dgm:pt modelId="{C9EC2D6D-EEAF-2945-9A8C-7137D1E4AD61}" type="sibTrans" cxnId="{CE574364-4A49-F34E-A71C-DBB7A24577E2}">
      <dgm:prSet/>
      <dgm:spPr/>
      <dgm:t>
        <a:bodyPr/>
        <a:lstStyle/>
        <a:p>
          <a:endParaRPr lang="en-GB"/>
        </a:p>
      </dgm:t>
    </dgm:pt>
    <dgm:pt modelId="{E7032870-F1B1-7944-97C8-651CD98F95BD}" type="pres">
      <dgm:prSet presAssocID="{8FA29E61-62DF-BD40-B5AA-E7E602C8935A}" presName="Name0" presStyleCnt="0">
        <dgm:presLayoutVars>
          <dgm:dir/>
          <dgm:animLvl val="lvl"/>
          <dgm:resizeHandles val="exact"/>
        </dgm:presLayoutVars>
      </dgm:prSet>
      <dgm:spPr/>
    </dgm:pt>
    <dgm:pt modelId="{F499394D-413C-4647-9501-BE764C9F4D04}" type="pres">
      <dgm:prSet presAssocID="{6EE98CD4-83EF-684E-8397-C3DA3EB94E7C}" presName="Name8" presStyleCnt="0"/>
      <dgm:spPr/>
    </dgm:pt>
    <dgm:pt modelId="{55DB6731-A672-9146-88F3-A1BCF8FB3998}" type="pres">
      <dgm:prSet presAssocID="{6EE98CD4-83EF-684E-8397-C3DA3EB94E7C}" presName="level" presStyleLbl="node1" presStyleIdx="0" presStyleCnt="3" custLinFactNeighborX="3231">
        <dgm:presLayoutVars>
          <dgm:chMax val="1"/>
          <dgm:bulletEnabled val="1"/>
        </dgm:presLayoutVars>
      </dgm:prSet>
      <dgm:spPr/>
    </dgm:pt>
    <dgm:pt modelId="{483A4C03-C511-2C4A-8334-9C041C816CFB}" type="pres">
      <dgm:prSet presAssocID="{6EE98CD4-83EF-684E-8397-C3DA3EB94E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9D8303-FE76-F949-B5EF-8565C8D35EF6}" type="pres">
      <dgm:prSet presAssocID="{FC17A315-1C9F-9F4E-A729-A0C50DBA72DA}" presName="Name8" presStyleCnt="0"/>
      <dgm:spPr/>
    </dgm:pt>
    <dgm:pt modelId="{1BE8CA4A-E51B-FE47-850C-4C87BBEDE9FE}" type="pres">
      <dgm:prSet presAssocID="{FC17A315-1C9F-9F4E-A729-A0C50DBA72DA}" presName="level" presStyleLbl="node1" presStyleIdx="1" presStyleCnt="3">
        <dgm:presLayoutVars>
          <dgm:chMax val="1"/>
          <dgm:bulletEnabled val="1"/>
        </dgm:presLayoutVars>
      </dgm:prSet>
      <dgm:spPr/>
    </dgm:pt>
    <dgm:pt modelId="{9A47AF7F-7F22-D24D-BF5B-B07C0F93BA13}" type="pres">
      <dgm:prSet presAssocID="{FC17A315-1C9F-9F4E-A729-A0C50DBA72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19C9B0-2F87-4841-A26B-1BE26E67F18A}" type="pres">
      <dgm:prSet presAssocID="{E5440667-CD69-F740-B2F8-0B8719CB45BE}" presName="Name8" presStyleCnt="0"/>
      <dgm:spPr/>
    </dgm:pt>
    <dgm:pt modelId="{4C12C30C-1DEE-DE4D-840C-19EB59BD2DC5}" type="pres">
      <dgm:prSet presAssocID="{E5440667-CD69-F740-B2F8-0B8719CB45BE}" presName="level" presStyleLbl="node1" presStyleIdx="2" presStyleCnt="3">
        <dgm:presLayoutVars>
          <dgm:chMax val="1"/>
          <dgm:bulletEnabled val="1"/>
        </dgm:presLayoutVars>
      </dgm:prSet>
      <dgm:spPr/>
    </dgm:pt>
    <dgm:pt modelId="{DFB9846B-234F-194C-B323-115CD1852BB2}" type="pres">
      <dgm:prSet presAssocID="{E5440667-CD69-F740-B2F8-0B8719CB45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062101-BB51-A74B-9A1D-955BEDABC4D2}" type="presOf" srcId="{6EE98CD4-83EF-684E-8397-C3DA3EB94E7C}" destId="{483A4C03-C511-2C4A-8334-9C041C816CFB}" srcOrd="1" destOrd="0" presId="urn:microsoft.com/office/officeart/2005/8/layout/pyramid3"/>
    <dgm:cxn modelId="{A9C5DE14-3BC2-8E4B-8AB5-5585AD268208}" type="presOf" srcId="{FC17A315-1C9F-9F4E-A729-A0C50DBA72DA}" destId="{1BE8CA4A-E51B-FE47-850C-4C87BBEDE9FE}" srcOrd="0" destOrd="0" presId="urn:microsoft.com/office/officeart/2005/8/layout/pyramid3"/>
    <dgm:cxn modelId="{F998D337-CC15-3642-ACB2-C54F79967F43}" srcId="{8FA29E61-62DF-BD40-B5AA-E7E602C8935A}" destId="{6EE98CD4-83EF-684E-8397-C3DA3EB94E7C}" srcOrd="0" destOrd="0" parTransId="{141C9EF3-460D-404B-845B-13211497DA5D}" sibTransId="{1B0791C4-CD27-A54A-9A3F-71E2703811D6}"/>
    <dgm:cxn modelId="{F6D21F5D-C0A8-704D-A360-B909F4D28A41}" type="presOf" srcId="{6EE98CD4-83EF-684E-8397-C3DA3EB94E7C}" destId="{55DB6731-A672-9146-88F3-A1BCF8FB3998}" srcOrd="0" destOrd="0" presId="urn:microsoft.com/office/officeart/2005/8/layout/pyramid3"/>
    <dgm:cxn modelId="{CE574364-4A49-F34E-A71C-DBB7A24577E2}" srcId="{8FA29E61-62DF-BD40-B5AA-E7E602C8935A}" destId="{E5440667-CD69-F740-B2F8-0B8719CB45BE}" srcOrd="2" destOrd="0" parTransId="{53B58FB5-C174-7847-B69F-1420A6A8645F}" sibTransId="{C9EC2D6D-EEAF-2945-9A8C-7137D1E4AD61}"/>
    <dgm:cxn modelId="{714FDE67-C760-2B46-A6D0-7D6A3ACA8A7E}" type="presOf" srcId="{E5440667-CD69-F740-B2F8-0B8719CB45BE}" destId="{4C12C30C-1DEE-DE4D-840C-19EB59BD2DC5}" srcOrd="0" destOrd="0" presId="urn:microsoft.com/office/officeart/2005/8/layout/pyramid3"/>
    <dgm:cxn modelId="{97D340CB-BB8C-FB44-ABD7-5B50708D9AF9}" type="presOf" srcId="{8FA29E61-62DF-BD40-B5AA-E7E602C8935A}" destId="{E7032870-F1B1-7944-97C8-651CD98F95BD}" srcOrd="0" destOrd="0" presId="urn:microsoft.com/office/officeart/2005/8/layout/pyramid3"/>
    <dgm:cxn modelId="{83C04DCE-1D09-8942-9BC9-B10F08E8390F}" srcId="{8FA29E61-62DF-BD40-B5AA-E7E602C8935A}" destId="{FC17A315-1C9F-9F4E-A729-A0C50DBA72DA}" srcOrd="1" destOrd="0" parTransId="{4CD2D706-5E33-2D46-909B-C3181C12F0BC}" sibTransId="{BD9A8E5F-0BC6-E04D-A5AD-9276D40A97A6}"/>
    <dgm:cxn modelId="{2951BFD7-5800-3D4D-9059-5FC905996A6A}" type="presOf" srcId="{FC17A315-1C9F-9F4E-A729-A0C50DBA72DA}" destId="{9A47AF7F-7F22-D24D-BF5B-B07C0F93BA13}" srcOrd="1" destOrd="0" presId="urn:microsoft.com/office/officeart/2005/8/layout/pyramid3"/>
    <dgm:cxn modelId="{9C4D68EA-7C8C-914C-89CD-DD45965C6B34}" type="presOf" srcId="{E5440667-CD69-F740-B2F8-0B8719CB45BE}" destId="{DFB9846B-234F-194C-B323-115CD1852BB2}" srcOrd="1" destOrd="0" presId="urn:microsoft.com/office/officeart/2005/8/layout/pyramid3"/>
    <dgm:cxn modelId="{36158A25-60EB-6D4A-9B0C-EA9B6492D4AE}" type="presParOf" srcId="{E7032870-F1B1-7944-97C8-651CD98F95BD}" destId="{F499394D-413C-4647-9501-BE764C9F4D04}" srcOrd="0" destOrd="0" presId="urn:microsoft.com/office/officeart/2005/8/layout/pyramid3"/>
    <dgm:cxn modelId="{A237BDAA-2303-9B47-A4FA-1BD9C204D387}" type="presParOf" srcId="{F499394D-413C-4647-9501-BE764C9F4D04}" destId="{55DB6731-A672-9146-88F3-A1BCF8FB3998}" srcOrd="0" destOrd="0" presId="urn:microsoft.com/office/officeart/2005/8/layout/pyramid3"/>
    <dgm:cxn modelId="{2C7928FE-7B70-9547-82B5-09BF61466320}" type="presParOf" srcId="{F499394D-413C-4647-9501-BE764C9F4D04}" destId="{483A4C03-C511-2C4A-8334-9C041C816CFB}" srcOrd="1" destOrd="0" presId="urn:microsoft.com/office/officeart/2005/8/layout/pyramid3"/>
    <dgm:cxn modelId="{88AF93FB-AA9D-F54A-9C3F-394B028BDA58}" type="presParOf" srcId="{E7032870-F1B1-7944-97C8-651CD98F95BD}" destId="{279D8303-FE76-F949-B5EF-8565C8D35EF6}" srcOrd="1" destOrd="0" presId="urn:microsoft.com/office/officeart/2005/8/layout/pyramid3"/>
    <dgm:cxn modelId="{15E60BBE-F1F5-7B4E-8998-0BC8B3547834}" type="presParOf" srcId="{279D8303-FE76-F949-B5EF-8565C8D35EF6}" destId="{1BE8CA4A-E51B-FE47-850C-4C87BBEDE9FE}" srcOrd="0" destOrd="0" presId="urn:microsoft.com/office/officeart/2005/8/layout/pyramid3"/>
    <dgm:cxn modelId="{5C6AB68D-BAEA-4341-B7C0-1314F67CC696}" type="presParOf" srcId="{279D8303-FE76-F949-B5EF-8565C8D35EF6}" destId="{9A47AF7F-7F22-D24D-BF5B-B07C0F93BA13}" srcOrd="1" destOrd="0" presId="urn:microsoft.com/office/officeart/2005/8/layout/pyramid3"/>
    <dgm:cxn modelId="{7B76F8FC-F9B6-EB42-ACF7-75FA595016A7}" type="presParOf" srcId="{E7032870-F1B1-7944-97C8-651CD98F95BD}" destId="{3919C9B0-2F87-4841-A26B-1BE26E67F18A}" srcOrd="2" destOrd="0" presId="urn:microsoft.com/office/officeart/2005/8/layout/pyramid3"/>
    <dgm:cxn modelId="{EE65A2CE-1BE6-2047-A361-25B2CF0B5293}" type="presParOf" srcId="{3919C9B0-2F87-4841-A26B-1BE26E67F18A}" destId="{4C12C30C-1DEE-DE4D-840C-19EB59BD2DC5}" srcOrd="0" destOrd="0" presId="urn:microsoft.com/office/officeart/2005/8/layout/pyramid3"/>
    <dgm:cxn modelId="{7B9426A3-E90E-8A43-A3DC-4B13990F21FE}" type="presParOf" srcId="{3919C9B0-2F87-4841-A26B-1BE26E67F18A}" destId="{DFB9846B-234F-194C-B323-115CD1852B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F8072-C8CD-8342-9297-99642C848A55}" type="doc">
      <dgm:prSet loTypeId="urn:microsoft.com/office/officeart/2005/8/layout/matrix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2F1F625-B20E-2A44-B473-2F34A690C8F7}">
      <dgm:prSet phldrT="[Text]"/>
      <dgm:spPr/>
      <dgm:t>
        <a:bodyPr/>
        <a:lstStyle/>
        <a:p>
          <a:r>
            <a:rPr lang="en-GB" dirty="0"/>
            <a:t>They believe this, but their belief is inaccurate</a:t>
          </a:r>
        </a:p>
      </dgm:t>
    </dgm:pt>
    <dgm:pt modelId="{059F61CE-09E7-A547-B3DC-520EF357B996}" type="parTrans" cxnId="{62E2E223-91ED-DF4A-B324-3D24D6EBA271}">
      <dgm:prSet/>
      <dgm:spPr/>
      <dgm:t>
        <a:bodyPr/>
        <a:lstStyle/>
        <a:p>
          <a:endParaRPr lang="en-GB"/>
        </a:p>
      </dgm:t>
    </dgm:pt>
    <dgm:pt modelId="{EA8318A3-8FA8-F240-8923-ED69A1A29727}" type="sibTrans" cxnId="{62E2E223-91ED-DF4A-B324-3D24D6EBA271}">
      <dgm:prSet/>
      <dgm:spPr/>
      <dgm:t>
        <a:bodyPr/>
        <a:lstStyle/>
        <a:p>
          <a:endParaRPr lang="en-GB"/>
        </a:p>
      </dgm:t>
    </dgm:pt>
    <dgm:pt modelId="{AE47B597-6E41-0D41-B18D-23D5480F1386}">
      <dgm:prSet phldrT="[Text]"/>
      <dgm:spPr/>
      <dgm:t>
        <a:bodyPr/>
        <a:lstStyle/>
        <a:p>
          <a:r>
            <a:rPr lang="en-GB" b="1" dirty="0"/>
            <a:t>They believe this, and that belief is accurate</a:t>
          </a:r>
        </a:p>
      </dgm:t>
    </dgm:pt>
    <dgm:pt modelId="{BBB7454A-2E9C-D546-B0AD-08BDA1DA387F}" type="parTrans" cxnId="{64FAA555-7E17-5543-A034-8CCB506EB0FE}">
      <dgm:prSet/>
      <dgm:spPr/>
      <dgm:t>
        <a:bodyPr/>
        <a:lstStyle/>
        <a:p>
          <a:endParaRPr lang="en-GB"/>
        </a:p>
      </dgm:t>
    </dgm:pt>
    <dgm:pt modelId="{E3799694-FED9-414C-898C-4CB8EE7B29A4}" type="sibTrans" cxnId="{64FAA555-7E17-5543-A034-8CCB506EB0FE}">
      <dgm:prSet/>
      <dgm:spPr/>
      <dgm:t>
        <a:bodyPr/>
        <a:lstStyle/>
        <a:p>
          <a:endParaRPr lang="en-GB"/>
        </a:p>
      </dgm:t>
    </dgm:pt>
    <dgm:pt modelId="{1ECB068D-68C8-7843-B7EA-512B9A053B5C}">
      <dgm:prSet phldrT="[Text]"/>
      <dgm:spPr/>
      <dgm:t>
        <a:bodyPr/>
        <a:lstStyle/>
        <a:p>
          <a:r>
            <a:rPr lang="en-GB" dirty="0"/>
            <a:t>They don't believe this, and their response is inaccurate. </a:t>
          </a:r>
        </a:p>
      </dgm:t>
    </dgm:pt>
    <dgm:pt modelId="{630DFA49-E3B9-A547-A31B-B5A22E46689C}" type="parTrans" cxnId="{7940B121-9495-3F4D-849E-7C8D837EB24C}">
      <dgm:prSet/>
      <dgm:spPr/>
      <dgm:t>
        <a:bodyPr/>
        <a:lstStyle/>
        <a:p>
          <a:endParaRPr lang="en-GB"/>
        </a:p>
      </dgm:t>
    </dgm:pt>
    <dgm:pt modelId="{1ADE453A-437C-2941-9028-308DFC984B43}" type="sibTrans" cxnId="{7940B121-9495-3F4D-849E-7C8D837EB24C}">
      <dgm:prSet/>
      <dgm:spPr/>
      <dgm:t>
        <a:bodyPr/>
        <a:lstStyle/>
        <a:p>
          <a:endParaRPr lang="en-GB"/>
        </a:p>
      </dgm:t>
    </dgm:pt>
    <dgm:pt modelId="{381E3154-967C-0441-A55D-F677AC53E478}">
      <dgm:prSet phldrT="[Text]"/>
      <dgm:spPr/>
      <dgm:t>
        <a:bodyPr/>
        <a:lstStyle/>
        <a:p>
          <a:r>
            <a:rPr lang="en-GB" dirty="0"/>
            <a:t>They don't believe this, but it's the 'right' answer. </a:t>
          </a:r>
        </a:p>
      </dgm:t>
    </dgm:pt>
    <dgm:pt modelId="{52A4D1B2-619A-2A45-A854-D8EF5B958A2C}" type="parTrans" cxnId="{509438AE-0F4B-454C-A79C-D054556B2AD5}">
      <dgm:prSet/>
      <dgm:spPr/>
      <dgm:t>
        <a:bodyPr/>
        <a:lstStyle/>
        <a:p>
          <a:endParaRPr lang="en-GB"/>
        </a:p>
      </dgm:t>
    </dgm:pt>
    <dgm:pt modelId="{6B9CFE2D-1D5D-F64E-A01B-88C11367BD67}" type="sibTrans" cxnId="{509438AE-0F4B-454C-A79C-D054556B2AD5}">
      <dgm:prSet/>
      <dgm:spPr/>
      <dgm:t>
        <a:bodyPr/>
        <a:lstStyle/>
        <a:p>
          <a:endParaRPr lang="en-GB"/>
        </a:p>
      </dgm:t>
    </dgm:pt>
    <dgm:pt modelId="{6DECE710-CFC9-6646-8D90-02CF65AD29FD}" type="pres">
      <dgm:prSet presAssocID="{E6CF8072-C8CD-8342-9297-99642C848A55}" presName="matrix" presStyleCnt="0">
        <dgm:presLayoutVars>
          <dgm:chMax val="1"/>
          <dgm:dir/>
          <dgm:resizeHandles val="exact"/>
        </dgm:presLayoutVars>
      </dgm:prSet>
      <dgm:spPr/>
    </dgm:pt>
    <dgm:pt modelId="{9B9C6185-DEB9-834B-9A26-28D2E9414D05}" type="pres">
      <dgm:prSet presAssocID="{E6CF8072-C8CD-8342-9297-99642C848A55}" presName="axisShape" presStyleLbl="bgShp" presStyleIdx="0" presStyleCnt="1"/>
      <dgm:spPr/>
    </dgm:pt>
    <dgm:pt modelId="{D9F993A9-39E7-CE48-AC44-CD6BAE16EEE5}" type="pres">
      <dgm:prSet presAssocID="{E6CF8072-C8CD-8342-9297-99642C848A5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87372B-1EC6-8F43-BBE7-165BCF7F30A2}" type="pres">
      <dgm:prSet presAssocID="{E6CF8072-C8CD-8342-9297-99642C848A5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27593A-62AE-8C4D-910F-2C4D18055009}" type="pres">
      <dgm:prSet presAssocID="{E6CF8072-C8CD-8342-9297-99642C848A5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1050AC-EFBC-BB4A-ADE8-0BBEBA0DF767}" type="pres">
      <dgm:prSet presAssocID="{E6CF8072-C8CD-8342-9297-99642C848A5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4A8B30B-D938-7847-B6D9-18304B4246EF}" type="presOf" srcId="{AE47B597-6E41-0D41-B18D-23D5480F1386}" destId="{5987372B-1EC6-8F43-BBE7-165BCF7F30A2}" srcOrd="0" destOrd="0" presId="urn:microsoft.com/office/officeart/2005/8/layout/matrix2"/>
    <dgm:cxn modelId="{7940B121-9495-3F4D-849E-7C8D837EB24C}" srcId="{E6CF8072-C8CD-8342-9297-99642C848A55}" destId="{1ECB068D-68C8-7843-B7EA-512B9A053B5C}" srcOrd="2" destOrd="0" parTransId="{630DFA49-E3B9-A547-A31B-B5A22E46689C}" sibTransId="{1ADE453A-437C-2941-9028-308DFC984B43}"/>
    <dgm:cxn modelId="{62E2E223-91ED-DF4A-B324-3D24D6EBA271}" srcId="{E6CF8072-C8CD-8342-9297-99642C848A55}" destId="{62F1F625-B20E-2A44-B473-2F34A690C8F7}" srcOrd="0" destOrd="0" parTransId="{059F61CE-09E7-A547-B3DC-520EF357B996}" sibTransId="{EA8318A3-8FA8-F240-8923-ED69A1A29727}"/>
    <dgm:cxn modelId="{6B6E574D-1E69-0C40-9FCD-63AC1F9CE369}" type="presOf" srcId="{381E3154-967C-0441-A55D-F677AC53E478}" destId="{EF1050AC-EFBC-BB4A-ADE8-0BBEBA0DF767}" srcOrd="0" destOrd="0" presId="urn:microsoft.com/office/officeart/2005/8/layout/matrix2"/>
    <dgm:cxn modelId="{05D06C54-EAEC-E54F-9DDF-EE4475610499}" type="presOf" srcId="{62F1F625-B20E-2A44-B473-2F34A690C8F7}" destId="{D9F993A9-39E7-CE48-AC44-CD6BAE16EEE5}" srcOrd="0" destOrd="0" presId="urn:microsoft.com/office/officeart/2005/8/layout/matrix2"/>
    <dgm:cxn modelId="{64FAA555-7E17-5543-A034-8CCB506EB0FE}" srcId="{E6CF8072-C8CD-8342-9297-99642C848A55}" destId="{AE47B597-6E41-0D41-B18D-23D5480F1386}" srcOrd="1" destOrd="0" parTransId="{BBB7454A-2E9C-D546-B0AD-08BDA1DA387F}" sibTransId="{E3799694-FED9-414C-898C-4CB8EE7B29A4}"/>
    <dgm:cxn modelId="{684CCD68-AAE1-054E-AC86-986DD04EA90C}" type="presOf" srcId="{E6CF8072-C8CD-8342-9297-99642C848A55}" destId="{6DECE710-CFC9-6646-8D90-02CF65AD29FD}" srcOrd="0" destOrd="0" presId="urn:microsoft.com/office/officeart/2005/8/layout/matrix2"/>
    <dgm:cxn modelId="{54A1E48F-DADF-1745-A050-2CEDCE38E3B4}" type="presOf" srcId="{1ECB068D-68C8-7843-B7EA-512B9A053B5C}" destId="{1227593A-62AE-8C4D-910F-2C4D18055009}" srcOrd="0" destOrd="0" presId="urn:microsoft.com/office/officeart/2005/8/layout/matrix2"/>
    <dgm:cxn modelId="{509438AE-0F4B-454C-A79C-D054556B2AD5}" srcId="{E6CF8072-C8CD-8342-9297-99642C848A55}" destId="{381E3154-967C-0441-A55D-F677AC53E478}" srcOrd="3" destOrd="0" parTransId="{52A4D1B2-619A-2A45-A854-D8EF5B958A2C}" sibTransId="{6B9CFE2D-1D5D-F64E-A01B-88C11367BD67}"/>
    <dgm:cxn modelId="{98611562-2D51-DD44-8867-E00EC7C6093A}" type="presParOf" srcId="{6DECE710-CFC9-6646-8D90-02CF65AD29FD}" destId="{9B9C6185-DEB9-834B-9A26-28D2E9414D05}" srcOrd="0" destOrd="0" presId="urn:microsoft.com/office/officeart/2005/8/layout/matrix2"/>
    <dgm:cxn modelId="{90F1F7A3-8A28-D540-BA28-258875C5945E}" type="presParOf" srcId="{6DECE710-CFC9-6646-8D90-02CF65AD29FD}" destId="{D9F993A9-39E7-CE48-AC44-CD6BAE16EEE5}" srcOrd="1" destOrd="0" presId="urn:microsoft.com/office/officeart/2005/8/layout/matrix2"/>
    <dgm:cxn modelId="{94BD4A0F-99C7-BA4C-8AFB-0B8F829DB9CF}" type="presParOf" srcId="{6DECE710-CFC9-6646-8D90-02CF65AD29FD}" destId="{5987372B-1EC6-8F43-BBE7-165BCF7F30A2}" srcOrd="2" destOrd="0" presId="urn:microsoft.com/office/officeart/2005/8/layout/matrix2"/>
    <dgm:cxn modelId="{B9972076-5C5D-6342-A316-BE5F9604A1A8}" type="presParOf" srcId="{6DECE710-CFC9-6646-8D90-02CF65AD29FD}" destId="{1227593A-62AE-8C4D-910F-2C4D18055009}" srcOrd="3" destOrd="0" presId="urn:microsoft.com/office/officeart/2005/8/layout/matrix2"/>
    <dgm:cxn modelId="{2EEC20B7-4DB8-2445-A91F-A3022BB09F28}" type="presParOf" srcId="{6DECE710-CFC9-6646-8D90-02CF65AD29FD}" destId="{EF1050AC-EFBC-BB4A-ADE8-0BBEBA0DF76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B6731-A672-9146-88F3-A1BCF8FB3998}">
      <dsp:nvSpPr>
        <dsp:cNvPr id="0" name=""/>
        <dsp:cNvSpPr/>
      </dsp:nvSpPr>
      <dsp:spPr>
        <a:xfrm rot="10800000">
          <a:off x="0" y="0"/>
          <a:ext cx="7467599" cy="1271057"/>
        </a:xfrm>
        <a:prstGeom prst="trapezoid">
          <a:avLst>
            <a:gd name="adj" fmla="val 979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Epistemic/Ontological stance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‘This is how I conceptualise and validate ways of knowing/being’</a:t>
          </a:r>
        </a:p>
      </dsp:txBody>
      <dsp:txXfrm rot="-10800000">
        <a:off x="1306830" y="0"/>
        <a:ext cx="4853939" cy="1271057"/>
      </dsp:txXfrm>
    </dsp:sp>
    <dsp:sp modelId="{1BE8CA4A-E51B-FE47-850C-4C87BBEDE9FE}">
      <dsp:nvSpPr>
        <dsp:cNvPr id="0" name=""/>
        <dsp:cNvSpPr/>
      </dsp:nvSpPr>
      <dsp:spPr>
        <a:xfrm rot="10800000">
          <a:off x="1244600" y="1271057"/>
          <a:ext cx="4978400" cy="1271057"/>
        </a:xfrm>
        <a:prstGeom prst="trapezoid">
          <a:avLst>
            <a:gd name="adj" fmla="val 979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Qualitative, quantitative,</a:t>
          </a:r>
          <a:r>
            <a:rPr lang="en-GB" sz="3000" b="0" kern="1200" dirty="0">
              <a:solidFill>
                <a:schemeClr val="tx1"/>
              </a:solidFill>
            </a:rPr>
            <a:t> both, mixed</a:t>
          </a:r>
        </a:p>
      </dsp:txBody>
      <dsp:txXfrm rot="-10800000">
        <a:off x="2115820" y="1271057"/>
        <a:ext cx="3235960" cy="1271057"/>
      </dsp:txXfrm>
    </dsp:sp>
    <dsp:sp modelId="{4C12C30C-1DEE-DE4D-840C-19EB59BD2DC5}">
      <dsp:nvSpPr>
        <dsp:cNvPr id="0" name=""/>
        <dsp:cNvSpPr/>
      </dsp:nvSpPr>
      <dsp:spPr>
        <a:xfrm rot="10800000">
          <a:off x="2489200" y="2542115"/>
          <a:ext cx="2489200" cy="1271057"/>
        </a:xfrm>
        <a:prstGeom prst="trapezoid">
          <a:avLst>
            <a:gd name="adj" fmla="val 979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Surveys?</a:t>
          </a:r>
        </a:p>
      </dsp:txBody>
      <dsp:txXfrm rot="-10800000">
        <a:off x="2489200" y="2542115"/>
        <a:ext cx="2489200" cy="127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C6185-DEB9-834B-9A26-28D2E9414D05}">
      <dsp:nvSpPr>
        <dsp:cNvPr id="0" name=""/>
        <dsp:cNvSpPr/>
      </dsp:nvSpPr>
      <dsp:spPr>
        <a:xfrm>
          <a:off x="520949" y="0"/>
          <a:ext cx="3446482" cy="344648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993A9-39E7-CE48-AC44-CD6BAE16EEE5}">
      <dsp:nvSpPr>
        <dsp:cNvPr id="0" name=""/>
        <dsp:cNvSpPr/>
      </dsp:nvSpPr>
      <dsp:spPr>
        <a:xfrm>
          <a:off x="744971" y="224021"/>
          <a:ext cx="1378592" cy="1378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They believe this, but their belief is inaccurate</a:t>
          </a:r>
        </a:p>
      </dsp:txBody>
      <dsp:txXfrm>
        <a:off x="812268" y="291318"/>
        <a:ext cx="1243998" cy="1243998"/>
      </dsp:txXfrm>
    </dsp:sp>
    <dsp:sp modelId="{5987372B-1EC6-8F43-BBE7-165BCF7F30A2}">
      <dsp:nvSpPr>
        <dsp:cNvPr id="0" name=""/>
        <dsp:cNvSpPr/>
      </dsp:nvSpPr>
      <dsp:spPr>
        <a:xfrm>
          <a:off x="2364817" y="224021"/>
          <a:ext cx="1378592" cy="1378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They believe this, and that belief is accurate</a:t>
          </a:r>
        </a:p>
      </dsp:txBody>
      <dsp:txXfrm>
        <a:off x="2432114" y="291318"/>
        <a:ext cx="1243998" cy="1243998"/>
      </dsp:txXfrm>
    </dsp:sp>
    <dsp:sp modelId="{1227593A-62AE-8C4D-910F-2C4D18055009}">
      <dsp:nvSpPr>
        <dsp:cNvPr id="0" name=""/>
        <dsp:cNvSpPr/>
      </dsp:nvSpPr>
      <dsp:spPr>
        <a:xfrm>
          <a:off x="744971" y="1843867"/>
          <a:ext cx="1378592" cy="1378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They don't believe this, and their response is inaccurate. </a:t>
          </a:r>
        </a:p>
      </dsp:txBody>
      <dsp:txXfrm>
        <a:off x="812268" y="1911164"/>
        <a:ext cx="1243998" cy="1243998"/>
      </dsp:txXfrm>
    </dsp:sp>
    <dsp:sp modelId="{EF1050AC-EFBC-BB4A-ADE8-0BBEBA0DF767}">
      <dsp:nvSpPr>
        <dsp:cNvPr id="0" name=""/>
        <dsp:cNvSpPr/>
      </dsp:nvSpPr>
      <dsp:spPr>
        <a:xfrm>
          <a:off x="2364817" y="1843867"/>
          <a:ext cx="1378592" cy="1378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They don't believe this, but it's the 'right' answer. </a:t>
          </a:r>
        </a:p>
      </dsp:txBody>
      <dsp:txXfrm>
        <a:off x="2432114" y="1911164"/>
        <a:ext cx="1243998" cy="124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36853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1143000" indent="-228600">
              <a:buFont typeface="Arial" panose="020B0604020202020204" pitchFamily="34" charset="0"/>
              <a:buChar char="»"/>
              <a:defRPr sz="20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514350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38480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49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38480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8959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/>
              <a:t>to </a:t>
            </a:r>
            <a:r>
              <a:rPr lang="en-US" dirty="0"/>
              <a:t>placeholder</a:t>
            </a:r>
            <a:r>
              <a:rPr lang="en-US"/>
              <a:t>. </a:t>
            </a:r>
          </a:p>
          <a:p>
            <a:r>
              <a:rPr lang="en-US"/>
              <a:t>Or </a:t>
            </a:r>
            <a:r>
              <a:rPr lang="en-US" dirty="0"/>
              <a:t>c</a:t>
            </a:r>
            <a:r>
              <a:rPr lang="en-AU" dirty="0"/>
              <a:t>lick icon to add.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  <a:latin typeface="Altis UniSA" panose="020B0603030000000003" pitchFamily="34" charset="77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EBF3C-6C79-414F-B2F0-C45AE2BA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pic>
        <p:nvPicPr>
          <p:cNvPr id="6" name="Picture 5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0" y="3332829"/>
            <a:ext cx="9143999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Altis UniSA" panose="020B0603030000000003" pitchFamily="34" charset="77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>
          <a:xfrm>
            <a:off x="1357586" y="2150110"/>
            <a:ext cx="6437083" cy="843280"/>
          </a:xfrm>
        </p:spPr>
        <p:txBody>
          <a:bodyPr/>
          <a:lstStyle/>
          <a:p>
            <a:r>
              <a:rPr lang="en-US" dirty="0"/>
              <a:t>Some considerations around surveys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357586" y="3607149"/>
            <a:ext cx="6428827" cy="1249331"/>
          </a:xfrm>
        </p:spPr>
        <p:txBody>
          <a:bodyPr/>
          <a:lstStyle/>
          <a:p>
            <a:r>
              <a:rPr lang="en-US" sz="2800" dirty="0"/>
              <a:t>Chris Deneen</a:t>
            </a:r>
          </a:p>
          <a:p>
            <a:r>
              <a:rPr lang="en-US" sz="2800" dirty="0"/>
              <a:t>Researching while Teaching </a:t>
            </a:r>
          </a:p>
          <a:p>
            <a:r>
              <a:rPr lang="en-US" sz="2800" dirty="0"/>
              <a:t>Monday 15 April 2024 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black hair and cat's eyes&#10;&#10;Description automatically generated">
            <a:extLst>
              <a:ext uri="{FF2B5EF4-FFF2-40B4-BE49-F238E27FC236}">
                <a16:creationId xmlns:a16="http://schemas.microsoft.com/office/drawing/2014/main" id="{3C55D21D-78CE-F2A8-BAA0-D0F539D4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" b="2"/>
          <a:stretch/>
        </p:blipFill>
        <p:spPr>
          <a:xfrm>
            <a:off x="4572000" y="-1"/>
            <a:ext cx="4573587" cy="5143501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EF2A1-F160-A6D3-9A59-8EAB56700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569" y="231403"/>
            <a:ext cx="4155791" cy="647700"/>
          </a:xfrm>
        </p:spPr>
        <p:txBody>
          <a:bodyPr anchor="t">
            <a:noAutofit/>
          </a:bodyPr>
          <a:lstStyle/>
          <a:p>
            <a:r>
              <a:rPr lang="en-AU" sz="2500" dirty="0"/>
              <a:t>Tales of research terror: ‘The Item 8 incident’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055D-BEAE-1079-AAD6-0ED7AD53A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568" y="1216397"/>
            <a:ext cx="4155791" cy="3695700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My hair-raising experience deploying an in-service teacher survey in Singapore.</a:t>
            </a:r>
          </a:p>
          <a:p>
            <a:r>
              <a:rPr lang="en-AU" dirty="0"/>
              <a:t>I have come to (re)think a lot of my feelings on this experience  </a:t>
            </a:r>
          </a:p>
          <a:p>
            <a:r>
              <a:rPr lang="en-AU" dirty="0"/>
              <a:t>Acknowledging our accountability: Collecting data is a meaningful, performative act. It may engage, challenge, </a:t>
            </a:r>
            <a:r>
              <a:rPr lang="en-AU" i="1" dirty="0"/>
              <a:t>or even violate</a:t>
            </a:r>
            <a:r>
              <a:rPr lang="en-AU" dirty="0"/>
              <a:t> social, cultural, or personal beliefs.  </a:t>
            </a:r>
          </a:p>
          <a:p>
            <a:r>
              <a:rPr lang="en-AU" dirty="0"/>
              <a:t>What would you do have done?</a:t>
            </a:r>
          </a:p>
        </p:txBody>
      </p:sp>
    </p:spTree>
    <p:extLst>
      <p:ext uri="{BB962C8B-B14F-4D97-AF65-F5344CB8AC3E}">
        <p14:creationId xmlns:p14="http://schemas.microsoft.com/office/powerpoint/2010/main" val="619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E3D13B-6D6A-944C-BA46-5F367933D74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r>
              <a:rPr lang="en-US" dirty="0"/>
              <a:t>Chris Deneen</a:t>
            </a:r>
          </a:p>
        </p:txBody>
      </p:sp>
    </p:spTree>
    <p:extLst>
      <p:ext uri="{BB962C8B-B14F-4D97-AF65-F5344CB8AC3E}">
        <p14:creationId xmlns:p14="http://schemas.microsoft.com/office/powerpoint/2010/main" val="24779638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76D2BF-55E7-7FF0-43F5-BCEFA769B9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057" y="415927"/>
            <a:ext cx="8290903" cy="647700"/>
          </a:xfrm>
        </p:spPr>
        <p:txBody>
          <a:bodyPr/>
          <a:lstStyle/>
          <a:p>
            <a:r>
              <a:rPr lang="en-AU" sz="3200" dirty="0"/>
              <a:t>Big picture: Methodological frameworks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9F2489-6E26-37B5-00B0-90E08C0D1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598885"/>
              </p:ext>
            </p:extLst>
          </p:nvPr>
        </p:nvGraphicFramePr>
        <p:xfrm>
          <a:off x="812800" y="1063627"/>
          <a:ext cx="7467600" cy="381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C38861-A27C-BA88-37AA-17D930EEC016}"/>
              </a:ext>
            </a:extLst>
          </p:cNvPr>
          <p:cNvSpPr txBox="1"/>
          <p:nvPr/>
        </p:nvSpPr>
        <p:spPr>
          <a:xfrm>
            <a:off x="493323" y="298547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Action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C1699-66A8-BA8E-F256-141FC41BAFA5}"/>
              </a:ext>
            </a:extLst>
          </p:cNvPr>
          <p:cNvSpPr txBox="1"/>
          <p:nvPr/>
        </p:nvSpPr>
        <p:spPr>
          <a:xfrm>
            <a:off x="6530010" y="298547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Self-study </a:t>
            </a: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E7F8D240-DC3E-05FE-2B00-36146847C2B0}"/>
              </a:ext>
            </a:extLst>
          </p:cNvPr>
          <p:cNvSpPr/>
          <p:nvPr/>
        </p:nvSpPr>
        <p:spPr bwMode="auto">
          <a:xfrm>
            <a:off x="85852" y="1597793"/>
            <a:ext cx="484632" cy="312977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9B18627C-172E-7AFD-9B35-52835BBEAE2F}"/>
              </a:ext>
            </a:extLst>
          </p:cNvPr>
          <p:cNvSpPr/>
          <p:nvPr/>
        </p:nvSpPr>
        <p:spPr bwMode="auto">
          <a:xfrm>
            <a:off x="8236823" y="1597793"/>
            <a:ext cx="484632" cy="312977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99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61CFD5-C214-1ED8-9026-095D2DF48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You get what you ask for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3486-F676-EB4B-00CA-2BDD7BBC7808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16209" y="1295405"/>
            <a:ext cx="82807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dirty="0"/>
              <a:t>At their </a:t>
            </a:r>
            <a:r>
              <a:rPr lang="en-AU" i="1" dirty="0"/>
              <a:t>absolute best</a:t>
            </a:r>
            <a:r>
              <a:rPr lang="en-AU" dirty="0"/>
              <a:t>, surveys unlock </a:t>
            </a:r>
            <a:r>
              <a:rPr lang="en-AU" u="sng" dirty="0"/>
              <a:t>what respondents want to tell us, based on their understanding</a:t>
            </a:r>
            <a:r>
              <a:rPr lang="en-AU" dirty="0"/>
              <a:t>. </a:t>
            </a:r>
          </a:p>
        </p:txBody>
      </p:sp>
      <p:pic>
        <p:nvPicPr>
          <p:cNvPr id="5" name="Picture 4" descr="A close-up of a lock and a key&#10;&#10;Description automatically generated">
            <a:extLst>
              <a:ext uri="{FF2B5EF4-FFF2-40B4-BE49-F238E27FC236}">
                <a16:creationId xmlns:a16="http://schemas.microsoft.com/office/drawing/2014/main" id="{BCCDBF33-4C79-A24C-9E99-7B10F9D26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r="23158" b="1"/>
          <a:stretch/>
        </p:blipFill>
        <p:spPr>
          <a:xfrm>
            <a:off x="3009291" y="2571750"/>
            <a:ext cx="3094585" cy="2508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2376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F73E82-FA74-30E6-BA76-56E43A09C4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The House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0B74-F151-63E9-8759-904A35180B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3825" y="1076327"/>
            <a:ext cx="3384511" cy="2488912"/>
          </a:xfrm>
        </p:spPr>
        <p:txBody>
          <a:bodyPr/>
          <a:lstStyle/>
          <a:p>
            <a:r>
              <a:rPr lang="en-AU" dirty="0"/>
              <a:t>Accuracy vs. truth</a:t>
            </a:r>
          </a:p>
          <a:p>
            <a:r>
              <a:rPr lang="en-AU" dirty="0"/>
              <a:t>When are people most/least likely to provide </a:t>
            </a:r>
          </a:p>
          <a:p>
            <a:pPr lvl="1"/>
            <a:r>
              <a:rPr lang="en-AU" dirty="0"/>
              <a:t>Accurate answers?</a:t>
            </a:r>
          </a:p>
          <a:p>
            <a:pPr lvl="1"/>
            <a:r>
              <a:rPr lang="en-AU" dirty="0"/>
              <a:t>Truthful answers?</a:t>
            </a:r>
          </a:p>
          <a:p>
            <a:r>
              <a:rPr lang="en-AU" dirty="0"/>
              <a:t>What are the implications of this for the items we use on our surveys? </a:t>
            </a:r>
          </a:p>
          <a:p>
            <a:endParaRPr lang="en-AU" dirty="0"/>
          </a:p>
        </p:txBody>
      </p:sp>
      <p:pic>
        <p:nvPicPr>
          <p:cNvPr id="4" name="Picture 3" descr="A person with a grey background&#10;&#10;Description automatically generated">
            <a:extLst>
              <a:ext uri="{FF2B5EF4-FFF2-40B4-BE49-F238E27FC236}">
                <a16:creationId xmlns:a16="http://schemas.microsoft.com/office/drawing/2014/main" id="{8F28509B-C41D-C6F0-B6DD-9CFD7F20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7"/>
            <a:ext cx="5653825" cy="2488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07FE3-42EA-D6B3-50C0-1BF9ECEA1876}"/>
              </a:ext>
            </a:extLst>
          </p:cNvPr>
          <p:cNvSpPr txBox="1"/>
          <p:nvPr/>
        </p:nvSpPr>
        <p:spPr>
          <a:xfrm>
            <a:off x="0" y="3744007"/>
            <a:ext cx="60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accent2"/>
                </a:solidFill>
              </a:rPr>
              <a:t>…but is it a lie if someone </a:t>
            </a:r>
            <a:r>
              <a:rPr lang="en-AU" sz="1800" i="1" dirty="0">
                <a:solidFill>
                  <a:schemeClr val="accent2"/>
                </a:solidFill>
              </a:rPr>
              <a:t>believes</a:t>
            </a:r>
            <a:r>
              <a:rPr lang="en-AU" sz="1800" dirty="0">
                <a:solidFill>
                  <a:schemeClr val="accent2"/>
                </a:solidFill>
              </a:rPr>
              <a:t> it’s true? Conversely, does something </a:t>
            </a:r>
            <a:r>
              <a:rPr lang="en-AU" sz="1800" i="1" dirty="0">
                <a:solidFill>
                  <a:schemeClr val="accent2"/>
                </a:solidFill>
              </a:rPr>
              <a:t>become</a:t>
            </a:r>
            <a:r>
              <a:rPr lang="en-AU" sz="1800" dirty="0">
                <a:solidFill>
                  <a:schemeClr val="accent2"/>
                </a:solidFill>
              </a:rPr>
              <a:t> true if a person believes it? </a:t>
            </a:r>
          </a:p>
        </p:txBody>
      </p:sp>
    </p:spTree>
    <p:extLst>
      <p:ext uri="{BB962C8B-B14F-4D97-AF65-F5344CB8AC3E}">
        <p14:creationId xmlns:p14="http://schemas.microsoft.com/office/powerpoint/2010/main" val="408835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BEA62-0919-8BF7-6581-56E3BE858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689" y="152979"/>
            <a:ext cx="8290903" cy="647700"/>
          </a:xfrm>
        </p:spPr>
        <p:txBody>
          <a:bodyPr/>
          <a:lstStyle/>
          <a:p>
            <a:r>
              <a:rPr lang="en-AU" sz="3200" dirty="0"/>
              <a:t>Understanding these concepts through a quadrant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AE86C49-401A-C054-AD24-5E0B01621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484342"/>
              </p:ext>
            </p:extLst>
          </p:nvPr>
        </p:nvGraphicFramePr>
        <p:xfrm>
          <a:off x="1433369" y="1600133"/>
          <a:ext cx="4488382" cy="344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1316DB-FC6E-EB27-62E6-8BD516983B3B}"/>
              </a:ext>
            </a:extLst>
          </p:cNvPr>
          <p:cNvSpPr txBox="1"/>
          <p:nvPr/>
        </p:nvSpPr>
        <p:spPr>
          <a:xfrm>
            <a:off x="287131" y="309254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D8068-4039-10A6-7B2A-5A12710BBA2D}"/>
              </a:ext>
            </a:extLst>
          </p:cNvPr>
          <p:cNvSpPr txBox="1"/>
          <p:nvPr/>
        </p:nvSpPr>
        <p:spPr>
          <a:xfrm>
            <a:off x="2663232" y="1138468"/>
            <a:ext cx="186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Truthfulness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31A91-6507-1965-5B46-F8824B3CB1EB}"/>
              </a:ext>
            </a:extLst>
          </p:cNvPr>
          <p:cNvSpPr txBox="1"/>
          <p:nvPr/>
        </p:nvSpPr>
        <p:spPr>
          <a:xfrm>
            <a:off x="5760721" y="924530"/>
            <a:ext cx="3279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We tend to think survey responses in only </a:t>
            </a:r>
            <a:r>
              <a:rPr lang="en-AU" sz="1800" b="1" dirty="0"/>
              <a:t>one quadrant </a:t>
            </a:r>
            <a:r>
              <a:rPr lang="en-AU" sz="1800" dirty="0"/>
              <a:t>are valuable. Not true!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We can learn a great deal when participants’ responses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deviate from a ‘normative’ understanding, and/or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seem to be misleading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But we must be able to accurately frame responses</a:t>
            </a:r>
          </a:p>
        </p:txBody>
      </p:sp>
    </p:spTree>
    <p:extLst>
      <p:ext uri="{BB962C8B-B14F-4D97-AF65-F5344CB8AC3E}">
        <p14:creationId xmlns:p14="http://schemas.microsoft.com/office/powerpoint/2010/main" val="1475912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59CE7-EB5A-50E4-794E-9EE22DEE0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Open vs closed response items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9D85-F5E7-D1ED-9FA1-6AC11A71E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209" y="1076327"/>
            <a:ext cx="8280751" cy="368530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Myth-busting: ‘Quantitative items are inherently more objective/factual/valid’ </a:t>
            </a:r>
          </a:p>
          <a:p>
            <a:r>
              <a:rPr lang="en-AU" sz="2000" dirty="0"/>
              <a:t>The operational and interpretive rules of quant can be stricter, but this assumes people follow those rules. Ex: p values &amp; fit statistics </a:t>
            </a:r>
          </a:p>
          <a:p>
            <a:r>
              <a:rPr lang="en-AU" sz="2000" dirty="0"/>
              <a:t>Objectivity is part of an epistemic stance, not an item choice (i.e. open vs. closed)</a:t>
            </a:r>
          </a:p>
          <a:p>
            <a:r>
              <a:rPr lang="en-AU" sz="2000" dirty="0"/>
              <a:t>Consider the trade-offs </a:t>
            </a:r>
          </a:p>
        </p:txBody>
      </p:sp>
      <p:pic>
        <p:nvPicPr>
          <p:cNvPr id="5" name="Picture 4" descr="A silver scale with black background&#10;&#10;Description automatically generated">
            <a:extLst>
              <a:ext uri="{FF2B5EF4-FFF2-40B4-BE49-F238E27FC236}">
                <a16:creationId xmlns:a16="http://schemas.microsoft.com/office/drawing/2014/main" id="{64DD9DFE-F681-F04F-9FAC-FF1EDEC3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09" y="2805829"/>
            <a:ext cx="2123251" cy="21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5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4D335A-57A6-36AD-2F6B-2F56B2A2F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" y="306707"/>
            <a:ext cx="8646160" cy="647700"/>
          </a:xfrm>
        </p:spPr>
        <p:txBody>
          <a:bodyPr/>
          <a:lstStyle/>
          <a:p>
            <a:r>
              <a:rPr lang="en-AU" dirty="0"/>
              <a:t>Scales: Likert vs semantic differential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F01A-858F-8D31-B43F-E40B8A871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160" y="199508"/>
            <a:ext cx="2854960" cy="3685304"/>
          </a:xfrm>
        </p:spPr>
        <p:txBody>
          <a:bodyPr/>
          <a:lstStyle/>
          <a:p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1BCD7F1F-3625-730E-66B2-02CC9AD8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7"/>
            <a:ext cx="4434396" cy="1903095"/>
          </a:xfrm>
          <a:prstGeom prst="rect">
            <a:avLst/>
          </a:prstGeom>
        </p:spPr>
      </p:pic>
      <p:pic>
        <p:nvPicPr>
          <p:cNvPr id="7" name="Picture 6" descr="A line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8BF475CB-C924-EC34-EC92-786D9F17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0" y="1061606"/>
            <a:ext cx="3840480" cy="2060304"/>
          </a:xfrm>
          <a:prstGeom prst="rect">
            <a:avLst/>
          </a:prstGeom>
        </p:spPr>
      </p:pic>
      <p:pic>
        <p:nvPicPr>
          <p:cNvPr id="8" name="Picture 7" descr="A silver scale with black background&#10;&#10;Description automatically generated">
            <a:extLst>
              <a:ext uri="{FF2B5EF4-FFF2-40B4-BE49-F238E27FC236}">
                <a16:creationId xmlns:a16="http://schemas.microsoft.com/office/drawing/2014/main" id="{7FB45A50-CE5D-17D9-8236-37A085F1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780"/>
            <a:ext cx="2123251" cy="216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86274B-73CC-25CE-F060-5F97F8C8F659}"/>
              </a:ext>
            </a:extLst>
          </p:cNvPr>
          <p:cNvSpPr txBox="1"/>
          <p:nvPr/>
        </p:nvSpPr>
        <p:spPr>
          <a:xfrm>
            <a:off x="2462204" y="3636464"/>
            <a:ext cx="6183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Again, it’s about trade-offs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What, in the balance, works best for the kind of answers you desire? </a:t>
            </a:r>
          </a:p>
        </p:txBody>
      </p:sp>
    </p:spTree>
    <p:extLst>
      <p:ext uri="{BB962C8B-B14F-4D97-AF65-F5344CB8AC3E}">
        <p14:creationId xmlns:p14="http://schemas.microsoft.com/office/powerpoint/2010/main" val="11082745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0549A-0FA6-D80D-528C-8FFD56E56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 few quick words on scales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0EA0-1CE9-2F92-3D49-8C4D2137A2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Let's look at some examples and techniques </a:t>
            </a:r>
          </a:p>
          <a:p>
            <a:r>
              <a:rPr lang="en-AU" dirty="0"/>
              <a:t>A few basic rules </a:t>
            </a:r>
          </a:p>
          <a:p>
            <a:pPr lvl="1"/>
            <a:r>
              <a:rPr lang="en-AU" dirty="0"/>
              <a:t>Use only the number of scale points necessary </a:t>
            </a:r>
          </a:p>
          <a:p>
            <a:pPr lvl="1"/>
            <a:r>
              <a:rPr lang="en-AU" dirty="0"/>
              <a:t>Match the nature of the scale to the nature of the item(s) </a:t>
            </a:r>
          </a:p>
          <a:p>
            <a:pPr lvl="1"/>
            <a:r>
              <a:rPr lang="en-AU" dirty="0"/>
              <a:t>Understand what each point on the scale means, and communicate this, clearly to </a:t>
            </a:r>
            <a:r>
              <a:rPr lang="en-AU" u="sng" dirty="0"/>
              <a:t>everyone</a:t>
            </a:r>
            <a:r>
              <a:rPr lang="en-AU" dirty="0"/>
              <a:t>. </a:t>
            </a:r>
          </a:p>
          <a:p>
            <a:pPr lvl="1"/>
            <a:r>
              <a:rPr lang="en-AU" dirty="0"/>
              <a:t>Acknowledge that ‘true measurement’ and ‘perfect intervals’ are aspirational… and adjust expectations, accordingly. 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4354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AD0624-FBCC-AC2B-1A56-75AD0E4EC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46" y="234366"/>
            <a:ext cx="8290903" cy="647700"/>
          </a:xfrm>
        </p:spPr>
        <p:txBody>
          <a:bodyPr/>
          <a:lstStyle/>
          <a:p>
            <a:r>
              <a:rPr lang="en-AU" dirty="0"/>
              <a:t>Surveys: Some best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7D2D-7ABD-EA23-4B41-103B9F3D65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301" y="1019881"/>
            <a:ext cx="2415264" cy="2697096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Designing</a:t>
            </a:r>
          </a:p>
          <a:p>
            <a:r>
              <a:rPr lang="en-AU" dirty="0"/>
              <a:t>Concept first, item second</a:t>
            </a:r>
          </a:p>
          <a:p>
            <a:r>
              <a:rPr lang="en-AU" dirty="0"/>
              <a:t>Ask the same concept a few ways </a:t>
            </a:r>
          </a:p>
          <a:p>
            <a:r>
              <a:rPr lang="en-AU" dirty="0"/>
              <a:t>Validate/pilot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AF045-D435-960B-FF75-588B2F232D65}"/>
              </a:ext>
            </a:extLst>
          </p:cNvPr>
          <p:cNvSpPr txBox="1"/>
          <p:nvPr/>
        </p:nvSpPr>
        <p:spPr>
          <a:xfrm>
            <a:off x="4371634" y="931431"/>
            <a:ext cx="4607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Deploying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Make it as easy as possible to answer fully and correctly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Draw from your </a:t>
            </a:r>
            <a:r>
              <a:rPr lang="en-AU" i="1" dirty="0"/>
              <a:t>bushel of carrots</a:t>
            </a:r>
            <a:r>
              <a:rPr lang="en-AU" dirty="0"/>
              <a:t> and your </a:t>
            </a:r>
            <a:r>
              <a:rPr lang="en-AU" i="1" dirty="0"/>
              <a:t>bundle of sticks</a:t>
            </a:r>
            <a:r>
              <a:rPr lang="en-A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Use dress rehearsals and critical friends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F683C-3867-F185-8703-2D37214014C6}"/>
              </a:ext>
            </a:extLst>
          </p:cNvPr>
          <p:cNvSpPr txBox="1"/>
          <p:nvPr/>
        </p:nvSpPr>
        <p:spPr>
          <a:xfrm>
            <a:off x="230297" y="4489449"/>
            <a:ext cx="868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Even when we follow the rules, sometimes things get… scary. </a:t>
            </a:r>
          </a:p>
        </p:txBody>
      </p:sp>
    </p:spTree>
    <p:extLst>
      <p:ext uri="{BB962C8B-B14F-4D97-AF65-F5344CB8AC3E}">
        <p14:creationId xmlns:p14="http://schemas.microsoft.com/office/powerpoint/2010/main" val="3390978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niSA PPT - no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isa_powerpoint_no_footer" id="{095EE022-8B4F-E94F-86A3-56BCD0A24D25}" vid="{A2A94094-12AB-2B4E-A0A0-0B9D1C9577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UniSA PPT - no footer</Template>
  <TotalTime>1257</TotalTime>
  <Words>551</Words>
  <Application>Microsoft Macintosh PowerPoint</Application>
  <PresentationFormat>On-screen Show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Altis UniSA</vt:lpstr>
      <vt:lpstr>Arial</vt:lpstr>
      <vt:lpstr>UniSA PPT - no footer</vt:lpstr>
      <vt:lpstr>Some considerations around surveys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considerations around surveys </dc:title>
  <dc:creator>Chris Deneen</dc:creator>
  <cp:lastModifiedBy>Chris Deneen</cp:lastModifiedBy>
  <cp:revision>1</cp:revision>
  <cp:lastPrinted>2011-11-18T03:36:14Z</cp:lastPrinted>
  <dcterms:created xsi:type="dcterms:W3CDTF">2024-04-14T04:48:28Z</dcterms:created>
  <dcterms:modified xsi:type="dcterms:W3CDTF">2024-04-15T01:46:02Z</dcterms:modified>
</cp:coreProperties>
</file>