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320" r:id="rId2"/>
    <p:sldId id="417" r:id="rId3"/>
    <p:sldId id="321" r:id="rId4"/>
    <p:sldId id="418" r:id="rId5"/>
    <p:sldId id="436" r:id="rId6"/>
    <p:sldId id="427" r:id="rId7"/>
    <p:sldId id="428" r:id="rId8"/>
    <p:sldId id="429" r:id="rId9"/>
    <p:sldId id="430" r:id="rId10"/>
    <p:sldId id="323" r:id="rId11"/>
    <p:sldId id="420" r:id="rId12"/>
    <p:sldId id="421" r:id="rId13"/>
    <p:sldId id="422" r:id="rId14"/>
    <p:sldId id="424" r:id="rId15"/>
    <p:sldId id="423" r:id="rId16"/>
    <p:sldId id="431" r:id="rId17"/>
    <p:sldId id="437" r:id="rId18"/>
    <p:sldId id="433" r:id="rId19"/>
    <p:sldId id="434" r:id="rId20"/>
    <p:sldId id="435" r:id="rId21"/>
    <p:sldId id="432"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9A0"/>
    <a:srgbClr val="00349C"/>
    <a:srgbClr val="0000C8"/>
    <a:srgbClr val="133399"/>
    <a:srgbClr val="17509F"/>
    <a:srgbClr val="0251A1"/>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9862" autoAdjust="0"/>
  </p:normalViewPr>
  <p:slideViewPr>
    <p:cSldViewPr snapToGrid="0">
      <p:cViewPr varScale="1">
        <p:scale>
          <a:sx n="71" d="100"/>
          <a:sy n="71" d="100"/>
        </p:scale>
        <p:origin x="948" y="72"/>
      </p:cViewPr>
      <p:guideLst>
        <p:guide orient="horz" pos="39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42951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This was an instrumental part of the learning process in week two of the course, as I began to see a shift in the discussion from expressing views such as ‘I think politics is boring’, or ‘what does it have to do with me’, to a realization that ‘politics is everywhere’ (ref) and the topics they have selected and are discussed in the media texts are often highly contested in political spaces. Most importantly, the students could begin to identify that language was being used to persuade the reader to adopt a particular stance that linked to a progressive or conservative worldview. </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12</a:t>
            </a:fld>
            <a:endParaRPr lang="en-US"/>
          </a:p>
        </p:txBody>
      </p:sp>
    </p:spTree>
    <p:extLst>
      <p:ext uri="{BB962C8B-B14F-4D97-AF65-F5344CB8AC3E}">
        <p14:creationId xmlns:p14="http://schemas.microsoft.com/office/powerpoint/2010/main" val="259785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Arial" panose="020B0604020202020204" pitchFamily="34" charset="0"/>
              </a:rPr>
              <a:t>This suggests the student has developed the knowledge and awareness of how the media manipulates and persuades its audience to adopt specific viewpoints, that link to the representation of specific political interests of particular groups of people.</a:t>
            </a:r>
          </a:p>
          <a:p>
            <a:endParaRPr lang="en-US" sz="1200" dirty="0">
              <a:latin typeface="Arial" panose="020B0604020202020204" pitchFamily="34" charset="0"/>
            </a:endParaRPr>
          </a:p>
          <a:p>
            <a:r>
              <a:rPr lang="en-AU" dirty="0"/>
              <a:t>This reflection demonstrates a shift from apathy or boredom with ‘politics’ to an increased interest and awareness of how the political machinery impacts their life personally. </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15</a:t>
            </a:fld>
            <a:endParaRPr lang="en-US"/>
          </a:p>
        </p:txBody>
      </p:sp>
    </p:spTree>
    <p:extLst>
      <p:ext uri="{BB962C8B-B14F-4D97-AF65-F5344CB8AC3E}">
        <p14:creationId xmlns:p14="http://schemas.microsoft.com/office/powerpoint/2010/main" val="2113660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 y="2590"/>
            <a:ext cx="9140546" cy="6855410"/>
          </a:xfrm>
          <a:prstGeom prst="rect">
            <a:avLst/>
          </a:prstGeom>
        </p:spPr>
      </p:pic>
      <p:sp>
        <p:nvSpPr>
          <p:cNvPr id="8200" name="Rectangle 8"/>
          <p:cNvSpPr>
            <a:spLocks noGrp="1" noChangeArrowheads="1"/>
          </p:cNvSpPr>
          <p:nvPr>
            <p:ph type="ctrTitle" sz="quarter"/>
          </p:nvPr>
        </p:nvSpPr>
        <p:spPr bwMode="auto">
          <a:xfrm>
            <a:off x="1440000" y="3384550"/>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dirty="0"/>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2411421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5562556"/>
          </a:xfrm>
          <a:prstGeom prst="rect">
            <a:avLst/>
          </a:pr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9481517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5" y="0"/>
            <a:ext cx="4333875" cy="5562556"/>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
        <p:nvSpPr>
          <p:cNvPr id="2" name="Picture Placeholder 4"/>
          <p:cNvSpPr>
            <a:spLocks noGrp="1"/>
          </p:cNvSpPr>
          <p:nvPr>
            <p:ph type="pic" sz="quarter" idx="10"/>
          </p:nvPr>
        </p:nvSpPr>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spTree>
    <p:extLst>
      <p:ext uri="{BB962C8B-B14F-4D97-AF65-F5344CB8AC3E}">
        <p14:creationId xmlns:p14="http://schemas.microsoft.com/office/powerpoint/2010/main" val="22555250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a:lstStyle>
            <a:lvl1pPr marL="0" indent="0">
              <a:buNone/>
              <a:defRPr/>
            </a:lvl1pPr>
          </a:lstStyle>
          <a:p>
            <a:r>
              <a:rPr lang="en-AU" dirty="0"/>
              <a:t>INSERT PICTURE</a:t>
            </a:r>
          </a:p>
        </p:txBody>
      </p:sp>
    </p:spTree>
    <p:extLst>
      <p:ext uri="{BB962C8B-B14F-4D97-AF65-F5344CB8AC3E}">
        <p14:creationId xmlns:p14="http://schemas.microsoft.com/office/powerpoint/2010/main" val="18486364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2"/>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3" r:id="rId8"/>
  </p:sldLayoutIdLst>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8859" y="3634208"/>
            <a:ext cx="7006281" cy="1014971"/>
          </a:xfrm>
        </p:spPr>
        <p:txBody>
          <a:bodyPr/>
          <a:lstStyle/>
          <a:p>
            <a:pPr algn="ctr"/>
            <a:r>
              <a:rPr lang="en-AU" dirty="0"/>
              <a:t>Scholarship of Teaching and Learning Workshops</a:t>
            </a:r>
            <a:br>
              <a:rPr lang="en-AU" dirty="0"/>
            </a:br>
            <a:r>
              <a:rPr lang="en-AU" dirty="0"/>
              <a:t>Education Futures, UniSA</a:t>
            </a:r>
            <a:br>
              <a:rPr lang="en-AU" dirty="0"/>
            </a:br>
            <a:br>
              <a:rPr lang="en-AU" dirty="0"/>
            </a:br>
            <a:r>
              <a:rPr lang="en-AU" dirty="0"/>
              <a:t>Workshop #3 – </a:t>
            </a:r>
            <a:r>
              <a:rPr lang="en-AU" b="1" dirty="0"/>
              <a:t>Redesigning your pedagogy</a:t>
            </a:r>
            <a:br>
              <a:rPr lang="en-US" dirty="0"/>
            </a:br>
            <a:r>
              <a:rPr lang="en-AU" dirty="0"/>
              <a:t> </a:t>
            </a:r>
            <a:r>
              <a:rPr lang="en-AU" b="1" dirty="0"/>
              <a:t>13</a:t>
            </a:r>
            <a:r>
              <a:rPr lang="en-AU" b="1" baseline="30000" dirty="0"/>
              <a:t>th</a:t>
            </a:r>
            <a:r>
              <a:rPr lang="en-AU" b="1" dirty="0"/>
              <a:t> May, 9.00–12.00</a:t>
            </a:r>
            <a:br>
              <a:rPr lang="en-US" dirty="0"/>
            </a:br>
            <a:endParaRPr lang="en-AU" dirty="0"/>
          </a:p>
        </p:txBody>
      </p:sp>
    </p:spTree>
    <p:extLst>
      <p:ext uri="{BB962C8B-B14F-4D97-AF65-F5344CB8AC3E}">
        <p14:creationId xmlns:p14="http://schemas.microsoft.com/office/powerpoint/2010/main" val="9859436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289D7-CAE0-4D79-BDA9-813878BC80BF}"/>
              </a:ext>
            </a:extLst>
          </p:cNvPr>
          <p:cNvSpPr>
            <a:spLocks noGrp="1"/>
          </p:cNvSpPr>
          <p:nvPr>
            <p:ph type="body" sz="quarter" idx="10"/>
          </p:nvPr>
        </p:nvSpPr>
        <p:spPr>
          <a:xfrm>
            <a:off x="200025" y="342900"/>
            <a:ext cx="8258175" cy="647700"/>
          </a:xfrm>
        </p:spPr>
        <p:txBody>
          <a:bodyPr/>
          <a:lstStyle/>
          <a:p>
            <a:r>
              <a:rPr lang="en-AU" sz="1800" dirty="0"/>
              <a:t>Apathy, boredom or misunderstood? Engaging students in the politics of language and the language of politics in a critical literacy course </a:t>
            </a:r>
            <a:endParaRPr lang="en-US" sz="1800" dirty="0"/>
          </a:p>
        </p:txBody>
      </p:sp>
      <p:sp>
        <p:nvSpPr>
          <p:cNvPr id="3" name="Text Placeholder 2">
            <a:extLst>
              <a:ext uri="{FF2B5EF4-FFF2-40B4-BE49-F238E27FC236}">
                <a16:creationId xmlns:a16="http://schemas.microsoft.com/office/drawing/2014/main" id="{EC0D1662-27B6-4D24-A118-F18F481A2C5D}"/>
              </a:ext>
            </a:extLst>
          </p:cNvPr>
          <p:cNvSpPr>
            <a:spLocks noGrp="1"/>
          </p:cNvSpPr>
          <p:nvPr>
            <p:ph type="body" sz="quarter" idx="11"/>
          </p:nvPr>
        </p:nvSpPr>
        <p:spPr>
          <a:xfrm>
            <a:off x="442911" y="990600"/>
            <a:ext cx="8258175" cy="647700"/>
          </a:xfrm>
        </p:spPr>
        <p:txBody>
          <a:bodyPr/>
          <a:lstStyle/>
          <a:p>
            <a:endParaRPr lang="en-US" sz="1600" b="0" dirty="0"/>
          </a:p>
          <a:p>
            <a:r>
              <a:rPr lang="en-US" sz="1800" b="0" dirty="0"/>
              <a:t>1. </a:t>
            </a:r>
            <a:r>
              <a:rPr lang="en-US" sz="1600" b="0" dirty="0"/>
              <a:t>The enabling approaches of scaffolding, setting challenging tasks, supporting democratic teaching and learning spaces and connecting with lifeworlds </a:t>
            </a:r>
            <a:r>
              <a:rPr lang="en-US" sz="1600" dirty="0"/>
              <a:t>would increase students engagement with and understanding of ‘politics</a:t>
            </a:r>
            <a:r>
              <a:rPr lang="en-US" sz="1600" b="0" dirty="0"/>
              <a:t>’ and provide the students with greater understanding of the way that language is utilised to promote a world view (such as progressive/conservative) in the media. </a:t>
            </a:r>
          </a:p>
          <a:p>
            <a:endParaRPr lang="en-US" sz="1600" b="0" dirty="0"/>
          </a:p>
          <a:p>
            <a:r>
              <a:rPr lang="en-US" sz="1600" b="0" dirty="0"/>
              <a:t>2. </a:t>
            </a:r>
            <a:r>
              <a:rPr lang="en-US" sz="1600" dirty="0"/>
              <a:t>Students experience empowerment </a:t>
            </a:r>
            <a:r>
              <a:rPr lang="en-US" sz="1600" b="0" dirty="0"/>
              <a:t>in their future engagement with texts as they develop awareness of dominant forces in society and helps students to recognise, critique and create change and to give power over the meaning-making process.</a:t>
            </a:r>
          </a:p>
          <a:p>
            <a:endParaRPr lang="en-US" sz="1600" b="0" dirty="0"/>
          </a:p>
          <a:p>
            <a:r>
              <a:rPr lang="en-US" sz="1600" b="0" dirty="0"/>
              <a:t>3. Paying attention to the affective domain, </a:t>
            </a:r>
            <a:r>
              <a:rPr lang="en-US" sz="1600" dirty="0"/>
              <a:t>students could move past discomfort, disconnection and political apathy and engage with political categories </a:t>
            </a:r>
            <a:r>
              <a:rPr lang="en-US" sz="1600" b="0" dirty="0"/>
              <a:t>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5611952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42AC66-67B0-430F-BF1E-242541B55335}"/>
              </a:ext>
            </a:extLst>
          </p:cNvPr>
          <p:cNvSpPr>
            <a:spLocks noGrp="1"/>
          </p:cNvSpPr>
          <p:nvPr>
            <p:ph type="body" sz="quarter" idx="10"/>
          </p:nvPr>
        </p:nvSpPr>
        <p:spPr/>
        <p:txBody>
          <a:bodyPr/>
          <a:lstStyle/>
          <a:p>
            <a:r>
              <a:rPr lang="en-AU" dirty="0"/>
              <a:t>Intervention</a:t>
            </a:r>
            <a:endParaRPr lang="en-US" dirty="0"/>
          </a:p>
        </p:txBody>
      </p:sp>
      <p:sp>
        <p:nvSpPr>
          <p:cNvPr id="3" name="Text Placeholder 2">
            <a:extLst>
              <a:ext uri="{FF2B5EF4-FFF2-40B4-BE49-F238E27FC236}">
                <a16:creationId xmlns:a16="http://schemas.microsoft.com/office/drawing/2014/main" id="{A622FE04-8B4E-40C3-9CE5-B4AABF6A29D7}"/>
              </a:ext>
            </a:extLst>
          </p:cNvPr>
          <p:cNvSpPr>
            <a:spLocks noGrp="1"/>
          </p:cNvSpPr>
          <p:nvPr>
            <p:ph type="body" sz="quarter" idx="11"/>
          </p:nvPr>
        </p:nvSpPr>
        <p:spPr/>
        <p:txBody>
          <a:bodyPr/>
          <a:lstStyle/>
          <a:p>
            <a:r>
              <a:rPr lang="en-AU" b="0" dirty="0"/>
              <a:t>Setting ‘challenging tasks’ earlier on as part of the curriculum produced greater confidence with and higher grades overall for the assessment.</a:t>
            </a:r>
          </a:p>
          <a:p>
            <a:pPr marL="342900" indent="-342900">
              <a:buFont typeface="Arial" panose="020B0604020202020204" pitchFamily="34" charset="0"/>
              <a:buChar char="•"/>
            </a:pPr>
            <a:r>
              <a:rPr lang="en-AU" b="0" dirty="0"/>
              <a:t>Scaffolded approach to </a:t>
            </a:r>
            <a:r>
              <a:rPr lang="en-AU" dirty="0"/>
              <a:t>introducing different political worldviews with the inclusion of popular culture </a:t>
            </a:r>
            <a:r>
              <a:rPr lang="en-AU" b="0" dirty="0"/>
              <a:t>and examples that spoke to their lifeworlds across a number of weeks.</a:t>
            </a:r>
          </a:p>
          <a:p>
            <a:endParaRPr lang="en-AU" b="0" dirty="0"/>
          </a:p>
          <a:p>
            <a:pPr marL="342900" indent="-342900">
              <a:buFont typeface="Arial" panose="020B0604020202020204" pitchFamily="34" charset="0"/>
              <a:buChar char="•"/>
            </a:pPr>
            <a:r>
              <a:rPr lang="en-AU" b="0" dirty="0"/>
              <a:t>I conducted a case study of </a:t>
            </a:r>
            <a:r>
              <a:rPr lang="en-AU" dirty="0"/>
              <a:t>important issues facing students today with a focus on </a:t>
            </a:r>
            <a:r>
              <a:rPr lang="en-AU"/>
              <a:t>graduate outcomes; </a:t>
            </a:r>
            <a:r>
              <a:rPr lang="en-AU" dirty="0"/>
              <a:t>costs of education and surviving while studying </a:t>
            </a:r>
            <a:r>
              <a:rPr lang="en-AU" b="0" dirty="0"/>
              <a:t>and asked ‘how are these issues framed or problematised in the media, </a:t>
            </a:r>
            <a:r>
              <a:rPr lang="en-AU" b="0" dirty="0" err="1"/>
              <a:t>analyzing</a:t>
            </a:r>
            <a:r>
              <a:rPr lang="en-AU" b="0" dirty="0"/>
              <a:t> the worldview represented in the framing’. </a:t>
            </a:r>
            <a:endParaRPr lang="en-US" b="0" dirty="0"/>
          </a:p>
        </p:txBody>
      </p:sp>
      <p:pic>
        <p:nvPicPr>
          <p:cNvPr id="4" name="Picture 3">
            <a:extLst>
              <a:ext uri="{FF2B5EF4-FFF2-40B4-BE49-F238E27FC236}">
                <a16:creationId xmlns:a16="http://schemas.microsoft.com/office/drawing/2014/main" id="{DAFE85B3-8A0B-42A4-86FB-75BE773226F5}"/>
              </a:ext>
            </a:extLst>
          </p:cNvPr>
          <p:cNvPicPr>
            <a:picLocks noChangeAspect="1"/>
          </p:cNvPicPr>
          <p:nvPr/>
        </p:nvPicPr>
        <p:blipFill>
          <a:blip r:embed="rId2"/>
          <a:stretch>
            <a:fillRect/>
          </a:stretch>
        </p:blipFill>
        <p:spPr>
          <a:xfrm>
            <a:off x="3928991" y="4953713"/>
            <a:ext cx="4300609" cy="1643711"/>
          </a:xfrm>
          <a:prstGeom prst="rect">
            <a:avLst/>
          </a:prstGeom>
        </p:spPr>
      </p:pic>
      <p:pic>
        <p:nvPicPr>
          <p:cNvPr id="5" name="Picture 4">
            <a:extLst>
              <a:ext uri="{FF2B5EF4-FFF2-40B4-BE49-F238E27FC236}">
                <a16:creationId xmlns:a16="http://schemas.microsoft.com/office/drawing/2014/main" id="{0359673D-3980-4748-88A8-A5BDA3CC1186}"/>
              </a:ext>
            </a:extLst>
          </p:cNvPr>
          <p:cNvPicPr>
            <a:picLocks noChangeAspect="1"/>
          </p:cNvPicPr>
          <p:nvPr/>
        </p:nvPicPr>
        <p:blipFill>
          <a:blip r:embed="rId3"/>
          <a:stretch>
            <a:fillRect/>
          </a:stretch>
        </p:blipFill>
        <p:spPr>
          <a:xfrm>
            <a:off x="1823781" y="4953713"/>
            <a:ext cx="1643711" cy="1643711"/>
          </a:xfrm>
          <a:prstGeom prst="rect">
            <a:avLst/>
          </a:prstGeom>
        </p:spPr>
      </p:pic>
    </p:spTree>
    <p:extLst>
      <p:ext uri="{BB962C8B-B14F-4D97-AF65-F5344CB8AC3E}">
        <p14:creationId xmlns:p14="http://schemas.microsoft.com/office/powerpoint/2010/main" val="27042257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4BDD8E-CCC8-4CEC-83AD-086560B349DE}"/>
              </a:ext>
            </a:extLst>
          </p:cNvPr>
          <p:cNvPicPr>
            <a:picLocks noChangeAspect="1"/>
          </p:cNvPicPr>
          <p:nvPr/>
        </p:nvPicPr>
        <p:blipFill rotWithShape="1">
          <a:blip r:embed="rId3"/>
          <a:srcRect l="20273" r="22465" b="-1"/>
          <a:stretch/>
        </p:blipFill>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a:noFill/>
        </p:spPr>
      </p:pic>
      <p:sp>
        <p:nvSpPr>
          <p:cNvPr id="2" name="Text Placeholder 1">
            <a:extLst>
              <a:ext uri="{FF2B5EF4-FFF2-40B4-BE49-F238E27FC236}">
                <a16:creationId xmlns:a16="http://schemas.microsoft.com/office/drawing/2014/main" id="{6BFC688D-9D64-4697-82E6-4F752A829DE1}"/>
              </a:ext>
            </a:extLst>
          </p:cNvPr>
          <p:cNvSpPr>
            <a:spLocks noGrp="1"/>
          </p:cNvSpPr>
          <p:nvPr>
            <p:ph type="body" sz="quarter" idx="11"/>
          </p:nvPr>
        </p:nvSpPr>
        <p:spPr>
          <a:xfrm>
            <a:off x="333375" y="266700"/>
            <a:ext cx="4114800" cy="666750"/>
          </a:xfrm>
        </p:spPr>
        <p:txBody>
          <a:bodyPr>
            <a:normAutofit/>
          </a:bodyPr>
          <a:lstStyle/>
          <a:p>
            <a:r>
              <a:rPr lang="en-AU" dirty="0"/>
              <a:t>Intervention</a:t>
            </a:r>
            <a:endParaRPr lang="en-US" dirty="0"/>
          </a:p>
        </p:txBody>
      </p:sp>
      <p:sp>
        <p:nvSpPr>
          <p:cNvPr id="3" name="Text Placeholder 2">
            <a:extLst>
              <a:ext uri="{FF2B5EF4-FFF2-40B4-BE49-F238E27FC236}">
                <a16:creationId xmlns:a16="http://schemas.microsoft.com/office/drawing/2014/main" id="{8CF6257A-0AB3-4890-819E-AC280BCBB8D8}"/>
              </a:ext>
            </a:extLst>
          </p:cNvPr>
          <p:cNvSpPr>
            <a:spLocks noGrp="1"/>
          </p:cNvSpPr>
          <p:nvPr>
            <p:ph type="body" sz="quarter" idx="12"/>
          </p:nvPr>
        </p:nvSpPr>
        <p:spPr>
          <a:xfrm>
            <a:off x="323850" y="1028700"/>
            <a:ext cx="4114800" cy="3952875"/>
          </a:xfrm>
        </p:spPr>
        <p:txBody>
          <a:bodyPr>
            <a:normAutofit/>
          </a:bodyPr>
          <a:lstStyle/>
          <a:p>
            <a:pPr>
              <a:lnSpc>
                <a:spcPct val="90000"/>
              </a:lnSpc>
            </a:pPr>
            <a:r>
              <a:rPr lang="en-US" sz="1400" b="0" dirty="0"/>
              <a:t>Another key intervention involved re-designing the curriculum so students are encouraged to select their own topic for assessment two that enhances the ‘democratic’ element (Shor 1992) in the course.  </a:t>
            </a:r>
          </a:p>
          <a:p>
            <a:pPr>
              <a:lnSpc>
                <a:spcPct val="90000"/>
              </a:lnSpc>
            </a:pPr>
            <a:endParaRPr lang="en-US" sz="1400" b="0" dirty="0"/>
          </a:p>
          <a:p>
            <a:pPr>
              <a:lnSpc>
                <a:spcPct val="90000"/>
              </a:lnSpc>
            </a:pPr>
            <a:r>
              <a:rPr lang="en-AU" sz="1400" b="0" dirty="0"/>
              <a:t>The students are asked </a:t>
            </a:r>
            <a:r>
              <a:rPr lang="en-AU" sz="1400" dirty="0"/>
              <a:t>to pick a topic they are passionate about and to find a media text on the topic </a:t>
            </a:r>
            <a:r>
              <a:rPr lang="en-AU" sz="1400" b="0" dirty="0"/>
              <a:t>(some examples of popular topics were domestic violence, mental health, climate change). This also provide opportunities to tap into their ‘lifeworlds’, as they explored a topic that connected with them personally. </a:t>
            </a:r>
          </a:p>
          <a:p>
            <a:pPr>
              <a:lnSpc>
                <a:spcPct val="90000"/>
              </a:lnSpc>
            </a:pPr>
            <a:endParaRPr lang="en-AU" sz="1400" b="0" dirty="0"/>
          </a:p>
          <a:p>
            <a:pPr>
              <a:lnSpc>
                <a:spcPct val="90000"/>
              </a:lnSpc>
            </a:pPr>
            <a:r>
              <a:rPr lang="en-AU" sz="1400" b="0" dirty="0"/>
              <a:t>As a group we mapped out how these issues they are interested in could be influenced by whether </a:t>
            </a:r>
            <a:r>
              <a:rPr lang="en-AU" sz="1400" dirty="0"/>
              <a:t>government chooses to legislate or support through policy or provide adequate resources</a:t>
            </a:r>
            <a:r>
              <a:rPr lang="en-AU" sz="1400" b="0" dirty="0"/>
              <a:t>. </a:t>
            </a:r>
            <a:endParaRPr lang="en-US" sz="1400" b="0" dirty="0"/>
          </a:p>
        </p:txBody>
      </p:sp>
    </p:spTree>
    <p:extLst>
      <p:ext uri="{BB962C8B-B14F-4D97-AF65-F5344CB8AC3E}">
        <p14:creationId xmlns:p14="http://schemas.microsoft.com/office/powerpoint/2010/main" val="42810664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25C43-5359-4C50-8E79-3052659BCC04}"/>
              </a:ext>
            </a:extLst>
          </p:cNvPr>
          <p:cNvSpPr>
            <a:spLocks noGrp="1"/>
          </p:cNvSpPr>
          <p:nvPr>
            <p:ph type="body" sz="quarter" idx="10"/>
          </p:nvPr>
        </p:nvSpPr>
        <p:spPr/>
        <p:txBody>
          <a:bodyPr/>
          <a:lstStyle/>
          <a:p>
            <a:r>
              <a:rPr lang="en-AU" dirty="0"/>
              <a:t>Intervention</a:t>
            </a:r>
            <a:endParaRPr lang="en-US" dirty="0"/>
          </a:p>
        </p:txBody>
      </p:sp>
      <p:sp>
        <p:nvSpPr>
          <p:cNvPr id="10" name="Rectangle 9">
            <a:extLst>
              <a:ext uri="{FF2B5EF4-FFF2-40B4-BE49-F238E27FC236}">
                <a16:creationId xmlns:a16="http://schemas.microsoft.com/office/drawing/2014/main" id="{D68874E7-8CBD-4324-A0E7-3027A6FC29CF}"/>
              </a:ext>
            </a:extLst>
          </p:cNvPr>
          <p:cNvSpPr/>
          <p:nvPr/>
        </p:nvSpPr>
        <p:spPr>
          <a:xfrm>
            <a:off x="409574" y="1076325"/>
            <a:ext cx="8258175" cy="2308324"/>
          </a:xfrm>
          <a:prstGeom prst="rect">
            <a:avLst/>
          </a:prstGeom>
        </p:spPr>
        <p:txBody>
          <a:bodyPr wrap="square">
            <a:spAutoFit/>
          </a:bodyPr>
          <a:lstStyle/>
          <a:p>
            <a:r>
              <a:rPr lang="en-US" sz="2000" dirty="0">
                <a:latin typeface="Arial" panose="020B0604020202020204" pitchFamily="34" charset="0"/>
                <a:ea typeface="Arial" panose="020B0604020202020204" pitchFamily="34" charset="0"/>
              </a:rPr>
              <a:t>I implemented a range of </a:t>
            </a:r>
            <a:r>
              <a:rPr lang="en-US" sz="2000" b="1" dirty="0">
                <a:latin typeface="Arial" panose="020B0604020202020204" pitchFamily="34" charset="0"/>
                <a:ea typeface="Arial" panose="020B0604020202020204" pitchFamily="34" charset="0"/>
              </a:rPr>
              <a:t>digital media clips in the curriculum that engaged the students in thinking about the different political worldviews</a:t>
            </a:r>
            <a:r>
              <a:rPr lang="en-US" sz="2000" dirty="0">
                <a:latin typeface="Arial" panose="020B0604020202020204" pitchFamily="34" charset="0"/>
                <a:ea typeface="Arial" panose="020B0604020202020204" pitchFamily="34" charset="0"/>
              </a:rPr>
              <a:t>, with positive outcomes as featured in this comment: ‘</a:t>
            </a:r>
            <a:r>
              <a:rPr lang="en-US" sz="2000" i="1" dirty="0">
                <a:latin typeface="Arial" panose="020B0604020202020204" pitchFamily="34" charset="0"/>
                <a:ea typeface="Arial" panose="020B0604020202020204" pitchFamily="34" charset="0"/>
              </a:rPr>
              <a:t>the clips played in the classes were quite helpful</a:t>
            </a:r>
            <a:r>
              <a:rPr lang="en-US" sz="2000" dirty="0">
                <a:latin typeface="Arial" panose="020B0604020202020204" pitchFamily="34" charset="0"/>
                <a:ea typeface="Arial" panose="020B0604020202020204" pitchFamily="34" charset="0"/>
              </a:rPr>
              <a:t> (Student comment, MCE 2019). </a:t>
            </a:r>
          </a:p>
          <a:p>
            <a:r>
              <a:rPr lang="en-US" sz="2000" dirty="0">
                <a:latin typeface="Arial" panose="020B0604020202020204" pitchFamily="34" charset="0"/>
                <a:ea typeface="Arial" panose="020B0604020202020204" pitchFamily="34" charset="0"/>
              </a:rPr>
              <a:t>In the curriculum I also added a number of examples of left/right political worldviews with </a:t>
            </a:r>
            <a:r>
              <a:rPr lang="en-US" sz="2000" b="1" dirty="0">
                <a:latin typeface="Arial" panose="020B0604020202020204" pitchFamily="34" charset="0"/>
                <a:ea typeface="Arial" panose="020B0604020202020204" pitchFamily="34" charset="0"/>
              </a:rPr>
              <a:t>visual representations (figure 1) </a:t>
            </a:r>
            <a:r>
              <a:rPr lang="en-US" sz="2000" dirty="0">
                <a:latin typeface="Arial" panose="020B0604020202020204" pitchFamily="34" charset="0"/>
                <a:ea typeface="Arial" panose="020B0604020202020204" pitchFamily="34" charset="0"/>
              </a:rPr>
              <a:t>compass</a:t>
            </a:r>
            <a:r>
              <a:rPr lang="en-US" dirty="0">
                <a:latin typeface="Arial" panose="020B0604020202020204" pitchFamily="34" charset="0"/>
                <a:ea typeface="Arial" panose="020B0604020202020204" pitchFamily="34" charset="0"/>
              </a:rPr>
              <a:t>. </a:t>
            </a:r>
            <a:endParaRPr lang="en-US" dirty="0"/>
          </a:p>
        </p:txBody>
      </p:sp>
      <p:pic>
        <p:nvPicPr>
          <p:cNvPr id="11" name="Picture 10">
            <a:extLst>
              <a:ext uri="{FF2B5EF4-FFF2-40B4-BE49-F238E27FC236}">
                <a16:creationId xmlns:a16="http://schemas.microsoft.com/office/drawing/2014/main" id="{458A58BA-C598-4719-A3F1-3F38D67DE08E}"/>
              </a:ext>
            </a:extLst>
          </p:cNvPr>
          <p:cNvPicPr>
            <a:picLocks noChangeAspect="1"/>
          </p:cNvPicPr>
          <p:nvPr/>
        </p:nvPicPr>
        <p:blipFill>
          <a:blip r:embed="rId2"/>
          <a:stretch>
            <a:fillRect/>
          </a:stretch>
        </p:blipFill>
        <p:spPr>
          <a:xfrm>
            <a:off x="2747977" y="3617572"/>
            <a:ext cx="4738673" cy="2811803"/>
          </a:xfrm>
          <a:prstGeom prst="rect">
            <a:avLst/>
          </a:prstGeom>
        </p:spPr>
      </p:pic>
    </p:spTree>
    <p:extLst>
      <p:ext uri="{BB962C8B-B14F-4D97-AF65-F5344CB8AC3E}">
        <p14:creationId xmlns:p14="http://schemas.microsoft.com/office/powerpoint/2010/main" val="38985632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A281CF-5509-4A5D-BDBF-4465B298B102}"/>
              </a:ext>
            </a:extLst>
          </p:cNvPr>
          <p:cNvPicPr>
            <a:picLocks noChangeAspect="1"/>
          </p:cNvPicPr>
          <p:nvPr/>
        </p:nvPicPr>
        <p:blipFill>
          <a:blip r:embed="rId2"/>
          <a:stretch>
            <a:fillRect/>
          </a:stretch>
        </p:blipFill>
        <p:spPr>
          <a:xfrm>
            <a:off x="4695827" y="105051"/>
            <a:ext cx="4333875" cy="2437804"/>
          </a:xfrm>
          <a:prstGeom prst="rect">
            <a:avLst/>
          </a:prstGeom>
          <a:noFill/>
        </p:spPr>
      </p:pic>
      <p:sp>
        <p:nvSpPr>
          <p:cNvPr id="2" name="Text Placeholder 1">
            <a:extLst>
              <a:ext uri="{FF2B5EF4-FFF2-40B4-BE49-F238E27FC236}">
                <a16:creationId xmlns:a16="http://schemas.microsoft.com/office/drawing/2014/main" id="{9485F3E0-7430-4713-85E8-E0469FD9B842}"/>
              </a:ext>
            </a:extLst>
          </p:cNvPr>
          <p:cNvSpPr>
            <a:spLocks noGrp="1"/>
          </p:cNvSpPr>
          <p:nvPr>
            <p:ph type="body" sz="quarter" idx="11"/>
          </p:nvPr>
        </p:nvSpPr>
        <p:spPr>
          <a:xfrm>
            <a:off x="333374" y="0"/>
            <a:ext cx="4114800" cy="666750"/>
          </a:xfrm>
        </p:spPr>
        <p:txBody>
          <a:bodyPr>
            <a:normAutofit/>
          </a:bodyPr>
          <a:lstStyle/>
          <a:p>
            <a:r>
              <a:rPr lang="en-AU" dirty="0"/>
              <a:t>Outcomes</a:t>
            </a:r>
            <a:endParaRPr lang="en-US" dirty="0"/>
          </a:p>
        </p:txBody>
      </p:sp>
      <p:sp>
        <p:nvSpPr>
          <p:cNvPr id="5" name="Rectangle 4">
            <a:extLst>
              <a:ext uri="{FF2B5EF4-FFF2-40B4-BE49-F238E27FC236}">
                <a16:creationId xmlns:a16="http://schemas.microsoft.com/office/drawing/2014/main" id="{C9B5B505-09B3-4D8C-9E83-B46B6E42EA5F}"/>
              </a:ext>
            </a:extLst>
          </p:cNvPr>
          <p:cNvSpPr/>
          <p:nvPr/>
        </p:nvSpPr>
        <p:spPr>
          <a:xfrm>
            <a:off x="228601" y="456984"/>
            <a:ext cx="4114800" cy="3952875"/>
          </a:xfrm>
          <a:prstGeom prst="rect">
            <a:avLst/>
          </a:prstGeom>
        </p:spPr>
        <p:txBody>
          <a:bodyPr>
            <a:normAutofit/>
          </a:bodyPr>
          <a:lstStyle/>
          <a:p>
            <a:pPr>
              <a:lnSpc>
                <a:spcPct val="90000"/>
              </a:lnSpc>
              <a:spcBef>
                <a:spcPct val="20000"/>
              </a:spcBef>
            </a:pPr>
            <a:r>
              <a:rPr lang="en-US" sz="1600" b="1" dirty="0">
                <a:latin typeface="+mn-lt"/>
                <a:cs typeface="+mn-cs"/>
              </a:rPr>
              <a:t> </a:t>
            </a:r>
            <a:r>
              <a:rPr lang="en-US" sz="1600" dirty="0">
                <a:latin typeface="+mn-lt"/>
                <a:cs typeface="+mn-cs"/>
              </a:rPr>
              <a:t>‘Hopeful idea’ number one was brought to fruition, as the student feedback demonstrated an increased understanding of ‘politics’ and the way that language is utilised to promote a world view (such as progressive/conservative) in the media. </a:t>
            </a:r>
          </a:p>
          <a:p>
            <a:pPr>
              <a:lnSpc>
                <a:spcPct val="90000"/>
              </a:lnSpc>
              <a:spcBef>
                <a:spcPct val="20000"/>
              </a:spcBef>
            </a:pPr>
            <a:r>
              <a:rPr lang="en-US" sz="1600" dirty="0">
                <a:latin typeface="+mn-lt"/>
                <a:cs typeface="+mn-cs"/>
              </a:rPr>
              <a:t>‘</a:t>
            </a:r>
            <a:r>
              <a:rPr lang="en-US" sz="1600" i="1" dirty="0">
                <a:latin typeface="+mn-lt"/>
                <a:cs typeface="+mn-cs"/>
              </a:rPr>
              <a:t>Before starting this course, I had very little understanding of politics, despite many people attempting to explain the concept to me in the past. I certainly had no idea political bias exists in the media. I’m now not only aware it exists, but I am able to identify it</a:t>
            </a:r>
            <a:r>
              <a:rPr lang="en-US" sz="1600" dirty="0">
                <a:latin typeface="+mn-lt"/>
                <a:cs typeface="+mn-cs"/>
              </a:rPr>
              <a:t>’ (Student feedback, Survey 2019</a:t>
            </a:r>
            <a:r>
              <a:rPr lang="en-US" sz="1600" b="1" dirty="0">
                <a:latin typeface="+mn-lt"/>
                <a:cs typeface="+mn-cs"/>
              </a:rPr>
              <a:t>). </a:t>
            </a:r>
          </a:p>
        </p:txBody>
      </p:sp>
      <p:sp>
        <p:nvSpPr>
          <p:cNvPr id="7" name="Rectangle 6">
            <a:extLst>
              <a:ext uri="{FF2B5EF4-FFF2-40B4-BE49-F238E27FC236}">
                <a16:creationId xmlns:a16="http://schemas.microsoft.com/office/drawing/2014/main" id="{63556258-C9F6-4147-96F4-38D7BDA76782}"/>
              </a:ext>
            </a:extLst>
          </p:cNvPr>
          <p:cNvSpPr/>
          <p:nvPr/>
        </p:nvSpPr>
        <p:spPr>
          <a:xfrm>
            <a:off x="4695827" y="3008314"/>
            <a:ext cx="4114800" cy="1815882"/>
          </a:xfrm>
          <a:prstGeom prst="rect">
            <a:avLst/>
          </a:prstGeom>
        </p:spPr>
        <p:txBody>
          <a:bodyPr wrap="square">
            <a:spAutoFit/>
          </a:bodyPr>
          <a:lstStyle/>
          <a:p>
            <a:pPr>
              <a:spcBef>
                <a:spcPts val="1200"/>
              </a:spcBef>
              <a:spcAft>
                <a:spcPts val="1200"/>
              </a:spcAft>
            </a:pPr>
            <a:r>
              <a:rPr lang="en-US" sz="1600" dirty="0">
                <a:latin typeface="+mn-lt"/>
                <a:ea typeface="Arial" panose="020B0604020202020204" pitchFamily="34" charset="0"/>
              </a:rPr>
              <a:t>This skepticism is echoed in this student comment ‘I</a:t>
            </a:r>
            <a:r>
              <a:rPr lang="en-US" sz="1600" i="1" dirty="0">
                <a:latin typeface="+mn-lt"/>
                <a:ea typeface="Arial" panose="020B0604020202020204" pitchFamily="34" charset="0"/>
              </a:rPr>
              <a:t> am definitely better at recognizing and identifying worldviews and now have a more skeptical approach to consuming media as well as a bigger interest in politics</a:t>
            </a:r>
            <a:r>
              <a:rPr lang="en-US" sz="1600" dirty="0">
                <a:latin typeface="+mn-lt"/>
                <a:ea typeface="Arial" panose="020B0604020202020204" pitchFamily="34" charset="0"/>
              </a:rPr>
              <a:t>’ (Student feedback, Survey 2019). </a:t>
            </a:r>
            <a:endParaRPr lang="en-US" sz="2000" dirty="0">
              <a:latin typeface="+mn-lt"/>
              <a:ea typeface="Arial" panose="020B0604020202020204" pitchFamily="34" charset="0"/>
            </a:endParaRPr>
          </a:p>
        </p:txBody>
      </p:sp>
      <p:sp>
        <p:nvSpPr>
          <p:cNvPr id="8" name="Rectangle 7">
            <a:extLst>
              <a:ext uri="{FF2B5EF4-FFF2-40B4-BE49-F238E27FC236}">
                <a16:creationId xmlns:a16="http://schemas.microsoft.com/office/drawing/2014/main" id="{C63D9113-8DAB-43C6-BDD7-A72F2EBB9BA9}"/>
              </a:ext>
            </a:extLst>
          </p:cNvPr>
          <p:cNvSpPr/>
          <p:nvPr/>
        </p:nvSpPr>
        <p:spPr>
          <a:xfrm>
            <a:off x="333373" y="3535969"/>
            <a:ext cx="4572000" cy="2062103"/>
          </a:xfrm>
          <a:prstGeom prst="rect">
            <a:avLst/>
          </a:prstGeom>
        </p:spPr>
        <p:txBody>
          <a:bodyPr>
            <a:spAutoFit/>
          </a:bodyPr>
          <a:lstStyle/>
          <a:p>
            <a:r>
              <a:rPr lang="en-AU" sz="1600" dirty="0"/>
              <a:t>Another student reflects on their increased confidence: ‘</a:t>
            </a:r>
            <a:r>
              <a:rPr lang="en-AU" sz="1600" i="1" dirty="0"/>
              <a:t>Before this course I stayed in a bubble and had no ideas about politics. After doing this course I have found myself watching the news and to try and follow what is happening…I feel more confident about understanding what I watch, read and </a:t>
            </a:r>
            <a:r>
              <a:rPr lang="en-AU" sz="1600" dirty="0"/>
              <a:t>listen to’ (Student feedback, Survey 2019).. </a:t>
            </a:r>
          </a:p>
        </p:txBody>
      </p:sp>
    </p:spTree>
    <p:extLst>
      <p:ext uri="{BB962C8B-B14F-4D97-AF65-F5344CB8AC3E}">
        <p14:creationId xmlns:p14="http://schemas.microsoft.com/office/powerpoint/2010/main" val="23780508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1D2FC9-0AFB-453E-BD04-389170919B5E}"/>
              </a:ext>
            </a:extLst>
          </p:cNvPr>
          <p:cNvSpPr>
            <a:spLocks noGrp="1"/>
          </p:cNvSpPr>
          <p:nvPr>
            <p:ph type="body" sz="quarter" idx="10"/>
          </p:nvPr>
        </p:nvSpPr>
        <p:spPr/>
        <p:txBody>
          <a:bodyPr/>
          <a:lstStyle/>
          <a:p>
            <a:r>
              <a:rPr lang="en-AU" dirty="0"/>
              <a:t>Outcomes</a:t>
            </a:r>
            <a:endParaRPr lang="en-US" dirty="0"/>
          </a:p>
        </p:txBody>
      </p:sp>
      <p:sp>
        <p:nvSpPr>
          <p:cNvPr id="6" name="Rectangle 5">
            <a:extLst>
              <a:ext uri="{FF2B5EF4-FFF2-40B4-BE49-F238E27FC236}">
                <a16:creationId xmlns:a16="http://schemas.microsoft.com/office/drawing/2014/main" id="{2E47995C-C7C1-4288-A2F3-6FDF3A713BDF}"/>
              </a:ext>
            </a:extLst>
          </p:cNvPr>
          <p:cNvSpPr/>
          <p:nvPr/>
        </p:nvSpPr>
        <p:spPr>
          <a:xfrm>
            <a:off x="128587" y="1219200"/>
            <a:ext cx="4443413" cy="2062103"/>
          </a:xfrm>
          <a:prstGeom prst="rect">
            <a:avLst/>
          </a:prstGeom>
        </p:spPr>
        <p:txBody>
          <a:bodyPr wrap="square">
            <a:spAutoFit/>
          </a:bodyPr>
          <a:lstStyle/>
          <a:p>
            <a:r>
              <a:rPr lang="en-US" sz="1600" dirty="0">
                <a:latin typeface="Arial" panose="020B0604020202020204" pitchFamily="34" charset="0"/>
                <a:ea typeface="Arial" panose="020B0604020202020204" pitchFamily="34" charset="0"/>
              </a:rPr>
              <a:t>Other students reflected on how the course assisted their understanding of politics more broadly; ‘</a:t>
            </a:r>
            <a:r>
              <a:rPr lang="en-US" sz="1600" i="1" dirty="0">
                <a:latin typeface="Arial" panose="020B0604020202020204" pitchFamily="34" charset="0"/>
                <a:ea typeface="Arial" panose="020B0604020202020204" pitchFamily="34" charset="0"/>
              </a:rPr>
              <a:t>I finally understand what political parties stand for and what they try and do. Do I like politics….NO! I think most of them are dumb. However, the course has helped me understand what the media and politics is trying to do</a:t>
            </a:r>
            <a:r>
              <a:rPr lang="en-US" sz="1600" dirty="0">
                <a:latin typeface="Arial" panose="020B0604020202020204" pitchFamily="34" charset="0"/>
                <a:ea typeface="Arial" panose="020B0604020202020204" pitchFamily="34" charset="0"/>
              </a:rPr>
              <a:t> (Student feedback, Survey 2019). </a:t>
            </a:r>
            <a:endParaRPr lang="en-US" sz="1600" dirty="0"/>
          </a:p>
        </p:txBody>
      </p:sp>
      <p:sp>
        <p:nvSpPr>
          <p:cNvPr id="7" name="Rectangle 6">
            <a:extLst>
              <a:ext uri="{FF2B5EF4-FFF2-40B4-BE49-F238E27FC236}">
                <a16:creationId xmlns:a16="http://schemas.microsoft.com/office/drawing/2014/main" id="{9E563405-16CC-42E5-8115-96C80788D1BA}"/>
              </a:ext>
            </a:extLst>
          </p:cNvPr>
          <p:cNvSpPr/>
          <p:nvPr/>
        </p:nvSpPr>
        <p:spPr>
          <a:xfrm>
            <a:off x="4443413" y="3084255"/>
            <a:ext cx="4572000" cy="2554545"/>
          </a:xfrm>
          <a:prstGeom prst="rect">
            <a:avLst/>
          </a:prstGeom>
        </p:spPr>
        <p:txBody>
          <a:bodyPr>
            <a:spAutoFit/>
          </a:bodyPr>
          <a:lstStyle/>
          <a:p>
            <a:r>
              <a:rPr lang="en-US" sz="1600" i="1" dirty="0">
                <a:latin typeface="Arial" panose="020B0604020202020204" pitchFamily="34" charset="0"/>
                <a:ea typeface="Arial" panose="020B0604020202020204" pitchFamily="34" charset="0"/>
              </a:rPr>
              <a:t>My interest in politics has not changed. I still don’t have a view on it but now when I see the media exposing it, I do look up key words on the topic to gain a better understanding about what the media was wanting to expose</a:t>
            </a:r>
            <a:r>
              <a:rPr lang="en-US" sz="1600" dirty="0">
                <a:latin typeface="Arial" panose="020B0604020202020204" pitchFamily="34" charset="0"/>
                <a:ea typeface="Arial" panose="020B0604020202020204" pitchFamily="34" charset="0"/>
              </a:rPr>
              <a:t>’ (Student feedback, Survey 2019); </a:t>
            </a:r>
            <a:r>
              <a:rPr lang="en-US" sz="1600" i="1" dirty="0">
                <a:latin typeface="Arial" panose="020B0604020202020204" pitchFamily="34" charset="0"/>
                <a:ea typeface="Arial" panose="020B0604020202020204" pitchFamily="34" charset="0"/>
              </a:rPr>
              <a:t>‘I never really had a thought when it came to politics, however with media I have learnt not to also rely on what is being shown without looking it up with evidenc</a:t>
            </a:r>
            <a:r>
              <a:rPr lang="en-US" sz="1600" dirty="0">
                <a:latin typeface="Arial" panose="020B0604020202020204" pitchFamily="34" charset="0"/>
                <a:ea typeface="Arial" panose="020B0604020202020204" pitchFamily="34" charset="0"/>
              </a:rPr>
              <a:t>e’ (Student feedback, Survey 2019)</a:t>
            </a:r>
            <a:endParaRPr lang="en-US" sz="1600" dirty="0"/>
          </a:p>
        </p:txBody>
      </p:sp>
      <p:pic>
        <p:nvPicPr>
          <p:cNvPr id="8" name="Picture 7">
            <a:extLst>
              <a:ext uri="{FF2B5EF4-FFF2-40B4-BE49-F238E27FC236}">
                <a16:creationId xmlns:a16="http://schemas.microsoft.com/office/drawing/2014/main" id="{5539DAC6-3105-4FA3-A7F2-5E22681A8F26}"/>
              </a:ext>
            </a:extLst>
          </p:cNvPr>
          <p:cNvPicPr>
            <a:picLocks noChangeAspect="1"/>
          </p:cNvPicPr>
          <p:nvPr/>
        </p:nvPicPr>
        <p:blipFill>
          <a:blip r:embed="rId3"/>
          <a:stretch>
            <a:fillRect/>
          </a:stretch>
        </p:blipFill>
        <p:spPr>
          <a:xfrm>
            <a:off x="833436" y="3452872"/>
            <a:ext cx="2924176" cy="1945906"/>
          </a:xfrm>
          <a:prstGeom prst="rect">
            <a:avLst/>
          </a:prstGeom>
        </p:spPr>
      </p:pic>
      <p:sp>
        <p:nvSpPr>
          <p:cNvPr id="9" name="Rectangle 8">
            <a:extLst>
              <a:ext uri="{FF2B5EF4-FFF2-40B4-BE49-F238E27FC236}">
                <a16:creationId xmlns:a16="http://schemas.microsoft.com/office/drawing/2014/main" id="{611514ED-0638-4849-B1DB-A6CA7B8CED82}"/>
              </a:ext>
            </a:extLst>
          </p:cNvPr>
          <p:cNvSpPr/>
          <p:nvPr/>
        </p:nvSpPr>
        <p:spPr>
          <a:xfrm>
            <a:off x="4648200" y="260508"/>
            <a:ext cx="4162425" cy="2554545"/>
          </a:xfrm>
          <a:prstGeom prst="rect">
            <a:avLst/>
          </a:prstGeom>
        </p:spPr>
        <p:txBody>
          <a:bodyPr wrap="square">
            <a:spAutoFit/>
          </a:bodyPr>
          <a:lstStyle/>
          <a:p>
            <a:r>
              <a:rPr lang="en-AU" sz="1600" dirty="0"/>
              <a:t>Another student reflected ‘</a:t>
            </a:r>
            <a:r>
              <a:rPr lang="en-AU" sz="1600" i="1" dirty="0"/>
              <a:t>I was unaware of how much minorities were not represented in the media. I previously never thought much about the voices that were excluded</a:t>
            </a:r>
            <a:r>
              <a:rPr lang="en-AU" sz="1600" dirty="0"/>
              <a:t>’ (Student feedback, Survey 2019). ‘</a:t>
            </a:r>
            <a:r>
              <a:rPr lang="en-AU" sz="1600" i="1" dirty="0"/>
              <a:t>Seeing biased articles and news had always upset me, but being able to identify methods of bias and manipulation and poor research makes it easier for me to understand</a:t>
            </a:r>
            <a:r>
              <a:rPr lang="en-AU" sz="1600" dirty="0"/>
              <a:t>’ (Student feedback, Survey 2019).</a:t>
            </a:r>
            <a:endParaRPr lang="en-US" sz="1600" dirty="0"/>
          </a:p>
        </p:txBody>
      </p:sp>
    </p:spTree>
    <p:extLst>
      <p:ext uri="{BB962C8B-B14F-4D97-AF65-F5344CB8AC3E}">
        <p14:creationId xmlns:p14="http://schemas.microsoft.com/office/powerpoint/2010/main" val="1477488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5C8107-ECCC-411E-89E2-D8CF5DD5A77E}"/>
              </a:ext>
            </a:extLst>
          </p:cNvPr>
          <p:cNvSpPr>
            <a:spLocks noGrp="1"/>
          </p:cNvSpPr>
          <p:nvPr>
            <p:ph type="body" sz="quarter" idx="11"/>
          </p:nvPr>
        </p:nvSpPr>
        <p:spPr>
          <a:xfrm>
            <a:off x="442912" y="138953"/>
            <a:ext cx="8258175" cy="647700"/>
          </a:xfrm>
        </p:spPr>
        <p:txBody>
          <a:bodyPr/>
          <a:lstStyle/>
          <a:p>
            <a:r>
              <a:rPr lang="en-AU" sz="2400" dirty="0"/>
              <a:t>11:00-11:30 Discussion: Funds of knowledge (as per the readings)</a:t>
            </a:r>
            <a:endParaRPr lang="en-AU" dirty="0"/>
          </a:p>
          <a:p>
            <a:r>
              <a:rPr lang="en-AU" dirty="0"/>
              <a:t>In what ways can connecting with the lifeworlds of students &amp; drawing on the resources/knowledges of students support interventions for increased engagement or quality? </a:t>
            </a:r>
          </a:p>
          <a:p>
            <a:endParaRPr lang="en-AU" dirty="0"/>
          </a:p>
          <a:p>
            <a:endParaRPr lang="en-AU" dirty="0"/>
          </a:p>
          <a:p>
            <a:endParaRPr lang="en-AU" dirty="0"/>
          </a:p>
          <a:p>
            <a:endParaRPr lang="en-US" dirty="0"/>
          </a:p>
        </p:txBody>
      </p:sp>
      <p:pic>
        <p:nvPicPr>
          <p:cNvPr id="4" name="Picture 3">
            <a:extLst>
              <a:ext uri="{FF2B5EF4-FFF2-40B4-BE49-F238E27FC236}">
                <a16:creationId xmlns:a16="http://schemas.microsoft.com/office/drawing/2014/main" id="{14C9CF47-22C9-43CB-9205-55516E03D904}"/>
              </a:ext>
            </a:extLst>
          </p:cNvPr>
          <p:cNvPicPr>
            <a:picLocks noChangeAspect="1"/>
          </p:cNvPicPr>
          <p:nvPr/>
        </p:nvPicPr>
        <p:blipFill>
          <a:blip r:embed="rId2"/>
          <a:stretch>
            <a:fillRect/>
          </a:stretch>
        </p:blipFill>
        <p:spPr>
          <a:xfrm>
            <a:off x="2454087" y="1994452"/>
            <a:ext cx="4909505" cy="4724595"/>
          </a:xfrm>
          <a:prstGeom prst="rect">
            <a:avLst/>
          </a:prstGeom>
        </p:spPr>
      </p:pic>
    </p:spTree>
    <p:extLst>
      <p:ext uri="{BB962C8B-B14F-4D97-AF65-F5344CB8AC3E}">
        <p14:creationId xmlns:p14="http://schemas.microsoft.com/office/powerpoint/2010/main" val="11864257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DDFF91-7C7D-413D-BEF5-4A88ADF03F93}"/>
              </a:ext>
            </a:extLst>
          </p:cNvPr>
          <p:cNvSpPr>
            <a:spLocks noGrp="1"/>
          </p:cNvSpPr>
          <p:nvPr>
            <p:ph type="body" sz="quarter" idx="10"/>
          </p:nvPr>
        </p:nvSpPr>
        <p:spPr/>
        <p:txBody>
          <a:bodyPr/>
          <a:lstStyle/>
          <a:p>
            <a:r>
              <a:rPr lang="en-AU" dirty="0"/>
              <a:t>Themes</a:t>
            </a:r>
            <a:endParaRPr lang="en-US" dirty="0"/>
          </a:p>
        </p:txBody>
      </p:sp>
      <p:sp>
        <p:nvSpPr>
          <p:cNvPr id="3" name="Text Placeholder 2">
            <a:extLst>
              <a:ext uri="{FF2B5EF4-FFF2-40B4-BE49-F238E27FC236}">
                <a16:creationId xmlns:a16="http://schemas.microsoft.com/office/drawing/2014/main" id="{8853D68C-2D41-4D0B-B6C7-7744407A067B}"/>
              </a:ext>
            </a:extLst>
          </p:cNvPr>
          <p:cNvSpPr>
            <a:spLocks noGrp="1"/>
          </p:cNvSpPr>
          <p:nvPr>
            <p:ph type="body" sz="quarter" idx="11"/>
          </p:nvPr>
        </p:nvSpPr>
        <p:spPr>
          <a:xfrm>
            <a:off x="409575" y="918882"/>
            <a:ext cx="8258175" cy="647700"/>
          </a:xfrm>
        </p:spPr>
        <p:txBody>
          <a:bodyPr/>
          <a:lstStyle/>
          <a:p>
            <a:r>
              <a:rPr lang="en-AU" b="0" dirty="0"/>
              <a:t>Understanding socio-political context of households &amp; communities </a:t>
            </a:r>
          </a:p>
          <a:p>
            <a:r>
              <a:rPr lang="en-AU" b="0" dirty="0"/>
              <a:t>Building socio-cultural competence </a:t>
            </a:r>
          </a:p>
          <a:p>
            <a:r>
              <a:rPr lang="en-AU" b="0" dirty="0"/>
              <a:t>Trust </a:t>
            </a:r>
          </a:p>
          <a:p>
            <a:r>
              <a:rPr lang="en-AU" b="0" dirty="0"/>
              <a:t>Anti-deficit – not focusing on disadvantages of students and not lowering standards </a:t>
            </a:r>
          </a:p>
          <a:p>
            <a:r>
              <a:rPr lang="en-AU" b="0" dirty="0"/>
              <a:t>Ideological clarity </a:t>
            </a:r>
          </a:p>
          <a:p>
            <a:r>
              <a:rPr lang="en-AU" b="0" dirty="0"/>
              <a:t>Agency </a:t>
            </a:r>
          </a:p>
          <a:p>
            <a:r>
              <a:rPr lang="en-AU" b="0" dirty="0"/>
              <a:t>Educational sovereignty </a:t>
            </a:r>
          </a:p>
          <a:p>
            <a:r>
              <a:rPr lang="en-AU" b="0" dirty="0"/>
              <a:t>Cross-class networks – middle class teachers </a:t>
            </a:r>
          </a:p>
          <a:p>
            <a:r>
              <a:rPr lang="en-AU" b="0" dirty="0"/>
              <a:t>Development of social networks with other households to exchange resources/</a:t>
            </a:r>
            <a:r>
              <a:rPr lang="en-AU" b="0" dirty="0" err="1"/>
              <a:t>FoK</a:t>
            </a:r>
            <a:endParaRPr lang="en-AU" b="0" dirty="0"/>
          </a:p>
          <a:p>
            <a:r>
              <a:rPr lang="en-AU" b="0" dirty="0"/>
              <a:t>‘Transforming students’ diversities into pedagogical assets may be the foremost educational challenge for the future’ (Moll &amp; Gonzales 1992). </a:t>
            </a:r>
            <a:endParaRPr lang="en-US" b="0" dirty="0"/>
          </a:p>
        </p:txBody>
      </p:sp>
    </p:spTree>
    <p:extLst>
      <p:ext uri="{BB962C8B-B14F-4D97-AF65-F5344CB8AC3E}">
        <p14:creationId xmlns:p14="http://schemas.microsoft.com/office/powerpoint/2010/main" val="22360274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D2401-29B3-4226-8DC4-30E3F8BBFE26}"/>
              </a:ext>
            </a:extLst>
          </p:cNvPr>
          <p:cNvSpPr>
            <a:spLocks noGrp="1"/>
          </p:cNvSpPr>
          <p:nvPr>
            <p:ph type="body" sz="quarter" idx="10"/>
          </p:nvPr>
        </p:nvSpPr>
        <p:spPr/>
        <p:txBody>
          <a:bodyPr/>
          <a:lstStyle/>
          <a:p>
            <a:r>
              <a:rPr lang="en-AU" dirty="0"/>
              <a:t>In a nutshell….</a:t>
            </a:r>
            <a:endParaRPr lang="en-US" dirty="0"/>
          </a:p>
        </p:txBody>
      </p:sp>
      <p:sp>
        <p:nvSpPr>
          <p:cNvPr id="3" name="Text Placeholder 2">
            <a:extLst>
              <a:ext uri="{FF2B5EF4-FFF2-40B4-BE49-F238E27FC236}">
                <a16:creationId xmlns:a16="http://schemas.microsoft.com/office/drawing/2014/main" id="{9B7F4DB3-FCAF-43F8-9B30-EB1DCBFA0758}"/>
              </a:ext>
            </a:extLst>
          </p:cNvPr>
          <p:cNvSpPr>
            <a:spLocks noGrp="1"/>
          </p:cNvSpPr>
          <p:nvPr>
            <p:ph type="body" sz="quarter" idx="11"/>
          </p:nvPr>
        </p:nvSpPr>
        <p:spPr/>
        <p:txBody>
          <a:bodyPr/>
          <a:lstStyle/>
          <a:p>
            <a:r>
              <a:rPr lang="en-AU" sz="1600" b="0" dirty="0"/>
              <a:t>Moll, </a:t>
            </a:r>
            <a:r>
              <a:rPr lang="en-AU" sz="1600" b="0" dirty="0" err="1"/>
              <a:t>Amanti</a:t>
            </a:r>
            <a:r>
              <a:rPr lang="en-AU" sz="1600" b="0" dirty="0"/>
              <a:t>, Neff and Gonzalez 1992 define ‘funds of knowledge’ as the “historically- accumulated and culturally-developed bodies of knowledge and skills essential for household or individual functioning and well-being’’ (p. 133). Thus, it is the knowledge and skills that students develop from their home and community experiences and connections.</a:t>
            </a:r>
          </a:p>
          <a:p>
            <a:endParaRPr lang="en-AU" sz="1600" b="0" dirty="0"/>
          </a:p>
          <a:p>
            <a:r>
              <a:rPr lang="en-AU" sz="1600" b="0" dirty="0"/>
              <a:t>Using the knowledge gained from students' life-worlds to build curriculum and consider when planning for learning experiences.</a:t>
            </a:r>
          </a:p>
          <a:p>
            <a:endParaRPr lang="en-AU" sz="1600" b="0" dirty="0"/>
          </a:p>
          <a:p>
            <a:r>
              <a:rPr lang="en-AU" sz="1600" b="0" dirty="0"/>
              <a:t>“The funds of knowledge approach is based on a simple premise: regardless of any socioeconomical and sociocultural ‘‘deficit’’ that people may or may not have </a:t>
            </a:r>
            <a:r>
              <a:rPr lang="en-AU" sz="1600" i="1" dirty="0"/>
              <a:t>all families accumulate bodies of beliefs, ideas, skills, and abilities based on their experiences (in areas such as their occupation or their religion). The challenge consists in connecting these bodies of educational resources with teaching practice in order to connect the curriculum with students’ lives</a:t>
            </a:r>
            <a:r>
              <a:rPr lang="en-AU" sz="1600" b="0" dirty="0"/>
              <a:t>. “ (</a:t>
            </a:r>
            <a:r>
              <a:rPr lang="en-AU" sz="1600" b="0" dirty="0" err="1"/>
              <a:t>Gutart</a:t>
            </a:r>
            <a:r>
              <a:rPr lang="en-AU" sz="1600" b="0" dirty="0"/>
              <a:t> and Moll p.43)</a:t>
            </a:r>
          </a:p>
          <a:p>
            <a:endParaRPr lang="en-US" dirty="0"/>
          </a:p>
        </p:txBody>
      </p:sp>
    </p:spTree>
    <p:extLst>
      <p:ext uri="{BB962C8B-B14F-4D97-AF65-F5344CB8AC3E}">
        <p14:creationId xmlns:p14="http://schemas.microsoft.com/office/powerpoint/2010/main" val="27895378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735B1-FB67-4EEE-BD39-58AE728D8246}"/>
              </a:ext>
            </a:extLst>
          </p:cNvPr>
          <p:cNvSpPr>
            <a:spLocks noGrp="1"/>
          </p:cNvSpPr>
          <p:nvPr>
            <p:ph type="body" sz="quarter" idx="10"/>
          </p:nvPr>
        </p:nvSpPr>
        <p:spPr/>
        <p:txBody>
          <a:bodyPr/>
          <a:lstStyle/>
          <a:p>
            <a:r>
              <a:rPr lang="en-AU" dirty="0"/>
              <a:t>Funds of identity </a:t>
            </a:r>
            <a:endParaRPr lang="en-US" dirty="0"/>
          </a:p>
        </p:txBody>
      </p:sp>
      <p:sp>
        <p:nvSpPr>
          <p:cNvPr id="3" name="Text Placeholder 2">
            <a:extLst>
              <a:ext uri="{FF2B5EF4-FFF2-40B4-BE49-F238E27FC236}">
                <a16:creationId xmlns:a16="http://schemas.microsoft.com/office/drawing/2014/main" id="{D90F06AC-F91F-4D37-96F1-10F7D1277CE4}"/>
              </a:ext>
            </a:extLst>
          </p:cNvPr>
          <p:cNvSpPr>
            <a:spLocks noGrp="1"/>
          </p:cNvSpPr>
          <p:nvPr>
            <p:ph type="body" sz="quarter" idx="11"/>
          </p:nvPr>
        </p:nvSpPr>
        <p:spPr/>
        <p:txBody>
          <a:bodyPr/>
          <a:lstStyle/>
          <a:p>
            <a:r>
              <a:rPr lang="en-AU" dirty="0"/>
              <a:t>“</a:t>
            </a:r>
            <a:r>
              <a:rPr lang="en-AU" sz="1400" b="0" dirty="0"/>
              <a:t>We use the term </a:t>
            </a:r>
            <a:r>
              <a:rPr lang="en-AU" sz="1400" b="0" i="1" dirty="0"/>
              <a:t>funds of identity </a:t>
            </a:r>
            <a:r>
              <a:rPr lang="en-AU" sz="1400" b="0" dirty="0"/>
              <a:t>to refer to the historically accumulated, culturally developed, and socially distributed resources that are essential for a person’s self-definition, self-expression, and self-understanding. Funds of knowledge—bodies of knowledge and skills that are essential for the well-being of an entire household—</a:t>
            </a:r>
            <a:r>
              <a:rPr lang="en-AU" sz="1400" i="1" dirty="0"/>
              <a:t>become funds of identity when people actively use them to define themselves</a:t>
            </a:r>
            <a:r>
              <a:rPr lang="en-AU" sz="1400" b="0" dirty="0"/>
              <a:t>. “ (</a:t>
            </a:r>
            <a:r>
              <a:rPr lang="en-AU" sz="1400" b="0" dirty="0" err="1"/>
              <a:t>Guitart</a:t>
            </a:r>
            <a:r>
              <a:rPr lang="en-AU" sz="1400" b="0" dirty="0"/>
              <a:t> and Moll, p. 31)</a:t>
            </a:r>
          </a:p>
          <a:p>
            <a:endParaRPr lang="en-AU" sz="1400" b="0" dirty="0"/>
          </a:p>
          <a:p>
            <a:r>
              <a:rPr lang="en-AU" sz="1400" b="0" dirty="0"/>
              <a:t>“In our view, funds of knowledge become funds of identity when people actively internalize family and community resources to make meaning and to describe themselves.”</a:t>
            </a:r>
          </a:p>
          <a:p>
            <a:endParaRPr lang="en-AU" sz="1400" b="0" dirty="0"/>
          </a:p>
          <a:p>
            <a:r>
              <a:rPr lang="en-AU" sz="1400" b="0" dirty="0"/>
              <a:t>“It could be argued that students learn and remember new information best when it is </a:t>
            </a:r>
            <a:r>
              <a:rPr lang="en-AU" sz="1400" i="1" dirty="0"/>
              <a:t>linked to relevant prior knowledge, specifically ‘‘prior funds of identity</a:t>
            </a:r>
            <a:r>
              <a:rPr lang="en-AU" sz="1400" b="0" dirty="0"/>
              <a:t>.’’ Understanding the student’s funds of identity helps teachers to </a:t>
            </a:r>
            <a:r>
              <a:rPr lang="en-AU" sz="1400" i="1" dirty="0"/>
              <a:t>select the appropriate instructional materials and to connect the curriculum content to student’s culture, identity, and experience</a:t>
            </a:r>
            <a:r>
              <a:rPr lang="en-AU" sz="1400" b="0" dirty="0"/>
              <a:t>. Encouraging the learning of new funds of identity is an instructional task that occurs between children and adults outside of school, and students and teachers inside of school. “ (</a:t>
            </a:r>
            <a:r>
              <a:rPr lang="en-AU" sz="1400" b="0" dirty="0" err="1"/>
              <a:t>Guitart</a:t>
            </a:r>
            <a:r>
              <a:rPr lang="en-AU" sz="1400" b="0" dirty="0"/>
              <a:t> and Moll p.44)</a:t>
            </a:r>
          </a:p>
          <a:p>
            <a:endParaRPr lang="en-US" dirty="0"/>
          </a:p>
        </p:txBody>
      </p:sp>
    </p:spTree>
    <p:extLst>
      <p:ext uri="{BB962C8B-B14F-4D97-AF65-F5344CB8AC3E}">
        <p14:creationId xmlns:p14="http://schemas.microsoft.com/office/powerpoint/2010/main" val="27635327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257176" y="1421606"/>
            <a:ext cx="8258175" cy="485775"/>
          </a:xfrm>
        </p:spPr>
        <p:txBody>
          <a:bodyPr>
            <a:noAutofit/>
          </a:bodyPr>
          <a:lstStyle/>
          <a:p>
            <a:pPr algn="ctr"/>
            <a:r>
              <a:rPr lang="en-AU" sz="3300" dirty="0"/>
              <a:t>Acknowledgement of Country </a:t>
            </a:r>
            <a:endParaRPr lang="en-US" sz="3300"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76249" y="1664494"/>
            <a:ext cx="8258175" cy="2981325"/>
          </a:xfrm>
        </p:spPr>
        <p:txBody>
          <a:bodyPr>
            <a:normAutofit lnSpcReduction="10000"/>
          </a:bodyPr>
          <a:lstStyle/>
          <a:p>
            <a:pPr algn="just"/>
            <a:r>
              <a:rPr lang="en-US" dirty="0"/>
              <a:t> </a:t>
            </a:r>
          </a:p>
          <a:p>
            <a:pPr algn="just"/>
            <a:r>
              <a:rPr lang="en-US" dirty="0"/>
              <a:t> </a:t>
            </a:r>
          </a:p>
          <a:p>
            <a:pPr algn="just"/>
            <a:r>
              <a:rPr lang="en-US" sz="2400" b="0" dirty="0"/>
              <a:t>We respectfully acknowledge the Kaurna, </a:t>
            </a:r>
            <a:r>
              <a:rPr lang="en-US" sz="2400" b="0" dirty="0" err="1"/>
              <a:t>Boandik</a:t>
            </a:r>
            <a:r>
              <a:rPr lang="en-US" sz="2400" b="0" dirty="0"/>
              <a:t> and </a:t>
            </a:r>
            <a:r>
              <a:rPr lang="en-US" sz="2400" b="0" dirty="0" err="1"/>
              <a:t>Barngarla</a:t>
            </a:r>
            <a:r>
              <a:rPr lang="en-US" sz="24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F5E9B-6C36-4BBC-8395-7665A1FC29B6}"/>
              </a:ext>
            </a:extLst>
          </p:cNvPr>
          <p:cNvSpPr>
            <a:spLocks noGrp="1"/>
          </p:cNvSpPr>
          <p:nvPr>
            <p:ph type="body" sz="quarter" idx="10"/>
          </p:nvPr>
        </p:nvSpPr>
        <p:spPr/>
        <p:txBody>
          <a:bodyPr/>
          <a:lstStyle/>
          <a:p>
            <a:r>
              <a:rPr lang="en-AU" dirty="0"/>
              <a:t>Dark funds of knowledge</a:t>
            </a:r>
            <a:endParaRPr lang="en-US" dirty="0"/>
          </a:p>
        </p:txBody>
      </p:sp>
      <p:sp>
        <p:nvSpPr>
          <p:cNvPr id="3" name="Text Placeholder 2">
            <a:extLst>
              <a:ext uri="{FF2B5EF4-FFF2-40B4-BE49-F238E27FC236}">
                <a16:creationId xmlns:a16="http://schemas.microsoft.com/office/drawing/2014/main" id="{DFAB17FB-3B77-415D-A330-F29CADEFBABB}"/>
              </a:ext>
            </a:extLst>
          </p:cNvPr>
          <p:cNvSpPr>
            <a:spLocks noGrp="1"/>
          </p:cNvSpPr>
          <p:nvPr>
            <p:ph type="body" sz="quarter" idx="11"/>
          </p:nvPr>
        </p:nvSpPr>
        <p:spPr/>
        <p:txBody>
          <a:bodyPr/>
          <a:lstStyle/>
          <a:p>
            <a:r>
              <a:rPr lang="en-AU" dirty="0"/>
              <a:t>“</a:t>
            </a:r>
            <a:r>
              <a:rPr lang="en-AU" sz="1600" b="0" dirty="0"/>
              <a:t>vital matter of social-educational justice to continue the work of making lifeworld “funds” richly and deeply curricular” (Zipin 2009 p. 330)</a:t>
            </a:r>
          </a:p>
          <a:p>
            <a:endParaRPr lang="en-AU" sz="1600" b="0" dirty="0"/>
          </a:p>
          <a:p>
            <a:r>
              <a:rPr lang="en-AU" sz="1600" b="0" dirty="0"/>
              <a:t>Zipin (2009) observes the curriculum being developed around the ‘light’(positive) knowledge, but not the ‘dark’(negative), of student’s lifeworlds.</a:t>
            </a:r>
          </a:p>
          <a:p>
            <a:endParaRPr lang="en-AU" sz="1600" b="0" dirty="0"/>
          </a:p>
          <a:p>
            <a:r>
              <a:rPr lang="en-AU" sz="1600" b="0" dirty="0"/>
              <a:t>“focus on positive solutions, combating a ‘depressed’ sense that there may be no solutions.”(Zipin p. 321)</a:t>
            </a:r>
          </a:p>
          <a:p>
            <a:endParaRPr lang="en-AU" sz="1600" b="0" dirty="0"/>
          </a:p>
          <a:p>
            <a:r>
              <a:rPr lang="en-AU" sz="1600" b="0" dirty="0"/>
              <a:t>“In letting dark sides of students’ lives into articulate classroom consciousness, ‘normal’ themes of instituted curricula now seem like ‘going through the motions’ and avoiding ‘big questions’ that could vitalise curriculum.” Zipin, p321</a:t>
            </a:r>
          </a:p>
          <a:p>
            <a:endParaRPr lang="en-US" dirty="0"/>
          </a:p>
        </p:txBody>
      </p:sp>
    </p:spTree>
    <p:extLst>
      <p:ext uri="{BB962C8B-B14F-4D97-AF65-F5344CB8AC3E}">
        <p14:creationId xmlns:p14="http://schemas.microsoft.com/office/powerpoint/2010/main" val="33703176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8DD7F6-DB54-4B38-B397-AA5D70B1520C}"/>
              </a:ext>
            </a:extLst>
          </p:cNvPr>
          <p:cNvSpPr>
            <a:spLocks noGrp="1"/>
          </p:cNvSpPr>
          <p:nvPr>
            <p:ph type="body" sz="quarter" idx="11"/>
          </p:nvPr>
        </p:nvSpPr>
        <p:spPr/>
        <p:txBody>
          <a:bodyPr/>
          <a:lstStyle/>
          <a:p>
            <a:r>
              <a:rPr lang="en-AU" sz="2400" dirty="0"/>
              <a:t>11:30-12:00 Presentation Professor Robert Hattam : Introduction to Action Research </a:t>
            </a:r>
          </a:p>
          <a:p>
            <a:endParaRPr lang="en-AU" sz="2400" dirty="0"/>
          </a:p>
          <a:p>
            <a:endParaRPr lang="en-AU" sz="2400" dirty="0"/>
          </a:p>
          <a:p>
            <a:endParaRPr lang="en-AU" sz="2400" dirty="0"/>
          </a:p>
          <a:p>
            <a:endParaRPr lang="en-AU" sz="2400" dirty="0"/>
          </a:p>
          <a:p>
            <a:endParaRPr lang="en-AU" sz="2400" dirty="0"/>
          </a:p>
          <a:p>
            <a:endParaRPr lang="en-AU" sz="2400" dirty="0"/>
          </a:p>
          <a:p>
            <a:r>
              <a:rPr lang="en-AU" sz="2400" dirty="0"/>
              <a:t>12:00 Homework &amp; Close </a:t>
            </a:r>
            <a:endParaRPr lang="en-US" sz="2400" dirty="0"/>
          </a:p>
        </p:txBody>
      </p:sp>
      <p:pic>
        <p:nvPicPr>
          <p:cNvPr id="4" name="Picture 3">
            <a:extLst>
              <a:ext uri="{FF2B5EF4-FFF2-40B4-BE49-F238E27FC236}">
                <a16:creationId xmlns:a16="http://schemas.microsoft.com/office/drawing/2014/main" id="{38771A70-22A5-41CB-8881-37CAE99FD970}"/>
              </a:ext>
            </a:extLst>
          </p:cNvPr>
          <p:cNvPicPr>
            <a:picLocks noChangeAspect="1"/>
          </p:cNvPicPr>
          <p:nvPr/>
        </p:nvPicPr>
        <p:blipFill>
          <a:blip r:embed="rId2"/>
          <a:stretch>
            <a:fillRect/>
          </a:stretch>
        </p:blipFill>
        <p:spPr>
          <a:xfrm>
            <a:off x="3371850" y="2476500"/>
            <a:ext cx="2400300" cy="1905000"/>
          </a:xfrm>
          <a:prstGeom prst="rect">
            <a:avLst/>
          </a:prstGeom>
        </p:spPr>
      </p:pic>
    </p:spTree>
    <p:extLst>
      <p:ext uri="{BB962C8B-B14F-4D97-AF65-F5344CB8AC3E}">
        <p14:creationId xmlns:p14="http://schemas.microsoft.com/office/powerpoint/2010/main" val="16638488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E59434-64C1-4C28-9655-C3519B30A3A9}"/>
              </a:ext>
            </a:extLst>
          </p:cNvPr>
          <p:cNvSpPr>
            <a:spLocks noGrp="1"/>
          </p:cNvSpPr>
          <p:nvPr>
            <p:ph type="body" sz="quarter" idx="10"/>
          </p:nvPr>
        </p:nvSpPr>
        <p:spPr>
          <a:xfrm>
            <a:off x="414337" y="181490"/>
            <a:ext cx="8258175" cy="647700"/>
          </a:xfrm>
        </p:spPr>
        <p:txBody>
          <a:bodyPr/>
          <a:lstStyle/>
          <a:p>
            <a:r>
              <a:rPr lang="en-AU" dirty="0"/>
              <a:t>Plan for session </a:t>
            </a:r>
            <a:endParaRPr lang="en-US" dirty="0"/>
          </a:p>
        </p:txBody>
      </p:sp>
      <p:sp>
        <p:nvSpPr>
          <p:cNvPr id="3" name="Text Placeholder 2">
            <a:extLst>
              <a:ext uri="{FF2B5EF4-FFF2-40B4-BE49-F238E27FC236}">
                <a16:creationId xmlns:a16="http://schemas.microsoft.com/office/drawing/2014/main" id="{E4A8EFEF-7345-42AB-A371-114D6445B9B2}"/>
              </a:ext>
            </a:extLst>
          </p:cNvPr>
          <p:cNvSpPr>
            <a:spLocks noGrp="1"/>
          </p:cNvSpPr>
          <p:nvPr>
            <p:ph type="body" sz="quarter" idx="11"/>
          </p:nvPr>
        </p:nvSpPr>
        <p:spPr>
          <a:xfrm>
            <a:off x="263873" y="829190"/>
            <a:ext cx="8258175" cy="647700"/>
          </a:xfrm>
        </p:spPr>
        <p:txBody>
          <a:bodyPr/>
          <a:lstStyle/>
          <a:p>
            <a:r>
              <a:rPr lang="en-AU" sz="1100" b="0" dirty="0"/>
              <a:t>9.00 Acknowledgment of Country and introduction</a:t>
            </a:r>
          </a:p>
          <a:p>
            <a:endParaRPr lang="en-AU" sz="1100" b="0" dirty="0"/>
          </a:p>
          <a:p>
            <a:r>
              <a:rPr lang="en-AU" sz="1100" b="0" dirty="0"/>
              <a:t>9.10 Report back – where are we all up to? (2 minutes each)  </a:t>
            </a:r>
          </a:p>
          <a:p>
            <a:endParaRPr lang="en-AU" sz="1100" b="0" dirty="0"/>
          </a:p>
          <a:p>
            <a:r>
              <a:rPr lang="en-AU" sz="1100" b="0" dirty="0"/>
              <a:t>9.30-10:00 Presentation: Example of hopeful ideas (Professor Robert Hattam) </a:t>
            </a:r>
          </a:p>
          <a:p>
            <a:endParaRPr lang="en-AU" sz="1100" b="0" dirty="0"/>
          </a:p>
          <a:p>
            <a:r>
              <a:rPr lang="en-AU" sz="1100" b="0" dirty="0"/>
              <a:t>10:00-10:15 Morning tea</a:t>
            </a:r>
          </a:p>
          <a:p>
            <a:endParaRPr lang="en-AU" sz="1100" b="0" dirty="0"/>
          </a:p>
          <a:p>
            <a:r>
              <a:rPr lang="en-AU" sz="1100" b="0" dirty="0"/>
              <a:t>10.15 – 11:00 Discussion: Your refined hopeful idea? </a:t>
            </a:r>
          </a:p>
          <a:p>
            <a:endParaRPr lang="en-AU" sz="1100" b="0" dirty="0"/>
          </a:p>
          <a:p>
            <a:r>
              <a:rPr lang="en-AU" sz="1100" b="0" dirty="0"/>
              <a:t>	Task: In small groups, discuss how your research question/hopeful idea has developed 	(what’s your theory?) </a:t>
            </a:r>
          </a:p>
          <a:p>
            <a:endParaRPr lang="en-AU" sz="1100" b="0" dirty="0"/>
          </a:p>
          <a:p>
            <a:r>
              <a:rPr lang="en-AU" sz="1100" b="0" dirty="0"/>
              <a:t>Share to larger group</a:t>
            </a:r>
          </a:p>
          <a:p>
            <a:endParaRPr lang="en-AU" sz="1100" b="0" dirty="0"/>
          </a:p>
          <a:p>
            <a:r>
              <a:rPr lang="en-AU" sz="1100" b="0" dirty="0"/>
              <a:t>11:00-11:30 Discussion:  Funds of knowledge theory (as per readings)  </a:t>
            </a:r>
          </a:p>
          <a:p>
            <a:endParaRPr lang="en-AU" sz="1100" b="0" dirty="0"/>
          </a:p>
          <a:p>
            <a:r>
              <a:rPr lang="en-AU" sz="1100" b="0" dirty="0"/>
              <a:t>Discussion: In what ways can connecting with the lifeworlds of students &amp; drawing on the resources/knowledges of students support interventions for increased engagement or quality? </a:t>
            </a:r>
          </a:p>
          <a:p>
            <a:endParaRPr lang="en-AU" sz="1100" b="0" dirty="0"/>
          </a:p>
          <a:p>
            <a:r>
              <a:rPr lang="en-AU" sz="1100" b="0" dirty="0"/>
              <a:t>11.30-12:00 Presentation: Introduction to Action Research (Professor Robert Hattam) </a:t>
            </a:r>
          </a:p>
          <a:p>
            <a:endParaRPr lang="en-AU" sz="1100" b="0" dirty="0"/>
          </a:p>
          <a:p>
            <a:endParaRPr lang="en-AU" sz="1100" b="0" dirty="0"/>
          </a:p>
          <a:p>
            <a:r>
              <a:rPr lang="en-AU" sz="1100" b="0" dirty="0"/>
              <a:t>12.00  Close</a:t>
            </a:r>
          </a:p>
          <a:p>
            <a:endParaRPr lang="en-US" dirty="0"/>
          </a:p>
        </p:txBody>
      </p:sp>
    </p:spTree>
    <p:extLst>
      <p:ext uri="{BB962C8B-B14F-4D97-AF65-F5344CB8AC3E}">
        <p14:creationId xmlns:p14="http://schemas.microsoft.com/office/powerpoint/2010/main" val="16200934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B628CE-27E4-4FC2-8F96-D9DF3B3EF809}"/>
              </a:ext>
            </a:extLst>
          </p:cNvPr>
          <p:cNvPicPr>
            <a:picLocks noChangeAspect="1"/>
          </p:cNvPicPr>
          <p:nvPr/>
        </p:nvPicPr>
        <p:blipFill>
          <a:blip r:embed="rId2"/>
          <a:stretch>
            <a:fillRect/>
          </a:stretch>
        </p:blipFill>
        <p:spPr>
          <a:xfrm>
            <a:off x="4810125" y="114278"/>
            <a:ext cx="4333875" cy="5334000"/>
          </a:xfrm>
          <a:prstGeom prst="rect">
            <a:avLst/>
          </a:prstGeom>
          <a:noFill/>
        </p:spPr>
      </p:pic>
      <p:sp>
        <p:nvSpPr>
          <p:cNvPr id="2" name="Text Placeholder 1">
            <a:extLst>
              <a:ext uri="{FF2B5EF4-FFF2-40B4-BE49-F238E27FC236}">
                <a16:creationId xmlns:a16="http://schemas.microsoft.com/office/drawing/2014/main" id="{68284B59-E9E6-462E-BF3C-6808CC738898}"/>
              </a:ext>
            </a:extLst>
          </p:cNvPr>
          <p:cNvSpPr>
            <a:spLocks noGrp="1"/>
          </p:cNvSpPr>
          <p:nvPr>
            <p:ph type="body" sz="quarter" idx="11"/>
          </p:nvPr>
        </p:nvSpPr>
        <p:spPr>
          <a:xfrm>
            <a:off x="323850" y="400883"/>
            <a:ext cx="4114800" cy="666750"/>
          </a:xfrm>
        </p:spPr>
        <p:txBody>
          <a:bodyPr>
            <a:normAutofit/>
          </a:bodyPr>
          <a:lstStyle/>
          <a:p>
            <a:pPr>
              <a:lnSpc>
                <a:spcPct val="90000"/>
              </a:lnSpc>
            </a:pPr>
            <a:r>
              <a:rPr lang="en-AU" sz="2400" dirty="0"/>
              <a:t>Recommended Readings </a:t>
            </a:r>
            <a:endParaRPr lang="en-US" sz="2400" dirty="0"/>
          </a:p>
        </p:txBody>
      </p:sp>
      <p:sp>
        <p:nvSpPr>
          <p:cNvPr id="3" name="Text Placeholder 2">
            <a:extLst>
              <a:ext uri="{FF2B5EF4-FFF2-40B4-BE49-F238E27FC236}">
                <a16:creationId xmlns:a16="http://schemas.microsoft.com/office/drawing/2014/main" id="{55496B35-3A78-4D6D-A620-82BFCD9D2C08}"/>
              </a:ext>
            </a:extLst>
          </p:cNvPr>
          <p:cNvSpPr>
            <a:spLocks noGrp="1"/>
          </p:cNvSpPr>
          <p:nvPr>
            <p:ph type="body" sz="quarter" idx="12"/>
          </p:nvPr>
        </p:nvSpPr>
        <p:spPr>
          <a:xfrm>
            <a:off x="323850" y="1028700"/>
            <a:ext cx="4114800" cy="3952875"/>
          </a:xfrm>
        </p:spPr>
        <p:txBody>
          <a:bodyPr>
            <a:normAutofit/>
          </a:bodyPr>
          <a:lstStyle/>
          <a:p>
            <a:endParaRPr lang="en-AU" b="0" dirty="0"/>
          </a:p>
          <a:p>
            <a:endParaRPr lang="en-AU" b="0" dirty="0"/>
          </a:p>
          <a:p>
            <a:endParaRPr lang="en-AU" dirty="0"/>
          </a:p>
          <a:p>
            <a:endParaRPr lang="en-AU" dirty="0"/>
          </a:p>
          <a:p>
            <a:endParaRPr lang="en-US" dirty="0"/>
          </a:p>
        </p:txBody>
      </p:sp>
      <p:sp>
        <p:nvSpPr>
          <p:cNvPr id="4" name="TextBox 3">
            <a:extLst>
              <a:ext uri="{FF2B5EF4-FFF2-40B4-BE49-F238E27FC236}">
                <a16:creationId xmlns:a16="http://schemas.microsoft.com/office/drawing/2014/main" id="{2DC4781B-A380-4551-8442-FC1712C6C18C}"/>
              </a:ext>
            </a:extLst>
          </p:cNvPr>
          <p:cNvSpPr txBox="1"/>
          <p:nvPr/>
        </p:nvSpPr>
        <p:spPr>
          <a:xfrm>
            <a:off x="323850" y="1028700"/>
            <a:ext cx="4114800" cy="4247317"/>
          </a:xfrm>
          <a:prstGeom prst="rect">
            <a:avLst/>
          </a:prstGeom>
          <a:noFill/>
        </p:spPr>
        <p:txBody>
          <a:bodyPr wrap="square" rtlCol="0">
            <a:spAutoFit/>
          </a:bodyPr>
          <a:lstStyle/>
          <a:p>
            <a:r>
              <a:rPr lang="en-AU" sz="1800" dirty="0"/>
              <a:t>Moll, L. &amp; Arnot-</a:t>
            </a:r>
            <a:r>
              <a:rPr lang="en-AU" sz="1800" dirty="0" err="1"/>
              <a:t>Hopfer</a:t>
            </a:r>
            <a:r>
              <a:rPr lang="en-AU" sz="1800" dirty="0"/>
              <a:t>, E. 2005. Sociocultural competence in teacher education, </a:t>
            </a:r>
            <a:r>
              <a:rPr lang="en-AU" sz="1800" i="1" dirty="0"/>
              <a:t>Journal of Teacher Education</a:t>
            </a:r>
            <a:r>
              <a:rPr lang="en-AU" sz="1800" dirty="0"/>
              <a:t>, Vol. 56, No. 3, 242-247. </a:t>
            </a:r>
          </a:p>
          <a:p>
            <a:endParaRPr lang="en-AU" sz="1800" dirty="0"/>
          </a:p>
          <a:p>
            <a:r>
              <a:rPr lang="en-AU" sz="1800" dirty="0"/>
              <a:t>Moll, L. &amp; Gonzalez, N. 1992. </a:t>
            </a:r>
            <a:r>
              <a:rPr lang="en-AU" sz="1800" i="1" dirty="0"/>
              <a:t>Teachers as Social Scientists: Learning about culture from household research</a:t>
            </a:r>
            <a:r>
              <a:rPr lang="en-AU" sz="1800" dirty="0"/>
              <a:t>. </a:t>
            </a:r>
          </a:p>
          <a:p>
            <a:endParaRPr lang="en-AU" sz="1800" dirty="0"/>
          </a:p>
          <a:p>
            <a:r>
              <a:rPr lang="en-AU" sz="1800" dirty="0"/>
              <a:t>Gonzalez, N. Moll, L. </a:t>
            </a:r>
            <a:r>
              <a:rPr lang="en-AU" sz="1800" dirty="0" err="1"/>
              <a:t>Tenery</a:t>
            </a:r>
            <a:r>
              <a:rPr lang="en-AU" sz="1800" dirty="0"/>
              <a:t>, M. Rivera, A. Rendon, P. Gonzales, R &amp; </a:t>
            </a:r>
            <a:r>
              <a:rPr lang="en-AU" sz="1800" dirty="0" err="1"/>
              <a:t>Amanti</a:t>
            </a:r>
            <a:r>
              <a:rPr lang="en-AU" sz="1800" dirty="0"/>
              <a:t>, C. 1995. Funds of knowledge for teaching in Latino households, </a:t>
            </a:r>
            <a:r>
              <a:rPr lang="en-AU" sz="1800" i="1" dirty="0"/>
              <a:t>Urban Education</a:t>
            </a:r>
            <a:r>
              <a:rPr lang="en-AU" sz="1800" dirty="0"/>
              <a:t>, Vol. 29, No. 4. </a:t>
            </a:r>
            <a:endParaRPr lang="en-US" sz="1800" dirty="0"/>
          </a:p>
        </p:txBody>
      </p:sp>
    </p:spTree>
    <p:extLst>
      <p:ext uri="{BB962C8B-B14F-4D97-AF65-F5344CB8AC3E}">
        <p14:creationId xmlns:p14="http://schemas.microsoft.com/office/powerpoint/2010/main" val="24280225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E6992-1C40-415C-9885-4B23D28606FC}"/>
              </a:ext>
            </a:extLst>
          </p:cNvPr>
          <p:cNvSpPr>
            <a:spLocks noGrp="1"/>
          </p:cNvSpPr>
          <p:nvPr>
            <p:ph type="body" sz="quarter" idx="10"/>
          </p:nvPr>
        </p:nvSpPr>
        <p:spPr>
          <a:xfrm>
            <a:off x="409573" y="643778"/>
            <a:ext cx="8258175" cy="647700"/>
          </a:xfrm>
        </p:spPr>
        <p:txBody>
          <a:bodyPr/>
          <a:lstStyle/>
          <a:p>
            <a:r>
              <a:rPr lang="en-AU" dirty="0"/>
              <a:t>Moll &amp; Arnot-</a:t>
            </a:r>
            <a:r>
              <a:rPr lang="en-AU" dirty="0" err="1"/>
              <a:t>Hopffer</a:t>
            </a:r>
            <a:r>
              <a:rPr lang="en-AU" dirty="0"/>
              <a:t> hopeful idea </a:t>
            </a:r>
            <a:endParaRPr lang="en-US" dirty="0"/>
          </a:p>
        </p:txBody>
      </p:sp>
      <p:sp>
        <p:nvSpPr>
          <p:cNvPr id="3" name="Text Placeholder 2">
            <a:extLst>
              <a:ext uri="{FF2B5EF4-FFF2-40B4-BE49-F238E27FC236}">
                <a16:creationId xmlns:a16="http://schemas.microsoft.com/office/drawing/2014/main" id="{FEB391DC-A862-43C5-927D-AF8651306744}"/>
              </a:ext>
            </a:extLst>
          </p:cNvPr>
          <p:cNvSpPr>
            <a:spLocks noGrp="1"/>
          </p:cNvSpPr>
          <p:nvPr>
            <p:ph type="body" sz="quarter" idx="11"/>
          </p:nvPr>
        </p:nvSpPr>
        <p:spPr>
          <a:xfrm>
            <a:off x="409574" y="1685364"/>
            <a:ext cx="8258175" cy="647700"/>
          </a:xfrm>
        </p:spPr>
        <p:txBody>
          <a:bodyPr/>
          <a:lstStyle/>
          <a:p>
            <a:r>
              <a:rPr lang="en-AU" b="0" dirty="0"/>
              <a:t>….</a:t>
            </a:r>
            <a:r>
              <a:rPr lang="en-AU" b="0" i="1" dirty="0"/>
              <a:t>in teacher education, it does well to always remember that power never goes unchallenged, it always produces resistance and contestation; and schools are not fixed or immutable entities, they are built environments, socially produced and recreated through the actions of human beings, especially teachers, who ultimately must find ways to participate in and mediate their realities for the benefit of the children they teach, even when those realities include significant constraints </a:t>
            </a:r>
            <a:r>
              <a:rPr lang="en-AU" b="0" dirty="0"/>
              <a:t>(2005, p. 246)  </a:t>
            </a:r>
            <a:endParaRPr lang="en-US" b="0" dirty="0"/>
          </a:p>
        </p:txBody>
      </p:sp>
    </p:spTree>
    <p:extLst>
      <p:ext uri="{BB962C8B-B14F-4D97-AF65-F5344CB8AC3E}">
        <p14:creationId xmlns:p14="http://schemas.microsoft.com/office/powerpoint/2010/main" val="610265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24DD20-AE0C-4565-BF8C-5AC6419FD1A5}"/>
              </a:ext>
            </a:extLst>
          </p:cNvPr>
          <p:cNvSpPr>
            <a:spLocks noGrp="1"/>
          </p:cNvSpPr>
          <p:nvPr>
            <p:ph type="body" sz="quarter" idx="11"/>
          </p:nvPr>
        </p:nvSpPr>
        <p:spPr>
          <a:xfrm>
            <a:off x="442912" y="695325"/>
            <a:ext cx="8258175" cy="647700"/>
          </a:xfrm>
        </p:spPr>
        <p:txBody>
          <a:bodyPr/>
          <a:lstStyle/>
          <a:p>
            <a:r>
              <a:rPr lang="en-AU" sz="2800" dirty="0"/>
              <a:t>9:10 – 9:30  </a:t>
            </a:r>
            <a:r>
              <a:rPr lang="en-AU" sz="2800" b="0" dirty="0"/>
              <a:t>Report back</a:t>
            </a:r>
          </a:p>
          <a:p>
            <a:endParaRPr lang="en-AU" sz="2800" b="0" dirty="0"/>
          </a:p>
          <a:p>
            <a:r>
              <a:rPr lang="en-AU" sz="2800" b="0" dirty="0"/>
              <a:t>Task: 2 Minute Thesis – where are we all up to?</a:t>
            </a:r>
          </a:p>
          <a:p>
            <a:endParaRPr lang="en-AU" sz="2800" b="0" dirty="0"/>
          </a:p>
          <a:p>
            <a:r>
              <a:rPr lang="en-AU" sz="2800" b="0" dirty="0"/>
              <a:t>Share in the larger group</a:t>
            </a:r>
          </a:p>
          <a:p>
            <a:endParaRPr lang="en-US" dirty="0"/>
          </a:p>
        </p:txBody>
      </p:sp>
    </p:spTree>
    <p:extLst>
      <p:ext uri="{BB962C8B-B14F-4D97-AF65-F5344CB8AC3E}">
        <p14:creationId xmlns:p14="http://schemas.microsoft.com/office/powerpoint/2010/main" val="6004887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33AF3-5D01-40C5-B6E2-3A48766841FF}"/>
              </a:ext>
            </a:extLst>
          </p:cNvPr>
          <p:cNvSpPr>
            <a:spLocks noGrp="1"/>
          </p:cNvSpPr>
          <p:nvPr>
            <p:ph type="body" sz="quarter" idx="11"/>
          </p:nvPr>
        </p:nvSpPr>
        <p:spPr>
          <a:xfrm>
            <a:off x="492918" y="1471612"/>
            <a:ext cx="7750970" cy="628649"/>
          </a:xfrm>
        </p:spPr>
        <p:txBody>
          <a:bodyPr/>
          <a:lstStyle/>
          <a:p>
            <a:r>
              <a:rPr lang="en-US" sz="2800" dirty="0"/>
              <a:t>9:30-10:00</a:t>
            </a:r>
            <a:r>
              <a:rPr lang="en-US" sz="2800" b="0" dirty="0"/>
              <a:t> Presentation by Professor Robert Hattam: Example of Hopeful ideas </a:t>
            </a:r>
          </a:p>
          <a:p>
            <a:endParaRPr lang="en-US" sz="2800" b="0" dirty="0"/>
          </a:p>
          <a:p>
            <a:r>
              <a:rPr lang="en-US" sz="2800" b="0" dirty="0"/>
              <a:t> </a:t>
            </a:r>
          </a:p>
          <a:p>
            <a:endParaRPr lang="en-US" sz="2800" b="0" dirty="0"/>
          </a:p>
        </p:txBody>
      </p:sp>
      <p:pic>
        <p:nvPicPr>
          <p:cNvPr id="2" name="Picture 1">
            <a:extLst>
              <a:ext uri="{FF2B5EF4-FFF2-40B4-BE49-F238E27FC236}">
                <a16:creationId xmlns:a16="http://schemas.microsoft.com/office/drawing/2014/main" id="{69F88BA7-0D68-44F6-B802-5ACE71E9D414}"/>
              </a:ext>
            </a:extLst>
          </p:cNvPr>
          <p:cNvPicPr>
            <a:picLocks noChangeAspect="1"/>
          </p:cNvPicPr>
          <p:nvPr/>
        </p:nvPicPr>
        <p:blipFill>
          <a:blip r:embed="rId2"/>
          <a:stretch>
            <a:fillRect/>
          </a:stretch>
        </p:blipFill>
        <p:spPr>
          <a:xfrm>
            <a:off x="2865064" y="2906564"/>
            <a:ext cx="3992937" cy="2479824"/>
          </a:xfrm>
          <a:prstGeom prst="rect">
            <a:avLst/>
          </a:prstGeom>
        </p:spPr>
      </p:pic>
    </p:spTree>
    <p:extLst>
      <p:ext uri="{BB962C8B-B14F-4D97-AF65-F5344CB8AC3E}">
        <p14:creationId xmlns:p14="http://schemas.microsoft.com/office/powerpoint/2010/main" val="33036005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4D53C1-B9BC-45D2-8D52-E990C4A93D69}"/>
              </a:ext>
            </a:extLst>
          </p:cNvPr>
          <p:cNvSpPr>
            <a:spLocks noGrp="1"/>
          </p:cNvSpPr>
          <p:nvPr>
            <p:ph type="body" sz="quarter" idx="11"/>
          </p:nvPr>
        </p:nvSpPr>
        <p:spPr>
          <a:xfrm>
            <a:off x="1612806" y="2380129"/>
            <a:ext cx="5918387" cy="360550"/>
          </a:xfrm>
        </p:spPr>
        <p:txBody>
          <a:bodyPr/>
          <a:lstStyle/>
          <a:p>
            <a:r>
              <a:rPr lang="en-AU" sz="2800" dirty="0"/>
              <a:t>10.00-10:15 Morning tea</a:t>
            </a:r>
            <a:endParaRPr lang="en-AU" sz="2800" b="0" dirty="0"/>
          </a:p>
          <a:p>
            <a:endParaRPr lang="en-US" dirty="0"/>
          </a:p>
        </p:txBody>
      </p:sp>
    </p:spTree>
    <p:extLst>
      <p:ext uri="{BB962C8B-B14F-4D97-AF65-F5344CB8AC3E}">
        <p14:creationId xmlns:p14="http://schemas.microsoft.com/office/powerpoint/2010/main" val="16224176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78B149-9F59-4C37-ACFC-1565C05AA514}"/>
              </a:ext>
            </a:extLst>
          </p:cNvPr>
          <p:cNvSpPr>
            <a:spLocks noGrp="1"/>
          </p:cNvSpPr>
          <p:nvPr>
            <p:ph type="body" sz="quarter" idx="11"/>
          </p:nvPr>
        </p:nvSpPr>
        <p:spPr/>
        <p:txBody>
          <a:bodyPr/>
          <a:lstStyle/>
          <a:p>
            <a:r>
              <a:rPr lang="en-AU" sz="2800" dirty="0"/>
              <a:t>10:15 – 11:00</a:t>
            </a:r>
            <a:r>
              <a:rPr lang="en-AU" sz="2800" b="0" dirty="0"/>
              <a:t>  Your refine hopeful idea?</a:t>
            </a:r>
          </a:p>
          <a:p>
            <a:r>
              <a:rPr lang="en-AU" sz="2800" b="0" dirty="0"/>
              <a:t>Task: In pairs groups, discuss how your research question/hopeful idea has developed (what’s your theory?) </a:t>
            </a:r>
          </a:p>
          <a:p>
            <a:endParaRPr lang="en-AU" sz="2800" b="0" dirty="0"/>
          </a:p>
          <a:p>
            <a:r>
              <a:rPr lang="en-AU" sz="2800" b="0" dirty="0"/>
              <a:t>Share to larger group</a:t>
            </a:r>
          </a:p>
          <a:p>
            <a:endParaRPr lang="en-AU" sz="2800" b="0" dirty="0"/>
          </a:p>
        </p:txBody>
      </p:sp>
    </p:spTree>
    <p:extLst>
      <p:ext uri="{BB962C8B-B14F-4D97-AF65-F5344CB8AC3E}">
        <p14:creationId xmlns:p14="http://schemas.microsoft.com/office/powerpoint/2010/main" val="1938828079"/>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5329</TotalTime>
  <Words>2235</Words>
  <Application>Microsoft Office PowerPoint</Application>
  <PresentationFormat>On-screen Show (4:3)</PresentationFormat>
  <Paragraphs>133</Paragraphs>
  <Slides>21</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Blank Presentation</vt:lpstr>
      <vt:lpstr>Scholarship of Teaching and Learning Workshops Education Futures, UniSA  Workshop #3 – Redesigning your pedagogy  13th May, 9.00–12.00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Edmund Boey</dc:creator>
  <cp:lastModifiedBy>Sarah Hattam</cp:lastModifiedBy>
  <cp:revision>313</cp:revision>
  <cp:lastPrinted>2011-11-18T03:36:14Z</cp:lastPrinted>
  <dcterms:created xsi:type="dcterms:W3CDTF">2012-06-21T06:49:01Z</dcterms:created>
  <dcterms:modified xsi:type="dcterms:W3CDTF">2021-05-12T12:52:33Z</dcterms:modified>
</cp:coreProperties>
</file>