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63" r:id="rId5"/>
  </p:sldMasterIdLst>
  <p:notesMasterIdLst>
    <p:notesMasterId r:id="rId60"/>
  </p:notesMasterIdLst>
  <p:handoutMasterIdLst>
    <p:handoutMasterId r:id="rId61"/>
  </p:handoutMasterIdLst>
  <p:sldIdLst>
    <p:sldId id="256" r:id="rId6"/>
    <p:sldId id="258" r:id="rId7"/>
    <p:sldId id="417" r:id="rId8"/>
    <p:sldId id="518" r:id="rId9"/>
    <p:sldId id="528" r:id="rId10"/>
    <p:sldId id="559" r:id="rId11"/>
    <p:sldId id="303" r:id="rId12"/>
    <p:sldId id="501" r:id="rId13"/>
    <p:sldId id="500" r:id="rId14"/>
    <p:sldId id="272" r:id="rId15"/>
    <p:sldId id="495" r:id="rId16"/>
    <p:sldId id="279" r:id="rId17"/>
    <p:sldId id="280" r:id="rId18"/>
    <p:sldId id="281" r:id="rId19"/>
    <p:sldId id="282" r:id="rId20"/>
    <p:sldId id="497" r:id="rId21"/>
    <p:sldId id="295" r:id="rId22"/>
    <p:sldId id="297" r:id="rId23"/>
    <p:sldId id="302" r:id="rId24"/>
    <p:sldId id="550" r:id="rId25"/>
    <p:sldId id="533" r:id="rId26"/>
    <p:sldId id="551" r:id="rId27"/>
    <p:sldId id="556" r:id="rId28"/>
    <p:sldId id="554" r:id="rId29"/>
    <p:sldId id="553" r:id="rId30"/>
    <p:sldId id="557" r:id="rId31"/>
    <p:sldId id="561" r:id="rId32"/>
    <p:sldId id="563" r:id="rId33"/>
    <p:sldId id="564" r:id="rId34"/>
    <p:sldId id="565" r:id="rId35"/>
    <p:sldId id="562" r:id="rId36"/>
    <p:sldId id="566" r:id="rId37"/>
    <p:sldId id="567" r:id="rId38"/>
    <p:sldId id="560" r:id="rId39"/>
    <p:sldId id="529" r:id="rId40"/>
    <p:sldId id="530" r:id="rId41"/>
    <p:sldId id="531" r:id="rId42"/>
    <p:sldId id="540" r:id="rId43"/>
    <p:sldId id="548" r:id="rId44"/>
    <p:sldId id="532" r:id="rId45"/>
    <p:sldId id="534" r:id="rId46"/>
    <p:sldId id="539" r:id="rId47"/>
    <p:sldId id="541" r:id="rId48"/>
    <p:sldId id="542" r:id="rId49"/>
    <p:sldId id="543" r:id="rId50"/>
    <p:sldId id="544" r:id="rId51"/>
    <p:sldId id="545" r:id="rId52"/>
    <p:sldId id="546" r:id="rId53"/>
    <p:sldId id="535" r:id="rId54"/>
    <p:sldId id="536" r:id="rId55"/>
    <p:sldId id="537" r:id="rId56"/>
    <p:sldId id="547" r:id="rId57"/>
    <p:sldId id="527" r:id="rId58"/>
    <p:sldId id="263" r:id="rId59"/>
  </p:sldIdLst>
  <p:sldSz cx="9144000" cy="5143500" type="screen16x9"/>
  <p:notesSz cx="6807200" cy="9939338"/>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Arial" charset="0"/>
      </a:defRPr>
    </a:lvl1pPr>
    <a:lvl2pPr marL="457200" algn="l" rtl="0" eaLnBrk="0" fontAlgn="base" hangingPunct="0">
      <a:spcBef>
        <a:spcPct val="0"/>
      </a:spcBef>
      <a:spcAft>
        <a:spcPct val="0"/>
      </a:spcAft>
      <a:defRPr sz="2400" kern="1200">
        <a:solidFill>
          <a:schemeClr val="tx1"/>
        </a:solidFill>
        <a:latin typeface="Arial" charset="0"/>
        <a:ea typeface="+mn-ea"/>
        <a:cs typeface="Arial" charset="0"/>
      </a:defRPr>
    </a:lvl2pPr>
    <a:lvl3pPr marL="914400" algn="l" rtl="0" eaLnBrk="0" fontAlgn="base" hangingPunct="0">
      <a:spcBef>
        <a:spcPct val="0"/>
      </a:spcBef>
      <a:spcAft>
        <a:spcPct val="0"/>
      </a:spcAft>
      <a:defRPr sz="2400" kern="1200">
        <a:solidFill>
          <a:schemeClr val="tx1"/>
        </a:solidFill>
        <a:latin typeface="Arial" charset="0"/>
        <a:ea typeface="+mn-ea"/>
        <a:cs typeface="Arial" charset="0"/>
      </a:defRPr>
    </a:lvl3pPr>
    <a:lvl4pPr marL="1371600" algn="l" rtl="0" eaLnBrk="0" fontAlgn="base" hangingPunct="0">
      <a:spcBef>
        <a:spcPct val="0"/>
      </a:spcBef>
      <a:spcAft>
        <a:spcPct val="0"/>
      </a:spcAft>
      <a:defRPr sz="2400" kern="1200">
        <a:solidFill>
          <a:schemeClr val="tx1"/>
        </a:solidFill>
        <a:latin typeface="Arial" charset="0"/>
        <a:ea typeface="+mn-ea"/>
        <a:cs typeface="Arial" charset="0"/>
      </a:defRPr>
    </a:lvl4pPr>
    <a:lvl5pPr marL="1828800" algn="l" rtl="0" eaLnBrk="0" fontAlgn="base" hangingPunct="0">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F81B5"/>
    <a:srgbClr val="054A89"/>
    <a:srgbClr val="000099"/>
    <a:srgbClr val="67AB50"/>
    <a:srgbClr val="70B6AD"/>
    <a:srgbClr val="CE3D62"/>
    <a:srgbClr val="CE4B7F"/>
    <a:srgbClr val="7876DF"/>
    <a:srgbClr val="8FCACC"/>
    <a:srgbClr val="EC7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17"/>
    <p:restoredTop sz="94720"/>
  </p:normalViewPr>
  <p:slideViewPr>
    <p:cSldViewPr snapToGrid="0">
      <p:cViewPr varScale="1">
        <p:scale>
          <a:sx n="116" d="100"/>
          <a:sy n="116" d="100"/>
        </p:scale>
        <p:origin x="1422" y="96"/>
      </p:cViewPr>
      <p:guideLst>
        <p:guide orient="horz"/>
        <p:guide/>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49787"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23" name="Rectangle 3"/>
          <p:cNvSpPr>
            <a:spLocks noGrp="1" noChangeArrowheads="1"/>
          </p:cNvSpPr>
          <p:nvPr>
            <p:ph type="dt" sz="quarter" idx="1"/>
          </p:nvPr>
        </p:nvSpPr>
        <p:spPr bwMode="auto">
          <a:xfrm>
            <a:off x="3857413" y="0"/>
            <a:ext cx="2949787"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24" name="Rectangle 4"/>
          <p:cNvSpPr>
            <a:spLocks noGrp="1" noChangeArrowheads="1"/>
          </p:cNvSpPr>
          <p:nvPr>
            <p:ph type="ftr" sz="quarter" idx="2"/>
          </p:nvPr>
        </p:nvSpPr>
        <p:spPr bwMode="auto">
          <a:xfrm>
            <a:off x="0" y="9442371"/>
            <a:ext cx="2949787"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25" name="Rectangle 5"/>
          <p:cNvSpPr>
            <a:spLocks noGrp="1" noChangeArrowheads="1"/>
          </p:cNvSpPr>
          <p:nvPr>
            <p:ph type="sldNum" sz="quarter" idx="3"/>
          </p:nvPr>
        </p:nvSpPr>
        <p:spPr bwMode="auto">
          <a:xfrm>
            <a:off x="3857413" y="9442371"/>
            <a:ext cx="2949787"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FF6F4C1-4114-4918-8993-473D0CD5DCE6}" type="slidenum">
              <a:rPr lang="en-US"/>
              <a:pPr>
                <a:defRPr/>
              </a:pPr>
              <a:t>‹#›</a:t>
            </a:fld>
            <a:endParaRPr lang="en-US"/>
          </a:p>
        </p:txBody>
      </p:sp>
    </p:spTree>
    <p:extLst>
      <p:ext uri="{BB962C8B-B14F-4D97-AF65-F5344CB8AC3E}">
        <p14:creationId xmlns:p14="http://schemas.microsoft.com/office/powerpoint/2010/main" val="719917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9787" cy="4969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57413" y="0"/>
            <a:ext cx="2949787" cy="4969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5060" name="Rectangle 4"/>
          <p:cNvSpPr>
            <a:spLocks noGrp="1" noRot="1" noChangeAspect="1" noChangeArrowheads="1" noTextEdit="1"/>
          </p:cNvSpPr>
          <p:nvPr>
            <p:ph type="sldImg" idx="2"/>
          </p:nvPr>
        </p:nvSpPr>
        <p:spPr bwMode="auto">
          <a:xfrm>
            <a:off x="92075" y="746125"/>
            <a:ext cx="6623050" cy="3725863"/>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07627" y="4721186"/>
            <a:ext cx="4991947" cy="44727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0" y="9442371"/>
            <a:ext cx="2949787" cy="49696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57413" y="9442371"/>
            <a:ext cx="2949787" cy="49696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1EDB437F-59FE-4A6C-A802-8DC82142699A}" type="slidenum">
              <a:rPr lang="en-US"/>
              <a:pPr>
                <a:defRPr/>
              </a:pPr>
              <a:t>‹#›</a:t>
            </a:fld>
            <a:endParaRPr lang="en-US"/>
          </a:p>
        </p:txBody>
      </p:sp>
    </p:spTree>
    <p:extLst>
      <p:ext uri="{BB962C8B-B14F-4D97-AF65-F5344CB8AC3E}">
        <p14:creationId xmlns:p14="http://schemas.microsoft.com/office/powerpoint/2010/main" val="35229435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1</a:t>
            </a:fld>
            <a:endParaRPr lang="en-US"/>
          </a:p>
        </p:txBody>
      </p:sp>
    </p:spTree>
    <p:extLst>
      <p:ext uri="{BB962C8B-B14F-4D97-AF65-F5344CB8AC3E}">
        <p14:creationId xmlns:p14="http://schemas.microsoft.com/office/powerpoint/2010/main" val="2282000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34</a:t>
            </a:fld>
            <a:endParaRPr lang="en-US"/>
          </a:p>
        </p:txBody>
      </p:sp>
    </p:spTree>
    <p:extLst>
      <p:ext uri="{BB962C8B-B14F-4D97-AF65-F5344CB8AC3E}">
        <p14:creationId xmlns:p14="http://schemas.microsoft.com/office/powerpoint/2010/main" val="2047012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54</a:t>
            </a:fld>
            <a:endParaRPr lang="en-US"/>
          </a:p>
        </p:txBody>
      </p:sp>
    </p:spTree>
    <p:extLst>
      <p:ext uri="{BB962C8B-B14F-4D97-AF65-F5344CB8AC3E}">
        <p14:creationId xmlns:p14="http://schemas.microsoft.com/office/powerpoint/2010/main" val="562994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2</a:t>
            </a:fld>
            <a:endParaRPr lang="en-US"/>
          </a:p>
        </p:txBody>
      </p:sp>
    </p:spTree>
    <p:extLst>
      <p:ext uri="{BB962C8B-B14F-4D97-AF65-F5344CB8AC3E}">
        <p14:creationId xmlns:p14="http://schemas.microsoft.com/office/powerpoint/2010/main" val="2343560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3</a:t>
            </a:fld>
            <a:endParaRPr lang="en-US"/>
          </a:p>
        </p:txBody>
      </p:sp>
    </p:spTree>
    <p:extLst>
      <p:ext uri="{BB962C8B-B14F-4D97-AF65-F5344CB8AC3E}">
        <p14:creationId xmlns:p14="http://schemas.microsoft.com/office/powerpoint/2010/main" val="3326555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41B2AD-0491-AD41-A5DD-0D341DD58EC1}" type="slidenum">
              <a:rPr kumimoji="0" lang="en-AU" sz="1200" b="0" i="0" u="none" strike="noStrike" kern="1200" cap="none" spc="0" normalizeH="0" baseline="0" noProof="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a:latin typeface="Arial" pitchFamily="-107" charset="0"/>
              <a:ea typeface="ＭＳ Ｐゴシック" pitchFamily="-107" charset="-128"/>
              <a:cs typeface="ＭＳ Ｐゴシック" pitchFamily="-107" charset="-128"/>
            </a:endParaRPr>
          </a:p>
        </p:txBody>
      </p:sp>
    </p:spTree>
    <p:extLst>
      <p:ext uri="{BB962C8B-B14F-4D97-AF65-F5344CB8AC3E}">
        <p14:creationId xmlns:p14="http://schemas.microsoft.com/office/powerpoint/2010/main" val="212170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US" sz="1800" dirty="0">
                <a:effectLst/>
                <a:latin typeface="Arial" panose="020B0604020202020204" pitchFamily="34" charset="0"/>
                <a:ea typeface="Arial" panose="020B0604020202020204" pitchFamily="34" charset="0"/>
              </a:rPr>
              <a:t>My teaching challenge emerged in relation to students not demonstrating a confidence in their application of the competing progressive/conservative worldviews in their second assignment for the course, a critical review of a media text. This was observed over a number of years as students responses to the question ‘What ideology or worldview underpins the stance in the text’ was often haphazard and patchy. The students are given a template with prompt questions that also include: what is the topic, what is the purpose of the text, what is the rhetorical function of the text, who is the intended audience, how are the participants positioned, what is the stance of the author and has it achieved its intended impact. The curriculum and topic structure has been designed so we address one or two elements of the template each week through various activities and text analysis and the students apply these elements to their own text analysis in the assessment. </a:t>
            </a:r>
          </a:p>
          <a:p>
            <a:pPr algn="just">
              <a:lnSpc>
                <a:spcPct val="115000"/>
              </a:lnSpc>
            </a:pPr>
            <a:r>
              <a:rPr lang="en-US" sz="1800" dirty="0">
                <a:effectLst/>
                <a:latin typeface="Arial" panose="020B0604020202020204" pitchFamily="34" charset="0"/>
                <a:ea typeface="Arial" panose="020B0604020202020204" pitchFamily="34" charset="0"/>
              </a:rPr>
              <a:t> </a:t>
            </a:r>
          </a:p>
          <a:p>
            <a:pPr algn="just">
              <a:lnSpc>
                <a:spcPct val="115000"/>
              </a:lnSpc>
            </a:pPr>
            <a:r>
              <a:rPr lang="en-US" sz="1800" dirty="0">
                <a:effectLst/>
                <a:latin typeface="Arial" panose="020B0604020202020204" pitchFamily="34" charset="0"/>
                <a:ea typeface="Arial" panose="020B0604020202020204" pitchFamily="34" charset="0"/>
              </a:rPr>
              <a:t>What I have found startling is that students are adept at labelling something as ‘woke’ (Kanai &amp; Gill 2021) or show their dismay over ‘cancel culture’ (Bouvier 2020) - ‘why is Mr Potato Head losing his ‘Mister’ (BBC 2021) - yet struggle to identify a progressive or conservative stance in a news article.  Students were producing a strong statement about whether the stance of the author was to ‘condemn or commend’, but were not connecting it as strongly to a broader worldview or ideology. Students are encouraged to consider this process in their analysis of the ‘stance of the text’: </a:t>
            </a:r>
          </a:p>
          <a:p>
            <a:pPr algn="just">
              <a:lnSpc>
                <a:spcPct val="115000"/>
              </a:lnSpc>
            </a:pPr>
            <a:r>
              <a:rPr lang="en-US" sz="1800" dirty="0">
                <a:effectLst/>
                <a:latin typeface="Arial" panose="020B0604020202020204" pitchFamily="34" charset="0"/>
                <a:ea typeface="Arial" panose="020B0604020202020204" pitchFamily="34" charset="0"/>
              </a:rPr>
              <a:t>  </a:t>
            </a:r>
          </a:p>
          <a:p>
            <a:pPr algn="just">
              <a:lnSpc>
                <a:spcPct val="115000"/>
              </a:lnSpc>
              <a:spcAft>
                <a:spcPts val="800"/>
              </a:spcAft>
            </a:pPr>
            <a:r>
              <a:rPr lang="en-US" sz="1800" dirty="0">
                <a:effectLst/>
                <a:latin typeface="Arial" panose="020B0604020202020204" pitchFamily="34" charset="0"/>
                <a:ea typeface="Calibri" panose="020F0502020204030204" pitchFamily="34" charset="0"/>
              </a:rPr>
              <a:t> </a:t>
            </a: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r>
              <a:rPr lang="en-US" sz="1800" dirty="0">
                <a:effectLst/>
                <a:latin typeface="Arial" panose="020B0604020202020204" pitchFamily="34" charset="0"/>
                <a:ea typeface="Calibri" panose="020F0502020204030204" pitchFamily="34" charset="0"/>
              </a:rPr>
              <a:t>Based on observations, I began developing a curriculum where ‘politics’ and ideology was taught more explicitly in my course. While this led to improved student outcomes in term of the understanding and sophistication of the text analysis, it produced another challenge in regard to the ‘discomfort’ shown by some students that often occurred as ‘critical incidents’ (Tripp 1994, p. 69) in the teaching space. The resistance to political discussions was communicated quite vehemently at times, with one student approaching me at the end of the first class and asking if she could change courses as she is not interested in discussing any of ‘these political’ issues; and another challenging me in front of the class about the suggestion to be aware of how our emotions may prevent our ability to think critically about a topic, that I was ‘denying people’s right to have views that are based on how they felt about something (in this case, the topic of immigration had just been raised); or another student who, after hearing from a number of students who identified as experiencing discrimination based on their sexual or ethnic identities, that he strongly believed in freedom of speech even if it offended the person. </a:t>
            </a: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r>
              <a:rPr lang="en-US" sz="1800" dirty="0">
                <a:effectLst/>
                <a:latin typeface="Arial" panose="020B0604020202020204" pitchFamily="34" charset="0"/>
                <a:ea typeface="Calibri" panose="020F0502020204030204" pitchFamily="34" charset="0"/>
              </a:rPr>
              <a:t>I was shocked in this particular teaching moment that a student would be so brazen to announce his view that could cause hurt for the students who had shared their own experiences of discrimination. </a:t>
            </a:r>
            <a:r>
              <a:rPr lang="en-US" sz="1800" dirty="0" err="1">
                <a:effectLst/>
                <a:latin typeface="Arial" panose="020B0604020202020204" pitchFamily="34" charset="0"/>
                <a:ea typeface="Calibri" panose="020F0502020204030204" pitchFamily="34" charset="0"/>
              </a:rPr>
              <a:t>Boler</a:t>
            </a:r>
            <a:r>
              <a:rPr lang="en-US" sz="1800" dirty="0">
                <a:effectLst/>
                <a:latin typeface="Arial" panose="020B0604020202020204" pitchFamily="34" charset="0"/>
                <a:ea typeface="Calibri" panose="020F0502020204030204" pitchFamily="34" charset="0"/>
              </a:rPr>
              <a:t> (2004) provides a useful explanation for the students discomfort: </a:t>
            </a: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r>
              <a:rPr lang="en-US" sz="1800" dirty="0">
                <a:effectLst/>
                <a:latin typeface="Arial" panose="020B0604020202020204" pitchFamily="34" charset="0"/>
                <a:ea typeface="Calibri" panose="020F0502020204030204" pitchFamily="34" charset="0"/>
              </a:rPr>
              <a:t>To shatter worldviews – specifically, to suggest that some unfairly benefit from (white, male, or heterosexual) privilege – can be emotionally translated into feeling one has no place of belonging. Are not angry protestations the cries of someone trying to save his - or herself from annihilation? (p. 118)</a:t>
            </a: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r>
              <a:rPr lang="en-US" sz="1800" dirty="0">
                <a:effectLst/>
                <a:latin typeface="Arial" panose="020B0604020202020204" pitchFamily="34" charset="0"/>
                <a:ea typeface="Calibri" panose="020F0502020204030204" pitchFamily="34" charset="0"/>
              </a:rPr>
              <a:t>I acknowledged these ‘critical incidents’ (Tripp 1994) as ‘indicative of underlying trends’ that presented a ‘dilemma’ in which I had two mutually inclusive courses of action.  Do I ignore the discomfort of my students or acknowledge it? What is the best course of action in acknowledging it? I chose to increase my focus on the ‘affective’ elements of teaching, because ‘emotions’ are critical to the sense-making process’ (Blackmore 2009). I assumed the discomfort in exploring ‘politics’ distracted students from focusing on the learning task and produced an ‘ill feeling’ in the teaching space that was new and challenging for me. This ‘ill feeling’ is shared by others (Shor 2007) and captured powerfully by </a:t>
            </a:r>
            <a:r>
              <a:rPr lang="en-US" sz="1800" dirty="0" err="1">
                <a:effectLst/>
                <a:latin typeface="Arial" panose="020B0604020202020204" pitchFamily="34" charset="0"/>
                <a:ea typeface="Calibri" panose="020F0502020204030204" pitchFamily="34" charset="0"/>
              </a:rPr>
              <a:t>Boler</a:t>
            </a:r>
            <a:r>
              <a:rPr lang="en-US" sz="1800" dirty="0">
                <a:effectLst/>
                <a:latin typeface="Arial" panose="020B0604020202020204" pitchFamily="34" charset="0"/>
                <a:ea typeface="Calibri" panose="020F0502020204030204" pitchFamily="34" charset="0"/>
              </a:rPr>
              <a:t> (2004) as she describes the three categories of students she encounters  in her sociology course: </a:t>
            </a: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r>
              <a:rPr lang="en-US" sz="1800" dirty="0">
                <a:effectLst/>
                <a:latin typeface="Arial" panose="020B0604020202020204" pitchFamily="34" charset="0"/>
                <a:ea typeface="Calibri" panose="020F0502020204030204" pitchFamily="34" charset="0"/>
              </a:rPr>
              <a:t>There are those willing to walk down the path of critical thinking with me, who find their world-views shattered, but simultaneously engage in creatively rebuilding a sense of meaning and coherence in the face of ambiguity. Secondly, there are those who angrily and vocally resist my attempts to suggest that the world might possibly be other than they have comfortably experienced it. Third, are those who appear disaffected, already sufficiently numb so that my attempts to ask them to rethink the world encounter only vacant and dull stares…it is often the case that the most intense emotions of suffering are experienced by both myself and the students who loudly resist having their worldviews challenged’. (p.117). </a:t>
            </a: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r>
              <a:rPr lang="en-US" sz="1800" dirty="0">
                <a:effectLst/>
                <a:latin typeface="Arial" panose="020B0604020202020204" pitchFamily="34" charset="0"/>
                <a:ea typeface="Calibri" panose="020F0502020204030204" pitchFamily="34" charset="0"/>
              </a:rPr>
              <a:t>Others suggest that discomfort is important to the learning process and that the ‘absence of disruption and ambiguity’ undermines the ‘opportunity for change or growth’ (Faulkner &amp; Crowhurst 2014, p. 397). I am encouraged that students feedback has demonstrated a shift in thinking about ‘evidence’ and locating a ‘truth’ to inform how they ‘read the world’ (Freire, 2004, p. 29). However,  I also observed </a:t>
            </a:r>
            <a:r>
              <a:rPr lang="en-US" sz="1800" dirty="0" err="1">
                <a:effectLst/>
                <a:latin typeface="Arial" panose="020B0604020202020204" pitchFamily="34" charset="0"/>
                <a:ea typeface="Calibri" panose="020F0502020204030204" pitchFamily="34" charset="0"/>
              </a:rPr>
              <a:t>Boler’s</a:t>
            </a:r>
            <a:r>
              <a:rPr lang="en-US" sz="1800" dirty="0">
                <a:effectLst/>
                <a:latin typeface="Arial" panose="020B0604020202020204" pitchFamily="34" charset="0"/>
                <a:ea typeface="Calibri" panose="020F0502020204030204" pitchFamily="34" charset="0"/>
              </a:rPr>
              <a:t> (2004) three categories amongst my student cohort, specifically with many students claiming a lack of interest in politics; not understanding existing and competing political worldviews; or do not see how politics is relevant for their lives or how language is employed for political purposes. Further, </a:t>
            </a:r>
            <a:r>
              <a:rPr lang="en-US" sz="1800" dirty="0" err="1">
                <a:effectLst/>
                <a:latin typeface="Arial" panose="020B0604020202020204" pitchFamily="34" charset="0"/>
                <a:ea typeface="Calibri" panose="020F0502020204030204" pitchFamily="34" charset="0"/>
              </a:rPr>
              <a:t>Boler</a:t>
            </a:r>
            <a:r>
              <a:rPr lang="en-US" sz="1800" dirty="0">
                <a:effectLst/>
                <a:latin typeface="Arial" panose="020B0604020202020204" pitchFamily="34" charset="0"/>
                <a:ea typeface="Calibri" panose="020F0502020204030204" pitchFamily="34" charset="0"/>
              </a:rPr>
              <a:t> (2004, p. 117) questions: How can educators and students make productive use out of this suffering and discomfort? Recognizing the discomfort has had a profound impact on my teaching and is woven throughout the narrative explored in this chapter. Significantly, the outcomes of my critical inquiry speak to </a:t>
            </a:r>
            <a:r>
              <a:rPr lang="en-US" sz="1800" dirty="0" err="1">
                <a:effectLst/>
                <a:latin typeface="Arial" panose="020B0604020202020204" pitchFamily="34" charset="0"/>
                <a:ea typeface="Calibri" panose="020F0502020204030204" pitchFamily="34" charset="0"/>
              </a:rPr>
              <a:t>Boler’s</a:t>
            </a:r>
            <a:r>
              <a:rPr lang="en-US" sz="1800" dirty="0">
                <a:effectLst/>
                <a:latin typeface="Arial" panose="020B0604020202020204" pitchFamily="34" charset="0"/>
                <a:ea typeface="Calibri" panose="020F0502020204030204" pitchFamily="34" charset="0"/>
              </a:rPr>
              <a:t> (2004) ‘three’ categories of students as survey data collected at the end of the course demonstrates a willingness to engage in spite of the initial  ‘lack of interest’ (or numbness) in politics they brought with them to the course; as well as those who continue to contest its relevance or socially critical perspectives (Faulkner &amp; Crowhurst 2014).</a:t>
            </a:r>
            <a:endParaRPr lang="en-US" sz="1800" dirty="0">
              <a:effectLst/>
              <a:latin typeface="Arial" panose="020B0604020202020204" pitchFamily="34" charset="0"/>
              <a:ea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pPr>
              <a:defRPr/>
            </a:pPr>
            <a:fld id="{1EDB437F-59FE-4A6C-A802-8DC82142699A}" type="slidenum">
              <a:rPr lang="en-US" smtClean="0"/>
              <a:pPr>
                <a:defRPr/>
              </a:pPr>
              <a:t>10</a:t>
            </a:fld>
            <a:endParaRPr lang="en-US"/>
          </a:p>
        </p:txBody>
      </p:sp>
    </p:spTree>
    <p:extLst>
      <p:ext uri="{BB962C8B-B14F-4D97-AF65-F5344CB8AC3E}">
        <p14:creationId xmlns:p14="http://schemas.microsoft.com/office/powerpoint/2010/main" val="195053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800"/>
              </a:spcAft>
            </a:pPr>
            <a:r>
              <a:rPr lang="en-US" sz="1800" dirty="0">
                <a:effectLst/>
                <a:latin typeface="Arial" panose="020B0604020202020204" pitchFamily="34" charset="0"/>
                <a:ea typeface="Calibri" panose="020F0502020204030204" pitchFamily="34" charset="0"/>
              </a:rPr>
              <a:t>Students begin the course with an introduction to critical thinking as defined as ‘setting out actively to understand what is really going on using reasoning, evaluating evidence and thinking carefully about the process of thinking itself’ (Chatfield 2019). Students are introduced to concepts such as objectivity, skepticism, bias and are encouraged to think about who or what has influenced  their values and opinions on a range of current social issues. In the first week, we also look at the ‘fake news’ phenomena, as it has increasingly undermined our ability to believe sources of information through the spread of disinformation. </a:t>
            </a: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r>
              <a:rPr lang="en-US" sz="1800" dirty="0">
                <a:effectLst/>
                <a:latin typeface="Arial" panose="020B0604020202020204" pitchFamily="34" charset="0"/>
                <a:ea typeface="Calibri" panose="020F0502020204030204" pitchFamily="34" charset="0"/>
              </a:rPr>
              <a:t>Early in the course we also build the students understanding of the importance of building their media literacy. Through the introduction of semiotic theory, we explore how our constant engagement with multiple forms of media influences how we make sense of the world around us. I also highlight for them that part of being media literate is understanding not just how the algorithms work in our social media platforms to show us content that will confirm our biases, but that we also need to ask: who owns the media? If there is a lack of diversity of media ownership, what does this mean for democracy in Australia? Can we identify a specific world-view being represented by the different media companies in their content? To highlight that different media platforms may present stories with a specific stance that connects with a left or right political perspective, the students are given two articles on a contemporary social issue that may impact many of our students – increasing social welfare payments. One presents a progressive stance and one presents a conservative stance, and the students are encouraged to consider these questions: </a:t>
            </a: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r>
              <a:rPr lang="en-US" sz="1800" dirty="0">
                <a:effectLst/>
                <a:latin typeface="Arial" panose="020B0604020202020204" pitchFamily="34" charset="0"/>
                <a:ea typeface="Arial" panose="020B0604020202020204" pitchFamily="34" charset="0"/>
              </a:rPr>
              <a:t>Compare the ‘evidence’ included to support the discussion in both articles? Whose voices are included?</a:t>
            </a:r>
          </a:p>
          <a:p>
            <a:pPr algn="just">
              <a:lnSpc>
                <a:spcPct val="115000"/>
              </a:lnSpc>
              <a:spcAft>
                <a:spcPts val="800"/>
              </a:spcAft>
            </a:pPr>
            <a:r>
              <a:rPr lang="en-US" sz="1800" dirty="0">
                <a:effectLst/>
                <a:latin typeface="Arial" panose="020B0604020202020204" pitchFamily="34" charset="0"/>
                <a:ea typeface="Arial" panose="020B0604020202020204" pitchFamily="34" charset="0"/>
              </a:rPr>
              <a:t>What is the stance adopted by the News Corp article on the issue? What is the stance adopted by SBS News? Does this implicate the broader values of the newsgroup?</a:t>
            </a:r>
          </a:p>
          <a:p>
            <a:pPr algn="just">
              <a:lnSpc>
                <a:spcPct val="115000"/>
              </a:lnSpc>
              <a:spcAft>
                <a:spcPts val="800"/>
              </a:spcAft>
            </a:pPr>
            <a:r>
              <a:rPr lang="en-US" sz="1800" dirty="0">
                <a:effectLst/>
                <a:latin typeface="Arial" panose="020B0604020202020204" pitchFamily="34" charset="0"/>
                <a:ea typeface="Arial" panose="020B0604020202020204" pitchFamily="34" charset="0"/>
              </a:rPr>
              <a:t>What language techniques are adopted to inspire an emotional response in either article?</a:t>
            </a:r>
          </a:p>
          <a:p>
            <a:pPr algn="just">
              <a:lnSpc>
                <a:spcPct val="115000"/>
              </a:lnSpc>
              <a:spcAft>
                <a:spcPts val="800"/>
              </a:spcAft>
            </a:pPr>
            <a:r>
              <a:rPr lang="en-US" sz="1800" dirty="0">
                <a:effectLst/>
                <a:latin typeface="Arial" panose="020B0604020202020204" pitchFamily="34" charset="0"/>
                <a:ea typeface="Calibri" panose="020F0502020204030204" pitchFamily="34" charset="0"/>
              </a:rPr>
              <a:t>Students identify the lack of diverse ‘voices’ in the NewsCorp article, and the loaded, negative language that is used to describe young people who receive welfare payments. Comparatively with the SBS article that includes multiple and competing voices and focuses on condemning government actions and not the young people. As the first analysis, this activity supports the scaffolding of the students awareness of political biases across media platforms and the important critical literacy questions to start asking when engaging with media texts: Whose viewpoint is expressed? What does the author want us to think? Whose voices are missing? How might alternative perspectives be represented? How would that contribute to your understanding the text from a critical stance? What action might you take on the basis of what you learned?</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721484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t>Students identify the lack of diverse ‘voices’ in the NewsCorp article, and the loaded, negative language that is used to describe young people who receive welfare payments. Comparatively with the SBS article that includes multiple and competing voices and focuses on condemning government actions and not the young people.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t>As the first analysis, </a:t>
            </a:r>
            <a:r>
              <a:rPr lang="en-AU" sz="1200" b="1" dirty="0"/>
              <a:t>this activity supports the scaffolding of the students awareness of political biases across media platforms and the important critical literacy questions to start asking when engaging with media texts</a:t>
            </a:r>
            <a:r>
              <a:rPr lang="en-AU" sz="1200" dirty="0"/>
              <a:t>: Whose viewpoint is expressed? What does the author want us to think? Whose voices are missing? How might alternative perspectives be represented? How would that contribute to your understanding the text from a critical stance? What action might you take on the basis of what you learned?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706057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t>In addition to the student feedback reflecting the shift in thinking,  I collected student assignments as artefacts of the project. These excerpts from student's critical review of a media text demonstrate a sophisticated connection to political worldviews or ideologies. Prior to the action research project, students were not submitting work with this level of sophistication and application of the political discourse. </a:t>
            </a:r>
            <a:r>
              <a:rPr lang="en-AU" sz="1200" b="1" i="1" dirty="0"/>
              <a:t>. </a:t>
            </a: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t>Student analysis #1 not only identified the specific stance of the author according to where it would align on a political spectrum from left to right and gave a description of the values aligned with the left/right, but also identified the political bias that is increasingly evident across NewsCorp news stories. In week 2 of the course, I embedded a greater focus on the monopoly and concentration of media ownership in Australia with an emphasis on the emergence of a right and conservative political bias being communicated by NewsCorp.</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68281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28</a:t>
            </a:fld>
            <a:endParaRPr lang="en-US"/>
          </a:p>
        </p:txBody>
      </p:sp>
    </p:spTree>
    <p:extLst>
      <p:ext uri="{BB962C8B-B14F-4D97-AF65-F5344CB8AC3E}">
        <p14:creationId xmlns:p14="http://schemas.microsoft.com/office/powerpoint/2010/main" val="25721115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D942E2-BAD8-FC47-AC93-B2BB6BCAFF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Picture 7" descr="UniSA New Portrait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27728" y="590550"/>
            <a:ext cx="1288544" cy="1030835"/>
          </a:xfrm>
          <a:prstGeom prst="rect">
            <a:avLst/>
          </a:prstGeom>
        </p:spPr>
      </p:pic>
      <p:sp>
        <p:nvSpPr>
          <p:cNvPr id="4" name="Rectangle 8"/>
          <p:cNvSpPr>
            <a:spLocks noGrp="1" noChangeArrowheads="1"/>
          </p:cNvSpPr>
          <p:nvPr>
            <p:ph type="ctrTitle" sz="quarter" hasCustomPrompt="1"/>
          </p:nvPr>
        </p:nvSpPr>
        <p:spPr bwMode="auto">
          <a:xfrm>
            <a:off x="1358089" y="2184400"/>
            <a:ext cx="6437083" cy="84328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ctr">
              <a:defRPr sz="4400" b="1">
                <a:solidFill>
                  <a:schemeClr val="bg1"/>
                </a:solidFill>
                <a:latin typeface="+mj-lt"/>
              </a:defRPr>
            </a:lvl1pPr>
          </a:lstStyle>
          <a:p>
            <a:r>
              <a:rPr lang="en-US"/>
              <a:t>Insert title here</a:t>
            </a:r>
          </a:p>
        </p:txBody>
      </p:sp>
      <p:sp>
        <p:nvSpPr>
          <p:cNvPr id="5" name="Rectangle 11"/>
          <p:cNvSpPr>
            <a:spLocks noGrp="1" noChangeArrowheads="1"/>
          </p:cNvSpPr>
          <p:nvPr>
            <p:ph type="subTitle" sz="quarter" idx="1" hasCustomPrompt="1"/>
          </p:nvPr>
        </p:nvSpPr>
        <p:spPr bwMode="auto">
          <a:xfrm>
            <a:off x="1366353" y="3332829"/>
            <a:ext cx="6428827" cy="1249331"/>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marL="0" indent="0" algn="ctr">
              <a:buFontTx/>
              <a:buNone/>
              <a:defRPr sz="3200" baseline="0">
                <a:solidFill>
                  <a:schemeClr val="bg1"/>
                </a:solidFill>
              </a:defRPr>
            </a:lvl1pPr>
          </a:lstStyle>
          <a:p>
            <a:r>
              <a:rPr lang="en-US"/>
              <a:t>Insert text or delete if not required</a:t>
            </a:r>
          </a:p>
        </p:txBody>
      </p:sp>
    </p:spTree>
    <p:extLst>
      <p:ext uri="{BB962C8B-B14F-4D97-AF65-F5344CB8AC3E}">
        <p14:creationId xmlns:p14="http://schemas.microsoft.com/office/powerpoint/2010/main" val="1681381"/>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F45D7-8229-AF44-A8C4-D32061F0A3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5F4EBE-48E0-EA48-A61F-6BCF4A969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37C209-6A15-9E4C-99CA-EFA542AB3757}"/>
              </a:ext>
            </a:extLst>
          </p:cNvPr>
          <p:cNvSpPr>
            <a:spLocks noGrp="1"/>
          </p:cNvSpPr>
          <p:nvPr>
            <p:ph type="dt" sz="half" idx="10"/>
          </p:nvPr>
        </p:nvSpPr>
        <p:spPr/>
        <p:txBody>
          <a:bodyPr/>
          <a:lstStyle/>
          <a:p>
            <a:fld id="{0F7A12F7-B594-D943-BCAC-F8C41FE18D2D}" type="datetimeFigureOut">
              <a:rPr lang="en-US" smtClean="0"/>
              <a:t>9/30/2022</a:t>
            </a:fld>
            <a:endParaRPr lang="en-US"/>
          </a:p>
        </p:txBody>
      </p:sp>
      <p:sp>
        <p:nvSpPr>
          <p:cNvPr id="5" name="Footer Placeholder 4">
            <a:extLst>
              <a:ext uri="{FF2B5EF4-FFF2-40B4-BE49-F238E27FC236}">
                <a16:creationId xmlns:a16="http://schemas.microsoft.com/office/drawing/2014/main" id="{F93F3ABB-5F70-E747-BB75-F629D32B2F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68382B-B1E6-3742-B8C5-4B17EE7464A2}"/>
              </a:ext>
            </a:extLst>
          </p:cNvPr>
          <p:cNvSpPr>
            <a:spLocks noGrp="1"/>
          </p:cNvSpPr>
          <p:nvPr>
            <p:ph type="sldNum" sz="quarter" idx="12"/>
          </p:nvPr>
        </p:nvSpPr>
        <p:spPr/>
        <p:txBody>
          <a:bodyPr/>
          <a:lstStyle/>
          <a:p>
            <a:fld id="{DF73A8AF-85EC-3C45-844B-0287ECD14DF1}" type="slidenum">
              <a:rPr lang="en-US" smtClean="0"/>
              <a:t>‹#›</a:t>
            </a:fld>
            <a:endParaRPr lang="en-US"/>
          </a:p>
        </p:txBody>
      </p:sp>
    </p:spTree>
    <p:extLst>
      <p:ext uri="{BB962C8B-B14F-4D97-AF65-F5344CB8AC3E}">
        <p14:creationId xmlns:p14="http://schemas.microsoft.com/office/powerpoint/2010/main" val="2895711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2B822-43AF-0E46-B69E-6FFAA4207B9F}"/>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A945E49-72A4-E646-BEF1-3662F48E6FFA}"/>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893BE6-1E10-9C4E-9F45-854DE9875926}"/>
              </a:ext>
            </a:extLst>
          </p:cNvPr>
          <p:cNvSpPr>
            <a:spLocks noGrp="1"/>
          </p:cNvSpPr>
          <p:nvPr>
            <p:ph type="dt" sz="half" idx="10"/>
          </p:nvPr>
        </p:nvSpPr>
        <p:spPr/>
        <p:txBody>
          <a:bodyPr/>
          <a:lstStyle/>
          <a:p>
            <a:fld id="{0F7A12F7-B594-D943-BCAC-F8C41FE18D2D}" type="datetimeFigureOut">
              <a:rPr lang="en-US" smtClean="0"/>
              <a:t>9/30/2022</a:t>
            </a:fld>
            <a:endParaRPr lang="en-US"/>
          </a:p>
        </p:txBody>
      </p:sp>
      <p:sp>
        <p:nvSpPr>
          <p:cNvPr id="5" name="Footer Placeholder 4">
            <a:extLst>
              <a:ext uri="{FF2B5EF4-FFF2-40B4-BE49-F238E27FC236}">
                <a16:creationId xmlns:a16="http://schemas.microsoft.com/office/drawing/2014/main" id="{98847C0F-00E9-2F49-8B89-66F9D9021D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1B45E1-095F-FA46-A38C-6CC97AF82031}"/>
              </a:ext>
            </a:extLst>
          </p:cNvPr>
          <p:cNvSpPr>
            <a:spLocks noGrp="1"/>
          </p:cNvSpPr>
          <p:nvPr>
            <p:ph type="sldNum" sz="quarter" idx="12"/>
          </p:nvPr>
        </p:nvSpPr>
        <p:spPr/>
        <p:txBody>
          <a:bodyPr/>
          <a:lstStyle/>
          <a:p>
            <a:fld id="{DF73A8AF-85EC-3C45-844B-0287ECD14DF1}" type="slidenum">
              <a:rPr lang="en-US" smtClean="0"/>
              <a:t>‹#›</a:t>
            </a:fld>
            <a:endParaRPr lang="en-US"/>
          </a:p>
        </p:txBody>
      </p:sp>
    </p:spTree>
    <p:extLst>
      <p:ext uri="{BB962C8B-B14F-4D97-AF65-F5344CB8AC3E}">
        <p14:creationId xmlns:p14="http://schemas.microsoft.com/office/powerpoint/2010/main" val="1622334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A7A29-699A-D044-9107-0AF5730B3D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71E0D5-8B7D-084B-812D-A1DE5F6ED57D}"/>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E9EF88-0C6F-E348-8841-B1C184D5A2E2}"/>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7B8ABF-E679-8445-8485-06AD72DE5FB7}"/>
              </a:ext>
            </a:extLst>
          </p:cNvPr>
          <p:cNvSpPr>
            <a:spLocks noGrp="1"/>
          </p:cNvSpPr>
          <p:nvPr>
            <p:ph type="dt" sz="half" idx="10"/>
          </p:nvPr>
        </p:nvSpPr>
        <p:spPr/>
        <p:txBody>
          <a:bodyPr/>
          <a:lstStyle/>
          <a:p>
            <a:fld id="{0F7A12F7-B594-D943-BCAC-F8C41FE18D2D}" type="datetimeFigureOut">
              <a:rPr lang="en-US" smtClean="0"/>
              <a:t>9/30/2022</a:t>
            </a:fld>
            <a:endParaRPr lang="en-US"/>
          </a:p>
        </p:txBody>
      </p:sp>
      <p:sp>
        <p:nvSpPr>
          <p:cNvPr id="6" name="Footer Placeholder 5">
            <a:extLst>
              <a:ext uri="{FF2B5EF4-FFF2-40B4-BE49-F238E27FC236}">
                <a16:creationId xmlns:a16="http://schemas.microsoft.com/office/drawing/2014/main" id="{F0FA65AE-4E84-AF44-8265-ABA536ED33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1DEC1A-9D7E-C642-8020-D74C8F32F7DF}"/>
              </a:ext>
            </a:extLst>
          </p:cNvPr>
          <p:cNvSpPr>
            <a:spLocks noGrp="1"/>
          </p:cNvSpPr>
          <p:nvPr>
            <p:ph type="sldNum" sz="quarter" idx="12"/>
          </p:nvPr>
        </p:nvSpPr>
        <p:spPr/>
        <p:txBody>
          <a:bodyPr/>
          <a:lstStyle/>
          <a:p>
            <a:fld id="{DF73A8AF-85EC-3C45-844B-0287ECD14DF1}" type="slidenum">
              <a:rPr lang="en-US" smtClean="0"/>
              <a:t>‹#›</a:t>
            </a:fld>
            <a:endParaRPr lang="en-US"/>
          </a:p>
        </p:txBody>
      </p:sp>
    </p:spTree>
    <p:extLst>
      <p:ext uri="{BB962C8B-B14F-4D97-AF65-F5344CB8AC3E}">
        <p14:creationId xmlns:p14="http://schemas.microsoft.com/office/powerpoint/2010/main" val="2344602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89F6E-2764-0241-BF69-9C1FB1415732}"/>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2BD734-589D-3C44-A393-F20DCE74D4F2}"/>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C4762F2-4DA8-634D-BD8B-6CB6073C107F}"/>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EDD8BF-B789-1B41-AB25-036ABF4DD1AB}"/>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C1F27A1-AD67-1A48-A423-AF3A8AD179C6}"/>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06BEA5-21A0-994C-9B77-0B5A12C32807}"/>
              </a:ext>
            </a:extLst>
          </p:cNvPr>
          <p:cNvSpPr>
            <a:spLocks noGrp="1"/>
          </p:cNvSpPr>
          <p:nvPr>
            <p:ph type="dt" sz="half" idx="10"/>
          </p:nvPr>
        </p:nvSpPr>
        <p:spPr/>
        <p:txBody>
          <a:bodyPr/>
          <a:lstStyle/>
          <a:p>
            <a:fld id="{0F7A12F7-B594-D943-BCAC-F8C41FE18D2D}" type="datetimeFigureOut">
              <a:rPr lang="en-US" smtClean="0"/>
              <a:t>9/30/2022</a:t>
            </a:fld>
            <a:endParaRPr lang="en-US"/>
          </a:p>
        </p:txBody>
      </p:sp>
      <p:sp>
        <p:nvSpPr>
          <p:cNvPr id="8" name="Footer Placeholder 7">
            <a:extLst>
              <a:ext uri="{FF2B5EF4-FFF2-40B4-BE49-F238E27FC236}">
                <a16:creationId xmlns:a16="http://schemas.microsoft.com/office/drawing/2014/main" id="{14E1D8FC-4F91-F942-B3DB-75F3FFEB8C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E9AD79-C44B-5F40-A6BA-BC654FF26B77}"/>
              </a:ext>
            </a:extLst>
          </p:cNvPr>
          <p:cNvSpPr>
            <a:spLocks noGrp="1"/>
          </p:cNvSpPr>
          <p:nvPr>
            <p:ph type="sldNum" sz="quarter" idx="12"/>
          </p:nvPr>
        </p:nvSpPr>
        <p:spPr/>
        <p:txBody>
          <a:bodyPr/>
          <a:lstStyle/>
          <a:p>
            <a:fld id="{DF73A8AF-85EC-3C45-844B-0287ECD14DF1}" type="slidenum">
              <a:rPr lang="en-US" smtClean="0"/>
              <a:t>‹#›</a:t>
            </a:fld>
            <a:endParaRPr lang="en-US"/>
          </a:p>
        </p:txBody>
      </p:sp>
    </p:spTree>
    <p:extLst>
      <p:ext uri="{BB962C8B-B14F-4D97-AF65-F5344CB8AC3E}">
        <p14:creationId xmlns:p14="http://schemas.microsoft.com/office/powerpoint/2010/main" val="2233215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38C50-5F11-5A4B-9061-92DFCE9FBE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AE9201-400C-434C-BEDF-90681A6152DA}"/>
              </a:ext>
            </a:extLst>
          </p:cNvPr>
          <p:cNvSpPr>
            <a:spLocks noGrp="1"/>
          </p:cNvSpPr>
          <p:nvPr>
            <p:ph type="dt" sz="half" idx="10"/>
          </p:nvPr>
        </p:nvSpPr>
        <p:spPr/>
        <p:txBody>
          <a:bodyPr/>
          <a:lstStyle/>
          <a:p>
            <a:fld id="{0F7A12F7-B594-D943-BCAC-F8C41FE18D2D}" type="datetimeFigureOut">
              <a:rPr lang="en-US" smtClean="0"/>
              <a:t>9/30/2022</a:t>
            </a:fld>
            <a:endParaRPr lang="en-US"/>
          </a:p>
        </p:txBody>
      </p:sp>
      <p:sp>
        <p:nvSpPr>
          <p:cNvPr id="4" name="Footer Placeholder 3">
            <a:extLst>
              <a:ext uri="{FF2B5EF4-FFF2-40B4-BE49-F238E27FC236}">
                <a16:creationId xmlns:a16="http://schemas.microsoft.com/office/drawing/2014/main" id="{6E69E166-F726-564D-8B26-24D069CCD8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3CE4A1-A97D-5C4E-888D-377063021632}"/>
              </a:ext>
            </a:extLst>
          </p:cNvPr>
          <p:cNvSpPr>
            <a:spLocks noGrp="1"/>
          </p:cNvSpPr>
          <p:nvPr>
            <p:ph type="sldNum" sz="quarter" idx="12"/>
          </p:nvPr>
        </p:nvSpPr>
        <p:spPr/>
        <p:txBody>
          <a:bodyPr/>
          <a:lstStyle/>
          <a:p>
            <a:fld id="{DF73A8AF-85EC-3C45-844B-0287ECD14DF1}" type="slidenum">
              <a:rPr lang="en-US" smtClean="0"/>
              <a:t>‹#›</a:t>
            </a:fld>
            <a:endParaRPr lang="en-US"/>
          </a:p>
        </p:txBody>
      </p:sp>
    </p:spTree>
    <p:extLst>
      <p:ext uri="{BB962C8B-B14F-4D97-AF65-F5344CB8AC3E}">
        <p14:creationId xmlns:p14="http://schemas.microsoft.com/office/powerpoint/2010/main" val="3288512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232F3A-137A-7049-84DA-AA1840FA978D}"/>
              </a:ext>
            </a:extLst>
          </p:cNvPr>
          <p:cNvSpPr>
            <a:spLocks noGrp="1"/>
          </p:cNvSpPr>
          <p:nvPr>
            <p:ph type="dt" sz="half" idx="10"/>
          </p:nvPr>
        </p:nvSpPr>
        <p:spPr/>
        <p:txBody>
          <a:bodyPr/>
          <a:lstStyle/>
          <a:p>
            <a:fld id="{0F7A12F7-B594-D943-BCAC-F8C41FE18D2D}" type="datetimeFigureOut">
              <a:rPr lang="en-US" smtClean="0"/>
              <a:t>9/30/2022</a:t>
            </a:fld>
            <a:endParaRPr lang="en-US"/>
          </a:p>
        </p:txBody>
      </p:sp>
      <p:sp>
        <p:nvSpPr>
          <p:cNvPr id="3" name="Footer Placeholder 2">
            <a:extLst>
              <a:ext uri="{FF2B5EF4-FFF2-40B4-BE49-F238E27FC236}">
                <a16:creationId xmlns:a16="http://schemas.microsoft.com/office/drawing/2014/main" id="{1FA63701-5E71-3442-850F-F63FC13691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2CDF70-BB4B-3D48-A5D9-C0F126E030FB}"/>
              </a:ext>
            </a:extLst>
          </p:cNvPr>
          <p:cNvSpPr>
            <a:spLocks noGrp="1"/>
          </p:cNvSpPr>
          <p:nvPr>
            <p:ph type="sldNum" sz="quarter" idx="12"/>
          </p:nvPr>
        </p:nvSpPr>
        <p:spPr/>
        <p:txBody>
          <a:bodyPr/>
          <a:lstStyle/>
          <a:p>
            <a:fld id="{DF73A8AF-85EC-3C45-844B-0287ECD14DF1}" type="slidenum">
              <a:rPr lang="en-US" smtClean="0"/>
              <a:t>‹#›</a:t>
            </a:fld>
            <a:endParaRPr lang="en-US"/>
          </a:p>
        </p:txBody>
      </p:sp>
    </p:spTree>
    <p:extLst>
      <p:ext uri="{BB962C8B-B14F-4D97-AF65-F5344CB8AC3E}">
        <p14:creationId xmlns:p14="http://schemas.microsoft.com/office/powerpoint/2010/main" val="1492458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1FE2-FCF3-A744-919B-21EA2BF5C76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6713229-FB8D-294A-B935-D0012A8D86F1}"/>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C77C3E-B3E1-FE4A-AB53-1B9F076E3C3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ED73700-4895-A143-8977-1F0C61E460CF}"/>
              </a:ext>
            </a:extLst>
          </p:cNvPr>
          <p:cNvSpPr>
            <a:spLocks noGrp="1"/>
          </p:cNvSpPr>
          <p:nvPr>
            <p:ph type="dt" sz="half" idx="10"/>
          </p:nvPr>
        </p:nvSpPr>
        <p:spPr/>
        <p:txBody>
          <a:bodyPr/>
          <a:lstStyle/>
          <a:p>
            <a:fld id="{0F7A12F7-B594-D943-BCAC-F8C41FE18D2D}" type="datetimeFigureOut">
              <a:rPr lang="en-US" smtClean="0"/>
              <a:t>9/30/2022</a:t>
            </a:fld>
            <a:endParaRPr lang="en-US"/>
          </a:p>
        </p:txBody>
      </p:sp>
      <p:sp>
        <p:nvSpPr>
          <p:cNvPr id="6" name="Footer Placeholder 5">
            <a:extLst>
              <a:ext uri="{FF2B5EF4-FFF2-40B4-BE49-F238E27FC236}">
                <a16:creationId xmlns:a16="http://schemas.microsoft.com/office/drawing/2014/main" id="{E2A4B686-B9CB-9B4B-886D-EF7481C6F2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88F33C-4B4F-DF4D-B5B2-7B7274A805C8}"/>
              </a:ext>
            </a:extLst>
          </p:cNvPr>
          <p:cNvSpPr>
            <a:spLocks noGrp="1"/>
          </p:cNvSpPr>
          <p:nvPr>
            <p:ph type="sldNum" sz="quarter" idx="12"/>
          </p:nvPr>
        </p:nvSpPr>
        <p:spPr/>
        <p:txBody>
          <a:bodyPr/>
          <a:lstStyle/>
          <a:p>
            <a:fld id="{DF73A8AF-85EC-3C45-844B-0287ECD14DF1}" type="slidenum">
              <a:rPr lang="en-US" smtClean="0"/>
              <a:t>‹#›</a:t>
            </a:fld>
            <a:endParaRPr lang="en-US"/>
          </a:p>
        </p:txBody>
      </p:sp>
    </p:spTree>
    <p:extLst>
      <p:ext uri="{BB962C8B-B14F-4D97-AF65-F5344CB8AC3E}">
        <p14:creationId xmlns:p14="http://schemas.microsoft.com/office/powerpoint/2010/main" val="3864401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B9DC3-BB32-4948-9874-90330696897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82E8234-0045-E545-BD18-0AFB95E386B0}"/>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2E27D28-A6F1-5D47-AA07-260704604C9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C107231-76A8-2A4C-B5FB-62FF1BD9892E}"/>
              </a:ext>
            </a:extLst>
          </p:cNvPr>
          <p:cNvSpPr>
            <a:spLocks noGrp="1"/>
          </p:cNvSpPr>
          <p:nvPr>
            <p:ph type="dt" sz="half" idx="10"/>
          </p:nvPr>
        </p:nvSpPr>
        <p:spPr/>
        <p:txBody>
          <a:bodyPr/>
          <a:lstStyle/>
          <a:p>
            <a:fld id="{0F7A12F7-B594-D943-BCAC-F8C41FE18D2D}" type="datetimeFigureOut">
              <a:rPr lang="en-US" smtClean="0"/>
              <a:t>9/30/2022</a:t>
            </a:fld>
            <a:endParaRPr lang="en-US"/>
          </a:p>
        </p:txBody>
      </p:sp>
      <p:sp>
        <p:nvSpPr>
          <p:cNvPr id="6" name="Footer Placeholder 5">
            <a:extLst>
              <a:ext uri="{FF2B5EF4-FFF2-40B4-BE49-F238E27FC236}">
                <a16:creationId xmlns:a16="http://schemas.microsoft.com/office/drawing/2014/main" id="{A3EB094D-D3C2-0545-BC34-2BAEEC7F4D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6265B4-6BF2-1943-974D-AE0FF4EB32AC}"/>
              </a:ext>
            </a:extLst>
          </p:cNvPr>
          <p:cNvSpPr>
            <a:spLocks noGrp="1"/>
          </p:cNvSpPr>
          <p:nvPr>
            <p:ph type="sldNum" sz="quarter" idx="12"/>
          </p:nvPr>
        </p:nvSpPr>
        <p:spPr/>
        <p:txBody>
          <a:bodyPr/>
          <a:lstStyle/>
          <a:p>
            <a:fld id="{DF73A8AF-85EC-3C45-844B-0287ECD14DF1}" type="slidenum">
              <a:rPr lang="en-US" smtClean="0"/>
              <a:t>‹#›</a:t>
            </a:fld>
            <a:endParaRPr lang="en-US"/>
          </a:p>
        </p:txBody>
      </p:sp>
    </p:spTree>
    <p:extLst>
      <p:ext uri="{BB962C8B-B14F-4D97-AF65-F5344CB8AC3E}">
        <p14:creationId xmlns:p14="http://schemas.microsoft.com/office/powerpoint/2010/main" val="3533829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7BEFB-9B7C-F046-B519-1E24396369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3ECE8E-EF40-3A45-8597-90E54ABBAD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DC9CD7-E906-B145-A89B-7650EA05E77D}"/>
              </a:ext>
            </a:extLst>
          </p:cNvPr>
          <p:cNvSpPr>
            <a:spLocks noGrp="1"/>
          </p:cNvSpPr>
          <p:nvPr>
            <p:ph type="dt" sz="half" idx="10"/>
          </p:nvPr>
        </p:nvSpPr>
        <p:spPr/>
        <p:txBody>
          <a:bodyPr/>
          <a:lstStyle/>
          <a:p>
            <a:fld id="{0F7A12F7-B594-D943-BCAC-F8C41FE18D2D}" type="datetimeFigureOut">
              <a:rPr lang="en-US" smtClean="0"/>
              <a:t>9/30/2022</a:t>
            </a:fld>
            <a:endParaRPr lang="en-US"/>
          </a:p>
        </p:txBody>
      </p:sp>
      <p:sp>
        <p:nvSpPr>
          <p:cNvPr id="5" name="Footer Placeholder 4">
            <a:extLst>
              <a:ext uri="{FF2B5EF4-FFF2-40B4-BE49-F238E27FC236}">
                <a16:creationId xmlns:a16="http://schemas.microsoft.com/office/drawing/2014/main" id="{7FFE9DAA-A3FF-FA46-B833-9AF52CF71E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F93200-E783-A144-89E7-408C25EAA100}"/>
              </a:ext>
            </a:extLst>
          </p:cNvPr>
          <p:cNvSpPr>
            <a:spLocks noGrp="1"/>
          </p:cNvSpPr>
          <p:nvPr>
            <p:ph type="sldNum" sz="quarter" idx="12"/>
          </p:nvPr>
        </p:nvSpPr>
        <p:spPr/>
        <p:txBody>
          <a:bodyPr/>
          <a:lstStyle/>
          <a:p>
            <a:fld id="{DF73A8AF-85EC-3C45-844B-0287ECD14DF1}" type="slidenum">
              <a:rPr lang="en-US" smtClean="0"/>
              <a:t>‹#›</a:t>
            </a:fld>
            <a:endParaRPr lang="en-US"/>
          </a:p>
        </p:txBody>
      </p:sp>
    </p:spTree>
    <p:extLst>
      <p:ext uri="{BB962C8B-B14F-4D97-AF65-F5344CB8AC3E}">
        <p14:creationId xmlns:p14="http://schemas.microsoft.com/office/powerpoint/2010/main" val="10081898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766798-F8C9-944A-84C7-704321B7DEB9}"/>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F4E993-7CF4-344F-859E-C18A53702A42}"/>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F0EC5F-783D-9C4D-9C3D-BE63C088903E}"/>
              </a:ext>
            </a:extLst>
          </p:cNvPr>
          <p:cNvSpPr>
            <a:spLocks noGrp="1"/>
          </p:cNvSpPr>
          <p:nvPr>
            <p:ph type="dt" sz="half" idx="10"/>
          </p:nvPr>
        </p:nvSpPr>
        <p:spPr/>
        <p:txBody>
          <a:bodyPr/>
          <a:lstStyle/>
          <a:p>
            <a:fld id="{0F7A12F7-B594-D943-BCAC-F8C41FE18D2D}" type="datetimeFigureOut">
              <a:rPr lang="en-US" smtClean="0"/>
              <a:t>9/30/2022</a:t>
            </a:fld>
            <a:endParaRPr lang="en-US"/>
          </a:p>
        </p:txBody>
      </p:sp>
      <p:sp>
        <p:nvSpPr>
          <p:cNvPr id="5" name="Footer Placeholder 4">
            <a:extLst>
              <a:ext uri="{FF2B5EF4-FFF2-40B4-BE49-F238E27FC236}">
                <a16:creationId xmlns:a16="http://schemas.microsoft.com/office/drawing/2014/main" id="{1A5EC168-9381-C449-8B3C-0E94638DE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24C3A-0645-6D43-8A18-B46B4F1C9AFE}"/>
              </a:ext>
            </a:extLst>
          </p:cNvPr>
          <p:cNvSpPr>
            <a:spLocks noGrp="1"/>
          </p:cNvSpPr>
          <p:nvPr>
            <p:ph type="sldNum" sz="quarter" idx="12"/>
          </p:nvPr>
        </p:nvSpPr>
        <p:spPr/>
        <p:txBody>
          <a:bodyPr/>
          <a:lstStyle/>
          <a:p>
            <a:fld id="{DF73A8AF-85EC-3C45-844B-0287ECD14DF1}" type="slidenum">
              <a:rPr lang="en-US" smtClean="0"/>
              <a:t>‹#›</a:t>
            </a:fld>
            <a:endParaRPr lang="en-US"/>
          </a:p>
        </p:txBody>
      </p:sp>
    </p:spTree>
    <p:extLst>
      <p:ext uri="{BB962C8B-B14F-4D97-AF65-F5344CB8AC3E}">
        <p14:creationId xmlns:p14="http://schemas.microsoft.com/office/powerpoint/2010/main" val="665342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oter:heading and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8CBD54-DF40-5146-A631-26A8BE439F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
        <p:nvSpPr>
          <p:cNvPr id="11" name="Text Placeholder 3"/>
          <p:cNvSpPr>
            <a:spLocks noGrp="1"/>
          </p:cNvSpPr>
          <p:nvPr>
            <p:ph type="body" sz="quarter" idx="11" hasCustomPrompt="1"/>
          </p:nvPr>
        </p:nvSpPr>
        <p:spPr>
          <a:xfrm>
            <a:off x="416217" y="428627"/>
            <a:ext cx="8290903" cy="647700"/>
          </a:xfrm>
          <a:prstGeom prst="rect">
            <a:avLst/>
          </a:prstGeom>
        </p:spPr>
        <p:txBody>
          <a:bodyPr anchor="t"/>
          <a:lstStyle>
            <a:lvl1pPr marL="0" indent="0">
              <a:lnSpc>
                <a:spcPct val="90000"/>
              </a:lnSpc>
              <a:buNone/>
              <a:defRPr sz="3600" b="1" baseline="0">
                <a:solidFill>
                  <a:srgbClr val="054A89"/>
                </a:solidFill>
              </a:defRPr>
            </a:lvl1pPr>
          </a:lstStyle>
          <a:p>
            <a:pPr lvl="0"/>
            <a:r>
              <a:rPr lang="en-US"/>
              <a:t>Type heading here</a:t>
            </a:r>
            <a:endParaRPr lang="en-AU"/>
          </a:p>
        </p:txBody>
      </p:sp>
      <p:sp>
        <p:nvSpPr>
          <p:cNvPr id="12" name="Text Placeholder 3"/>
          <p:cNvSpPr>
            <a:spLocks noGrp="1"/>
          </p:cNvSpPr>
          <p:nvPr>
            <p:ph type="body" sz="quarter" idx="12" hasCustomPrompt="1"/>
          </p:nvPr>
        </p:nvSpPr>
        <p:spPr>
          <a:xfrm>
            <a:off x="416209" y="1295405"/>
            <a:ext cx="8280751" cy="2504435"/>
          </a:xfrm>
          <a:prstGeom prst="rect">
            <a:avLst/>
          </a:prstGeom>
        </p:spPr>
        <p:txBody>
          <a:bodyPr/>
          <a:lstStyle>
            <a:lvl1pPr marL="342900" indent="-342900">
              <a:lnSpc>
                <a:spcPct val="90000"/>
              </a:lnSpc>
              <a:spcBef>
                <a:spcPts val="0"/>
              </a:spcBef>
              <a:spcAft>
                <a:spcPts val="0"/>
              </a:spcAft>
              <a:buFont typeface="Arial" panose="020B0604020202020204" pitchFamily="34" charset="0"/>
              <a:buChar char="•"/>
              <a:defRPr sz="2400" b="0" baseline="0">
                <a:solidFill>
                  <a:schemeClr val="tx1"/>
                </a:solidFill>
              </a:defRPr>
            </a:lvl1pPr>
            <a:lvl2pPr>
              <a:defRPr sz="2000"/>
            </a:lvl2pPr>
            <a:lvl3pPr marL="1143000" indent="-228600">
              <a:buFont typeface="Arial" panose="020B0604020202020204" pitchFamily="34" charset="0"/>
              <a:buChar char="»"/>
              <a:defRPr sz="2000"/>
            </a:lvl3pPr>
          </a:lstStyle>
          <a:p>
            <a:pPr lvl="0"/>
            <a:r>
              <a:rPr lang="en-US"/>
              <a:t>Type text here</a:t>
            </a:r>
          </a:p>
          <a:p>
            <a:pPr lvl="1"/>
            <a:r>
              <a:rPr lang="en-US"/>
              <a:t>Second level if required</a:t>
            </a:r>
          </a:p>
          <a:p>
            <a:pPr lvl="2"/>
            <a:r>
              <a:rPr lang="en-US"/>
              <a:t>Third level if required</a:t>
            </a:r>
            <a:endParaRPr lang="en-AU"/>
          </a:p>
        </p:txBody>
      </p:sp>
    </p:spTree>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3848056"/>
            <a:ext cx="9144000" cy="1295400"/>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745" y="4297442"/>
            <a:ext cx="1462531" cy="434729"/>
          </a:xfrm>
          <a:prstGeom prst="rect">
            <a:avLst/>
          </a:prstGeom>
        </p:spPr>
      </p:pic>
      <p:sp>
        <p:nvSpPr>
          <p:cNvPr id="4" name="Text Placeholder 3"/>
          <p:cNvSpPr>
            <a:spLocks noGrp="1"/>
          </p:cNvSpPr>
          <p:nvPr>
            <p:ph type="body" sz="quarter" idx="10" hasCustomPrompt="1"/>
          </p:nvPr>
        </p:nvSpPr>
        <p:spPr>
          <a:xfrm>
            <a:off x="409577" y="321470"/>
            <a:ext cx="8258175" cy="485775"/>
          </a:xfrm>
          <a:prstGeom prst="rect">
            <a:avLst/>
          </a:prstGeom>
        </p:spPr>
        <p:txBody>
          <a:bodyPr/>
          <a:lstStyle>
            <a:lvl1pPr marL="0" indent="0">
              <a:buNone/>
              <a:defRPr b="1">
                <a:solidFill>
                  <a:srgbClr val="0000C8"/>
                </a:solidFill>
              </a:defRPr>
            </a:lvl1pPr>
          </a:lstStyle>
          <a:p>
            <a:pPr lvl="0"/>
            <a:r>
              <a:rPr lang="en-US"/>
              <a:t>Title</a:t>
            </a:r>
            <a:endParaRPr lang="en-AU"/>
          </a:p>
        </p:txBody>
      </p:sp>
      <p:sp>
        <p:nvSpPr>
          <p:cNvPr id="6" name="Text Placeholder 3"/>
          <p:cNvSpPr>
            <a:spLocks noGrp="1"/>
          </p:cNvSpPr>
          <p:nvPr>
            <p:ph type="body" sz="quarter" idx="11" hasCustomPrompt="1"/>
          </p:nvPr>
        </p:nvSpPr>
        <p:spPr>
          <a:xfrm>
            <a:off x="414338" y="971551"/>
            <a:ext cx="8258175" cy="485775"/>
          </a:xfrm>
          <a:prstGeom prst="rect">
            <a:avLst/>
          </a:prstGeom>
        </p:spPr>
        <p:txBody>
          <a:bodyPr/>
          <a:lstStyle>
            <a:lvl1pPr marL="0" indent="0">
              <a:buNone/>
              <a:defRPr sz="2000" b="1">
                <a:solidFill>
                  <a:schemeClr val="tx1"/>
                </a:solidFill>
              </a:defRPr>
            </a:lvl1pPr>
          </a:lstStyle>
          <a:p>
            <a:pPr lvl="0"/>
            <a:r>
              <a:rPr lang="en-US"/>
              <a:t>Text</a:t>
            </a:r>
          </a:p>
          <a:p>
            <a:pPr lvl="0"/>
            <a:endParaRPr lang="en-AU"/>
          </a:p>
        </p:txBody>
      </p:sp>
    </p:spTree>
    <p:extLst>
      <p:ext uri="{BB962C8B-B14F-4D97-AF65-F5344CB8AC3E}">
        <p14:creationId xmlns:p14="http://schemas.microsoft.com/office/powerpoint/2010/main" val="4233681473"/>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oter:Text left/Image righ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20FB18-372E-8048-B367-776BEFCD7F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sp>
        <p:nvSpPr>
          <p:cNvPr id="5" name="Picture Placeholder 4"/>
          <p:cNvSpPr>
            <a:spLocks noGrp="1"/>
          </p:cNvSpPr>
          <p:nvPr>
            <p:ph type="pic" sz="quarter" idx="10" hasCustomPrompt="1"/>
          </p:nvPr>
        </p:nvSpPr>
        <p:spPr>
          <a:xfrm>
            <a:off x="4570413" y="-1"/>
            <a:ext cx="4573587" cy="4276725"/>
          </a:xfrm>
          <a:prstGeom prst="rect">
            <a:avLst/>
          </a:prstGeom>
        </p:spPr>
        <p:txBody>
          <a:bodyPr anchor="ctr"/>
          <a:lstStyle>
            <a:lvl1pPr marL="0" marR="0" indent="0" algn="ctr" defTabSz="914400" rtl="0" eaLnBrk="0" fontAlgn="base" latinLnBrk="0" hangingPunct="0">
              <a:lnSpc>
                <a:spcPct val="100000"/>
              </a:lnSpc>
              <a:spcBef>
                <a:spcPct val="20000"/>
              </a:spcBef>
              <a:spcAft>
                <a:spcPct val="0"/>
              </a:spcAft>
              <a:buClrTx/>
              <a:buSzTx/>
              <a:buFontTx/>
              <a:buNone/>
              <a:tabLst/>
              <a:defRPr i="1">
                <a:solidFill>
                  <a:srgbClr val="E632C0"/>
                </a:solidFill>
              </a:defRPr>
            </a:lvl1pPr>
          </a:lstStyle>
          <a:p>
            <a:r>
              <a:rPr lang="en-US"/>
              <a:t>Drag or insert image/chart/table to placeholder. Or c</a:t>
            </a:r>
            <a:r>
              <a:rPr lang="en-AU"/>
              <a:t>lick </a:t>
            </a:r>
            <a:br>
              <a:rPr lang="en-AU"/>
            </a:br>
            <a:r>
              <a:rPr lang="en-AU"/>
              <a:t>icon to add.</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
        <p:nvSpPr>
          <p:cNvPr id="12" name="Text Placeholder 3"/>
          <p:cNvSpPr>
            <a:spLocks noGrp="1"/>
          </p:cNvSpPr>
          <p:nvPr>
            <p:ph type="body" sz="quarter" idx="11" hasCustomPrompt="1"/>
          </p:nvPr>
        </p:nvSpPr>
        <p:spPr>
          <a:xfrm>
            <a:off x="416217" y="428627"/>
            <a:ext cx="3820503" cy="647700"/>
          </a:xfrm>
          <a:prstGeom prst="rect">
            <a:avLst/>
          </a:prstGeom>
        </p:spPr>
        <p:txBody>
          <a:bodyPr anchor="t"/>
          <a:lstStyle>
            <a:lvl1pPr marL="0" indent="0">
              <a:lnSpc>
                <a:spcPct val="90000"/>
              </a:lnSpc>
              <a:buNone/>
              <a:defRPr sz="3600" b="1">
                <a:solidFill>
                  <a:srgbClr val="054A89"/>
                </a:solidFill>
              </a:defRPr>
            </a:lvl1pPr>
          </a:lstStyle>
          <a:p>
            <a:pPr lvl="0"/>
            <a:r>
              <a:rPr lang="en-US"/>
              <a:t>Type heading</a:t>
            </a:r>
            <a:endParaRPr lang="en-AU"/>
          </a:p>
        </p:txBody>
      </p:sp>
      <p:sp>
        <p:nvSpPr>
          <p:cNvPr id="13" name="Text Placeholder 3"/>
          <p:cNvSpPr>
            <a:spLocks noGrp="1"/>
          </p:cNvSpPr>
          <p:nvPr>
            <p:ph type="body" sz="quarter" idx="12" hasCustomPrompt="1"/>
          </p:nvPr>
        </p:nvSpPr>
        <p:spPr>
          <a:xfrm>
            <a:off x="416209" y="1295405"/>
            <a:ext cx="3810351" cy="2514595"/>
          </a:xfrm>
          <a:prstGeom prst="rect">
            <a:avLst/>
          </a:prstGeom>
        </p:spPr>
        <p:txBody>
          <a:bodyPr/>
          <a:lstStyle>
            <a:lvl1pPr marL="342900" indent="-342900">
              <a:lnSpc>
                <a:spcPct val="90000"/>
              </a:lnSpc>
              <a:spcBef>
                <a:spcPts val="0"/>
              </a:spcBef>
              <a:spcAft>
                <a:spcPts val="1200"/>
              </a:spcAft>
              <a:buFont typeface="Arial" panose="020B0604020202020204" pitchFamily="34" charset="0"/>
              <a:buChar char="•"/>
              <a:defRPr sz="2400" b="0" baseline="0">
                <a:solidFill>
                  <a:schemeClr val="tx1"/>
                </a:solidFill>
              </a:defRPr>
            </a:lvl1pPr>
          </a:lstStyle>
          <a:p>
            <a:pPr lvl="0"/>
            <a:r>
              <a:rPr lang="en-US"/>
              <a:t>Type text here</a:t>
            </a:r>
            <a:endParaRPr lang="en-AU"/>
          </a:p>
        </p:txBody>
      </p:sp>
    </p:spTree>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oter:Text right/Image lef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D5B3DD-81C4-9F4B-B660-B393B3F433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
        <p:nvSpPr>
          <p:cNvPr id="5" name="Picture Placeholder 4"/>
          <p:cNvSpPr>
            <a:spLocks noGrp="1"/>
          </p:cNvSpPr>
          <p:nvPr>
            <p:ph type="pic" sz="quarter" idx="10" hasCustomPrompt="1"/>
          </p:nvPr>
        </p:nvSpPr>
        <p:spPr>
          <a:xfrm>
            <a:off x="0" y="1"/>
            <a:ext cx="4572000" cy="4273550"/>
          </a:xfrm>
          <a:prstGeom prst="rect">
            <a:avLst/>
          </a:prstGeom>
        </p:spPr>
        <p:txBody>
          <a:bodyPr anchor="ctr"/>
          <a:lstStyle>
            <a:lvl1pPr marL="0" marR="0" indent="0" algn="ctr" defTabSz="914400" rtl="0" eaLnBrk="0" fontAlgn="base" latinLnBrk="0" hangingPunct="0">
              <a:lnSpc>
                <a:spcPct val="100000"/>
              </a:lnSpc>
              <a:spcBef>
                <a:spcPct val="20000"/>
              </a:spcBef>
              <a:spcAft>
                <a:spcPct val="0"/>
              </a:spcAft>
              <a:buClrTx/>
              <a:buSzTx/>
              <a:buFontTx/>
              <a:buNone/>
              <a:tabLst/>
              <a:defRPr i="1">
                <a:solidFill>
                  <a:srgbClr val="E632C0"/>
                </a:solidFill>
              </a:defRPr>
            </a:lvl1pPr>
          </a:lstStyle>
          <a:p>
            <a:r>
              <a:rPr lang="en-US"/>
              <a:t>Drag or insert image/chart/table to placeholder. Or c</a:t>
            </a:r>
            <a:r>
              <a:rPr lang="en-AU"/>
              <a:t>lick </a:t>
            </a:r>
            <a:br>
              <a:rPr lang="en-AU"/>
            </a:br>
            <a:r>
              <a:rPr lang="en-AU"/>
              <a:t>icon to add.</a:t>
            </a:r>
          </a:p>
        </p:txBody>
      </p:sp>
      <p:sp>
        <p:nvSpPr>
          <p:cNvPr id="12" name="Text Placeholder 3"/>
          <p:cNvSpPr>
            <a:spLocks noGrp="1"/>
          </p:cNvSpPr>
          <p:nvPr>
            <p:ph type="body" sz="quarter" idx="11" hasCustomPrompt="1"/>
          </p:nvPr>
        </p:nvSpPr>
        <p:spPr>
          <a:xfrm>
            <a:off x="4947577" y="428627"/>
            <a:ext cx="3820503" cy="647700"/>
          </a:xfrm>
          <a:prstGeom prst="rect">
            <a:avLst/>
          </a:prstGeom>
        </p:spPr>
        <p:txBody>
          <a:bodyPr anchor="t"/>
          <a:lstStyle>
            <a:lvl1pPr marL="0" indent="0">
              <a:lnSpc>
                <a:spcPct val="90000"/>
              </a:lnSpc>
              <a:buNone/>
              <a:defRPr sz="3600" b="1">
                <a:solidFill>
                  <a:srgbClr val="054A89"/>
                </a:solidFill>
              </a:defRPr>
            </a:lvl1pPr>
          </a:lstStyle>
          <a:p>
            <a:pPr lvl="0"/>
            <a:r>
              <a:rPr lang="en-US"/>
              <a:t>Type heading</a:t>
            </a:r>
            <a:endParaRPr lang="en-AU"/>
          </a:p>
        </p:txBody>
      </p:sp>
      <p:sp>
        <p:nvSpPr>
          <p:cNvPr id="13" name="Text Placeholder 3"/>
          <p:cNvSpPr>
            <a:spLocks noGrp="1"/>
          </p:cNvSpPr>
          <p:nvPr>
            <p:ph type="body" sz="quarter" idx="12" hasCustomPrompt="1"/>
          </p:nvPr>
        </p:nvSpPr>
        <p:spPr>
          <a:xfrm>
            <a:off x="4947569" y="1295405"/>
            <a:ext cx="3810351" cy="2514595"/>
          </a:xfrm>
          <a:prstGeom prst="rect">
            <a:avLst/>
          </a:prstGeom>
        </p:spPr>
        <p:txBody>
          <a:bodyPr/>
          <a:lstStyle>
            <a:lvl1pPr marL="342900" indent="-342900">
              <a:lnSpc>
                <a:spcPct val="90000"/>
              </a:lnSpc>
              <a:spcBef>
                <a:spcPts val="0"/>
              </a:spcBef>
              <a:spcAft>
                <a:spcPts val="1200"/>
              </a:spcAft>
              <a:buFont typeface="Arial" panose="020B0604020202020204" pitchFamily="34" charset="0"/>
              <a:buChar char="•"/>
              <a:defRPr sz="2400" b="0" baseline="0">
                <a:solidFill>
                  <a:schemeClr val="tx1"/>
                </a:solidFill>
              </a:defRPr>
            </a:lvl1pPr>
          </a:lstStyle>
          <a:p>
            <a:pPr lvl="0"/>
            <a:r>
              <a:rPr lang="en-US"/>
              <a:t>Type text here</a:t>
            </a:r>
            <a:endParaRPr lang="en-AU"/>
          </a:p>
        </p:txBody>
      </p:sp>
    </p:spTree>
    <p:extLst>
      <p:ext uri="{BB962C8B-B14F-4D97-AF65-F5344CB8AC3E}">
        <p14:creationId xmlns:p14="http://schemas.microsoft.com/office/powerpoint/2010/main" val="1903362708"/>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oter:Full screen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C448AA-A810-3541-838F-89503E9EE5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sp>
        <p:nvSpPr>
          <p:cNvPr id="3" name="Picture Placeholder 2"/>
          <p:cNvSpPr>
            <a:spLocks noGrp="1"/>
          </p:cNvSpPr>
          <p:nvPr>
            <p:ph type="pic" sz="quarter" idx="11" hasCustomPrompt="1"/>
          </p:nvPr>
        </p:nvSpPr>
        <p:spPr>
          <a:xfrm>
            <a:off x="0" y="1"/>
            <a:ext cx="9144000" cy="4264818"/>
          </a:xfrm>
          <a:prstGeom prst="rect">
            <a:avLst/>
          </a:prstGeom>
        </p:spPr>
        <p:txBody>
          <a:bodyPr vert="horz" anchor="ctr"/>
          <a:lstStyle>
            <a:lvl1pPr marL="0" indent="0" algn="ctr">
              <a:buNone/>
              <a:defRPr i="1" baseline="0">
                <a:solidFill>
                  <a:srgbClr val="E632C0"/>
                </a:solidFill>
              </a:defRPr>
            </a:lvl1pPr>
          </a:lstStyle>
          <a:p>
            <a:r>
              <a:rPr lang="en-US"/>
              <a:t>Drag or insert image/chart/table </a:t>
            </a:r>
          </a:p>
          <a:p>
            <a:r>
              <a:rPr lang="en-US"/>
              <a:t>to placeholder. </a:t>
            </a:r>
          </a:p>
          <a:p>
            <a:r>
              <a:rPr lang="en-US"/>
              <a:t>Or c</a:t>
            </a:r>
            <a:r>
              <a:rPr lang="en-AU"/>
              <a:t>lick icon to add.</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Tree>
    <p:extLst>
      <p:ext uri="{BB962C8B-B14F-4D97-AF65-F5344CB8AC3E}">
        <p14:creationId xmlns:p14="http://schemas.microsoft.com/office/powerpoint/2010/main" val="768241564"/>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heading and full screen im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1B5293-C01E-AE4B-B09A-72C45EC0AC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sp>
        <p:nvSpPr>
          <p:cNvPr id="3" name="Picture Placeholder 2"/>
          <p:cNvSpPr>
            <a:spLocks noGrp="1"/>
          </p:cNvSpPr>
          <p:nvPr>
            <p:ph type="pic" sz="quarter" idx="11" hasCustomPrompt="1"/>
          </p:nvPr>
        </p:nvSpPr>
        <p:spPr>
          <a:xfrm>
            <a:off x="0" y="1247587"/>
            <a:ext cx="9144000" cy="3017231"/>
          </a:xfrm>
          <a:prstGeom prst="rect">
            <a:avLst/>
          </a:prstGeom>
        </p:spPr>
        <p:txBody>
          <a:bodyPr vert="horz" anchor="ctr"/>
          <a:lstStyle>
            <a:lvl1pPr marL="0" indent="0" algn="ctr">
              <a:buNone/>
              <a:defRPr i="1" baseline="0">
                <a:solidFill>
                  <a:srgbClr val="E632C0"/>
                </a:solidFill>
              </a:defRPr>
            </a:lvl1pPr>
          </a:lstStyle>
          <a:p>
            <a:r>
              <a:rPr lang="en-US"/>
              <a:t>Drag or insert image/chart/table </a:t>
            </a:r>
          </a:p>
          <a:p>
            <a:r>
              <a:rPr lang="en-US"/>
              <a:t>to placeholder. </a:t>
            </a:r>
          </a:p>
          <a:p>
            <a:r>
              <a:rPr lang="en-US"/>
              <a:t>Or c</a:t>
            </a:r>
            <a:r>
              <a:rPr lang="en-AU"/>
              <a:t>lick icon to add.</a:t>
            </a:r>
          </a:p>
        </p:txBody>
      </p:sp>
      <p:sp>
        <p:nvSpPr>
          <p:cNvPr id="5" name="Text Placeholder 3"/>
          <p:cNvSpPr>
            <a:spLocks noGrp="1"/>
          </p:cNvSpPr>
          <p:nvPr>
            <p:ph type="body" sz="quarter" idx="11" hasCustomPrompt="1"/>
          </p:nvPr>
        </p:nvSpPr>
        <p:spPr>
          <a:xfrm>
            <a:off x="416217" y="428627"/>
            <a:ext cx="8290903" cy="647700"/>
          </a:xfrm>
          <a:prstGeom prst="rect">
            <a:avLst/>
          </a:prstGeom>
        </p:spPr>
        <p:txBody>
          <a:bodyPr anchor="t"/>
          <a:lstStyle>
            <a:lvl1pPr marL="0" indent="0">
              <a:lnSpc>
                <a:spcPct val="90000"/>
              </a:lnSpc>
              <a:buNone/>
              <a:defRPr sz="3600" b="1" baseline="0">
                <a:solidFill>
                  <a:srgbClr val="054A89"/>
                </a:solidFill>
                <a:latin typeface="Altis UniSA" panose="020B0603030000000003" pitchFamily="34" charset="77"/>
              </a:defRPr>
            </a:lvl1pPr>
          </a:lstStyle>
          <a:p>
            <a:pPr lvl="0"/>
            <a:r>
              <a:rPr lang="en-US"/>
              <a:t>Type heading here</a:t>
            </a:r>
            <a:endParaRPr lang="en-AU"/>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Tree>
    <p:extLst>
      <p:ext uri="{BB962C8B-B14F-4D97-AF65-F5344CB8AC3E}">
        <p14:creationId xmlns:p14="http://schemas.microsoft.com/office/powerpoint/2010/main" val="506107145"/>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8EBF3C-6C79-414F-B2F0-C45AE2BA79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Picture 3" descr="UniSA New Portrait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29784" y="904205"/>
            <a:ext cx="2084432" cy="1667545"/>
          </a:xfrm>
          <a:prstGeom prst="rect">
            <a:avLst/>
          </a:prstGeom>
        </p:spPr>
      </p:pic>
      <p:pic>
        <p:nvPicPr>
          <p:cNvPr id="6" name="Picture 5" descr="UniSA New Portrait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29784" y="904205"/>
            <a:ext cx="2084432" cy="1667545"/>
          </a:xfrm>
          <a:prstGeom prst="rect">
            <a:avLst/>
          </a:prstGeom>
        </p:spPr>
      </p:pic>
      <p:sp>
        <p:nvSpPr>
          <p:cNvPr id="9" name="Rectangle 11"/>
          <p:cNvSpPr>
            <a:spLocks noGrp="1" noChangeArrowheads="1"/>
          </p:cNvSpPr>
          <p:nvPr>
            <p:ph type="subTitle" sz="quarter" idx="1" hasCustomPrompt="1"/>
          </p:nvPr>
        </p:nvSpPr>
        <p:spPr bwMode="auto">
          <a:xfrm>
            <a:off x="0" y="3332829"/>
            <a:ext cx="9143999" cy="1249331"/>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marL="0" indent="0" algn="ctr">
              <a:buFontTx/>
              <a:buNone/>
              <a:defRPr sz="3200" baseline="0">
                <a:solidFill>
                  <a:schemeClr val="bg1"/>
                </a:solidFill>
                <a:latin typeface="Altis UniSA" panose="020B0603030000000003" pitchFamily="34" charset="77"/>
              </a:defRPr>
            </a:lvl1pPr>
          </a:lstStyle>
          <a:p>
            <a:r>
              <a:rPr lang="en-US"/>
              <a:t>Insert text or delete if not required</a:t>
            </a:r>
          </a:p>
        </p:txBody>
      </p:sp>
    </p:spTree>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3848056"/>
            <a:ext cx="9144000" cy="1295400"/>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745" y="4297442"/>
            <a:ext cx="1462531" cy="434729"/>
          </a:xfrm>
          <a:prstGeom prst="rect">
            <a:avLst/>
          </a:prstGeom>
        </p:spPr>
      </p:pic>
      <p:sp>
        <p:nvSpPr>
          <p:cNvPr id="4" name="Text Placeholder 3"/>
          <p:cNvSpPr>
            <a:spLocks noGrp="1"/>
          </p:cNvSpPr>
          <p:nvPr>
            <p:ph type="body" sz="quarter" idx="10" hasCustomPrompt="1"/>
          </p:nvPr>
        </p:nvSpPr>
        <p:spPr>
          <a:xfrm>
            <a:off x="409577" y="321470"/>
            <a:ext cx="8258175" cy="485775"/>
          </a:xfrm>
          <a:prstGeom prst="rect">
            <a:avLst/>
          </a:prstGeom>
        </p:spPr>
        <p:txBody>
          <a:bodyPr/>
          <a:lstStyle>
            <a:lvl1pPr marL="0" indent="0">
              <a:buNone/>
              <a:defRPr b="1">
                <a:solidFill>
                  <a:srgbClr val="0000C8"/>
                </a:solidFill>
              </a:defRPr>
            </a:lvl1pPr>
          </a:lstStyle>
          <a:p>
            <a:pPr lvl="0"/>
            <a:r>
              <a:rPr lang="en-US"/>
              <a:t>Title</a:t>
            </a:r>
            <a:endParaRPr lang="en-AU"/>
          </a:p>
        </p:txBody>
      </p:sp>
      <p:sp>
        <p:nvSpPr>
          <p:cNvPr id="6" name="Text Placeholder 3"/>
          <p:cNvSpPr>
            <a:spLocks noGrp="1"/>
          </p:cNvSpPr>
          <p:nvPr>
            <p:ph type="body" sz="quarter" idx="11" hasCustomPrompt="1"/>
          </p:nvPr>
        </p:nvSpPr>
        <p:spPr>
          <a:xfrm>
            <a:off x="414338" y="971551"/>
            <a:ext cx="8258175" cy="485775"/>
          </a:xfrm>
          <a:prstGeom prst="rect">
            <a:avLst/>
          </a:prstGeom>
        </p:spPr>
        <p:txBody>
          <a:bodyPr/>
          <a:lstStyle>
            <a:lvl1pPr marL="0" indent="0">
              <a:buNone/>
              <a:defRPr sz="2000" b="1">
                <a:solidFill>
                  <a:schemeClr val="tx1"/>
                </a:solidFill>
              </a:defRPr>
            </a:lvl1pPr>
          </a:lstStyle>
          <a:p>
            <a:pPr lvl="0"/>
            <a:r>
              <a:rPr lang="en-US"/>
              <a:t>Text</a:t>
            </a:r>
          </a:p>
          <a:p>
            <a:pPr lvl="0"/>
            <a:endParaRPr lang="en-AU"/>
          </a:p>
        </p:txBody>
      </p:sp>
    </p:spTree>
    <p:extLst>
      <p:ext uri="{BB962C8B-B14F-4D97-AF65-F5344CB8AC3E}">
        <p14:creationId xmlns:p14="http://schemas.microsoft.com/office/powerpoint/2010/main" val="3044184099"/>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47304-C50E-7B4E-82FC-FD245D06F9FD}"/>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6A079CE-0175-D04C-8321-BF018EBF4B5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E0B12ED-5D60-0047-A898-8D10829ED195}"/>
              </a:ext>
            </a:extLst>
          </p:cNvPr>
          <p:cNvSpPr>
            <a:spLocks noGrp="1"/>
          </p:cNvSpPr>
          <p:nvPr>
            <p:ph type="dt" sz="half" idx="10"/>
          </p:nvPr>
        </p:nvSpPr>
        <p:spPr/>
        <p:txBody>
          <a:bodyPr/>
          <a:lstStyle/>
          <a:p>
            <a:fld id="{0F7A12F7-B594-D943-BCAC-F8C41FE18D2D}" type="datetimeFigureOut">
              <a:rPr lang="en-US" smtClean="0"/>
              <a:t>9/30/2022</a:t>
            </a:fld>
            <a:endParaRPr lang="en-US"/>
          </a:p>
        </p:txBody>
      </p:sp>
      <p:sp>
        <p:nvSpPr>
          <p:cNvPr id="5" name="Footer Placeholder 4">
            <a:extLst>
              <a:ext uri="{FF2B5EF4-FFF2-40B4-BE49-F238E27FC236}">
                <a16:creationId xmlns:a16="http://schemas.microsoft.com/office/drawing/2014/main" id="{6AB99174-8B1B-1040-8717-1A5FC77216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0521F8-5649-9D47-A6E6-B731A0CA69AD}"/>
              </a:ext>
            </a:extLst>
          </p:cNvPr>
          <p:cNvSpPr>
            <a:spLocks noGrp="1"/>
          </p:cNvSpPr>
          <p:nvPr>
            <p:ph type="sldNum" sz="quarter" idx="12"/>
          </p:nvPr>
        </p:nvSpPr>
        <p:spPr/>
        <p:txBody>
          <a:bodyPr/>
          <a:lstStyle/>
          <a:p>
            <a:fld id="{DF73A8AF-85EC-3C45-844B-0287ECD14DF1}" type="slidenum">
              <a:rPr lang="en-US" smtClean="0"/>
              <a:t>‹#›</a:t>
            </a:fld>
            <a:endParaRPr lang="en-US"/>
          </a:p>
        </p:txBody>
      </p:sp>
    </p:spTree>
    <p:extLst>
      <p:ext uri="{BB962C8B-B14F-4D97-AF65-F5344CB8AC3E}">
        <p14:creationId xmlns:p14="http://schemas.microsoft.com/office/powerpoint/2010/main" val="2659838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1" name="Text Box 17"/>
          <p:cNvSpPr txBox="1">
            <a:spLocks noChangeArrowheads="1"/>
          </p:cNvSpPr>
          <p:nvPr/>
        </p:nvSpPr>
        <p:spPr bwMode="auto">
          <a:xfrm>
            <a:off x="2971800" y="290514"/>
            <a:ext cx="3200400" cy="461665"/>
          </a:xfrm>
          <a:prstGeom prst="rect">
            <a:avLst/>
          </a:prstGeom>
          <a:noFill/>
          <a:ln w="9525">
            <a:noFill/>
            <a:miter lim="800000"/>
            <a:headEnd/>
            <a:tailEnd/>
          </a:ln>
        </p:spPr>
        <p:txBody>
          <a:bodyPr>
            <a:spAutoFit/>
          </a:bodyPr>
          <a:lstStyle/>
          <a:p>
            <a:pPr algn="ctr">
              <a:spcBef>
                <a:spcPct val="50000"/>
              </a:spcBef>
              <a:defRPr/>
            </a:pPr>
            <a:endParaRPr lang="en-US">
              <a:solidFill>
                <a:schemeClr val="bg1"/>
              </a:solidFill>
            </a:endParaRPr>
          </a:p>
        </p:txBody>
      </p:sp>
    </p:spTree>
  </p:cSld>
  <p:clrMap bg1="lt1" tx1="dk1" bg2="lt2" tx2="dk2" accent1="accent1" accent2="accent2" accent3="accent3" accent4="accent4" accent5="accent5" accent6="accent6" hlink="hlink" folHlink="folHlink"/>
  <p:sldLayoutIdLst>
    <p:sldLayoutId id="2147483658" r:id="rId1"/>
    <p:sldLayoutId id="2147483650" r:id="rId2"/>
    <p:sldLayoutId id="2147483651" r:id="rId3"/>
    <p:sldLayoutId id="2147483654" r:id="rId4"/>
    <p:sldLayoutId id="2147483659" r:id="rId5"/>
    <p:sldLayoutId id="2147483660" r:id="rId6"/>
    <p:sldLayoutId id="2147483649" r:id="rId7"/>
    <p:sldLayoutId id="2147483662" r:id="rId8"/>
  </p:sldLayoutIdLst>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txStyles>
    <p:titleStyle>
      <a:lvl1pPr algn="ctr" rtl="0" eaLnBrk="1" fontAlgn="base" hangingPunct="1">
        <a:spcBef>
          <a:spcPct val="0"/>
        </a:spcBef>
        <a:spcAft>
          <a:spcPct val="0"/>
        </a:spcAft>
        <a:defRPr sz="4400">
          <a:solidFill>
            <a:schemeClr val="tx2"/>
          </a:solidFill>
          <a:latin typeface="+mj-lt"/>
          <a:ea typeface="Arial" pitchFamily="-65" charset="0"/>
          <a:cs typeface="+mj-cs"/>
        </a:defRPr>
      </a:lvl1pPr>
      <a:lvl2pPr algn="ctr" rtl="0" eaLnBrk="1" fontAlgn="base" hangingPunct="1">
        <a:spcBef>
          <a:spcPct val="0"/>
        </a:spcBef>
        <a:spcAft>
          <a:spcPct val="0"/>
        </a:spcAft>
        <a:defRPr sz="4400">
          <a:solidFill>
            <a:schemeClr val="tx2"/>
          </a:solidFill>
          <a:latin typeface="Arial" charset="0"/>
          <a:ea typeface="Arial" pitchFamily="-65" charset="0"/>
          <a:cs typeface="Arial" charset="0"/>
        </a:defRPr>
      </a:lvl2pPr>
      <a:lvl3pPr algn="ctr" rtl="0" eaLnBrk="1" fontAlgn="base" hangingPunct="1">
        <a:spcBef>
          <a:spcPct val="0"/>
        </a:spcBef>
        <a:spcAft>
          <a:spcPct val="0"/>
        </a:spcAft>
        <a:defRPr sz="4400">
          <a:solidFill>
            <a:schemeClr val="tx2"/>
          </a:solidFill>
          <a:latin typeface="Arial" charset="0"/>
          <a:ea typeface="Arial" pitchFamily="-65" charset="0"/>
          <a:cs typeface="Arial" charset="0"/>
        </a:defRPr>
      </a:lvl3pPr>
      <a:lvl4pPr algn="ctr" rtl="0" eaLnBrk="1" fontAlgn="base" hangingPunct="1">
        <a:spcBef>
          <a:spcPct val="0"/>
        </a:spcBef>
        <a:spcAft>
          <a:spcPct val="0"/>
        </a:spcAft>
        <a:defRPr sz="4400">
          <a:solidFill>
            <a:schemeClr val="tx2"/>
          </a:solidFill>
          <a:latin typeface="Arial" charset="0"/>
          <a:ea typeface="Arial" pitchFamily="-65" charset="0"/>
          <a:cs typeface="Arial" charset="0"/>
        </a:defRPr>
      </a:lvl4pPr>
      <a:lvl5pPr algn="ctr" rtl="0" eaLnBrk="1" fontAlgn="base" hangingPunct="1">
        <a:spcBef>
          <a:spcPct val="0"/>
        </a:spcBef>
        <a:spcAft>
          <a:spcPct val="0"/>
        </a:spcAft>
        <a:defRPr sz="4400">
          <a:solidFill>
            <a:schemeClr val="tx2"/>
          </a:solidFill>
          <a:latin typeface="Arial" charset="0"/>
          <a:ea typeface="Arial" pitchFamily="-65"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Arial" pitchFamily="-65"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Arial" pitchFamily="-65"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pitchFamily="-65"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pitchFamily="-65"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pitchFamily="-65"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04A884-B156-6942-966D-4787FE18C92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9304C6-2FC0-9942-A3EA-5C4DCEDAE2E8}"/>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DFD735-8875-A348-9351-6FD5B5EDA035}"/>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F7A12F7-B594-D943-BCAC-F8C41FE18D2D}" type="datetimeFigureOut">
              <a:rPr lang="en-US" smtClean="0"/>
              <a:t>9/30/2022</a:t>
            </a:fld>
            <a:endParaRPr lang="en-US"/>
          </a:p>
        </p:txBody>
      </p:sp>
      <p:sp>
        <p:nvSpPr>
          <p:cNvPr id="5" name="Footer Placeholder 4">
            <a:extLst>
              <a:ext uri="{FF2B5EF4-FFF2-40B4-BE49-F238E27FC236}">
                <a16:creationId xmlns:a16="http://schemas.microsoft.com/office/drawing/2014/main" id="{BA9B56CA-0638-FE4E-985D-F6DBAAEE891B}"/>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3E1E79-D28C-2745-A34D-30EFF6F648F9}"/>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F73A8AF-85EC-3C45-844B-0287ECD14DF1}" type="slidenum">
              <a:rPr lang="en-US" smtClean="0"/>
              <a:t>‹#›</a:t>
            </a:fld>
            <a:endParaRPr lang="en-US"/>
          </a:p>
        </p:txBody>
      </p:sp>
    </p:spTree>
    <p:extLst>
      <p:ext uri="{BB962C8B-B14F-4D97-AF65-F5344CB8AC3E}">
        <p14:creationId xmlns:p14="http://schemas.microsoft.com/office/powerpoint/2010/main" val="135636098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hyperlink" Target="http://www.etl.tla.ed.ac.uk/questionnaires/ASSIST.pdf" TargetMode="Externa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4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4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4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5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5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hyperlink" Target="https://voyant-tools.org/"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sz="quarter"/>
          </p:nvPr>
        </p:nvSpPr>
        <p:spPr>
          <a:xfrm>
            <a:off x="1447007" y="1904314"/>
            <a:ext cx="6437083" cy="843280"/>
          </a:xfrm>
        </p:spPr>
        <p:txBody>
          <a:bodyPr/>
          <a:lstStyle/>
          <a:p>
            <a:r>
              <a:rPr lang="en-US" sz="2000" dirty="0"/>
              <a:t>Researching While Teaching Series </a:t>
            </a:r>
            <a:br>
              <a:rPr lang="en-US" sz="2000" dirty="0"/>
            </a:br>
            <a:r>
              <a:rPr lang="en-US" sz="2000" dirty="0"/>
              <a:t>Workshop #6</a:t>
            </a:r>
            <a:br>
              <a:rPr lang="en-US" sz="2000" dirty="0"/>
            </a:br>
            <a:r>
              <a:rPr lang="en-US" sz="2000" dirty="0"/>
              <a:t>Research Methods &amp;</a:t>
            </a:r>
            <a:br>
              <a:rPr lang="en-US" sz="2000" dirty="0"/>
            </a:br>
            <a:r>
              <a:rPr lang="en-US" sz="2000" dirty="0"/>
              <a:t>Analysing your action research </a:t>
            </a:r>
            <a:endParaRPr lang="en-US" sz="2800" dirty="0"/>
          </a:p>
        </p:txBody>
      </p:sp>
      <p:sp>
        <p:nvSpPr>
          <p:cNvPr id="10" name="Subtitle 9"/>
          <p:cNvSpPr>
            <a:spLocks noGrp="1"/>
          </p:cNvSpPr>
          <p:nvPr>
            <p:ph type="subTitle" sz="quarter" idx="1"/>
          </p:nvPr>
        </p:nvSpPr>
        <p:spPr>
          <a:xfrm>
            <a:off x="1360071" y="3522300"/>
            <a:ext cx="6610953" cy="1249331"/>
          </a:xfrm>
        </p:spPr>
        <p:txBody>
          <a:bodyPr/>
          <a:lstStyle/>
          <a:p>
            <a:r>
              <a:rPr lang="en-AU" sz="1600" dirty="0"/>
              <a:t>Convenors</a:t>
            </a:r>
          </a:p>
          <a:p>
            <a:r>
              <a:rPr lang="en-AU" sz="1600" dirty="0"/>
              <a:t>Dr Sarah Hattam</a:t>
            </a:r>
          </a:p>
          <a:p>
            <a:r>
              <a:rPr lang="en-AU" sz="1600" dirty="0"/>
              <a:t>Associate Professor Anna Bennett </a:t>
            </a:r>
          </a:p>
          <a:p>
            <a:r>
              <a:rPr lang="en-AU" sz="1600" dirty="0"/>
              <a:t>Dr Jo Hanley </a:t>
            </a:r>
          </a:p>
          <a:p>
            <a:endParaRPr lang="en-AU" sz="1600" dirty="0"/>
          </a:p>
          <a:p>
            <a:endParaRPr lang="en-AU" sz="2000" dirty="0"/>
          </a:p>
        </p:txBody>
      </p:sp>
      <p:pic>
        <p:nvPicPr>
          <p:cNvPr id="2" name="Picture 1">
            <a:extLst>
              <a:ext uri="{FF2B5EF4-FFF2-40B4-BE49-F238E27FC236}">
                <a16:creationId xmlns:a16="http://schemas.microsoft.com/office/drawing/2014/main" id="{EE22AC4F-96FF-4A85-B6AA-74AF2216811C}"/>
              </a:ext>
            </a:extLst>
          </p:cNvPr>
          <p:cNvPicPr>
            <a:picLocks noChangeAspect="1"/>
          </p:cNvPicPr>
          <p:nvPr/>
        </p:nvPicPr>
        <p:blipFill>
          <a:blip r:embed="rId3"/>
          <a:stretch>
            <a:fillRect/>
          </a:stretch>
        </p:blipFill>
        <p:spPr>
          <a:xfrm>
            <a:off x="5458661" y="539924"/>
            <a:ext cx="1390008" cy="1048603"/>
          </a:xfrm>
          <a:prstGeom prst="rect">
            <a:avLst/>
          </a:prstGeom>
        </p:spPr>
      </p:pic>
    </p:spTree>
    <p:extLst>
      <p:ext uri="{BB962C8B-B14F-4D97-AF65-F5344CB8AC3E}">
        <p14:creationId xmlns:p14="http://schemas.microsoft.com/office/powerpoint/2010/main" val="42061370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511BBD7-05B5-4ABD-88B5-A7ED378F79DF}"/>
              </a:ext>
            </a:extLst>
          </p:cNvPr>
          <p:cNvSpPr/>
          <p:nvPr/>
        </p:nvSpPr>
        <p:spPr bwMode="auto">
          <a:xfrm>
            <a:off x="6116255" y="321470"/>
            <a:ext cx="2365272" cy="190205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
        <p:nvSpPr>
          <p:cNvPr id="2" name="Text Placeholder 1"/>
          <p:cNvSpPr>
            <a:spLocks noGrp="1"/>
          </p:cNvSpPr>
          <p:nvPr>
            <p:ph type="body" sz="quarter" idx="10"/>
          </p:nvPr>
        </p:nvSpPr>
        <p:spPr/>
        <p:txBody>
          <a:bodyPr/>
          <a:lstStyle/>
          <a:p>
            <a:r>
              <a:rPr lang="en-AU"/>
              <a:t>Case Study: Sarah Hattam</a:t>
            </a:r>
          </a:p>
        </p:txBody>
      </p:sp>
      <p:sp>
        <p:nvSpPr>
          <p:cNvPr id="3" name="Text Placeholder 2"/>
          <p:cNvSpPr>
            <a:spLocks noGrp="1"/>
          </p:cNvSpPr>
          <p:nvPr>
            <p:ph type="body" sz="quarter" idx="11"/>
          </p:nvPr>
        </p:nvSpPr>
        <p:spPr>
          <a:xfrm>
            <a:off x="283575" y="807245"/>
            <a:ext cx="5706678" cy="2887677"/>
          </a:xfrm>
        </p:spPr>
        <p:txBody>
          <a:bodyPr>
            <a:normAutofit fontScale="25000" lnSpcReduction="20000"/>
          </a:bodyPr>
          <a:lstStyle/>
          <a:p>
            <a:r>
              <a:rPr lang="en-AU" sz="6000" b="0" dirty="0"/>
              <a:t>My teaching challenge?</a:t>
            </a:r>
          </a:p>
          <a:p>
            <a:r>
              <a:rPr lang="en-AU" sz="6000" b="0" dirty="0"/>
              <a:t>Low confidence and high discomfort with politics of language</a:t>
            </a:r>
          </a:p>
          <a:p>
            <a:endParaRPr lang="en-AU" sz="6000" dirty="0"/>
          </a:p>
          <a:p>
            <a:r>
              <a:rPr lang="en-US" sz="5600" b="0" dirty="0">
                <a:effectLst/>
                <a:ea typeface="Arial" panose="020B0604020202020204" pitchFamily="34" charset="0"/>
              </a:rPr>
              <a:t>My Research Question? </a:t>
            </a:r>
          </a:p>
          <a:p>
            <a:r>
              <a:rPr lang="en-US" sz="4400" b="0" dirty="0">
                <a:effectLst/>
                <a:latin typeface="Arial" panose="020B0604020202020204" pitchFamily="34" charset="0"/>
                <a:ea typeface="Arial" panose="020B0604020202020204" pitchFamily="34" charset="0"/>
              </a:rPr>
              <a:t>How does utilising elements of enabling pedagogy - specifically connecting to student lifeworlds, scaffolding, setting challenging tasks and transformation- increase students' engagement with and understanding of ‘politics’ and provide the students with greater understanding of the way that language is utilised to promote a world view (such as progressive/conservative) in the media?</a:t>
            </a:r>
          </a:p>
          <a:p>
            <a:endParaRPr lang="en-US" sz="3700" dirty="0">
              <a:latin typeface="Arial" panose="020B0604020202020204" pitchFamily="34" charset="0"/>
              <a:ea typeface="Arial" panose="020B0604020202020204" pitchFamily="34" charset="0"/>
            </a:endParaRPr>
          </a:p>
          <a:p>
            <a:r>
              <a:rPr lang="en-US" sz="6000" b="0" dirty="0">
                <a:effectLst/>
                <a:ea typeface="Arial" panose="020B0604020202020204" pitchFamily="34" charset="0"/>
              </a:rPr>
              <a:t>My intervention?</a:t>
            </a:r>
          </a:p>
          <a:p>
            <a:r>
              <a:rPr lang="en-AU" sz="6000" b="0" dirty="0">
                <a:ea typeface="Arial" panose="020B0604020202020204" pitchFamily="34" charset="0"/>
              </a:rPr>
              <a:t>Increasing connection through lifeworlds &amp; scaffolding of challenging tasks</a:t>
            </a:r>
            <a:endParaRPr lang="en-US" sz="6000" b="0" dirty="0">
              <a:ea typeface="Arial" panose="020B0604020202020204" pitchFamily="34" charset="0"/>
            </a:endParaRPr>
          </a:p>
          <a:p>
            <a:r>
              <a:rPr lang="en-AU" sz="4800" b="0" dirty="0">
                <a:effectLst/>
                <a:ea typeface="Arial" panose="020B0604020202020204" pitchFamily="34" charset="0"/>
              </a:rPr>
              <a:t>Based on observations, I began developing a curriculum where ‘politics’ and ideology was taught more explicitly in my course.</a:t>
            </a:r>
            <a:endParaRPr lang="en-US" sz="4800" b="0" dirty="0">
              <a:effectLst/>
              <a:ea typeface="Arial" panose="020B0604020202020204" pitchFamily="34" charset="0"/>
            </a:endParaRPr>
          </a:p>
          <a:p>
            <a:endParaRPr lang="en-US" sz="5600" b="0" dirty="0">
              <a:effectLst/>
              <a:ea typeface="Arial" panose="020B0604020202020204" pitchFamily="34" charset="0"/>
            </a:endParaRPr>
          </a:p>
          <a:p>
            <a:endParaRPr lang="en-AU" sz="6000" dirty="0"/>
          </a:p>
          <a:p>
            <a:r>
              <a:rPr lang="en-AU" sz="6000" dirty="0"/>
              <a:t> 		</a:t>
            </a:r>
            <a:endParaRPr lang="en-AU" sz="1400" i="1" dirty="0">
              <a:solidFill>
                <a:schemeClr val="bg1"/>
              </a:solidFill>
            </a:endParaRPr>
          </a:p>
          <a:p>
            <a:endParaRPr lang="en-AU" sz="1400" b="0" dirty="0"/>
          </a:p>
        </p:txBody>
      </p:sp>
      <p:sp>
        <p:nvSpPr>
          <p:cNvPr id="7" name="TextBox 6"/>
          <p:cNvSpPr txBox="1"/>
          <p:nvPr/>
        </p:nvSpPr>
        <p:spPr>
          <a:xfrm>
            <a:off x="6116255" y="301605"/>
            <a:ext cx="2320517" cy="1902059"/>
          </a:xfrm>
          <a:prstGeom prst="rect">
            <a:avLst/>
          </a:prstGeom>
          <a:noFill/>
        </p:spPr>
        <p:txBody>
          <a:bodyPr wrap="square" rtlCol="0">
            <a:spAutoFit/>
          </a:bodyPr>
          <a:lstStyle/>
          <a:p>
            <a:pPr algn="ctr">
              <a:lnSpc>
                <a:spcPct val="80000"/>
              </a:lnSpc>
            </a:pPr>
            <a:r>
              <a:rPr lang="en-AU" altLang="en-US" sz="1050" dirty="0">
                <a:latin typeface="Arial" panose="020B0604020202020204" pitchFamily="34" charset="0"/>
                <a:cs typeface="Arial" panose="020B0604020202020204" pitchFamily="34" charset="0"/>
              </a:rPr>
              <a:t>Writers have beliefs about an issue</a:t>
            </a:r>
          </a:p>
          <a:p>
            <a:pPr algn="ctr">
              <a:lnSpc>
                <a:spcPct val="80000"/>
              </a:lnSpc>
            </a:pPr>
            <a:r>
              <a:rPr lang="en-AU" altLang="en-US" sz="1050" dirty="0">
                <a:solidFill>
                  <a:srgbClr val="7030A0"/>
                </a:solidFill>
                <a:latin typeface="Arial" panose="020B0604020202020204" pitchFamily="34" charset="0"/>
                <a:cs typeface="Arial" panose="020B0604020202020204" pitchFamily="34" charset="0"/>
              </a:rPr>
              <a:t>world view  </a:t>
            </a:r>
          </a:p>
          <a:p>
            <a:pPr algn="ctr">
              <a:lnSpc>
                <a:spcPct val="80000"/>
              </a:lnSpc>
            </a:pPr>
            <a:r>
              <a:rPr lang="en-AU" altLang="en-US" sz="1050" dirty="0">
                <a:latin typeface="Arial" panose="020B0604020202020204" pitchFamily="34" charset="0"/>
                <a:cs typeface="Arial" panose="020B0604020202020204" pitchFamily="34" charset="0"/>
              </a:rPr>
              <a:t>         ↓	</a:t>
            </a:r>
          </a:p>
          <a:p>
            <a:pPr algn="ctr">
              <a:lnSpc>
                <a:spcPct val="80000"/>
              </a:lnSpc>
            </a:pPr>
            <a:r>
              <a:rPr lang="en-AU" altLang="en-US" sz="1050" dirty="0">
                <a:latin typeface="Arial" panose="020B0604020202020204" pitchFamily="34" charset="0"/>
                <a:cs typeface="Arial" panose="020B0604020202020204" pitchFamily="34" charset="0"/>
              </a:rPr>
              <a:t>They express their position or stance</a:t>
            </a:r>
          </a:p>
          <a:p>
            <a:pPr algn="ctr">
              <a:lnSpc>
                <a:spcPct val="80000"/>
              </a:lnSpc>
            </a:pPr>
            <a:r>
              <a:rPr lang="en-AU" altLang="en-US" sz="1050" dirty="0">
                <a:solidFill>
                  <a:srgbClr val="7030A0"/>
                </a:solidFill>
                <a:latin typeface="Arial" panose="020B0604020202020204" pitchFamily="34" charset="0"/>
                <a:cs typeface="Arial" panose="020B0604020202020204" pitchFamily="34" charset="0"/>
              </a:rPr>
              <a:t>perspective</a:t>
            </a:r>
          </a:p>
          <a:p>
            <a:pPr algn="ctr">
              <a:lnSpc>
                <a:spcPct val="80000"/>
              </a:lnSpc>
            </a:pPr>
            <a:r>
              <a:rPr lang="en-AU" altLang="en-US" sz="1050" dirty="0">
                <a:latin typeface="Arial" panose="020B0604020202020204" pitchFamily="34" charset="0"/>
                <a:cs typeface="Arial" panose="020B0604020202020204" pitchFamily="34" charset="0"/>
              </a:rPr>
              <a:t>↓</a:t>
            </a:r>
          </a:p>
          <a:p>
            <a:pPr algn="ctr">
              <a:lnSpc>
                <a:spcPct val="80000"/>
              </a:lnSpc>
            </a:pPr>
            <a:r>
              <a:rPr lang="en-AU" altLang="en-US" sz="1050" dirty="0">
                <a:latin typeface="Arial" panose="020B0604020202020204" pitchFamily="34" charset="0"/>
                <a:cs typeface="Arial" panose="020B0604020202020204" pitchFamily="34" charset="0"/>
              </a:rPr>
              <a:t>They provide arguments to support their perspective</a:t>
            </a:r>
          </a:p>
          <a:p>
            <a:pPr algn="ctr">
              <a:lnSpc>
                <a:spcPct val="80000"/>
              </a:lnSpc>
            </a:pPr>
            <a:r>
              <a:rPr lang="en-AU" altLang="en-US" sz="1050" dirty="0">
                <a:solidFill>
                  <a:srgbClr val="7030A0"/>
                </a:solidFill>
                <a:latin typeface="Arial" panose="020B0604020202020204" pitchFamily="34" charset="0"/>
                <a:cs typeface="Arial" panose="020B0604020202020204" pitchFamily="34" charset="0"/>
              </a:rPr>
              <a:t>arguments</a:t>
            </a:r>
          </a:p>
          <a:p>
            <a:pPr algn="ctr">
              <a:lnSpc>
                <a:spcPct val="80000"/>
              </a:lnSpc>
            </a:pPr>
            <a:r>
              <a:rPr lang="en-AU" altLang="en-US" sz="1050" dirty="0">
                <a:latin typeface="Arial" panose="020B0604020202020204" pitchFamily="34" charset="0"/>
                <a:cs typeface="Arial" panose="020B0604020202020204" pitchFamily="34" charset="0"/>
              </a:rPr>
              <a:t>↓</a:t>
            </a:r>
          </a:p>
          <a:p>
            <a:pPr algn="ctr">
              <a:lnSpc>
                <a:spcPct val="80000"/>
              </a:lnSpc>
            </a:pPr>
            <a:r>
              <a:rPr lang="en-AU" altLang="en-US" sz="1050" dirty="0">
                <a:latin typeface="Arial" panose="020B0604020202020204" pitchFamily="34" charset="0"/>
                <a:cs typeface="Arial" panose="020B0604020202020204" pitchFamily="34" charset="0"/>
              </a:rPr>
              <a:t>They provide evidence to support each argument	</a:t>
            </a:r>
          </a:p>
          <a:p>
            <a:pPr algn="ctr">
              <a:lnSpc>
                <a:spcPct val="80000"/>
              </a:lnSpc>
            </a:pPr>
            <a:r>
              <a:rPr lang="en-AU" altLang="en-US" sz="1050" dirty="0">
                <a:solidFill>
                  <a:srgbClr val="7030A0"/>
                </a:solidFill>
                <a:latin typeface="Arial" panose="020B0604020202020204" pitchFamily="34" charset="0"/>
                <a:cs typeface="Arial" panose="020B0604020202020204" pitchFamily="34" charset="0"/>
              </a:rPr>
              <a:t>evidence</a:t>
            </a:r>
            <a:endParaRPr lang="en-US" altLang="en-US" sz="1300" dirty="0">
              <a:solidFill>
                <a:srgbClr val="7030A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5643510-8FB4-49CE-9B5F-F7581544F88F}"/>
              </a:ext>
            </a:extLst>
          </p:cNvPr>
          <p:cNvSpPr txBox="1"/>
          <p:nvPr/>
        </p:nvSpPr>
        <p:spPr>
          <a:xfrm>
            <a:off x="6032280" y="2318533"/>
            <a:ext cx="2828145" cy="1477328"/>
          </a:xfrm>
          <a:prstGeom prst="rect">
            <a:avLst/>
          </a:prstGeom>
          <a:noFill/>
        </p:spPr>
        <p:txBody>
          <a:bodyPr wrap="square" rtlCol="0">
            <a:spAutoFit/>
          </a:bodyPr>
          <a:lstStyle/>
          <a:p>
            <a:r>
              <a:rPr lang="en-AU" sz="1800" dirty="0"/>
              <a:t>A2 Responses = haphazard &amp; patchy yet….</a:t>
            </a:r>
          </a:p>
          <a:p>
            <a:r>
              <a:rPr lang="en-AU" sz="1800" i="1" dirty="0"/>
              <a:t>‘Woke’</a:t>
            </a:r>
            <a:r>
              <a:rPr lang="en-AU" sz="1800" dirty="0"/>
              <a:t> &amp; ‘</a:t>
            </a:r>
            <a:r>
              <a:rPr lang="en-AU" sz="1800" i="1" dirty="0"/>
              <a:t>Cancel Culture’ </a:t>
            </a:r>
            <a:r>
              <a:rPr lang="en-AU" sz="1800" dirty="0"/>
              <a:t>part of student vernacular </a:t>
            </a:r>
            <a:endParaRPr lang="en-US" sz="1800" dirty="0"/>
          </a:p>
        </p:txBody>
      </p:sp>
      <p:pic>
        <p:nvPicPr>
          <p:cNvPr id="11" name="Picture 10">
            <a:extLst>
              <a:ext uri="{FF2B5EF4-FFF2-40B4-BE49-F238E27FC236}">
                <a16:creationId xmlns:a16="http://schemas.microsoft.com/office/drawing/2014/main" id="{38D475E8-D4EB-4002-B7EC-970F0F53D98F}"/>
              </a:ext>
            </a:extLst>
          </p:cNvPr>
          <p:cNvPicPr>
            <a:picLocks noChangeAspect="1"/>
          </p:cNvPicPr>
          <p:nvPr/>
        </p:nvPicPr>
        <p:blipFill>
          <a:blip r:embed="rId3"/>
          <a:stretch>
            <a:fillRect/>
          </a:stretch>
        </p:blipFill>
        <p:spPr>
          <a:xfrm>
            <a:off x="6651577" y="3795861"/>
            <a:ext cx="1589549" cy="1193124"/>
          </a:xfrm>
          <a:prstGeom prst="rect">
            <a:avLst/>
          </a:prstGeom>
        </p:spPr>
      </p:pic>
    </p:spTree>
    <p:extLst>
      <p:ext uri="{BB962C8B-B14F-4D97-AF65-F5344CB8AC3E}">
        <p14:creationId xmlns:p14="http://schemas.microsoft.com/office/powerpoint/2010/main" val="4045693036"/>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13AC07-C67F-4A37-8463-B588E07E73DB}"/>
              </a:ext>
            </a:extLst>
          </p:cNvPr>
          <p:cNvSpPr>
            <a:spLocks noGrp="1"/>
          </p:cNvSpPr>
          <p:nvPr>
            <p:ph type="body" sz="quarter" idx="11"/>
          </p:nvPr>
        </p:nvSpPr>
        <p:spPr>
          <a:xfrm>
            <a:off x="406057" y="251345"/>
            <a:ext cx="8290903" cy="647700"/>
          </a:xfrm>
        </p:spPr>
        <p:txBody>
          <a:bodyPr/>
          <a:lstStyle/>
          <a:p>
            <a:r>
              <a:rPr lang="en-AU" dirty="0"/>
              <a:t>3 hopeful ideas </a:t>
            </a:r>
            <a:endParaRPr lang="en-US" dirty="0"/>
          </a:p>
        </p:txBody>
      </p:sp>
      <p:sp>
        <p:nvSpPr>
          <p:cNvPr id="3" name="Text Placeholder 2">
            <a:extLst>
              <a:ext uri="{FF2B5EF4-FFF2-40B4-BE49-F238E27FC236}">
                <a16:creationId xmlns:a16="http://schemas.microsoft.com/office/drawing/2014/main" id="{00D25098-C0A0-4741-8C92-476E7083D325}"/>
              </a:ext>
            </a:extLst>
          </p:cNvPr>
          <p:cNvSpPr>
            <a:spLocks noGrp="1"/>
          </p:cNvSpPr>
          <p:nvPr>
            <p:ph type="body" sz="quarter" idx="12"/>
          </p:nvPr>
        </p:nvSpPr>
        <p:spPr>
          <a:xfrm>
            <a:off x="406057" y="1071470"/>
            <a:ext cx="8280751" cy="2996677"/>
          </a:xfrm>
        </p:spPr>
        <p:txBody>
          <a:bodyPr/>
          <a:lstStyle/>
          <a:p>
            <a:pPr marL="0" indent="0">
              <a:buNone/>
            </a:pPr>
            <a:r>
              <a:rPr lang="en-AU" sz="1400" i="1" dirty="0"/>
              <a:t>1.The enabling approaches of scaffolding, setting challenging tasks, supporting democratic teaching and learning spaces and connecting with lifeworlds would increase students engagement with and understanding of ‘politics’ and provide the students with greater understanding of the way that language is utilised to promote a world view (such as progressive/conservative) in the media.</a:t>
            </a:r>
          </a:p>
          <a:p>
            <a:pPr>
              <a:buAutoNum type="arabicPeriod"/>
            </a:pPr>
            <a:endParaRPr lang="en-AU" sz="1400" i="1" dirty="0"/>
          </a:p>
          <a:p>
            <a:pPr marL="0" indent="0">
              <a:buNone/>
            </a:pPr>
            <a:endParaRPr lang="en-AU" sz="1400" i="1" dirty="0"/>
          </a:p>
          <a:p>
            <a:pPr marL="0" indent="0">
              <a:buNone/>
            </a:pPr>
            <a:r>
              <a:rPr lang="en-AU" sz="1400" i="1" dirty="0"/>
              <a:t>2. Students experience increased confidence in their future engagement with texts as they develop awareness of dominant forces in society and helps students to recognise, critique and create change and to give power over the meaning-making process.</a:t>
            </a:r>
          </a:p>
          <a:p>
            <a:pPr marL="0" indent="0">
              <a:buNone/>
            </a:pPr>
            <a:endParaRPr lang="en-AU" sz="1400" i="1" dirty="0"/>
          </a:p>
          <a:p>
            <a:pPr marL="0" indent="0">
              <a:buNone/>
            </a:pPr>
            <a:endParaRPr lang="en-AU" sz="1400" i="1" dirty="0"/>
          </a:p>
          <a:p>
            <a:pPr marL="0" indent="0">
              <a:buNone/>
            </a:pPr>
            <a:r>
              <a:rPr lang="en-AU" sz="1400" i="1" dirty="0"/>
              <a:t>3. Paying attention to the affective domain, students could move past discomfort, disconnection and political apathy and engage with political categories and themes in the course to develop an insight to how people and issues are positioned by these categories. </a:t>
            </a:r>
          </a:p>
          <a:p>
            <a:endParaRPr lang="en-US" dirty="0"/>
          </a:p>
        </p:txBody>
      </p:sp>
    </p:spTree>
    <p:extLst>
      <p:ext uri="{BB962C8B-B14F-4D97-AF65-F5344CB8AC3E}">
        <p14:creationId xmlns:p14="http://schemas.microsoft.com/office/powerpoint/2010/main" val="2489666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0663BB-6AA7-47E1-B629-5F9E6C7DB3E3}"/>
              </a:ext>
            </a:extLst>
          </p:cNvPr>
          <p:cNvSpPr>
            <a:spLocks noGrp="1"/>
          </p:cNvSpPr>
          <p:nvPr>
            <p:ph type="body" sz="quarter" idx="11"/>
          </p:nvPr>
        </p:nvSpPr>
        <p:spPr>
          <a:xfrm>
            <a:off x="457184" y="158039"/>
            <a:ext cx="8099809" cy="647700"/>
          </a:xfrm>
        </p:spPr>
        <p:txBody>
          <a:bodyPr/>
          <a:lstStyle/>
          <a:p>
            <a:r>
              <a:rPr lang="en-AU" dirty="0"/>
              <a:t>Scaffolding: Intervention  (Pt 1) </a:t>
            </a:r>
            <a:endParaRPr lang="en-US" dirty="0"/>
          </a:p>
        </p:txBody>
      </p:sp>
      <p:sp>
        <p:nvSpPr>
          <p:cNvPr id="3" name="Text Placeholder 2">
            <a:extLst>
              <a:ext uri="{FF2B5EF4-FFF2-40B4-BE49-F238E27FC236}">
                <a16:creationId xmlns:a16="http://schemas.microsoft.com/office/drawing/2014/main" id="{420B7B04-2E04-4B37-880A-5A3579239C6B}"/>
              </a:ext>
            </a:extLst>
          </p:cNvPr>
          <p:cNvSpPr>
            <a:spLocks noGrp="1"/>
          </p:cNvSpPr>
          <p:nvPr>
            <p:ph type="body" sz="quarter" idx="12"/>
          </p:nvPr>
        </p:nvSpPr>
        <p:spPr>
          <a:xfrm>
            <a:off x="406065" y="805739"/>
            <a:ext cx="8280751" cy="2504435"/>
          </a:xfrm>
        </p:spPr>
        <p:txBody>
          <a:bodyPr/>
          <a:lstStyle/>
          <a:p>
            <a:pPr marL="0" indent="0">
              <a:buNone/>
            </a:pPr>
            <a:r>
              <a:rPr lang="en-AU" sz="1800" b="1" dirty="0">
                <a:effectLst/>
                <a:latin typeface="Arial" panose="020B0604020202020204" pitchFamily="34" charset="0"/>
                <a:ea typeface="Calibri" panose="020F0502020204030204" pitchFamily="34" charset="0"/>
              </a:rPr>
              <a:t>Buildin</a:t>
            </a:r>
            <a:r>
              <a:rPr lang="en-AU" sz="1800" b="1" dirty="0">
                <a:latin typeface="Arial" panose="020B0604020202020204" pitchFamily="34" charset="0"/>
                <a:ea typeface="Calibri" panose="020F0502020204030204" pitchFamily="34" charset="0"/>
              </a:rPr>
              <a:t>g media literacy is important (week 2) </a:t>
            </a:r>
            <a:endParaRPr lang="en-AU" sz="1800" b="1" dirty="0">
              <a:effectLst/>
              <a:latin typeface="Arial" panose="020B0604020202020204" pitchFamily="34" charset="0"/>
              <a:ea typeface="Calibri" panose="020F0502020204030204" pitchFamily="34" charset="0"/>
            </a:endParaRPr>
          </a:p>
          <a:p>
            <a:pPr marL="0" indent="0">
              <a:buNone/>
            </a:pPr>
            <a:endParaRPr lang="en-AU" sz="1400" dirty="0">
              <a:latin typeface="Arial" panose="020B0604020202020204" pitchFamily="34" charset="0"/>
              <a:ea typeface="Calibri" panose="020F0502020204030204" pitchFamily="34" charset="0"/>
            </a:endParaRPr>
          </a:p>
          <a:p>
            <a:pPr marL="0" indent="0">
              <a:buNone/>
            </a:pPr>
            <a:r>
              <a:rPr lang="en-AU" sz="1400" dirty="0">
                <a:effectLst/>
                <a:latin typeface="Arial" panose="020B0604020202020204" pitchFamily="34" charset="0"/>
                <a:ea typeface="Calibri" panose="020F0502020204030204" pitchFamily="34" charset="0"/>
              </a:rPr>
              <a:t>I highlight for them that part of being media literate is understanding not just how the algorithms work in our social media platforms to show us content that will confirm our biases, but that we also need to ask: </a:t>
            </a:r>
            <a:r>
              <a:rPr lang="en-AU" sz="1400" i="1" dirty="0">
                <a:latin typeface="Arial" panose="020B0604020202020204" pitchFamily="34" charset="0"/>
                <a:ea typeface="Calibri" panose="020F0502020204030204" pitchFamily="34" charset="0"/>
              </a:rPr>
              <a:t>W</a:t>
            </a:r>
            <a:r>
              <a:rPr lang="en-AU" sz="1400" i="1" dirty="0">
                <a:effectLst/>
                <a:latin typeface="Arial" panose="020B0604020202020204" pitchFamily="34" charset="0"/>
                <a:ea typeface="Calibri" panose="020F0502020204030204" pitchFamily="34" charset="0"/>
              </a:rPr>
              <a:t>ho owns the media</a:t>
            </a:r>
            <a:r>
              <a:rPr lang="en-AU" sz="1400" dirty="0">
                <a:effectLst/>
                <a:latin typeface="Arial" panose="020B0604020202020204" pitchFamily="34" charset="0"/>
                <a:ea typeface="Calibri" panose="020F0502020204030204" pitchFamily="34" charset="0"/>
              </a:rPr>
              <a:t>? </a:t>
            </a:r>
            <a:r>
              <a:rPr lang="en-AU" sz="1400" i="1" dirty="0">
                <a:effectLst/>
                <a:latin typeface="Arial" panose="020B0604020202020204" pitchFamily="34" charset="0"/>
                <a:ea typeface="Calibri" panose="020F0502020204030204" pitchFamily="34" charset="0"/>
              </a:rPr>
              <a:t>If there is a lack of diversity of media ownership, what does this mean for democracy in Australia? Can we identify a specific world-view being represented by the different media companies in their content? </a:t>
            </a:r>
          </a:p>
          <a:p>
            <a:pPr marL="0" indent="0">
              <a:buNone/>
            </a:pPr>
            <a:endParaRPr lang="en-AU" sz="1400" dirty="0">
              <a:latin typeface="Arial" panose="020B0604020202020204" pitchFamily="34" charset="0"/>
              <a:ea typeface="Calibri" panose="020F0502020204030204" pitchFamily="34" charset="0"/>
            </a:endParaRPr>
          </a:p>
          <a:p>
            <a:pPr marL="0" indent="0">
              <a:buNone/>
            </a:pPr>
            <a:endParaRPr lang="en-AU" sz="1400" dirty="0">
              <a:effectLst/>
              <a:latin typeface="Arial" panose="020B0604020202020204" pitchFamily="34" charset="0"/>
              <a:ea typeface="Calibri" panose="020F0502020204030204" pitchFamily="34" charset="0"/>
            </a:endParaRPr>
          </a:p>
          <a:p>
            <a:pPr marL="0" indent="0">
              <a:buNone/>
            </a:pPr>
            <a:endParaRPr lang="en-AU" sz="1400" dirty="0">
              <a:effectLst/>
              <a:latin typeface="Arial" panose="020B0604020202020204" pitchFamily="34" charset="0"/>
              <a:ea typeface="Calibri" panose="020F0502020204030204" pitchFamily="34" charset="0"/>
            </a:endParaRPr>
          </a:p>
          <a:p>
            <a:pPr marL="0" indent="0">
              <a:buNone/>
            </a:pPr>
            <a:endParaRPr lang="en-AU" sz="1400" dirty="0">
              <a:latin typeface="Arial" panose="020B0604020202020204" pitchFamily="34" charset="0"/>
              <a:ea typeface="Calibri" panose="020F0502020204030204" pitchFamily="34" charset="0"/>
            </a:endParaRPr>
          </a:p>
          <a:p>
            <a:pPr marL="0" indent="0">
              <a:buNone/>
            </a:pPr>
            <a:endParaRPr lang="en-US" sz="1400" dirty="0">
              <a:effectLst/>
              <a:latin typeface="Arial" panose="020B0604020202020204" pitchFamily="34" charset="0"/>
              <a:ea typeface="Calibri" panose="020F0502020204030204" pitchFamily="34" charset="0"/>
            </a:endParaRPr>
          </a:p>
          <a:p>
            <a:pPr marL="0" indent="0">
              <a:buNone/>
            </a:pPr>
            <a:endParaRPr lang="en-US" sz="1400" dirty="0">
              <a:latin typeface="Arial" panose="020B0604020202020204" pitchFamily="34" charset="0"/>
            </a:endParaRPr>
          </a:p>
          <a:p>
            <a:pPr marL="0" indent="0">
              <a:buNone/>
            </a:pPr>
            <a:endParaRPr lang="en-US" sz="1400" dirty="0"/>
          </a:p>
        </p:txBody>
      </p:sp>
      <p:pic>
        <p:nvPicPr>
          <p:cNvPr id="4" name="Picture 3">
            <a:extLst>
              <a:ext uri="{FF2B5EF4-FFF2-40B4-BE49-F238E27FC236}">
                <a16:creationId xmlns:a16="http://schemas.microsoft.com/office/drawing/2014/main" id="{5A63832D-D8A3-44F2-8633-2BCD4D3112D7}"/>
              </a:ext>
            </a:extLst>
          </p:cNvPr>
          <p:cNvPicPr>
            <a:picLocks noChangeAspect="1"/>
          </p:cNvPicPr>
          <p:nvPr/>
        </p:nvPicPr>
        <p:blipFill>
          <a:blip r:embed="rId3"/>
          <a:stretch>
            <a:fillRect/>
          </a:stretch>
        </p:blipFill>
        <p:spPr>
          <a:xfrm>
            <a:off x="188189" y="2447856"/>
            <a:ext cx="2549158" cy="1724633"/>
          </a:xfrm>
          <a:prstGeom prst="rect">
            <a:avLst/>
          </a:prstGeom>
        </p:spPr>
      </p:pic>
      <p:pic>
        <p:nvPicPr>
          <p:cNvPr id="5" name="Picture 4">
            <a:extLst>
              <a:ext uri="{FF2B5EF4-FFF2-40B4-BE49-F238E27FC236}">
                <a16:creationId xmlns:a16="http://schemas.microsoft.com/office/drawing/2014/main" id="{0987C48A-52DD-4343-A0CB-7C9D14B5F3DF}"/>
              </a:ext>
            </a:extLst>
          </p:cNvPr>
          <p:cNvPicPr>
            <a:picLocks noChangeAspect="1"/>
          </p:cNvPicPr>
          <p:nvPr/>
        </p:nvPicPr>
        <p:blipFill>
          <a:blip r:embed="rId4"/>
          <a:stretch>
            <a:fillRect/>
          </a:stretch>
        </p:blipFill>
        <p:spPr>
          <a:xfrm>
            <a:off x="2962776" y="2447857"/>
            <a:ext cx="3268962" cy="1724632"/>
          </a:xfrm>
          <a:prstGeom prst="rect">
            <a:avLst/>
          </a:prstGeom>
        </p:spPr>
      </p:pic>
      <p:pic>
        <p:nvPicPr>
          <p:cNvPr id="6" name="Picture 5">
            <a:extLst>
              <a:ext uri="{FF2B5EF4-FFF2-40B4-BE49-F238E27FC236}">
                <a16:creationId xmlns:a16="http://schemas.microsoft.com/office/drawing/2014/main" id="{2931126A-95CF-40AD-8633-A7D2BBC28C49}"/>
              </a:ext>
            </a:extLst>
          </p:cNvPr>
          <p:cNvPicPr>
            <a:picLocks noChangeAspect="1"/>
          </p:cNvPicPr>
          <p:nvPr/>
        </p:nvPicPr>
        <p:blipFill>
          <a:blip r:embed="rId5"/>
          <a:stretch>
            <a:fillRect/>
          </a:stretch>
        </p:blipFill>
        <p:spPr>
          <a:xfrm>
            <a:off x="6323957" y="2404250"/>
            <a:ext cx="2580735" cy="1811844"/>
          </a:xfrm>
          <a:prstGeom prst="rect">
            <a:avLst/>
          </a:prstGeom>
        </p:spPr>
      </p:pic>
    </p:spTree>
    <p:extLst>
      <p:ext uri="{BB962C8B-B14F-4D97-AF65-F5344CB8AC3E}">
        <p14:creationId xmlns:p14="http://schemas.microsoft.com/office/powerpoint/2010/main" val="2952978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65875-BC6A-4C37-A449-943B3E84E83A}"/>
              </a:ext>
            </a:extLst>
          </p:cNvPr>
          <p:cNvSpPr>
            <a:spLocks noGrp="1"/>
          </p:cNvSpPr>
          <p:nvPr>
            <p:ph type="body" sz="quarter" idx="11"/>
          </p:nvPr>
        </p:nvSpPr>
        <p:spPr>
          <a:xfrm>
            <a:off x="286589" y="404813"/>
            <a:ext cx="8290903" cy="647700"/>
          </a:xfrm>
        </p:spPr>
        <p:txBody>
          <a:bodyPr/>
          <a:lstStyle/>
          <a:p>
            <a:r>
              <a:rPr lang="en-AU" dirty="0"/>
              <a:t>Scaffolding: Intervention (Pt 1) </a:t>
            </a:r>
            <a:endParaRPr lang="en-US" dirty="0"/>
          </a:p>
          <a:p>
            <a:endParaRPr lang="en-US" dirty="0"/>
          </a:p>
        </p:txBody>
      </p:sp>
      <p:sp>
        <p:nvSpPr>
          <p:cNvPr id="3" name="Text Placeholder 2">
            <a:extLst>
              <a:ext uri="{FF2B5EF4-FFF2-40B4-BE49-F238E27FC236}">
                <a16:creationId xmlns:a16="http://schemas.microsoft.com/office/drawing/2014/main" id="{29303598-411F-4A8B-9BB5-878124CEC73A}"/>
              </a:ext>
            </a:extLst>
          </p:cNvPr>
          <p:cNvSpPr>
            <a:spLocks noGrp="1"/>
          </p:cNvSpPr>
          <p:nvPr>
            <p:ph type="body" sz="quarter" idx="12"/>
          </p:nvPr>
        </p:nvSpPr>
        <p:spPr>
          <a:xfrm>
            <a:off x="286589" y="1052513"/>
            <a:ext cx="8055987" cy="3038473"/>
          </a:xfrm>
        </p:spPr>
        <p:txBody>
          <a:bodyPr/>
          <a:lstStyle/>
          <a:p>
            <a:pPr marL="0" indent="0">
              <a:buNone/>
            </a:pPr>
            <a:r>
              <a:rPr lang="en-AU" sz="1200" dirty="0"/>
              <a:t>To highlight that different media platforms may present stories with a specific stance that connects with a left or right political perspective, the students are given two articles on a contemporary social issue that may impact many of our students – </a:t>
            </a:r>
            <a:r>
              <a:rPr lang="en-AU" sz="1200" b="1" dirty="0"/>
              <a:t>increasing social welfare payments</a:t>
            </a:r>
            <a:r>
              <a:rPr lang="en-AU" sz="1200" dirty="0"/>
              <a:t>. One presents a progressive stance and one presents a conservative stance, and the students are encouraged to consider these questions: </a:t>
            </a:r>
          </a:p>
          <a:p>
            <a:pPr marL="0" indent="0">
              <a:buNone/>
            </a:pPr>
            <a:endParaRPr lang="en-AU" sz="1200" dirty="0"/>
          </a:p>
          <a:p>
            <a:pPr marL="0" indent="0">
              <a:buNone/>
            </a:pPr>
            <a:endParaRPr lang="en-AU" sz="1200" dirty="0"/>
          </a:p>
          <a:p>
            <a:pPr marL="0" indent="0">
              <a:buNone/>
            </a:pPr>
            <a:r>
              <a:rPr lang="en-AU" sz="1400" b="1" dirty="0"/>
              <a:t>Compare the ‘evidence’ included to support the discussion in both articles? Whose voices are included?</a:t>
            </a:r>
          </a:p>
          <a:p>
            <a:pPr marL="0" indent="0">
              <a:buNone/>
            </a:pPr>
            <a:endParaRPr lang="en-AU" sz="1400" b="1" dirty="0"/>
          </a:p>
          <a:p>
            <a:pPr marL="0" indent="0">
              <a:buNone/>
            </a:pPr>
            <a:r>
              <a:rPr lang="en-AU" sz="1400" b="1" dirty="0"/>
              <a:t>What is the stance adopted by the News Corp article on the issue? What is the stance adopted by SBS News? Does this implicate the broader values of the newsgroup?</a:t>
            </a:r>
          </a:p>
          <a:p>
            <a:pPr marL="0" indent="0">
              <a:buNone/>
            </a:pPr>
            <a:endParaRPr lang="en-AU" sz="1400" b="1" dirty="0"/>
          </a:p>
          <a:p>
            <a:pPr marL="0" indent="0">
              <a:buNone/>
            </a:pPr>
            <a:r>
              <a:rPr lang="en-AU" sz="1400" b="1" dirty="0"/>
              <a:t>What language techniques are adopted to inspire an emotional response in either article?</a:t>
            </a:r>
          </a:p>
          <a:p>
            <a:pPr marL="0" indent="0">
              <a:buNone/>
            </a:pPr>
            <a:endParaRPr lang="en-AU" sz="1400" b="1" dirty="0"/>
          </a:p>
          <a:p>
            <a:pPr marL="0" indent="0">
              <a:buNone/>
            </a:pPr>
            <a:endParaRPr lang="en-AU" sz="1200" dirty="0"/>
          </a:p>
          <a:p>
            <a:pPr marL="0" indent="0">
              <a:buNone/>
            </a:pPr>
            <a:endParaRPr lang="en-AU" sz="1200" dirty="0"/>
          </a:p>
          <a:p>
            <a:pPr marL="0" indent="0">
              <a:buNone/>
            </a:pPr>
            <a:endParaRPr lang="en-US" sz="1400" dirty="0"/>
          </a:p>
        </p:txBody>
      </p:sp>
    </p:spTree>
    <p:extLst>
      <p:ext uri="{BB962C8B-B14F-4D97-AF65-F5344CB8AC3E}">
        <p14:creationId xmlns:p14="http://schemas.microsoft.com/office/powerpoint/2010/main" val="34250448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1000"/>
                                        <p:tgtEl>
                                          <p:spTgt spid="3">
                                            <p:txEl>
                                              <p:pRg st="7" end="7"/>
                                            </p:txEl>
                                          </p:spTgt>
                                        </p:tgtEl>
                                      </p:cBhvr>
                                    </p:animEffect>
                                    <p:anim calcmode="lin" valueType="num">
                                      <p:cBhvr>
                                        <p:cTn id="1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3048CA-1B81-411F-A4CD-AC3B712BC540}"/>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D972AB47-249C-49DD-BE8D-383567B9B40C}"/>
              </a:ext>
            </a:extLst>
          </p:cNvPr>
          <p:cNvSpPr>
            <a:spLocks noGrp="1"/>
          </p:cNvSpPr>
          <p:nvPr>
            <p:ph type="body" sz="quarter" idx="12"/>
          </p:nvPr>
        </p:nvSpPr>
        <p:spPr/>
        <p:txBody>
          <a:bodyPr/>
          <a:lstStyle/>
          <a:p>
            <a:endParaRPr lang="en-US" dirty="0"/>
          </a:p>
        </p:txBody>
      </p:sp>
      <p:pic>
        <p:nvPicPr>
          <p:cNvPr id="5" name="Picture 4">
            <a:extLst>
              <a:ext uri="{FF2B5EF4-FFF2-40B4-BE49-F238E27FC236}">
                <a16:creationId xmlns:a16="http://schemas.microsoft.com/office/drawing/2014/main" id="{89F85436-4CB7-4F71-9042-5D7EE3A49003}"/>
              </a:ext>
            </a:extLst>
          </p:cNvPr>
          <p:cNvPicPr>
            <a:picLocks noChangeAspect="1"/>
          </p:cNvPicPr>
          <p:nvPr/>
        </p:nvPicPr>
        <p:blipFill>
          <a:blip r:embed="rId2"/>
          <a:stretch>
            <a:fillRect/>
          </a:stretch>
        </p:blipFill>
        <p:spPr>
          <a:xfrm>
            <a:off x="67034" y="0"/>
            <a:ext cx="9009932" cy="5143500"/>
          </a:xfrm>
          <a:prstGeom prst="rect">
            <a:avLst/>
          </a:prstGeom>
        </p:spPr>
      </p:pic>
    </p:spTree>
    <p:extLst>
      <p:ext uri="{BB962C8B-B14F-4D97-AF65-F5344CB8AC3E}">
        <p14:creationId xmlns:p14="http://schemas.microsoft.com/office/powerpoint/2010/main" val="3711248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D60DA0-E659-44BE-B6B6-A5FBC01A6C9A}"/>
              </a:ext>
            </a:extLst>
          </p:cNvPr>
          <p:cNvSpPr>
            <a:spLocks noGrp="1"/>
          </p:cNvSpPr>
          <p:nvPr>
            <p:ph type="body" sz="quarter" idx="11"/>
          </p:nvPr>
        </p:nvSpPr>
        <p:spPr/>
        <p:txBody>
          <a:bodyPr/>
          <a:lstStyle/>
          <a:p>
            <a:endParaRPr lang="en-US" dirty="0"/>
          </a:p>
        </p:txBody>
      </p:sp>
      <p:sp>
        <p:nvSpPr>
          <p:cNvPr id="3" name="Text Placeholder 2">
            <a:extLst>
              <a:ext uri="{FF2B5EF4-FFF2-40B4-BE49-F238E27FC236}">
                <a16:creationId xmlns:a16="http://schemas.microsoft.com/office/drawing/2014/main" id="{6D91CD9F-62B9-4FEE-BC31-7530947B2A9D}"/>
              </a:ext>
            </a:extLst>
          </p:cNvPr>
          <p:cNvSpPr>
            <a:spLocks noGrp="1"/>
          </p:cNvSpPr>
          <p:nvPr>
            <p:ph type="body" sz="quarter" idx="12"/>
          </p:nvPr>
        </p:nvSpPr>
        <p:spPr/>
        <p:txBody>
          <a:bodyPr/>
          <a:lstStyle/>
          <a:p>
            <a:endParaRPr lang="en-US"/>
          </a:p>
        </p:txBody>
      </p:sp>
      <p:pic>
        <p:nvPicPr>
          <p:cNvPr id="5" name="Picture 4">
            <a:extLst>
              <a:ext uri="{FF2B5EF4-FFF2-40B4-BE49-F238E27FC236}">
                <a16:creationId xmlns:a16="http://schemas.microsoft.com/office/drawing/2014/main" id="{9EB8B5EC-996F-48AE-8C19-90CEBFF0412C}"/>
              </a:ext>
            </a:extLst>
          </p:cNvPr>
          <p:cNvPicPr>
            <a:picLocks noChangeAspect="1"/>
          </p:cNvPicPr>
          <p:nvPr/>
        </p:nvPicPr>
        <p:blipFill>
          <a:blip r:embed="rId2"/>
          <a:stretch>
            <a:fillRect/>
          </a:stretch>
        </p:blipFill>
        <p:spPr>
          <a:xfrm>
            <a:off x="143914" y="0"/>
            <a:ext cx="8856172" cy="5143500"/>
          </a:xfrm>
          <a:prstGeom prst="rect">
            <a:avLst/>
          </a:prstGeom>
        </p:spPr>
      </p:pic>
    </p:spTree>
    <p:extLst>
      <p:ext uri="{BB962C8B-B14F-4D97-AF65-F5344CB8AC3E}">
        <p14:creationId xmlns:p14="http://schemas.microsoft.com/office/powerpoint/2010/main" val="15898122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F6E283-9A94-4727-87C1-4412AAAE96E8}"/>
              </a:ext>
            </a:extLst>
          </p:cNvPr>
          <p:cNvSpPr>
            <a:spLocks noGrp="1"/>
          </p:cNvSpPr>
          <p:nvPr>
            <p:ph type="body" sz="quarter" idx="11"/>
          </p:nvPr>
        </p:nvSpPr>
        <p:spPr/>
        <p:txBody>
          <a:bodyPr/>
          <a:lstStyle/>
          <a:p>
            <a:r>
              <a:rPr lang="en-AU" dirty="0"/>
              <a:t>Data Collection </a:t>
            </a:r>
            <a:endParaRPr lang="en-US" dirty="0"/>
          </a:p>
        </p:txBody>
      </p:sp>
      <p:sp>
        <p:nvSpPr>
          <p:cNvPr id="3" name="Text Placeholder 2">
            <a:extLst>
              <a:ext uri="{FF2B5EF4-FFF2-40B4-BE49-F238E27FC236}">
                <a16:creationId xmlns:a16="http://schemas.microsoft.com/office/drawing/2014/main" id="{59810C29-185A-49CD-B501-F52D3CA23801}"/>
              </a:ext>
            </a:extLst>
          </p:cNvPr>
          <p:cNvSpPr>
            <a:spLocks noGrp="1"/>
          </p:cNvSpPr>
          <p:nvPr>
            <p:ph type="body" sz="quarter" idx="12"/>
          </p:nvPr>
        </p:nvSpPr>
        <p:spPr>
          <a:xfrm>
            <a:off x="350895" y="950172"/>
            <a:ext cx="8280751" cy="3764701"/>
          </a:xfrm>
        </p:spPr>
        <p:txBody>
          <a:bodyPr/>
          <a:lstStyle/>
          <a:p>
            <a:pPr marL="0" indent="0">
              <a:buNone/>
            </a:pPr>
            <a:r>
              <a:rPr lang="en-AU" sz="1800" dirty="0"/>
              <a:t>My data collection phase of the project involved the distribution of a hand-written survey to 200+ in the final week of the course that featured the following questions:</a:t>
            </a:r>
          </a:p>
          <a:p>
            <a:pPr marL="0" indent="0">
              <a:buNone/>
            </a:pPr>
            <a:endParaRPr lang="en-AU" sz="1800" dirty="0"/>
          </a:p>
          <a:p>
            <a:pPr marL="0" indent="0">
              <a:buNone/>
            </a:pPr>
            <a:r>
              <a:rPr lang="en-AU" sz="1800" dirty="0"/>
              <a:t>1.How confident are you to identify the political worldview that is being represented in what you read in the media? </a:t>
            </a:r>
          </a:p>
          <a:p>
            <a:pPr marL="0" indent="0">
              <a:buNone/>
            </a:pPr>
            <a:endParaRPr lang="en-AU" sz="1800" dirty="0"/>
          </a:p>
          <a:p>
            <a:pPr marL="0" indent="0">
              <a:buNone/>
            </a:pPr>
            <a:r>
              <a:rPr lang="en-AU" sz="1800" dirty="0"/>
              <a:t>2.How confident are you in detecting the way specific groups and people are represented in the media? </a:t>
            </a:r>
          </a:p>
          <a:p>
            <a:pPr marL="0" indent="0">
              <a:buNone/>
            </a:pPr>
            <a:endParaRPr lang="en-AU" sz="1800" dirty="0"/>
          </a:p>
          <a:p>
            <a:pPr marL="0" indent="0">
              <a:buNone/>
            </a:pPr>
            <a:r>
              <a:rPr lang="en-AU" sz="1800" dirty="0"/>
              <a:t>3.Do you feel confident to assess whether you should believe something as the ‘truth’, whether in the media or academia? </a:t>
            </a:r>
          </a:p>
          <a:p>
            <a:endParaRPr lang="en-US" dirty="0"/>
          </a:p>
        </p:txBody>
      </p:sp>
    </p:spTree>
    <p:extLst>
      <p:ext uri="{BB962C8B-B14F-4D97-AF65-F5344CB8AC3E}">
        <p14:creationId xmlns:p14="http://schemas.microsoft.com/office/powerpoint/2010/main" val="38019961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D1202E-171B-44E4-836E-BA7A86DA081B}"/>
              </a:ext>
            </a:extLst>
          </p:cNvPr>
          <p:cNvSpPr>
            <a:spLocks noGrp="1"/>
          </p:cNvSpPr>
          <p:nvPr>
            <p:ph type="body" sz="quarter" idx="11"/>
          </p:nvPr>
        </p:nvSpPr>
        <p:spPr>
          <a:xfrm>
            <a:off x="406057" y="102055"/>
            <a:ext cx="8290903" cy="647700"/>
          </a:xfrm>
        </p:spPr>
        <p:txBody>
          <a:bodyPr/>
          <a:lstStyle/>
          <a:p>
            <a:r>
              <a:rPr lang="en-AU" dirty="0"/>
              <a:t>Hopeful idea number 2 </a:t>
            </a:r>
            <a:endParaRPr lang="en-US" dirty="0"/>
          </a:p>
        </p:txBody>
      </p:sp>
      <p:sp>
        <p:nvSpPr>
          <p:cNvPr id="3" name="Text Placeholder 2">
            <a:extLst>
              <a:ext uri="{FF2B5EF4-FFF2-40B4-BE49-F238E27FC236}">
                <a16:creationId xmlns:a16="http://schemas.microsoft.com/office/drawing/2014/main" id="{1BAE6D53-3D7D-47BB-A65D-3940FC628D10}"/>
              </a:ext>
            </a:extLst>
          </p:cNvPr>
          <p:cNvSpPr>
            <a:spLocks noGrp="1"/>
          </p:cNvSpPr>
          <p:nvPr>
            <p:ph type="body" sz="quarter" idx="12"/>
          </p:nvPr>
        </p:nvSpPr>
        <p:spPr>
          <a:xfrm>
            <a:off x="406057" y="647119"/>
            <a:ext cx="8280751" cy="3654293"/>
          </a:xfrm>
        </p:spPr>
        <p:txBody>
          <a:bodyPr/>
          <a:lstStyle/>
          <a:p>
            <a:pPr marL="0" indent="0">
              <a:buNone/>
            </a:pPr>
            <a:r>
              <a:rPr lang="en-AU" sz="1400" b="1" dirty="0"/>
              <a:t>Student artefacts – demonstration of identification of political worldviews or ideologie</a:t>
            </a:r>
            <a:r>
              <a:rPr lang="en-AU" sz="1400" dirty="0"/>
              <a:t>s</a:t>
            </a:r>
          </a:p>
          <a:p>
            <a:pPr marL="0" indent="0">
              <a:buNone/>
            </a:pPr>
            <a:endParaRPr lang="en-AU" sz="1400" dirty="0"/>
          </a:p>
          <a:p>
            <a:pPr marL="0" indent="0">
              <a:buNone/>
            </a:pPr>
            <a:r>
              <a:rPr lang="en-AU" sz="1400" b="1" i="1" dirty="0"/>
              <a:t>This speaks to ‘hopeful’ idea number two regarding the student's increased confidence in their engagement with texts as they develop awareness of dominant forces in society and helps students to recognise, critique and create change and to give power over the meaning-making process.</a:t>
            </a:r>
          </a:p>
          <a:p>
            <a:pPr marL="0" indent="0">
              <a:buNone/>
            </a:pPr>
            <a:endParaRPr lang="en-AU" sz="1400" b="1" i="1" dirty="0"/>
          </a:p>
          <a:p>
            <a:pPr marL="0" indent="0">
              <a:buNone/>
            </a:pPr>
            <a:endParaRPr lang="en-AU" sz="1400" dirty="0"/>
          </a:p>
          <a:p>
            <a:endParaRPr lang="en-US" dirty="0"/>
          </a:p>
        </p:txBody>
      </p:sp>
      <p:pic>
        <p:nvPicPr>
          <p:cNvPr id="5" name="Picture 4">
            <a:extLst>
              <a:ext uri="{FF2B5EF4-FFF2-40B4-BE49-F238E27FC236}">
                <a16:creationId xmlns:a16="http://schemas.microsoft.com/office/drawing/2014/main" id="{3877C41F-5E50-44E8-A214-AF56064C8BB3}"/>
              </a:ext>
            </a:extLst>
          </p:cNvPr>
          <p:cNvPicPr>
            <a:picLocks noChangeAspect="1"/>
          </p:cNvPicPr>
          <p:nvPr/>
        </p:nvPicPr>
        <p:blipFill>
          <a:blip r:embed="rId3"/>
          <a:stretch>
            <a:fillRect/>
          </a:stretch>
        </p:blipFill>
        <p:spPr>
          <a:xfrm>
            <a:off x="1297779" y="1901009"/>
            <a:ext cx="6100572" cy="2138172"/>
          </a:xfrm>
          <a:prstGeom prst="rect">
            <a:avLst/>
          </a:prstGeom>
        </p:spPr>
      </p:pic>
    </p:spTree>
    <p:extLst>
      <p:ext uri="{BB962C8B-B14F-4D97-AF65-F5344CB8AC3E}">
        <p14:creationId xmlns:p14="http://schemas.microsoft.com/office/powerpoint/2010/main" val="16551187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F28978-4EB4-4EC8-BA5E-907CDACDE7CB}"/>
              </a:ext>
            </a:extLst>
          </p:cNvPr>
          <p:cNvSpPr>
            <a:spLocks noGrp="1"/>
          </p:cNvSpPr>
          <p:nvPr>
            <p:ph type="body" sz="quarter" idx="11"/>
          </p:nvPr>
        </p:nvSpPr>
        <p:spPr>
          <a:xfrm>
            <a:off x="304250" y="148708"/>
            <a:ext cx="8290903" cy="647700"/>
          </a:xfrm>
        </p:spPr>
        <p:txBody>
          <a:bodyPr/>
          <a:lstStyle/>
          <a:p>
            <a:r>
              <a:rPr lang="en-AU" sz="2800" dirty="0"/>
              <a:t>Apathy, boredom or misunderstood – what did I learn about my students? </a:t>
            </a:r>
            <a:endParaRPr lang="en-US" sz="2800" dirty="0"/>
          </a:p>
        </p:txBody>
      </p:sp>
      <p:sp>
        <p:nvSpPr>
          <p:cNvPr id="3" name="Text Placeholder 2">
            <a:extLst>
              <a:ext uri="{FF2B5EF4-FFF2-40B4-BE49-F238E27FC236}">
                <a16:creationId xmlns:a16="http://schemas.microsoft.com/office/drawing/2014/main" id="{0B00C4CE-FAEF-4D14-B34D-1FEFB08328DB}"/>
              </a:ext>
            </a:extLst>
          </p:cNvPr>
          <p:cNvSpPr>
            <a:spLocks noGrp="1"/>
          </p:cNvSpPr>
          <p:nvPr>
            <p:ph type="body" sz="quarter" idx="12"/>
          </p:nvPr>
        </p:nvSpPr>
        <p:spPr>
          <a:xfrm>
            <a:off x="314402" y="950173"/>
            <a:ext cx="8280751" cy="2504435"/>
          </a:xfrm>
        </p:spPr>
        <p:txBody>
          <a:bodyPr/>
          <a:lstStyle/>
          <a:p>
            <a:pPr marL="0" indent="0">
              <a:buNone/>
            </a:pPr>
            <a:r>
              <a:rPr lang="en-AU" sz="1400" dirty="0"/>
              <a:t>The data collection demonstrated  students acknowledged that they may not complete the course with an increased interest with politics or political bias, but that their eyes have been opened to this process in the media and they are aware of the significance of political bias:</a:t>
            </a:r>
          </a:p>
          <a:p>
            <a:pPr marL="0" indent="0">
              <a:buNone/>
            </a:pPr>
            <a:endParaRPr lang="en-AU" sz="1400" dirty="0"/>
          </a:p>
          <a:p>
            <a:pPr marL="0" indent="0">
              <a:buNone/>
            </a:pPr>
            <a:endParaRPr lang="en-AU" sz="1400" dirty="0"/>
          </a:p>
          <a:p>
            <a:pPr marL="0" indent="0">
              <a:buNone/>
            </a:pPr>
            <a:r>
              <a:rPr lang="en-AU" sz="1400" dirty="0"/>
              <a:t>‘</a:t>
            </a:r>
            <a:r>
              <a:rPr lang="en-AU" sz="1400" i="1" dirty="0"/>
              <a:t>My interest in politics has not changed. I still don’t have a view on it but now when I see the media exposing it, I do look up key words on the topic to gain a better understanding about what the media was wanting to expose</a:t>
            </a:r>
            <a:r>
              <a:rPr lang="en-AU" sz="1400" dirty="0"/>
              <a:t>’ (Student feedback, Survey 2019); </a:t>
            </a:r>
          </a:p>
          <a:p>
            <a:pPr marL="0" indent="0">
              <a:buNone/>
            </a:pPr>
            <a:r>
              <a:rPr lang="en-AU" sz="1400" dirty="0"/>
              <a:t>‘</a:t>
            </a:r>
            <a:r>
              <a:rPr lang="en-AU" sz="1400" i="1" dirty="0"/>
              <a:t>I never really had a thought when it came to politics, however with media I have learnt not to also rely on what is being shown without looking it up with evidence</a:t>
            </a:r>
            <a:r>
              <a:rPr lang="en-AU" sz="1400" dirty="0"/>
              <a:t>’ (Student feedback, Survey 2019). </a:t>
            </a:r>
          </a:p>
          <a:p>
            <a:pPr marL="0" indent="0">
              <a:buNone/>
            </a:pPr>
            <a:endParaRPr lang="en-AU" sz="1400" dirty="0"/>
          </a:p>
          <a:p>
            <a:pPr marL="0" indent="0">
              <a:buNone/>
            </a:pPr>
            <a:endParaRPr lang="en-AU" sz="1400" dirty="0"/>
          </a:p>
          <a:p>
            <a:pPr marL="0" indent="0">
              <a:buNone/>
            </a:pPr>
            <a:r>
              <a:rPr lang="en-AU" sz="1400" dirty="0"/>
              <a:t>Hess and </a:t>
            </a:r>
            <a:r>
              <a:rPr lang="en-AU" sz="1400" dirty="0" err="1"/>
              <a:t>Gatti</a:t>
            </a:r>
            <a:r>
              <a:rPr lang="en-AU" sz="1400" dirty="0"/>
              <a:t> (2010, p. 22) propose that ‘teaching controversial issues through discussion strengthens democracy because of the causal relationship between discussion and the cultivation of political tolerance’, that is vital to democracies like Australia.</a:t>
            </a:r>
          </a:p>
          <a:p>
            <a:endParaRPr lang="en-AU" sz="1600" dirty="0"/>
          </a:p>
          <a:p>
            <a:endParaRPr lang="en-US" dirty="0"/>
          </a:p>
        </p:txBody>
      </p:sp>
    </p:spTree>
    <p:extLst>
      <p:ext uri="{BB962C8B-B14F-4D97-AF65-F5344CB8AC3E}">
        <p14:creationId xmlns:p14="http://schemas.microsoft.com/office/powerpoint/2010/main" val="32891479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1000"/>
                                        <p:tgtEl>
                                          <p:spTgt spid="3">
                                            <p:txEl>
                                              <p:pRg st="7" end="7"/>
                                            </p:txEl>
                                          </p:spTgt>
                                        </p:tgtEl>
                                      </p:cBhvr>
                                    </p:animEffect>
                                    <p:anim calcmode="lin" valueType="num">
                                      <p:cBhvr>
                                        <p:cTn id="2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7A9027-2AF5-40F8-8EF0-FD9F54661101}"/>
              </a:ext>
            </a:extLst>
          </p:cNvPr>
          <p:cNvSpPr>
            <a:spLocks noGrp="1"/>
          </p:cNvSpPr>
          <p:nvPr>
            <p:ph type="body" sz="quarter" idx="11"/>
          </p:nvPr>
        </p:nvSpPr>
        <p:spPr/>
        <p:txBody>
          <a:bodyPr/>
          <a:lstStyle/>
          <a:p>
            <a:r>
              <a:rPr lang="en-AU" dirty="0"/>
              <a:t>What did I learn about my practice? </a:t>
            </a:r>
            <a:endParaRPr lang="en-US" dirty="0"/>
          </a:p>
          <a:p>
            <a:endParaRPr lang="en-US" dirty="0"/>
          </a:p>
        </p:txBody>
      </p:sp>
      <p:sp>
        <p:nvSpPr>
          <p:cNvPr id="3" name="Text Placeholder 2">
            <a:extLst>
              <a:ext uri="{FF2B5EF4-FFF2-40B4-BE49-F238E27FC236}">
                <a16:creationId xmlns:a16="http://schemas.microsoft.com/office/drawing/2014/main" id="{84FA4476-B2A4-4BE0-8497-4B8555AB9022}"/>
              </a:ext>
            </a:extLst>
          </p:cNvPr>
          <p:cNvSpPr>
            <a:spLocks noGrp="1"/>
          </p:cNvSpPr>
          <p:nvPr>
            <p:ph type="body" sz="quarter" idx="12"/>
          </p:nvPr>
        </p:nvSpPr>
        <p:spPr>
          <a:xfrm>
            <a:off x="332242" y="1088964"/>
            <a:ext cx="8280751" cy="2504435"/>
          </a:xfrm>
        </p:spPr>
        <p:txBody>
          <a:bodyPr/>
          <a:lstStyle/>
          <a:p>
            <a:pPr marL="0" indent="0">
              <a:buNone/>
            </a:pPr>
            <a:r>
              <a:rPr lang="en-AU" sz="1400" dirty="0"/>
              <a:t>The </a:t>
            </a:r>
            <a:r>
              <a:rPr lang="en-AU" sz="1400" b="1" dirty="0"/>
              <a:t>strategy of inviting the students </a:t>
            </a:r>
            <a:r>
              <a:rPr lang="en-AU" sz="1400" dirty="0"/>
              <a:t>to select a topic they strongly connect with led to increased engagement and heightened sense of the relevance of politics in their lives. I also observed that often students discomfort dissipated or eased by week four or five of the course as they focused on critically analysing their own article, giving them agency over their learning and avoiding a scenario where I ‘talk knowledge (Shor 1992, p. 85) at them. </a:t>
            </a:r>
          </a:p>
          <a:p>
            <a:pPr marL="0" indent="0">
              <a:buNone/>
            </a:pPr>
            <a:endParaRPr lang="en-AU" sz="1400" dirty="0"/>
          </a:p>
          <a:p>
            <a:pPr marL="0" indent="0">
              <a:buNone/>
            </a:pPr>
            <a:r>
              <a:rPr lang="en-AU" sz="1400" dirty="0"/>
              <a:t>Also by </a:t>
            </a:r>
            <a:r>
              <a:rPr lang="en-AU" sz="1400" b="1" dirty="0"/>
              <a:t>demonstrating an interest in their lifeworlds </a:t>
            </a:r>
            <a:r>
              <a:rPr lang="en-AU" sz="1400" dirty="0"/>
              <a:t>through the case study of news articles on graduate outcomes may also help alleviate the discomfort and build ‘trust’ and ‘goodwill’ between the students and myself as I demonstrate by this careful topic selection, I care about their education and employment opportunities. </a:t>
            </a:r>
          </a:p>
          <a:p>
            <a:endParaRPr lang="en-AU" sz="1400" dirty="0"/>
          </a:p>
          <a:p>
            <a:pPr marL="0" indent="0">
              <a:buNone/>
            </a:pPr>
            <a:r>
              <a:rPr lang="en-AU" sz="1400" dirty="0"/>
              <a:t>I am </a:t>
            </a:r>
            <a:r>
              <a:rPr lang="en-AU" sz="1400" b="1" dirty="0"/>
              <a:t>more attuned to my emotional reactions </a:t>
            </a:r>
            <a:r>
              <a:rPr lang="en-AU" sz="1400" dirty="0"/>
              <a:t>in the teaching space, as I understand the importance to ‘pause’ and manage my own emotions (</a:t>
            </a:r>
            <a:r>
              <a:rPr lang="en-AU" sz="1400" dirty="0" err="1"/>
              <a:t>Cutri</a:t>
            </a:r>
            <a:r>
              <a:rPr lang="en-AU" sz="1400" dirty="0"/>
              <a:t> &amp; Whiting 2015). </a:t>
            </a:r>
          </a:p>
          <a:p>
            <a:pPr marL="0" indent="0">
              <a:buNone/>
            </a:pPr>
            <a:endParaRPr lang="en-US" dirty="0"/>
          </a:p>
        </p:txBody>
      </p:sp>
    </p:spTree>
    <p:extLst>
      <p:ext uri="{BB962C8B-B14F-4D97-AF65-F5344CB8AC3E}">
        <p14:creationId xmlns:p14="http://schemas.microsoft.com/office/powerpoint/2010/main" val="12687144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A6D350-364F-6546-B92C-939E6F64AE5B}"/>
              </a:ext>
            </a:extLst>
          </p:cNvPr>
          <p:cNvSpPr>
            <a:spLocks noGrp="1"/>
          </p:cNvSpPr>
          <p:nvPr>
            <p:ph type="body" sz="quarter" idx="11"/>
          </p:nvPr>
        </p:nvSpPr>
        <p:spPr>
          <a:xfrm>
            <a:off x="225680" y="354158"/>
            <a:ext cx="8290903" cy="647700"/>
          </a:xfrm>
        </p:spPr>
        <p:txBody>
          <a:bodyPr/>
          <a:lstStyle/>
          <a:p>
            <a:r>
              <a:rPr lang="en-AU" dirty="0"/>
              <a:t>Plan for Workshop </a:t>
            </a:r>
            <a:endParaRPr lang="en-US" dirty="0"/>
          </a:p>
        </p:txBody>
      </p:sp>
      <p:sp>
        <p:nvSpPr>
          <p:cNvPr id="3" name="Text Placeholder 2">
            <a:extLst>
              <a:ext uri="{FF2B5EF4-FFF2-40B4-BE49-F238E27FC236}">
                <a16:creationId xmlns:a16="http://schemas.microsoft.com/office/drawing/2014/main" id="{E3020739-28A8-6F44-B241-FC6C9E53C306}"/>
              </a:ext>
            </a:extLst>
          </p:cNvPr>
          <p:cNvSpPr>
            <a:spLocks noGrp="1"/>
          </p:cNvSpPr>
          <p:nvPr>
            <p:ph type="body" sz="quarter" idx="12"/>
          </p:nvPr>
        </p:nvSpPr>
        <p:spPr>
          <a:xfrm>
            <a:off x="225680" y="1126550"/>
            <a:ext cx="7903932" cy="3811431"/>
          </a:xfrm>
        </p:spPr>
        <p:txBody>
          <a:bodyPr anchor="t"/>
          <a:lstStyle/>
          <a:p>
            <a:pPr marL="0" indent="0">
              <a:buNone/>
            </a:pPr>
            <a:r>
              <a:rPr lang="en-AU" sz="1200" dirty="0">
                <a:effectLst/>
                <a:latin typeface="Calibri" panose="020F0502020204030204" pitchFamily="34" charset="0"/>
                <a:ea typeface="Calibri" panose="020F0502020204030204" pitchFamily="34" charset="0"/>
                <a:cs typeface="Times New Roman" panose="02020603050405020304" pitchFamily="18" charset="0"/>
              </a:rPr>
              <a:t>10.00 Acknowledgment of Country &amp; Welcome</a:t>
            </a:r>
          </a:p>
          <a:p>
            <a:pPr marL="0" indent="0">
              <a:buNone/>
            </a:pPr>
            <a:r>
              <a:rPr lang="en-AU" sz="12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AU" sz="12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AU" sz="1200" dirty="0">
                <a:effectLst/>
                <a:latin typeface="Calibri" panose="020F0502020204030204" pitchFamily="34" charset="0"/>
                <a:ea typeface="Calibri" panose="020F0502020204030204" pitchFamily="34" charset="0"/>
                <a:cs typeface="Times New Roman" panose="02020603050405020304" pitchFamily="18" charset="0"/>
              </a:rPr>
              <a:t>10:10 Group Discussion – Reporting back on your re-design, ethics applications, reading of pedagogy or assessment/curriculum re-design</a:t>
            </a:r>
          </a:p>
          <a:p>
            <a:pPr marL="0" indent="0">
              <a:buNone/>
            </a:pP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sz="1200" dirty="0">
                <a:effectLst/>
                <a:latin typeface="Calibri" panose="020F0502020204030204" pitchFamily="34" charset="0"/>
                <a:ea typeface="Calibri" panose="020F0502020204030204" pitchFamily="34" charset="0"/>
                <a:cs typeface="Times New Roman" panose="02020603050405020304" pitchFamily="18" charset="0"/>
              </a:rPr>
              <a:t>10:50 Morning tea </a:t>
            </a:r>
          </a:p>
          <a:p>
            <a:pPr marL="0" inden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sz="1200" dirty="0">
                <a:effectLst/>
                <a:latin typeface="Calibri" panose="020F0502020204030204" pitchFamily="34" charset="0"/>
                <a:ea typeface="Calibri" panose="020F0502020204030204" pitchFamily="34" charset="0"/>
                <a:cs typeface="Times New Roman" panose="02020603050405020304" pitchFamily="18" charset="0"/>
              </a:rPr>
              <a:t>11:00 Presentation &amp; Discussion: Analysing your action research</a:t>
            </a:r>
            <a:r>
              <a:rPr lang="en-AU" sz="1200" dirty="0">
                <a:latin typeface="Calibri" panose="020F0502020204030204" pitchFamily="34" charset="0"/>
                <a:ea typeface="Calibri" panose="020F0502020204030204" pitchFamily="34" charset="0"/>
                <a:cs typeface="Times New Roman" panose="02020603050405020304" pitchFamily="18" charset="0"/>
              </a:rPr>
              <a:t> - </a:t>
            </a:r>
            <a:r>
              <a:rPr lang="en-AU" sz="1200" dirty="0">
                <a:effectLst/>
                <a:latin typeface="Calibri" panose="020F0502020204030204" pitchFamily="34" charset="0"/>
                <a:ea typeface="Calibri" panose="020F0502020204030204" pitchFamily="34" charset="0"/>
                <a:cs typeface="Times New Roman" panose="02020603050405020304" pitchFamily="18" charset="0"/>
              </a:rPr>
              <a:t>Starting your analysis </a:t>
            </a:r>
          </a:p>
          <a:p>
            <a:pPr marL="0" inden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sz="1200" dirty="0">
                <a:effectLst/>
                <a:latin typeface="Calibri" panose="020F0502020204030204" pitchFamily="34" charset="0"/>
                <a:ea typeface="Calibri" panose="020F0502020204030204" pitchFamily="34" charset="0"/>
                <a:cs typeface="Times New Roman" panose="02020603050405020304" pitchFamily="18" charset="0"/>
              </a:rPr>
              <a:t>12:00 Next steps and close</a:t>
            </a:r>
          </a:p>
          <a:p>
            <a:pPr marL="0" inden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17308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7A3986-4061-4D74-9997-3E8D99A7350A}"/>
              </a:ext>
            </a:extLst>
          </p:cNvPr>
          <p:cNvSpPr>
            <a:spLocks noGrp="1"/>
          </p:cNvSpPr>
          <p:nvPr>
            <p:ph type="body" sz="quarter" idx="12"/>
          </p:nvPr>
        </p:nvSpPr>
        <p:spPr/>
        <p:txBody>
          <a:bodyPr/>
          <a:lstStyle/>
          <a:p>
            <a:pPr marL="0" indent="0">
              <a:buNone/>
            </a:pPr>
            <a:endParaRPr lang="en-AU" sz="1400" dirty="0"/>
          </a:p>
          <a:p>
            <a:pPr marL="0" indent="0">
              <a:buNone/>
            </a:pPr>
            <a:r>
              <a:rPr lang="en-AU" sz="1400" dirty="0"/>
              <a:t>Cochran-Smith &amp; Lytle discuss one type of practitioner inquiry – teacher research – by exploring its theoretical and epistemological architecture and illustrating its grounding in a fundamentally dialectical relationship or stance.</a:t>
            </a:r>
          </a:p>
          <a:p>
            <a:pPr marL="0" indent="0">
              <a:buNone/>
            </a:pPr>
            <a:endParaRPr lang="en-AU" sz="1400" dirty="0"/>
          </a:p>
          <a:p>
            <a:pPr marL="0" indent="0">
              <a:buNone/>
            </a:pPr>
            <a:r>
              <a:rPr lang="en-AU" sz="1400" dirty="0"/>
              <a:t>Practitioner inquiry – versions and variations: teacher researcher, self-study, narrative inquiry, autobiographical inquiry, scholarship of teaching. </a:t>
            </a:r>
          </a:p>
          <a:p>
            <a:pPr marL="0" indent="0">
              <a:buNone/>
            </a:pPr>
            <a:endParaRPr lang="en-AU" sz="1400" dirty="0"/>
          </a:p>
          <a:p>
            <a:pPr marL="0" indent="0">
              <a:buNone/>
            </a:pPr>
            <a:r>
              <a:rPr lang="en-AU" sz="1400" dirty="0"/>
              <a:t>Practitioner takes on the role of researcher, </a:t>
            </a:r>
          </a:p>
          <a:p>
            <a:pPr marL="0" indent="0">
              <a:buNone/>
            </a:pPr>
            <a:r>
              <a:rPr lang="en-AU" sz="1400" dirty="0"/>
              <a:t> </a:t>
            </a:r>
          </a:p>
          <a:p>
            <a:pPr marL="0" indent="0">
              <a:buNone/>
            </a:pPr>
            <a:r>
              <a:rPr lang="en-AU" sz="1400" dirty="0"/>
              <a:t>‘</a:t>
            </a:r>
            <a:r>
              <a:rPr lang="en-AU" sz="1400" i="1" dirty="0"/>
              <a:t>The common assumption here is that those who work inside particular educational contexts and/or who live inside particular social situations are among those who have significant knowledge and perspectives about the situation. This challenges the idea that knowledge can be generated only by those outside a given social or educational setting and then applied inside classrooms</a:t>
            </a:r>
            <a:r>
              <a:rPr lang="en-AU" sz="1400" dirty="0"/>
              <a:t>’ (p. 41) </a:t>
            </a:r>
            <a:endParaRPr lang="en-US" sz="1400" dirty="0"/>
          </a:p>
        </p:txBody>
      </p:sp>
      <p:pic>
        <p:nvPicPr>
          <p:cNvPr id="5" name="Picture 4">
            <a:extLst>
              <a:ext uri="{FF2B5EF4-FFF2-40B4-BE49-F238E27FC236}">
                <a16:creationId xmlns:a16="http://schemas.microsoft.com/office/drawing/2014/main" id="{34266A71-832B-473C-B820-BC67D8A6D559}"/>
              </a:ext>
            </a:extLst>
          </p:cNvPr>
          <p:cNvPicPr>
            <a:picLocks noChangeAspect="1"/>
          </p:cNvPicPr>
          <p:nvPr/>
        </p:nvPicPr>
        <p:blipFill>
          <a:blip r:embed="rId2"/>
          <a:stretch>
            <a:fillRect/>
          </a:stretch>
        </p:blipFill>
        <p:spPr>
          <a:xfrm>
            <a:off x="1232927" y="66677"/>
            <a:ext cx="5172075" cy="1371600"/>
          </a:xfrm>
          <a:prstGeom prst="rect">
            <a:avLst/>
          </a:prstGeom>
        </p:spPr>
      </p:pic>
    </p:spTree>
    <p:extLst>
      <p:ext uri="{BB962C8B-B14F-4D97-AF65-F5344CB8AC3E}">
        <p14:creationId xmlns:p14="http://schemas.microsoft.com/office/powerpoint/2010/main" val="3899617859"/>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742FEB5-D7D1-4BCC-8C55-FC6C39CA8350}"/>
              </a:ext>
            </a:extLst>
          </p:cNvPr>
          <p:cNvPicPr>
            <a:picLocks noGrp="1" noChangeAspect="1"/>
          </p:cNvPicPr>
          <p:nvPr>
            <p:ph idx="1"/>
          </p:nvPr>
        </p:nvPicPr>
        <p:blipFill>
          <a:blip r:embed="rId2"/>
          <a:stretch>
            <a:fillRect/>
          </a:stretch>
        </p:blipFill>
        <p:spPr>
          <a:xfrm>
            <a:off x="296974" y="499325"/>
            <a:ext cx="5411303" cy="3369955"/>
          </a:xfrm>
          <a:prstGeom prst="rect">
            <a:avLst/>
          </a:prstGeom>
        </p:spPr>
      </p:pic>
      <p:sp>
        <p:nvSpPr>
          <p:cNvPr id="5" name="TextBox 4">
            <a:extLst>
              <a:ext uri="{FF2B5EF4-FFF2-40B4-BE49-F238E27FC236}">
                <a16:creationId xmlns:a16="http://schemas.microsoft.com/office/drawing/2014/main" id="{89BF5731-85C1-4EE9-B77A-010C08A85AA3}"/>
              </a:ext>
            </a:extLst>
          </p:cNvPr>
          <p:cNvSpPr txBox="1"/>
          <p:nvPr/>
        </p:nvSpPr>
        <p:spPr>
          <a:xfrm>
            <a:off x="5883087" y="806823"/>
            <a:ext cx="2662519" cy="289310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sz="1400" b="0" i="0" u="none" strike="noStrike" kern="1200" cap="none" spc="0" normalizeH="0" baseline="0" noProof="0" dirty="0">
                <a:ln>
                  <a:noFill/>
                </a:ln>
                <a:solidFill>
                  <a:srgbClr val="000000"/>
                </a:solidFill>
                <a:effectLst/>
                <a:uLnTx/>
                <a:uFillTx/>
                <a:latin typeface="Arial" charset="0"/>
                <a:ea typeface="+mn-ea"/>
                <a:cs typeface="Arial" charset="0"/>
              </a:rPr>
              <a:t>Which method are you more comfortable with in your current/previous research?</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Knowledge hierarchy – what knowledge counts?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Objectivity/Subjectivity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‘Truth’ claims? </a:t>
            </a:r>
            <a:endParaRPr kumimoji="0" lang="en-AU" sz="16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62036328"/>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8ED87D9-C4EA-4187-A405-381078D808ED}"/>
              </a:ext>
            </a:extLst>
          </p:cNvPr>
          <p:cNvSpPr>
            <a:spLocks noGrp="1"/>
          </p:cNvSpPr>
          <p:nvPr>
            <p:ph type="body" sz="quarter" idx="12"/>
          </p:nvPr>
        </p:nvSpPr>
        <p:spPr/>
        <p:txBody>
          <a:bodyPr/>
          <a:lstStyle/>
          <a:p>
            <a:pPr marL="0" indent="0">
              <a:buNone/>
            </a:pPr>
            <a:endParaRPr lang="en-AU" sz="1200" dirty="0"/>
          </a:p>
          <a:p>
            <a:pPr marL="0" indent="0">
              <a:buNone/>
            </a:pPr>
            <a:r>
              <a:rPr lang="en-AU" sz="1200" dirty="0"/>
              <a:t>‘What distinguishes practitioner inquiry from other qualitative research that relies on similar forms of data collection and analysis, however, is that the former </a:t>
            </a:r>
            <a:r>
              <a:rPr lang="en-AU" sz="1200" i="1" dirty="0"/>
              <a:t>includes systematic examination and analysis of students’ learning juxtaposed to, and interwoven with, systematic examination of the practitioners’ own intentions, reactions, visions, and interpretations</a:t>
            </a:r>
            <a:r>
              <a:rPr lang="en-AU" sz="1200" dirty="0"/>
              <a:t>’ (p. 41). </a:t>
            </a:r>
          </a:p>
          <a:p>
            <a:pPr marL="0" indent="0">
              <a:buNone/>
            </a:pPr>
            <a:endParaRPr lang="en-AU" sz="1200" dirty="0"/>
          </a:p>
          <a:p>
            <a:pPr marL="0" indent="0">
              <a:buNone/>
            </a:pPr>
            <a:endParaRPr lang="en-AU" sz="1200" dirty="0"/>
          </a:p>
          <a:p>
            <a:pPr marL="0" indent="0">
              <a:buNone/>
            </a:pPr>
            <a:r>
              <a:rPr lang="en-AU" sz="1050" dirty="0"/>
              <a:t>‘</a:t>
            </a:r>
            <a:r>
              <a:rPr lang="en-AU" sz="1200" dirty="0"/>
              <a:t>Fusing conceptual and empirical research, we have worked to theorize and take seriously the notion of teacher research and its underlying premises and to instantiate and act on those premises in our daily work. We think of these efforts collectively as ‘working the dialectic.’ (p. 43) </a:t>
            </a:r>
          </a:p>
          <a:p>
            <a:pPr marL="0" indent="0">
              <a:buNone/>
            </a:pPr>
            <a:endParaRPr lang="en-AU" sz="1050" dirty="0"/>
          </a:p>
          <a:p>
            <a:pPr marL="0" indent="0">
              <a:buNone/>
            </a:pPr>
            <a:endParaRPr lang="en-AU" sz="1200" dirty="0"/>
          </a:p>
        </p:txBody>
      </p:sp>
      <p:pic>
        <p:nvPicPr>
          <p:cNvPr id="4" name="Picture 3">
            <a:extLst>
              <a:ext uri="{FF2B5EF4-FFF2-40B4-BE49-F238E27FC236}">
                <a16:creationId xmlns:a16="http://schemas.microsoft.com/office/drawing/2014/main" id="{257B32E1-8DFB-43E9-A696-866F05DA9598}"/>
              </a:ext>
            </a:extLst>
          </p:cNvPr>
          <p:cNvPicPr>
            <a:picLocks noChangeAspect="1"/>
          </p:cNvPicPr>
          <p:nvPr/>
        </p:nvPicPr>
        <p:blipFill>
          <a:blip r:embed="rId2"/>
          <a:stretch>
            <a:fillRect/>
          </a:stretch>
        </p:blipFill>
        <p:spPr>
          <a:xfrm>
            <a:off x="1992686" y="105006"/>
            <a:ext cx="4488797" cy="1190399"/>
          </a:xfrm>
          <a:prstGeom prst="rect">
            <a:avLst/>
          </a:prstGeom>
        </p:spPr>
      </p:pic>
    </p:spTree>
    <p:extLst>
      <p:ext uri="{BB962C8B-B14F-4D97-AF65-F5344CB8AC3E}">
        <p14:creationId xmlns:p14="http://schemas.microsoft.com/office/powerpoint/2010/main" val="2495139933"/>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698E16-BE78-4A3A-B85C-B618F4445EF3}"/>
              </a:ext>
            </a:extLst>
          </p:cNvPr>
          <p:cNvSpPr>
            <a:spLocks noGrp="1"/>
          </p:cNvSpPr>
          <p:nvPr>
            <p:ph type="body" sz="quarter" idx="12"/>
          </p:nvPr>
        </p:nvSpPr>
        <p:spPr/>
        <p:txBody>
          <a:bodyPr/>
          <a:lstStyle/>
          <a:p>
            <a:pPr marL="0" indent="0">
              <a:buNone/>
            </a:pPr>
            <a:endParaRPr lang="en-AU" sz="1200" dirty="0"/>
          </a:p>
          <a:p>
            <a:pPr marL="0" indent="0">
              <a:buNone/>
            </a:pPr>
            <a:endParaRPr lang="en-AU" sz="1200" dirty="0"/>
          </a:p>
          <a:p>
            <a:pPr marL="0" indent="0">
              <a:buNone/>
            </a:pPr>
            <a:endParaRPr lang="en-AU" sz="1200" dirty="0"/>
          </a:p>
          <a:p>
            <a:pPr marL="0" indent="0">
              <a:buNone/>
            </a:pPr>
            <a:r>
              <a:rPr lang="en-AU" sz="1200" b="1" dirty="0"/>
              <a:t>Working the dialectic</a:t>
            </a:r>
          </a:p>
          <a:p>
            <a:pPr marL="0" indent="0">
              <a:buNone/>
            </a:pPr>
            <a:endParaRPr lang="en-AU" sz="1200" i="1" dirty="0"/>
          </a:p>
          <a:p>
            <a:pPr marL="0" indent="0">
              <a:buNone/>
            </a:pPr>
            <a:r>
              <a:rPr lang="en-AU" sz="1200" i="1" dirty="0"/>
              <a:t>‘By ‘dialectic,’ we refer to the reciprocal, recursive, and symbiotic relationships of research and practice, analysis and action, inquiry and experience, theorizing and doing, conceptual and empirical scholarship, and being researchers as well as practitioners. We also mean the dialectic of generating local knowledge of practice while at the same time making that knowledge accessible and usable in other contexts and thus helping to transform it into public knowledge. When we ‘work the dialectic,’ there are not distinct moments when we are only theorizers or only practitioners. Rather these activities and roles are intentionally blurred. By ‘working’ we mean capitalizing on, learning from, and mining the dialectic as a particularly rich resource for new knowledge</a:t>
            </a:r>
            <a:r>
              <a:rPr lang="en-AU" sz="1200" dirty="0"/>
              <a:t>’ (p. 43). </a:t>
            </a:r>
            <a:endParaRPr lang="en-US" sz="1600" dirty="0"/>
          </a:p>
          <a:p>
            <a:endParaRPr lang="en-US" dirty="0"/>
          </a:p>
        </p:txBody>
      </p:sp>
      <p:pic>
        <p:nvPicPr>
          <p:cNvPr id="4" name="Picture 3">
            <a:extLst>
              <a:ext uri="{FF2B5EF4-FFF2-40B4-BE49-F238E27FC236}">
                <a16:creationId xmlns:a16="http://schemas.microsoft.com/office/drawing/2014/main" id="{12F08AC7-74CE-4A3B-9E7E-93F1054B955A}"/>
              </a:ext>
            </a:extLst>
          </p:cNvPr>
          <p:cNvPicPr>
            <a:picLocks noChangeAspect="1"/>
          </p:cNvPicPr>
          <p:nvPr/>
        </p:nvPicPr>
        <p:blipFill>
          <a:blip r:embed="rId2"/>
          <a:stretch>
            <a:fillRect/>
          </a:stretch>
        </p:blipFill>
        <p:spPr>
          <a:xfrm>
            <a:off x="1992686" y="105006"/>
            <a:ext cx="4488797" cy="1190399"/>
          </a:xfrm>
          <a:prstGeom prst="rect">
            <a:avLst/>
          </a:prstGeom>
        </p:spPr>
      </p:pic>
    </p:spTree>
    <p:extLst>
      <p:ext uri="{BB962C8B-B14F-4D97-AF65-F5344CB8AC3E}">
        <p14:creationId xmlns:p14="http://schemas.microsoft.com/office/powerpoint/2010/main" val="735608023"/>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8FF8815-C32C-4E20-B6AD-24ACD0BD225B}"/>
              </a:ext>
            </a:extLst>
          </p:cNvPr>
          <p:cNvSpPr>
            <a:spLocks noGrp="1"/>
          </p:cNvSpPr>
          <p:nvPr>
            <p:ph type="body" sz="quarter" idx="12"/>
          </p:nvPr>
        </p:nvSpPr>
        <p:spPr/>
        <p:txBody>
          <a:bodyPr/>
          <a:lstStyle/>
          <a:p>
            <a:pPr marL="0" indent="0">
              <a:buNone/>
            </a:pPr>
            <a:r>
              <a:rPr lang="en-AU" sz="1200" b="1" i="1" dirty="0"/>
              <a:t>Inquiry communities across the life span </a:t>
            </a:r>
            <a:r>
              <a:rPr lang="en-AU" sz="1200" dirty="0"/>
              <a:t>– break down the expert-novice framework with new and continuing teachers engaging together in inquiry as a community (p. 46) </a:t>
            </a:r>
          </a:p>
          <a:p>
            <a:pPr marL="0" indent="0">
              <a:buNone/>
            </a:pPr>
            <a:endParaRPr lang="en-AU" sz="1200" dirty="0"/>
          </a:p>
          <a:p>
            <a:pPr marL="0" indent="0">
              <a:buNone/>
            </a:pPr>
            <a:r>
              <a:rPr lang="en-AU" sz="1200" dirty="0"/>
              <a:t>Practice: From the perspective of inquiry as stance, however, teaching and teacher development are centrally about forming and re-forming frameworks for understanding practice: how students and their teachers construct the curriculum, co-mingling their experiences, cultural and linguistic resources, and interpretive frameworks; how teachers’ actions are infused with multi-layered understandings of learners, culture, social issues, institutions, and materials; and, how teachers develop questions and interpretive frameworks informed by the immediate situation and multiple larger contexts. (p. 46) </a:t>
            </a:r>
          </a:p>
          <a:p>
            <a:pPr marL="0" indent="0">
              <a:buNone/>
            </a:pPr>
            <a:endParaRPr lang="en-AU" sz="1200" dirty="0"/>
          </a:p>
          <a:p>
            <a:pPr marL="0" indent="0">
              <a:buNone/>
            </a:pPr>
            <a:endParaRPr lang="en-AU" sz="1200" dirty="0"/>
          </a:p>
          <a:p>
            <a:pPr marL="0" indent="0">
              <a:buNone/>
            </a:pPr>
            <a:r>
              <a:rPr lang="en-AU" sz="1200" dirty="0"/>
              <a:t>More generative than regarding practice as  primarily practical is the idea of ‘</a:t>
            </a:r>
            <a:r>
              <a:rPr lang="en-AU" sz="1200" b="1" i="1" dirty="0"/>
              <a:t>teaching as praxis</a:t>
            </a:r>
            <a:r>
              <a:rPr lang="en-AU" sz="1200" dirty="0"/>
              <a:t>,’ which emphasizes that teaching involves a dialectical relationship between critical theorizing and action (</a:t>
            </a:r>
            <a:r>
              <a:rPr lang="en-AU" sz="1200" dirty="0" err="1"/>
              <a:t>Britzman</a:t>
            </a:r>
            <a:r>
              <a:rPr lang="en-AU" sz="1200" dirty="0"/>
              <a:t>, 1991; Freire, 1970). The key idea here is that teachers theorize all the time, negotiating between their classrooms and school life as they struggle to make their daily work connect to larger movements for equity and social change. (pp. 46-47) </a:t>
            </a:r>
          </a:p>
          <a:p>
            <a:endParaRPr lang="en-US" dirty="0"/>
          </a:p>
        </p:txBody>
      </p:sp>
      <p:pic>
        <p:nvPicPr>
          <p:cNvPr id="4" name="Picture 3">
            <a:extLst>
              <a:ext uri="{FF2B5EF4-FFF2-40B4-BE49-F238E27FC236}">
                <a16:creationId xmlns:a16="http://schemas.microsoft.com/office/drawing/2014/main" id="{59B0A7CB-8107-4BC2-A2DF-9AD871CDDCE9}"/>
              </a:ext>
            </a:extLst>
          </p:cNvPr>
          <p:cNvPicPr>
            <a:picLocks noChangeAspect="1"/>
          </p:cNvPicPr>
          <p:nvPr/>
        </p:nvPicPr>
        <p:blipFill>
          <a:blip r:embed="rId2"/>
          <a:stretch>
            <a:fillRect/>
          </a:stretch>
        </p:blipFill>
        <p:spPr>
          <a:xfrm>
            <a:off x="2523845" y="164032"/>
            <a:ext cx="3480267" cy="922944"/>
          </a:xfrm>
          <a:prstGeom prst="rect">
            <a:avLst/>
          </a:prstGeom>
        </p:spPr>
      </p:pic>
    </p:spTree>
    <p:extLst>
      <p:ext uri="{BB962C8B-B14F-4D97-AF65-F5344CB8AC3E}">
        <p14:creationId xmlns:p14="http://schemas.microsoft.com/office/powerpoint/2010/main" val="1399497275"/>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F4B0C1-2C7D-492B-8184-865DB62AC922}"/>
              </a:ext>
            </a:extLst>
          </p:cNvPr>
          <p:cNvSpPr>
            <a:spLocks noGrp="1"/>
          </p:cNvSpPr>
          <p:nvPr>
            <p:ph type="body" sz="quarter" idx="12"/>
          </p:nvPr>
        </p:nvSpPr>
        <p:spPr>
          <a:xfrm>
            <a:off x="261568" y="1086976"/>
            <a:ext cx="8280751" cy="3613818"/>
          </a:xfrm>
        </p:spPr>
        <p:txBody>
          <a:bodyPr/>
          <a:lstStyle/>
          <a:p>
            <a:pPr marL="0" indent="0">
              <a:buNone/>
            </a:pPr>
            <a:endParaRPr lang="en-AU" sz="1200" dirty="0"/>
          </a:p>
          <a:p>
            <a:pPr marL="0" indent="0">
              <a:buNone/>
            </a:pPr>
            <a:r>
              <a:rPr lang="en-AU" sz="1400" dirty="0"/>
              <a:t>Inquiry as stance: </a:t>
            </a:r>
            <a:r>
              <a:rPr lang="en-AU" sz="1600" dirty="0"/>
              <a:t>‘</a:t>
            </a:r>
            <a:r>
              <a:rPr lang="en-AU" sz="1200" dirty="0"/>
              <a:t>Taking an inquiry stance means teachers and student teachers working within communities to generate local knowledge, envision and theorize their practice, and interpret and interrogate the theory and research of others’ (p. 44) </a:t>
            </a:r>
          </a:p>
          <a:p>
            <a:pPr marL="0" indent="0">
              <a:buNone/>
            </a:pPr>
            <a:endParaRPr lang="en-AU" sz="1200" dirty="0"/>
          </a:p>
          <a:p>
            <a:pPr marL="0" indent="0">
              <a:buNone/>
            </a:pPr>
            <a:r>
              <a:rPr lang="en-AU" sz="1200" dirty="0"/>
              <a:t>In the sense we mean it here, constructing local knowledge is understood </a:t>
            </a:r>
            <a:r>
              <a:rPr lang="en-AU" sz="1200" i="1" dirty="0"/>
              <a:t>as a process of building and critiquing conceptual frameworks that link action and problem-posing to the immediate teaching context as well as to larger and more public social, cultural, and political issues</a:t>
            </a:r>
            <a:r>
              <a:rPr lang="en-AU" sz="1200" dirty="0"/>
              <a:t>. Implicit in this process are questions that guide practice, broadly construed: </a:t>
            </a:r>
          </a:p>
          <a:p>
            <a:pPr marL="0" indent="0">
              <a:buNone/>
            </a:pPr>
            <a:endParaRPr lang="en-AU" sz="1200" dirty="0"/>
          </a:p>
          <a:p>
            <a:pPr marL="0" indent="0">
              <a:buNone/>
            </a:pPr>
            <a:r>
              <a:rPr lang="en-AU" sz="1200" dirty="0"/>
              <a:t>Who am I as a teacher? </a:t>
            </a:r>
          </a:p>
          <a:p>
            <a:pPr marL="0" indent="0">
              <a:buNone/>
            </a:pPr>
            <a:r>
              <a:rPr lang="en-AU" sz="1200" dirty="0"/>
              <a:t>What am I assuming about this child (learner), this group, this community? </a:t>
            </a:r>
          </a:p>
          <a:p>
            <a:pPr marL="0" indent="0">
              <a:buNone/>
            </a:pPr>
            <a:r>
              <a:rPr lang="en-AU" sz="1200" dirty="0"/>
              <a:t>What sense are my students making of what’s going on in the classroom? </a:t>
            </a:r>
          </a:p>
          <a:p>
            <a:pPr marL="0" indent="0">
              <a:buNone/>
            </a:pPr>
            <a:r>
              <a:rPr lang="en-AU" sz="1200" dirty="0"/>
              <a:t>What are the implicit assumptions of the texts, tests, curriculum standards, and reporting mechanisms in place at my school? </a:t>
            </a:r>
          </a:p>
          <a:p>
            <a:pPr marL="0" indent="0">
              <a:buNone/>
            </a:pPr>
            <a:r>
              <a:rPr lang="en-AU" sz="1200" dirty="0"/>
              <a:t>How do my efforts as an individual teacher connect to the efforts of the community and to larger agendas for school and social change (p. 45). </a:t>
            </a:r>
            <a:endParaRPr lang="en-US" sz="1200" dirty="0"/>
          </a:p>
        </p:txBody>
      </p:sp>
      <p:pic>
        <p:nvPicPr>
          <p:cNvPr id="4" name="Picture 3">
            <a:extLst>
              <a:ext uri="{FF2B5EF4-FFF2-40B4-BE49-F238E27FC236}">
                <a16:creationId xmlns:a16="http://schemas.microsoft.com/office/drawing/2014/main" id="{0930B9B3-8DFE-4979-BE6C-7220D7110CA9}"/>
              </a:ext>
            </a:extLst>
          </p:cNvPr>
          <p:cNvPicPr>
            <a:picLocks noChangeAspect="1"/>
          </p:cNvPicPr>
          <p:nvPr/>
        </p:nvPicPr>
        <p:blipFill>
          <a:blip r:embed="rId2"/>
          <a:stretch>
            <a:fillRect/>
          </a:stretch>
        </p:blipFill>
        <p:spPr>
          <a:xfrm>
            <a:off x="2523845" y="164032"/>
            <a:ext cx="3480267" cy="922944"/>
          </a:xfrm>
          <a:prstGeom prst="rect">
            <a:avLst/>
          </a:prstGeom>
        </p:spPr>
      </p:pic>
    </p:spTree>
    <p:extLst>
      <p:ext uri="{BB962C8B-B14F-4D97-AF65-F5344CB8AC3E}">
        <p14:creationId xmlns:p14="http://schemas.microsoft.com/office/powerpoint/2010/main" val="1859254268"/>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C5E592-5F36-480A-B336-264805123DE8}"/>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607667E2-62C5-4A5B-A81A-5374AE05D3CE}"/>
              </a:ext>
            </a:extLst>
          </p:cNvPr>
          <p:cNvSpPr>
            <a:spLocks noGrp="1"/>
          </p:cNvSpPr>
          <p:nvPr>
            <p:ph type="body" sz="quarter" idx="12"/>
          </p:nvPr>
        </p:nvSpPr>
        <p:spPr/>
        <p:txBody>
          <a:bodyPr/>
          <a:lstStyle/>
          <a:p>
            <a:pPr marL="0" indent="0">
              <a:buNone/>
            </a:pPr>
            <a:r>
              <a:rPr lang="en-AU" sz="1800" dirty="0"/>
              <a:t>Group discussion: Being guided by the questions below, discuss what is emerging from your action research so far? </a:t>
            </a:r>
          </a:p>
          <a:p>
            <a:endParaRPr lang="en-AU" dirty="0"/>
          </a:p>
          <a:p>
            <a:pPr marL="0" indent="0">
              <a:buNone/>
            </a:pPr>
            <a:r>
              <a:rPr lang="en-AU" sz="1600" dirty="0"/>
              <a:t>Who am I as a teacher? </a:t>
            </a:r>
          </a:p>
          <a:p>
            <a:pPr marL="0" indent="0">
              <a:buNone/>
            </a:pPr>
            <a:r>
              <a:rPr lang="en-AU" sz="1600" dirty="0"/>
              <a:t>What am I assuming about this child (learner), this group, this community? </a:t>
            </a:r>
          </a:p>
          <a:p>
            <a:pPr marL="0" indent="0">
              <a:buNone/>
            </a:pPr>
            <a:r>
              <a:rPr lang="en-AU" sz="1600" dirty="0"/>
              <a:t>What sense are my students making of what’s going on in the classroom? </a:t>
            </a:r>
          </a:p>
          <a:p>
            <a:pPr marL="0" indent="0">
              <a:buNone/>
            </a:pPr>
            <a:r>
              <a:rPr lang="en-AU" sz="1600" dirty="0"/>
              <a:t>What are the implicit assumptions of the texts, tests, curriculum standards, and reporting mechanisms in place at my school? </a:t>
            </a:r>
          </a:p>
          <a:p>
            <a:pPr marL="0" indent="0">
              <a:buNone/>
            </a:pPr>
            <a:r>
              <a:rPr lang="en-AU" sz="1600" dirty="0"/>
              <a:t>How do my efforts as an individual teacher connect to the efforts of the community and to larger agendas for school and social change (p. 45). </a:t>
            </a:r>
            <a:endParaRPr lang="en-US" sz="1600" dirty="0"/>
          </a:p>
          <a:p>
            <a:endParaRPr lang="en-US" dirty="0"/>
          </a:p>
        </p:txBody>
      </p:sp>
    </p:spTree>
    <p:extLst>
      <p:ext uri="{BB962C8B-B14F-4D97-AF65-F5344CB8AC3E}">
        <p14:creationId xmlns:p14="http://schemas.microsoft.com/office/powerpoint/2010/main" val="3303842802"/>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CF5747-1CD2-49AD-A673-A9B4B54AF76D}"/>
              </a:ext>
            </a:extLst>
          </p:cNvPr>
          <p:cNvSpPr>
            <a:spLocks noGrp="1"/>
          </p:cNvSpPr>
          <p:nvPr>
            <p:ph type="body" sz="quarter" idx="11"/>
          </p:nvPr>
        </p:nvSpPr>
        <p:spPr>
          <a:xfrm>
            <a:off x="322087" y="137874"/>
            <a:ext cx="8290903" cy="647700"/>
          </a:xfrm>
        </p:spPr>
        <p:txBody>
          <a:bodyPr/>
          <a:lstStyle/>
          <a:p>
            <a:r>
              <a:rPr lang="en-AU" dirty="0"/>
              <a:t>Readings </a:t>
            </a:r>
            <a:endParaRPr lang="en-US" dirty="0"/>
          </a:p>
        </p:txBody>
      </p:sp>
      <p:pic>
        <p:nvPicPr>
          <p:cNvPr id="7" name="Picture 6">
            <a:extLst>
              <a:ext uri="{FF2B5EF4-FFF2-40B4-BE49-F238E27FC236}">
                <a16:creationId xmlns:a16="http://schemas.microsoft.com/office/drawing/2014/main" id="{7B083BFE-39B6-4867-AEFB-C4D2D2CC3082}"/>
              </a:ext>
            </a:extLst>
          </p:cNvPr>
          <p:cNvPicPr>
            <a:picLocks noChangeAspect="1"/>
          </p:cNvPicPr>
          <p:nvPr/>
        </p:nvPicPr>
        <p:blipFill>
          <a:blip r:embed="rId2"/>
          <a:stretch>
            <a:fillRect/>
          </a:stretch>
        </p:blipFill>
        <p:spPr>
          <a:xfrm>
            <a:off x="2811240" y="137874"/>
            <a:ext cx="2984650" cy="1442947"/>
          </a:xfrm>
          <a:prstGeom prst="rect">
            <a:avLst/>
          </a:prstGeom>
        </p:spPr>
      </p:pic>
      <p:sp>
        <p:nvSpPr>
          <p:cNvPr id="9" name="TextBox 8">
            <a:extLst>
              <a:ext uri="{FF2B5EF4-FFF2-40B4-BE49-F238E27FC236}">
                <a16:creationId xmlns:a16="http://schemas.microsoft.com/office/drawing/2014/main" id="{2890CABE-5D11-474A-B0AC-4D608060E2BC}"/>
              </a:ext>
            </a:extLst>
          </p:cNvPr>
          <p:cNvSpPr txBox="1"/>
          <p:nvPr/>
        </p:nvSpPr>
        <p:spPr>
          <a:xfrm>
            <a:off x="1882588" y="4492490"/>
            <a:ext cx="7133664" cy="215444"/>
          </a:xfrm>
          <a:prstGeom prst="rect">
            <a:avLst/>
          </a:prstGeom>
          <a:noFill/>
        </p:spPr>
        <p:txBody>
          <a:bodyPr wrap="square">
            <a:spAutoFit/>
          </a:bodyPr>
          <a:lstStyle/>
          <a:p>
            <a:r>
              <a:rPr lang="en-AU" sz="800" dirty="0">
                <a:solidFill>
                  <a:schemeClr val="bg1"/>
                </a:solidFill>
              </a:rPr>
              <a:t>The SAGE Handbook of Educational Action Research, edited by Susan E. Noffke, and Bridget </a:t>
            </a:r>
            <a:r>
              <a:rPr lang="en-AU" sz="800" dirty="0" err="1">
                <a:solidFill>
                  <a:schemeClr val="bg1"/>
                </a:solidFill>
              </a:rPr>
              <a:t>Somekh</a:t>
            </a:r>
            <a:r>
              <a:rPr lang="en-AU" sz="800" dirty="0">
                <a:solidFill>
                  <a:schemeClr val="bg1"/>
                </a:solidFill>
              </a:rPr>
              <a:t>, SAGE Publications, Limited, 2009</a:t>
            </a:r>
            <a:endParaRPr lang="en-US" sz="800" dirty="0">
              <a:solidFill>
                <a:schemeClr val="bg1"/>
              </a:solidFill>
            </a:endParaRPr>
          </a:p>
        </p:txBody>
      </p:sp>
      <p:sp>
        <p:nvSpPr>
          <p:cNvPr id="11" name="TextBox 10">
            <a:extLst>
              <a:ext uri="{FF2B5EF4-FFF2-40B4-BE49-F238E27FC236}">
                <a16:creationId xmlns:a16="http://schemas.microsoft.com/office/drawing/2014/main" id="{C2600406-D996-4276-A019-FE80B8529BB6}"/>
              </a:ext>
            </a:extLst>
          </p:cNvPr>
          <p:cNvSpPr txBox="1"/>
          <p:nvPr/>
        </p:nvSpPr>
        <p:spPr>
          <a:xfrm>
            <a:off x="4444252" y="1531802"/>
            <a:ext cx="4572000" cy="2800767"/>
          </a:xfrm>
          <a:prstGeom prst="rect">
            <a:avLst/>
          </a:prstGeom>
          <a:noFill/>
        </p:spPr>
        <p:txBody>
          <a:bodyPr wrap="square">
            <a:spAutoFit/>
          </a:bodyPr>
          <a:lstStyle/>
          <a:p>
            <a:r>
              <a:rPr lang="en-AU" sz="1100" dirty="0"/>
              <a:t>One of the most powerful examples came from an analysis of the inequitable power of high stakes testing. When reporting </a:t>
            </a:r>
            <a:r>
              <a:rPr lang="en-AU" sz="1100" dirty="0" err="1"/>
              <a:t>Parnessa’s</a:t>
            </a:r>
            <a:r>
              <a:rPr lang="en-AU" sz="1100" dirty="0"/>
              <a:t> low standardized literacy test scores to her grandmother, Mary learned that ‘success’ inside and outside of school were viewed differently: The African-American grandmother brought the point home to me. She took righteous exception to the failing marks I reported for her granddaughter. She said, ‘</a:t>
            </a:r>
            <a:r>
              <a:rPr lang="en-AU" sz="1100" b="1" i="1" dirty="0"/>
              <a:t>What does this say about my child </a:t>
            </a:r>
            <a:r>
              <a:rPr lang="en-AU" sz="1100" dirty="0"/>
              <a:t>– that she’s a moron, she’s stupid and slow? Does it say that I read to her every night? Does it say that her mother’s in jail and her daddy died just last year? Does it tell you that she’s getting her life together, slowly? Does it say that she’s learning songs for Sunday school? Does it say she wants to be a doctor? What does this piece of paper say about my baby? I don’t want it near her. She needs good things. She’s had enough in her life telling her that she’s no good. She doesn’t need this and I won’t have it. I refuse to sign a piece of paper that says my child is no good (see Hollingsworth et al., 1994: 29)</a:t>
            </a:r>
            <a:endParaRPr lang="en-US" sz="1100" dirty="0"/>
          </a:p>
        </p:txBody>
      </p:sp>
      <p:sp>
        <p:nvSpPr>
          <p:cNvPr id="12" name="TextBox 11">
            <a:extLst>
              <a:ext uri="{FF2B5EF4-FFF2-40B4-BE49-F238E27FC236}">
                <a16:creationId xmlns:a16="http://schemas.microsoft.com/office/drawing/2014/main" id="{B12617F7-8934-42D0-B995-048D902E566A}"/>
              </a:ext>
            </a:extLst>
          </p:cNvPr>
          <p:cNvSpPr txBox="1"/>
          <p:nvPr/>
        </p:nvSpPr>
        <p:spPr>
          <a:xfrm>
            <a:off x="322087" y="1580821"/>
            <a:ext cx="4045931" cy="2431435"/>
          </a:xfrm>
          <a:prstGeom prst="rect">
            <a:avLst/>
          </a:prstGeom>
          <a:noFill/>
        </p:spPr>
        <p:txBody>
          <a:bodyPr wrap="square" rtlCol="0">
            <a:spAutoFit/>
          </a:bodyPr>
          <a:lstStyle/>
          <a:p>
            <a:r>
              <a:rPr lang="en-AU" sz="1050" i="1" dirty="0"/>
              <a:t>I studied the impact of my teaching on students’ learning</a:t>
            </a:r>
            <a:r>
              <a:rPr lang="en-AU" sz="1050" dirty="0"/>
              <a:t>. Marsha observed my literacy classes, and then met with the students during the year-long course to find out what they were learning (p.63) </a:t>
            </a:r>
          </a:p>
          <a:p>
            <a:endParaRPr lang="en-AU" sz="1100" dirty="0"/>
          </a:p>
          <a:p>
            <a:r>
              <a:rPr lang="en-AU" sz="1000" dirty="0"/>
              <a:t>The ‘core group’ was dedicated to and focused on teaching for social justice (p. 63) </a:t>
            </a:r>
          </a:p>
          <a:p>
            <a:endParaRPr lang="en-AU" sz="1000" dirty="0"/>
          </a:p>
          <a:p>
            <a:endParaRPr lang="en-AU" sz="1100" dirty="0"/>
          </a:p>
          <a:p>
            <a:r>
              <a:rPr lang="en-AU" sz="1100" dirty="0"/>
              <a:t>We found it was not only knowing about teaching and learning that led both to our transformational turns as teachers and individuals, but also our enacted and successful teaching of literacy to both children and adolescents (p. 64) </a:t>
            </a:r>
            <a:endParaRPr lang="en-AU" sz="1400" dirty="0"/>
          </a:p>
          <a:p>
            <a:endParaRPr lang="en-US" sz="1400" dirty="0"/>
          </a:p>
        </p:txBody>
      </p:sp>
    </p:spTree>
    <p:extLst>
      <p:ext uri="{BB962C8B-B14F-4D97-AF65-F5344CB8AC3E}">
        <p14:creationId xmlns:p14="http://schemas.microsoft.com/office/powerpoint/2010/main" val="2244964834"/>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9D93A1-1294-490E-93AC-6FE3CE1A4C30}"/>
              </a:ext>
            </a:extLst>
          </p:cNvPr>
          <p:cNvSpPr>
            <a:spLocks noGrp="1"/>
          </p:cNvSpPr>
          <p:nvPr>
            <p:ph type="body" sz="quarter" idx="11"/>
          </p:nvPr>
        </p:nvSpPr>
        <p:spPr/>
        <p:txBody>
          <a:bodyPr/>
          <a:lstStyle/>
          <a:p>
            <a:r>
              <a:rPr lang="en-AU" dirty="0"/>
              <a:t>Relational knowing </a:t>
            </a:r>
            <a:endParaRPr lang="en-US" dirty="0"/>
          </a:p>
        </p:txBody>
      </p:sp>
      <p:sp>
        <p:nvSpPr>
          <p:cNvPr id="3" name="Text Placeholder 2">
            <a:extLst>
              <a:ext uri="{FF2B5EF4-FFF2-40B4-BE49-F238E27FC236}">
                <a16:creationId xmlns:a16="http://schemas.microsoft.com/office/drawing/2014/main" id="{D77CA178-49DB-48D3-BCEB-45458B8B647D}"/>
              </a:ext>
            </a:extLst>
          </p:cNvPr>
          <p:cNvSpPr>
            <a:spLocks noGrp="1"/>
          </p:cNvSpPr>
          <p:nvPr>
            <p:ph type="body" sz="quarter" idx="12"/>
          </p:nvPr>
        </p:nvSpPr>
        <p:spPr/>
        <p:txBody>
          <a:bodyPr/>
          <a:lstStyle/>
          <a:p>
            <a:pPr marL="0" indent="0">
              <a:buNone/>
            </a:pPr>
            <a:r>
              <a:rPr lang="en-AU" sz="1400" dirty="0"/>
              <a:t>In establishing the criteria for evaluating college students’ learning about education, Mary Moore points to these outcomes:</a:t>
            </a:r>
          </a:p>
          <a:p>
            <a:pPr marL="0" indent="0">
              <a:buNone/>
            </a:pPr>
            <a:endParaRPr lang="en-AU" sz="1400" dirty="0"/>
          </a:p>
          <a:p>
            <a:pPr marL="0" indent="0">
              <a:buNone/>
            </a:pPr>
            <a:r>
              <a:rPr lang="en-AU" sz="1400" dirty="0"/>
              <a:t>Relationships with self: Does education enhance critical self-awareness and character development while it raises students’ awareness of their deepest passions, values, and concerns and their relationship with a wider world?</a:t>
            </a:r>
          </a:p>
          <a:p>
            <a:pPr marL="0" indent="0">
              <a:buNone/>
            </a:pPr>
            <a:endParaRPr lang="en-AU" sz="1400" dirty="0"/>
          </a:p>
          <a:p>
            <a:pPr marL="0" indent="0">
              <a:buNone/>
            </a:pPr>
            <a:r>
              <a:rPr lang="en-AU" sz="1400" dirty="0"/>
              <a:t>Relations with difference: Does education enhance knowledge, appreciation, understanding, negotiation, and even reconciliation across communities of difference? (p. 45)</a:t>
            </a:r>
          </a:p>
        </p:txBody>
      </p:sp>
    </p:spTree>
    <p:extLst>
      <p:ext uri="{BB962C8B-B14F-4D97-AF65-F5344CB8AC3E}">
        <p14:creationId xmlns:p14="http://schemas.microsoft.com/office/powerpoint/2010/main" val="153141339"/>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F1F679-0F77-445C-A318-0FF49A9FB740}"/>
              </a:ext>
            </a:extLst>
          </p:cNvPr>
          <p:cNvSpPr>
            <a:spLocks noGrp="1"/>
          </p:cNvSpPr>
          <p:nvPr>
            <p:ph type="body" sz="quarter" idx="11"/>
          </p:nvPr>
        </p:nvSpPr>
        <p:spPr/>
        <p:txBody>
          <a:bodyPr/>
          <a:lstStyle/>
          <a:p>
            <a:r>
              <a:rPr lang="en-AU" dirty="0"/>
              <a:t>Narrative Inquiry </a:t>
            </a:r>
            <a:endParaRPr lang="en-US" dirty="0"/>
          </a:p>
        </p:txBody>
      </p:sp>
      <p:sp>
        <p:nvSpPr>
          <p:cNvPr id="3" name="Text Placeholder 2">
            <a:extLst>
              <a:ext uri="{FF2B5EF4-FFF2-40B4-BE49-F238E27FC236}">
                <a16:creationId xmlns:a16="http://schemas.microsoft.com/office/drawing/2014/main" id="{14A66308-AACA-4CCF-8F3D-A8293539FD1D}"/>
              </a:ext>
            </a:extLst>
          </p:cNvPr>
          <p:cNvSpPr>
            <a:spLocks noGrp="1"/>
          </p:cNvSpPr>
          <p:nvPr>
            <p:ph type="body" sz="quarter" idx="12"/>
          </p:nvPr>
        </p:nvSpPr>
        <p:spPr/>
        <p:txBody>
          <a:bodyPr/>
          <a:lstStyle/>
          <a:p>
            <a:pPr marL="0" indent="0">
              <a:buNone/>
            </a:pPr>
            <a:r>
              <a:rPr lang="en-AU" sz="1200" dirty="0"/>
              <a:t>They cite Ellis and </a:t>
            </a:r>
            <a:r>
              <a:rPr lang="en-AU" sz="1200" dirty="0" err="1"/>
              <a:t>Bochner</a:t>
            </a:r>
            <a:r>
              <a:rPr lang="en-AU" sz="1200" dirty="0"/>
              <a:t> (2000) explaining that this kind of research ‘breaches the conventional separation of researcher and subjects, highlights emotional experience, and thus challenges the absence of subjectivity in traditional forms of research. … [The] narrative text refuses the impulse to abstract and explain, stressing the journey over the destination’ (p. 744 in Gasman et al., p. 692). (p. 69).</a:t>
            </a:r>
          </a:p>
          <a:p>
            <a:pPr marL="0" indent="0">
              <a:buNone/>
            </a:pPr>
            <a:endParaRPr lang="en-AU" sz="1200" dirty="0"/>
          </a:p>
          <a:p>
            <a:pPr marL="0" indent="0">
              <a:buNone/>
            </a:pPr>
            <a:endParaRPr lang="en-AU" sz="1600" dirty="0"/>
          </a:p>
          <a:p>
            <a:pPr marL="0" indent="0">
              <a:buNone/>
            </a:pPr>
            <a:r>
              <a:rPr lang="en-AU" sz="1200" dirty="0"/>
              <a:t>We didn’t usually speak about, write or finalize the ‘results’ of our collaborative action research inquiries – we lived them. And in living those experiences, then bringing them back to the group, we all gained new insights into educational issues and actions. (p. 69) </a:t>
            </a:r>
          </a:p>
          <a:p>
            <a:pPr marL="0" indent="0">
              <a:buNone/>
            </a:pPr>
            <a:endParaRPr lang="en-AU" sz="1200" dirty="0"/>
          </a:p>
          <a:p>
            <a:pPr marL="0" indent="0">
              <a:buNone/>
            </a:pPr>
            <a:endParaRPr lang="en-AU" sz="1200" dirty="0"/>
          </a:p>
        </p:txBody>
      </p:sp>
    </p:spTree>
    <p:extLst>
      <p:ext uri="{BB962C8B-B14F-4D97-AF65-F5344CB8AC3E}">
        <p14:creationId xmlns:p14="http://schemas.microsoft.com/office/powerpoint/2010/main" val="3189754226"/>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7318D1-BCDC-47E7-BB82-0565076E15B1}"/>
              </a:ext>
            </a:extLst>
          </p:cNvPr>
          <p:cNvSpPr>
            <a:spLocks noGrp="1"/>
          </p:cNvSpPr>
          <p:nvPr>
            <p:ph type="body" sz="quarter" idx="10"/>
          </p:nvPr>
        </p:nvSpPr>
        <p:spPr>
          <a:xfrm>
            <a:off x="1319991" y="286862"/>
            <a:ext cx="6193631" cy="364331"/>
          </a:xfrm>
        </p:spPr>
        <p:txBody>
          <a:bodyPr>
            <a:noAutofit/>
          </a:bodyPr>
          <a:lstStyle/>
          <a:p>
            <a:pPr algn="ctr"/>
            <a:r>
              <a:rPr lang="en-AU" sz="2475" dirty="0"/>
              <a:t>Acknowledgement of Country </a:t>
            </a:r>
            <a:endParaRPr lang="en-US" sz="2475" dirty="0"/>
          </a:p>
        </p:txBody>
      </p:sp>
      <p:sp>
        <p:nvSpPr>
          <p:cNvPr id="3" name="Text Placeholder 2">
            <a:extLst>
              <a:ext uri="{FF2B5EF4-FFF2-40B4-BE49-F238E27FC236}">
                <a16:creationId xmlns:a16="http://schemas.microsoft.com/office/drawing/2014/main" id="{004BA638-4E8D-4AFB-9965-69AB59A06B7A}"/>
              </a:ext>
            </a:extLst>
          </p:cNvPr>
          <p:cNvSpPr>
            <a:spLocks noGrp="1"/>
          </p:cNvSpPr>
          <p:nvPr>
            <p:ph type="body" sz="quarter" idx="11"/>
          </p:nvPr>
        </p:nvSpPr>
        <p:spPr>
          <a:xfrm>
            <a:off x="439412" y="1210962"/>
            <a:ext cx="8083943" cy="2388973"/>
          </a:xfrm>
        </p:spPr>
        <p:txBody>
          <a:bodyPr>
            <a:normAutofit fontScale="77500" lnSpcReduction="20000"/>
          </a:bodyPr>
          <a:lstStyle/>
          <a:p>
            <a:pPr algn="just"/>
            <a:r>
              <a:rPr lang="en-US" dirty="0"/>
              <a:t> </a:t>
            </a:r>
          </a:p>
          <a:p>
            <a:pPr algn="ctr"/>
            <a:r>
              <a:rPr lang="en-US" dirty="0"/>
              <a:t>South Australia </a:t>
            </a:r>
          </a:p>
          <a:p>
            <a:pPr algn="just"/>
            <a:r>
              <a:rPr lang="en-US" sz="1800" b="0" dirty="0"/>
              <a:t>We respectfully acknowledge the Kaurna, </a:t>
            </a:r>
            <a:r>
              <a:rPr lang="en-US" sz="1800" b="0" dirty="0" err="1"/>
              <a:t>Boandik</a:t>
            </a:r>
            <a:r>
              <a:rPr lang="en-US" sz="1800" b="0" dirty="0"/>
              <a:t> and </a:t>
            </a:r>
            <a:r>
              <a:rPr lang="en-US" sz="1800" b="0" dirty="0" err="1"/>
              <a:t>Barngarla</a:t>
            </a:r>
            <a:r>
              <a:rPr lang="en-US" sz="1800" b="0" dirty="0"/>
              <a:t> First Nations Peoples and their Elders past and present, who are the First Nations’ traditional owners of the land that are now home to the University of South Australia’s campuses in Adelaide, Mount Gambier and Whyalla.</a:t>
            </a:r>
          </a:p>
          <a:p>
            <a:pPr algn="just"/>
            <a:endParaRPr lang="en-US" sz="1800" b="0" dirty="0"/>
          </a:p>
          <a:p>
            <a:pPr algn="ctr"/>
            <a:r>
              <a:rPr lang="en-AU" sz="2100" dirty="0"/>
              <a:t>Newcastle </a:t>
            </a:r>
          </a:p>
          <a:p>
            <a:pPr algn="just"/>
            <a:r>
              <a:rPr lang="en-AU" sz="1800" b="0" dirty="0"/>
              <a:t>The University of Newcastle acknowledges the traditional custodians of the lands within our footprint areas: Awabakal, Darkinjung, </a:t>
            </a:r>
            <a:r>
              <a:rPr lang="en-AU" sz="1800" b="0" dirty="0" err="1"/>
              <a:t>Biripai</a:t>
            </a:r>
            <a:r>
              <a:rPr lang="en-AU" sz="1800" b="0" dirty="0"/>
              <a:t>, </a:t>
            </a:r>
            <a:r>
              <a:rPr lang="en-AU" sz="1800" b="0" dirty="0" err="1"/>
              <a:t>Worimi</a:t>
            </a:r>
            <a:r>
              <a:rPr lang="en-AU" sz="1800" b="0" dirty="0"/>
              <a:t>, </a:t>
            </a:r>
            <a:r>
              <a:rPr lang="en-AU" sz="1800" b="0" dirty="0" err="1"/>
              <a:t>Wonnarua</a:t>
            </a:r>
            <a:r>
              <a:rPr lang="en-AU" sz="1800" b="0" dirty="0"/>
              <a:t>, and Eora Nations. We also pay respect to the wisdom of our Elders past and present</a:t>
            </a:r>
            <a:endParaRPr lang="en-US" sz="1800" b="0" dirty="0"/>
          </a:p>
          <a:p>
            <a:pPr algn="just"/>
            <a:endParaRPr lang="en-US" sz="1800" b="0" dirty="0"/>
          </a:p>
          <a:p>
            <a:pPr algn="just"/>
            <a:endParaRPr lang="en-US" sz="1800" b="0" dirty="0"/>
          </a:p>
          <a:p>
            <a:pPr algn="just"/>
            <a:endParaRPr lang="en-US" dirty="0"/>
          </a:p>
        </p:txBody>
      </p:sp>
    </p:spTree>
    <p:extLst>
      <p:ext uri="{BB962C8B-B14F-4D97-AF65-F5344CB8AC3E}">
        <p14:creationId xmlns:p14="http://schemas.microsoft.com/office/powerpoint/2010/main" val="3854887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C544CE-5D1C-4C70-AC61-D67A8C71EBB1}"/>
              </a:ext>
            </a:extLst>
          </p:cNvPr>
          <p:cNvSpPr>
            <a:spLocks noGrp="1"/>
          </p:cNvSpPr>
          <p:nvPr>
            <p:ph type="body" sz="quarter" idx="11"/>
          </p:nvPr>
        </p:nvSpPr>
        <p:spPr/>
        <p:txBody>
          <a:bodyPr/>
          <a:lstStyle/>
          <a:p>
            <a:r>
              <a:rPr lang="en-AU" dirty="0"/>
              <a:t>So what? </a:t>
            </a:r>
            <a:endParaRPr lang="en-US" dirty="0"/>
          </a:p>
        </p:txBody>
      </p:sp>
      <p:sp>
        <p:nvSpPr>
          <p:cNvPr id="3" name="Text Placeholder 2">
            <a:extLst>
              <a:ext uri="{FF2B5EF4-FFF2-40B4-BE49-F238E27FC236}">
                <a16:creationId xmlns:a16="http://schemas.microsoft.com/office/drawing/2014/main" id="{5029BC52-202C-4FED-A26E-535C705AAB0F}"/>
              </a:ext>
            </a:extLst>
          </p:cNvPr>
          <p:cNvSpPr>
            <a:spLocks noGrp="1"/>
          </p:cNvSpPr>
          <p:nvPr>
            <p:ph type="body" sz="quarter" idx="12"/>
          </p:nvPr>
        </p:nvSpPr>
        <p:spPr/>
        <p:txBody>
          <a:bodyPr/>
          <a:lstStyle/>
          <a:p>
            <a:pPr marL="0" indent="0">
              <a:buNone/>
            </a:pPr>
            <a:r>
              <a:rPr lang="en-AU" sz="1800" dirty="0"/>
              <a:t>Leslie: The current oppressive accountability movement stands as a solid barrier to creating more equitable schools. When it’s time, I’ll leave the classroom being the teacher I wanted to be, not the way the system wanted me to become (p. 71). </a:t>
            </a:r>
          </a:p>
          <a:p>
            <a:pPr marL="0" indent="0">
              <a:buNone/>
            </a:pPr>
            <a:endParaRPr lang="en-AU" sz="1800" dirty="0"/>
          </a:p>
          <a:p>
            <a:pPr marL="0" indent="0">
              <a:buNone/>
            </a:pPr>
            <a:endParaRPr lang="en-AU" sz="1800" dirty="0"/>
          </a:p>
          <a:p>
            <a:pPr marL="0" indent="0">
              <a:buNone/>
            </a:pPr>
            <a:r>
              <a:rPr lang="en-AU" sz="1800" dirty="0"/>
              <a:t>Question: How can action research support you to become the teacher you want to be? </a:t>
            </a:r>
            <a:endParaRPr lang="en-AU" dirty="0"/>
          </a:p>
          <a:p>
            <a:endParaRPr lang="en-US" dirty="0"/>
          </a:p>
        </p:txBody>
      </p:sp>
    </p:spTree>
    <p:extLst>
      <p:ext uri="{BB962C8B-B14F-4D97-AF65-F5344CB8AC3E}">
        <p14:creationId xmlns:p14="http://schemas.microsoft.com/office/powerpoint/2010/main" val="4174051868"/>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C2BAB2-CCF6-40A7-A919-E4B3D0DF0CA9}"/>
              </a:ext>
            </a:extLst>
          </p:cNvPr>
          <p:cNvSpPr>
            <a:spLocks noGrp="1"/>
          </p:cNvSpPr>
          <p:nvPr>
            <p:ph type="body" sz="quarter" idx="12"/>
          </p:nvPr>
        </p:nvSpPr>
        <p:spPr/>
        <p:txBody>
          <a:bodyPr/>
          <a:lstStyle/>
          <a:p>
            <a:pPr marL="0" indent="0">
              <a:buNone/>
            </a:pPr>
            <a:r>
              <a:rPr lang="en-AU" sz="1100" dirty="0"/>
              <a:t>It seems incontrovertible that the purpose of research in the field of education is to improve the quality of education that students receive. But how often does research actually improve the educational experiences of those who take part in the research? (p. 51) </a:t>
            </a:r>
          </a:p>
          <a:p>
            <a:pPr marL="0" indent="0">
              <a:buNone/>
            </a:pPr>
            <a:endParaRPr lang="en-AU" sz="1100" dirty="0"/>
          </a:p>
          <a:p>
            <a:pPr marL="0" indent="0">
              <a:buNone/>
            </a:pPr>
            <a:endParaRPr lang="en-AU" sz="1200" dirty="0"/>
          </a:p>
          <a:p>
            <a:pPr marL="0" indent="0">
              <a:buNone/>
            </a:pPr>
            <a:r>
              <a:rPr lang="en-AU" sz="1050" dirty="0"/>
              <a:t>What is made clear by this anecdote is that, as a teacher and a class of students spend time together, they construct </a:t>
            </a:r>
            <a:r>
              <a:rPr lang="en-AU" sz="1050" b="1" dirty="0"/>
              <a:t>shared knowledge</a:t>
            </a:r>
            <a:r>
              <a:rPr lang="en-AU" sz="1050" dirty="0"/>
              <a:t>, not only about the content of the curriculum but also about how they interpreted and acted upon that content. Each class thus has its own unique history, which provides a resource that participants draw on in successive lessons. Green and Dixon (1993) go so far as to argue that, as a result, in any classroom, ‘what counts as knowledge’ is what has been negotiated over the course of the time spent with their particular teacher. (p. 52) </a:t>
            </a:r>
          </a:p>
          <a:p>
            <a:pPr marL="0" indent="0">
              <a:buNone/>
            </a:pPr>
            <a:endParaRPr lang="en-AU" sz="1050" dirty="0"/>
          </a:p>
          <a:p>
            <a:pPr marL="0" indent="0">
              <a:buNone/>
            </a:pPr>
            <a:endParaRPr lang="en-AU" sz="1050" dirty="0"/>
          </a:p>
          <a:p>
            <a:pPr marL="0" indent="0">
              <a:buNone/>
            </a:pPr>
            <a:r>
              <a:rPr lang="en-AU" sz="1050" dirty="0"/>
              <a:t>To my mind, therefore, if we want to improve the opportunities for learning in school we must find ways to create the conditions for the dialogue of ‘thinking together’ to become the dominant mode of interaction. These conditions seem to include the following: </a:t>
            </a:r>
          </a:p>
          <a:p>
            <a:pPr marL="0" indent="0">
              <a:buNone/>
            </a:pPr>
            <a:r>
              <a:rPr lang="en-AU" sz="1050" dirty="0"/>
              <a:t>• The topic must be of interest to the participants. </a:t>
            </a:r>
          </a:p>
          <a:p>
            <a:pPr marL="0" indent="0">
              <a:buNone/>
            </a:pPr>
            <a:r>
              <a:rPr lang="en-AU" sz="1050" dirty="0"/>
              <a:t>• Individual students must have relevant ideas, opinions, or experiences that they want to share. </a:t>
            </a:r>
          </a:p>
          <a:p>
            <a:pPr marL="0" indent="0">
              <a:buNone/>
            </a:pPr>
            <a:r>
              <a:rPr lang="en-AU" sz="1050" dirty="0"/>
              <a:t>• Others must be willing to listen attentively and critically. </a:t>
            </a:r>
          </a:p>
          <a:p>
            <a:pPr marL="0" indent="0">
              <a:buNone/>
            </a:pPr>
            <a:r>
              <a:rPr lang="en-AU" sz="1050" dirty="0"/>
              <a:t>• The teacher must share control and the right to evaluate with student (p. 55). </a:t>
            </a:r>
            <a:endParaRPr lang="en-US" sz="1200" dirty="0"/>
          </a:p>
        </p:txBody>
      </p:sp>
      <p:pic>
        <p:nvPicPr>
          <p:cNvPr id="4" name="Picture 3">
            <a:extLst>
              <a:ext uri="{FF2B5EF4-FFF2-40B4-BE49-F238E27FC236}">
                <a16:creationId xmlns:a16="http://schemas.microsoft.com/office/drawing/2014/main" id="{DE329495-C994-42D4-8343-2EEB2AE0B80B}"/>
              </a:ext>
            </a:extLst>
          </p:cNvPr>
          <p:cNvPicPr>
            <a:picLocks noChangeAspect="1"/>
          </p:cNvPicPr>
          <p:nvPr/>
        </p:nvPicPr>
        <p:blipFill>
          <a:blip r:embed="rId2"/>
          <a:stretch>
            <a:fillRect/>
          </a:stretch>
        </p:blipFill>
        <p:spPr>
          <a:xfrm>
            <a:off x="2517881" y="137414"/>
            <a:ext cx="3532966" cy="1230125"/>
          </a:xfrm>
          <a:prstGeom prst="rect">
            <a:avLst/>
          </a:prstGeom>
        </p:spPr>
      </p:pic>
    </p:spTree>
    <p:extLst>
      <p:ext uri="{BB962C8B-B14F-4D97-AF65-F5344CB8AC3E}">
        <p14:creationId xmlns:p14="http://schemas.microsoft.com/office/powerpoint/2010/main" val="1198240562"/>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48A152-B76B-4ED3-AB51-EF851AA0B9CD}"/>
              </a:ext>
            </a:extLst>
          </p:cNvPr>
          <p:cNvSpPr>
            <a:spLocks noGrp="1"/>
          </p:cNvSpPr>
          <p:nvPr>
            <p:ph type="body" sz="quarter" idx="11"/>
          </p:nvPr>
        </p:nvSpPr>
        <p:spPr/>
        <p:txBody>
          <a:bodyPr/>
          <a:lstStyle/>
          <a:p>
            <a:r>
              <a:rPr lang="en-AU" dirty="0"/>
              <a:t>Developing inquiring communities </a:t>
            </a:r>
            <a:endParaRPr lang="en-US" dirty="0"/>
          </a:p>
        </p:txBody>
      </p:sp>
      <p:sp>
        <p:nvSpPr>
          <p:cNvPr id="3" name="Text Placeholder 2">
            <a:extLst>
              <a:ext uri="{FF2B5EF4-FFF2-40B4-BE49-F238E27FC236}">
                <a16:creationId xmlns:a16="http://schemas.microsoft.com/office/drawing/2014/main" id="{3E1C8910-F6CD-4D51-BF63-414345860749}"/>
              </a:ext>
            </a:extLst>
          </p:cNvPr>
          <p:cNvSpPr>
            <a:spLocks noGrp="1"/>
          </p:cNvSpPr>
          <p:nvPr>
            <p:ph type="body" sz="quarter" idx="12"/>
          </p:nvPr>
        </p:nvSpPr>
        <p:spPr/>
        <p:txBody>
          <a:bodyPr/>
          <a:lstStyle/>
          <a:p>
            <a:pPr marL="0" indent="0">
              <a:buNone/>
            </a:pPr>
            <a:r>
              <a:rPr lang="en-AU" sz="1100" dirty="0"/>
              <a:t>As they came to be defined, the overall aims of the project were twofold: to explore different approaches to creating classroom communities of inquiry; and to investigate the quality of the discourse that occurred during inquiry-oriented curricular units (p. 57)</a:t>
            </a:r>
          </a:p>
          <a:p>
            <a:pPr marL="0" indent="0">
              <a:buNone/>
            </a:pPr>
            <a:endParaRPr lang="en-AU" sz="1100" dirty="0"/>
          </a:p>
          <a:p>
            <a:pPr marL="0" indent="0">
              <a:buNone/>
            </a:pPr>
            <a:endParaRPr lang="en-US" sz="1600" dirty="0"/>
          </a:p>
        </p:txBody>
      </p:sp>
      <p:pic>
        <p:nvPicPr>
          <p:cNvPr id="5" name="Picture 4">
            <a:extLst>
              <a:ext uri="{FF2B5EF4-FFF2-40B4-BE49-F238E27FC236}">
                <a16:creationId xmlns:a16="http://schemas.microsoft.com/office/drawing/2014/main" id="{18A37CED-24DD-4715-94C7-297CE9D12A94}"/>
              </a:ext>
            </a:extLst>
          </p:cNvPr>
          <p:cNvPicPr>
            <a:picLocks noChangeAspect="1"/>
          </p:cNvPicPr>
          <p:nvPr/>
        </p:nvPicPr>
        <p:blipFill>
          <a:blip r:embed="rId2"/>
          <a:stretch>
            <a:fillRect/>
          </a:stretch>
        </p:blipFill>
        <p:spPr>
          <a:xfrm>
            <a:off x="416209" y="1833001"/>
            <a:ext cx="4133850" cy="1800225"/>
          </a:xfrm>
          <a:prstGeom prst="rect">
            <a:avLst/>
          </a:prstGeom>
        </p:spPr>
      </p:pic>
      <p:pic>
        <p:nvPicPr>
          <p:cNvPr id="7" name="Picture 6">
            <a:extLst>
              <a:ext uri="{FF2B5EF4-FFF2-40B4-BE49-F238E27FC236}">
                <a16:creationId xmlns:a16="http://schemas.microsoft.com/office/drawing/2014/main" id="{CA4A955D-200B-4289-9BDF-D6118F8DE929}"/>
              </a:ext>
            </a:extLst>
          </p:cNvPr>
          <p:cNvPicPr>
            <a:picLocks noChangeAspect="1"/>
          </p:cNvPicPr>
          <p:nvPr/>
        </p:nvPicPr>
        <p:blipFill>
          <a:blip r:embed="rId3"/>
          <a:stretch>
            <a:fillRect/>
          </a:stretch>
        </p:blipFill>
        <p:spPr>
          <a:xfrm>
            <a:off x="383893" y="3608773"/>
            <a:ext cx="4210050" cy="1457325"/>
          </a:xfrm>
          <a:prstGeom prst="rect">
            <a:avLst/>
          </a:prstGeom>
        </p:spPr>
      </p:pic>
      <p:pic>
        <p:nvPicPr>
          <p:cNvPr id="9" name="Picture 8">
            <a:extLst>
              <a:ext uri="{FF2B5EF4-FFF2-40B4-BE49-F238E27FC236}">
                <a16:creationId xmlns:a16="http://schemas.microsoft.com/office/drawing/2014/main" id="{0E029FC4-4456-47DB-8855-890F76A6A7F1}"/>
              </a:ext>
            </a:extLst>
          </p:cNvPr>
          <p:cNvPicPr>
            <a:picLocks noChangeAspect="1"/>
          </p:cNvPicPr>
          <p:nvPr/>
        </p:nvPicPr>
        <p:blipFill>
          <a:blip r:embed="rId4"/>
          <a:stretch>
            <a:fillRect/>
          </a:stretch>
        </p:blipFill>
        <p:spPr>
          <a:xfrm>
            <a:off x="5024330" y="2428101"/>
            <a:ext cx="3286127" cy="1457326"/>
          </a:xfrm>
          <a:prstGeom prst="rect">
            <a:avLst/>
          </a:prstGeom>
        </p:spPr>
      </p:pic>
    </p:spTree>
    <p:extLst>
      <p:ext uri="{BB962C8B-B14F-4D97-AF65-F5344CB8AC3E}">
        <p14:creationId xmlns:p14="http://schemas.microsoft.com/office/powerpoint/2010/main" val="1552311310"/>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119C2A-14B4-4348-87AB-35EBC4C27F58}"/>
              </a:ext>
            </a:extLst>
          </p:cNvPr>
          <p:cNvSpPr>
            <a:spLocks noGrp="1"/>
          </p:cNvSpPr>
          <p:nvPr>
            <p:ph type="body" sz="quarter" idx="11"/>
          </p:nvPr>
        </p:nvSpPr>
        <p:spPr>
          <a:xfrm>
            <a:off x="162388" y="344221"/>
            <a:ext cx="8819223" cy="647700"/>
          </a:xfrm>
        </p:spPr>
        <p:txBody>
          <a:bodyPr/>
          <a:lstStyle/>
          <a:p>
            <a:r>
              <a:rPr lang="en-AU" dirty="0"/>
              <a:t>Outcomes of inquiry-based approaches</a:t>
            </a:r>
            <a:endParaRPr lang="en-US" dirty="0"/>
          </a:p>
        </p:txBody>
      </p:sp>
      <p:pic>
        <p:nvPicPr>
          <p:cNvPr id="5" name="Picture 4">
            <a:extLst>
              <a:ext uri="{FF2B5EF4-FFF2-40B4-BE49-F238E27FC236}">
                <a16:creationId xmlns:a16="http://schemas.microsoft.com/office/drawing/2014/main" id="{CAA2CF9C-A551-436E-A883-4BF24B92BB9D}"/>
              </a:ext>
            </a:extLst>
          </p:cNvPr>
          <p:cNvPicPr>
            <a:picLocks noChangeAspect="1"/>
          </p:cNvPicPr>
          <p:nvPr/>
        </p:nvPicPr>
        <p:blipFill>
          <a:blip r:embed="rId2"/>
          <a:stretch>
            <a:fillRect/>
          </a:stretch>
        </p:blipFill>
        <p:spPr>
          <a:xfrm>
            <a:off x="3929208" y="1200148"/>
            <a:ext cx="4619625" cy="3514725"/>
          </a:xfrm>
          <a:prstGeom prst="rect">
            <a:avLst/>
          </a:prstGeom>
        </p:spPr>
      </p:pic>
    </p:spTree>
    <p:extLst>
      <p:ext uri="{BB962C8B-B14F-4D97-AF65-F5344CB8AC3E}">
        <p14:creationId xmlns:p14="http://schemas.microsoft.com/office/powerpoint/2010/main" val="3368440920"/>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65400E-750C-4EEF-8DDD-4F3B8A1489CD}"/>
              </a:ext>
            </a:extLst>
          </p:cNvPr>
          <p:cNvSpPr>
            <a:spLocks noGrp="1"/>
          </p:cNvSpPr>
          <p:nvPr>
            <p:ph type="body" sz="quarter" idx="11"/>
          </p:nvPr>
        </p:nvSpPr>
        <p:spPr>
          <a:xfrm>
            <a:off x="624647" y="253920"/>
            <a:ext cx="8290903" cy="647700"/>
          </a:xfrm>
        </p:spPr>
        <p:txBody>
          <a:bodyPr/>
          <a:lstStyle/>
          <a:p>
            <a:r>
              <a:rPr lang="en-AU" sz="2400" dirty="0"/>
              <a:t>Research Methods &amp; Analysis for Action Research </a:t>
            </a:r>
            <a:endParaRPr lang="en-US" sz="2400" dirty="0"/>
          </a:p>
        </p:txBody>
      </p:sp>
      <p:pic>
        <p:nvPicPr>
          <p:cNvPr id="5" name="Picture 4">
            <a:extLst>
              <a:ext uri="{FF2B5EF4-FFF2-40B4-BE49-F238E27FC236}">
                <a16:creationId xmlns:a16="http://schemas.microsoft.com/office/drawing/2014/main" id="{A4F40BF8-300D-40FF-A898-20271FB9466A}"/>
              </a:ext>
            </a:extLst>
          </p:cNvPr>
          <p:cNvPicPr>
            <a:picLocks noChangeAspect="1"/>
          </p:cNvPicPr>
          <p:nvPr/>
        </p:nvPicPr>
        <p:blipFill>
          <a:blip r:embed="rId3"/>
          <a:stretch>
            <a:fillRect/>
          </a:stretch>
        </p:blipFill>
        <p:spPr>
          <a:xfrm>
            <a:off x="478108" y="666297"/>
            <a:ext cx="3387923" cy="3522461"/>
          </a:xfrm>
          <a:prstGeom prst="rect">
            <a:avLst/>
          </a:prstGeom>
        </p:spPr>
      </p:pic>
      <p:pic>
        <p:nvPicPr>
          <p:cNvPr id="7" name="Picture 6">
            <a:extLst>
              <a:ext uri="{FF2B5EF4-FFF2-40B4-BE49-F238E27FC236}">
                <a16:creationId xmlns:a16="http://schemas.microsoft.com/office/drawing/2014/main" id="{92B48101-0AAE-41DB-9461-7960E5413496}"/>
              </a:ext>
            </a:extLst>
          </p:cNvPr>
          <p:cNvPicPr>
            <a:picLocks noChangeAspect="1"/>
          </p:cNvPicPr>
          <p:nvPr/>
        </p:nvPicPr>
        <p:blipFill>
          <a:blip r:embed="rId4"/>
          <a:stretch>
            <a:fillRect/>
          </a:stretch>
        </p:blipFill>
        <p:spPr>
          <a:xfrm>
            <a:off x="4272243" y="1201113"/>
            <a:ext cx="4273363" cy="2741273"/>
          </a:xfrm>
          <a:prstGeom prst="rect">
            <a:avLst/>
          </a:prstGeom>
        </p:spPr>
      </p:pic>
    </p:spTree>
    <p:extLst>
      <p:ext uri="{BB962C8B-B14F-4D97-AF65-F5344CB8AC3E}">
        <p14:creationId xmlns:p14="http://schemas.microsoft.com/office/powerpoint/2010/main" val="3519576929"/>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BF2999-8B24-4D0F-AC5E-56E8CA97B246}"/>
              </a:ext>
            </a:extLst>
          </p:cNvPr>
          <p:cNvPicPr>
            <a:picLocks noChangeAspect="1"/>
          </p:cNvPicPr>
          <p:nvPr/>
        </p:nvPicPr>
        <p:blipFill>
          <a:blip r:embed="rId2"/>
          <a:stretch>
            <a:fillRect/>
          </a:stretch>
        </p:blipFill>
        <p:spPr>
          <a:xfrm>
            <a:off x="228040" y="216273"/>
            <a:ext cx="5581650" cy="1295400"/>
          </a:xfrm>
          <a:prstGeom prst="rect">
            <a:avLst/>
          </a:prstGeom>
        </p:spPr>
      </p:pic>
      <p:pic>
        <p:nvPicPr>
          <p:cNvPr id="7" name="Picture 6">
            <a:extLst>
              <a:ext uri="{FF2B5EF4-FFF2-40B4-BE49-F238E27FC236}">
                <a16:creationId xmlns:a16="http://schemas.microsoft.com/office/drawing/2014/main" id="{25A26BAD-646F-455F-9583-8EFAF9CC5DE6}"/>
              </a:ext>
            </a:extLst>
          </p:cNvPr>
          <p:cNvPicPr>
            <a:picLocks noChangeAspect="1"/>
          </p:cNvPicPr>
          <p:nvPr/>
        </p:nvPicPr>
        <p:blipFill>
          <a:blip r:embed="rId3"/>
          <a:stretch>
            <a:fillRect/>
          </a:stretch>
        </p:blipFill>
        <p:spPr>
          <a:xfrm>
            <a:off x="93570" y="1478621"/>
            <a:ext cx="5505450" cy="895350"/>
          </a:xfrm>
          <a:prstGeom prst="rect">
            <a:avLst/>
          </a:prstGeom>
        </p:spPr>
      </p:pic>
      <p:pic>
        <p:nvPicPr>
          <p:cNvPr id="9" name="Picture 8">
            <a:extLst>
              <a:ext uri="{FF2B5EF4-FFF2-40B4-BE49-F238E27FC236}">
                <a16:creationId xmlns:a16="http://schemas.microsoft.com/office/drawing/2014/main" id="{06415B4F-702F-4A5E-9C99-DA997C076578}"/>
              </a:ext>
            </a:extLst>
          </p:cNvPr>
          <p:cNvPicPr>
            <a:picLocks noChangeAspect="1"/>
          </p:cNvPicPr>
          <p:nvPr/>
        </p:nvPicPr>
        <p:blipFill>
          <a:blip r:embed="rId4"/>
          <a:stretch>
            <a:fillRect/>
          </a:stretch>
        </p:blipFill>
        <p:spPr>
          <a:xfrm>
            <a:off x="152253" y="2736477"/>
            <a:ext cx="5505450" cy="1552575"/>
          </a:xfrm>
          <a:prstGeom prst="rect">
            <a:avLst/>
          </a:prstGeom>
        </p:spPr>
      </p:pic>
      <p:pic>
        <p:nvPicPr>
          <p:cNvPr id="11" name="Picture 10">
            <a:extLst>
              <a:ext uri="{FF2B5EF4-FFF2-40B4-BE49-F238E27FC236}">
                <a16:creationId xmlns:a16="http://schemas.microsoft.com/office/drawing/2014/main" id="{3AE8593D-042A-4644-9C71-98EF8A947F75}"/>
              </a:ext>
            </a:extLst>
          </p:cNvPr>
          <p:cNvPicPr>
            <a:picLocks noChangeAspect="1"/>
          </p:cNvPicPr>
          <p:nvPr/>
        </p:nvPicPr>
        <p:blipFill>
          <a:blip r:embed="rId5"/>
          <a:stretch>
            <a:fillRect/>
          </a:stretch>
        </p:blipFill>
        <p:spPr>
          <a:xfrm>
            <a:off x="5733488" y="606798"/>
            <a:ext cx="3086419" cy="1974477"/>
          </a:xfrm>
          <a:prstGeom prst="rect">
            <a:avLst/>
          </a:prstGeom>
        </p:spPr>
      </p:pic>
      <p:pic>
        <p:nvPicPr>
          <p:cNvPr id="13" name="Picture 12">
            <a:extLst>
              <a:ext uri="{FF2B5EF4-FFF2-40B4-BE49-F238E27FC236}">
                <a16:creationId xmlns:a16="http://schemas.microsoft.com/office/drawing/2014/main" id="{0DC229A9-ACD3-4713-AD1F-BC3CEC944BFB}"/>
              </a:ext>
            </a:extLst>
          </p:cNvPr>
          <p:cNvPicPr>
            <a:picLocks noChangeAspect="1"/>
          </p:cNvPicPr>
          <p:nvPr/>
        </p:nvPicPr>
        <p:blipFill>
          <a:blip r:embed="rId6"/>
          <a:stretch>
            <a:fillRect/>
          </a:stretch>
        </p:blipFill>
        <p:spPr>
          <a:xfrm>
            <a:off x="5671020" y="2902126"/>
            <a:ext cx="3320727" cy="776575"/>
          </a:xfrm>
          <a:prstGeom prst="rect">
            <a:avLst/>
          </a:prstGeom>
        </p:spPr>
      </p:pic>
      <p:sp>
        <p:nvSpPr>
          <p:cNvPr id="15" name="TextBox 14">
            <a:extLst>
              <a:ext uri="{FF2B5EF4-FFF2-40B4-BE49-F238E27FC236}">
                <a16:creationId xmlns:a16="http://schemas.microsoft.com/office/drawing/2014/main" id="{81168FAF-FDDE-4AC5-B92E-A23B4B5DF9EE}"/>
              </a:ext>
            </a:extLst>
          </p:cNvPr>
          <p:cNvSpPr txBox="1"/>
          <p:nvPr/>
        </p:nvSpPr>
        <p:spPr>
          <a:xfrm>
            <a:off x="3845858" y="4465562"/>
            <a:ext cx="4572000" cy="46166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2400" b="0" i="0" u="none" strike="noStrike" kern="1200" cap="none" spc="0" normalizeH="0" baseline="0" noProof="0" dirty="0">
                <a:ln>
                  <a:noFill/>
                </a:ln>
                <a:solidFill>
                  <a:srgbClr val="000000"/>
                </a:solidFill>
                <a:effectLst/>
                <a:uLnTx/>
                <a:uFillTx/>
                <a:latin typeface="Arial" charset="0"/>
                <a:ea typeface="+mn-ea"/>
                <a:cs typeface="Arial" charset="0"/>
                <a:hlinkClick r:id="rId7"/>
              </a:rPr>
              <a:t>ASSIST pagemaker (ed.ac.uk)</a:t>
            </a:r>
            <a:endParaRPr kumimoji="0" lang="en-US" sz="24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763464203"/>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2ADB7C-2304-4D27-B27F-6D8B44DEA7F1}"/>
              </a:ext>
            </a:extLst>
          </p:cNvPr>
          <p:cNvPicPr>
            <a:picLocks noChangeAspect="1"/>
          </p:cNvPicPr>
          <p:nvPr/>
        </p:nvPicPr>
        <p:blipFill>
          <a:blip r:embed="rId2"/>
          <a:stretch>
            <a:fillRect/>
          </a:stretch>
        </p:blipFill>
        <p:spPr>
          <a:xfrm>
            <a:off x="271182" y="455446"/>
            <a:ext cx="4805083" cy="1563298"/>
          </a:xfrm>
          <a:prstGeom prst="rect">
            <a:avLst/>
          </a:prstGeom>
        </p:spPr>
      </p:pic>
      <p:pic>
        <p:nvPicPr>
          <p:cNvPr id="7" name="Picture 6">
            <a:extLst>
              <a:ext uri="{FF2B5EF4-FFF2-40B4-BE49-F238E27FC236}">
                <a16:creationId xmlns:a16="http://schemas.microsoft.com/office/drawing/2014/main" id="{2AA7EBDE-02AD-4280-8BC9-06C18787AED0}"/>
              </a:ext>
            </a:extLst>
          </p:cNvPr>
          <p:cNvPicPr>
            <a:picLocks noChangeAspect="1"/>
          </p:cNvPicPr>
          <p:nvPr/>
        </p:nvPicPr>
        <p:blipFill>
          <a:blip r:embed="rId3"/>
          <a:stretch>
            <a:fillRect/>
          </a:stretch>
        </p:blipFill>
        <p:spPr>
          <a:xfrm>
            <a:off x="155762" y="2156965"/>
            <a:ext cx="4805083" cy="2826011"/>
          </a:xfrm>
          <a:prstGeom prst="rect">
            <a:avLst/>
          </a:prstGeom>
        </p:spPr>
      </p:pic>
      <p:pic>
        <p:nvPicPr>
          <p:cNvPr id="9" name="Picture 8">
            <a:extLst>
              <a:ext uri="{FF2B5EF4-FFF2-40B4-BE49-F238E27FC236}">
                <a16:creationId xmlns:a16="http://schemas.microsoft.com/office/drawing/2014/main" id="{CACDDB69-BFDE-45AC-B3AA-9C0FF4F4D3E2}"/>
              </a:ext>
            </a:extLst>
          </p:cNvPr>
          <p:cNvPicPr>
            <a:picLocks noChangeAspect="1"/>
          </p:cNvPicPr>
          <p:nvPr/>
        </p:nvPicPr>
        <p:blipFill>
          <a:blip r:embed="rId4"/>
          <a:stretch>
            <a:fillRect/>
          </a:stretch>
        </p:blipFill>
        <p:spPr>
          <a:xfrm>
            <a:off x="5225416" y="141275"/>
            <a:ext cx="3548790" cy="3428695"/>
          </a:xfrm>
          <a:prstGeom prst="rect">
            <a:avLst/>
          </a:prstGeom>
        </p:spPr>
      </p:pic>
      <p:pic>
        <p:nvPicPr>
          <p:cNvPr id="11" name="Picture 10">
            <a:extLst>
              <a:ext uri="{FF2B5EF4-FFF2-40B4-BE49-F238E27FC236}">
                <a16:creationId xmlns:a16="http://schemas.microsoft.com/office/drawing/2014/main" id="{2A46E214-7822-4617-8040-C27AF5165483}"/>
              </a:ext>
            </a:extLst>
          </p:cNvPr>
          <p:cNvPicPr>
            <a:picLocks noChangeAspect="1"/>
          </p:cNvPicPr>
          <p:nvPr/>
        </p:nvPicPr>
        <p:blipFill>
          <a:blip r:embed="rId5"/>
          <a:stretch>
            <a:fillRect/>
          </a:stretch>
        </p:blipFill>
        <p:spPr>
          <a:xfrm>
            <a:off x="5448496" y="3569970"/>
            <a:ext cx="3197963" cy="1360889"/>
          </a:xfrm>
          <a:prstGeom prst="rect">
            <a:avLst/>
          </a:prstGeom>
        </p:spPr>
      </p:pic>
    </p:spTree>
    <p:extLst>
      <p:ext uri="{BB962C8B-B14F-4D97-AF65-F5344CB8AC3E}">
        <p14:creationId xmlns:p14="http://schemas.microsoft.com/office/powerpoint/2010/main" val="2663386626"/>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5224BC-59D7-451D-ABAA-2575D7C74C38}"/>
              </a:ext>
            </a:extLst>
          </p:cNvPr>
          <p:cNvPicPr>
            <a:picLocks noChangeAspect="1"/>
          </p:cNvPicPr>
          <p:nvPr/>
        </p:nvPicPr>
        <p:blipFill>
          <a:blip r:embed="rId2"/>
          <a:stretch>
            <a:fillRect/>
          </a:stretch>
        </p:blipFill>
        <p:spPr>
          <a:xfrm>
            <a:off x="1811430" y="753596"/>
            <a:ext cx="5695950" cy="2533650"/>
          </a:xfrm>
          <a:prstGeom prst="rect">
            <a:avLst/>
          </a:prstGeom>
        </p:spPr>
      </p:pic>
    </p:spTree>
    <p:extLst>
      <p:ext uri="{BB962C8B-B14F-4D97-AF65-F5344CB8AC3E}">
        <p14:creationId xmlns:p14="http://schemas.microsoft.com/office/powerpoint/2010/main" val="3403414049"/>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297AB1-DABC-4571-BCEB-ED1266ED7498}"/>
              </a:ext>
            </a:extLst>
          </p:cNvPr>
          <p:cNvPicPr>
            <a:picLocks noChangeAspect="1"/>
          </p:cNvPicPr>
          <p:nvPr/>
        </p:nvPicPr>
        <p:blipFill>
          <a:blip r:embed="rId2"/>
          <a:stretch>
            <a:fillRect/>
          </a:stretch>
        </p:blipFill>
        <p:spPr>
          <a:xfrm>
            <a:off x="577944" y="316007"/>
            <a:ext cx="4467524" cy="2353234"/>
          </a:xfrm>
          <a:prstGeom prst="rect">
            <a:avLst/>
          </a:prstGeom>
        </p:spPr>
      </p:pic>
      <p:pic>
        <p:nvPicPr>
          <p:cNvPr id="7" name="Picture 6">
            <a:extLst>
              <a:ext uri="{FF2B5EF4-FFF2-40B4-BE49-F238E27FC236}">
                <a16:creationId xmlns:a16="http://schemas.microsoft.com/office/drawing/2014/main" id="{90023300-02B4-4AAC-9F14-CB7960425A09}"/>
              </a:ext>
            </a:extLst>
          </p:cNvPr>
          <p:cNvPicPr>
            <a:picLocks noChangeAspect="1"/>
          </p:cNvPicPr>
          <p:nvPr/>
        </p:nvPicPr>
        <p:blipFill>
          <a:blip r:embed="rId3"/>
          <a:stretch>
            <a:fillRect/>
          </a:stretch>
        </p:blipFill>
        <p:spPr>
          <a:xfrm>
            <a:off x="448235" y="2814092"/>
            <a:ext cx="4177553" cy="1448905"/>
          </a:xfrm>
          <a:prstGeom prst="rect">
            <a:avLst/>
          </a:prstGeom>
        </p:spPr>
      </p:pic>
      <p:pic>
        <p:nvPicPr>
          <p:cNvPr id="9" name="Picture 8">
            <a:extLst>
              <a:ext uri="{FF2B5EF4-FFF2-40B4-BE49-F238E27FC236}">
                <a16:creationId xmlns:a16="http://schemas.microsoft.com/office/drawing/2014/main" id="{A9C8F360-0880-422B-BF4C-181C25C0D74F}"/>
              </a:ext>
            </a:extLst>
          </p:cNvPr>
          <p:cNvPicPr>
            <a:picLocks noChangeAspect="1"/>
          </p:cNvPicPr>
          <p:nvPr/>
        </p:nvPicPr>
        <p:blipFill>
          <a:blip r:embed="rId4"/>
          <a:stretch>
            <a:fillRect/>
          </a:stretch>
        </p:blipFill>
        <p:spPr>
          <a:xfrm>
            <a:off x="5308312" y="531579"/>
            <a:ext cx="3387453" cy="4080341"/>
          </a:xfrm>
          <a:prstGeom prst="rect">
            <a:avLst/>
          </a:prstGeom>
        </p:spPr>
      </p:pic>
    </p:spTree>
    <p:extLst>
      <p:ext uri="{BB962C8B-B14F-4D97-AF65-F5344CB8AC3E}">
        <p14:creationId xmlns:p14="http://schemas.microsoft.com/office/powerpoint/2010/main" val="1139112470"/>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A87F6C-7917-47FE-ABF5-117A0E52CDE7}"/>
              </a:ext>
            </a:extLst>
          </p:cNvPr>
          <p:cNvPicPr>
            <a:picLocks noChangeAspect="1"/>
          </p:cNvPicPr>
          <p:nvPr/>
        </p:nvPicPr>
        <p:blipFill>
          <a:blip r:embed="rId2"/>
          <a:stretch>
            <a:fillRect/>
          </a:stretch>
        </p:blipFill>
        <p:spPr>
          <a:xfrm>
            <a:off x="711352" y="293100"/>
            <a:ext cx="4075801" cy="2278650"/>
          </a:xfrm>
          <a:prstGeom prst="rect">
            <a:avLst/>
          </a:prstGeom>
        </p:spPr>
      </p:pic>
      <p:pic>
        <p:nvPicPr>
          <p:cNvPr id="7" name="Picture 6">
            <a:extLst>
              <a:ext uri="{FF2B5EF4-FFF2-40B4-BE49-F238E27FC236}">
                <a16:creationId xmlns:a16="http://schemas.microsoft.com/office/drawing/2014/main" id="{0B220A71-1061-4A4C-BDB8-2111F612E08B}"/>
              </a:ext>
            </a:extLst>
          </p:cNvPr>
          <p:cNvPicPr>
            <a:picLocks noChangeAspect="1"/>
          </p:cNvPicPr>
          <p:nvPr/>
        </p:nvPicPr>
        <p:blipFill>
          <a:blip r:embed="rId3"/>
          <a:stretch>
            <a:fillRect/>
          </a:stretch>
        </p:blipFill>
        <p:spPr>
          <a:xfrm>
            <a:off x="5796809" y="223199"/>
            <a:ext cx="3058080" cy="4836884"/>
          </a:xfrm>
          <a:prstGeom prst="rect">
            <a:avLst/>
          </a:prstGeom>
        </p:spPr>
      </p:pic>
      <p:pic>
        <p:nvPicPr>
          <p:cNvPr id="9" name="Picture 8">
            <a:extLst>
              <a:ext uri="{FF2B5EF4-FFF2-40B4-BE49-F238E27FC236}">
                <a16:creationId xmlns:a16="http://schemas.microsoft.com/office/drawing/2014/main" id="{FD42DC58-C1FC-4589-8038-CF0C860C9673}"/>
              </a:ext>
            </a:extLst>
          </p:cNvPr>
          <p:cNvPicPr>
            <a:picLocks noChangeAspect="1"/>
          </p:cNvPicPr>
          <p:nvPr/>
        </p:nvPicPr>
        <p:blipFill>
          <a:blip r:embed="rId4"/>
          <a:stretch>
            <a:fillRect/>
          </a:stretch>
        </p:blipFill>
        <p:spPr>
          <a:xfrm>
            <a:off x="236164" y="2862321"/>
            <a:ext cx="2601166" cy="2088998"/>
          </a:xfrm>
          <a:prstGeom prst="rect">
            <a:avLst/>
          </a:prstGeom>
        </p:spPr>
      </p:pic>
      <p:pic>
        <p:nvPicPr>
          <p:cNvPr id="11" name="Picture 10">
            <a:extLst>
              <a:ext uri="{FF2B5EF4-FFF2-40B4-BE49-F238E27FC236}">
                <a16:creationId xmlns:a16="http://schemas.microsoft.com/office/drawing/2014/main" id="{00036ABF-7D87-4799-9103-E57877650310}"/>
              </a:ext>
            </a:extLst>
          </p:cNvPr>
          <p:cNvPicPr>
            <a:picLocks noChangeAspect="1"/>
          </p:cNvPicPr>
          <p:nvPr/>
        </p:nvPicPr>
        <p:blipFill>
          <a:blip r:embed="rId5"/>
          <a:stretch>
            <a:fillRect/>
          </a:stretch>
        </p:blipFill>
        <p:spPr>
          <a:xfrm>
            <a:off x="2992811" y="3079376"/>
            <a:ext cx="2666232" cy="1871943"/>
          </a:xfrm>
          <a:prstGeom prst="rect">
            <a:avLst/>
          </a:prstGeom>
        </p:spPr>
      </p:pic>
    </p:spTree>
    <p:extLst>
      <p:ext uri="{BB962C8B-B14F-4D97-AF65-F5344CB8AC3E}">
        <p14:creationId xmlns:p14="http://schemas.microsoft.com/office/powerpoint/2010/main" val="1730927193"/>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E3124E-ACAC-477F-B956-CFF7D3A129E5}"/>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8B21F80F-B4E7-4FEC-8D90-74634CCEC00C}"/>
              </a:ext>
            </a:extLst>
          </p:cNvPr>
          <p:cNvSpPr>
            <a:spLocks noGrp="1"/>
          </p:cNvSpPr>
          <p:nvPr>
            <p:ph type="body" sz="quarter" idx="12"/>
          </p:nvPr>
        </p:nvSpPr>
        <p:spPr/>
        <p:txBody>
          <a:bodyPr/>
          <a:lstStyle/>
          <a:p>
            <a:pPr marL="0" indent="0">
              <a:buNone/>
            </a:pPr>
            <a:r>
              <a:rPr lang="en-AU" sz="2400" dirty="0">
                <a:effectLst/>
                <a:latin typeface="Calibri" panose="020F0502020204030204" pitchFamily="34" charset="0"/>
                <a:ea typeface="Calibri" panose="020F0502020204030204" pitchFamily="34" charset="0"/>
                <a:cs typeface="Times New Roman" panose="02020603050405020304" pitchFamily="18" charset="0"/>
              </a:rPr>
              <a:t>10:10 Group Discussion – Reporting back on your re-design, ethics applications, reading of pedagogy or assessment/curriculum re-design</a:t>
            </a:r>
          </a:p>
          <a:p>
            <a:pPr marL="0" indent="0">
              <a:buNone/>
            </a:pP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662704280"/>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F195A49-B6C7-426A-93A3-66A0E7A63744}"/>
              </a:ext>
            </a:extLst>
          </p:cNvPr>
          <p:cNvPicPr>
            <a:picLocks noChangeAspect="1"/>
          </p:cNvPicPr>
          <p:nvPr/>
        </p:nvPicPr>
        <p:blipFill>
          <a:blip r:embed="rId2"/>
          <a:stretch>
            <a:fillRect/>
          </a:stretch>
        </p:blipFill>
        <p:spPr>
          <a:xfrm>
            <a:off x="109761" y="288170"/>
            <a:ext cx="4813931" cy="1190625"/>
          </a:xfrm>
          <a:prstGeom prst="rect">
            <a:avLst/>
          </a:prstGeom>
        </p:spPr>
      </p:pic>
      <p:pic>
        <p:nvPicPr>
          <p:cNvPr id="11" name="Picture 10">
            <a:extLst>
              <a:ext uri="{FF2B5EF4-FFF2-40B4-BE49-F238E27FC236}">
                <a16:creationId xmlns:a16="http://schemas.microsoft.com/office/drawing/2014/main" id="{DC8E54F8-4893-47B9-94AE-C724F5E9257E}"/>
              </a:ext>
            </a:extLst>
          </p:cNvPr>
          <p:cNvPicPr>
            <a:picLocks noChangeAspect="1"/>
          </p:cNvPicPr>
          <p:nvPr/>
        </p:nvPicPr>
        <p:blipFill>
          <a:blip r:embed="rId3"/>
          <a:stretch>
            <a:fillRect/>
          </a:stretch>
        </p:blipFill>
        <p:spPr>
          <a:xfrm>
            <a:off x="109761" y="1448867"/>
            <a:ext cx="4813931" cy="838200"/>
          </a:xfrm>
          <a:prstGeom prst="rect">
            <a:avLst/>
          </a:prstGeom>
        </p:spPr>
      </p:pic>
      <p:pic>
        <p:nvPicPr>
          <p:cNvPr id="13" name="Picture 12">
            <a:extLst>
              <a:ext uri="{FF2B5EF4-FFF2-40B4-BE49-F238E27FC236}">
                <a16:creationId xmlns:a16="http://schemas.microsoft.com/office/drawing/2014/main" id="{CD689273-C4C8-40B7-9E27-86851E43B018}"/>
              </a:ext>
            </a:extLst>
          </p:cNvPr>
          <p:cNvPicPr>
            <a:picLocks noChangeAspect="1"/>
          </p:cNvPicPr>
          <p:nvPr/>
        </p:nvPicPr>
        <p:blipFill>
          <a:blip r:embed="rId4"/>
          <a:stretch>
            <a:fillRect/>
          </a:stretch>
        </p:blipFill>
        <p:spPr>
          <a:xfrm>
            <a:off x="-90488" y="2287067"/>
            <a:ext cx="3924300" cy="1276350"/>
          </a:xfrm>
          <a:prstGeom prst="rect">
            <a:avLst/>
          </a:prstGeom>
        </p:spPr>
      </p:pic>
      <p:pic>
        <p:nvPicPr>
          <p:cNvPr id="15" name="Picture 14">
            <a:extLst>
              <a:ext uri="{FF2B5EF4-FFF2-40B4-BE49-F238E27FC236}">
                <a16:creationId xmlns:a16="http://schemas.microsoft.com/office/drawing/2014/main" id="{931FD73A-ED3E-4746-B886-07FAA11FBAF6}"/>
              </a:ext>
            </a:extLst>
          </p:cNvPr>
          <p:cNvPicPr>
            <a:picLocks noChangeAspect="1"/>
          </p:cNvPicPr>
          <p:nvPr/>
        </p:nvPicPr>
        <p:blipFill>
          <a:blip r:embed="rId5"/>
          <a:stretch>
            <a:fillRect/>
          </a:stretch>
        </p:blipFill>
        <p:spPr>
          <a:xfrm>
            <a:off x="4045120" y="2294744"/>
            <a:ext cx="4599337" cy="689495"/>
          </a:xfrm>
          <a:prstGeom prst="rect">
            <a:avLst/>
          </a:prstGeom>
        </p:spPr>
      </p:pic>
      <p:pic>
        <p:nvPicPr>
          <p:cNvPr id="17" name="Picture 16">
            <a:extLst>
              <a:ext uri="{FF2B5EF4-FFF2-40B4-BE49-F238E27FC236}">
                <a16:creationId xmlns:a16="http://schemas.microsoft.com/office/drawing/2014/main" id="{C09633A1-BF5C-424E-9317-B3B65757BFFB}"/>
              </a:ext>
            </a:extLst>
          </p:cNvPr>
          <p:cNvPicPr>
            <a:picLocks noChangeAspect="1"/>
          </p:cNvPicPr>
          <p:nvPr/>
        </p:nvPicPr>
        <p:blipFill>
          <a:blip r:embed="rId6"/>
          <a:stretch>
            <a:fillRect/>
          </a:stretch>
        </p:blipFill>
        <p:spPr>
          <a:xfrm>
            <a:off x="4135168" y="3103016"/>
            <a:ext cx="4111357" cy="1227167"/>
          </a:xfrm>
          <a:prstGeom prst="rect">
            <a:avLst/>
          </a:prstGeom>
        </p:spPr>
      </p:pic>
    </p:spTree>
    <p:extLst>
      <p:ext uri="{BB962C8B-B14F-4D97-AF65-F5344CB8AC3E}">
        <p14:creationId xmlns:p14="http://schemas.microsoft.com/office/powerpoint/2010/main" val="3823525486"/>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BC2E1F-E667-4667-B7FC-30E21047536E}"/>
              </a:ext>
            </a:extLst>
          </p:cNvPr>
          <p:cNvPicPr>
            <a:picLocks noChangeAspect="1"/>
          </p:cNvPicPr>
          <p:nvPr/>
        </p:nvPicPr>
        <p:blipFill>
          <a:blip r:embed="rId2"/>
          <a:stretch>
            <a:fillRect/>
          </a:stretch>
        </p:blipFill>
        <p:spPr>
          <a:xfrm>
            <a:off x="1686486" y="172290"/>
            <a:ext cx="5448300" cy="428625"/>
          </a:xfrm>
          <a:prstGeom prst="rect">
            <a:avLst/>
          </a:prstGeom>
        </p:spPr>
      </p:pic>
      <p:pic>
        <p:nvPicPr>
          <p:cNvPr id="7" name="Picture 6">
            <a:extLst>
              <a:ext uri="{FF2B5EF4-FFF2-40B4-BE49-F238E27FC236}">
                <a16:creationId xmlns:a16="http://schemas.microsoft.com/office/drawing/2014/main" id="{8521B275-1352-4BB7-AA92-BD365BF2826D}"/>
              </a:ext>
            </a:extLst>
          </p:cNvPr>
          <p:cNvPicPr>
            <a:picLocks noChangeAspect="1"/>
          </p:cNvPicPr>
          <p:nvPr/>
        </p:nvPicPr>
        <p:blipFill>
          <a:blip r:embed="rId3"/>
          <a:stretch>
            <a:fillRect/>
          </a:stretch>
        </p:blipFill>
        <p:spPr>
          <a:xfrm>
            <a:off x="1686486" y="797859"/>
            <a:ext cx="5638800" cy="3924300"/>
          </a:xfrm>
          <a:prstGeom prst="rect">
            <a:avLst/>
          </a:prstGeom>
        </p:spPr>
      </p:pic>
    </p:spTree>
    <p:extLst>
      <p:ext uri="{BB962C8B-B14F-4D97-AF65-F5344CB8AC3E}">
        <p14:creationId xmlns:p14="http://schemas.microsoft.com/office/powerpoint/2010/main" val="3446877021"/>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D2D262-CD84-40F6-AAD8-9CDC2CD394CD}"/>
              </a:ext>
            </a:extLst>
          </p:cNvPr>
          <p:cNvSpPr>
            <a:spLocks noGrp="1"/>
          </p:cNvSpPr>
          <p:nvPr>
            <p:ph type="body" sz="quarter" idx="12"/>
          </p:nvPr>
        </p:nvSpPr>
        <p:spPr>
          <a:xfrm>
            <a:off x="416210" y="1295405"/>
            <a:ext cx="2232862" cy="956977"/>
          </a:xfrm>
        </p:spPr>
        <p:txBody>
          <a:bodyPr/>
          <a:lstStyle/>
          <a:p>
            <a:pPr marL="0" indent="0">
              <a:buNone/>
            </a:pPr>
            <a:r>
              <a:rPr lang="en-AU" sz="1800" dirty="0"/>
              <a:t>The importance of the reflective practitioner journal </a:t>
            </a:r>
            <a:endParaRPr lang="en-US" sz="1800" dirty="0"/>
          </a:p>
        </p:txBody>
      </p:sp>
      <p:pic>
        <p:nvPicPr>
          <p:cNvPr id="5" name="Picture 4">
            <a:extLst>
              <a:ext uri="{FF2B5EF4-FFF2-40B4-BE49-F238E27FC236}">
                <a16:creationId xmlns:a16="http://schemas.microsoft.com/office/drawing/2014/main" id="{B0FDAB2F-A58B-4D70-852F-08C4F3E664B3}"/>
              </a:ext>
            </a:extLst>
          </p:cNvPr>
          <p:cNvPicPr>
            <a:picLocks noChangeAspect="1"/>
          </p:cNvPicPr>
          <p:nvPr/>
        </p:nvPicPr>
        <p:blipFill>
          <a:blip r:embed="rId2"/>
          <a:stretch>
            <a:fillRect/>
          </a:stretch>
        </p:blipFill>
        <p:spPr>
          <a:xfrm>
            <a:off x="3109394" y="239072"/>
            <a:ext cx="4615941" cy="4509419"/>
          </a:xfrm>
          <a:prstGeom prst="rect">
            <a:avLst/>
          </a:prstGeom>
        </p:spPr>
      </p:pic>
    </p:spTree>
    <p:extLst>
      <p:ext uri="{BB962C8B-B14F-4D97-AF65-F5344CB8AC3E}">
        <p14:creationId xmlns:p14="http://schemas.microsoft.com/office/powerpoint/2010/main" val="3407842761"/>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6980FC-A8C7-4A59-ABE2-33F76F911D86}"/>
              </a:ext>
            </a:extLst>
          </p:cNvPr>
          <p:cNvPicPr>
            <a:picLocks noChangeAspect="1"/>
          </p:cNvPicPr>
          <p:nvPr/>
        </p:nvPicPr>
        <p:blipFill>
          <a:blip r:embed="rId2"/>
          <a:stretch>
            <a:fillRect/>
          </a:stretch>
        </p:blipFill>
        <p:spPr>
          <a:xfrm>
            <a:off x="334775" y="275665"/>
            <a:ext cx="4589875" cy="816348"/>
          </a:xfrm>
          <a:prstGeom prst="rect">
            <a:avLst/>
          </a:prstGeom>
        </p:spPr>
      </p:pic>
      <p:pic>
        <p:nvPicPr>
          <p:cNvPr id="7" name="Picture 6">
            <a:extLst>
              <a:ext uri="{FF2B5EF4-FFF2-40B4-BE49-F238E27FC236}">
                <a16:creationId xmlns:a16="http://schemas.microsoft.com/office/drawing/2014/main" id="{CE41EA46-909F-444D-96A4-EA6EBB7C7574}"/>
              </a:ext>
            </a:extLst>
          </p:cNvPr>
          <p:cNvPicPr>
            <a:picLocks noChangeAspect="1"/>
          </p:cNvPicPr>
          <p:nvPr/>
        </p:nvPicPr>
        <p:blipFill>
          <a:blip r:embed="rId3"/>
          <a:stretch>
            <a:fillRect/>
          </a:stretch>
        </p:blipFill>
        <p:spPr>
          <a:xfrm>
            <a:off x="208268" y="934021"/>
            <a:ext cx="4770170" cy="1361794"/>
          </a:xfrm>
          <a:prstGeom prst="rect">
            <a:avLst/>
          </a:prstGeom>
        </p:spPr>
      </p:pic>
      <p:pic>
        <p:nvPicPr>
          <p:cNvPr id="9" name="Picture 8">
            <a:extLst>
              <a:ext uri="{FF2B5EF4-FFF2-40B4-BE49-F238E27FC236}">
                <a16:creationId xmlns:a16="http://schemas.microsoft.com/office/drawing/2014/main" id="{6D9DE29C-DDFA-43FC-93AB-511DBBFB9F69}"/>
              </a:ext>
            </a:extLst>
          </p:cNvPr>
          <p:cNvPicPr>
            <a:picLocks noChangeAspect="1"/>
          </p:cNvPicPr>
          <p:nvPr/>
        </p:nvPicPr>
        <p:blipFill>
          <a:blip r:embed="rId4"/>
          <a:stretch>
            <a:fillRect/>
          </a:stretch>
        </p:blipFill>
        <p:spPr>
          <a:xfrm>
            <a:off x="334775" y="2681723"/>
            <a:ext cx="3867431" cy="544895"/>
          </a:xfrm>
          <a:prstGeom prst="rect">
            <a:avLst/>
          </a:prstGeom>
        </p:spPr>
      </p:pic>
      <p:pic>
        <p:nvPicPr>
          <p:cNvPr id="11" name="Picture 10">
            <a:extLst>
              <a:ext uri="{FF2B5EF4-FFF2-40B4-BE49-F238E27FC236}">
                <a16:creationId xmlns:a16="http://schemas.microsoft.com/office/drawing/2014/main" id="{A530E465-689D-439C-A3C3-2571FA224036}"/>
              </a:ext>
            </a:extLst>
          </p:cNvPr>
          <p:cNvPicPr>
            <a:picLocks noChangeAspect="1"/>
          </p:cNvPicPr>
          <p:nvPr/>
        </p:nvPicPr>
        <p:blipFill>
          <a:blip r:embed="rId5"/>
          <a:stretch>
            <a:fillRect/>
          </a:stretch>
        </p:blipFill>
        <p:spPr>
          <a:xfrm>
            <a:off x="4807324" y="59777"/>
            <a:ext cx="4001901" cy="5023946"/>
          </a:xfrm>
          <a:prstGeom prst="rect">
            <a:avLst/>
          </a:prstGeom>
        </p:spPr>
      </p:pic>
      <p:pic>
        <p:nvPicPr>
          <p:cNvPr id="13" name="Picture 12">
            <a:extLst>
              <a:ext uri="{FF2B5EF4-FFF2-40B4-BE49-F238E27FC236}">
                <a16:creationId xmlns:a16="http://schemas.microsoft.com/office/drawing/2014/main" id="{91ADFDD1-F65B-465E-8948-EFB898EAD22B}"/>
              </a:ext>
            </a:extLst>
          </p:cNvPr>
          <p:cNvPicPr>
            <a:picLocks noChangeAspect="1"/>
          </p:cNvPicPr>
          <p:nvPr/>
        </p:nvPicPr>
        <p:blipFill>
          <a:blip r:embed="rId6"/>
          <a:stretch>
            <a:fillRect/>
          </a:stretch>
        </p:blipFill>
        <p:spPr>
          <a:xfrm>
            <a:off x="334775" y="3289332"/>
            <a:ext cx="2931620" cy="543079"/>
          </a:xfrm>
          <a:prstGeom prst="rect">
            <a:avLst/>
          </a:prstGeom>
        </p:spPr>
      </p:pic>
      <p:pic>
        <p:nvPicPr>
          <p:cNvPr id="15" name="Picture 14">
            <a:extLst>
              <a:ext uri="{FF2B5EF4-FFF2-40B4-BE49-F238E27FC236}">
                <a16:creationId xmlns:a16="http://schemas.microsoft.com/office/drawing/2014/main" id="{F8380786-CC0A-4D7C-ACFF-7A0C4F9D5004}"/>
              </a:ext>
            </a:extLst>
          </p:cNvPr>
          <p:cNvPicPr>
            <a:picLocks noChangeAspect="1"/>
          </p:cNvPicPr>
          <p:nvPr/>
        </p:nvPicPr>
        <p:blipFill>
          <a:blip r:embed="rId7"/>
          <a:stretch>
            <a:fillRect/>
          </a:stretch>
        </p:blipFill>
        <p:spPr>
          <a:xfrm>
            <a:off x="2149848" y="4100936"/>
            <a:ext cx="2005293" cy="559617"/>
          </a:xfrm>
          <a:prstGeom prst="rect">
            <a:avLst/>
          </a:prstGeom>
        </p:spPr>
      </p:pic>
    </p:spTree>
    <p:extLst>
      <p:ext uri="{BB962C8B-B14F-4D97-AF65-F5344CB8AC3E}">
        <p14:creationId xmlns:p14="http://schemas.microsoft.com/office/powerpoint/2010/main" val="186429782"/>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9AA80-4AB0-43ED-BB17-15A9C307A2E9}"/>
              </a:ext>
            </a:extLst>
          </p:cNvPr>
          <p:cNvPicPr>
            <a:picLocks noChangeAspect="1"/>
          </p:cNvPicPr>
          <p:nvPr/>
        </p:nvPicPr>
        <p:blipFill>
          <a:blip r:embed="rId2"/>
          <a:stretch>
            <a:fillRect/>
          </a:stretch>
        </p:blipFill>
        <p:spPr>
          <a:xfrm>
            <a:off x="272863" y="174811"/>
            <a:ext cx="4034595" cy="871258"/>
          </a:xfrm>
          <a:prstGeom prst="rect">
            <a:avLst/>
          </a:prstGeom>
        </p:spPr>
      </p:pic>
      <p:pic>
        <p:nvPicPr>
          <p:cNvPr id="7" name="Picture 6">
            <a:extLst>
              <a:ext uri="{FF2B5EF4-FFF2-40B4-BE49-F238E27FC236}">
                <a16:creationId xmlns:a16="http://schemas.microsoft.com/office/drawing/2014/main" id="{1E7E3657-FE9F-418A-A6A8-5C5B2CDA129E}"/>
              </a:ext>
            </a:extLst>
          </p:cNvPr>
          <p:cNvPicPr>
            <a:picLocks noChangeAspect="1"/>
          </p:cNvPicPr>
          <p:nvPr/>
        </p:nvPicPr>
        <p:blipFill>
          <a:blip r:embed="rId3"/>
          <a:stretch>
            <a:fillRect/>
          </a:stretch>
        </p:blipFill>
        <p:spPr>
          <a:xfrm>
            <a:off x="793097" y="1346527"/>
            <a:ext cx="2964350" cy="2450446"/>
          </a:xfrm>
          <a:prstGeom prst="rect">
            <a:avLst/>
          </a:prstGeom>
        </p:spPr>
      </p:pic>
      <p:pic>
        <p:nvPicPr>
          <p:cNvPr id="9" name="Picture 8">
            <a:extLst>
              <a:ext uri="{FF2B5EF4-FFF2-40B4-BE49-F238E27FC236}">
                <a16:creationId xmlns:a16="http://schemas.microsoft.com/office/drawing/2014/main" id="{610E8123-8E17-45AB-A102-1D54CAA2875F}"/>
              </a:ext>
            </a:extLst>
          </p:cNvPr>
          <p:cNvPicPr>
            <a:picLocks noChangeAspect="1"/>
          </p:cNvPicPr>
          <p:nvPr/>
        </p:nvPicPr>
        <p:blipFill>
          <a:blip r:embed="rId4"/>
          <a:stretch>
            <a:fillRect/>
          </a:stretch>
        </p:blipFill>
        <p:spPr>
          <a:xfrm>
            <a:off x="4667250" y="174811"/>
            <a:ext cx="3481668" cy="2129078"/>
          </a:xfrm>
          <a:prstGeom prst="rect">
            <a:avLst/>
          </a:prstGeom>
        </p:spPr>
      </p:pic>
      <p:pic>
        <p:nvPicPr>
          <p:cNvPr id="11" name="Picture 10">
            <a:extLst>
              <a:ext uri="{FF2B5EF4-FFF2-40B4-BE49-F238E27FC236}">
                <a16:creationId xmlns:a16="http://schemas.microsoft.com/office/drawing/2014/main" id="{931B3E56-2170-47E9-9DF7-9BDA2D48EAA8}"/>
              </a:ext>
            </a:extLst>
          </p:cNvPr>
          <p:cNvPicPr>
            <a:picLocks noChangeAspect="1"/>
          </p:cNvPicPr>
          <p:nvPr/>
        </p:nvPicPr>
        <p:blipFill>
          <a:blip r:embed="rId5"/>
          <a:stretch>
            <a:fillRect/>
          </a:stretch>
        </p:blipFill>
        <p:spPr>
          <a:xfrm>
            <a:off x="4694819" y="2303889"/>
            <a:ext cx="3172106" cy="624912"/>
          </a:xfrm>
          <a:prstGeom prst="rect">
            <a:avLst/>
          </a:prstGeom>
        </p:spPr>
      </p:pic>
      <p:pic>
        <p:nvPicPr>
          <p:cNvPr id="13" name="Picture 12">
            <a:extLst>
              <a:ext uri="{FF2B5EF4-FFF2-40B4-BE49-F238E27FC236}">
                <a16:creationId xmlns:a16="http://schemas.microsoft.com/office/drawing/2014/main" id="{29D820AC-436A-4D02-A936-796936B27513}"/>
              </a:ext>
            </a:extLst>
          </p:cNvPr>
          <p:cNvPicPr>
            <a:picLocks noChangeAspect="1"/>
          </p:cNvPicPr>
          <p:nvPr/>
        </p:nvPicPr>
        <p:blipFill>
          <a:blip r:embed="rId6"/>
          <a:stretch>
            <a:fillRect/>
          </a:stretch>
        </p:blipFill>
        <p:spPr>
          <a:xfrm>
            <a:off x="4663887" y="2839612"/>
            <a:ext cx="3687016" cy="1160346"/>
          </a:xfrm>
          <a:prstGeom prst="rect">
            <a:avLst/>
          </a:prstGeom>
        </p:spPr>
      </p:pic>
    </p:spTree>
    <p:extLst>
      <p:ext uri="{BB962C8B-B14F-4D97-AF65-F5344CB8AC3E}">
        <p14:creationId xmlns:p14="http://schemas.microsoft.com/office/powerpoint/2010/main" val="3179867130"/>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1179A8-9F14-4618-A335-49319F0EE8D2}"/>
              </a:ext>
            </a:extLst>
          </p:cNvPr>
          <p:cNvPicPr>
            <a:picLocks noChangeAspect="1"/>
          </p:cNvPicPr>
          <p:nvPr/>
        </p:nvPicPr>
        <p:blipFill>
          <a:blip r:embed="rId2"/>
          <a:stretch>
            <a:fillRect/>
          </a:stretch>
        </p:blipFill>
        <p:spPr>
          <a:xfrm>
            <a:off x="365872" y="201705"/>
            <a:ext cx="4158035" cy="2232771"/>
          </a:xfrm>
          <a:prstGeom prst="rect">
            <a:avLst/>
          </a:prstGeom>
        </p:spPr>
      </p:pic>
      <p:pic>
        <p:nvPicPr>
          <p:cNvPr id="7" name="Picture 6">
            <a:extLst>
              <a:ext uri="{FF2B5EF4-FFF2-40B4-BE49-F238E27FC236}">
                <a16:creationId xmlns:a16="http://schemas.microsoft.com/office/drawing/2014/main" id="{493EE54D-98FB-4521-820E-3A2B70E09232}"/>
              </a:ext>
            </a:extLst>
          </p:cNvPr>
          <p:cNvPicPr>
            <a:picLocks noChangeAspect="1"/>
          </p:cNvPicPr>
          <p:nvPr/>
        </p:nvPicPr>
        <p:blipFill>
          <a:blip r:embed="rId3"/>
          <a:stretch>
            <a:fillRect/>
          </a:stretch>
        </p:blipFill>
        <p:spPr>
          <a:xfrm>
            <a:off x="163671" y="2810435"/>
            <a:ext cx="4191587" cy="1902760"/>
          </a:xfrm>
          <a:prstGeom prst="rect">
            <a:avLst/>
          </a:prstGeom>
        </p:spPr>
      </p:pic>
      <p:pic>
        <p:nvPicPr>
          <p:cNvPr id="9" name="Picture 8">
            <a:extLst>
              <a:ext uri="{FF2B5EF4-FFF2-40B4-BE49-F238E27FC236}">
                <a16:creationId xmlns:a16="http://schemas.microsoft.com/office/drawing/2014/main" id="{C8EBCD6D-7C27-4CB5-B6AB-86A4ECA978A5}"/>
              </a:ext>
            </a:extLst>
          </p:cNvPr>
          <p:cNvPicPr>
            <a:picLocks noChangeAspect="1"/>
          </p:cNvPicPr>
          <p:nvPr/>
        </p:nvPicPr>
        <p:blipFill>
          <a:blip r:embed="rId4"/>
          <a:stretch>
            <a:fillRect/>
          </a:stretch>
        </p:blipFill>
        <p:spPr>
          <a:xfrm>
            <a:off x="4355258" y="235322"/>
            <a:ext cx="4191587" cy="2185122"/>
          </a:xfrm>
          <a:prstGeom prst="rect">
            <a:avLst/>
          </a:prstGeom>
        </p:spPr>
      </p:pic>
      <p:pic>
        <p:nvPicPr>
          <p:cNvPr id="11" name="Picture 10">
            <a:extLst>
              <a:ext uri="{FF2B5EF4-FFF2-40B4-BE49-F238E27FC236}">
                <a16:creationId xmlns:a16="http://schemas.microsoft.com/office/drawing/2014/main" id="{B9F2CC91-34DB-45EE-BC7E-B9E1D221972D}"/>
              </a:ext>
            </a:extLst>
          </p:cNvPr>
          <p:cNvPicPr>
            <a:picLocks noChangeAspect="1"/>
          </p:cNvPicPr>
          <p:nvPr/>
        </p:nvPicPr>
        <p:blipFill>
          <a:blip r:embed="rId5"/>
          <a:stretch>
            <a:fillRect/>
          </a:stretch>
        </p:blipFill>
        <p:spPr>
          <a:xfrm>
            <a:off x="4466236" y="2891832"/>
            <a:ext cx="4604838" cy="1739965"/>
          </a:xfrm>
          <a:prstGeom prst="rect">
            <a:avLst/>
          </a:prstGeom>
        </p:spPr>
      </p:pic>
    </p:spTree>
    <p:extLst>
      <p:ext uri="{BB962C8B-B14F-4D97-AF65-F5344CB8AC3E}">
        <p14:creationId xmlns:p14="http://schemas.microsoft.com/office/powerpoint/2010/main" val="10978739"/>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ED9ACC-A607-454B-B1F4-BB25A0E3DAF0}"/>
              </a:ext>
            </a:extLst>
          </p:cNvPr>
          <p:cNvPicPr>
            <a:picLocks noChangeAspect="1"/>
          </p:cNvPicPr>
          <p:nvPr/>
        </p:nvPicPr>
        <p:blipFill>
          <a:blip r:embed="rId2"/>
          <a:stretch>
            <a:fillRect/>
          </a:stretch>
        </p:blipFill>
        <p:spPr>
          <a:xfrm>
            <a:off x="1862477" y="0"/>
            <a:ext cx="5419045" cy="5143500"/>
          </a:xfrm>
          <a:prstGeom prst="rect">
            <a:avLst/>
          </a:prstGeom>
        </p:spPr>
      </p:pic>
    </p:spTree>
    <p:extLst>
      <p:ext uri="{BB962C8B-B14F-4D97-AF65-F5344CB8AC3E}">
        <p14:creationId xmlns:p14="http://schemas.microsoft.com/office/powerpoint/2010/main" val="3994349841"/>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922F1E-1EE7-43F3-9745-8D3A03B2B30C}"/>
              </a:ext>
            </a:extLst>
          </p:cNvPr>
          <p:cNvPicPr>
            <a:picLocks noChangeAspect="1"/>
          </p:cNvPicPr>
          <p:nvPr/>
        </p:nvPicPr>
        <p:blipFill>
          <a:blip r:embed="rId2"/>
          <a:stretch>
            <a:fillRect/>
          </a:stretch>
        </p:blipFill>
        <p:spPr>
          <a:xfrm>
            <a:off x="165286" y="365872"/>
            <a:ext cx="4810125" cy="2764623"/>
          </a:xfrm>
          <a:prstGeom prst="rect">
            <a:avLst/>
          </a:prstGeom>
        </p:spPr>
      </p:pic>
      <p:pic>
        <p:nvPicPr>
          <p:cNvPr id="7" name="Picture 6">
            <a:extLst>
              <a:ext uri="{FF2B5EF4-FFF2-40B4-BE49-F238E27FC236}">
                <a16:creationId xmlns:a16="http://schemas.microsoft.com/office/drawing/2014/main" id="{D1C001F5-D50D-48F8-9022-621CB14EDE58}"/>
              </a:ext>
            </a:extLst>
          </p:cNvPr>
          <p:cNvPicPr>
            <a:picLocks noChangeAspect="1"/>
          </p:cNvPicPr>
          <p:nvPr/>
        </p:nvPicPr>
        <p:blipFill>
          <a:blip r:embed="rId3"/>
          <a:stretch>
            <a:fillRect/>
          </a:stretch>
        </p:blipFill>
        <p:spPr>
          <a:xfrm>
            <a:off x="296116" y="3188188"/>
            <a:ext cx="4222096" cy="761604"/>
          </a:xfrm>
          <a:prstGeom prst="rect">
            <a:avLst/>
          </a:prstGeom>
        </p:spPr>
      </p:pic>
      <p:pic>
        <p:nvPicPr>
          <p:cNvPr id="9" name="Picture 8">
            <a:extLst>
              <a:ext uri="{FF2B5EF4-FFF2-40B4-BE49-F238E27FC236}">
                <a16:creationId xmlns:a16="http://schemas.microsoft.com/office/drawing/2014/main" id="{80150AAC-4CC2-4014-B319-E635D59EFF9B}"/>
              </a:ext>
            </a:extLst>
          </p:cNvPr>
          <p:cNvPicPr>
            <a:picLocks noChangeAspect="1"/>
          </p:cNvPicPr>
          <p:nvPr/>
        </p:nvPicPr>
        <p:blipFill>
          <a:blip r:embed="rId4"/>
          <a:stretch>
            <a:fillRect/>
          </a:stretch>
        </p:blipFill>
        <p:spPr>
          <a:xfrm>
            <a:off x="4858015" y="365872"/>
            <a:ext cx="3989869" cy="4074459"/>
          </a:xfrm>
          <a:prstGeom prst="rect">
            <a:avLst/>
          </a:prstGeom>
        </p:spPr>
      </p:pic>
    </p:spTree>
    <p:extLst>
      <p:ext uri="{BB962C8B-B14F-4D97-AF65-F5344CB8AC3E}">
        <p14:creationId xmlns:p14="http://schemas.microsoft.com/office/powerpoint/2010/main" val="3800994487"/>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57EEF1-9FA9-4A88-BDB6-7ED248FE878A}"/>
              </a:ext>
            </a:extLst>
          </p:cNvPr>
          <p:cNvPicPr>
            <a:picLocks noChangeAspect="1"/>
          </p:cNvPicPr>
          <p:nvPr/>
        </p:nvPicPr>
        <p:blipFill>
          <a:blip r:embed="rId2"/>
          <a:stretch>
            <a:fillRect/>
          </a:stretch>
        </p:blipFill>
        <p:spPr>
          <a:xfrm>
            <a:off x="445265" y="268941"/>
            <a:ext cx="4356118" cy="1525400"/>
          </a:xfrm>
          <a:prstGeom prst="rect">
            <a:avLst/>
          </a:prstGeom>
        </p:spPr>
      </p:pic>
      <p:pic>
        <p:nvPicPr>
          <p:cNvPr id="7" name="Picture 6">
            <a:extLst>
              <a:ext uri="{FF2B5EF4-FFF2-40B4-BE49-F238E27FC236}">
                <a16:creationId xmlns:a16="http://schemas.microsoft.com/office/drawing/2014/main" id="{E5E9295F-9E04-4B83-B9D0-1FDF1B98B1A4}"/>
              </a:ext>
            </a:extLst>
          </p:cNvPr>
          <p:cNvPicPr>
            <a:picLocks noChangeAspect="1"/>
          </p:cNvPicPr>
          <p:nvPr/>
        </p:nvPicPr>
        <p:blipFill>
          <a:blip r:embed="rId3"/>
          <a:stretch>
            <a:fillRect/>
          </a:stretch>
        </p:blipFill>
        <p:spPr>
          <a:xfrm>
            <a:off x="268380" y="2070129"/>
            <a:ext cx="4303620" cy="2905282"/>
          </a:xfrm>
          <a:prstGeom prst="rect">
            <a:avLst/>
          </a:prstGeom>
        </p:spPr>
      </p:pic>
      <p:pic>
        <p:nvPicPr>
          <p:cNvPr id="9" name="Picture 8">
            <a:extLst>
              <a:ext uri="{FF2B5EF4-FFF2-40B4-BE49-F238E27FC236}">
                <a16:creationId xmlns:a16="http://schemas.microsoft.com/office/drawing/2014/main" id="{AE892CDA-81ED-4EB6-8041-632ED23DB64A}"/>
              </a:ext>
            </a:extLst>
          </p:cNvPr>
          <p:cNvPicPr>
            <a:picLocks noChangeAspect="1"/>
          </p:cNvPicPr>
          <p:nvPr/>
        </p:nvPicPr>
        <p:blipFill>
          <a:blip r:embed="rId4"/>
          <a:stretch>
            <a:fillRect/>
          </a:stretch>
        </p:blipFill>
        <p:spPr>
          <a:xfrm>
            <a:off x="4901453" y="268941"/>
            <a:ext cx="4039090" cy="1137677"/>
          </a:xfrm>
          <a:prstGeom prst="rect">
            <a:avLst/>
          </a:prstGeom>
        </p:spPr>
      </p:pic>
      <p:pic>
        <p:nvPicPr>
          <p:cNvPr id="11" name="Picture 10">
            <a:extLst>
              <a:ext uri="{FF2B5EF4-FFF2-40B4-BE49-F238E27FC236}">
                <a16:creationId xmlns:a16="http://schemas.microsoft.com/office/drawing/2014/main" id="{C551B44F-6601-4865-8955-E80C39B49F85}"/>
              </a:ext>
            </a:extLst>
          </p:cNvPr>
          <p:cNvPicPr>
            <a:picLocks noChangeAspect="1"/>
          </p:cNvPicPr>
          <p:nvPr/>
        </p:nvPicPr>
        <p:blipFill>
          <a:blip r:embed="rId5"/>
          <a:stretch>
            <a:fillRect/>
          </a:stretch>
        </p:blipFill>
        <p:spPr>
          <a:xfrm>
            <a:off x="4550505" y="1649787"/>
            <a:ext cx="4318391" cy="2087096"/>
          </a:xfrm>
          <a:prstGeom prst="rect">
            <a:avLst/>
          </a:prstGeom>
        </p:spPr>
      </p:pic>
    </p:spTree>
    <p:extLst>
      <p:ext uri="{BB962C8B-B14F-4D97-AF65-F5344CB8AC3E}">
        <p14:creationId xmlns:p14="http://schemas.microsoft.com/office/powerpoint/2010/main" val="1786655162"/>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685E29-89FB-4F7E-B68A-E9165900983A}"/>
              </a:ext>
            </a:extLst>
          </p:cNvPr>
          <p:cNvPicPr>
            <a:picLocks noChangeAspect="1"/>
          </p:cNvPicPr>
          <p:nvPr/>
        </p:nvPicPr>
        <p:blipFill>
          <a:blip r:embed="rId2"/>
          <a:stretch>
            <a:fillRect/>
          </a:stretch>
        </p:blipFill>
        <p:spPr>
          <a:xfrm>
            <a:off x="246473" y="297275"/>
            <a:ext cx="4930645" cy="1340864"/>
          </a:xfrm>
          <a:prstGeom prst="rect">
            <a:avLst/>
          </a:prstGeom>
        </p:spPr>
      </p:pic>
      <p:pic>
        <p:nvPicPr>
          <p:cNvPr id="7" name="Picture 6">
            <a:extLst>
              <a:ext uri="{FF2B5EF4-FFF2-40B4-BE49-F238E27FC236}">
                <a16:creationId xmlns:a16="http://schemas.microsoft.com/office/drawing/2014/main" id="{24E66061-21FE-4D63-AC91-F15E1F162560}"/>
              </a:ext>
            </a:extLst>
          </p:cNvPr>
          <p:cNvPicPr>
            <a:picLocks noChangeAspect="1"/>
          </p:cNvPicPr>
          <p:nvPr/>
        </p:nvPicPr>
        <p:blipFill>
          <a:blip r:embed="rId3"/>
          <a:stretch>
            <a:fillRect/>
          </a:stretch>
        </p:blipFill>
        <p:spPr>
          <a:xfrm>
            <a:off x="246473" y="1772004"/>
            <a:ext cx="4846671" cy="1733358"/>
          </a:xfrm>
          <a:prstGeom prst="rect">
            <a:avLst/>
          </a:prstGeom>
        </p:spPr>
      </p:pic>
      <p:pic>
        <p:nvPicPr>
          <p:cNvPr id="9" name="Picture 8">
            <a:extLst>
              <a:ext uri="{FF2B5EF4-FFF2-40B4-BE49-F238E27FC236}">
                <a16:creationId xmlns:a16="http://schemas.microsoft.com/office/drawing/2014/main" id="{8C686422-D1F9-43FF-8576-A0263B3C5DC6}"/>
              </a:ext>
            </a:extLst>
          </p:cNvPr>
          <p:cNvPicPr>
            <a:picLocks noChangeAspect="1"/>
          </p:cNvPicPr>
          <p:nvPr/>
        </p:nvPicPr>
        <p:blipFill>
          <a:blip r:embed="rId4"/>
          <a:stretch>
            <a:fillRect/>
          </a:stretch>
        </p:blipFill>
        <p:spPr>
          <a:xfrm>
            <a:off x="5242391" y="452400"/>
            <a:ext cx="3410791" cy="1611442"/>
          </a:xfrm>
          <a:prstGeom prst="rect">
            <a:avLst/>
          </a:prstGeom>
        </p:spPr>
      </p:pic>
      <p:sp>
        <p:nvSpPr>
          <p:cNvPr id="10" name="TextBox 9">
            <a:extLst>
              <a:ext uri="{FF2B5EF4-FFF2-40B4-BE49-F238E27FC236}">
                <a16:creationId xmlns:a16="http://schemas.microsoft.com/office/drawing/2014/main" id="{72FCB2F1-248A-4118-9309-50EE2A656E0E}"/>
              </a:ext>
            </a:extLst>
          </p:cNvPr>
          <p:cNvSpPr txBox="1"/>
          <p:nvPr/>
        </p:nvSpPr>
        <p:spPr>
          <a:xfrm>
            <a:off x="571500" y="3505362"/>
            <a:ext cx="4605618"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sz="1600" b="0" i="0" u="none" strike="noStrike" kern="1200" cap="none" spc="0" normalizeH="0" baseline="0" noProof="0" dirty="0">
                <a:ln>
                  <a:noFill/>
                </a:ln>
                <a:solidFill>
                  <a:srgbClr val="000000"/>
                </a:solidFill>
                <a:effectLst/>
                <a:uLnTx/>
                <a:uFillTx/>
                <a:latin typeface="Arial" charset="0"/>
                <a:ea typeface="+mn-ea"/>
                <a:cs typeface="Arial" charset="0"/>
              </a:rPr>
              <a:t>What measurements count?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sz="1600" b="0" i="0" u="none" strike="noStrike" kern="1200" cap="none" spc="0" normalizeH="0" baseline="0" noProof="0" dirty="0">
                <a:ln>
                  <a:noFill/>
                </a:ln>
                <a:solidFill>
                  <a:srgbClr val="000000"/>
                </a:solidFill>
                <a:effectLst/>
                <a:uLnTx/>
                <a:uFillTx/>
                <a:latin typeface="Arial" charset="0"/>
                <a:ea typeface="+mn-ea"/>
                <a:cs typeface="Arial" charset="0"/>
              </a:rPr>
              <a:t>How to measure the cause-and-effect outcome related to your hypothesis  </a:t>
            </a:r>
            <a:endParaRPr kumimoji="0" lang="en-US" sz="16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11" name="TextBox 10">
            <a:extLst>
              <a:ext uri="{FF2B5EF4-FFF2-40B4-BE49-F238E27FC236}">
                <a16:creationId xmlns:a16="http://schemas.microsoft.com/office/drawing/2014/main" id="{A21B8337-C365-499F-B4C3-FC3F404CEEED}"/>
              </a:ext>
            </a:extLst>
          </p:cNvPr>
          <p:cNvSpPr txBox="1"/>
          <p:nvPr/>
        </p:nvSpPr>
        <p:spPr>
          <a:xfrm>
            <a:off x="5242391" y="2294829"/>
            <a:ext cx="3576835" cy="156966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sz="1200" b="0" i="0" u="none" strike="noStrike" kern="1200" cap="none" spc="0" normalizeH="0" baseline="0" noProof="0" dirty="0">
                <a:ln>
                  <a:noFill/>
                </a:ln>
                <a:solidFill>
                  <a:srgbClr val="000000"/>
                </a:solidFill>
                <a:effectLst/>
                <a:uLnTx/>
                <a:uFillTx/>
                <a:latin typeface="Arial" charset="0"/>
                <a:ea typeface="+mn-ea"/>
                <a:cs typeface="Arial" charset="0"/>
              </a:rPr>
              <a:t>Student success: </a:t>
            </a: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kumimoji="0" lang="en-AU" sz="1200" b="0" i="0" u="none" strike="noStrike" kern="1200" cap="none" spc="0" normalizeH="0" baseline="0" noProof="0" dirty="0">
                <a:ln>
                  <a:noFill/>
                </a:ln>
                <a:solidFill>
                  <a:srgbClr val="000000"/>
                </a:solidFill>
                <a:effectLst/>
                <a:uLnTx/>
                <a:uFillTx/>
                <a:latin typeface="Arial" charset="0"/>
                <a:ea typeface="+mn-ea"/>
                <a:cs typeface="Arial" charset="0"/>
              </a:rPr>
              <a:t>Overall grades %</a:t>
            </a: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kumimoji="0" lang="en-AU" sz="1200" b="0" i="0" u="none" strike="noStrike" kern="1200" cap="none" spc="0" normalizeH="0" baseline="0" noProof="0" dirty="0">
                <a:ln>
                  <a:noFill/>
                </a:ln>
                <a:solidFill>
                  <a:srgbClr val="000000"/>
                </a:solidFill>
                <a:effectLst/>
                <a:uLnTx/>
                <a:uFillTx/>
                <a:latin typeface="Arial" charset="0"/>
                <a:ea typeface="+mn-ea"/>
                <a:cs typeface="Arial" charset="0"/>
              </a:rPr>
              <a:t>Quality/rigor of assessment evident (critical thinking applied – re. taxonomy) </a:t>
            </a:r>
          </a:p>
          <a:p>
            <a:pPr marL="342900" marR="0" lvl="0" indent="-342900" algn="l" defTabSz="914400" rtl="0" eaLnBrk="0" fontAlgn="base" latinLnBrk="0" hangingPunct="0">
              <a:lnSpc>
                <a:spcPct val="100000"/>
              </a:lnSpc>
              <a:spcBef>
                <a:spcPct val="0"/>
              </a:spcBef>
              <a:spcAft>
                <a:spcPct val="0"/>
              </a:spcAft>
              <a:buClrTx/>
              <a:buSzTx/>
              <a:buFontTx/>
              <a:buChar char="-"/>
              <a:tabLst/>
              <a:defRPr/>
            </a:pPr>
            <a:endParaRPr kumimoji="0" lang="en-AU" sz="1200" b="0" i="0" u="none" strike="noStrike" kern="1200" cap="none" spc="0" normalizeH="0" baseline="0" noProof="0" dirty="0">
              <a:ln>
                <a:noFill/>
              </a:ln>
              <a:solidFill>
                <a:srgbClr val="000000"/>
              </a:solidFill>
              <a:effectLst/>
              <a:uLnTx/>
              <a:uFillTx/>
              <a:latin typeface="Arial" charset="0"/>
              <a:ea typeface="+mn-ea"/>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Char char="-"/>
              <a:tabLst/>
              <a:defRPr/>
            </a:pPr>
            <a:endParaRPr kumimoji="0" lang="en-AU" sz="1200" b="0" i="0" u="none" strike="noStrike" kern="1200" cap="none" spc="0" normalizeH="0" baseline="0" noProof="0" dirty="0">
              <a:ln>
                <a:noFill/>
              </a:ln>
              <a:solidFill>
                <a:srgbClr val="000000"/>
              </a:solidFill>
              <a:effectLst/>
              <a:uLnTx/>
              <a:uFillTx/>
              <a:latin typeface="Arial" charset="0"/>
              <a:ea typeface="+mn-ea"/>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kumimoji="0" lang="en-AU" sz="1200" b="0" i="1" u="none" strike="noStrike" kern="1200" cap="none" spc="0" normalizeH="0" baseline="0" noProof="0" dirty="0">
                <a:ln>
                  <a:noFill/>
                </a:ln>
                <a:solidFill>
                  <a:srgbClr val="000000"/>
                </a:solidFill>
                <a:effectLst/>
                <a:uLnTx/>
                <a:uFillTx/>
                <a:latin typeface="Arial" charset="0"/>
                <a:ea typeface="+mn-ea"/>
                <a:cs typeface="Arial" charset="0"/>
              </a:rPr>
              <a:t>Does not stop there though – next step is refection on your findings and your practice!</a:t>
            </a:r>
            <a:endParaRPr kumimoji="0" lang="en-US" sz="1200" b="0" i="1"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75866928"/>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959D78-F669-4C7A-9C25-AAF030BED8C3}"/>
              </a:ext>
            </a:extLst>
          </p:cNvPr>
          <p:cNvSpPr>
            <a:spLocks noGrp="1"/>
          </p:cNvSpPr>
          <p:nvPr>
            <p:ph type="body" sz="quarter" idx="11"/>
          </p:nvPr>
        </p:nvSpPr>
        <p:spPr>
          <a:xfrm>
            <a:off x="513199" y="0"/>
            <a:ext cx="8290903" cy="647700"/>
          </a:xfrm>
        </p:spPr>
        <p:txBody>
          <a:bodyPr/>
          <a:lstStyle/>
          <a:p>
            <a:r>
              <a:rPr lang="en-AU" dirty="0"/>
              <a:t>Research Questions </a:t>
            </a:r>
            <a:endParaRPr lang="en-US" dirty="0"/>
          </a:p>
        </p:txBody>
      </p:sp>
      <p:sp>
        <p:nvSpPr>
          <p:cNvPr id="3" name="Text Placeholder 2">
            <a:extLst>
              <a:ext uri="{FF2B5EF4-FFF2-40B4-BE49-F238E27FC236}">
                <a16:creationId xmlns:a16="http://schemas.microsoft.com/office/drawing/2014/main" id="{FF1602AF-97C5-4E9B-B7EC-A5D04AD9B8C6}"/>
              </a:ext>
            </a:extLst>
          </p:cNvPr>
          <p:cNvSpPr>
            <a:spLocks noGrp="1"/>
          </p:cNvSpPr>
          <p:nvPr>
            <p:ph type="body" sz="quarter" idx="12"/>
          </p:nvPr>
        </p:nvSpPr>
        <p:spPr>
          <a:xfrm>
            <a:off x="256320" y="501364"/>
            <a:ext cx="8280751" cy="2504435"/>
          </a:xfrm>
        </p:spPr>
        <p:txBody>
          <a:bodyPr/>
          <a:lstStyle/>
          <a:p>
            <a:r>
              <a:rPr lang="en-AU" sz="1200" dirty="0"/>
              <a:t>Can utilising a more explicitly scaffolded approach (pre-assigned group work and weekly group/class discussions) to the assigned weekly readings in EPHUMA173 lead to an increase in student engagement with the readings? (Ryan) </a:t>
            </a:r>
          </a:p>
          <a:p>
            <a:pPr marL="0" indent="0">
              <a:buNone/>
            </a:pPr>
            <a:endParaRPr lang="en-AU" sz="1200" dirty="0"/>
          </a:p>
          <a:p>
            <a:r>
              <a:rPr lang="en-AU" sz="1200" dirty="0"/>
              <a:t>Does the use of digital tools during synchronous learning activities encourage dialogical learning, inform teaching practice and improve student experience and success (Jenny) </a:t>
            </a:r>
          </a:p>
          <a:p>
            <a:pPr marL="0" indent="0">
              <a:buNone/>
            </a:pPr>
            <a:endParaRPr lang="en-AU" sz="1200" dirty="0"/>
          </a:p>
          <a:p>
            <a:r>
              <a:rPr lang="en-AU" sz="1200" dirty="0"/>
              <a:t>How can a dialogical approach and pedagogy of care improve student engagement and outcomes? Do teaching techniques such as providing questions on course readings, study planning techniques, use of in-class polling and reflection improve discussion in class and assignment quality (Vanessa) </a:t>
            </a:r>
          </a:p>
          <a:p>
            <a:pPr marL="0" indent="0">
              <a:buNone/>
            </a:pPr>
            <a:endParaRPr lang="en-AU" sz="1200" dirty="0"/>
          </a:p>
          <a:p>
            <a:r>
              <a:rPr lang="en-AU" sz="1200" dirty="0"/>
              <a:t>Does explicitly addressing students about their study approaches one-on-one result in improved learning outcomes over time? (Heath) </a:t>
            </a:r>
          </a:p>
          <a:p>
            <a:pPr marL="0" indent="0">
              <a:buNone/>
            </a:pPr>
            <a:endParaRPr lang="en-AU" sz="1200" dirty="0"/>
          </a:p>
          <a:p>
            <a:r>
              <a:rPr lang="en-AU" sz="1200" dirty="0"/>
              <a:t>When considering how students feel, does using a care pedagogy and encouraging mathematics students to work in groups allow students to feel more comfortable making mistakes when solving mathematics problems, as the anonymity of the group removes their fear of verbalising a mistake to the whole class, thereby resulting in more animated tutorial discussions? (Peter)</a:t>
            </a:r>
          </a:p>
          <a:p>
            <a:pPr marL="0" indent="0">
              <a:buNone/>
            </a:pPr>
            <a:endParaRPr lang="en-AU" sz="1200" dirty="0"/>
          </a:p>
          <a:p>
            <a:r>
              <a:rPr lang="en-AU" sz="1200" dirty="0"/>
              <a:t>How can use of common food items leverage online students science funds of knowledge to improve retention of important anatomical &amp; physiological concepts? (Bronwyn) </a:t>
            </a:r>
          </a:p>
          <a:p>
            <a:pPr marL="0" indent="0">
              <a:buNone/>
            </a:pPr>
            <a:endParaRPr lang="en-US" dirty="0"/>
          </a:p>
        </p:txBody>
      </p:sp>
    </p:spTree>
    <p:extLst>
      <p:ext uri="{BB962C8B-B14F-4D97-AF65-F5344CB8AC3E}">
        <p14:creationId xmlns:p14="http://schemas.microsoft.com/office/powerpoint/2010/main" val="2586305293"/>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C0E7C4-4F4A-427E-BDAF-2E7B63562187}"/>
              </a:ext>
            </a:extLst>
          </p:cNvPr>
          <p:cNvPicPr>
            <a:picLocks noChangeAspect="1"/>
          </p:cNvPicPr>
          <p:nvPr/>
        </p:nvPicPr>
        <p:blipFill>
          <a:blip r:embed="rId2"/>
          <a:stretch>
            <a:fillRect/>
          </a:stretch>
        </p:blipFill>
        <p:spPr>
          <a:xfrm>
            <a:off x="419655" y="209351"/>
            <a:ext cx="4152345" cy="2051910"/>
          </a:xfrm>
          <a:prstGeom prst="rect">
            <a:avLst/>
          </a:prstGeom>
        </p:spPr>
      </p:pic>
      <p:pic>
        <p:nvPicPr>
          <p:cNvPr id="7" name="Picture 6">
            <a:extLst>
              <a:ext uri="{FF2B5EF4-FFF2-40B4-BE49-F238E27FC236}">
                <a16:creationId xmlns:a16="http://schemas.microsoft.com/office/drawing/2014/main" id="{C8C29FAF-E121-4BE0-B229-3DC11544E268}"/>
              </a:ext>
            </a:extLst>
          </p:cNvPr>
          <p:cNvPicPr>
            <a:picLocks noChangeAspect="1"/>
          </p:cNvPicPr>
          <p:nvPr/>
        </p:nvPicPr>
        <p:blipFill>
          <a:blip r:embed="rId3"/>
          <a:stretch>
            <a:fillRect/>
          </a:stretch>
        </p:blipFill>
        <p:spPr>
          <a:xfrm>
            <a:off x="4739786" y="1260804"/>
            <a:ext cx="4094724" cy="2363354"/>
          </a:xfrm>
          <a:prstGeom prst="rect">
            <a:avLst/>
          </a:prstGeom>
        </p:spPr>
      </p:pic>
      <p:pic>
        <p:nvPicPr>
          <p:cNvPr id="9" name="Picture 8">
            <a:extLst>
              <a:ext uri="{FF2B5EF4-FFF2-40B4-BE49-F238E27FC236}">
                <a16:creationId xmlns:a16="http://schemas.microsoft.com/office/drawing/2014/main" id="{B2F9DAD7-50BA-4B5F-96D6-FFDDC14D3785}"/>
              </a:ext>
            </a:extLst>
          </p:cNvPr>
          <p:cNvPicPr>
            <a:picLocks noChangeAspect="1"/>
          </p:cNvPicPr>
          <p:nvPr/>
        </p:nvPicPr>
        <p:blipFill>
          <a:blip r:embed="rId4"/>
          <a:stretch>
            <a:fillRect/>
          </a:stretch>
        </p:blipFill>
        <p:spPr>
          <a:xfrm>
            <a:off x="419655" y="2442481"/>
            <a:ext cx="2925274" cy="485020"/>
          </a:xfrm>
          <a:prstGeom prst="rect">
            <a:avLst/>
          </a:prstGeom>
        </p:spPr>
      </p:pic>
      <p:pic>
        <p:nvPicPr>
          <p:cNvPr id="11" name="Picture 10">
            <a:extLst>
              <a:ext uri="{FF2B5EF4-FFF2-40B4-BE49-F238E27FC236}">
                <a16:creationId xmlns:a16="http://schemas.microsoft.com/office/drawing/2014/main" id="{72CFC3FB-340C-4F3F-A116-445A37AEEA8D}"/>
              </a:ext>
            </a:extLst>
          </p:cNvPr>
          <p:cNvPicPr>
            <a:picLocks noChangeAspect="1"/>
          </p:cNvPicPr>
          <p:nvPr/>
        </p:nvPicPr>
        <p:blipFill>
          <a:blip r:embed="rId5"/>
          <a:stretch>
            <a:fillRect/>
          </a:stretch>
        </p:blipFill>
        <p:spPr>
          <a:xfrm>
            <a:off x="419655" y="2998858"/>
            <a:ext cx="3347818" cy="1662824"/>
          </a:xfrm>
          <a:prstGeom prst="rect">
            <a:avLst/>
          </a:prstGeom>
        </p:spPr>
      </p:pic>
    </p:spTree>
    <p:extLst>
      <p:ext uri="{BB962C8B-B14F-4D97-AF65-F5344CB8AC3E}">
        <p14:creationId xmlns:p14="http://schemas.microsoft.com/office/powerpoint/2010/main" val="2223708873"/>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51D3CB-304B-4CBF-B4E1-67D704CFE9B5}"/>
              </a:ext>
            </a:extLst>
          </p:cNvPr>
          <p:cNvPicPr>
            <a:picLocks noChangeAspect="1"/>
          </p:cNvPicPr>
          <p:nvPr/>
        </p:nvPicPr>
        <p:blipFill>
          <a:blip r:embed="rId2"/>
          <a:stretch>
            <a:fillRect/>
          </a:stretch>
        </p:blipFill>
        <p:spPr>
          <a:xfrm>
            <a:off x="286870" y="329451"/>
            <a:ext cx="4049082" cy="1853453"/>
          </a:xfrm>
          <a:prstGeom prst="rect">
            <a:avLst/>
          </a:prstGeom>
        </p:spPr>
      </p:pic>
      <p:pic>
        <p:nvPicPr>
          <p:cNvPr id="7" name="Picture 6">
            <a:extLst>
              <a:ext uri="{FF2B5EF4-FFF2-40B4-BE49-F238E27FC236}">
                <a16:creationId xmlns:a16="http://schemas.microsoft.com/office/drawing/2014/main" id="{E344DDDE-B0DD-4CD4-8538-33ADABC135B1}"/>
              </a:ext>
            </a:extLst>
          </p:cNvPr>
          <p:cNvPicPr>
            <a:picLocks noChangeAspect="1"/>
          </p:cNvPicPr>
          <p:nvPr/>
        </p:nvPicPr>
        <p:blipFill>
          <a:blip r:embed="rId3"/>
          <a:stretch>
            <a:fillRect/>
          </a:stretch>
        </p:blipFill>
        <p:spPr>
          <a:xfrm>
            <a:off x="933927" y="2265960"/>
            <a:ext cx="3463178" cy="2106294"/>
          </a:xfrm>
          <a:prstGeom prst="rect">
            <a:avLst/>
          </a:prstGeom>
        </p:spPr>
      </p:pic>
      <p:pic>
        <p:nvPicPr>
          <p:cNvPr id="9" name="Picture 8">
            <a:extLst>
              <a:ext uri="{FF2B5EF4-FFF2-40B4-BE49-F238E27FC236}">
                <a16:creationId xmlns:a16="http://schemas.microsoft.com/office/drawing/2014/main" id="{4467CC13-3A73-42D2-ABB8-E4D7AC48B797}"/>
              </a:ext>
            </a:extLst>
          </p:cNvPr>
          <p:cNvPicPr>
            <a:picLocks noChangeAspect="1"/>
          </p:cNvPicPr>
          <p:nvPr/>
        </p:nvPicPr>
        <p:blipFill>
          <a:blip r:embed="rId4"/>
          <a:stretch>
            <a:fillRect/>
          </a:stretch>
        </p:blipFill>
        <p:spPr>
          <a:xfrm>
            <a:off x="4934002" y="554822"/>
            <a:ext cx="3276071" cy="3422276"/>
          </a:xfrm>
          <a:prstGeom prst="rect">
            <a:avLst/>
          </a:prstGeom>
        </p:spPr>
      </p:pic>
    </p:spTree>
    <p:extLst>
      <p:ext uri="{BB962C8B-B14F-4D97-AF65-F5344CB8AC3E}">
        <p14:creationId xmlns:p14="http://schemas.microsoft.com/office/powerpoint/2010/main" val="117053914"/>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0A2692-08EF-43DF-8DC4-5F11E663B79B}"/>
              </a:ext>
            </a:extLst>
          </p:cNvPr>
          <p:cNvSpPr>
            <a:spLocks noGrp="1"/>
          </p:cNvSpPr>
          <p:nvPr>
            <p:ph type="body" sz="quarter" idx="11"/>
          </p:nvPr>
        </p:nvSpPr>
        <p:spPr/>
        <p:txBody>
          <a:bodyPr/>
          <a:lstStyle/>
          <a:p>
            <a:r>
              <a:rPr lang="en-AU" dirty="0"/>
              <a:t>Digital Tools </a:t>
            </a:r>
            <a:endParaRPr lang="en-US" dirty="0"/>
          </a:p>
        </p:txBody>
      </p:sp>
      <p:sp>
        <p:nvSpPr>
          <p:cNvPr id="3" name="Text Placeholder 2">
            <a:extLst>
              <a:ext uri="{FF2B5EF4-FFF2-40B4-BE49-F238E27FC236}">
                <a16:creationId xmlns:a16="http://schemas.microsoft.com/office/drawing/2014/main" id="{EBF31859-8140-4FF5-82C4-A5E0786EDCA8}"/>
              </a:ext>
            </a:extLst>
          </p:cNvPr>
          <p:cNvSpPr>
            <a:spLocks noGrp="1"/>
          </p:cNvSpPr>
          <p:nvPr>
            <p:ph type="body" sz="quarter" idx="12"/>
          </p:nvPr>
        </p:nvSpPr>
        <p:spPr/>
        <p:txBody>
          <a:bodyPr/>
          <a:lstStyle/>
          <a:p>
            <a:pPr marL="0" indent="0">
              <a:buNone/>
            </a:pPr>
            <a:r>
              <a:rPr lang="en-US" dirty="0" err="1">
                <a:hlinkClick r:id="rId2"/>
              </a:rPr>
              <a:t>Voyant</a:t>
            </a:r>
            <a:r>
              <a:rPr lang="en-US" dirty="0">
                <a:hlinkClick r:id="rId2"/>
              </a:rPr>
              <a:t> Tools (voyant-tools.org)</a:t>
            </a:r>
            <a:endParaRPr lang="en-US" dirty="0"/>
          </a:p>
          <a:p>
            <a:pPr marL="0" indent="0">
              <a:buNone/>
            </a:pPr>
            <a:endParaRPr lang="en-US" dirty="0"/>
          </a:p>
          <a:p>
            <a:pPr marL="0" indent="0">
              <a:buNone/>
            </a:pPr>
            <a:r>
              <a:rPr lang="en-US" dirty="0"/>
              <a:t>NVIVO </a:t>
            </a:r>
          </a:p>
          <a:p>
            <a:pPr marL="0" indent="0">
              <a:buNone/>
            </a:pPr>
            <a:endParaRPr lang="en-US" dirty="0"/>
          </a:p>
          <a:p>
            <a:pPr marL="0" indent="0">
              <a:buNone/>
            </a:pPr>
            <a:r>
              <a:rPr lang="en-US" dirty="0"/>
              <a:t>R Statistics</a:t>
            </a:r>
          </a:p>
          <a:p>
            <a:pPr marL="0" indent="0">
              <a:buNone/>
            </a:pPr>
            <a:endParaRPr lang="en-US" dirty="0"/>
          </a:p>
          <a:p>
            <a:pPr marL="0" indent="0">
              <a:buNone/>
            </a:pPr>
            <a:r>
              <a:rPr lang="en-US" dirty="0"/>
              <a:t>Downloadable from Software Centre</a:t>
            </a:r>
          </a:p>
          <a:p>
            <a:pPr marL="0" indent="0">
              <a:buNone/>
            </a:pPr>
            <a:endParaRPr lang="en-US" dirty="0"/>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32858B19-B1E8-443F-8DDF-2D269A6E2921}"/>
              </a:ext>
            </a:extLst>
          </p:cNvPr>
          <p:cNvPicPr>
            <a:picLocks noChangeAspect="1"/>
          </p:cNvPicPr>
          <p:nvPr/>
        </p:nvPicPr>
        <p:blipFill>
          <a:blip r:embed="rId3"/>
          <a:stretch>
            <a:fillRect/>
          </a:stretch>
        </p:blipFill>
        <p:spPr>
          <a:xfrm>
            <a:off x="5661211" y="941854"/>
            <a:ext cx="2286000" cy="1847850"/>
          </a:xfrm>
          <a:prstGeom prst="rect">
            <a:avLst/>
          </a:prstGeom>
        </p:spPr>
      </p:pic>
    </p:spTree>
    <p:extLst>
      <p:ext uri="{BB962C8B-B14F-4D97-AF65-F5344CB8AC3E}">
        <p14:creationId xmlns:p14="http://schemas.microsoft.com/office/powerpoint/2010/main" val="864258539"/>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7B77B6-1AC1-46A1-AE4D-3176E65C429A}"/>
              </a:ext>
            </a:extLst>
          </p:cNvPr>
          <p:cNvSpPr>
            <a:spLocks noGrp="1"/>
          </p:cNvSpPr>
          <p:nvPr>
            <p:ph type="body" sz="quarter" idx="11"/>
          </p:nvPr>
        </p:nvSpPr>
        <p:spPr>
          <a:xfrm>
            <a:off x="406057" y="2092670"/>
            <a:ext cx="8290903" cy="647700"/>
          </a:xfrm>
        </p:spPr>
        <p:txBody>
          <a:bodyPr/>
          <a:lstStyle/>
          <a:p>
            <a:r>
              <a:rPr lang="en-AU" sz="3600" dirty="0">
                <a:effectLst/>
                <a:latin typeface="Calibri" panose="020F0502020204030204" pitchFamily="34" charset="0"/>
                <a:ea typeface="Calibri" panose="020F0502020204030204" pitchFamily="34" charset="0"/>
                <a:cs typeface="Times New Roman" panose="02020603050405020304" pitchFamily="18" charset="0"/>
              </a:rPr>
              <a:t>12:00 Next steps and close</a:t>
            </a:r>
          </a:p>
          <a:p>
            <a:endParaRPr lang="en-US" dirty="0"/>
          </a:p>
        </p:txBody>
      </p:sp>
      <p:sp>
        <p:nvSpPr>
          <p:cNvPr id="3" name="Text Placeholder 2">
            <a:extLst>
              <a:ext uri="{FF2B5EF4-FFF2-40B4-BE49-F238E27FC236}">
                <a16:creationId xmlns:a16="http://schemas.microsoft.com/office/drawing/2014/main" id="{6457C818-314A-47F7-90A7-923B581B1B47}"/>
              </a:ext>
            </a:extLst>
          </p:cNvPr>
          <p:cNvSpPr>
            <a:spLocks noGrp="1"/>
          </p:cNvSpPr>
          <p:nvPr>
            <p:ph type="body" sz="quarter" idx="12"/>
          </p:nvPr>
        </p:nvSpPr>
        <p:spPr/>
        <p:txBody>
          <a:bodyPr/>
          <a:lstStyle/>
          <a:p>
            <a:pPr marL="0" indent="0">
              <a:buNone/>
            </a:pPr>
            <a:endParaRPr lang="en-US" dirty="0"/>
          </a:p>
        </p:txBody>
      </p:sp>
    </p:spTree>
    <p:extLst>
      <p:ext uri="{BB962C8B-B14F-4D97-AF65-F5344CB8AC3E}">
        <p14:creationId xmlns:p14="http://schemas.microsoft.com/office/powerpoint/2010/main" val="3941153457"/>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CE3D13B-6D6A-944C-BA46-5F367933D744}"/>
              </a:ext>
            </a:extLst>
          </p:cNvPr>
          <p:cNvSpPr>
            <a:spLocks noGrp="1"/>
          </p:cNvSpPr>
          <p:nvPr>
            <p:ph type="subTitle" sz="quarter" idx="1"/>
          </p:nvPr>
        </p:nvSpPr>
        <p:spPr/>
        <p:txBody>
          <a:bodyPr/>
          <a:lstStyle/>
          <a:p>
            <a:r>
              <a:rPr lang="en-US"/>
              <a:t>Questions? </a:t>
            </a:r>
          </a:p>
        </p:txBody>
      </p:sp>
    </p:spTree>
    <p:extLst>
      <p:ext uri="{BB962C8B-B14F-4D97-AF65-F5344CB8AC3E}">
        <p14:creationId xmlns:p14="http://schemas.microsoft.com/office/powerpoint/2010/main" val="2477963855"/>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6411C8-C288-4E4E-936B-79C260A3C49E}"/>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3CBED73D-0632-459A-BADF-AC80AD71946D}"/>
              </a:ext>
            </a:extLst>
          </p:cNvPr>
          <p:cNvSpPr>
            <a:spLocks noGrp="1"/>
          </p:cNvSpPr>
          <p:nvPr>
            <p:ph type="body" sz="quarter" idx="12"/>
          </p:nvPr>
        </p:nvSpPr>
        <p:spPr/>
        <p:txBody>
          <a:bodyPr/>
          <a:lstStyle/>
          <a:p>
            <a:pPr marL="0" indent="0">
              <a:buNone/>
            </a:pPr>
            <a:r>
              <a:rPr lang="en-AU" sz="2400" dirty="0">
                <a:effectLst/>
                <a:latin typeface="Calibri" panose="020F0502020204030204" pitchFamily="34" charset="0"/>
                <a:ea typeface="Calibri" panose="020F0502020204030204" pitchFamily="34" charset="0"/>
                <a:cs typeface="Times New Roman" panose="02020603050405020304" pitchFamily="18" charset="0"/>
              </a:rPr>
              <a:t>11:00 Presentation &amp; Discussion: Analysing your action research</a:t>
            </a:r>
            <a:r>
              <a:rPr lang="en-AU" sz="2400" dirty="0">
                <a:latin typeface="Calibri" panose="020F0502020204030204" pitchFamily="34" charset="0"/>
                <a:ea typeface="Calibri" panose="020F0502020204030204" pitchFamily="34" charset="0"/>
                <a:cs typeface="Times New Roman" panose="02020603050405020304" pitchFamily="18" charset="0"/>
              </a:rPr>
              <a:t> - </a:t>
            </a:r>
            <a:r>
              <a:rPr lang="en-AU" sz="2400" dirty="0">
                <a:effectLst/>
                <a:latin typeface="Calibri" panose="020F0502020204030204" pitchFamily="34" charset="0"/>
                <a:ea typeface="Calibri" panose="020F0502020204030204" pitchFamily="34" charset="0"/>
                <a:cs typeface="Times New Roman" panose="02020603050405020304" pitchFamily="18" charset="0"/>
              </a:rPr>
              <a:t>Starting your analysis </a:t>
            </a:r>
          </a:p>
          <a:p>
            <a:pPr marL="0" indent="0">
              <a:buNone/>
            </a:pPr>
            <a:endParaRPr lang="en-US" dirty="0"/>
          </a:p>
          <a:p>
            <a:pPr>
              <a:buFontTx/>
              <a:buChar char="-"/>
            </a:pPr>
            <a:r>
              <a:rPr lang="en-US" sz="2000" dirty="0"/>
              <a:t>Refer to set readings</a:t>
            </a:r>
          </a:p>
        </p:txBody>
      </p:sp>
    </p:spTree>
    <p:extLst>
      <p:ext uri="{BB962C8B-B14F-4D97-AF65-F5344CB8AC3E}">
        <p14:creationId xmlns:p14="http://schemas.microsoft.com/office/powerpoint/2010/main" val="2069542696"/>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418" name="AutoShape 4"/>
          <p:cNvSpPr>
            <a:spLocks noChangeArrowheads="1"/>
          </p:cNvSpPr>
          <p:nvPr/>
        </p:nvSpPr>
        <p:spPr bwMode="auto">
          <a:xfrm>
            <a:off x="1331119" y="1653778"/>
            <a:ext cx="2376488" cy="1079897"/>
          </a:xfrm>
          <a:prstGeom prst="roundRect">
            <a:avLst>
              <a:gd name="adj" fmla="val 16667"/>
            </a:avLst>
          </a:prstGeom>
          <a:solidFill>
            <a:schemeClr val="accent5">
              <a:lumMod val="60000"/>
              <a:lumOff val="40000"/>
            </a:schemeClr>
          </a:solidFill>
          <a:ln w="9525">
            <a:solidFill>
              <a:schemeClr val="tx1"/>
            </a:solidFill>
            <a:round/>
            <a:headEnd/>
            <a:tailEnd/>
          </a:ln>
        </p:spPr>
        <p:txBody>
          <a:bodyPr wrap="none" anchor="ctr">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a:ln>
                  <a:noFill/>
                </a:ln>
                <a:solidFill>
                  <a:prstClr val="black"/>
                </a:solidFill>
                <a:effectLst/>
                <a:uLnTx/>
                <a:uFillTx/>
                <a:latin typeface="Calibri" panose="020F0502020204030204"/>
                <a:ea typeface="+mn-ea"/>
                <a:cs typeface="Arial" charset="0"/>
              </a:rPr>
              <a:t>PROBLEM</a:t>
            </a:r>
          </a:p>
        </p:txBody>
      </p:sp>
      <p:sp>
        <p:nvSpPr>
          <p:cNvPr id="60419" name="AutoShape 5"/>
          <p:cNvSpPr>
            <a:spLocks noChangeArrowheads="1"/>
          </p:cNvSpPr>
          <p:nvPr/>
        </p:nvSpPr>
        <p:spPr bwMode="auto">
          <a:xfrm>
            <a:off x="5274469" y="1653778"/>
            <a:ext cx="2376488" cy="1079897"/>
          </a:xfrm>
          <a:prstGeom prst="roundRect">
            <a:avLst>
              <a:gd name="adj" fmla="val 16667"/>
            </a:avLst>
          </a:prstGeom>
          <a:solidFill>
            <a:schemeClr val="accent5">
              <a:lumMod val="60000"/>
              <a:lumOff val="40000"/>
            </a:schemeClr>
          </a:solidFill>
          <a:ln w="9525">
            <a:solidFill>
              <a:schemeClr val="tx1"/>
            </a:solidFill>
            <a:round/>
            <a:headEnd/>
            <a:tailEnd/>
          </a:ln>
        </p:spPr>
        <p:txBody>
          <a:bodyPr wrap="none" anchor="ctr">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2100" b="1" i="0" u="none" strike="noStrike" kern="1200" cap="none" spc="0" normalizeH="0" baseline="0" noProof="0">
                <a:ln>
                  <a:noFill/>
                </a:ln>
                <a:solidFill>
                  <a:prstClr val="black"/>
                </a:solidFill>
                <a:effectLst/>
                <a:uLnTx/>
                <a:uFillTx/>
                <a:latin typeface="Calibri" panose="020F0502020204030204"/>
                <a:ea typeface="+mn-ea"/>
                <a:cs typeface="Arial" charset="0"/>
              </a:rPr>
              <a:t>INTERVENTION</a:t>
            </a:r>
          </a:p>
        </p:txBody>
      </p:sp>
      <p:sp>
        <p:nvSpPr>
          <p:cNvPr id="60420" name="AutoShape 9"/>
          <p:cNvSpPr>
            <a:spLocks noChangeArrowheads="1"/>
          </p:cNvSpPr>
          <p:nvPr/>
        </p:nvSpPr>
        <p:spPr bwMode="auto">
          <a:xfrm>
            <a:off x="4086226" y="2031208"/>
            <a:ext cx="732235" cy="364331"/>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60421" name="Text Box 10"/>
          <p:cNvSpPr txBox="1">
            <a:spLocks noChangeArrowheads="1"/>
          </p:cNvSpPr>
          <p:nvPr/>
        </p:nvSpPr>
        <p:spPr bwMode="auto">
          <a:xfrm>
            <a:off x="893989" y="462746"/>
            <a:ext cx="7356023" cy="877163"/>
          </a:xfrm>
          <a:prstGeom prst="rect">
            <a:avLst/>
          </a:prstGeom>
          <a:noFill/>
          <a:ln w="9525">
            <a:noFill/>
            <a:miter lim="800000"/>
            <a:headEnd/>
            <a:tailEnd/>
          </a:ln>
        </p:spPr>
        <p:txBody>
          <a:bodyPr wrap="square">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Calibri" panose="020F0502020204030204"/>
                <a:ea typeface="+mn-ea"/>
                <a:cs typeface="Arial" charset="0"/>
              </a:rPr>
              <a:t>Something’s not working for some students learning</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FFFF00"/>
              </a:solidFill>
              <a:effectLst/>
              <a:uLnTx/>
              <a:uFillTx/>
              <a:latin typeface="Calibri" panose="020F0502020204030204"/>
              <a:ea typeface="+mn-ea"/>
              <a:cs typeface="Arial"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Calibri" panose="020F0502020204030204"/>
                <a:ea typeface="+mn-ea"/>
                <a:cs typeface="Arial" charset="0"/>
              </a:rPr>
              <a:t> </a:t>
            </a:r>
            <a:endParaRPr kumimoji="0" lang="en-AU" sz="1200" b="1" i="0" u="none" strike="noStrike" kern="1200" cap="none" spc="0" normalizeH="0" baseline="0" noProof="0" dirty="0">
              <a:ln>
                <a:noFill/>
              </a:ln>
              <a:solidFill>
                <a:srgbClr val="FFFF00"/>
              </a:solidFill>
              <a:effectLst/>
              <a:uLnTx/>
              <a:uFillTx/>
              <a:latin typeface="Calibri" panose="020F0502020204030204"/>
              <a:ea typeface="+mn-ea"/>
              <a:cs typeface="Arial" charset="0"/>
            </a:endParaRPr>
          </a:p>
        </p:txBody>
      </p:sp>
      <p:sp>
        <p:nvSpPr>
          <p:cNvPr id="60422" name="Text Box 11"/>
          <p:cNvSpPr txBox="1">
            <a:spLocks noChangeArrowheads="1"/>
          </p:cNvSpPr>
          <p:nvPr/>
        </p:nvSpPr>
        <p:spPr bwMode="auto">
          <a:xfrm>
            <a:off x="1115021" y="2950859"/>
            <a:ext cx="2808684" cy="1985159"/>
          </a:xfrm>
          <a:prstGeom prst="rect">
            <a:avLst/>
          </a:prstGeom>
          <a:noFill/>
          <a:ln w="9525">
            <a:noFill/>
            <a:miter lim="800000"/>
            <a:headEnd/>
            <a:tailEnd/>
          </a:ln>
        </p:spPr>
        <p:txBody>
          <a:bodyPr>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FFFF"/>
                </a:solidFill>
                <a:effectLst/>
                <a:uLnTx/>
                <a:uFillTx/>
                <a:latin typeface="Calibri" panose="020F0502020204030204"/>
                <a:ea typeface="+mn-ea"/>
                <a:cs typeface="Arial" charset="0"/>
              </a:rPr>
              <a:t>What’s going on here? (description)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FFFF"/>
                </a:solidFill>
                <a:effectLst/>
                <a:uLnTx/>
                <a:uFillTx/>
                <a:latin typeface="Calibri" panose="020F0502020204030204"/>
                <a:ea typeface="+mn-ea"/>
                <a:cs typeface="Arial" charset="0"/>
              </a:rPr>
              <a:t>How do we know there’s a problem/issue? (evidence)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FFFF"/>
                </a:solidFill>
                <a:effectLst/>
                <a:uLnTx/>
                <a:uFillTx/>
                <a:latin typeface="Calibri" panose="020F0502020204030204"/>
                <a:ea typeface="+mn-ea"/>
                <a:cs typeface="Arial" charset="0"/>
              </a:rPr>
              <a:t>How do we understand the situation? (theory)</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500" b="1" i="0" u="none" strike="noStrike" kern="1200" cap="none" spc="0" normalizeH="0" baseline="0" noProof="0" dirty="0">
              <a:ln>
                <a:noFill/>
              </a:ln>
              <a:solidFill>
                <a:srgbClr val="00FFFF"/>
              </a:solidFill>
              <a:effectLst/>
              <a:uLnTx/>
              <a:uFillTx/>
              <a:latin typeface="Calibri" panose="020F0502020204030204"/>
              <a:ea typeface="+mn-ea"/>
              <a:cs typeface="Arial" charset="0"/>
            </a:endParaRPr>
          </a:p>
        </p:txBody>
      </p:sp>
      <p:sp>
        <p:nvSpPr>
          <p:cNvPr id="60423" name="Text Box 12"/>
          <p:cNvSpPr txBox="1">
            <a:spLocks noChangeArrowheads="1"/>
          </p:cNvSpPr>
          <p:nvPr/>
        </p:nvSpPr>
        <p:spPr bwMode="auto">
          <a:xfrm>
            <a:off x="4939807" y="2904426"/>
            <a:ext cx="3239690" cy="1754326"/>
          </a:xfrm>
          <a:prstGeom prst="rect">
            <a:avLst/>
          </a:prstGeom>
          <a:noFill/>
          <a:ln w="9525">
            <a:noFill/>
            <a:miter lim="800000"/>
            <a:headEnd/>
            <a:tailEnd/>
          </a:ln>
        </p:spPr>
        <p:txBody>
          <a:bodyPr>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D58C"/>
                </a:solidFill>
                <a:effectLst/>
                <a:uLnTx/>
                <a:uFillTx/>
                <a:latin typeface="Calibri" panose="020F0502020204030204"/>
                <a:ea typeface="+mn-ea"/>
                <a:cs typeface="Arial" charset="0"/>
              </a:rPr>
              <a:t>What happened?</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D58C"/>
                </a:solidFill>
                <a:effectLst/>
                <a:uLnTx/>
                <a:uFillTx/>
                <a:latin typeface="Calibri" panose="020F0502020204030204"/>
                <a:ea typeface="+mn-ea"/>
                <a:cs typeface="Arial" charset="0"/>
              </a:rPr>
              <a:t>What’s being accomplished? (evidence)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D58C"/>
                </a:solidFill>
                <a:effectLst/>
                <a:uLnTx/>
                <a:uFillTx/>
                <a:latin typeface="Calibri" panose="020F0502020204030204"/>
                <a:ea typeface="+mn-ea"/>
                <a:cs typeface="Arial" charset="0"/>
              </a:rPr>
              <a:t> How do we know things are improving?</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D58C"/>
                </a:solidFill>
                <a:effectLst/>
                <a:uLnTx/>
                <a:uFillTx/>
                <a:latin typeface="Calibri" panose="020F0502020204030204"/>
                <a:ea typeface="+mn-ea"/>
                <a:cs typeface="Arial" charset="0"/>
              </a:rPr>
              <a:t> </a:t>
            </a:r>
            <a:endParaRPr kumimoji="0" lang="en-AU" sz="1500" b="1" i="0" u="none" strike="noStrike" kern="1200" cap="none" spc="0" normalizeH="0" baseline="0" noProof="0" dirty="0">
              <a:ln>
                <a:noFill/>
              </a:ln>
              <a:solidFill>
                <a:srgbClr val="FF0000"/>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1990606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1AC98DE-8F79-4AEF-B5FE-64AB73F2CB63}"/>
              </a:ext>
            </a:extLst>
          </p:cNvPr>
          <p:cNvSpPr/>
          <p:nvPr/>
        </p:nvSpPr>
        <p:spPr>
          <a:xfrm>
            <a:off x="5777756" y="1658293"/>
            <a:ext cx="2092124" cy="740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B0C23E80-CC23-496C-A70C-2CBEB6F63651}"/>
              </a:ext>
            </a:extLst>
          </p:cNvPr>
          <p:cNvSpPr/>
          <p:nvPr/>
        </p:nvSpPr>
        <p:spPr>
          <a:xfrm>
            <a:off x="7046259" y="403664"/>
            <a:ext cx="1512794"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6F6C986-CB53-402B-96D7-A4804137CA8E}"/>
              </a:ext>
            </a:extLst>
          </p:cNvPr>
          <p:cNvSpPr/>
          <p:nvPr/>
        </p:nvSpPr>
        <p:spPr>
          <a:xfrm>
            <a:off x="3049970" y="3215010"/>
            <a:ext cx="3044060" cy="17307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45285C55-1315-4994-A0AA-2DE191A102DA}"/>
              </a:ext>
            </a:extLst>
          </p:cNvPr>
          <p:cNvSpPr/>
          <p:nvPr/>
        </p:nvSpPr>
        <p:spPr>
          <a:xfrm>
            <a:off x="2749924" y="542364"/>
            <a:ext cx="4168588" cy="300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72579675-CF24-452C-9972-E4EB1CA15129}"/>
              </a:ext>
            </a:extLst>
          </p:cNvPr>
          <p:cNvSpPr/>
          <p:nvPr/>
        </p:nvSpPr>
        <p:spPr>
          <a:xfrm>
            <a:off x="293163" y="1807034"/>
            <a:ext cx="2603745"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0B000EE-07A2-7A4E-AAC7-EF9B7B7B750A}"/>
              </a:ext>
            </a:extLst>
          </p:cNvPr>
          <p:cNvSpPr txBox="1"/>
          <p:nvPr/>
        </p:nvSpPr>
        <p:spPr>
          <a:xfrm>
            <a:off x="5777756" y="1683684"/>
            <a:ext cx="2092124" cy="71558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What happens when I change my practice[s] as a response to my challenge? </a:t>
            </a:r>
          </a:p>
        </p:txBody>
      </p:sp>
      <p:sp>
        <p:nvSpPr>
          <p:cNvPr id="6" name="Rectangle 5">
            <a:extLst>
              <a:ext uri="{FF2B5EF4-FFF2-40B4-BE49-F238E27FC236}">
                <a16:creationId xmlns:a16="http://schemas.microsoft.com/office/drawing/2014/main" id="{F15AB6AC-65AE-E74F-87F1-38DCB043B238}"/>
              </a:ext>
            </a:extLst>
          </p:cNvPr>
          <p:cNvSpPr/>
          <p:nvPr/>
        </p:nvSpPr>
        <p:spPr>
          <a:xfrm>
            <a:off x="293163" y="3492111"/>
            <a:ext cx="4572000" cy="276999"/>
          </a:xfrm>
          <a:prstGeom prst="rect">
            <a:avLst/>
          </a:prstGeom>
        </p:spPr>
        <p:txBody>
          <a:bodyPr>
            <a:spAutoFit/>
          </a:bodyPr>
          <a:lstStyle/>
          <a:p>
            <a:pPr marL="257175" marR="0" lvl="0" indent="-257175" algn="l" defTabSz="685800" rtl="0" eaLnBrk="1" fontAlgn="auto" latinLnBrk="0" hangingPunct="1">
              <a:lnSpc>
                <a:spcPct val="100000"/>
              </a:lnSpc>
              <a:spcBef>
                <a:spcPts val="0"/>
              </a:spcBef>
              <a:spcAft>
                <a:spcPts val="0"/>
              </a:spcAft>
              <a:buClrTx/>
              <a:buSzTx/>
              <a:buFontTx/>
              <a:buAutoNum type="alphaUcParenBoth"/>
              <a:tabLst/>
              <a:defRPr/>
            </a:pPr>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sp>
        <p:nvSpPr>
          <p:cNvPr id="8" name="Rectangle 7">
            <a:extLst>
              <a:ext uri="{FF2B5EF4-FFF2-40B4-BE49-F238E27FC236}">
                <a16:creationId xmlns:a16="http://schemas.microsoft.com/office/drawing/2014/main" id="{52A1B68E-DF0B-5B45-A64A-935D558E692E}"/>
              </a:ext>
            </a:extLst>
          </p:cNvPr>
          <p:cNvSpPr/>
          <p:nvPr/>
        </p:nvSpPr>
        <p:spPr>
          <a:xfrm>
            <a:off x="3155034" y="3197399"/>
            <a:ext cx="3139633" cy="1962076"/>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AU" sz="135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[Critical] action research approach</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AU" sz="135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 phase process  </a:t>
            </a:r>
          </a:p>
          <a:p>
            <a:pPr marL="204788" marR="0" lvl="0" indent="-196454" algn="l" defTabSz="685800" rtl="0" eaLnBrk="1" fontAlgn="auto" latinLnBrk="0" hangingPunct="1">
              <a:lnSpc>
                <a:spcPct val="100000"/>
              </a:lnSpc>
              <a:spcBef>
                <a:spcPts val="0"/>
              </a:spcBef>
              <a:spcAft>
                <a:spcPts val="0"/>
              </a:spcAft>
              <a:buClrTx/>
              <a:buSzTx/>
              <a:buFontTx/>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Arial" charset="0"/>
              </a:rPr>
              <a:t>Your understandings</a:t>
            </a:r>
          </a:p>
          <a:p>
            <a:pPr marL="204788" marR="0" lvl="0" indent="-196454" algn="l" defTabSz="685800" rtl="0" eaLnBrk="1" fontAlgn="auto" latinLnBrk="0" hangingPunct="1">
              <a:lnSpc>
                <a:spcPct val="100000"/>
              </a:lnSpc>
              <a:spcBef>
                <a:spcPts val="0"/>
              </a:spcBef>
              <a:spcAft>
                <a:spcPts val="0"/>
              </a:spcAft>
              <a:buClrTx/>
              <a:buSzTx/>
              <a:buFontTx/>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Arial" charset="0"/>
              </a:rPr>
              <a:t>student understandings</a:t>
            </a:r>
          </a:p>
          <a:p>
            <a:pPr marL="204788" marR="0" lvl="0" indent="-196454" algn="l" defTabSz="685800" rtl="0" eaLnBrk="1" fontAlgn="auto" latinLnBrk="0" hangingPunct="1">
              <a:lnSpc>
                <a:spcPct val="100000"/>
              </a:lnSpc>
              <a:spcBef>
                <a:spcPts val="0"/>
              </a:spcBef>
              <a:spcAft>
                <a:spcPts val="0"/>
              </a:spcAft>
              <a:buClrTx/>
              <a:buSzTx/>
              <a:buFontTx/>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Arial" charset="0"/>
              </a:rPr>
              <a:t>Evidence of teaching</a:t>
            </a:r>
          </a:p>
          <a:p>
            <a:pPr marL="204788" marR="0" lvl="0" indent="-196454" algn="l" defTabSz="685800" rtl="0" eaLnBrk="1" fontAlgn="auto" latinLnBrk="0" hangingPunct="1">
              <a:lnSpc>
                <a:spcPct val="100000"/>
              </a:lnSpc>
              <a:spcBef>
                <a:spcPts val="0"/>
              </a:spcBef>
              <a:spcAft>
                <a:spcPts val="0"/>
              </a:spcAft>
              <a:buClrTx/>
              <a:buSzTx/>
              <a:buFontTx/>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Arial" charset="0"/>
              </a:rPr>
              <a:t>Documents used in class</a:t>
            </a:r>
          </a:p>
          <a:p>
            <a:pPr marL="204788" marR="0" lvl="0" indent="-196454" algn="l" defTabSz="685800" rtl="0" eaLnBrk="1" fontAlgn="auto" latinLnBrk="0" hangingPunct="1">
              <a:lnSpc>
                <a:spcPct val="100000"/>
              </a:lnSpc>
              <a:spcBef>
                <a:spcPts val="0"/>
              </a:spcBef>
              <a:spcAft>
                <a:spcPts val="0"/>
              </a:spcAft>
              <a:buClrTx/>
              <a:buSzTx/>
              <a:buFontTx/>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Arial" charset="0"/>
              </a:rPr>
              <a:t>Student artifacts</a:t>
            </a:r>
          </a:p>
          <a:p>
            <a:pPr marL="204788" marR="0" lvl="0" indent="-196454" algn="l" defTabSz="685800" rtl="0" eaLnBrk="1" fontAlgn="auto" latinLnBrk="0" hangingPunct="1">
              <a:lnSpc>
                <a:spcPct val="100000"/>
              </a:lnSpc>
              <a:spcBef>
                <a:spcPts val="0"/>
              </a:spcBef>
              <a:spcAft>
                <a:spcPts val="0"/>
              </a:spcAft>
              <a:buClrTx/>
              <a:buSzTx/>
              <a:buFontTx/>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Arial" charset="0"/>
              </a:rPr>
              <a:t>data</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35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Rectangle 8">
            <a:extLst>
              <a:ext uri="{FF2B5EF4-FFF2-40B4-BE49-F238E27FC236}">
                <a16:creationId xmlns:a16="http://schemas.microsoft.com/office/drawing/2014/main" id="{E2FDA86E-607B-344E-ACE3-AC2ADC6883E4}"/>
              </a:ext>
            </a:extLst>
          </p:cNvPr>
          <p:cNvSpPr/>
          <p:nvPr/>
        </p:nvSpPr>
        <p:spPr>
          <a:xfrm>
            <a:off x="2685868" y="542364"/>
            <a:ext cx="4572000" cy="300082"/>
          </a:xfrm>
          <a:prstGeom prst="rect">
            <a:avLst/>
          </a:prstGeom>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Brings together conceptual resources from: enabling, ????</a:t>
            </a:r>
          </a:p>
        </p:txBody>
      </p:sp>
      <p:sp>
        <p:nvSpPr>
          <p:cNvPr id="10" name="Rectangle 9">
            <a:extLst>
              <a:ext uri="{FF2B5EF4-FFF2-40B4-BE49-F238E27FC236}">
                <a16:creationId xmlns:a16="http://schemas.microsoft.com/office/drawing/2014/main" id="{003898A2-C40C-8C49-9645-27F8E31216C0}"/>
              </a:ext>
            </a:extLst>
          </p:cNvPr>
          <p:cNvSpPr/>
          <p:nvPr/>
        </p:nvSpPr>
        <p:spPr>
          <a:xfrm>
            <a:off x="293163" y="1788228"/>
            <a:ext cx="2627454" cy="923330"/>
          </a:xfrm>
          <a:prstGeom prst="rect">
            <a:avLst/>
          </a:prstGeom>
        </p:spPr>
        <p:txBody>
          <a:bodyPr wrap="square">
            <a:spAutoFit/>
          </a:bodyPr>
          <a:lstStyle/>
          <a:p>
            <a:pPr marL="0" marR="0" lvl="0" indent="8335" algn="l" defTabSz="685800" rtl="0" eaLnBrk="1" fontAlgn="auto" latinLnBrk="0" hangingPunct="1">
              <a:lnSpc>
                <a:spcPct val="100000"/>
              </a:lnSpc>
              <a:spcBef>
                <a:spcPts val="0"/>
              </a:spcBef>
              <a:spcAft>
                <a:spcPts val="0"/>
              </a:spcAft>
              <a:buClrTx/>
              <a:buSzTx/>
              <a:buFontTx/>
              <a:buNone/>
              <a:tabLst/>
              <a:defRPr/>
            </a:pPr>
            <a:r>
              <a:rPr kumimoji="0" lang="en-AU" sz="135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Somethings not working for some of my students and I could try something different [hopeful idea from conceptual framework]</a:t>
            </a:r>
          </a:p>
        </p:txBody>
      </p:sp>
      <p:sp>
        <p:nvSpPr>
          <p:cNvPr id="11" name="Rectangle 10">
            <a:extLst>
              <a:ext uri="{FF2B5EF4-FFF2-40B4-BE49-F238E27FC236}">
                <a16:creationId xmlns:a16="http://schemas.microsoft.com/office/drawing/2014/main" id="{648AEB51-0F9C-0642-82B5-E590171E0257}"/>
              </a:ext>
            </a:extLst>
          </p:cNvPr>
          <p:cNvSpPr/>
          <p:nvPr/>
        </p:nvSpPr>
        <p:spPr>
          <a:xfrm>
            <a:off x="168737" y="220338"/>
            <a:ext cx="2517131" cy="1061829"/>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AU" sz="2100" b="1" i="0" u="none" strike="noStrike" kern="1200" cap="none" spc="0" normalizeH="0" baseline="0" noProof="0" dirty="0">
                <a:ln>
                  <a:noFill/>
                </a:ln>
                <a:solidFill>
                  <a:prstClr val="black"/>
                </a:solidFill>
                <a:effectLst/>
                <a:uLnTx/>
                <a:uFillTx/>
                <a:latin typeface="Calibri" panose="020F0502020204030204"/>
                <a:ea typeface="+mn-ea"/>
                <a:cs typeface="Arial" charset="0"/>
              </a:rPr>
              <a:t>Researching While Teaching action research</a:t>
            </a:r>
          </a:p>
        </p:txBody>
      </p:sp>
      <p:pic>
        <p:nvPicPr>
          <p:cNvPr id="3" name="Picture 2" descr="Diagram&#10;&#10;Description automatically generated">
            <a:extLst>
              <a:ext uri="{FF2B5EF4-FFF2-40B4-BE49-F238E27FC236}">
                <a16:creationId xmlns:a16="http://schemas.microsoft.com/office/drawing/2014/main" id="{7D715B74-BD73-7043-9949-7751D808E7BB}"/>
              </a:ext>
            </a:extLst>
          </p:cNvPr>
          <p:cNvPicPr>
            <a:picLocks noChangeAspect="1"/>
          </p:cNvPicPr>
          <p:nvPr/>
        </p:nvPicPr>
        <p:blipFill>
          <a:blip r:embed="rId2"/>
          <a:stretch>
            <a:fillRect/>
          </a:stretch>
        </p:blipFill>
        <p:spPr>
          <a:xfrm>
            <a:off x="3011750" y="1153991"/>
            <a:ext cx="2627454" cy="1749575"/>
          </a:xfrm>
          <a:prstGeom prst="rect">
            <a:avLst/>
          </a:prstGeom>
        </p:spPr>
      </p:pic>
      <p:sp>
        <p:nvSpPr>
          <p:cNvPr id="12" name="TextBox 11">
            <a:extLst>
              <a:ext uri="{FF2B5EF4-FFF2-40B4-BE49-F238E27FC236}">
                <a16:creationId xmlns:a16="http://schemas.microsoft.com/office/drawing/2014/main" id="{F4F0DE04-FE50-4F76-99AA-66B2D225186B}"/>
              </a:ext>
            </a:extLst>
          </p:cNvPr>
          <p:cNvSpPr txBox="1"/>
          <p:nvPr/>
        </p:nvSpPr>
        <p:spPr>
          <a:xfrm>
            <a:off x="6996074" y="403664"/>
            <a:ext cx="1652596" cy="92333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Arial" charset="0"/>
              </a:rPr>
              <a:t>How is analysis informed by the aim and the conceptual framework</a:t>
            </a:r>
          </a:p>
        </p:txBody>
      </p:sp>
    </p:spTree>
    <p:extLst>
      <p:ext uri="{BB962C8B-B14F-4D97-AF65-F5344CB8AC3E}">
        <p14:creationId xmlns:p14="http://schemas.microsoft.com/office/powerpoint/2010/main" val="229389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7F42AE3-F9C7-4E31-8FDA-D5E97014B211}"/>
              </a:ext>
            </a:extLst>
          </p:cNvPr>
          <p:cNvSpPr/>
          <p:nvPr/>
        </p:nvSpPr>
        <p:spPr>
          <a:xfrm>
            <a:off x="6234286" y="2045367"/>
            <a:ext cx="2533197" cy="2639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 name="Canvas 2">
            <a:extLst>
              <a:ext uri="{FF2B5EF4-FFF2-40B4-BE49-F238E27FC236}">
                <a16:creationId xmlns:a16="http://schemas.microsoft.com/office/drawing/2014/main" id="{FFC1537D-A836-8B4F-8588-9C84B2D02AF1}"/>
              </a:ext>
            </a:extLst>
          </p:cNvPr>
          <p:cNvGrpSpPr/>
          <p:nvPr/>
        </p:nvGrpSpPr>
        <p:grpSpPr>
          <a:xfrm>
            <a:off x="680551" y="45161"/>
            <a:ext cx="5451308" cy="4397188"/>
            <a:chOff x="0" y="0"/>
            <a:chExt cx="6447790" cy="4830445"/>
          </a:xfrm>
        </p:grpSpPr>
        <p:sp>
          <p:nvSpPr>
            <p:cNvPr id="5" name="Rectangle 4">
              <a:extLst>
                <a:ext uri="{FF2B5EF4-FFF2-40B4-BE49-F238E27FC236}">
                  <a16:creationId xmlns:a16="http://schemas.microsoft.com/office/drawing/2014/main" id="{6E926534-D3C6-4A4B-8FD3-C1E874C7B666}"/>
                </a:ext>
              </a:extLst>
            </p:cNvPr>
            <p:cNvSpPr/>
            <p:nvPr/>
          </p:nvSpPr>
          <p:spPr>
            <a:xfrm>
              <a:off x="0" y="0"/>
              <a:ext cx="6447790" cy="4830445"/>
            </a:xfrm>
            <a:prstGeom prst="rect">
              <a:avLst/>
            </a:prstGeom>
            <a:noFill/>
            <a:ln>
              <a:noFill/>
            </a:ln>
          </p:spPr>
        </p:sp>
        <p:sp>
          <p:nvSpPr>
            <p:cNvPr id="6" name="AutoShape 4">
              <a:extLst>
                <a:ext uri="{FF2B5EF4-FFF2-40B4-BE49-F238E27FC236}">
                  <a16:creationId xmlns:a16="http://schemas.microsoft.com/office/drawing/2014/main" id="{A0C7E9B8-0D8D-F949-9565-BE2B39A7C5E3}"/>
                </a:ext>
              </a:extLst>
            </p:cNvPr>
            <p:cNvSpPr>
              <a:spLocks noRot="1" noChangeAspect="1" noEditPoints="1" noChangeArrowheads="1" noChangeShapeType="1" noTextEdit="1"/>
            </p:cNvSpPr>
            <p:nvPr/>
          </p:nvSpPr>
          <p:spPr bwMode="auto">
            <a:xfrm>
              <a:off x="80451" y="723243"/>
              <a:ext cx="2590231" cy="2674105"/>
            </a:xfrm>
            <a:prstGeom prst="flowChartAlternateProcess">
              <a:avLst/>
            </a:prstGeom>
            <a:solidFill>
              <a:srgbClr val="FFFFFF"/>
            </a:solidFill>
            <a:ln w="9525">
              <a:solidFill>
                <a:srgbClr val="000000"/>
              </a:solidFill>
              <a:miter lim="800000"/>
              <a:headEnd/>
              <a:tailEnd/>
            </a:ln>
          </p:spPr>
          <p:txBody>
            <a:bodyPr rot="0" vert="horz" wrap="square" lIns="68580" tIns="34290" rIns="68580" bIns="34290" anchor="t" anchorCtr="0" upright="1">
              <a:noAutofit/>
            </a:bodyPr>
            <a:lstStyle/>
            <a:p>
              <a:pPr marL="0" marR="0" lvl="0" indent="0" algn="just" defTabSz="685800" rtl="0" eaLnBrk="1" fontAlgn="auto" latinLnBrk="0" hangingPunct="1">
                <a:lnSpc>
                  <a:spcPts val="1125"/>
                </a:lnSpc>
                <a:spcBef>
                  <a:spcPts val="0"/>
                </a:spcBef>
                <a:spcAft>
                  <a:spcPts val="0"/>
                </a:spcAft>
                <a:buClrTx/>
                <a:buSzTx/>
                <a:buFontTx/>
                <a:buNone/>
                <a:tabLst/>
                <a:defRPr/>
              </a:pPr>
              <a:r>
                <a:rPr kumimoji="0" lang="en-AU"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charset="0"/>
                </a:rPr>
                <a:t>          Enabling THEORY</a:t>
              </a:r>
              <a:endParaRPr kumimoji="0" lang="en-AU" sz="825"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p:txBody>
        </p:sp>
        <p:sp>
          <p:nvSpPr>
            <p:cNvPr id="7" name="AutoShape 5">
              <a:extLst>
                <a:ext uri="{FF2B5EF4-FFF2-40B4-BE49-F238E27FC236}">
                  <a16:creationId xmlns:a16="http://schemas.microsoft.com/office/drawing/2014/main" id="{237177AF-9EC6-0545-A10B-24889D65E7C6}"/>
                </a:ext>
              </a:extLst>
            </p:cNvPr>
            <p:cNvSpPr>
              <a:spLocks noRot="1" noChangeAspect="1" noEditPoints="1" noChangeArrowheads="1" noChangeShapeType="1" noTextEdit="1"/>
            </p:cNvSpPr>
            <p:nvPr/>
          </p:nvSpPr>
          <p:spPr bwMode="auto">
            <a:xfrm>
              <a:off x="4019326" y="912558"/>
              <a:ext cx="2391173" cy="2407417"/>
            </a:xfrm>
            <a:prstGeom prst="flowChartAlternateProcess">
              <a:avLst/>
            </a:prstGeom>
            <a:solidFill>
              <a:srgbClr val="FFFFFF"/>
            </a:solidFill>
            <a:ln w="9525">
              <a:solidFill>
                <a:srgbClr val="000000"/>
              </a:solidFill>
              <a:miter lim="800000"/>
              <a:headEnd/>
              <a:tailEnd/>
            </a:ln>
          </p:spPr>
          <p:txBody>
            <a:bodyPr rot="0" vert="horz" wrap="square" lIns="68580" tIns="34290" rIns="68580" bIns="34290" anchor="t" anchorCtr="0" upright="1">
              <a:noAutofit/>
            </a:bodyPr>
            <a:lstStyle/>
            <a:p>
              <a:pPr marL="0" marR="0" lvl="0" indent="0" algn="just" defTabSz="685800" rtl="0" eaLnBrk="1" fontAlgn="auto" latinLnBrk="0" hangingPunct="1">
                <a:lnSpc>
                  <a:spcPts val="1125"/>
                </a:lnSpc>
                <a:spcBef>
                  <a:spcPts val="0"/>
                </a:spcBef>
                <a:spcAft>
                  <a:spcPts val="0"/>
                </a:spcAft>
                <a:buClrTx/>
                <a:buSzTx/>
                <a:buFontTx/>
                <a:buNone/>
                <a:tabLst/>
                <a:defRPr/>
              </a:pPr>
              <a:r>
                <a:rPr kumimoji="0" lang="en-AU" sz="12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charset="0"/>
                </a:rPr>
                <a:t>              DATA</a:t>
              </a:r>
              <a:endParaRPr kumimoji="0" lang="en-AU" sz="825"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Arial" charset="0"/>
              </a:endParaRPr>
            </a:p>
          </p:txBody>
        </p:sp>
        <p:sp>
          <p:nvSpPr>
            <p:cNvPr id="8" name="AutoShape 6">
              <a:extLst>
                <a:ext uri="{FF2B5EF4-FFF2-40B4-BE49-F238E27FC236}">
                  <a16:creationId xmlns:a16="http://schemas.microsoft.com/office/drawing/2014/main" id="{9EFDF930-E175-414F-B6BC-8608572CE87E}"/>
                </a:ext>
              </a:extLst>
            </p:cNvPr>
            <p:cNvSpPr>
              <a:spLocks noRot="1" noChangeAspect="1" noEditPoints="1" noChangeArrowheads="1" noChangeShapeType="1" noTextEdit="1"/>
            </p:cNvSpPr>
            <p:nvPr/>
          </p:nvSpPr>
          <p:spPr bwMode="auto">
            <a:xfrm>
              <a:off x="2138205" y="242973"/>
              <a:ext cx="2590230" cy="571361"/>
            </a:xfrm>
            <a:prstGeom prst="curvedDownArrow">
              <a:avLst>
                <a:gd name="adj1" fmla="val 90653"/>
                <a:gd name="adj2" fmla="val 181306"/>
                <a:gd name="adj3" fmla="val 33333"/>
              </a:avLst>
            </a:prstGeom>
            <a:solidFill>
              <a:srgbClr val="FFFFFF"/>
            </a:solidFill>
            <a:ln w="9525">
              <a:solidFill>
                <a:srgbClr val="000000"/>
              </a:solidFill>
              <a:miter lim="800000"/>
              <a:headEnd/>
              <a:tailEnd/>
            </a:ln>
          </p:spPr>
          <p:txBody>
            <a:bodyPr rot="0" vert="horz" wrap="square" lIns="68580" tIns="34290" rIns="68580" bIns="34290" anchor="t" anchorCtr="0" upright="1">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9" name="AutoShape 7">
              <a:extLst>
                <a:ext uri="{FF2B5EF4-FFF2-40B4-BE49-F238E27FC236}">
                  <a16:creationId xmlns:a16="http://schemas.microsoft.com/office/drawing/2014/main" id="{5E9B2B5F-8212-CE45-BF77-E18A1FF89CF2}"/>
                </a:ext>
              </a:extLst>
            </p:cNvPr>
            <p:cNvSpPr>
              <a:spLocks noRot="1" noChangeAspect="1" noEditPoints="1" noChangeArrowheads="1" noChangeShapeType="1" noTextEdit="1"/>
            </p:cNvSpPr>
            <p:nvPr/>
          </p:nvSpPr>
          <p:spPr bwMode="auto">
            <a:xfrm rot="10800000">
              <a:off x="1898474" y="3577925"/>
              <a:ext cx="2499825" cy="550629"/>
            </a:xfrm>
            <a:prstGeom prst="curvedDownArrow">
              <a:avLst>
                <a:gd name="adj1" fmla="val 90783"/>
                <a:gd name="adj2" fmla="val 181566"/>
                <a:gd name="adj3" fmla="val 33333"/>
              </a:avLst>
            </a:prstGeom>
            <a:solidFill>
              <a:srgbClr val="FFFFFF"/>
            </a:solidFill>
            <a:ln w="9525">
              <a:solidFill>
                <a:srgbClr val="000000"/>
              </a:solidFill>
              <a:miter lim="800000"/>
              <a:headEnd/>
              <a:tailEnd/>
            </a:ln>
          </p:spPr>
          <p:txBody>
            <a:bodyPr rot="0" vert="horz" wrap="square" lIns="68580" tIns="34290" rIns="68580" bIns="34290" anchor="t" anchorCtr="0" upright="1">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grpSp>
      <p:sp>
        <p:nvSpPr>
          <p:cNvPr id="2" name="TextBox 1">
            <a:extLst>
              <a:ext uri="{FF2B5EF4-FFF2-40B4-BE49-F238E27FC236}">
                <a16:creationId xmlns:a16="http://schemas.microsoft.com/office/drawing/2014/main" id="{66E865D3-970D-8B42-B748-2223FADC8F5F}"/>
              </a:ext>
            </a:extLst>
          </p:cNvPr>
          <p:cNvSpPr txBox="1"/>
          <p:nvPr/>
        </p:nvSpPr>
        <p:spPr>
          <a:xfrm>
            <a:off x="4145682" y="1194696"/>
            <a:ext cx="2021627" cy="1962076"/>
          </a:xfrm>
          <a:prstGeom prst="rect">
            <a:avLst/>
          </a:prstGeom>
          <a:noFill/>
        </p:spPr>
        <p:txBody>
          <a:bodyPr wrap="square" rtlCol="0">
            <a:spAutoFit/>
          </a:bodyPr>
          <a:lstStyle/>
          <a:p>
            <a:pPr marL="204788" marR="0" lvl="0" indent="-196454" algn="l" defTabSz="685800" rtl="0" eaLnBrk="1" fontAlgn="auto" latinLnBrk="0" hangingPunct="1">
              <a:lnSpc>
                <a:spcPct val="100000"/>
              </a:lnSpc>
              <a:spcBef>
                <a:spcPts val="0"/>
              </a:spcBef>
              <a:spcAft>
                <a:spcPts val="0"/>
              </a:spcAft>
              <a:buClrTx/>
              <a:buSzTx/>
              <a:buFontTx/>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Arial" charset="0"/>
              </a:rPr>
              <a:t>Your understandings</a:t>
            </a:r>
          </a:p>
          <a:p>
            <a:pPr marL="204788" marR="0" lvl="0" indent="-196454" algn="l" defTabSz="685800" rtl="0" eaLnBrk="1" fontAlgn="auto" latinLnBrk="0" hangingPunct="1">
              <a:lnSpc>
                <a:spcPct val="100000"/>
              </a:lnSpc>
              <a:spcBef>
                <a:spcPts val="0"/>
              </a:spcBef>
              <a:spcAft>
                <a:spcPts val="0"/>
              </a:spcAft>
              <a:buClrTx/>
              <a:buSzTx/>
              <a:buFontTx/>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Arial" charset="0"/>
              </a:rPr>
              <a:t>student understandings</a:t>
            </a:r>
          </a:p>
          <a:p>
            <a:pPr marL="204788" marR="0" lvl="0" indent="-196454" algn="l" defTabSz="685800" rtl="0" eaLnBrk="1" fontAlgn="auto" latinLnBrk="0" hangingPunct="1">
              <a:lnSpc>
                <a:spcPct val="100000"/>
              </a:lnSpc>
              <a:spcBef>
                <a:spcPts val="0"/>
              </a:spcBef>
              <a:spcAft>
                <a:spcPts val="0"/>
              </a:spcAft>
              <a:buClrTx/>
              <a:buSzTx/>
              <a:buFontTx/>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Arial" charset="0"/>
              </a:rPr>
              <a:t>Evidence of teaching</a:t>
            </a:r>
          </a:p>
          <a:p>
            <a:pPr marL="204788" marR="0" lvl="0" indent="-196454" algn="l" defTabSz="685800" rtl="0" eaLnBrk="1" fontAlgn="auto" latinLnBrk="0" hangingPunct="1">
              <a:lnSpc>
                <a:spcPct val="100000"/>
              </a:lnSpc>
              <a:spcBef>
                <a:spcPts val="0"/>
              </a:spcBef>
              <a:spcAft>
                <a:spcPts val="0"/>
              </a:spcAft>
              <a:buClrTx/>
              <a:buSzTx/>
              <a:buFontTx/>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Arial" charset="0"/>
              </a:rPr>
              <a:t>Documents used in class</a:t>
            </a:r>
          </a:p>
          <a:p>
            <a:pPr marL="204788" marR="0" lvl="0" indent="-196454" algn="l" defTabSz="685800" rtl="0" eaLnBrk="1" fontAlgn="auto" latinLnBrk="0" hangingPunct="1">
              <a:lnSpc>
                <a:spcPct val="100000"/>
              </a:lnSpc>
              <a:spcBef>
                <a:spcPts val="0"/>
              </a:spcBef>
              <a:spcAft>
                <a:spcPts val="0"/>
              </a:spcAft>
              <a:buClrTx/>
              <a:buSzTx/>
              <a:buFontTx/>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Arial" charset="0"/>
              </a:rPr>
              <a:t>Student artifacts</a:t>
            </a:r>
          </a:p>
          <a:p>
            <a:pPr marL="204788" marR="0" lvl="0" indent="-196454" algn="l" defTabSz="685800" rtl="0" eaLnBrk="1" fontAlgn="auto" latinLnBrk="0" hangingPunct="1">
              <a:lnSpc>
                <a:spcPct val="100000"/>
              </a:lnSpc>
              <a:spcBef>
                <a:spcPts val="0"/>
              </a:spcBef>
              <a:spcAft>
                <a:spcPts val="0"/>
              </a:spcAft>
              <a:buClrTx/>
              <a:buSzTx/>
              <a:buFontTx/>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Arial" charset="0"/>
              </a:rPr>
              <a:t>data</a:t>
            </a:r>
          </a:p>
          <a:p>
            <a:pPr marL="214313" marR="0" lvl="0" indent="-214313" algn="l" defTabSz="685800" rtl="0" eaLnBrk="1" fontAlgn="auto" latinLnBrk="0" hangingPunct="1">
              <a:lnSpc>
                <a:spcPct val="100000"/>
              </a:lnSpc>
              <a:spcBef>
                <a:spcPts val="0"/>
              </a:spcBef>
              <a:spcAft>
                <a:spcPts val="0"/>
              </a:spcAft>
              <a:buClrTx/>
              <a:buSzTx/>
              <a:buFontTx/>
              <a:buChar char="-"/>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sp>
        <p:nvSpPr>
          <p:cNvPr id="3" name="TextBox 2">
            <a:extLst>
              <a:ext uri="{FF2B5EF4-FFF2-40B4-BE49-F238E27FC236}">
                <a16:creationId xmlns:a16="http://schemas.microsoft.com/office/drawing/2014/main" id="{3C7D5728-295A-5243-8619-04D15FD915C3}"/>
              </a:ext>
            </a:extLst>
          </p:cNvPr>
          <p:cNvSpPr txBox="1"/>
          <p:nvPr/>
        </p:nvSpPr>
        <p:spPr>
          <a:xfrm>
            <a:off x="887999" y="1337039"/>
            <a:ext cx="1888968" cy="2055563"/>
          </a:xfrm>
          <a:prstGeom prst="rect">
            <a:avLst/>
          </a:prstGeom>
          <a:noFill/>
        </p:spPr>
        <p:txBody>
          <a:bodyPr wrap="square" rtlCol="0">
            <a:spAutoFit/>
          </a:bodyPr>
          <a:lstStyle/>
          <a:p>
            <a:pPr marL="257175" marR="0" lvl="0" indent="-257175" algn="l" defTabSz="685800" rtl="0" eaLnBrk="1" fontAlgn="auto" latinLnBrk="0" hangingPunct="1">
              <a:lnSpc>
                <a:spcPct val="100000"/>
              </a:lnSpc>
              <a:spcBef>
                <a:spcPts val="0"/>
              </a:spcBef>
              <a:spcAft>
                <a:spcPts val="0"/>
              </a:spcAft>
              <a:buClrTx/>
              <a:buSzTx/>
              <a:buFontTx/>
              <a:buAutoNum type="arabicPeriod"/>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Arial" charset="0"/>
              </a:rPr>
              <a:t>High Intellectual challenge</a:t>
            </a:r>
          </a:p>
          <a:p>
            <a:pPr marL="257175" marR="0" lvl="0" indent="-257175" algn="l" defTabSz="685800" rtl="0" eaLnBrk="1" fontAlgn="auto" latinLnBrk="0" hangingPunct="1">
              <a:lnSpc>
                <a:spcPct val="100000"/>
              </a:lnSpc>
              <a:spcBef>
                <a:spcPts val="0"/>
              </a:spcBef>
              <a:spcAft>
                <a:spcPts val="0"/>
              </a:spcAft>
              <a:buClrTx/>
              <a:buSzTx/>
              <a:buFontTx/>
              <a:buAutoNum type="arabicPeriod"/>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Arial" charset="0"/>
              </a:rPr>
              <a:t>Student life-worlds </a:t>
            </a:r>
          </a:p>
          <a:p>
            <a:pPr marL="257175" marR="0" lvl="0" indent="-257175" algn="l" defTabSz="685800" rtl="0" eaLnBrk="1" fontAlgn="auto" latinLnBrk="0" hangingPunct="1">
              <a:lnSpc>
                <a:spcPct val="100000"/>
              </a:lnSpc>
              <a:spcBef>
                <a:spcPts val="0"/>
              </a:spcBef>
              <a:spcAft>
                <a:spcPts val="0"/>
              </a:spcAft>
              <a:buClrTx/>
              <a:buSzTx/>
              <a:buFontTx/>
              <a:buNone/>
              <a:tabLst/>
              <a:defRPr/>
            </a:pPr>
            <a:r>
              <a:rPr kumimoji="0" lang="en-AU" sz="1350" b="0" i="0" u="none" strike="noStrike" kern="1200" cap="none" spc="0" normalizeH="0" baseline="0" noProof="0" dirty="0">
                <a:ln>
                  <a:noFill/>
                </a:ln>
                <a:solidFill>
                  <a:prstClr val="black"/>
                </a:solidFill>
                <a:effectLst/>
                <a:uLnTx/>
                <a:uFillTx/>
                <a:latin typeface="Calibri" panose="020F0502020204030204"/>
                <a:ea typeface="Calibri"/>
                <a:cs typeface="Times New Roman"/>
              </a:rPr>
              <a:t>3. 	Ethos of care/belonging </a:t>
            </a:r>
          </a:p>
          <a:p>
            <a:pPr marL="257175" marR="0" lvl="0" indent="-257175" algn="l" defTabSz="685800" rtl="0" eaLnBrk="1" fontAlgn="auto" latinLnBrk="0" hangingPunct="1">
              <a:lnSpc>
                <a:spcPct val="115000"/>
              </a:lnSpc>
              <a:spcBef>
                <a:spcPts val="0"/>
              </a:spcBef>
              <a:spcAft>
                <a:spcPts val="0"/>
              </a:spcAft>
              <a:buClrTx/>
              <a:buSzTx/>
              <a:buFontTx/>
              <a:buNone/>
              <a:tabLst/>
              <a:defRPr/>
            </a:pPr>
            <a:r>
              <a:rPr kumimoji="0" lang="en-AU" sz="1350" b="0" i="0" u="none" strike="noStrike" kern="1200" cap="none" spc="0" normalizeH="0" baseline="0" noProof="0" dirty="0">
                <a:ln>
                  <a:noFill/>
                </a:ln>
                <a:solidFill>
                  <a:prstClr val="black"/>
                </a:solidFill>
                <a:effectLst/>
                <a:uLnTx/>
                <a:uFillTx/>
                <a:latin typeface="Calibri" panose="020F0502020204030204"/>
                <a:ea typeface="Calibri"/>
                <a:cs typeface="Times New Roman"/>
              </a:rPr>
              <a:t>4. 	Dialogic and democratic </a:t>
            </a:r>
          </a:p>
          <a:p>
            <a:pPr marL="257175" marR="0" lvl="0" indent="-257175" algn="l" defTabSz="685800" rtl="0" eaLnBrk="1" fontAlgn="auto" latinLnBrk="0" hangingPunct="1">
              <a:lnSpc>
                <a:spcPct val="115000"/>
              </a:lnSpc>
              <a:spcBef>
                <a:spcPts val="0"/>
              </a:spcBef>
              <a:spcAft>
                <a:spcPts val="0"/>
              </a:spcAft>
              <a:buClrTx/>
              <a:buSzTx/>
              <a:buFontTx/>
              <a:buNone/>
              <a:tabLst/>
              <a:defRPr/>
            </a:pPr>
            <a:r>
              <a:rPr kumimoji="0" lang="en-AU" sz="1350" b="0" i="0" u="none" strike="noStrike" kern="1200" cap="none" spc="0" normalizeH="0" baseline="0" noProof="0" dirty="0">
                <a:ln>
                  <a:noFill/>
                </a:ln>
                <a:solidFill>
                  <a:prstClr val="black"/>
                </a:solidFill>
                <a:effectLst/>
                <a:uLnTx/>
                <a:uFillTx/>
                <a:latin typeface="Calibri" panose="020F0502020204030204"/>
                <a:ea typeface="Calibri"/>
                <a:cs typeface="Times New Roman"/>
              </a:rPr>
              <a:t>5. 	Scaffolding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sp>
        <p:nvSpPr>
          <p:cNvPr id="10" name="Rectangle 9">
            <a:extLst>
              <a:ext uri="{FF2B5EF4-FFF2-40B4-BE49-F238E27FC236}">
                <a16:creationId xmlns:a16="http://schemas.microsoft.com/office/drawing/2014/main" id="{4E50C023-0F81-4243-A18C-B5E184DDDF8E}"/>
              </a:ext>
            </a:extLst>
          </p:cNvPr>
          <p:cNvSpPr/>
          <p:nvPr/>
        </p:nvSpPr>
        <p:spPr>
          <a:xfrm>
            <a:off x="2860814" y="1349157"/>
            <a:ext cx="1352964" cy="1015663"/>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Arial" charset="0"/>
              </a:rPr>
              <a:t>Which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Arial" charset="0"/>
              </a:rPr>
              <a:t>Story?</a:t>
            </a:r>
          </a:p>
        </p:txBody>
      </p:sp>
      <p:sp>
        <p:nvSpPr>
          <p:cNvPr id="11" name="TextBox 10">
            <a:extLst>
              <a:ext uri="{FF2B5EF4-FFF2-40B4-BE49-F238E27FC236}">
                <a16:creationId xmlns:a16="http://schemas.microsoft.com/office/drawing/2014/main" id="{9BCD213E-FE42-4042-99F4-5C2F2212B6CE}"/>
              </a:ext>
            </a:extLst>
          </p:cNvPr>
          <p:cNvSpPr txBox="1"/>
          <p:nvPr/>
        </p:nvSpPr>
        <p:spPr>
          <a:xfrm>
            <a:off x="6385725" y="2099940"/>
            <a:ext cx="2300597" cy="2585323"/>
          </a:xfrm>
          <a:prstGeom prst="rect">
            <a:avLst/>
          </a:prstGeom>
          <a:noFill/>
        </p:spPr>
        <p:txBody>
          <a:bodyPr wrap="square" rtlCol="0">
            <a:spAutoFit/>
          </a:bodyPr>
          <a:lstStyle/>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Arial" charset="0"/>
              </a:rPr>
              <a:t>What did I do differently?</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Arial" charset="0"/>
              </a:rPr>
              <a:t>What happened to my pedagogy?</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Arial" charset="0"/>
              </a:rPr>
              <a:t>How did that affect how I understand my students?</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Arial" charset="0"/>
              </a:rPr>
              <a:t>What did I learn about AR?</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Arial" charset="0"/>
              </a:rPr>
              <a:t>Did my AR improve things?</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Arial" charset="0"/>
              </a:rPr>
              <a:t>What's next?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540945238"/>
      </p:ext>
    </p:extLst>
  </p:cSld>
  <p:clrMapOvr>
    <a:masterClrMapping/>
  </p:clrMapOvr>
</p:sld>
</file>

<file path=ppt/theme/theme1.xml><?xml version="1.0" encoding="utf-8"?>
<a:theme xmlns:a="http://schemas.openxmlformats.org/drawingml/2006/main" name="UniSA PPT - Bar footer">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 template 16-9_UniSA Corporate - Bar footer" id="{9F5AD3D8-F754-44A4-AC4D-A815DC4E54A1}" vid="{25813748-2585-4D6F-8CAF-E563CA521B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vited_Teachers xmlns="5e97e995-cb86-401e-8992-3861983dfada" xsi:nil="true"/>
    <DefaultSectionNames xmlns="5e97e995-cb86-401e-8992-3861983dfada" xsi:nil="true"/>
    <Teachers xmlns="5e97e995-cb86-401e-8992-3861983dfada">
      <UserInfo>
        <DisplayName/>
        <AccountId xsi:nil="true"/>
        <AccountType/>
      </UserInfo>
    </Teachers>
    <Is_Collaboration_Space_Locked xmlns="5e97e995-cb86-401e-8992-3861983dfada" xsi:nil="true"/>
    <CultureName xmlns="5e97e995-cb86-401e-8992-3861983dfada" xsi:nil="true"/>
    <Self_Registration_Enabled xmlns="5e97e995-cb86-401e-8992-3861983dfada" xsi:nil="true"/>
    <Student_Groups xmlns="5e97e995-cb86-401e-8992-3861983dfada">
      <UserInfo>
        <DisplayName/>
        <AccountId xsi:nil="true"/>
        <AccountType/>
      </UserInfo>
    </Student_Groups>
    <NotebookType xmlns="5e97e995-cb86-401e-8992-3861983dfada" xsi:nil="true"/>
    <AppVersion xmlns="5e97e995-cb86-401e-8992-3861983dfada" xsi:nil="true"/>
    <Invited_Students xmlns="5e97e995-cb86-401e-8992-3861983dfada" xsi:nil="true"/>
    <Has_Teacher_Only_SectionGroup xmlns="5e97e995-cb86-401e-8992-3861983dfada" xsi:nil="true"/>
    <FolderType xmlns="5e97e995-cb86-401e-8992-3861983dfada" xsi:nil="true"/>
    <Owner xmlns="5e97e995-cb86-401e-8992-3861983dfada">
      <UserInfo>
        <DisplayName/>
        <AccountId xsi:nil="true"/>
        <AccountType/>
      </UserInfo>
    </Owner>
    <Students xmlns="5e97e995-cb86-401e-8992-3861983dfada">
      <UserInfo>
        <DisplayName/>
        <AccountId xsi:nil="true"/>
        <AccountType/>
      </UserInfo>
    </Student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ADC18C3C5536B4BA82501E84EEDEDB5" ma:contentTypeVersion="24" ma:contentTypeDescription="Create a new document." ma:contentTypeScope="" ma:versionID="ee0130bcf631e088006a15af161c6419">
  <xsd:schema xmlns:xsd="http://www.w3.org/2001/XMLSchema" xmlns:xs="http://www.w3.org/2001/XMLSchema" xmlns:p="http://schemas.microsoft.com/office/2006/metadata/properties" xmlns:ns3="739ccbe4-bc42-41af-ad40-d5925bb58805" xmlns:ns4="5e97e995-cb86-401e-8992-3861983dfada" targetNamespace="http://schemas.microsoft.com/office/2006/metadata/properties" ma:root="true" ma:fieldsID="746ec5d5b1e2c9986aa954b68397d1d0" ns3:_="" ns4:_="">
    <xsd:import namespace="739ccbe4-bc42-41af-ad40-d5925bb58805"/>
    <xsd:import namespace="5e97e995-cb86-401e-8992-3861983dfada"/>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9ccbe4-bc42-41af-ad40-d5925bb5880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97e995-cb86-401e-8992-3861983dfada"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0" nillable="true" ma:displayName="Invited Teachers" ma:internalName="Invited_Teachers">
      <xsd:simpleType>
        <xsd:restriction base="dms:Note">
          <xsd:maxLength value="255"/>
        </xsd:restriction>
      </xsd:simpleType>
    </xsd:element>
    <xsd:element name="Invited_Students" ma:index="21" nillable="true" ma:displayName="Invited Students" ma:internalName="Invited_Students">
      <xsd:simpleType>
        <xsd:restriction base="dms:Note">
          <xsd:maxLength value="255"/>
        </xsd:restriction>
      </xsd:simpleType>
    </xsd:element>
    <xsd:element name="Self_Registration_Enabled" ma:index="22" nillable="true" ma:displayName="Self Registration Enabled" ma:internalName="Self_Registration_Enabled">
      <xsd:simpleType>
        <xsd:restriction base="dms:Boolean"/>
      </xsd:simpleType>
    </xsd:element>
    <xsd:element name="Has_Teacher_Only_SectionGroup" ma:index="23" nillable="true" ma:displayName="Has Teacher Only SectionGroup" ma:internalName="Has_Teacher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MediaServiceMetadata" ma:index="25" nillable="true" ma:displayName="MediaServiceMetadata" ma:description="" ma:hidden="true" ma:internalName="MediaServiceMetadata" ma:readOnly="true">
      <xsd:simpleType>
        <xsd:restriction base="dms:Note"/>
      </xsd:simpleType>
    </xsd:element>
    <xsd:element name="MediaServiceFastMetadata" ma:index="26" nillable="true" ma:displayName="MediaServiceFastMetadata" ma:description="" ma:hidden="true" ma:internalName="MediaServiceFastMetadata" ma:readOnly="true">
      <xsd:simpleType>
        <xsd:restriction base="dms:Note"/>
      </xsd:simpleType>
    </xsd:element>
    <xsd:element name="MediaServiceDateTaken" ma:index="27" nillable="true" ma:displayName="MediaServiceDateTaken" ma:description="" ma:hidden="true" ma:internalName="MediaServiceDateTaken" ma:readOnly="true">
      <xsd:simpleType>
        <xsd:restriction base="dms:Text"/>
      </xsd:simpleType>
    </xsd:element>
    <xsd:element name="MediaServiceAutoTags" ma:index="28" nillable="true" ma:displayName="MediaServiceAutoTags" ma:description="" ma:internalName="MediaServiceAutoTags" ma:readOnly="true">
      <xsd:simpleType>
        <xsd:restriction base="dms:Text"/>
      </xsd:simpleType>
    </xsd:element>
    <xsd:element name="MediaServiceOCR" ma:index="29" nillable="true" ma:displayName="MediaServiceOCR" ma:internalName="MediaServiceOCR" ma:readOnly="true">
      <xsd:simpleType>
        <xsd:restriction base="dms:Note">
          <xsd:maxLength value="255"/>
        </xsd:restriction>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26E445-7CE4-4246-8615-C7FCCAAEC9EF}">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739ccbe4-bc42-41af-ad40-d5925bb58805"/>
    <ds:schemaRef ds:uri="http://purl.org/dc/terms/"/>
    <ds:schemaRef ds:uri="5e97e995-cb86-401e-8992-3861983dfada"/>
    <ds:schemaRef ds:uri="http://www.w3.org/XML/1998/namespace"/>
    <ds:schemaRef ds:uri="http://purl.org/dc/dcmitype/"/>
  </ds:schemaRefs>
</ds:datastoreItem>
</file>

<file path=customXml/itemProps2.xml><?xml version="1.0" encoding="utf-8"?>
<ds:datastoreItem xmlns:ds="http://schemas.openxmlformats.org/officeDocument/2006/customXml" ds:itemID="{5E0B9122-A68E-4483-9D6B-5D4A9FC822A4}">
  <ds:schemaRefs>
    <ds:schemaRef ds:uri="5e97e995-cb86-401e-8992-3861983dfada"/>
    <ds:schemaRef ds:uri="739ccbe4-bc42-41af-ad40-d5925bb5880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6ED6CFB-4565-4EBD-BC27-3050874D64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3698</TotalTime>
  <Words>5798</Words>
  <Application>Microsoft Office PowerPoint</Application>
  <PresentationFormat>On-screen Show (16:9)</PresentationFormat>
  <Paragraphs>331</Paragraphs>
  <Slides>54</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54</vt:i4>
      </vt:variant>
    </vt:vector>
  </HeadingPairs>
  <TitlesOfParts>
    <vt:vector size="61" baseType="lpstr">
      <vt:lpstr>Altis UniSA</vt:lpstr>
      <vt:lpstr>Arial</vt:lpstr>
      <vt:lpstr>Calibri</vt:lpstr>
      <vt:lpstr>Calibri Light</vt:lpstr>
      <vt:lpstr>Times New Roman</vt:lpstr>
      <vt:lpstr>UniSA PPT - Bar footer</vt:lpstr>
      <vt:lpstr>Office Theme</vt:lpstr>
      <vt:lpstr>Researching While Teaching Series  Workshop #6 Research Methods &amp; Analysing your action research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Nita Haubrich</dc:creator>
  <cp:lastModifiedBy>Sarah Hattam</cp:lastModifiedBy>
  <cp:revision>586</cp:revision>
  <cp:lastPrinted>2022-05-19T01:44:21Z</cp:lastPrinted>
  <dcterms:created xsi:type="dcterms:W3CDTF">2019-06-17T22:49:35Z</dcterms:created>
  <dcterms:modified xsi:type="dcterms:W3CDTF">2022-09-30T01:42:42Z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0x0101002ADC18C3C5536B4BA82501E84EEDEDB5</vt:lpwstr>
  </property>
</Properties>
</file>