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20" r:id="rId2"/>
    <p:sldId id="417" r:id="rId3"/>
    <p:sldId id="321" r:id="rId4"/>
    <p:sldId id="418" r:id="rId5"/>
    <p:sldId id="426" r:id="rId6"/>
    <p:sldId id="425" r:id="rId7"/>
    <p:sldId id="427" r:id="rId8"/>
    <p:sldId id="428" r:id="rId9"/>
    <p:sldId id="429" r:id="rId10"/>
    <p:sldId id="430" r:id="rId11"/>
    <p:sldId id="323" r:id="rId12"/>
    <p:sldId id="420" r:id="rId13"/>
    <p:sldId id="421" r:id="rId14"/>
    <p:sldId id="422" r:id="rId15"/>
    <p:sldId id="424" r:id="rId16"/>
    <p:sldId id="423" r:id="rId17"/>
    <p:sldId id="431"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96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9A0"/>
    <a:srgbClr val="00349C"/>
    <a:srgbClr val="0000C8"/>
    <a:srgbClr val="133399"/>
    <a:srgbClr val="17509F"/>
    <a:srgbClr val="0251A1"/>
    <a:srgbClr val="172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79862" autoAdjust="0"/>
  </p:normalViewPr>
  <p:slideViewPr>
    <p:cSldViewPr snapToGrid="0">
      <p:cViewPr varScale="1">
        <p:scale>
          <a:sx n="71" d="100"/>
          <a:sy n="71" d="100"/>
        </p:scale>
        <p:origin x="948" y="72"/>
      </p:cViewPr>
      <p:guideLst>
        <p:guide orient="horz" pos="39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2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a:t>
            </a: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242951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This was an instrumental part of the learning process in week two of the course, as I began to see a shift in the discussion from expressing views such as ‘I think politics is boring’, or ‘what does it have to do with me’, to a realization that ‘politics is everywhere’ (ref) and the topics they have selected and are discussed in the media texts are often highly contested in political spaces. Most importantly, the students could begin to identify that language was being used to persuade the reader to adopt a particular stance that linked to a progressive or conservative worldview. </a:t>
            </a: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13</a:t>
            </a:fld>
            <a:endParaRPr lang="en-US"/>
          </a:p>
        </p:txBody>
      </p:sp>
    </p:spTree>
    <p:extLst>
      <p:ext uri="{BB962C8B-B14F-4D97-AF65-F5344CB8AC3E}">
        <p14:creationId xmlns:p14="http://schemas.microsoft.com/office/powerpoint/2010/main" val="259785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ea typeface="Arial" panose="020B0604020202020204" pitchFamily="34" charset="0"/>
              </a:rPr>
              <a:t>This suggests the student has developed the knowledge and awareness of how the media manipulates and persuades its audience to adopt specific viewpoints, that link to the representation of specific political interests of particular groups of people.</a:t>
            </a:r>
          </a:p>
          <a:p>
            <a:endParaRPr lang="en-US" sz="1200" dirty="0">
              <a:latin typeface="Arial" panose="020B0604020202020204" pitchFamily="34" charset="0"/>
            </a:endParaRPr>
          </a:p>
          <a:p>
            <a:r>
              <a:rPr lang="en-AU" dirty="0"/>
              <a:t>This reflection demonstrates a shift from apathy or boredom with ‘politics’ to an increased interest and awareness of how the political machinery impacts their life personally. </a:t>
            </a: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16</a:t>
            </a:fld>
            <a:endParaRPr lang="en-US"/>
          </a:p>
        </p:txBody>
      </p:sp>
    </p:spTree>
    <p:extLst>
      <p:ext uri="{BB962C8B-B14F-4D97-AF65-F5344CB8AC3E}">
        <p14:creationId xmlns:p14="http://schemas.microsoft.com/office/powerpoint/2010/main" val="2113660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8" y="2590"/>
            <a:ext cx="9140546" cy="6855410"/>
          </a:xfrm>
          <a:prstGeom prst="rect">
            <a:avLst/>
          </a:prstGeom>
        </p:spPr>
      </p:pic>
      <p:sp>
        <p:nvSpPr>
          <p:cNvPr id="8200" name="Rectangle 8"/>
          <p:cNvSpPr>
            <a:spLocks noGrp="1" noChangeArrowheads="1"/>
          </p:cNvSpPr>
          <p:nvPr>
            <p:ph type="ctrTitle" sz="quarter"/>
          </p:nvPr>
        </p:nvSpPr>
        <p:spPr bwMode="auto">
          <a:xfrm>
            <a:off x="1440000" y="3384550"/>
            <a:ext cx="57912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r>
              <a:rPr lang="en-US" dirty="0"/>
              <a:t>Click to edit Master title style</a:t>
            </a:r>
          </a:p>
        </p:txBody>
      </p:sp>
      <p:sp>
        <p:nvSpPr>
          <p:cNvPr id="8203" name="Rectangle 11"/>
          <p:cNvSpPr>
            <a:spLocks noGrp="1" noChangeArrowheads="1"/>
          </p:cNvSpPr>
          <p:nvPr>
            <p:ph type="subTitle" sz="quarter" idx="1"/>
          </p:nvPr>
        </p:nvSpPr>
        <p:spPr bwMode="auto">
          <a:xfrm>
            <a:off x="1440000" y="3868737"/>
            <a:ext cx="60198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400">
                <a:solidFill>
                  <a:schemeClr val="bg1"/>
                </a:solidFill>
              </a:defRPr>
            </a:lvl1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409575" y="428625"/>
            <a:ext cx="8258175" cy="647700"/>
          </a:xfrm>
          <a:prstGeom prst="rect">
            <a:avLst/>
          </a:prstGeom>
        </p:spPr>
        <p:txBody>
          <a:bodyPr/>
          <a:lstStyle>
            <a:lvl1pPr marL="0" indent="0">
              <a:buNone/>
              <a:defRPr b="1">
                <a:solidFill>
                  <a:srgbClr val="0000C8"/>
                </a:solidFill>
              </a:defRPr>
            </a:lvl1pPr>
          </a:lstStyle>
          <a:p>
            <a:pPr lvl="0"/>
            <a:r>
              <a:rPr lang="en-US" dirty="0"/>
              <a:t>Title</a:t>
            </a:r>
            <a:endParaRPr lang="en-AU" dirty="0"/>
          </a:p>
        </p:txBody>
      </p:sp>
      <p:sp>
        <p:nvSpPr>
          <p:cNvPr id="6" name="Text Placeholder 3"/>
          <p:cNvSpPr>
            <a:spLocks noGrp="1"/>
          </p:cNvSpPr>
          <p:nvPr>
            <p:ph type="body" sz="quarter" idx="11" hasCustomPrompt="1"/>
          </p:nvPr>
        </p:nvSpPr>
        <p:spPr>
          <a:xfrm>
            <a:off x="414337" y="1295400"/>
            <a:ext cx="8258175" cy="647700"/>
          </a:xfrm>
          <a:prstGeom prst="rect">
            <a:avLst/>
          </a:prstGeom>
        </p:spPr>
        <p:txBody>
          <a:bodyPr/>
          <a:lstStyle>
            <a:lvl1pPr marL="0" indent="0">
              <a:buNone/>
              <a:defRPr sz="2000" b="1">
                <a:solidFill>
                  <a:schemeClr val="tx1"/>
                </a:solidFill>
              </a:defRPr>
            </a:lvl1pPr>
          </a:lstStyle>
          <a:p>
            <a:pPr lvl="0"/>
            <a:r>
              <a:rPr lang="en-US" dirty="0"/>
              <a:t>Text</a:t>
            </a:r>
          </a:p>
          <a:p>
            <a:pPr lvl="0"/>
            <a:endParaRPr lang="en-A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2411421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76750" cy="5562556"/>
          </a:xfrm>
          <a:prstGeom prst="rect">
            <a:avLst/>
          </a:prstGeom>
        </p:spPr>
        <p:txBody>
          <a:bodyPr/>
          <a:lstStyle/>
          <a:p>
            <a:endParaRPr lang="en-AU"/>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0"/>
          </p:nvPr>
        </p:nvSpPr>
        <p:spPr>
          <a:xfrm>
            <a:off x="0" y="0"/>
            <a:ext cx="4476750" cy="54102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endParaRPr lang="en-AU"/>
          </a:p>
        </p:txBody>
      </p:sp>
      <p:sp>
        <p:nvSpPr>
          <p:cNvPr id="7" name="Text Placeholder 6"/>
          <p:cNvSpPr>
            <a:spLocks noGrp="1"/>
          </p:cNvSpPr>
          <p:nvPr>
            <p:ph type="body" sz="quarter" idx="11" hasCustomPrompt="1"/>
          </p:nvPr>
        </p:nvSpPr>
        <p:spPr>
          <a:xfrm>
            <a:off x="4819650"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9" name="Text Placeholder 8"/>
          <p:cNvSpPr>
            <a:spLocks noGrp="1"/>
          </p:cNvSpPr>
          <p:nvPr>
            <p:ph type="body" sz="quarter" idx="12" hasCustomPrompt="1"/>
          </p:nvPr>
        </p:nvSpPr>
        <p:spPr>
          <a:xfrm>
            <a:off x="4819650" y="981075"/>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extLst>
      <p:ext uri="{BB962C8B-B14F-4D97-AF65-F5344CB8AC3E}">
        <p14:creationId xmlns:p14="http://schemas.microsoft.com/office/powerpoint/2010/main" val="9481517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4810125" y="0"/>
            <a:ext cx="4333875" cy="5562556"/>
          </a:xfrm>
          <a:prstGeom prst="rect">
            <a:avLst/>
          </a:prstGeom>
        </p:spPr>
        <p:txBody>
          <a:bodyPr/>
          <a:lstStyle/>
          <a:p>
            <a:endParaRPr lang="en-AU"/>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a:t>Text</a:t>
            </a:r>
            <a:endParaRPr lang="en-AU"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4916073"/>
            <a:ext cx="9138480" cy="1941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645" y="5977919"/>
            <a:ext cx="1624455" cy="482860"/>
          </a:xfrm>
          <a:prstGeom prst="rect">
            <a:avLst/>
          </a:prstGeom>
        </p:spPr>
      </p:pic>
      <p:sp>
        <p:nvSpPr>
          <p:cNvPr id="2" name="Picture Placeholder 4"/>
          <p:cNvSpPr>
            <a:spLocks noGrp="1"/>
          </p:cNvSpPr>
          <p:nvPr>
            <p:ph type="pic" sz="quarter" idx="10"/>
          </p:nvPr>
        </p:nvSpPr>
        <p:spPr>
          <a:xfrm>
            <a:off x="4810125" y="-9526"/>
            <a:ext cx="4333875"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endParaRPr lang="en-AU"/>
          </a:p>
        </p:txBody>
      </p:sp>
      <p:sp>
        <p:nvSpPr>
          <p:cNvPr id="3" name="Text Placeholder 6"/>
          <p:cNvSpPr>
            <a:spLocks noGrp="1"/>
          </p:cNvSpPr>
          <p:nvPr>
            <p:ph type="body" sz="quarter" idx="11" hasCustomPrompt="1"/>
          </p:nvPr>
        </p:nvSpPr>
        <p:spPr>
          <a:xfrm>
            <a:off x="333375" y="266700"/>
            <a:ext cx="4114800" cy="666750"/>
          </a:xfrm>
          <a:prstGeom prst="rect">
            <a:avLst/>
          </a:prstGeom>
        </p:spPr>
        <p:txBody>
          <a:bodyPr/>
          <a:lstStyle>
            <a:lvl1pPr marL="0" indent="0">
              <a:buNone/>
              <a:defRPr sz="2800" b="1">
                <a:solidFill>
                  <a:srgbClr val="0000C8"/>
                </a:solidFill>
              </a:defRPr>
            </a:lvl1pPr>
          </a:lstStyle>
          <a:p>
            <a:pPr lvl="0"/>
            <a:r>
              <a:rPr lang="en-US" dirty="0"/>
              <a:t>Title</a:t>
            </a:r>
          </a:p>
          <a:p>
            <a:pPr lvl="0"/>
            <a:endParaRPr lang="en-US" dirty="0"/>
          </a:p>
          <a:p>
            <a:pPr lvl="0"/>
            <a:endParaRPr lang="en-US" dirty="0"/>
          </a:p>
          <a:p>
            <a:pPr lvl="0"/>
            <a:endParaRPr lang="en-AU" dirty="0"/>
          </a:p>
        </p:txBody>
      </p:sp>
      <p:sp>
        <p:nvSpPr>
          <p:cNvPr id="4" name="Text Placeholder 8"/>
          <p:cNvSpPr>
            <a:spLocks noGrp="1"/>
          </p:cNvSpPr>
          <p:nvPr>
            <p:ph type="body" sz="quarter" idx="12" hasCustomPrompt="1"/>
          </p:nvPr>
        </p:nvSpPr>
        <p:spPr>
          <a:xfrm>
            <a:off x="323850" y="1028700"/>
            <a:ext cx="4114800" cy="3952875"/>
          </a:xfrm>
          <a:prstGeom prst="rect">
            <a:avLst/>
          </a:prstGeom>
        </p:spPr>
        <p:txBody>
          <a:bodyPr/>
          <a:lstStyle>
            <a:lvl1pPr marL="0" indent="0">
              <a:buNone/>
              <a:defRPr sz="2000" b="1"/>
            </a:lvl1pPr>
          </a:lstStyle>
          <a:p>
            <a:pPr lvl="0"/>
            <a:r>
              <a:rPr lang="en-US" dirty="0"/>
              <a:t>Text</a:t>
            </a:r>
            <a:endParaRPr lang="en-AU" dirty="0"/>
          </a:p>
        </p:txBody>
      </p:sp>
    </p:spTree>
    <p:extLst>
      <p:ext uri="{BB962C8B-B14F-4D97-AF65-F5344CB8AC3E}">
        <p14:creationId xmlns:p14="http://schemas.microsoft.com/office/powerpoint/2010/main" val="22555250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a:prstGeom prst="rect">
            <a:avLst/>
          </a:prstGeom>
        </p:spPr>
        <p:txBody>
          <a:bodyPr/>
          <a:lstStyle>
            <a:lvl1pPr marL="0" indent="0">
              <a:buNone/>
              <a:defRPr/>
            </a:lvl1pPr>
          </a:lstStyle>
          <a:p>
            <a:r>
              <a:rPr lang="en-AU" dirty="0"/>
              <a:t>INSERT PICTURE</a:t>
            </a:r>
          </a:p>
        </p:txBody>
      </p:sp>
    </p:spTree>
    <p:extLst>
      <p:ext uri="{BB962C8B-B14F-4D97-AF65-F5344CB8AC3E}">
        <p14:creationId xmlns:p14="http://schemas.microsoft.com/office/powerpoint/2010/main" val="18486364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387352"/>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2" r:id="rId6"/>
    <p:sldLayoutId id="2147483655" r:id="rId7"/>
    <p:sldLayoutId id="2147483653" r:id="rId8"/>
  </p:sldLayoutIdLst>
  <p:transition/>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8859" y="2921514"/>
            <a:ext cx="7006281" cy="1014971"/>
          </a:xfrm>
        </p:spPr>
        <p:txBody>
          <a:bodyPr/>
          <a:lstStyle/>
          <a:p>
            <a:pPr algn="ctr"/>
            <a:r>
              <a:rPr lang="en-AU" dirty="0"/>
              <a:t>Scholarship of Teaching and Learning Workshops</a:t>
            </a:r>
            <a:br>
              <a:rPr lang="en-AU" dirty="0"/>
            </a:br>
            <a:r>
              <a:rPr lang="en-AU" dirty="0"/>
              <a:t>Education Futures, UniSA</a:t>
            </a:r>
            <a:br>
              <a:rPr lang="en-AU" dirty="0"/>
            </a:br>
            <a:br>
              <a:rPr lang="en-AU" dirty="0"/>
            </a:br>
            <a:r>
              <a:rPr lang="en-AU" dirty="0"/>
              <a:t>Workshop #2 – Provocation of teaching challenge(s) and hopeful idea(s) </a:t>
            </a:r>
          </a:p>
        </p:txBody>
      </p:sp>
    </p:spTree>
    <p:extLst>
      <p:ext uri="{BB962C8B-B14F-4D97-AF65-F5344CB8AC3E}">
        <p14:creationId xmlns:p14="http://schemas.microsoft.com/office/powerpoint/2010/main" val="9859436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78B149-9F59-4C37-ACFC-1565C05AA514}"/>
              </a:ext>
            </a:extLst>
          </p:cNvPr>
          <p:cNvSpPr>
            <a:spLocks noGrp="1"/>
          </p:cNvSpPr>
          <p:nvPr>
            <p:ph type="body" sz="quarter" idx="11"/>
          </p:nvPr>
        </p:nvSpPr>
        <p:spPr/>
        <p:txBody>
          <a:bodyPr/>
          <a:lstStyle/>
          <a:p>
            <a:r>
              <a:rPr lang="en-AU" sz="2800" dirty="0"/>
              <a:t>11.15-11:30</a:t>
            </a:r>
            <a:r>
              <a:rPr lang="en-AU" sz="2800" b="0" dirty="0"/>
              <a:t>  Share your own hopeful ideas </a:t>
            </a:r>
          </a:p>
          <a:p>
            <a:r>
              <a:rPr lang="en-AU" sz="2800" b="0" dirty="0"/>
              <a:t>Task: In pairs, discuss (</a:t>
            </a:r>
            <a:r>
              <a:rPr lang="en-AU" sz="2800" b="0" dirty="0" err="1"/>
              <a:t>i</a:t>
            </a:r>
            <a:r>
              <a:rPr lang="en-AU" sz="2800" b="0" dirty="0"/>
              <a:t>) What are your hopeful idea[s] in relation to overcoming your teaching challenges. </a:t>
            </a:r>
          </a:p>
          <a:p>
            <a:endParaRPr lang="en-AU" sz="2800" b="0" dirty="0"/>
          </a:p>
          <a:p>
            <a:r>
              <a:rPr lang="en-AU" sz="2800" dirty="0"/>
              <a:t>11:30 </a:t>
            </a:r>
            <a:r>
              <a:rPr lang="en-AU" sz="2800" b="0" dirty="0"/>
              <a:t>Share in the larger group</a:t>
            </a:r>
          </a:p>
          <a:p>
            <a:endParaRPr lang="en-AU" sz="2800" b="0" dirty="0"/>
          </a:p>
          <a:p>
            <a:r>
              <a:rPr lang="en-AU" sz="2800" dirty="0"/>
              <a:t>11:50 Concluding remarks and homework</a:t>
            </a:r>
            <a:endParaRPr lang="en-US" dirty="0"/>
          </a:p>
        </p:txBody>
      </p:sp>
    </p:spTree>
    <p:extLst>
      <p:ext uri="{BB962C8B-B14F-4D97-AF65-F5344CB8AC3E}">
        <p14:creationId xmlns:p14="http://schemas.microsoft.com/office/powerpoint/2010/main" val="19388280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289D7-CAE0-4D79-BDA9-813878BC80BF}"/>
              </a:ext>
            </a:extLst>
          </p:cNvPr>
          <p:cNvSpPr>
            <a:spLocks noGrp="1"/>
          </p:cNvSpPr>
          <p:nvPr>
            <p:ph type="body" sz="quarter" idx="10"/>
          </p:nvPr>
        </p:nvSpPr>
        <p:spPr>
          <a:xfrm>
            <a:off x="200025" y="342900"/>
            <a:ext cx="8258175" cy="647700"/>
          </a:xfrm>
        </p:spPr>
        <p:txBody>
          <a:bodyPr/>
          <a:lstStyle/>
          <a:p>
            <a:r>
              <a:rPr lang="en-AU" sz="1800" dirty="0"/>
              <a:t>Apathy, boredom or misunderstood? Engaging students in the politics of language and the language of politics in a critical literacy course </a:t>
            </a:r>
            <a:endParaRPr lang="en-US" sz="1800" dirty="0"/>
          </a:p>
        </p:txBody>
      </p:sp>
      <p:sp>
        <p:nvSpPr>
          <p:cNvPr id="3" name="Text Placeholder 2">
            <a:extLst>
              <a:ext uri="{FF2B5EF4-FFF2-40B4-BE49-F238E27FC236}">
                <a16:creationId xmlns:a16="http://schemas.microsoft.com/office/drawing/2014/main" id="{EC0D1662-27B6-4D24-A118-F18F481A2C5D}"/>
              </a:ext>
            </a:extLst>
          </p:cNvPr>
          <p:cNvSpPr>
            <a:spLocks noGrp="1"/>
          </p:cNvSpPr>
          <p:nvPr>
            <p:ph type="body" sz="quarter" idx="11"/>
          </p:nvPr>
        </p:nvSpPr>
        <p:spPr>
          <a:xfrm>
            <a:off x="442911" y="990600"/>
            <a:ext cx="8258175" cy="647700"/>
          </a:xfrm>
        </p:spPr>
        <p:txBody>
          <a:bodyPr/>
          <a:lstStyle/>
          <a:p>
            <a:endParaRPr lang="en-US" sz="1600" b="0" dirty="0"/>
          </a:p>
          <a:p>
            <a:r>
              <a:rPr lang="en-US" sz="1800" b="0" dirty="0"/>
              <a:t>1. </a:t>
            </a:r>
            <a:r>
              <a:rPr lang="en-US" sz="1600" b="0" dirty="0"/>
              <a:t>The enabling approaches of scaffolding, setting challenging tasks, supporting democratic teaching and learning spaces and connecting with lifeworlds </a:t>
            </a:r>
            <a:r>
              <a:rPr lang="en-US" sz="1600" dirty="0"/>
              <a:t>would increase students engagement with and understanding of ‘politics</a:t>
            </a:r>
            <a:r>
              <a:rPr lang="en-US" sz="1600" b="0" dirty="0"/>
              <a:t>’ and provide the students with greater understanding of the way that language is utilised to promote a world view (such as progressive/conservative) in the media. </a:t>
            </a:r>
          </a:p>
          <a:p>
            <a:endParaRPr lang="en-US" sz="1600" b="0" dirty="0"/>
          </a:p>
          <a:p>
            <a:r>
              <a:rPr lang="en-US" sz="1600" b="0" dirty="0"/>
              <a:t>2. </a:t>
            </a:r>
            <a:r>
              <a:rPr lang="en-US" sz="1600" dirty="0"/>
              <a:t>Students experience empowerment </a:t>
            </a:r>
            <a:r>
              <a:rPr lang="en-US" sz="1600" b="0" dirty="0"/>
              <a:t>in their future engagement with texts as they develop awareness of dominant forces in society and helps students to recognise, critique and create change and to give power over the meaning-making process.</a:t>
            </a:r>
          </a:p>
          <a:p>
            <a:endParaRPr lang="en-US" sz="1600" b="0" dirty="0"/>
          </a:p>
          <a:p>
            <a:r>
              <a:rPr lang="en-US" sz="1600" b="0" dirty="0"/>
              <a:t>3. Paying attention to the affective domain, </a:t>
            </a:r>
            <a:r>
              <a:rPr lang="en-US" sz="1600" dirty="0"/>
              <a:t>students could move past discomfort, disconnection and political apathy and engage with political categories </a:t>
            </a:r>
            <a:r>
              <a:rPr lang="en-US" sz="1600" b="0" dirty="0"/>
              <a:t>and themes in the course to develop an insight to how people and issues are positioned by these categories. </a:t>
            </a:r>
          </a:p>
          <a:p>
            <a:endParaRPr lang="en-US" dirty="0"/>
          </a:p>
        </p:txBody>
      </p:sp>
    </p:spTree>
    <p:extLst>
      <p:ext uri="{BB962C8B-B14F-4D97-AF65-F5344CB8AC3E}">
        <p14:creationId xmlns:p14="http://schemas.microsoft.com/office/powerpoint/2010/main" val="25611952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42AC66-67B0-430F-BF1E-242541B55335}"/>
              </a:ext>
            </a:extLst>
          </p:cNvPr>
          <p:cNvSpPr>
            <a:spLocks noGrp="1"/>
          </p:cNvSpPr>
          <p:nvPr>
            <p:ph type="body" sz="quarter" idx="10"/>
          </p:nvPr>
        </p:nvSpPr>
        <p:spPr/>
        <p:txBody>
          <a:bodyPr/>
          <a:lstStyle/>
          <a:p>
            <a:r>
              <a:rPr lang="en-AU" dirty="0"/>
              <a:t>Intervention</a:t>
            </a:r>
            <a:endParaRPr lang="en-US" dirty="0"/>
          </a:p>
        </p:txBody>
      </p:sp>
      <p:sp>
        <p:nvSpPr>
          <p:cNvPr id="3" name="Text Placeholder 2">
            <a:extLst>
              <a:ext uri="{FF2B5EF4-FFF2-40B4-BE49-F238E27FC236}">
                <a16:creationId xmlns:a16="http://schemas.microsoft.com/office/drawing/2014/main" id="{A622FE04-8B4E-40C3-9CE5-B4AABF6A29D7}"/>
              </a:ext>
            </a:extLst>
          </p:cNvPr>
          <p:cNvSpPr>
            <a:spLocks noGrp="1"/>
          </p:cNvSpPr>
          <p:nvPr>
            <p:ph type="body" sz="quarter" idx="11"/>
          </p:nvPr>
        </p:nvSpPr>
        <p:spPr/>
        <p:txBody>
          <a:bodyPr/>
          <a:lstStyle/>
          <a:p>
            <a:r>
              <a:rPr lang="en-AU" b="0" dirty="0"/>
              <a:t>Setting ‘challenging tasks’ earlier on as part of the curriculum produced greater confidence with and higher grades overall for the assessment.</a:t>
            </a:r>
          </a:p>
          <a:p>
            <a:pPr marL="342900" indent="-342900">
              <a:buFont typeface="Arial" panose="020B0604020202020204" pitchFamily="34" charset="0"/>
              <a:buChar char="•"/>
            </a:pPr>
            <a:r>
              <a:rPr lang="en-AU" b="0" dirty="0"/>
              <a:t>Scaffolded approach to </a:t>
            </a:r>
            <a:r>
              <a:rPr lang="en-AU" dirty="0"/>
              <a:t>introducing different political worldviews with the inclusion of popular culture </a:t>
            </a:r>
            <a:r>
              <a:rPr lang="en-AU" b="0" dirty="0"/>
              <a:t>and examples that spoke to their lifeworlds across a number of weeks.</a:t>
            </a:r>
          </a:p>
          <a:p>
            <a:endParaRPr lang="en-AU" b="0" dirty="0"/>
          </a:p>
          <a:p>
            <a:pPr marL="342900" indent="-342900">
              <a:buFont typeface="Arial" panose="020B0604020202020204" pitchFamily="34" charset="0"/>
              <a:buChar char="•"/>
            </a:pPr>
            <a:r>
              <a:rPr lang="en-AU" b="0" dirty="0"/>
              <a:t>I conducted a case study of </a:t>
            </a:r>
            <a:r>
              <a:rPr lang="en-AU" dirty="0"/>
              <a:t>important issues facing students today with a focus on employment prospects; costs of education and surviving while studying </a:t>
            </a:r>
            <a:r>
              <a:rPr lang="en-AU" b="0" dirty="0"/>
              <a:t>and asked ‘how are these issues framed or problematised in the media, </a:t>
            </a:r>
            <a:r>
              <a:rPr lang="en-AU" b="0" dirty="0" err="1"/>
              <a:t>analyzing</a:t>
            </a:r>
            <a:r>
              <a:rPr lang="en-AU" b="0" dirty="0"/>
              <a:t> the worldview represented in the framing’. </a:t>
            </a:r>
            <a:endParaRPr lang="en-US" b="0" dirty="0"/>
          </a:p>
        </p:txBody>
      </p:sp>
      <p:pic>
        <p:nvPicPr>
          <p:cNvPr id="4" name="Picture 3">
            <a:extLst>
              <a:ext uri="{FF2B5EF4-FFF2-40B4-BE49-F238E27FC236}">
                <a16:creationId xmlns:a16="http://schemas.microsoft.com/office/drawing/2014/main" id="{DAFE85B3-8A0B-42A4-86FB-75BE773226F5}"/>
              </a:ext>
            </a:extLst>
          </p:cNvPr>
          <p:cNvPicPr>
            <a:picLocks noChangeAspect="1"/>
          </p:cNvPicPr>
          <p:nvPr/>
        </p:nvPicPr>
        <p:blipFill>
          <a:blip r:embed="rId2"/>
          <a:stretch>
            <a:fillRect/>
          </a:stretch>
        </p:blipFill>
        <p:spPr>
          <a:xfrm>
            <a:off x="3928991" y="4953713"/>
            <a:ext cx="4300609" cy="1643711"/>
          </a:xfrm>
          <a:prstGeom prst="rect">
            <a:avLst/>
          </a:prstGeom>
        </p:spPr>
      </p:pic>
      <p:pic>
        <p:nvPicPr>
          <p:cNvPr id="5" name="Picture 4">
            <a:extLst>
              <a:ext uri="{FF2B5EF4-FFF2-40B4-BE49-F238E27FC236}">
                <a16:creationId xmlns:a16="http://schemas.microsoft.com/office/drawing/2014/main" id="{0359673D-3980-4748-88A8-A5BDA3CC1186}"/>
              </a:ext>
            </a:extLst>
          </p:cNvPr>
          <p:cNvPicPr>
            <a:picLocks noChangeAspect="1"/>
          </p:cNvPicPr>
          <p:nvPr/>
        </p:nvPicPr>
        <p:blipFill>
          <a:blip r:embed="rId3"/>
          <a:stretch>
            <a:fillRect/>
          </a:stretch>
        </p:blipFill>
        <p:spPr>
          <a:xfrm>
            <a:off x="1823781" y="4953713"/>
            <a:ext cx="1643711" cy="1643711"/>
          </a:xfrm>
          <a:prstGeom prst="rect">
            <a:avLst/>
          </a:prstGeom>
        </p:spPr>
      </p:pic>
    </p:spTree>
    <p:extLst>
      <p:ext uri="{BB962C8B-B14F-4D97-AF65-F5344CB8AC3E}">
        <p14:creationId xmlns:p14="http://schemas.microsoft.com/office/powerpoint/2010/main" val="27042257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4BDD8E-CCC8-4CEC-83AD-086560B349DE}"/>
              </a:ext>
            </a:extLst>
          </p:cNvPr>
          <p:cNvPicPr>
            <a:picLocks noChangeAspect="1"/>
          </p:cNvPicPr>
          <p:nvPr/>
        </p:nvPicPr>
        <p:blipFill rotWithShape="1">
          <a:blip r:embed="rId3"/>
          <a:srcRect l="20273" r="22465" b="-1"/>
          <a:stretch/>
        </p:blipFill>
        <p:spPr>
          <a:xfrm>
            <a:off x="4810125" y="-9526"/>
            <a:ext cx="4333875"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a:noFill/>
        </p:spPr>
      </p:pic>
      <p:sp>
        <p:nvSpPr>
          <p:cNvPr id="2" name="Text Placeholder 1">
            <a:extLst>
              <a:ext uri="{FF2B5EF4-FFF2-40B4-BE49-F238E27FC236}">
                <a16:creationId xmlns:a16="http://schemas.microsoft.com/office/drawing/2014/main" id="{6BFC688D-9D64-4697-82E6-4F752A829DE1}"/>
              </a:ext>
            </a:extLst>
          </p:cNvPr>
          <p:cNvSpPr>
            <a:spLocks noGrp="1"/>
          </p:cNvSpPr>
          <p:nvPr>
            <p:ph type="body" sz="quarter" idx="11"/>
          </p:nvPr>
        </p:nvSpPr>
        <p:spPr>
          <a:xfrm>
            <a:off x="333375" y="266700"/>
            <a:ext cx="4114800" cy="666750"/>
          </a:xfrm>
        </p:spPr>
        <p:txBody>
          <a:bodyPr>
            <a:normAutofit/>
          </a:bodyPr>
          <a:lstStyle/>
          <a:p>
            <a:r>
              <a:rPr lang="en-AU" dirty="0"/>
              <a:t>Intervention</a:t>
            </a:r>
            <a:endParaRPr lang="en-US" dirty="0"/>
          </a:p>
        </p:txBody>
      </p:sp>
      <p:sp>
        <p:nvSpPr>
          <p:cNvPr id="3" name="Text Placeholder 2">
            <a:extLst>
              <a:ext uri="{FF2B5EF4-FFF2-40B4-BE49-F238E27FC236}">
                <a16:creationId xmlns:a16="http://schemas.microsoft.com/office/drawing/2014/main" id="{8CF6257A-0AB3-4890-819E-AC280BCBB8D8}"/>
              </a:ext>
            </a:extLst>
          </p:cNvPr>
          <p:cNvSpPr>
            <a:spLocks noGrp="1"/>
          </p:cNvSpPr>
          <p:nvPr>
            <p:ph type="body" sz="quarter" idx="12"/>
          </p:nvPr>
        </p:nvSpPr>
        <p:spPr>
          <a:xfrm>
            <a:off x="323850" y="1028700"/>
            <a:ext cx="4114800" cy="3952875"/>
          </a:xfrm>
        </p:spPr>
        <p:txBody>
          <a:bodyPr>
            <a:normAutofit/>
          </a:bodyPr>
          <a:lstStyle/>
          <a:p>
            <a:pPr>
              <a:lnSpc>
                <a:spcPct val="90000"/>
              </a:lnSpc>
            </a:pPr>
            <a:r>
              <a:rPr lang="en-US" sz="1400" b="0" dirty="0"/>
              <a:t>Another key intervention involved re-designing the curriculum so students are encouraged to select their own topic for assessment two that enhances the ‘democratic’ element (Shor 1992) in the course.  </a:t>
            </a:r>
          </a:p>
          <a:p>
            <a:pPr>
              <a:lnSpc>
                <a:spcPct val="90000"/>
              </a:lnSpc>
            </a:pPr>
            <a:endParaRPr lang="en-US" sz="1400" b="0" dirty="0"/>
          </a:p>
          <a:p>
            <a:pPr>
              <a:lnSpc>
                <a:spcPct val="90000"/>
              </a:lnSpc>
            </a:pPr>
            <a:r>
              <a:rPr lang="en-AU" sz="1400" b="0" dirty="0"/>
              <a:t>The students are asked </a:t>
            </a:r>
            <a:r>
              <a:rPr lang="en-AU" sz="1400" dirty="0"/>
              <a:t>to pick a topic they are passionate about and to find a media text on the topic </a:t>
            </a:r>
            <a:r>
              <a:rPr lang="en-AU" sz="1400" b="0" dirty="0"/>
              <a:t>(some examples of popular topics were domestic violence, mental health, climate change). This also provide opportunities to tap into their ‘lifeworlds’, as they explored a topic that connected with them personally. </a:t>
            </a:r>
          </a:p>
          <a:p>
            <a:pPr>
              <a:lnSpc>
                <a:spcPct val="90000"/>
              </a:lnSpc>
            </a:pPr>
            <a:endParaRPr lang="en-AU" sz="1400" b="0" dirty="0"/>
          </a:p>
          <a:p>
            <a:pPr>
              <a:lnSpc>
                <a:spcPct val="90000"/>
              </a:lnSpc>
            </a:pPr>
            <a:r>
              <a:rPr lang="en-AU" sz="1400" b="0" dirty="0"/>
              <a:t>As a group we mapped out how these issues they are interested in could be influenced by whether </a:t>
            </a:r>
            <a:r>
              <a:rPr lang="en-AU" sz="1400" dirty="0"/>
              <a:t>government chooses to legislate or support through policy or provide adequate resources</a:t>
            </a:r>
            <a:r>
              <a:rPr lang="en-AU" sz="1400" b="0" dirty="0"/>
              <a:t>. </a:t>
            </a:r>
            <a:endParaRPr lang="en-US" sz="1400" b="0" dirty="0"/>
          </a:p>
        </p:txBody>
      </p:sp>
    </p:spTree>
    <p:extLst>
      <p:ext uri="{BB962C8B-B14F-4D97-AF65-F5344CB8AC3E}">
        <p14:creationId xmlns:p14="http://schemas.microsoft.com/office/powerpoint/2010/main" val="42810664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625C43-5359-4C50-8E79-3052659BCC04}"/>
              </a:ext>
            </a:extLst>
          </p:cNvPr>
          <p:cNvSpPr>
            <a:spLocks noGrp="1"/>
          </p:cNvSpPr>
          <p:nvPr>
            <p:ph type="body" sz="quarter" idx="10"/>
          </p:nvPr>
        </p:nvSpPr>
        <p:spPr/>
        <p:txBody>
          <a:bodyPr/>
          <a:lstStyle/>
          <a:p>
            <a:r>
              <a:rPr lang="en-AU" dirty="0"/>
              <a:t>Intervention</a:t>
            </a:r>
            <a:endParaRPr lang="en-US" dirty="0"/>
          </a:p>
        </p:txBody>
      </p:sp>
      <p:sp>
        <p:nvSpPr>
          <p:cNvPr id="10" name="Rectangle 9">
            <a:extLst>
              <a:ext uri="{FF2B5EF4-FFF2-40B4-BE49-F238E27FC236}">
                <a16:creationId xmlns:a16="http://schemas.microsoft.com/office/drawing/2014/main" id="{D68874E7-8CBD-4324-A0E7-3027A6FC29CF}"/>
              </a:ext>
            </a:extLst>
          </p:cNvPr>
          <p:cNvSpPr/>
          <p:nvPr/>
        </p:nvSpPr>
        <p:spPr>
          <a:xfrm>
            <a:off x="409574" y="1076325"/>
            <a:ext cx="8258175" cy="2308324"/>
          </a:xfrm>
          <a:prstGeom prst="rect">
            <a:avLst/>
          </a:prstGeom>
        </p:spPr>
        <p:txBody>
          <a:bodyPr wrap="square">
            <a:spAutoFit/>
          </a:bodyPr>
          <a:lstStyle/>
          <a:p>
            <a:r>
              <a:rPr lang="en-US" sz="2000" dirty="0">
                <a:latin typeface="Arial" panose="020B0604020202020204" pitchFamily="34" charset="0"/>
                <a:ea typeface="Arial" panose="020B0604020202020204" pitchFamily="34" charset="0"/>
              </a:rPr>
              <a:t>I implemented a range of </a:t>
            </a:r>
            <a:r>
              <a:rPr lang="en-US" sz="2000" b="1" dirty="0">
                <a:latin typeface="Arial" panose="020B0604020202020204" pitchFamily="34" charset="0"/>
                <a:ea typeface="Arial" panose="020B0604020202020204" pitchFamily="34" charset="0"/>
              </a:rPr>
              <a:t>digital media clips in the curriculum that engaged the students in thinking about the different political worldviews</a:t>
            </a:r>
            <a:r>
              <a:rPr lang="en-US" sz="2000" dirty="0">
                <a:latin typeface="Arial" panose="020B0604020202020204" pitchFamily="34" charset="0"/>
                <a:ea typeface="Arial" panose="020B0604020202020204" pitchFamily="34" charset="0"/>
              </a:rPr>
              <a:t>, with positive outcomes as featured in this comment: ‘</a:t>
            </a:r>
            <a:r>
              <a:rPr lang="en-US" sz="2000" i="1" dirty="0">
                <a:latin typeface="Arial" panose="020B0604020202020204" pitchFamily="34" charset="0"/>
                <a:ea typeface="Arial" panose="020B0604020202020204" pitchFamily="34" charset="0"/>
              </a:rPr>
              <a:t>the clips played in the classes were quite helpful</a:t>
            </a:r>
            <a:r>
              <a:rPr lang="en-US" sz="2000" dirty="0">
                <a:latin typeface="Arial" panose="020B0604020202020204" pitchFamily="34" charset="0"/>
                <a:ea typeface="Arial" panose="020B0604020202020204" pitchFamily="34" charset="0"/>
              </a:rPr>
              <a:t> (Student comment, MCE 2019). </a:t>
            </a:r>
          </a:p>
          <a:p>
            <a:r>
              <a:rPr lang="en-US" sz="2000" dirty="0">
                <a:latin typeface="Arial" panose="020B0604020202020204" pitchFamily="34" charset="0"/>
                <a:ea typeface="Arial" panose="020B0604020202020204" pitchFamily="34" charset="0"/>
              </a:rPr>
              <a:t>In the curriculum I also added a number of examples of left/right political worldviews with </a:t>
            </a:r>
            <a:r>
              <a:rPr lang="en-US" sz="2000" b="1" dirty="0">
                <a:latin typeface="Arial" panose="020B0604020202020204" pitchFamily="34" charset="0"/>
                <a:ea typeface="Arial" panose="020B0604020202020204" pitchFamily="34" charset="0"/>
              </a:rPr>
              <a:t>visual representations (figure 1) </a:t>
            </a:r>
            <a:r>
              <a:rPr lang="en-US" sz="2000" dirty="0">
                <a:latin typeface="Arial" panose="020B0604020202020204" pitchFamily="34" charset="0"/>
                <a:ea typeface="Arial" panose="020B0604020202020204" pitchFamily="34" charset="0"/>
              </a:rPr>
              <a:t>compass</a:t>
            </a:r>
            <a:r>
              <a:rPr lang="en-US" dirty="0">
                <a:latin typeface="Arial" panose="020B0604020202020204" pitchFamily="34" charset="0"/>
                <a:ea typeface="Arial" panose="020B0604020202020204" pitchFamily="34" charset="0"/>
              </a:rPr>
              <a:t>. </a:t>
            </a:r>
            <a:endParaRPr lang="en-US" dirty="0"/>
          </a:p>
        </p:txBody>
      </p:sp>
      <p:pic>
        <p:nvPicPr>
          <p:cNvPr id="11" name="Picture 10">
            <a:extLst>
              <a:ext uri="{FF2B5EF4-FFF2-40B4-BE49-F238E27FC236}">
                <a16:creationId xmlns:a16="http://schemas.microsoft.com/office/drawing/2014/main" id="{458A58BA-C598-4719-A3F1-3F38D67DE08E}"/>
              </a:ext>
            </a:extLst>
          </p:cNvPr>
          <p:cNvPicPr>
            <a:picLocks noChangeAspect="1"/>
          </p:cNvPicPr>
          <p:nvPr/>
        </p:nvPicPr>
        <p:blipFill>
          <a:blip r:embed="rId2"/>
          <a:stretch>
            <a:fillRect/>
          </a:stretch>
        </p:blipFill>
        <p:spPr>
          <a:xfrm>
            <a:off x="2747977" y="3617572"/>
            <a:ext cx="4738673" cy="2811803"/>
          </a:xfrm>
          <a:prstGeom prst="rect">
            <a:avLst/>
          </a:prstGeom>
        </p:spPr>
      </p:pic>
    </p:spTree>
    <p:extLst>
      <p:ext uri="{BB962C8B-B14F-4D97-AF65-F5344CB8AC3E}">
        <p14:creationId xmlns:p14="http://schemas.microsoft.com/office/powerpoint/2010/main" val="38985632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A281CF-5509-4A5D-BDBF-4465B298B102}"/>
              </a:ext>
            </a:extLst>
          </p:cNvPr>
          <p:cNvPicPr>
            <a:picLocks noChangeAspect="1"/>
          </p:cNvPicPr>
          <p:nvPr/>
        </p:nvPicPr>
        <p:blipFill>
          <a:blip r:embed="rId2"/>
          <a:stretch>
            <a:fillRect/>
          </a:stretch>
        </p:blipFill>
        <p:spPr>
          <a:xfrm>
            <a:off x="4695827" y="105051"/>
            <a:ext cx="4333875" cy="2437804"/>
          </a:xfrm>
          <a:prstGeom prst="rect">
            <a:avLst/>
          </a:prstGeom>
          <a:noFill/>
        </p:spPr>
      </p:pic>
      <p:sp>
        <p:nvSpPr>
          <p:cNvPr id="2" name="Text Placeholder 1">
            <a:extLst>
              <a:ext uri="{FF2B5EF4-FFF2-40B4-BE49-F238E27FC236}">
                <a16:creationId xmlns:a16="http://schemas.microsoft.com/office/drawing/2014/main" id="{9485F3E0-7430-4713-85E8-E0469FD9B842}"/>
              </a:ext>
            </a:extLst>
          </p:cNvPr>
          <p:cNvSpPr>
            <a:spLocks noGrp="1"/>
          </p:cNvSpPr>
          <p:nvPr>
            <p:ph type="body" sz="quarter" idx="11"/>
          </p:nvPr>
        </p:nvSpPr>
        <p:spPr>
          <a:xfrm>
            <a:off x="333374" y="0"/>
            <a:ext cx="4114800" cy="666750"/>
          </a:xfrm>
        </p:spPr>
        <p:txBody>
          <a:bodyPr>
            <a:normAutofit/>
          </a:bodyPr>
          <a:lstStyle/>
          <a:p>
            <a:r>
              <a:rPr lang="en-AU" dirty="0"/>
              <a:t>Outcomes</a:t>
            </a:r>
            <a:endParaRPr lang="en-US" dirty="0"/>
          </a:p>
        </p:txBody>
      </p:sp>
      <p:sp>
        <p:nvSpPr>
          <p:cNvPr id="5" name="Rectangle 4">
            <a:extLst>
              <a:ext uri="{FF2B5EF4-FFF2-40B4-BE49-F238E27FC236}">
                <a16:creationId xmlns:a16="http://schemas.microsoft.com/office/drawing/2014/main" id="{C9B5B505-09B3-4D8C-9E83-B46B6E42EA5F}"/>
              </a:ext>
            </a:extLst>
          </p:cNvPr>
          <p:cNvSpPr/>
          <p:nvPr/>
        </p:nvSpPr>
        <p:spPr>
          <a:xfrm>
            <a:off x="228601" y="456984"/>
            <a:ext cx="4114800" cy="3952875"/>
          </a:xfrm>
          <a:prstGeom prst="rect">
            <a:avLst/>
          </a:prstGeom>
        </p:spPr>
        <p:txBody>
          <a:bodyPr>
            <a:normAutofit/>
          </a:bodyPr>
          <a:lstStyle/>
          <a:p>
            <a:pPr>
              <a:lnSpc>
                <a:spcPct val="90000"/>
              </a:lnSpc>
              <a:spcBef>
                <a:spcPct val="20000"/>
              </a:spcBef>
            </a:pPr>
            <a:r>
              <a:rPr lang="en-US" sz="1600" b="1" dirty="0">
                <a:latin typeface="+mn-lt"/>
                <a:cs typeface="+mn-cs"/>
              </a:rPr>
              <a:t> </a:t>
            </a:r>
            <a:r>
              <a:rPr lang="en-US" sz="1600" dirty="0">
                <a:latin typeface="+mn-lt"/>
                <a:cs typeface="+mn-cs"/>
              </a:rPr>
              <a:t>‘Hopeful idea’ number one was brought to fruition, as the student feedback demonstrated an increased understanding of ‘politics’ and the way that language is utilised to promote a world view (such as progressive/conservative) in the media. </a:t>
            </a:r>
          </a:p>
          <a:p>
            <a:pPr>
              <a:lnSpc>
                <a:spcPct val="90000"/>
              </a:lnSpc>
              <a:spcBef>
                <a:spcPct val="20000"/>
              </a:spcBef>
            </a:pPr>
            <a:r>
              <a:rPr lang="en-US" sz="1600" dirty="0">
                <a:latin typeface="+mn-lt"/>
                <a:cs typeface="+mn-cs"/>
              </a:rPr>
              <a:t>‘</a:t>
            </a:r>
            <a:r>
              <a:rPr lang="en-US" sz="1600" i="1" dirty="0">
                <a:latin typeface="+mn-lt"/>
                <a:cs typeface="+mn-cs"/>
              </a:rPr>
              <a:t>Before starting this course, I had very little understanding of politics, despite many people attempting to explain the concept to me in the past. I certainly had no idea political bias exists in the media. I’m now not only aware it exists, but I am able to identify it</a:t>
            </a:r>
            <a:r>
              <a:rPr lang="en-US" sz="1600" dirty="0">
                <a:latin typeface="+mn-lt"/>
                <a:cs typeface="+mn-cs"/>
              </a:rPr>
              <a:t>’ (Student feedback, Survey 2019</a:t>
            </a:r>
            <a:r>
              <a:rPr lang="en-US" sz="1600" b="1" dirty="0">
                <a:latin typeface="+mn-lt"/>
                <a:cs typeface="+mn-cs"/>
              </a:rPr>
              <a:t>). </a:t>
            </a:r>
          </a:p>
        </p:txBody>
      </p:sp>
      <p:sp>
        <p:nvSpPr>
          <p:cNvPr id="7" name="Rectangle 6">
            <a:extLst>
              <a:ext uri="{FF2B5EF4-FFF2-40B4-BE49-F238E27FC236}">
                <a16:creationId xmlns:a16="http://schemas.microsoft.com/office/drawing/2014/main" id="{63556258-C9F6-4147-96F4-38D7BDA76782}"/>
              </a:ext>
            </a:extLst>
          </p:cNvPr>
          <p:cNvSpPr/>
          <p:nvPr/>
        </p:nvSpPr>
        <p:spPr>
          <a:xfrm>
            <a:off x="4695827" y="3008314"/>
            <a:ext cx="4114800" cy="1815882"/>
          </a:xfrm>
          <a:prstGeom prst="rect">
            <a:avLst/>
          </a:prstGeom>
        </p:spPr>
        <p:txBody>
          <a:bodyPr wrap="square">
            <a:spAutoFit/>
          </a:bodyPr>
          <a:lstStyle/>
          <a:p>
            <a:pPr>
              <a:spcBef>
                <a:spcPts val="1200"/>
              </a:spcBef>
              <a:spcAft>
                <a:spcPts val="1200"/>
              </a:spcAft>
            </a:pPr>
            <a:r>
              <a:rPr lang="en-US" sz="1600" dirty="0">
                <a:latin typeface="+mn-lt"/>
                <a:ea typeface="Arial" panose="020B0604020202020204" pitchFamily="34" charset="0"/>
              </a:rPr>
              <a:t>This skepticism is echoed in this student comment ‘I</a:t>
            </a:r>
            <a:r>
              <a:rPr lang="en-US" sz="1600" i="1" dirty="0">
                <a:latin typeface="+mn-lt"/>
                <a:ea typeface="Arial" panose="020B0604020202020204" pitchFamily="34" charset="0"/>
              </a:rPr>
              <a:t> am definitely better at recognizing and identifying worldviews and now have a more skeptical approach to consuming media as well as a bigger interest in politics</a:t>
            </a:r>
            <a:r>
              <a:rPr lang="en-US" sz="1600" dirty="0">
                <a:latin typeface="+mn-lt"/>
                <a:ea typeface="Arial" panose="020B0604020202020204" pitchFamily="34" charset="0"/>
              </a:rPr>
              <a:t>’ (Student feedback, Survey 2019). </a:t>
            </a:r>
            <a:endParaRPr lang="en-US" sz="2000" dirty="0">
              <a:latin typeface="+mn-lt"/>
              <a:ea typeface="Arial" panose="020B0604020202020204" pitchFamily="34" charset="0"/>
            </a:endParaRPr>
          </a:p>
        </p:txBody>
      </p:sp>
      <p:sp>
        <p:nvSpPr>
          <p:cNvPr id="8" name="Rectangle 7">
            <a:extLst>
              <a:ext uri="{FF2B5EF4-FFF2-40B4-BE49-F238E27FC236}">
                <a16:creationId xmlns:a16="http://schemas.microsoft.com/office/drawing/2014/main" id="{C63D9113-8DAB-43C6-BDD7-A72F2EBB9BA9}"/>
              </a:ext>
            </a:extLst>
          </p:cNvPr>
          <p:cNvSpPr/>
          <p:nvPr/>
        </p:nvSpPr>
        <p:spPr>
          <a:xfrm>
            <a:off x="333373" y="3535969"/>
            <a:ext cx="4572000" cy="2062103"/>
          </a:xfrm>
          <a:prstGeom prst="rect">
            <a:avLst/>
          </a:prstGeom>
        </p:spPr>
        <p:txBody>
          <a:bodyPr>
            <a:spAutoFit/>
          </a:bodyPr>
          <a:lstStyle/>
          <a:p>
            <a:r>
              <a:rPr lang="en-AU" sz="1600" dirty="0"/>
              <a:t>Another student reflects on their increased confidence: ‘</a:t>
            </a:r>
            <a:r>
              <a:rPr lang="en-AU" sz="1600" i="1" dirty="0"/>
              <a:t>Before this course I stayed in a bubble and had no ideas about politics. After doing this course I have found myself watching the news and to try and follow what is happening…I feel more confident about understanding what I watch, read and </a:t>
            </a:r>
            <a:r>
              <a:rPr lang="en-AU" sz="1600" dirty="0"/>
              <a:t>listen to’ (Student feedback, Survey 2019).. </a:t>
            </a:r>
          </a:p>
        </p:txBody>
      </p:sp>
    </p:spTree>
    <p:extLst>
      <p:ext uri="{BB962C8B-B14F-4D97-AF65-F5344CB8AC3E}">
        <p14:creationId xmlns:p14="http://schemas.microsoft.com/office/powerpoint/2010/main" val="237805086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1D2FC9-0AFB-453E-BD04-389170919B5E}"/>
              </a:ext>
            </a:extLst>
          </p:cNvPr>
          <p:cNvSpPr>
            <a:spLocks noGrp="1"/>
          </p:cNvSpPr>
          <p:nvPr>
            <p:ph type="body" sz="quarter" idx="10"/>
          </p:nvPr>
        </p:nvSpPr>
        <p:spPr/>
        <p:txBody>
          <a:bodyPr/>
          <a:lstStyle/>
          <a:p>
            <a:r>
              <a:rPr lang="en-AU" dirty="0"/>
              <a:t>Outcomes</a:t>
            </a:r>
            <a:endParaRPr lang="en-US" dirty="0"/>
          </a:p>
        </p:txBody>
      </p:sp>
      <p:sp>
        <p:nvSpPr>
          <p:cNvPr id="6" name="Rectangle 5">
            <a:extLst>
              <a:ext uri="{FF2B5EF4-FFF2-40B4-BE49-F238E27FC236}">
                <a16:creationId xmlns:a16="http://schemas.microsoft.com/office/drawing/2014/main" id="{2E47995C-C7C1-4288-A2F3-6FDF3A713BDF}"/>
              </a:ext>
            </a:extLst>
          </p:cNvPr>
          <p:cNvSpPr/>
          <p:nvPr/>
        </p:nvSpPr>
        <p:spPr>
          <a:xfrm>
            <a:off x="128587" y="1219200"/>
            <a:ext cx="4443413" cy="2062103"/>
          </a:xfrm>
          <a:prstGeom prst="rect">
            <a:avLst/>
          </a:prstGeom>
        </p:spPr>
        <p:txBody>
          <a:bodyPr wrap="square">
            <a:spAutoFit/>
          </a:bodyPr>
          <a:lstStyle/>
          <a:p>
            <a:r>
              <a:rPr lang="en-US" sz="1600" dirty="0">
                <a:latin typeface="Arial" panose="020B0604020202020204" pitchFamily="34" charset="0"/>
                <a:ea typeface="Arial" panose="020B0604020202020204" pitchFamily="34" charset="0"/>
              </a:rPr>
              <a:t>Other students reflected on how the course assisted their understanding of politics more broadly; ‘</a:t>
            </a:r>
            <a:r>
              <a:rPr lang="en-US" sz="1600" i="1" dirty="0">
                <a:latin typeface="Arial" panose="020B0604020202020204" pitchFamily="34" charset="0"/>
                <a:ea typeface="Arial" panose="020B0604020202020204" pitchFamily="34" charset="0"/>
              </a:rPr>
              <a:t>I finally understand what political parties stand for and what they try and do. Do I like politics….NO! I think most of them are dumb. However, the course has helped me understand what the media and politics is trying to do</a:t>
            </a:r>
            <a:r>
              <a:rPr lang="en-US" sz="1600" dirty="0">
                <a:latin typeface="Arial" panose="020B0604020202020204" pitchFamily="34" charset="0"/>
                <a:ea typeface="Arial" panose="020B0604020202020204" pitchFamily="34" charset="0"/>
              </a:rPr>
              <a:t> (Student feedback, Survey 2019). </a:t>
            </a:r>
            <a:endParaRPr lang="en-US" sz="1600" dirty="0"/>
          </a:p>
        </p:txBody>
      </p:sp>
      <p:sp>
        <p:nvSpPr>
          <p:cNvPr id="7" name="Rectangle 6">
            <a:extLst>
              <a:ext uri="{FF2B5EF4-FFF2-40B4-BE49-F238E27FC236}">
                <a16:creationId xmlns:a16="http://schemas.microsoft.com/office/drawing/2014/main" id="{9E563405-16CC-42E5-8115-96C80788D1BA}"/>
              </a:ext>
            </a:extLst>
          </p:cNvPr>
          <p:cNvSpPr/>
          <p:nvPr/>
        </p:nvSpPr>
        <p:spPr>
          <a:xfrm>
            <a:off x="4443413" y="3084255"/>
            <a:ext cx="4572000" cy="2554545"/>
          </a:xfrm>
          <a:prstGeom prst="rect">
            <a:avLst/>
          </a:prstGeom>
        </p:spPr>
        <p:txBody>
          <a:bodyPr>
            <a:spAutoFit/>
          </a:bodyPr>
          <a:lstStyle/>
          <a:p>
            <a:r>
              <a:rPr lang="en-US" sz="1600" i="1" dirty="0">
                <a:latin typeface="Arial" panose="020B0604020202020204" pitchFamily="34" charset="0"/>
                <a:ea typeface="Arial" panose="020B0604020202020204" pitchFamily="34" charset="0"/>
              </a:rPr>
              <a:t>My interest in politics has not changed. I still don’t have a view on it but now when I see the media exposing it, I do look up key words on the topic to gain a better understanding about what the media was wanting to expose</a:t>
            </a:r>
            <a:r>
              <a:rPr lang="en-US" sz="1600" dirty="0">
                <a:latin typeface="Arial" panose="020B0604020202020204" pitchFamily="34" charset="0"/>
                <a:ea typeface="Arial" panose="020B0604020202020204" pitchFamily="34" charset="0"/>
              </a:rPr>
              <a:t>’ (Student feedback, Survey 2019); </a:t>
            </a:r>
            <a:r>
              <a:rPr lang="en-US" sz="1600" i="1" dirty="0">
                <a:latin typeface="Arial" panose="020B0604020202020204" pitchFamily="34" charset="0"/>
                <a:ea typeface="Arial" panose="020B0604020202020204" pitchFamily="34" charset="0"/>
              </a:rPr>
              <a:t>‘I never really had a thought when it came to politics, however with media I have learnt not to also rely on what is being shown without looking it up with evidenc</a:t>
            </a:r>
            <a:r>
              <a:rPr lang="en-US" sz="1600" dirty="0">
                <a:latin typeface="Arial" panose="020B0604020202020204" pitchFamily="34" charset="0"/>
                <a:ea typeface="Arial" panose="020B0604020202020204" pitchFamily="34" charset="0"/>
              </a:rPr>
              <a:t>e’ (Student feedback, Survey 2019)</a:t>
            </a:r>
            <a:endParaRPr lang="en-US" sz="1600" dirty="0"/>
          </a:p>
        </p:txBody>
      </p:sp>
      <p:pic>
        <p:nvPicPr>
          <p:cNvPr id="8" name="Picture 7">
            <a:extLst>
              <a:ext uri="{FF2B5EF4-FFF2-40B4-BE49-F238E27FC236}">
                <a16:creationId xmlns:a16="http://schemas.microsoft.com/office/drawing/2014/main" id="{5539DAC6-3105-4FA3-A7F2-5E22681A8F26}"/>
              </a:ext>
            </a:extLst>
          </p:cNvPr>
          <p:cNvPicPr>
            <a:picLocks noChangeAspect="1"/>
          </p:cNvPicPr>
          <p:nvPr/>
        </p:nvPicPr>
        <p:blipFill>
          <a:blip r:embed="rId3"/>
          <a:stretch>
            <a:fillRect/>
          </a:stretch>
        </p:blipFill>
        <p:spPr>
          <a:xfrm>
            <a:off x="833436" y="3452872"/>
            <a:ext cx="2924176" cy="1945906"/>
          </a:xfrm>
          <a:prstGeom prst="rect">
            <a:avLst/>
          </a:prstGeom>
        </p:spPr>
      </p:pic>
      <p:sp>
        <p:nvSpPr>
          <p:cNvPr id="9" name="Rectangle 8">
            <a:extLst>
              <a:ext uri="{FF2B5EF4-FFF2-40B4-BE49-F238E27FC236}">
                <a16:creationId xmlns:a16="http://schemas.microsoft.com/office/drawing/2014/main" id="{611514ED-0638-4849-B1DB-A6CA7B8CED82}"/>
              </a:ext>
            </a:extLst>
          </p:cNvPr>
          <p:cNvSpPr/>
          <p:nvPr/>
        </p:nvSpPr>
        <p:spPr>
          <a:xfrm>
            <a:off x="4648200" y="260508"/>
            <a:ext cx="4162425" cy="2554545"/>
          </a:xfrm>
          <a:prstGeom prst="rect">
            <a:avLst/>
          </a:prstGeom>
        </p:spPr>
        <p:txBody>
          <a:bodyPr wrap="square">
            <a:spAutoFit/>
          </a:bodyPr>
          <a:lstStyle/>
          <a:p>
            <a:r>
              <a:rPr lang="en-AU" sz="1600" dirty="0"/>
              <a:t>Another student reflected ‘</a:t>
            </a:r>
            <a:r>
              <a:rPr lang="en-AU" sz="1600" i="1" dirty="0"/>
              <a:t>I was unaware of how much minorities were not represented in the media. I previously never thought much about the voices that were excluded</a:t>
            </a:r>
            <a:r>
              <a:rPr lang="en-AU" sz="1600" dirty="0"/>
              <a:t>’ (Student feedback, Survey 2019). ‘</a:t>
            </a:r>
            <a:r>
              <a:rPr lang="en-AU" sz="1600" i="1" dirty="0"/>
              <a:t>Seeing biased articles and news had always upset me, but being able to identify methods of bias and manipulation and poor research makes it easier for me to understand</a:t>
            </a:r>
            <a:r>
              <a:rPr lang="en-AU" sz="1600" dirty="0"/>
              <a:t>’ (Student feedback, Survey 2019).</a:t>
            </a:r>
            <a:endParaRPr lang="en-US" sz="1600" dirty="0"/>
          </a:p>
        </p:txBody>
      </p:sp>
    </p:spTree>
    <p:extLst>
      <p:ext uri="{BB962C8B-B14F-4D97-AF65-F5344CB8AC3E}">
        <p14:creationId xmlns:p14="http://schemas.microsoft.com/office/powerpoint/2010/main" val="1477488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053F91-E8C4-4FE0-80EF-456A0A46FB32}"/>
              </a:ext>
            </a:extLst>
          </p:cNvPr>
          <p:cNvSpPr>
            <a:spLocks noGrp="1"/>
          </p:cNvSpPr>
          <p:nvPr>
            <p:ph type="body" sz="quarter" idx="11"/>
          </p:nvPr>
        </p:nvSpPr>
        <p:spPr/>
        <p:txBody>
          <a:bodyPr/>
          <a:lstStyle/>
          <a:p>
            <a:r>
              <a:rPr lang="en-AU" b="0" dirty="0"/>
              <a:t>To borrow from hooks (1994, p. 21), ‘any classroom that employs a holistic model of learning will also be a place that teachers grow, and are empowered by the process. That empowerment cannot happen if we refuse to be vulnerable while encouraging students to take risks’. </a:t>
            </a:r>
          </a:p>
          <a:p>
            <a:r>
              <a:rPr lang="en-AU" b="0" dirty="0"/>
              <a:t>Participating in a collective action research project gave me the confidence to face my vulnerability and overcome teaching challenges that has contributed to increased student engagement, outstanding student outcomes of high challenge curricula and increased hope for the students</a:t>
            </a:r>
            <a:r>
              <a:rPr lang="en-AU" b="0" i="1" dirty="0"/>
              <a:t>: I have doubted myself for most of my life but I am finally starting to realise that I am capable, I just have to believe in myself a bit more</a:t>
            </a:r>
            <a:r>
              <a:rPr lang="en-AU" b="0" dirty="0"/>
              <a:t> (student email communication, 2020).</a:t>
            </a:r>
            <a:endParaRPr lang="en-US" b="0" dirty="0"/>
          </a:p>
        </p:txBody>
      </p:sp>
    </p:spTree>
    <p:extLst>
      <p:ext uri="{BB962C8B-B14F-4D97-AF65-F5344CB8AC3E}">
        <p14:creationId xmlns:p14="http://schemas.microsoft.com/office/powerpoint/2010/main" val="38515786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257176" y="1421606"/>
            <a:ext cx="8258175" cy="485775"/>
          </a:xfrm>
        </p:spPr>
        <p:txBody>
          <a:bodyPr>
            <a:noAutofit/>
          </a:bodyPr>
          <a:lstStyle/>
          <a:p>
            <a:pPr algn="ctr"/>
            <a:r>
              <a:rPr lang="en-AU" sz="3300" dirty="0"/>
              <a:t>Acknowledgement of Country </a:t>
            </a:r>
            <a:endParaRPr lang="en-US" sz="3300"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76249" y="1664494"/>
            <a:ext cx="8258175" cy="2981325"/>
          </a:xfrm>
        </p:spPr>
        <p:txBody>
          <a:bodyPr>
            <a:normAutofit lnSpcReduction="10000"/>
          </a:bodyPr>
          <a:lstStyle/>
          <a:p>
            <a:pPr algn="just"/>
            <a:r>
              <a:rPr lang="en-US" dirty="0"/>
              <a:t> </a:t>
            </a:r>
          </a:p>
          <a:p>
            <a:pPr algn="just"/>
            <a:r>
              <a:rPr lang="en-US" dirty="0"/>
              <a:t> </a:t>
            </a:r>
          </a:p>
          <a:p>
            <a:pPr algn="just"/>
            <a:r>
              <a:rPr lang="en-US" sz="2400" b="0" dirty="0"/>
              <a:t>We respectfully acknowledge the Kaurna, </a:t>
            </a:r>
            <a:r>
              <a:rPr lang="en-US" sz="2400" b="0" dirty="0" err="1"/>
              <a:t>Boandik</a:t>
            </a:r>
            <a:r>
              <a:rPr lang="en-US" sz="2400" b="0" dirty="0"/>
              <a:t> and </a:t>
            </a:r>
            <a:r>
              <a:rPr lang="en-US" sz="2400" b="0" dirty="0" err="1"/>
              <a:t>Barngarla</a:t>
            </a:r>
            <a:r>
              <a:rPr lang="en-US" sz="2400" b="0" dirty="0"/>
              <a:t> First Nations Peoples and their Elders past and present, who are the First Nations’ traditional owners of the land that are now home to the University of South Australia’s campuses in Adelaide, Mount Gambier and Whyalla.</a:t>
            </a:r>
          </a:p>
          <a:p>
            <a:pPr algn="just"/>
            <a:endParaRPr lang="en-US" dirty="0"/>
          </a:p>
        </p:txBody>
      </p:sp>
    </p:spTree>
    <p:extLst>
      <p:ext uri="{BB962C8B-B14F-4D97-AF65-F5344CB8AC3E}">
        <p14:creationId xmlns:p14="http://schemas.microsoft.com/office/powerpoint/2010/main" val="3854887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E59434-64C1-4C28-9655-C3519B30A3A9}"/>
              </a:ext>
            </a:extLst>
          </p:cNvPr>
          <p:cNvSpPr>
            <a:spLocks noGrp="1"/>
          </p:cNvSpPr>
          <p:nvPr>
            <p:ph type="body" sz="quarter" idx="10"/>
          </p:nvPr>
        </p:nvSpPr>
        <p:spPr>
          <a:xfrm>
            <a:off x="414337" y="181490"/>
            <a:ext cx="8258175" cy="647700"/>
          </a:xfrm>
        </p:spPr>
        <p:txBody>
          <a:bodyPr/>
          <a:lstStyle/>
          <a:p>
            <a:r>
              <a:rPr lang="en-AU" dirty="0"/>
              <a:t>Plan for session </a:t>
            </a:r>
            <a:endParaRPr lang="en-US" dirty="0"/>
          </a:p>
        </p:txBody>
      </p:sp>
      <p:sp>
        <p:nvSpPr>
          <p:cNvPr id="3" name="Text Placeholder 2">
            <a:extLst>
              <a:ext uri="{FF2B5EF4-FFF2-40B4-BE49-F238E27FC236}">
                <a16:creationId xmlns:a16="http://schemas.microsoft.com/office/drawing/2014/main" id="{E4A8EFEF-7345-42AB-A371-114D6445B9B2}"/>
              </a:ext>
            </a:extLst>
          </p:cNvPr>
          <p:cNvSpPr>
            <a:spLocks noGrp="1"/>
          </p:cNvSpPr>
          <p:nvPr>
            <p:ph type="body" sz="quarter" idx="11"/>
          </p:nvPr>
        </p:nvSpPr>
        <p:spPr>
          <a:xfrm>
            <a:off x="290768" y="652849"/>
            <a:ext cx="8258175" cy="647700"/>
          </a:xfrm>
        </p:spPr>
        <p:txBody>
          <a:bodyPr/>
          <a:lstStyle/>
          <a:p>
            <a:r>
              <a:rPr lang="en-AU" sz="1600" b="0" dirty="0"/>
              <a:t>9.00 	</a:t>
            </a:r>
            <a:r>
              <a:rPr lang="en-AU" sz="1400" b="0" dirty="0"/>
              <a:t>Acknowledgment of Country and Introduction</a:t>
            </a:r>
          </a:p>
          <a:p>
            <a:endParaRPr lang="en-AU" sz="1400" b="0" dirty="0"/>
          </a:p>
          <a:p>
            <a:r>
              <a:rPr lang="en-AU" sz="1400" b="0" dirty="0"/>
              <a:t>9.15 	Sharing your pedagogical challenge</a:t>
            </a:r>
          </a:p>
          <a:p>
            <a:r>
              <a:rPr lang="en-AU" sz="1400" b="0" dirty="0"/>
              <a:t>	Task: In small groups, discuss (</a:t>
            </a:r>
            <a:r>
              <a:rPr lang="en-AU" sz="1400" b="0" dirty="0" err="1"/>
              <a:t>i</a:t>
            </a:r>
            <a:r>
              <a:rPr lang="en-AU" sz="1400" b="0" dirty="0"/>
              <a:t>) What are your pedagogical challenge[s]</a:t>
            </a:r>
          </a:p>
          <a:p>
            <a:r>
              <a:rPr lang="en-AU" sz="1400" b="0" dirty="0"/>
              <a:t>	Share in the larger group</a:t>
            </a:r>
          </a:p>
          <a:p>
            <a:endParaRPr lang="en-AU" sz="1400" b="0" dirty="0"/>
          </a:p>
          <a:p>
            <a:r>
              <a:rPr lang="en-AU" sz="1400" b="0" dirty="0"/>
              <a:t>10:00	Presentation: Turn–around pedagogies </a:t>
            </a:r>
          </a:p>
          <a:p>
            <a:r>
              <a:rPr lang="en-AU" sz="1400" b="0" dirty="0"/>
              <a:t> </a:t>
            </a:r>
          </a:p>
          <a:p>
            <a:r>
              <a:rPr lang="en-AU" sz="1400" b="0" dirty="0"/>
              <a:t>10.15 	Morning tea</a:t>
            </a:r>
          </a:p>
          <a:p>
            <a:endParaRPr lang="en-AU" sz="1400" b="0" dirty="0"/>
          </a:p>
          <a:p>
            <a:r>
              <a:rPr lang="en-AU" sz="1400" b="0" dirty="0"/>
              <a:t>10.30 	Presentation: Examples of hopeful ideas used in action research</a:t>
            </a:r>
          </a:p>
          <a:p>
            <a:endParaRPr lang="en-AU" sz="1400" b="0" dirty="0"/>
          </a:p>
          <a:p>
            <a:r>
              <a:rPr lang="en-AU" sz="1400" b="0" dirty="0"/>
              <a:t>10.45	Discussion</a:t>
            </a:r>
          </a:p>
          <a:p>
            <a:endParaRPr lang="en-AU" sz="1400" b="0" dirty="0"/>
          </a:p>
          <a:p>
            <a:r>
              <a:rPr lang="en-AU" sz="1400" b="0" dirty="0"/>
              <a:t>11.00  	Share your own hopeful ideas </a:t>
            </a:r>
          </a:p>
          <a:p>
            <a:r>
              <a:rPr lang="en-AU" sz="1400" b="0" dirty="0"/>
              <a:t>	Task: In small groups, discuss (</a:t>
            </a:r>
            <a:r>
              <a:rPr lang="en-AU" sz="1400" b="0" dirty="0" err="1"/>
              <a:t>i</a:t>
            </a:r>
            <a:r>
              <a:rPr lang="en-AU" sz="1400" b="0" dirty="0"/>
              <a:t>) What are your pedagogical challenge[s]</a:t>
            </a:r>
          </a:p>
          <a:p>
            <a:r>
              <a:rPr lang="en-AU" sz="1400" b="0" dirty="0"/>
              <a:t>	Share in the larger group</a:t>
            </a:r>
          </a:p>
          <a:p>
            <a:endParaRPr lang="en-AU" sz="1400" b="0" dirty="0"/>
          </a:p>
          <a:p>
            <a:r>
              <a:rPr lang="en-AU" sz="1400" b="0" dirty="0"/>
              <a:t>12.00 	Close</a:t>
            </a:r>
          </a:p>
          <a:p>
            <a:endParaRPr lang="en-US" dirty="0"/>
          </a:p>
        </p:txBody>
      </p:sp>
    </p:spTree>
    <p:extLst>
      <p:ext uri="{BB962C8B-B14F-4D97-AF65-F5344CB8AC3E}">
        <p14:creationId xmlns:p14="http://schemas.microsoft.com/office/powerpoint/2010/main" val="16200934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D3477-C5B8-4BCA-87AA-A5A04B10E71B}"/>
              </a:ext>
            </a:extLst>
          </p:cNvPr>
          <p:cNvPicPr>
            <a:picLocks noChangeAspect="1"/>
          </p:cNvPicPr>
          <p:nvPr/>
        </p:nvPicPr>
        <p:blipFill rotWithShape="1">
          <a:blip r:embed="rId2"/>
          <a:srcRect t="3281" r="3" b="6749"/>
          <a:stretch/>
        </p:blipFill>
        <p:spPr>
          <a:xfrm>
            <a:off x="5747576" y="3657599"/>
            <a:ext cx="2069857" cy="2843211"/>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a:noFill/>
        </p:spPr>
      </p:pic>
      <p:sp>
        <p:nvSpPr>
          <p:cNvPr id="2" name="Text Placeholder 1">
            <a:extLst>
              <a:ext uri="{FF2B5EF4-FFF2-40B4-BE49-F238E27FC236}">
                <a16:creationId xmlns:a16="http://schemas.microsoft.com/office/drawing/2014/main" id="{68284B59-E9E6-462E-BF3C-6808CC738898}"/>
              </a:ext>
            </a:extLst>
          </p:cNvPr>
          <p:cNvSpPr>
            <a:spLocks noGrp="1"/>
          </p:cNvSpPr>
          <p:nvPr>
            <p:ph type="body" sz="quarter" idx="11"/>
          </p:nvPr>
        </p:nvSpPr>
        <p:spPr>
          <a:xfrm>
            <a:off x="333375" y="528638"/>
            <a:ext cx="3630839" cy="404812"/>
          </a:xfrm>
        </p:spPr>
        <p:txBody>
          <a:bodyPr>
            <a:normAutofit fontScale="92500"/>
          </a:bodyPr>
          <a:lstStyle/>
          <a:p>
            <a:pPr>
              <a:lnSpc>
                <a:spcPct val="90000"/>
              </a:lnSpc>
            </a:pPr>
            <a:r>
              <a:rPr lang="en-AU" sz="2400"/>
              <a:t>Recommended Readings </a:t>
            </a:r>
            <a:endParaRPr lang="en-US" sz="2400"/>
          </a:p>
        </p:txBody>
      </p:sp>
      <p:sp>
        <p:nvSpPr>
          <p:cNvPr id="3" name="Text Placeholder 2">
            <a:extLst>
              <a:ext uri="{FF2B5EF4-FFF2-40B4-BE49-F238E27FC236}">
                <a16:creationId xmlns:a16="http://schemas.microsoft.com/office/drawing/2014/main" id="{55496B35-3A78-4D6D-A620-82BFCD9D2C08}"/>
              </a:ext>
            </a:extLst>
          </p:cNvPr>
          <p:cNvSpPr>
            <a:spLocks noGrp="1"/>
          </p:cNvSpPr>
          <p:nvPr>
            <p:ph type="body" sz="quarter" idx="12"/>
          </p:nvPr>
        </p:nvSpPr>
        <p:spPr>
          <a:xfrm>
            <a:off x="457200" y="1223963"/>
            <a:ext cx="4114800" cy="3952875"/>
          </a:xfrm>
        </p:spPr>
        <p:txBody>
          <a:bodyPr>
            <a:normAutofit/>
          </a:bodyPr>
          <a:lstStyle/>
          <a:p>
            <a:r>
              <a:rPr lang="en-AU" b="0" dirty="0"/>
              <a:t>Comber, B. &amp; Kamler, B. (2004) 'Getting Out of</a:t>
            </a:r>
          </a:p>
          <a:p>
            <a:r>
              <a:rPr lang="en-AU" b="0" dirty="0"/>
              <a:t>Deficit: Pedagogies of reconnection', </a:t>
            </a:r>
            <a:r>
              <a:rPr lang="en-AU" b="0" i="1" dirty="0"/>
              <a:t>Teaching Education</a:t>
            </a:r>
            <a:r>
              <a:rPr lang="en-AU" b="0" dirty="0"/>
              <a:t>, 15:3, 293 — 310. </a:t>
            </a:r>
          </a:p>
          <a:p>
            <a:endParaRPr lang="en-AU" b="0" dirty="0"/>
          </a:p>
          <a:p>
            <a:pPr lvl="0"/>
            <a:r>
              <a:rPr lang="en-US" b="0" dirty="0"/>
              <a:t>Prosser, B., Luca, B., Reid, A. (eds) (2010) </a:t>
            </a:r>
            <a:r>
              <a:rPr lang="en-US" b="0" i="1" dirty="0"/>
              <a:t>Connecting Lives and learning: renewing pedagogy in the middle years</a:t>
            </a:r>
            <a:r>
              <a:rPr lang="en-US" b="0" dirty="0"/>
              <a:t>, Wakefield Press, SA. </a:t>
            </a:r>
          </a:p>
          <a:p>
            <a:endParaRPr lang="en-AU" b="0" dirty="0"/>
          </a:p>
          <a:p>
            <a:endParaRPr lang="en-AU" b="0" dirty="0"/>
          </a:p>
          <a:p>
            <a:endParaRPr lang="en-AU" dirty="0"/>
          </a:p>
          <a:p>
            <a:endParaRPr lang="en-AU" dirty="0"/>
          </a:p>
          <a:p>
            <a:endParaRPr lang="en-US" dirty="0"/>
          </a:p>
        </p:txBody>
      </p:sp>
      <p:pic>
        <p:nvPicPr>
          <p:cNvPr id="5" name="Picture 4">
            <a:extLst>
              <a:ext uri="{FF2B5EF4-FFF2-40B4-BE49-F238E27FC236}">
                <a16:creationId xmlns:a16="http://schemas.microsoft.com/office/drawing/2014/main" id="{5FC41BF6-DB34-49B3-A956-EB6E575E6991}"/>
              </a:ext>
            </a:extLst>
          </p:cNvPr>
          <p:cNvPicPr>
            <a:picLocks noChangeAspect="1"/>
          </p:cNvPicPr>
          <p:nvPr/>
        </p:nvPicPr>
        <p:blipFill>
          <a:blip r:embed="rId3"/>
          <a:stretch>
            <a:fillRect/>
          </a:stretch>
        </p:blipFill>
        <p:spPr>
          <a:xfrm>
            <a:off x="4318971" y="667260"/>
            <a:ext cx="4825029" cy="2533141"/>
          </a:xfrm>
          <a:prstGeom prst="rect">
            <a:avLst/>
          </a:prstGeom>
        </p:spPr>
      </p:pic>
    </p:spTree>
    <p:extLst>
      <p:ext uri="{BB962C8B-B14F-4D97-AF65-F5344CB8AC3E}">
        <p14:creationId xmlns:p14="http://schemas.microsoft.com/office/powerpoint/2010/main" val="24280225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0A0F8C-42C4-4BD0-AAA4-E16C472C7541}"/>
              </a:ext>
            </a:extLst>
          </p:cNvPr>
          <p:cNvSpPr>
            <a:spLocks noGrp="1"/>
          </p:cNvSpPr>
          <p:nvPr>
            <p:ph type="body" sz="quarter" idx="11"/>
          </p:nvPr>
        </p:nvSpPr>
        <p:spPr>
          <a:xfrm>
            <a:off x="328612" y="423863"/>
            <a:ext cx="8258175" cy="647700"/>
          </a:xfrm>
        </p:spPr>
        <p:txBody>
          <a:bodyPr/>
          <a:lstStyle/>
          <a:p>
            <a:r>
              <a:rPr lang="en-AU" b="0" dirty="0"/>
              <a:t>Comber, B. &amp; Kamler, B. (2004) 'Getting Out of</a:t>
            </a:r>
          </a:p>
          <a:p>
            <a:r>
              <a:rPr lang="en-AU" b="0" dirty="0"/>
              <a:t>Deficit: Pedagogies of reconnection', </a:t>
            </a:r>
            <a:r>
              <a:rPr lang="en-AU" b="0" i="1" dirty="0"/>
              <a:t>Teaching Education</a:t>
            </a:r>
            <a:r>
              <a:rPr lang="en-AU" b="0" dirty="0"/>
              <a:t>, 15:3, 293 — 310. </a:t>
            </a:r>
          </a:p>
          <a:p>
            <a:endParaRPr lang="en-US" dirty="0"/>
          </a:p>
        </p:txBody>
      </p:sp>
      <p:sp>
        <p:nvSpPr>
          <p:cNvPr id="5" name="TextBox 4">
            <a:extLst>
              <a:ext uri="{FF2B5EF4-FFF2-40B4-BE49-F238E27FC236}">
                <a16:creationId xmlns:a16="http://schemas.microsoft.com/office/drawing/2014/main" id="{0C83BDD0-D93D-41CF-8B5E-D7FDC26128C9}"/>
              </a:ext>
            </a:extLst>
          </p:cNvPr>
          <p:cNvSpPr txBox="1"/>
          <p:nvPr/>
        </p:nvSpPr>
        <p:spPr>
          <a:xfrm>
            <a:off x="342899" y="1657350"/>
            <a:ext cx="8458201" cy="2677656"/>
          </a:xfrm>
          <a:prstGeom prst="rect">
            <a:avLst/>
          </a:prstGeom>
          <a:noFill/>
        </p:spPr>
        <p:txBody>
          <a:bodyPr wrap="square" rtlCol="0">
            <a:spAutoFit/>
          </a:bodyPr>
          <a:lstStyle/>
          <a:p>
            <a:r>
              <a:rPr lang="en-AU" i="1" dirty="0"/>
              <a:t>But one thing is clear. These teachers, Marc and Nola, and their colleagues will never again take educational failure as </a:t>
            </a:r>
            <a:r>
              <a:rPr lang="en-AU" b="1" i="1" dirty="0"/>
              <a:t>inevitable</a:t>
            </a:r>
            <a:r>
              <a:rPr lang="en-AU" i="1" dirty="0"/>
              <a:t>. It is not that Marc and Nola have some riddle solved once and for all, but they have assembled a sociological and analytical perspective on their teaching that </a:t>
            </a:r>
            <a:r>
              <a:rPr lang="en-AU" b="1" i="1" dirty="0"/>
              <a:t>allows them to address new challenges differently </a:t>
            </a:r>
            <a:r>
              <a:rPr lang="en-AU" i="1" dirty="0"/>
              <a:t>(p. 308). </a:t>
            </a:r>
            <a:endParaRPr lang="en-US" i="1" dirty="0"/>
          </a:p>
        </p:txBody>
      </p:sp>
      <p:pic>
        <p:nvPicPr>
          <p:cNvPr id="6" name="Picture 5">
            <a:extLst>
              <a:ext uri="{FF2B5EF4-FFF2-40B4-BE49-F238E27FC236}">
                <a16:creationId xmlns:a16="http://schemas.microsoft.com/office/drawing/2014/main" id="{ECAF7B10-AC31-40F2-96A9-6DBAF01AF6DD}"/>
              </a:ext>
            </a:extLst>
          </p:cNvPr>
          <p:cNvPicPr>
            <a:picLocks noChangeAspect="1"/>
          </p:cNvPicPr>
          <p:nvPr/>
        </p:nvPicPr>
        <p:blipFill>
          <a:blip r:embed="rId2"/>
          <a:stretch>
            <a:fillRect/>
          </a:stretch>
        </p:blipFill>
        <p:spPr>
          <a:xfrm>
            <a:off x="2957512" y="4057650"/>
            <a:ext cx="2571750" cy="2571750"/>
          </a:xfrm>
          <a:prstGeom prst="rect">
            <a:avLst/>
          </a:prstGeom>
        </p:spPr>
      </p:pic>
    </p:spTree>
    <p:extLst>
      <p:ext uri="{BB962C8B-B14F-4D97-AF65-F5344CB8AC3E}">
        <p14:creationId xmlns:p14="http://schemas.microsoft.com/office/powerpoint/2010/main" val="17269012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7D5AB4-46BA-433A-AF40-D2D37FFB5E9E}"/>
              </a:ext>
            </a:extLst>
          </p:cNvPr>
          <p:cNvSpPr>
            <a:spLocks noGrp="1"/>
          </p:cNvSpPr>
          <p:nvPr>
            <p:ph type="body" sz="quarter" idx="11"/>
          </p:nvPr>
        </p:nvSpPr>
        <p:spPr>
          <a:xfrm>
            <a:off x="257174" y="552450"/>
            <a:ext cx="8258175" cy="647700"/>
          </a:xfrm>
        </p:spPr>
        <p:txBody>
          <a:bodyPr/>
          <a:lstStyle/>
          <a:p>
            <a:r>
              <a:rPr lang="en-US" b="0" dirty="0"/>
              <a:t>Prosser, B., Luca, B., Reid, A. (eds) (2010) </a:t>
            </a:r>
            <a:r>
              <a:rPr lang="en-US" b="0" i="1" dirty="0"/>
              <a:t>Connecting Lives and learning: renewing pedagogy in the middle years</a:t>
            </a:r>
            <a:r>
              <a:rPr lang="en-US" b="0" dirty="0"/>
              <a:t>, Wakefield Press, SA.</a:t>
            </a:r>
            <a:endParaRPr lang="en-US" dirty="0"/>
          </a:p>
        </p:txBody>
      </p:sp>
      <p:sp>
        <p:nvSpPr>
          <p:cNvPr id="4" name="TextBox 3">
            <a:extLst>
              <a:ext uri="{FF2B5EF4-FFF2-40B4-BE49-F238E27FC236}">
                <a16:creationId xmlns:a16="http://schemas.microsoft.com/office/drawing/2014/main" id="{CECF09D3-94D2-4E73-B5AF-8B70AB45C5E9}"/>
              </a:ext>
            </a:extLst>
          </p:cNvPr>
          <p:cNvSpPr txBox="1"/>
          <p:nvPr/>
        </p:nvSpPr>
        <p:spPr>
          <a:xfrm>
            <a:off x="257175" y="1443038"/>
            <a:ext cx="8258174" cy="3170099"/>
          </a:xfrm>
          <a:prstGeom prst="rect">
            <a:avLst/>
          </a:prstGeom>
          <a:noFill/>
        </p:spPr>
        <p:txBody>
          <a:bodyPr wrap="square" rtlCol="0">
            <a:spAutoFit/>
          </a:bodyPr>
          <a:lstStyle/>
          <a:p>
            <a:r>
              <a:rPr lang="en-AU" sz="2000" i="1" dirty="0"/>
              <a:t>Yet, both the current generation and of (soon to retire) teachers and the next generation of teachers to follow are faced with choices. Do we say its all too hard and continue as we have, </a:t>
            </a:r>
            <a:r>
              <a:rPr lang="en-AU" sz="2000" b="1" i="1" dirty="0"/>
              <a:t>or do we respond to the challenges </a:t>
            </a:r>
            <a:r>
              <a:rPr lang="en-AU" sz="2000" i="1" dirty="0"/>
              <a:t>by attempting more sustainable and innovative pedagogical practices? Do we accept the </a:t>
            </a:r>
            <a:r>
              <a:rPr lang="en-AU" sz="2000" b="1" i="1" dirty="0"/>
              <a:t>inevitability </a:t>
            </a:r>
            <a:r>
              <a:rPr lang="en-AU" sz="2000" i="1" dirty="0"/>
              <a:t>of inequity, exclusion and failure, or do we seek better opportunities and futures for our students and their communities? Do we locate the challenge in some deficit quality of the student rather than in our pedagogy, and in so doing, condemn our best pedagogical efforts (and ultimately our role as teachers) to irrelevance </a:t>
            </a:r>
            <a:r>
              <a:rPr lang="en-AU" sz="2000" dirty="0"/>
              <a:t>(p. 2) </a:t>
            </a:r>
            <a:endParaRPr lang="en-US" sz="2000" dirty="0"/>
          </a:p>
        </p:txBody>
      </p:sp>
      <p:pic>
        <p:nvPicPr>
          <p:cNvPr id="5" name="Picture 4">
            <a:extLst>
              <a:ext uri="{FF2B5EF4-FFF2-40B4-BE49-F238E27FC236}">
                <a16:creationId xmlns:a16="http://schemas.microsoft.com/office/drawing/2014/main" id="{080638C8-257B-4059-9E3C-789E498D49CE}"/>
              </a:ext>
            </a:extLst>
          </p:cNvPr>
          <p:cNvPicPr>
            <a:picLocks noChangeAspect="1"/>
          </p:cNvPicPr>
          <p:nvPr/>
        </p:nvPicPr>
        <p:blipFill>
          <a:blip r:embed="rId2"/>
          <a:stretch>
            <a:fillRect/>
          </a:stretch>
        </p:blipFill>
        <p:spPr>
          <a:xfrm>
            <a:off x="4205287" y="4613137"/>
            <a:ext cx="2219325" cy="2057400"/>
          </a:xfrm>
          <a:prstGeom prst="rect">
            <a:avLst/>
          </a:prstGeom>
        </p:spPr>
      </p:pic>
    </p:spTree>
    <p:extLst>
      <p:ext uri="{BB962C8B-B14F-4D97-AF65-F5344CB8AC3E}">
        <p14:creationId xmlns:p14="http://schemas.microsoft.com/office/powerpoint/2010/main" val="20440374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24DD20-AE0C-4565-BF8C-5AC6419FD1A5}"/>
              </a:ext>
            </a:extLst>
          </p:cNvPr>
          <p:cNvSpPr>
            <a:spLocks noGrp="1"/>
          </p:cNvSpPr>
          <p:nvPr>
            <p:ph type="body" sz="quarter" idx="11"/>
          </p:nvPr>
        </p:nvSpPr>
        <p:spPr>
          <a:xfrm>
            <a:off x="442912" y="695325"/>
            <a:ext cx="8258175" cy="647700"/>
          </a:xfrm>
        </p:spPr>
        <p:txBody>
          <a:bodyPr/>
          <a:lstStyle/>
          <a:p>
            <a:r>
              <a:rPr lang="en-AU" sz="2800" dirty="0"/>
              <a:t>9:15 – 9:40  </a:t>
            </a:r>
            <a:r>
              <a:rPr lang="en-AU" sz="2800" b="0" dirty="0"/>
              <a:t>Sharing your pedagogical challenge</a:t>
            </a:r>
          </a:p>
          <a:p>
            <a:endParaRPr lang="en-AU" sz="2800" b="0" dirty="0"/>
          </a:p>
          <a:p>
            <a:r>
              <a:rPr lang="en-AU" sz="2800" b="0" dirty="0"/>
              <a:t>Task: In pairs, discuss (</a:t>
            </a:r>
            <a:r>
              <a:rPr lang="en-AU" sz="2800" b="0" dirty="0" err="1"/>
              <a:t>i</a:t>
            </a:r>
            <a:r>
              <a:rPr lang="en-AU" sz="2800" b="0" dirty="0"/>
              <a:t>) What are your pedagogical challenge[s]. This may be the same challenge as last time that is further refined by your thinking/reading or a different challenge.</a:t>
            </a:r>
          </a:p>
          <a:p>
            <a:endParaRPr lang="en-AU" sz="2800" b="0" dirty="0"/>
          </a:p>
          <a:p>
            <a:r>
              <a:rPr lang="en-AU" sz="2800" dirty="0"/>
              <a:t>9:40 – 10:00 </a:t>
            </a:r>
            <a:r>
              <a:rPr lang="en-AU" sz="2800" b="0" dirty="0"/>
              <a:t>Share in the larger group</a:t>
            </a:r>
          </a:p>
          <a:p>
            <a:endParaRPr lang="en-US" dirty="0"/>
          </a:p>
        </p:txBody>
      </p:sp>
      <p:pic>
        <p:nvPicPr>
          <p:cNvPr id="4" name="Picture 3">
            <a:extLst>
              <a:ext uri="{FF2B5EF4-FFF2-40B4-BE49-F238E27FC236}">
                <a16:creationId xmlns:a16="http://schemas.microsoft.com/office/drawing/2014/main" id="{E922500B-7BED-400A-8680-D611692095FE}"/>
              </a:ext>
            </a:extLst>
          </p:cNvPr>
          <p:cNvPicPr>
            <a:picLocks noChangeAspect="1"/>
          </p:cNvPicPr>
          <p:nvPr/>
        </p:nvPicPr>
        <p:blipFill>
          <a:blip r:embed="rId2"/>
          <a:stretch>
            <a:fillRect/>
          </a:stretch>
        </p:blipFill>
        <p:spPr>
          <a:xfrm>
            <a:off x="2686050" y="4757737"/>
            <a:ext cx="3028950" cy="1514475"/>
          </a:xfrm>
          <a:prstGeom prst="rect">
            <a:avLst/>
          </a:prstGeom>
        </p:spPr>
      </p:pic>
    </p:spTree>
    <p:extLst>
      <p:ext uri="{BB962C8B-B14F-4D97-AF65-F5344CB8AC3E}">
        <p14:creationId xmlns:p14="http://schemas.microsoft.com/office/powerpoint/2010/main" val="6004887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B33AF3-5D01-40C5-B6E2-3A48766841FF}"/>
              </a:ext>
            </a:extLst>
          </p:cNvPr>
          <p:cNvSpPr>
            <a:spLocks noGrp="1"/>
          </p:cNvSpPr>
          <p:nvPr>
            <p:ph type="body" sz="quarter" idx="11"/>
          </p:nvPr>
        </p:nvSpPr>
        <p:spPr>
          <a:xfrm>
            <a:off x="492918" y="1471612"/>
            <a:ext cx="7750970" cy="628649"/>
          </a:xfrm>
        </p:spPr>
        <p:txBody>
          <a:bodyPr/>
          <a:lstStyle/>
          <a:p>
            <a:r>
              <a:rPr lang="en-US" sz="2800" dirty="0"/>
              <a:t>10:40-10:50</a:t>
            </a:r>
            <a:r>
              <a:rPr lang="en-US" sz="2800" b="0" dirty="0"/>
              <a:t>  Presentation by Professor Barbara Comber on Turn-around Pedagogies </a:t>
            </a:r>
          </a:p>
          <a:p>
            <a:endParaRPr lang="en-US" sz="2800" b="0" dirty="0"/>
          </a:p>
        </p:txBody>
      </p:sp>
      <p:pic>
        <p:nvPicPr>
          <p:cNvPr id="4" name="Picture 3">
            <a:extLst>
              <a:ext uri="{FF2B5EF4-FFF2-40B4-BE49-F238E27FC236}">
                <a16:creationId xmlns:a16="http://schemas.microsoft.com/office/drawing/2014/main" id="{AA06F5AC-D6BC-40B2-BFAD-328067ED5B7F}"/>
              </a:ext>
            </a:extLst>
          </p:cNvPr>
          <p:cNvPicPr>
            <a:picLocks noChangeAspect="1"/>
          </p:cNvPicPr>
          <p:nvPr/>
        </p:nvPicPr>
        <p:blipFill>
          <a:blip r:embed="rId2"/>
          <a:stretch>
            <a:fillRect/>
          </a:stretch>
        </p:blipFill>
        <p:spPr>
          <a:xfrm>
            <a:off x="3144513" y="3064984"/>
            <a:ext cx="4929188" cy="2587824"/>
          </a:xfrm>
          <a:prstGeom prst="rect">
            <a:avLst/>
          </a:prstGeom>
        </p:spPr>
      </p:pic>
    </p:spTree>
    <p:extLst>
      <p:ext uri="{BB962C8B-B14F-4D97-AF65-F5344CB8AC3E}">
        <p14:creationId xmlns:p14="http://schemas.microsoft.com/office/powerpoint/2010/main" val="33036005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4D53C1-B9BC-45D2-8D52-E990C4A93D69}"/>
              </a:ext>
            </a:extLst>
          </p:cNvPr>
          <p:cNvSpPr>
            <a:spLocks noGrp="1"/>
          </p:cNvSpPr>
          <p:nvPr>
            <p:ph type="body" sz="quarter" idx="11"/>
          </p:nvPr>
        </p:nvSpPr>
        <p:spPr>
          <a:xfrm>
            <a:off x="442912" y="1824038"/>
            <a:ext cx="8258175" cy="647700"/>
          </a:xfrm>
        </p:spPr>
        <p:txBody>
          <a:bodyPr/>
          <a:lstStyle/>
          <a:p>
            <a:r>
              <a:rPr lang="en-AU" sz="2800" dirty="0"/>
              <a:t>10.50</a:t>
            </a:r>
            <a:r>
              <a:rPr lang="en-AU" sz="2800" b="0" dirty="0"/>
              <a:t> Presentation by Professor Robert Hattam: Examples of hopeful ideas used in action research</a:t>
            </a:r>
          </a:p>
          <a:p>
            <a:endParaRPr lang="en-AU" sz="2800" b="0" dirty="0"/>
          </a:p>
          <a:p>
            <a:r>
              <a:rPr lang="en-AU" sz="2800" dirty="0"/>
              <a:t>11:00 – 11:15 </a:t>
            </a:r>
            <a:r>
              <a:rPr lang="en-AU" sz="2800" b="0" dirty="0"/>
              <a:t>Discussion</a:t>
            </a:r>
          </a:p>
          <a:p>
            <a:endParaRPr lang="en-US" dirty="0"/>
          </a:p>
        </p:txBody>
      </p:sp>
    </p:spTree>
    <p:extLst>
      <p:ext uri="{BB962C8B-B14F-4D97-AF65-F5344CB8AC3E}">
        <p14:creationId xmlns:p14="http://schemas.microsoft.com/office/powerpoint/2010/main" val="1622417613"/>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5162</TotalTime>
  <Words>1889</Words>
  <Application>Microsoft Office PowerPoint</Application>
  <PresentationFormat>On-screen Show (4:3)</PresentationFormat>
  <Paragraphs>93</Paragraphs>
  <Slides>17</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Blank Presentation</vt:lpstr>
      <vt:lpstr>Scholarship of Teaching and Learning Workshops Education Futures, UniSA  Workshop #2 – Provocation of teaching challenge(s) and hopeful idea(s)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Edmund Boey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Edmund Boey</dc:creator>
  <cp:lastModifiedBy>Sarah Hattam</cp:lastModifiedBy>
  <cp:revision>291</cp:revision>
  <cp:lastPrinted>2011-11-18T03:36:14Z</cp:lastPrinted>
  <dcterms:created xsi:type="dcterms:W3CDTF">2012-06-21T06:49:01Z</dcterms:created>
  <dcterms:modified xsi:type="dcterms:W3CDTF">2021-04-22T01:01:09Z</dcterms:modified>
</cp:coreProperties>
</file>