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3" r:id="rId5"/>
  </p:sldMasterIdLst>
  <p:notesMasterIdLst>
    <p:notesMasterId r:id="rId73"/>
  </p:notesMasterIdLst>
  <p:handoutMasterIdLst>
    <p:handoutMasterId r:id="rId74"/>
  </p:handoutMasterIdLst>
  <p:sldIdLst>
    <p:sldId id="256" r:id="rId6"/>
    <p:sldId id="258" r:id="rId7"/>
    <p:sldId id="417" r:id="rId8"/>
    <p:sldId id="558" r:id="rId9"/>
    <p:sldId id="559" r:id="rId10"/>
    <p:sldId id="303" r:id="rId11"/>
    <p:sldId id="501" r:id="rId12"/>
    <p:sldId id="500" r:id="rId13"/>
    <p:sldId id="550" r:id="rId14"/>
    <p:sldId id="533" r:id="rId15"/>
    <p:sldId id="551" r:id="rId16"/>
    <p:sldId id="556" r:id="rId17"/>
    <p:sldId id="554" r:id="rId18"/>
    <p:sldId id="553" r:id="rId19"/>
    <p:sldId id="557" r:id="rId20"/>
    <p:sldId id="528" r:id="rId21"/>
    <p:sldId id="529" r:id="rId22"/>
    <p:sldId id="530" r:id="rId23"/>
    <p:sldId id="531" r:id="rId24"/>
    <p:sldId id="540" r:id="rId25"/>
    <p:sldId id="548" r:id="rId26"/>
    <p:sldId id="532" r:id="rId27"/>
    <p:sldId id="534" r:id="rId28"/>
    <p:sldId id="539" r:id="rId29"/>
    <p:sldId id="541" r:id="rId30"/>
    <p:sldId id="542" r:id="rId31"/>
    <p:sldId id="543" r:id="rId32"/>
    <p:sldId id="544" r:id="rId33"/>
    <p:sldId id="545" r:id="rId34"/>
    <p:sldId id="546" r:id="rId35"/>
    <p:sldId id="535" r:id="rId36"/>
    <p:sldId id="536" r:id="rId37"/>
    <p:sldId id="537" r:id="rId38"/>
    <p:sldId id="547" r:id="rId39"/>
    <p:sldId id="304" r:id="rId40"/>
    <p:sldId id="379" r:id="rId41"/>
    <p:sldId id="494" r:id="rId42"/>
    <p:sldId id="276" r:id="rId43"/>
    <p:sldId id="277" r:id="rId44"/>
    <p:sldId id="495" r:id="rId45"/>
    <p:sldId id="278" r:id="rId46"/>
    <p:sldId id="279" r:id="rId47"/>
    <p:sldId id="280" r:id="rId48"/>
    <p:sldId id="281" r:id="rId49"/>
    <p:sldId id="282" r:id="rId50"/>
    <p:sldId id="283" r:id="rId51"/>
    <p:sldId id="284" r:id="rId52"/>
    <p:sldId id="285" r:id="rId53"/>
    <p:sldId id="286" r:id="rId54"/>
    <p:sldId id="287" r:id="rId55"/>
    <p:sldId id="288" r:id="rId56"/>
    <p:sldId id="496" r:id="rId57"/>
    <p:sldId id="290" r:id="rId58"/>
    <p:sldId id="291" r:id="rId59"/>
    <p:sldId id="497" r:id="rId60"/>
    <p:sldId id="549" r:id="rId61"/>
    <p:sldId id="293" r:id="rId62"/>
    <p:sldId id="294" r:id="rId63"/>
    <p:sldId id="295" r:id="rId64"/>
    <p:sldId id="296" r:id="rId65"/>
    <p:sldId id="297" r:id="rId66"/>
    <p:sldId id="498" r:id="rId67"/>
    <p:sldId id="299" r:id="rId68"/>
    <p:sldId id="302" r:id="rId69"/>
    <p:sldId id="301" r:id="rId70"/>
    <p:sldId id="527" r:id="rId71"/>
    <p:sldId id="263" r:id="rId72"/>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7"/>
    <p:restoredTop sz="94720"/>
  </p:normalViewPr>
  <p:slideViewPr>
    <p:cSldViewPr snapToGrid="0">
      <p:cViewPr varScale="1">
        <p:scale>
          <a:sx n="142" d="100"/>
          <a:sy n="142" d="100"/>
        </p:scale>
        <p:origin x="678" y="126"/>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228200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begin the course with an introduction to critical thinking as defined as ‘setting out actively to understand what is really going on using reasoning, evaluating evidence and thinking carefully about the process of thinking itself’ (Chatfield 2019). Students are introduced to concepts such as objectivity, skepticism, bias and are encouraged to think about who or what has influenced  their values and opinions on a range of current social issues. In the first week, we also look at the ‘fake news’ phenomena, as it has increasingly undermined our ability to believe sources of information through the spread of disinformation.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Early in the course we also build the students understanding of the importance of building their media literacy. Through the introduction of semiotic theory, we explore how our constant engagement with multiple forms of media influences how we make sense of the world around us. I also highlight for them that part of being media literate is understanding not just how the algorithms work in our social media platforms to show us content that will confirm our biases, but that we also need to ask: who owns the media? If there is a lack of diversity of media ownership, what does this mean for democracy in Australia? Can we identify a specific world-view being represented by the different media companies in their content? To highlight that different media platforms may present stories with a specific stance that connects with a left or right political perspective, the students are given two articles on a contemporary social issue that may impact many of our students – increasing social welfare payments. One presents a progressive stance and one presents a conservative stance, and the students are encouraged to consider these questions: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Compare the ‘evidence’ included to support the discussion in both articles? Whose voices are included?</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is the stance adopted by the News Corp article on the issue? What is the stance adopted by SBS News? Does this implicate the broader values of the newsgroup?</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What language techniques are adopted to inspire an emotional response in either article?</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As the first analysis, this activity supports the scaffolding of the students awareness of political biases across media platforms and the important critical literacy questions to start asking when engaging with media texts: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21484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Students identify the lack of diverse ‘voices’ in the NewsCorp article, and the loaded, negative language that is used to describe young people who receive welfare payments. Comparatively with the SBS article that includes multiple and competing voices and focuses on condemning government actions and not the young people.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As the first analysis, </a:t>
            </a:r>
            <a:r>
              <a:rPr lang="en-AU" sz="1200" b="1" dirty="0"/>
              <a:t>this activity supports the scaffolding of the students awareness of political biases across media platforms and the important critical literacy questions to start asking when engaging with media texts</a:t>
            </a:r>
            <a:r>
              <a:rPr lang="en-AU" sz="1200" dirty="0"/>
              <a:t>: Whose viewpoint is expressed? What does the author want us to think? Whose voices are missing? How might alternative perspectives be represented? How would that contribute to your understanding the text from a critical stance? What action might you take on the basis of what you learned?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0605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week 3, the students are specifically introduced to critical literacy with a focus on understanding that language is not neutral. Collectively we discuss how the meanings of ‘family’ have changed and differ according to context and over time. I ask, why does it matter how ‘family’ is defined by society, different institutions (such as religion and politics) or the media. 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In addition to this activity, students are given another text analysis task. This time they are given two media texts on the topic of Aboriginal deaths in custody, as it connects with the global Black Lives Matter movement (another contemporary social issue). This time their task is to answer the critical literacy questions as featured above, but to also pay attention to the different methods of the authors to include ‘facts’ (through statistics, reports, policies) and emotive language. We discuss which article more successfully persuades the reader to adopt the authors stance, and to inspire action.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12382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This also provide opportunities to tap into their ‘lifeworlds’, as they explored a topic that connected with them personally. Building on the scaffolding that has already occurred in weeks 1-3, in week 4 we map out how these issues they are interested in could be influenced by whether government chooses to legislate or support through policy or provide adequate resources. This was an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Most importantly, the students could begin to identify that language was being used to persuade the reader to adopt a particular stance that linked to a progressive or conservative worldview.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The course is sensitive to the binary thinking that puts us into ‘two camps’ and I provide other examples and literature to show that we all need to push back against binary thinking, but through the course the students learn that the mainstream media and politicians encourage us to think in binary terms and we should ‘pick a side’.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85734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AU" sz="1800" dirty="0"/>
              <a:t>Hence, the ideological framing of these stories could form part of a neo-liberal agenda by the right side of politics that aims to minimize public spending on education and promotes a meritocratic approach based on ‘hard work’ and not widening access to higher education (Giroux 2014).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Arial" panose="020B0604020202020204" pitchFamily="34" charset="0"/>
              </a:rPr>
              <a:t>After showing the students the different headlines from a cross section of articles from media outlets positioned along the political spectrum, I problem pose ‘What possible ideological position exists for this topic? I highlight that the stance presented across these sources is of concern for the students (as victims) of an employment market that is insecure, therefore links can be made to left/progressive side of politics for a number of reasons (Left/progressive side advocates for increased opportunity and access to higher education, no matter where you sit on the social class ladder; Left/progressive side is concerned with how resources/wealth are being distributed; Left/progressive side supports government investment in education, and reduce fees so that social classes  are not reproduced). </a:t>
            </a:r>
          </a:p>
          <a:p>
            <a:pPr algn="just">
              <a:lnSpc>
                <a:spcPct val="115000"/>
              </a:lnSpc>
              <a:spcAft>
                <a:spcPts val="800"/>
              </a:spcAft>
            </a:pPr>
            <a:r>
              <a:rPr lang="en-US" sz="1800" dirty="0">
                <a:effectLst/>
                <a:latin typeface="Arial" panose="020B0604020202020204" pitchFamily="34" charset="0"/>
                <a:ea typeface="Arial" panose="020B0604020202020204" pitchFamily="34" charset="0"/>
              </a:rPr>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  Hence, the ideological framing of these stories could form part of a neo-liberal agenda by the right side of politics that aims to minimize public spending on education and promotes a meritocratic approach based on ‘hard work’ and not widening access to higher education (Giroux 2014). Interestingly, it is the left/progressive media outlet ‘</a:t>
            </a:r>
            <a:r>
              <a:rPr lang="en-US" sz="1800" i="1" dirty="0">
                <a:effectLst/>
                <a:latin typeface="Arial" panose="020B0604020202020204" pitchFamily="34" charset="0"/>
                <a:ea typeface="Arial" panose="020B0604020202020204" pitchFamily="34" charset="0"/>
              </a:rPr>
              <a:t>The Conversation’</a:t>
            </a:r>
            <a:r>
              <a:rPr lang="en-US" sz="1800" dirty="0">
                <a:effectLst/>
                <a:latin typeface="Arial" panose="020B0604020202020204" pitchFamily="34" charset="0"/>
                <a:ea typeface="Arial" panose="020B0604020202020204" pitchFamily="34" charset="0"/>
              </a:rPr>
              <a:t> that published the article on the ‘</a:t>
            </a:r>
            <a:r>
              <a:rPr lang="en-US" sz="1800" i="1" dirty="0">
                <a:effectLst/>
                <a:latin typeface="Arial" panose="020B0604020202020204" pitchFamily="34" charset="0"/>
                <a:ea typeface="Arial" panose="020B0604020202020204" pitchFamily="34" charset="0"/>
              </a:rPr>
              <a:t>myths about university outcomes’</a:t>
            </a:r>
            <a:r>
              <a:rPr lang="en-US" sz="1800" dirty="0">
                <a:effectLst/>
                <a:latin typeface="Arial" panose="020B0604020202020204" pitchFamily="34" charset="0"/>
                <a:ea typeface="Arial" panose="020B0604020202020204" pitchFamily="34" charset="0"/>
              </a:rPr>
              <a:t> that constructs a much more positive account of employment prospects.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7087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Arial" panose="020B0604020202020204" pitchFamily="34" charset="0"/>
              </a:rPr>
              <a:t>In addition to deconstructing a life world issue, through examples such as ‘Disney’ (gender roles), ‘Kath and Kim’ (social class) or the ‘Black </a:t>
            </a:r>
            <a:r>
              <a:rPr lang="en-US" sz="1800" dirty="0" err="1">
                <a:effectLst/>
                <a:latin typeface="Arial" panose="020B0604020202020204" pitchFamily="34" charset="0"/>
                <a:ea typeface="Arial" panose="020B0604020202020204" pitchFamily="34" charset="0"/>
              </a:rPr>
              <a:t>Klanssman</a:t>
            </a:r>
            <a:r>
              <a:rPr lang="en-US" sz="1800" dirty="0">
                <a:effectLst/>
                <a:latin typeface="Arial" panose="020B0604020202020204" pitchFamily="34" charset="0"/>
                <a:ea typeface="Arial" panose="020B0604020202020204" pitchFamily="34" charset="0"/>
              </a:rPr>
              <a:t>’ (anti-racism), in my lectures I was able to deconstruct and highlight gender, class and race ideologies, encouraging the students to ‘see how the worlds of texts work to construct their worlds, their cultures, and their identities in powerful, often overly ideological ways’ (Luke 2000, p. 453). 2000, p. 453). In week 8 of the course, the students are introduced to Stanley Cohen’s moral panic theory and the identity cluster ‘folk devils’ (such as single mothers on welfare, violent working-class young men, refugees and illegal immigrants). This scaffolds from the popular culture examples that highlight positioning of specific identities by the media. The students are set a text analysis in the tutorial where they detect how Aboriginal ex-footballer, Adam Goodes is being positioned by right-wing media personality Andrew Bolt and Aboriginal Sports Commentator, Charlie King in a panel discussion on ABC news following the ‘booing’ incidents of Adam Goodes when he spoke out against racism in football. Following this topic, the students then submit their second assignment, the guided critical review of a media text.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47774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39371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Another student reflects on their increased confidence: </a:t>
            </a:r>
            <a:r>
              <a:rPr lang="en-AU" sz="1200"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200" dirty="0"/>
              <a:t>’ (Student feedback, Survey 2019). This suggests the student has developed the knowledge and awareness of how the media manipulates and persuades its audience to adopt specific viewpoints, that link to the representation of specific political interests of particular groups of people. </a:t>
            </a:r>
          </a:p>
          <a:p>
            <a:pPr marL="0" indent="0">
              <a:buNone/>
            </a:pPr>
            <a:endParaRPr lang="en-AU" sz="1200" dirty="0"/>
          </a:p>
          <a:p>
            <a:pPr marL="0" indent="0">
              <a:buNone/>
            </a:pPr>
            <a:r>
              <a:rPr lang="en-AU" sz="1200" dirty="0"/>
              <a:t>This </a:t>
            </a:r>
            <a:r>
              <a:rPr lang="en-AU" sz="1200" dirty="0" err="1"/>
              <a:t>skepticism</a:t>
            </a:r>
            <a:r>
              <a:rPr lang="en-AU" sz="1200" dirty="0"/>
              <a:t> is echoed in this student comment ‘</a:t>
            </a:r>
            <a:r>
              <a:rPr lang="en-AU" sz="1200" i="1" dirty="0"/>
              <a:t>I am definitely better at recognizing and identifying worldviews and now have a more </a:t>
            </a:r>
            <a:r>
              <a:rPr lang="en-AU" sz="1200" i="1" dirty="0" err="1"/>
              <a:t>skeptical</a:t>
            </a:r>
            <a:r>
              <a:rPr lang="en-AU" sz="1200" i="1" dirty="0"/>
              <a:t> approach to consuming media as well as a bigger interest in politics</a:t>
            </a:r>
            <a:r>
              <a:rPr lang="en-AU" sz="1200" dirty="0"/>
              <a:t>’ (Student feedback, Survey 2019). This reflection demonstrates a shift from apathy or boredom with ‘politics’ to an increased interest and awareness of how the political machinery impacts their life personally. </a:t>
            </a:r>
          </a:p>
          <a:p>
            <a:pPr marL="0" indent="0">
              <a:buNone/>
            </a:pPr>
            <a:endParaRPr lang="en-AU" sz="1200" dirty="0"/>
          </a:p>
          <a:p>
            <a:pPr marL="0" indent="0">
              <a:buNone/>
            </a:pPr>
            <a:r>
              <a:rPr lang="en-AU" sz="1200" dirty="0"/>
              <a:t>Other students reflected on how the course assisted their understanding of politics more broadly; </a:t>
            </a:r>
            <a:r>
              <a:rPr lang="en-AU" sz="1200" i="1" dirty="0"/>
              <a:t>‘I finally understand what political parties stand for and what they try and do. Do I like politics….NO! I think most of them are dumb. However, the course has helped me understand what the media and politics is trying to do </a:t>
            </a:r>
            <a:r>
              <a:rPr lang="en-AU" sz="1200" dirty="0"/>
              <a:t>(Student feedback, Survey 2019). This is further evidence of a shift that occurred for this student from a place of misunderstanding about politics (I finally understand) to grasping the significance of the (</a:t>
            </a:r>
            <a:r>
              <a:rPr lang="en-AU" sz="1200" dirty="0" err="1"/>
              <a:t>dys</a:t>
            </a:r>
            <a:r>
              <a:rPr lang="en-AU" sz="1200" dirty="0"/>
              <a:t>)function of the media in conveying biased political viewpoints</a:t>
            </a:r>
            <a:r>
              <a:rPr lang="en-AU" sz="1100" dirty="0"/>
              <a:t>. </a:t>
            </a:r>
            <a:endParaRPr lang="en-US" sz="11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2312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In addition to the student feedback reflecting the shift in thinking,  I collected student assignments as artefacts of the project. These excerpts from student's critical review of a media text demonstrate a sophisticated connection to political worldviews or ideologies. Prior to the action research project, students were not submitting work with this level of sophistication and application of the political discourse. </a:t>
            </a:r>
            <a:r>
              <a:rPr lang="en-AU" sz="1200" b="1" i="1" dirty="0"/>
              <a:t>. </a:t>
            </a: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Student analysis #1 not only identified the specific stance of the author according to where it would align on a political spectrum from left to right and gave a description of the values aligned with the left/right, but also identified the political bias that is increasingly evident across NewsCorp news stories. In week 2 of the course, I embedded a greater focus on the monopoly and concentration of media ownership in Australia with an emphasis on the emergence of a right and conservative political bias being communicated by NewsCorp.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68281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Student analysis #2 illuminates the diversity of the student topics that often correlate with the destination undergraduate degree they are seeking to transition into on completion of the enabling program. Student #2 discussed in the learning space their interest in marine biology and the political implications were difficult for the student to identify at first. As is evident from their analysis, the student overcame these difficulties and produced a perceptive analysis of the political worldview that informed the stance of the author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4681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234356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sz="1200" dirty="0"/>
              <a:t>Students  reflect on completion of the course of how they have come to identify the media as a key proponent of racism, sexism, Islamophobia and homophobia. </a:t>
            </a:r>
          </a:p>
          <a:p>
            <a:pPr marL="0" indent="0">
              <a:buNone/>
            </a:pPr>
            <a:endParaRPr lang="en-AU"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96186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67</a:t>
            </a:fld>
            <a:endParaRPr lang="en-US"/>
          </a:p>
        </p:txBody>
      </p:sp>
    </p:spTree>
    <p:extLst>
      <p:ext uri="{BB962C8B-B14F-4D97-AF65-F5344CB8AC3E}">
        <p14:creationId xmlns:p14="http://schemas.microsoft.com/office/powerpoint/2010/main" val="56299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3326555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41B2AD-0491-AD41-A5DD-0D341DD58EC1}" type="slidenum">
              <a:rPr kumimoji="0" lang="en-AU"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1217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8F74D1F-E3C8-49E6-89CC-382312EEB3EB}"/>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61589EA2-0722-480D-95F3-516DA2751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a:p>
            <a:r>
              <a:rPr lang="en-AU" altLang="en-US">
                <a:latin typeface="Arial" panose="020B0604020202020204" pitchFamily="34" charset="0"/>
                <a:ea typeface="ＭＳ Ｐゴシック" panose="020B0600070205080204" pitchFamily="34" charset="-128"/>
              </a:rPr>
              <a:t>Ira Shor and Paulo Freire (1987) offer the transformative and empowering function of education that happens through ‘dialogic’ and democratic approaches. Moll and Gonzales (1992) promote the concept of funds of knowledge that addresses elements of belonging. Allan Luke (2000) conveys the connection to students’ ‘lifeworlds’ and popular culture and supports the scaffolding necessary for students learning of difficult academic themes and concepts. Ahmed offers a focus on the ‘affective’ (Ahmed 2004) elements of teaching students who lack confidence in their capabilities by introducing the necessity of adopting an ethics of care or ‘care-full pedagogies’ (Motta &amp; Bennett 2018). Specifically for my version of ‘critical enabling pedagogy’, I look to Ira Shor (1992) for his critical teaching framework that lists eleven values that underpin his empowering approach, including: participatory, affective, problem-posing, situated, multicultural, dialogic, desocialising, democratic, researching, interdisciplinary and activist. Shor’s explicit practices of the ‘critical’ dialogic teacher include: </a:t>
            </a:r>
          </a:p>
          <a:p>
            <a:endParaRPr lang="en-AU" altLang="en-US">
              <a:latin typeface="Arial" panose="020B0604020202020204" pitchFamily="34" charset="0"/>
              <a:ea typeface="ＭＳ Ｐゴシック" panose="020B0600070205080204" pitchFamily="34" charset="-128"/>
            </a:endParaRPr>
          </a:p>
          <a:p>
            <a:r>
              <a:rPr lang="en-AU" altLang="en-US">
                <a:latin typeface="Arial" panose="020B0604020202020204" pitchFamily="34" charset="0"/>
                <a:ea typeface="ＭＳ Ｐゴシック" panose="020B0600070205080204" pitchFamily="34" charset="-128"/>
              </a:rPr>
              <a:t>doing analysis with the students participation; avoiding jargon or obscure allusions that intimidate students into silence; posting thought provoking, open-ended problems to students so that they feel challenged in thinking them through; avoiding short answer question which make students feel like robots; be patient in listening to students and in giving them time to think on their feet; invite students to speak from experience, integrating that material into social issues and academic themes and invite students to suggest themes for study and ask them to select reading matter (1992, pp. 95-96).</a:t>
            </a:r>
          </a:p>
          <a:p>
            <a:endParaRPr lang="en-US" altLang="en-US">
              <a:latin typeface="Arial" panose="020B0604020202020204"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A47CE0B-2C9F-4368-B390-86C504BEF6D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D2599A6-B5CE-4F62-B587-1A94D307D34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34" charset="-128"/>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Arial" charset="0"/>
            </a:endParaRPr>
          </a:p>
        </p:txBody>
      </p:sp>
    </p:spTree>
    <p:extLst>
      <p:ext uri="{BB962C8B-B14F-4D97-AF65-F5344CB8AC3E}">
        <p14:creationId xmlns:p14="http://schemas.microsoft.com/office/powerpoint/2010/main" val="1746150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pPr>
            <a:r>
              <a:rPr lang="en-US" sz="1800" dirty="0">
                <a:effectLst/>
                <a:latin typeface="Arial" panose="020B0604020202020204" pitchFamily="34" charset="0"/>
                <a:ea typeface="Arial" panose="020B0604020202020204" pitchFamily="34" charset="0"/>
              </a:rPr>
              <a:t>My teaching challenge emerged in relation to students not demonstrating a confidence in their application of the competing progressive/conservative worldviews in their second assignment for the course, a critical review of a media text. This was observed over a number of years as students responses to the question ‘What ideology or worldview underpins the stance in the text’ was often haphazard and patchy. The students are given a template with prompt questions that also include: what is the topic, what is the purpose of the text, what is the rhetorical function of the text, who is the intended audience, how are the participants positioned, what is the stance of the author and has it achieved its intended impact. The curriculum and topic structure has been designed so we address one or two elements of the template each week through various activities and text analysis and the students apply these elements to their own text analysis in the assessment.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pPr>
            <a:r>
              <a:rPr lang="en-US" sz="1800" dirty="0">
                <a:effectLst/>
                <a:latin typeface="Arial" panose="020B0604020202020204" pitchFamily="34" charset="0"/>
                <a:ea typeface="Arial" panose="020B0604020202020204" pitchFamily="34" charset="0"/>
              </a:rPr>
              <a:t>What I have found startling is that students are adept at labelling something as ‘woke’ (Kanai &amp; Gill 2021) or show their dismay over ‘cancel culture’ (Bouvier 2020) - ‘why is Mr Potato Head losing his ‘Mister’ (BBC 2021) - yet struggle to identify a progressive or conservative stance in a news article.  Students were producing a strong statement about whether the stance of the author was to ‘condemn or commend’, but were not connecting it as strongly to a broader worldview or ideology. Students are encouraged to consider this process in their analysis of the ‘stance of the text’: </a:t>
            </a:r>
          </a:p>
          <a:p>
            <a:pPr algn="just">
              <a:lnSpc>
                <a:spcPct val="115000"/>
              </a:lnSpc>
            </a:pPr>
            <a:r>
              <a:rPr lang="en-US" sz="1800" dirty="0">
                <a:effectLst/>
                <a:latin typeface="Arial" panose="020B0604020202020204" pitchFamily="34" charset="0"/>
                <a:ea typeface="Arial" panose="020B0604020202020204" pitchFamily="34" charset="0"/>
              </a:rPr>
              <a:t>  </a:t>
            </a: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Based on observations, I began developing a curriculum where ‘politics’ and ideology was taught more explicitly in my course.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was shocked in this particular teaching moment that a student would be so brazen to announce his view that could cause hurt for the students who had shared their own experiences of discrimination.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provides a useful explanation for the students discomfort: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To shatter worldviews – specifically, to suggest that some unfairly benefit from (white, male, or heterosexual) privilege – can be emotionally translated into feeling one has no place of belonging. Are not angry protestations the cries of someone trying to save his - or herself from annihilation? (p. 118)</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I acknowledged these ‘critical incidents’ (Tripp 1994) as ‘indicative of underlying trends’ that presented a ‘dilemma’ in which I had two mutually inclusive courses of action.  Do I ignore the discomfort of my students or acknowledge it? What is the best course of action in acknowledging it? 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This ‘ill feeling’ is shared by others (Shor 2007) and captured powerfully by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as she describes the three categories of students she encounters  in her sociology course: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 </a:t>
            </a:r>
            <a:endParaRPr lang="en-US" sz="1800" dirty="0">
              <a:effectLst/>
              <a:latin typeface="Arial" panose="020B0604020202020204" pitchFamily="34" charset="0"/>
              <a:ea typeface="Arial" panose="020B0604020202020204" pitchFamily="34" charset="0"/>
            </a:endParaRPr>
          </a:p>
          <a:p>
            <a:pPr algn="just">
              <a:lnSpc>
                <a:spcPct val="115000"/>
              </a:lnSpc>
              <a:spcAft>
                <a:spcPts val="800"/>
              </a:spcAft>
            </a:pPr>
            <a:r>
              <a:rPr lang="en-US" sz="1800" dirty="0">
                <a:effectLst/>
                <a:latin typeface="Arial" panose="020B0604020202020204" pitchFamily="34" charset="0"/>
                <a:ea typeface="Calibri" panose="020F0502020204030204" pitchFamily="34" charset="0"/>
              </a:rPr>
              <a:t>Others suggest that discomfort is important to the learning process and that the ‘absence of disruption and ambiguity’ undermines the ‘opportunity for change or growth’ (Faulkner &amp; Crowhurst 2014, p. 397). I am encouraged that students feedback has demonstrated a shift in thinking about ‘evidence’ and locating a ‘truth’ to inform how they ‘read the world’ (Freire, 2004, p. 29). However,  I also observed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 Further, </a:t>
            </a:r>
            <a:r>
              <a:rPr lang="en-US" sz="1800" dirty="0" err="1">
                <a:effectLst/>
                <a:latin typeface="Arial" panose="020B0604020202020204" pitchFamily="34" charset="0"/>
                <a:ea typeface="Calibri" panose="020F0502020204030204" pitchFamily="34" charset="0"/>
              </a:rPr>
              <a:t>Boler</a:t>
            </a:r>
            <a:r>
              <a:rPr lang="en-US" sz="1800" dirty="0">
                <a:effectLst/>
                <a:latin typeface="Arial" panose="020B0604020202020204" pitchFamily="34" charset="0"/>
                <a:ea typeface="Calibri" panose="020F0502020204030204" pitchFamily="34" charset="0"/>
              </a:rPr>
              <a:t> (2004, p. 117) questions: How can educators and students make productive use out of this suffering and discomfort? Recognizing the discomfort has had a profound impact on my teaching and is woven throughout the narrative explored in this chapter. Significantly, the outcomes of my critical inquiry speak to </a:t>
            </a:r>
            <a:r>
              <a:rPr lang="en-US" sz="1800" dirty="0" err="1">
                <a:effectLst/>
                <a:latin typeface="Arial" panose="020B0604020202020204" pitchFamily="34" charset="0"/>
                <a:ea typeface="Calibri" panose="020F0502020204030204" pitchFamily="34" charset="0"/>
              </a:rPr>
              <a:t>Boler’s</a:t>
            </a:r>
            <a:r>
              <a:rPr lang="en-US" sz="1800" dirty="0">
                <a:effectLst/>
                <a:latin typeface="Arial" panose="020B0604020202020204" pitchFamily="34" charset="0"/>
                <a:ea typeface="Calibri" panose="020F0502020204030204" pitchFamily="34" charset="0"/>
              </a:rPr>
              <a:t> (2004) ‘three’ categories of students as survey data collected at the end of the course demonstrates a willingness to engage in spite of the initial  ‘lack of interest’ (or numbness) in politics they brought with them to the course; as well as those who continue to contest its relevance or socially critical perspectives (Faulkner &amp; Crowhurst 2014).</a:t>
            </a:r>
            <a:endParaRPr lang="en-US" sz="1800" dirty="0">
              <a:effectLst/>
              <a:latin typeface="Arial" panose="020B0604020202020204" pitchFamily="34" charset="0"/>
              <a:ea typeface="Arial" panose="020B0604020202020204" pitchFamily="34" charset="0"/>
            </a:endParaRP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505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Arial" panose="020B0604020202020204" pitchFamily="34" charset="0"/>
                <a:ea typeface="Calibri" panose="020F0502020204030204" pitchFamily="34" charset="0"/>
              </a:rPr>
              <a:t>. While this led to improved student outcomes in term of the understanding and sophistication of the text analysis, it produced another challenge in regard to the ‘discomfort’ shown by some students that often occurred as ‘critical incidents’ (Tripp 1994, p. 69) in the teaching space. The resistance to political discussions was communicated quite vehemently at times, with one student approaching me at the end of the first class and asking if she could change courses as she is not interested in discussing any of ‘these political’ issues; and 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 or another student who, after hearing from a number of students who identified as experiencing discrimination based on their sexual or ethnic identities, that he strongly believed in freedom of speech even if it offended the person. </a:t>
            </a:r>
            <a:endParaRPr lang="en-US" sz="18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68986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I am encouraged that students feedback has demonstrated a shift in thinking about ‘evidence’ and locating a ‘truth’ to inform how they ‘read the world’ (Freire, 2004, p. 29). However,  I also observed </a:t>
            </a:r>
            <a:r>
              <a:rPr lang="en-AU" sz="1200" dirty="0" err="1"/>
              <a:t>Boler’s</a:t>
            </a:r>
            <a:r>
              <a:rPr lang="en-AU" sz="1200" dirty="0"/>
              <a:t> (2004) three categories amongst my student cohort, specifically with many students claiming a lack of interest in politics; not understanding existing and competing political worldviews; or do not see how politics is relevant for their lives or how language is employed for political purposes</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29910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t>A key strategy of my action research project was implementing a more scaffolded approach to introducing different political worldviews with the inclusion of popular culture and examples that spoke to their lifeworlds across a number of weeks. I will first discuss the scaffolding process and then outline the connections I made to the students lifeworlds specifically to engage them in politics and language.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68342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45D7-8229-AF44-A8C4-D32061F0A3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5F4EBE-48E0-EA48-A61F-6BCF4A9690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37C209-6A15-9E4C-99CA-EFA542AB3757}"/>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5" name="Footer Placeholder 4">
            <a:extLst>
              <a:ext uri="{FF2B5EF4-FFF2-40B4-BE49-F238E27FC236}">
                <a16:creationId xmlns:a16="http://schemas.microsoft.com/office/drawing/2014/main" id="{F93F3ABB-5F70-E747-BB75-F629D32B2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68382B-B1E6-3742-B8C5-4B17EE7464A2}"/>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295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2B822-43AF-0E46-B69E-6FFAA4207B9F}"/>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A945E49-72A4-E646-BEF1-3662F48E6FF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9893BE6-1E10-9C4E-9F45-854DE9875926}"/>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5" name="Footer Placeholder 4">
            <a:extLst>
              <a:ext uri="{FF2B5EF4-FFF2-40B4-BE49-F238E27FC236}">
                <a16:creationId xmlns:a16="http://schemas.microsoft.com/office/drawing/2014/main" id="{98847C0F-00E9-2F49-8B89-66F9D9021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B45E1-095F-FA46-A38C-6CC97AF82031}"/>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2313920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7A29-699A-D044-9107-0AF5730B3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71E0D5-8B7D-084B-812D-A1DE5F6ED57D}"/>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E9EF88-0C6F-E348-8841-B1C184D5A2E2}"/>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7B8ABF-E679-8445-8485-06AD72DE5FB7}"/>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6" name="Footer Placeholder 5">
            <a:extLst>
              <a:ext uri="{FF2B5EF4-FFF2-40B4-BE49-F238E27FC236}">
                <a16:creationId xmlns:a16="http://schemas.microsoft.com/office/drawing/2014/main" id="{F0FA65AE-4E84-AF44-8265-ABA536ED3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DEC1A-9D7E-C642-8020-D74C8F32F7DF}"/>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2321494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9F6E-2764-0241-BF69-9C1FB1415732}"/>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BD734-589D-3C44-A393-F20DCE74D4F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C4762F2-4DA8-634D-BD8B-6CB6073C107F}"/>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EDD8BF-B789-1B41-AB25-036ABF4DD1A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C1F27A1-AD67-1A48-A423-AF3A8AD179C6}"/>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06BEA5-21A0-994C-9B77-0B5A12C32807}"/>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8" name="Footer Placeholder 7">
            <a:extLst>
              <a:ext uri="{FF2B5EF4-FFF2-40B4-BE49-F238E27FC236}">
                <a16:creationId xmlns:a16="http://schemas.microsoft.com/office/drawing/2014/main" id="{14E1D8FC-4F91-F942-B3DB-75F3FFEB8C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E9AD79-C44B-5F40-A6BA-BC654FF26B77}"/>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166136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38C50-5F11-5A4B-9061-92DFCE9FBE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AE9201-400C-434C-BEDF-90681A6152DA}"/>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4" name="Footer Placeholder 3">
            <a:extLst>
              <a:ext uri="{FF2B5EF4-FFF2-40B4-BE49-F238E27FC236}">
                <a16:creationId xmlns:a16="http://schemas.microsoft.com/office/drawing/2014/main" id="{6E69E166-F726-564D-8B26-24D069CCD8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3CE4A1-A97D-5C4E-888D-377063021632}"/>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2205372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32F3A-137A-7049-84DA-AA1840FA978D}"/>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3" name="Footer Placeholder 2">
            <a:extLst>
              <a:ext uri="{FF2B5EF4-FFF2-40B4-BE49-F238E27FC236}">
                <a16:creationId xmlns:a16="http://schemas.microsoft.com/office/drawing/2014/main" id="{1FA63701-5E71-3442-850F-F63FC13691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2CDF70-BB4B-3D48-A5D9-C0F126E030FB}"/>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299360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1FE2-FCF3-A744-919B-21EA2BF5C76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6713229-FB8D-294A-B935-D0012A8D86F1}"/>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C77C3E-B3E1-FE4A-AB53-1B9F076E3C3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ED73700-4895-A143-8977-1F0C61E460CF}"/>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6" name="Footer Placeholder 5">
            <a:extLst>
              <a:ext uri="{FF2B5EF4-FFF2-40B4-BE49-F238E27FC236}">
                <a16:creationId xmlns:a16="http://schemas.microsoft.com/office/drawing/2014/main" id="{E2A4B686-B9CB-9B4B-886D-EF7481C6F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8F33C-4B4F-DF4D-B5B2-7B7274A805C8}"/>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149351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9DC3-BB32-4948-9874-90330696897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82E8234-0045-E545-BD18-0AFB95E386B0}"/>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2E27D28-A6F1-5D47-AA07-260704604C9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C107231-76A8-2A4C-B5FB-62FF1BD9892E}"/>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6" name="Footer Placeholder 5">
            <a:extLst>
              <a:ext uri="{FF2B5EF4-FFF2-40B4-BE49-F238E27FC236}">
                <a16:creationId xmlns:a16="http://schemas.microsoft.com/office/drawing/2014/main" id="{A3EB094D-D3C2-0545-BC34-2BAEEC7F4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265B4-6BF2-1943-974D-AE0FF4EB32AC}"/>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3268206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7BEFB-9B7C-F046-B519-1E24396369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3ECE8E-EF40-3A45-8597-90E54ABBAD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C9CD7-E906-B145-A89B-7650EA05E77D}"/>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5" name="Footer Placeholder 4">
            <a:extLst>
              <a:ext uri="{FF2B5EF4-FFF2-40B4-BE49-F238E27FC236}">
                <a16:creationId xmlns:a16="http://schemas.microsoft.com/office/drawing/2014/main" id="{7FFE9DAA-A3FF-FA46-B833-9AF52CF71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F93200-E783-A144-89E7-408C25EAA100}"/>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3494600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66798-F8C9-944A-84C7-704321B7DEB9}"/>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F4E993-7CF4-344F-859E-C18A53702A42}"/>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F0EC5F-783D-9C4D-9C3D-BE63C088903E}"/>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5" name="Footer Placeholder 4">
            <a:extLst>
              <a:ext uri="{FF2B5EF4-FFF2-40B4-BE49-F238E27FC236}">
                <a16:creationId xmlns:a16="http://schemas.microsoft.com/office/drawing/2014/main" id="{1A5EC168-9381-C449-8B3C-0E94638DE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24C3A-0645-6D43-8A18-B46B4F1C9AFE}"/>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129280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7304-C50E-7B4E-82FC-FD245D06F9F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6A079CE-0175-D04C-8321-BF018EBF4B5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E0B12ED-5D60-0047-A898-8D10829ED195}"/>
              </a:ext>
            </a:extLst>
          </p:cNvPr>
          <p:cNvSpPr>
            <a:spLocks noGrp="1"/>
          </p:cNvSpPr>
          <p:nvPr>
            <p:ph type="dt" sz="half" idx="10"/>
          </p:nvPr>
        </p:nvSpPr>
        <p:spPr/>
        <p:txBody>
          <a:bodyPr/>
          <a:lstStyle/>
          <a:p>
            <a:fld id="{0F7A12F7-B594-D943-BCAC-F8C41FE18D2D}" type="datetimeFigureOut">
              <a:rPr lang="en-US" smtClean="0"/>
              <a:t>9/23/2022</a:t>
            </a:fld>
            <a:endParaRPr lang="en-US"/>
          </a:p>
        </p:txBody>
      </p:sp>
      <p:sp>
        <p:nvSpPr>
          <p:cNvPr id="5" name="Footer Placeholder 4">
            <a:extLst>
              <a:ext uri="{FF2B5EF4-FFF2-40B4-BE49-F238E27FC236}">
                <a16:creationId xmlns:a16="http://schemas.microsoft.com/office/drawing/2014/main" id="{6AB99174-8B1B-1040-8717-1A5FC77216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521F8-5649-9D47-A6E6-B731A0CA69AD}"/>
              </a:ext>
            </a:extLst>
          </p:cNvPr>
          <p:cNvSpPr>
            <a:spLocks noGrp="1"/>
          </p:cNvSpPr>
          <p:nvPr>
            <p:ph type="sldNum" sz="quarter" idx="12"/>
          </p:nvPr>
        </p:nvSpPr>
        <p:spPr/>
        <p:txBody>
          <a:bodyPr/>
          <a:lstStyle/>
          <a:p>
            <a:fld id="{DF73A8AF-85EC-3C45-844B-0287ECD14DF1}" type="slidenum">
              <a:rPr lang="en-US" smtClean="0"/>
              <a:t>‹#›</a:t>
            </a:fld>
            <a:endParaRPr lang="en-US"/>
          </a:p>
        </p:txBody>
      </p:sp>
    </p:spTree>
    <p:extLst>
      <p:ext uri="{BB962C8B-B14F-4D97-AF65-F5344CB8AC3E}">
        <p14:creationId xmlns:p14="http://schemas.microsoft.com/office/powerpoint/2010/main" val="881913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2" r:id="rId8"/>
  </p:sldLayoutIdLst>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04A884-B156-6942-966D-4787FE18C92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9304C6-2FC0-9942-A3EA-5C4DCEDAE2E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DFD735-8875-A348-9351-6FD5B5EDA03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F7A12F7-B594-D943-BCAC-F8C41FE18D2D}" type="datetimeFigureOut">
              <a:rPr lang="en-US" smtClean="0"/>
              <a:t>9/23/2022</a:t>
            </a:fld>
            <a:endParaRPr lang="en-US"/>
          </a:p>
        </p:txBody>
      </p:sp>
      <p:sp>
        <p:nvSpPr>
          <p:cNvPr id="5" name="Footer Placeholder 4">
            <a:extLst>
              <a:ext uri="{FF2B5EF4-FFF2-40B4-BE49-F238E27FC236}">
                <a16:creationId xmlns:a16="http://schemas.microsoft.com/office/drawing/2014/main" id="{BA9B56CA-0638-FE4E-985D-F6DBAAEE891B}"/>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3E1E79-D28C-2745-A34D-30EFF6F648F9}"/>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F73A8AF-85EC-3C45-844B-0287ECD14DF1}" type="slidenum">
              <a:rPr lang="en-US" smtClean="0"/>
              <a:t>‹#›</a:t>
            </a:fld>
            <a:endParaRPr lang="en-US"/>
          </a:p>
        </p:txBody>
      </p:sp>
    </p:spTree>
    <p:extLst>
      <p:ext uri="{BB962C8B-B14F-4D97-AF65-F5344CB8AC3E}">
        <p14:creationId xmlns:p14="http://schemas.microsoft.com/office/powerpoint/2010/main" val="31636046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etl.tla.ed.ac.uk/questionnaires/ASSIST.pdf"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voyant-tools.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54.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a:xfrm>
            <a:off x="1447007" y="1904314"/>
            <a:ext cx="6437083" cy="843280"/>
          </a:xfrm>
        </p:spPr>
        <p:txBody>
          <a:bodyPr/>
          <a:lstStyle/>
          <a:p>
            <a:r>
              <a:rPr lang="en-US" sz="2000" dirty="0"/>
              <a:t>Researching While Teaching Series </a:t>
            </a:r>
            <a:br>
              <a:rPr lang="en-US" sz="2000" dirty="0"/>
            </a:br>
            <a:r>
              <a:rPr lang="en-US" sz="2000" dirty="0"/>
              <a:t>Workshop #6</a:t>
            </a:r>
            <a:br>
              <a:rPr lang="en-US" sz="2000" dirty="0"/>
            </a:br>
            <a:r>
              <a:rPr lang="en-US" sz="2000" dirty="0"/>
              <a:t>Doing the Action Research</a:t>
            </a:r>
            <a:br>
              <a:rPr lang="en-US" sz="2000" dirty="0"/>
            </a:br>
            <a:r>
              <a:rPr lang="en-US" sz="2000" dirty="0"/>
              <a:t>Analysing your Action Research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2000" dirty="0"/>
              <a:t>Convenors </a:t>
            </a:r>
          </a:p>
          <a:p>
            <a:r>
              <a:rPr lang="en-AU" sz="2000" dirty="0"/>
              <a:t>Dr Sarah Hattam &amp; Associate Professor Chris Deneen</a:t>
            </a:r>
          </a:p>
          <a:p>
            <a:endParaRPr lang="en-AU" sz="2000" dirty="0"/>
          </a:p>
          <a:p>
            <a:endParaRPr lang="en-AU" sz="2000" dirty="0"/>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742FEB5-D7D1-4BCC-8C55-FC6C39CA8350}"/>
              </a:ext>
            </a:extLst>
          </p:cNvPr>
          <p:cNvPicPr>
            <a:picLocks noGrp="1" noChangeAspect="1"/>
          </p:cNvPicPr>
          <p:nvPr>
            <p:ph idx="1"/>
          </p:nvPr>
        </p:nvPicPr>
        <p:blipFill>
          <a:blip r:embed="rId2"/>
          <a:stretch>
            <a:fillRect/>
          </a:stretch>
        </p:blipFill>
        <p:spPr>
          <a:xfrm>
            <a:off x="296974" y="499325"/>
            <a:ext cx="5411303" cy="3369955"/>
          </a:xfrm>
          <a:prstGeom prst="rect">
            <a:avLst/>
          </a:prstGeom>
        </p:spPr>
      </p:pic>
      <p:sp>
        <p:nvSpPr>
          <p:cNvPr id="5" name="TextBox 4">
            <a:extLst>
              <a:ext uri="{FF2B5EF4-FFF2-40B4-BE49-F238E27FC236}">
                <a16:creationId xmlns:a16="http://schemas.microsoft.com/office/drawing/2014/main" id="{89BF5731-85C1-4EE9-B77A-010C08A85AA3}"/>
              </a:ext>
            </a:extLst>
          </p:cNvPr>
          <p:cNvSpPr txBox="1"/>
          <p:nvPr/>
        </p:nvSpPr>
        <p:spPr>
          <a:xfrm>
            <a:off x="5883087" y="806823"/>
            <a:ext cx="2662519" cy="289310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400" b="0" i="0" u="none" strike="noStrike" kern="1200" cap="none" spc="0" normalizeH="0" baseline="0" noProof="0" dirty="0">
                <a:ln>
                  <a:noFill/>
                </a:ln>
                <a:solidFill>
                  <a:srgbClr val="000000"/>
                </a:solidFill>
                <a:effectLst/>
                <a:uLnTx/>
                <a:uFillTx/>
                <a:latin typeface="Arial" charset="0"/>
                <a:ea typeface="+mn-ea"/>
                <a:cs typeface="Arial" charset="0"/>
              </a:rPr>
              <a:t>Which method are you more comfortable with in your current/previous research?</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Knowledge hierarchy – what knowledge counts?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Objectivity/Subjectivity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‘Truth’ claims? </a:t>
            </a:r>
            <a:endParaRPr kumimoji="0" lang="en-AU"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203632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ED87D9-C4EA-4187-A405-381078D808ED}"/>
              </a:ext>
            </a:extLst>
          </p:cNvPr>
          <p:cNvSpPr>
            <a:spLocks noGrp="1"/>
          </p:cNvSpPr>
          <p:nvPr>
            <p:ph type="body" sz="quarter" idx="12"/>
          </p:nvPr>
        </p:nvSpPr>
        <p:spPr/>
        <p:txBody>
          <a:bodyPr/>
          <a:lstStyle/>
          <a:p>
            <a:pPr marL="0" indent="0">
              <a:buNone/>
            </a:pPr>
            <a:endParaRPr lang="en-AU" sz="1200" dirty="0"/>
          </a:p>
          <a:p>
            <a:pPr marL="0" indent="0">
              <a:buNone/>
            </a:pPr>
            <a:r>
              <a:rPr lang="en-AU" sz="1200" dirty="0"/>
              <a:t>‘What distinguishes practitioner inquiry from other qualitative research that relies on similar forms of data collection and analysis, however, is that the former </a:t>
            </a:r>
            <a:r>
              <a:rPr lang="en-AU" sz="1200" i="1" dirty="0"/>
              <a:t>includes systematic examination and analysis of students’ learning juxtaposed to, and interwoven with, systematic examination of the practitioners’ own intentions, reactions, visions, and interpretations</a:t>
            </a:r>
            <a:r>
              <a:rPr lang="en-AU" sz="1200" dirty="0"/>
              <a:t>’ (p. 41). </a:t>
            </a:r>
          </a:p>
          <a:p>
            <a:pPr marL="0" indent="0">
              <a:buNone/>
            </a:pPr>
            <a:endParaRPr lang="en-AU" sz="1200" dirty="0"/>
          </a:p>
          <a:p>
            <a:pPr marL="0" indent="0">
              <a:buNone/>
            </a:pPr>
            <a:endParaRPr lang="en-AU" sz="1200" dirty="0"/>
          </a:p>
          <a:p>
            <a:pPr marL="0" indent="0">
              <a:buNone/>
            </a:pPr>
            <a:r>
              <a:rPr lang="en-AU" sz="1050" dirty="0"/>
              <a:t>‘</a:t>
            </a:r>
            <a:r>
              <a:rPr lang="en-AU" sz="1200" dirty="0"/>
              <a:t>Fusing conceptual and empirical research, we have worked to theorize and take seriously the notion of teacher research and its underlying premises and to instantiate and act on those premises in our daily work. We think of these efforts collectively as ‘working the dialectic.’ (p. 43) </a:t>
            </a:r>
          </a:p>
          <a:p>
            <a:pPr marL="0" indent="0">
              <a:buNone/>
            </a:pPr>
            <a:endParaRPr lang="en-AU" sz="1050" dirty="0"/>
          </a:p>
          <a:p>
            <a:pPr marL="0" indent="0">
              <a:buNone/>
            </a:pPr>
            <a:endParaRPr lang="en-AU" sz="1200" dirty="0"/>
          </a:p>
        </p:txBody>
      </p:sp>
      <p:pic>
        <p:nvPicPr>
          <p:cNvPr id="4" name="Picture 3">
            <a:extLst>
              <a:ext uri="{FF2B5EF4-FFF2-40B4-BE49-F238E27FC236}">
                <a16:creationId xmlns:a16="http://schemas.microsoft.com/office/drawing/2014/main" id="{257B32E1-8DFB-43E9-A696-866F05DA9598}"/>
              </a:ext>
            </a:extLst>
          </p:cNvPr>
          <p:cNvPicPr>
            <a:picLocks noChangeAspect="1"/>
          </p:cNvPicPr>
          <p:nvPr/>
        </p:nvPicPr>
        <p:blipFill>
          <a:blip r:embed="rId2"/>
          <a:stretch>
            <a:fillRect/>
          </a:stretch>
        </p:blipFill>
        <p:spPr>
          <a:xfrm>
            <a:off x="1992686" y="105006"/>
            <a:ext cx="4488797" cy="1190399"/>
          </a:xfrm>
          <a:prstGeom prst="rect">
            <a:avLst/>
          </a:prstGeom>
        </p:spPr>
      </p:pic>
    </p:spTree>
    <p:extLst>
      <p:ext uri="{BB962C8B-B14F-4D97-AF65-F5344CB8AC3E}">
        <p14:creationId xmlns:p14="http://schemas.microsoft.com/office/powerpoint/2010/main" val="249513993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698E16-BE78-4A3A-B85C-B618F4445EF3}"/>
              </a:ext>
            </a:extLst>
          </p:cNvPr>
          <p:cNvSpPr>
            <a:spLocks noGrp="1"/>
          </p:cNvSpPr>
          <p:nvPr>
            <p:ph type="body" sz="quarter" idx="12"/>
          </p:nvPr>
        </p:nvSpPr>
        <p:spPr/>
        <p:txBody>
          <a:bodyPr/>
          <a:lstStyle/>
          <a:p>
            <a:pPr marL="0" indent="0">
              <a:buNone/>
            </a:pPr>
            <a:endParaRPr lang="en-AU" sz="1200" dirty="0"/>
          </a:p>
          <a:p>
            <a:pPr marL="0" indent="0">
              <a:buNone/>
            </a:pPr>
            <a:endParaRPr lang="en-AU" sz="1200" dirty="0"/>
          </a:p>
          <a:p>
            <a:pPr marL="0" indent="0">
              <a:buNone/>
            </a:pPr>
            <a:endParaRPr lang="en-AU" sz="1200" dirty="0"/>
          </a:p>
          <a:p>
            <a:pPr marL="0" indent="0">
              <a:buNone/>
            </a:pPr>
            <a:r>
              <a:rPr lang="en-AU" sz="1200" b="1" dirty="0"/>
              <a:t>Working the dialectic</a:t>
            </a:r>
          </a:p>
          <a:p>
            <a:pPr marL="0" indent="0">
              <a:buNone/>
            </a:pPr>
            <a:endParaRPr lang="en-AU" sz="1200" i="1" dirty="0"/>
          </a:p>
          <a:p>
            <a:pPr marL="0" indent="0">
              <a:buNone/>
            </a:pPr>
            <a:r>
              <a:rPr lang="en-AU" sz="1200" i="1" dirty="0"/>
              <a:t>‘By ‘dialectic,’ we refer to the reciprocal, recursive, and symbiotic relationships of research and practice, analysis and action, inquiry and experience, theorizing and doing, conceptual and empirical scholarship, and being researchers as well as practitioners. We also mean the dialectic of generating local knowledge of practice while at the same time making that knowledge accessible and usable in other contexts and thus helping to transform it into public knowledge. When we ‘work the dialectic,’ there are not distinct moments when we are only theorizers or only practitioners. Rather these activities and roles are intentionally blurred. By ‘working’ we mean capitalizing on, learning from, and mining the dialectic as a particularly rich resource for new knowledge</a:t>
            </a:r>
            <a:r>
              <a:rPr lang="en-AU" sz="1200" dirty="0"/>
              <a:t>’ (p. 43). </a:t>
            </a:r>
            <a:endParaRPr lang="en-US" sz="1600" dirty="0"/>
          </a:p>
          <a:p>
            <a:endParaRPr lang="en-US" dirty="0"/>
          </a:p>
        </p:txBody>
      </p:sp>
      <p:pic>
        <p:nvPicPr>
          <p:cNvPr id="4" name="Picture 3">
            <a:extLst>
              <a:ext uri="{FF2B5EF4-FFF2-40B4-BE49-F238E27FC236}">
                <a16:creationId xmlns:a16="http://schemas.microsoft.com/office/drawing/2014/main" id="{12F08AC7-74CE-4A3B-9E7E-93F1054B955A}"/>
              </a:ext>
            </a:extLst>
          </p:cNvPr>
          <p:cNvPicPr>
            <a:picLocks noChangeAspect="1"/>
          </p:cNvPicPr>
          <p:nvPr/>
        </p:nvPicPr>
        <p:blipFill>
          <a:blip r:embed="rId2"/>
          <a:stretch>
            <a:fillRect/>
          </a:stretch>
        </p:blipFill>
        <p:spPr>
          <a:xfrm>
            <a:off x="1992686" y="105006"/>
            <a:ext cx="4488797" cy="1190399"/>
          </a:xfrm>
          <a:prstGeom prst="rect">
            <a:avLst/>
          </a:prstGeom>
        </p:spPr>
      </p:pic>
    </p:spTree>
    <p:extLst>
      <p:ext uri="{BB962C8B-B14F-4D97-AF65-F5344CB8AC3E}">
        <p14:creationId xmlns:p14="http://schemas.microsoft.com/office/powerpoint/2010/main" val="73560802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8FF8815-C32C-4E20-B6AD-24ACD0BD225B}"/>
              </a:ext>
            </a:extLst>
          </p:cNvPr>
          <p:cNvSpPr>
            <a:spLocks noGrp="1"/>
          </p:cNvSpPr>
          <p:nvPr>
            <p:ph type="body" sz="quarter" idx="12"/>
          </p:nvPr>
        </p:nvSpPr>
        <p:spPr/>
        <p:txBody>
          <a:bodyPr/>
          <a:lstStyle/>
          <a:p>
            <a:pPr marL="0" indent="0">
              <a:buNone/>
            </a:pPr>
            <a:r>
              <a:rPr lang="en-AU" sz="1200" b="1" i="1" dirty="0"/>
              <a:t>Inquiry communities across the life span </a:t>
            </a:r>
            <a:r>
              <a:rPr lang="en-AU" sz="1200" dirty="0"/>
              <a:t>– break down the expert-novice framework with new and continuing teachers engaging together in inquiry as a community (p. 46) </a:t>
            </a:r>
          </a:p>
          <a:p>
            <a:pPr marL="0" indent="0">
              <a:buNone/>
            </a:pPr>
            <a:endParaRPr lang="en-AU" sz="1200" dirty="0"/>
          </a:p>
          <a:p>
            <a:pPr marL="0" indent="0">
              <a:buNone/>
            </a:pPr>
            <a:r>
              <a:rPr lang="en-AU" sz="1200" dirty="0"/>
              <a:t>Practice: From the perspective of inquiry as stance, however, teaching and teacher development are centrally about forming and re-forming frameworks for understanding practice: how students and their teachers construct the curriculum, co-mingling their experiences, cultural and linguistic resources, and interpretive frameworks; how teachers’ actions are infused with multi-layered understandings of learners, culture, social issues, institutions, and materials; and, how teachers develop questions and interpretive frameworks informed by the immediate situation and multiple larger contexts. (p. 46) </a:t>
            </a:r>
          </a:p>
          <a:p>
            <a:pPr marL="0" indent="0">
              <a:buNone/>
            </a:pPr>
            <a:endParaRPr lang="en-AU" sz="1200" dirty="0"/>
          </a:p>
          <a:p>
            <a:pPr marL="0" indent="0">
              <a:buNone/>
            </a:pPr>
            <a:endParaRPr lang="en-AU" sz="1200" dirty="0"/>
          </a:p>
          <a:p>
            <a:pPr marL="0" indent="0">
              <a:buNone/>
            </a:pPr>
            <a:r>
              <a:rPr lang="en-AU" sz="1200" dirty="0"/>
              <a:t>More generative than regarding practice as  primarily practical is the idea of ‘</a:t>
            </a:r>
            <a:r>
              <a:rPr lang="en-AU" sz="1200" b="1" i="1" dirty="0"/>
              <a:t>teaching as praxis</a:t>
            </a:r>
            <a:r>
              <a:rPr lang="en-AU" sz="1200" dirty="0"/>
              <a:t>,’ which emphasizes that teaching involves a dialectical relationship between critical theorizing and action (</a:t>
            </a:r>
            <a:r>
              <a:rPr lang="en-AU" sz="1200" dirty="0" err="1"/>
              <a:t>Britzman</a:t>
            </a:r>
            <a:r>
              <a:rPr lang="en-AU" sz="1200" dirty="0"/>
              <a:t>, 1991; Freire, 1970). The key idea here is that teachers theorize all the time, negotiating between their classrooms and school life as they struggle to make their daily work connect to larger movements for equity and social change. (pp. 46-47) </a:t>
            </a:r>
          </a:p>
          <a:p>
            <a:endParaRPr lang="en-US" dirty="0"/>
          </a:p>
        </p:txBody>
      </p:sp>
      <p:pic>
        <p:nvPicPr>
          <p:cNvPr id="4" name="Picture 3">
            <a:extLst>
              <a:ext uri="{FF2B5EF4-FFF2-40B4-BE49-F238E27FC236}">
                <a16:creationId xmlns:a16="http://schemas.microsoft.com/office/drawing/2014/main" id="{59B0A7CB-8107-4BC2-A2DF-9AD871CDDCE9}"/>
              </a:ext>
            </a:extLst>
          </p:cNvPr>
          <p:cNvPicPr>
            <a:picLocks noChangeAspect="1"/>
          </p:cNvPicPr>
          <p:nvPr/>
        </p:nvPicPr>
        <p:blipFill>
          <a:blip r:embed="rId2"/>
          <a:stretch>
            <a:fillRect/>
          </a:stretch>
        </p:blipFill>
        <p:spPr>
          <a:xfrm>
            <a:off x="2523845" y="164032"/>
            <a:ext cx="3480267" cy="922944"/>
          </a:xfrm>
          <a:prstGeom prst="rect">
            <a:avLst/>
          </a:prstGeom>
        </p:spPr>
      </p:pic>
    </p:spTree>
    <p:extLst>
      <p:ext uri="{BB962C8B-B14F-4D97-AF65-F5344CB8AC3E}">
        <p14:creationId xmlns:p14="http://schemas.microsoft.com/office/powerpoint/2010/main" val="139949727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DF4B0C1-2C7D-492B-8184-865DB62AC922}"/>
              </a:ext>
            </a:extLst>
          </p:cNvPr>
          <p:cNvSpPr>
            <a:spLocks noGrp="1"/>
          </p:cNvSpPr>
          <p:nvPr>
            <p:ph type="body" sz="quarter" idx="12"/>
          </p:nvPr>
        </p:nvSpPr>
        <p:spPr>
          <a:xfrm>
            <a:off x="261568" y="1086976"/>
            <a:ext cx="8280751" cy="3613818"/>
          </a:xfrm>
        </p:spPr>
        <p:txBody>
          <a:bodyPr/>
          <a:lstStyle/>
          <a:p>
            <a:pPr marL="0" indent="0">
              <a:buNone/>
            </a:pPr>
            <a:endParaRPr lang="en-AU" sz="1200" dirty="0"/>
          </a:p>
          <a:p>
            <a:pPr marL="0" indent="0">
              <a:buNone/>
            </a:pPr>
            <a:r>
              <a:rPr lang="en-AU" sz="1400" dirty="0"/>
              <a:t>Inquiry as stance: </a:t>
            </a:r>
            <a:r>
              <a:rPr lang="en-AU" sz="1600" dirty="0"/>
              <a:t>‘</a:t>
            </a:r>
            <a:r>
              <a:rPr lang="en-AU" sz="1200" dirty="0"/>
              <a:t>Taking an inquiry stance means teachers and student teachers working within communities to generate local knowledge, envision and theorize their practice, and interpret and interrogate the theory and research of others’ (p. 44) </a:t>
            </a:r>
          </a:p>
          <a:p>
            <a:pPr marL="0" indent="0">
              <a:buNone/>
            </a:pPr>
            <a:endParaRPr lang="en-AU" sz="1200" dirty="0"/>
          </a:p>
          <a:p>
            <a:pPr marL="0" indent="0">
              <a:buNone/>
            </a:pPr>
            <a:r>
              <a:rPr lang="en-AU" sz="1200" dirty="0"/>
              <a:t>In the sense we mean it here, constructing local knowledge is understood </a:t>
            </a:r>
            <a:r>
              <a:rPr lang="en-AU" sz="1200" i="1" dirty="0"/>
              <a:t>as a process of building and critiquing conceptual frameworks that link action and problem-posing to the immediate teaching context as well as to larger and more public social, cultural, and political issues</a:t>
            </a:r>
            <a:r>
              <a:rPr lang="en-AU" sz="1200" dirty="0"/>
              <a:t>. Implicit in this process are questions that guide practice, broadly construed: </a:t>
            </a:r>
          </a:p>
          <a:p>
            <a:pPr marL="0" indent="0">
              <a:buNone/>
            </a:pPr>
            <a:endParaRPr lang="en-AU" sz="1200" dirty="0"/>
          </a:p>
          <a:p>
            <a:pPr marL="0" indent="0">
              <a:buNone/>
            </a:pPr>
            <a:r>
              <a:rPr lang="en-AU" sz="1200" dirty="0"/>
              <a:t>Who am I as a teacher? </a:t>
            </a:r>
          </a:p>
          <a:p>
            <a:pPr marL="0" indent="0">
              <a:buNone/>
            </a:pPr>
            <a:r>
              <a:rPr lang="en-AU" sz="1200" dirty="0"/>
              <a:t>What am I assuming about this child (learner), this group, this community? </a:t>
            </a:r>
          </a:p>
          <a:p>
            <a:pPr marL="0" indent="0">
              <a:buNone/>
            </a:pPr>
            <a:r>
              <a:rPr lang="en-AU" sz="1200" dirty="0"/>
              <a:t>What sense are my students making of what’s going on in the classroom? </a:t>
            </a:r>
          </a:p>
          <a:p>
            <a:pPr marL="0" indent="0">
              <a:buNone/>
            </a:pPr>
            <a:r>
              <a:rPr lang="en-AU" sz="1200" dirty="0"/>
              <a:t>What are the implicit assumptions of the texts, tests, curriculum standards, and reporting mechanisms in place at my school? </a:t>
            </a:r>
          </a:p>
          <a:p>
            <a:pPr marL="0" indent="0">
              <a:buNone/>
            </a:pPr>
            <a:r>
              <a:rPr lang="en-AU" sz="1200" dirty="0"/>
              <a:t>How do my efforts as an individual teacher connect to the efforts of the community and to larger agendas for school and social change (p. 45). </a:t>
            </a:r>
            <a:endParaRPr lang="en-US" sz="1200" dirty="0"/>
          </a:p>
        </p:txBody>
      </p:sp>
      <p:pic>
        <p:nvPicPr>
          <p:cNvPr id="4" name="Picture 3">
            <a:extLst>
              <a:ext uri="{FF2B5EF4-FFF2-40B4-BE49-F238E27FC236}">
                <a16:creationId xmlns:a16="http://schemas.microsoft.com/office/drawing/2014/main" id="{0930B9B3-8DFE-4979-BE6C-7220D7110CA9}"/>
              </a:ext>
            </a:extLst>
          </p:cNvPr>
          <p:cNvPicPr>
            <a:picLocks noChangeAspect="1"/>
          </p:cNvPicPr>
          <p:nvPr/>
        </p:nvPicPr>
        <p:blipFill>
          <a:blip r:embed="rId2"/>
          <a:stretch>
            <a:fillRect/>
          </a:stretch>
        </p:blipFill>
        <p:spPr>
          <a:xfrm>
            <a:off x="2523845" y="164032"/>
            <a:ext cx="3480267" cy="922944"/>
          </a:xfrm>
          <a:prstGeom prst="rect">
            <a:avLst/>
          </a:prstGeom>
        </p:spPr>
      </p:pic>
    </p:spTree>
    <p:extLst>
      <p:ext uri="{BB962C8B-B14F-4D97-AF65-F5344CB8AC3E}">
        <p14:creationId xmlns:p14="http://schemas.microsoft.com/office/powerpoint/2010/main" val="185925426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C5E592-5F36-480A-B336-264805123DE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07667E2-62C5-4A5B-A81A-5374AE05D3CE}"/>
              </a:ext>
            </a:extLst>
          </p:cNvPr>
          <p:cNvSpPr>
            <a:spLocks noGrp="1"/>
          </p:cNvSpPr>
          <p:nvPr>
            <p:ph type="body" sz="quarter" idx="12"/>
          </p:nvPr>
        </p:nvSpPr>
        <p:spPr/>
        <p:txBody>
          <a:bodyPr/>
          <a:lstStyle/>
          <a:p>
            <a:pPr marL="0" indent="0">
              <a:buNone/>
            </a:pPr>
            <a:r>
              <a:rPr lang="en-AU" sz="1800" dirty="0"/>
              <a:t>Break-out room discussion: Being guided by the questions below, discuss what is emerging from your action research so far? </a:t>
            </a:r>
          </a:p>
          <a:p>
            <a:endParaRPr lang="en-AU" dirty="0"/>
          </a:p>
          <a:p>
            <a:pPr marL="0" indent="0">
              <a:buNone/>
            </a:pPr>
            <a:r>
              <a:rPr lang="en-AU" sz="1600" dirty="0"/>
              <a:t>Who am I as a teacher? </a:t>
            </a:r>
          </a:p>
          <a:p>
            <a:pPr marL="0" indent="0">
              <a:buNone/>
            </a:pPr>
            <a:r>
              <a:rPr lang="en-AU" sz="1600" dirty="0"/>
              <a:t>What am I assuming about this child (learner), this group, this community? </a:t>
            </a:r>
          </a:p>
          <a:p>
            <a:pPr marL="0" indent="0">
              <a:buNone/>
            </a:pPr>
            <a:r>
              <a:rPr lang="en-AU" sz="1600" dirty="0"/>
              <a:t>What sense are my students making of what’s going on in the classroom? </a:t>
            </a:r>
          </a:p>
          <a:p>
            <a:pPr marL="0" indent="0">
              <a:buNone/>
            </a:pPr>
            <a:r>
              <a:rPr lang="en-AU" sz="1600" dirty="0"/>
              <a:t>What are the implicit assumptions of the texts, tests, curriculum standards, and reporting mechanisms in place at my school? </a:t>
            </a:r>
          </a:p>
          <a:p>
            <a:pPr marL="0" indent="0">
              <a:buNone/>
            </a:pPr>
            <a:r>
              <a:rPr lang="en-AU" sz="1600" dirty="0"/>
              <a:t>How do my efforts as an individual teacher connect to the efforts of the community and to larger agendas for school and social change (p. 45). </a:t>
            </a:r>
            <a:endParaRPr lang="en-US" sz="1600" dirty="0"/>
          </a:p>
          <a:p>
            <a:endParaRPr lang="en-US" dirty="0"/>
          </a:p>
        </p:txBody>
      </p:sp>
    </p:spTree>
    <p:extLst>
      <p:ext uri="{BB962C8B-B14F-4D97-AF65-F5344CB8AC3E}">
        <p14:creationId xmlns:p14="http://schemas.microsoft.com/office/powerpoint/2010/main" val="330384280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65400E-750C-4EEF-8DDD-4F3B8A1489CD}"/>
              </a:ext>
            </a:extLst>
          </p:cNvPr>
          <p:cNvSpPr>
            <a:spLocks noGrp="1"/>
          </p:cNvSpPr>
          <p:nvPr>
            <p:ph type="body" sz="quarter" idx="11"/>
          </p:nvPr>
        </p:nvSpPr>
        <p:spPr>
          <a:xfrm>
            <a:off x="624647" y="253920"/>
            <a:ext cx="8290903" cy="647700"/>
          </a:xfrm>
        </p:spPr>
        <p:txBody>
          <a:bodyPr/>
          <a:lstStyle/>
          <a:p>
            <a:r>
              <a:rPr lang="en-AU" sz="2400" dirty="0"/>
              <a:t>Research Methods &amp; Analysis for Action Research </a:t>
            </a:r>
            <a:endParaRPr lang="en-US" sz="2400" dirty="0"/>
          </a:p>
        </p:txBody>
      </p:sp>
      <p:pic>
        <p:nvPicPr>
          <p:cNvPr id="5" name="Picture 4">
            <a:extLst>
              <a:ext uri="{FF2B5EF4-FFF2-40B4-BE49-F238E27FC236}">
                <a16:creationId xmlns:a16="http://schemas.microsoft.com/office/drawing/2014/main" id="{A4F40BF8-300D-40FF-A898-20271FB9466A}"/>
              </a:ext>
            </a:extLst>
          </p:cNvPr>
          <p:cNvPicPr>
            <a:picLocks noChangeAspect="1"/>
          </p:cNvPicPr>
          <p:nvPr/>
        </p:nvPicPr>
        <p:blipFill>
          <a:blip r:embed="rId2"/>
          <a:stretch>
            <a:fillRect/>
          </a:stretch>
        </p:blipFill>
        <p:spPr>
          <a:xfrm>
            <a:off x="478108" y="666297"/>
            <a:ext cx="3387923" cy="3522461"/>
          </a:xfrm>
          <a:prstGeom prst="rect">
            <a:avLst/>
          </a:prstGeom>
        </p:spPr>
      </p:pic>
      <p:pic>
        <p:nvPicPr>
          <p:cNvPr id="7" name="Picture 6">
            <a:extLst>
              <a:ext uri="{FF2B5EF4-FFF2-40B4-BE49-F238E27FC236}">
                <a16:creationId xmlns:a16="http://schemas.microsoft.com/office/drawing/2014/main" id="{92B48101-0AAE-41DB-9461-7960E5413496}"/>
              </a:ext>
            </a:extLst>
          </p:cNvPr>
          <p:cNvPicPr>
            <a:picLocks noChangeAspect="1"/>
          </p:cNvPicPr>
          <p:nvPr/>
        </p:nvPicPr>
        <p:blipFill>
          <a:blip r:embed="rId3"/>
          <a:stretch>
            <a:fillRect/>
          </a:stretch>
        </p:blipFill>
        <p:spPr>
          <a:xfrm>
            <a:off x="4272243" y="1201113"/>
            <a:ext cx="4273363" cy="2741273"/>
          </a:xfrm>
          <a:prstGeom prst="rect">
            <a:avLst/>
          </a:prstGeom>
        </p:spPr>
      </p:pic>
    </p:spTree>
    <p:extLst>
      <p:ext uri="{BB962C8B-B14F-4D97-AF65-F5344CB8AC3E}">
        <p14:creationId xmlns:p14="http://schemas.microsoft.com/office/powerpoint/2010/main" val="351957692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BF2999-8B24-4D0F-AC5E-56E8CA97B246}"/>
              </a:ext>
            </a:extLst>
          </p:cNvPr>
          <p:cNvPicPr>
            <a:picLocks noChangeAspect="1"/>
          </p:cNvPicPr>
          <p:nvPr/>
        </p:nvPicPr>
        <p:blipFill>
          <a:blip r:embed="rId2"/>
          <a:stretch>
            <a:fillRect/>
          </a:stretch>
        </p:blipFill>
        <p:spPr>
          <a:xfrm>
            <a:off x="228040" y="216273"/>
            <a:ext cx="5581650" cy="1295400"/>
          </a:xfrm>
          <a:prstGeom prst="rect">
            <a:avLst/>
          </a:prstGeom>
        </p:spPr>
      </p:pic>
      <p:pic>
        <p:nvPicPr>
          <p:cNvPr id="7" name="Picture 6">
            <a:extLst>
              <a:ext uri="{FF2B5EF4-FFF2-40B4-BE49-F238E27FC236}">
                <a16:creationId xmlns:a16="http://schemas.microsoft.com/office/drawing/2014/main" id="{25A26BAD-646F-455F-9583-8EFAF9CC5DE6}"/>
              </a:ext>
            </a:extLst>
          </p:cNvPr>
          <p:cNvPicPr>
            <a:picLocks noChangeAspect="1"/>
          </p:cNvPicPr>
          <p:nvPr/>
        </p:nvPicPr>
        <p:blipFill>
          <a:blip r:embed="rId3"/>
          <a:stretch>
            <a:fillRect/>
          </a:stretch>
        </p:blipFill>
        <p:spPr>
          <a:xfrm>
            <a:off x="93570" y="1478621"/>
            <a:ext cx="5505450" cy="895350"/>
          </a:xfrm>
          <a:prstGeom prst="rect">
            <a:avLst/>
          </a:prstGeom>
        </p:spPr>
      </p:pic>
      <p:pic>
        <p:nvPicPr>
          <p:cNvPr id="9" name="Picture 8">
            <a:extLst>
              <a:ext uri="{FF2B5EF4-FFF2-40B4-BE49-F238E27FC236}">
                <a16:creationId xmlns:a16="http://schemas.microsoft.com/office/drawing/2014/main" id="{06415B4F-702F-4A5E-9C99-DA997C076578}"/>
              </a:ext>
            </a:extLst>
          </p:cNvPr>
          <p:cNvPicPr>
            <a:picLocks noChangeAspect="1"/>
          </p:cNvPicPr>
          <p:nvPr/>
        </p:nvPicPr>
        <p:blipFill>
          <a:blip r:embed="rId4"/>
          <a:stretch>
            <a:fillRect/>
          </a:stretch>
        </p:blipFill>
        <p:spPr>
          <a:xfrm>
            <a:off x="152253" y="2736477"/>
            <a:ext cx="5505450" cy="1552575"/>
          </a:xfrm>
          <a:prstGeom prst="rect">
            <a:avLst/>
          </a:prstGeom>
        </p:spPr>
      </p:pic>
      <p:pic>
        <p:nvPicPr>
          <p:cNvPr id="11" name="Picture 10">
            <a:extLst>
              <a:ext uri="{FF2B5EF4-FFF2-40B4-BE49-F238E27FC236}">
                <a16:creationId xmlns:a16="http://schemas.microsoft.com/office/drawing/2014/main" id="{3AE8593D-042A-4644-9C71-98EF8A947F75}"/>
              </a:ext>
            </a:extLst>
          </p:cNvPr>
          <p:cNvPicPr>
            <a:picLocks noChangeAspect="1"/>
          </p:cNvPicPr>
          <p:nvPr/>
        </p:nvPicPr>
        <p:blipFill>
          <a:blip r:embed="rId5"/>
          <a:stretch>
            <a:fillRect/>
          </a:stretch>
        </p:blipFill>
        <p:spPr>
          <a:xfrm>
            <a:off x="5733488" y="606798"/>
            <a:ext cx="3086419" cy="1974477"/>
          </a:xfrm>
          <a:prstGeom prst="rect">
            <a:avLst/>
          </a:prstGeom>
        </p:spPr>
      </p:pic>
      <p:pic>
        <p:nvPicPr>
          <p:cNvPr id="13" name="Picture 12">
            <a:extLst>
              <a:ext uri="{FF2B5EF4-FFF2-40B4-BE49-F238E27FC236}">
                <a16:creationId xmlns:a16="http://schemas.microsoft.com/office/drawing/2014/main" id="{0DC229A9-ACD3-4713-AD1F-BC3CEC944BFB}"/>
              </a:ext>
            </a:extLst>
          </p:cNvPr>
          <p:cNvPicPr>
            <a:picLocks noChangeAspect="1"/>
          </p:cNvPicPr>
          <p:nvPr/>
        </p:nvPicPr>
        <p:blipFill>
          <a:blip r:embed="rId6"/>
          <a:stretch>
            <a:fillRect/>
          </a:stretch>
        </p:blipFill>
        <p:spPr>
          <a:xfrm>
            <a:off x="5671020" y="2902126"/>
            <a:ext cx="3320727" cy="776575"/>
          </a:xfrm>
          <a:prstGeom prst="rect">
            <a:avLst/>
          </a:prstGeom>
        </p:spPr>
      </p:pic>
      <p:sp>
        <p:nvSpPr>
          <p:cNvPr id="15" name="TextBox 14">
            <a:extLst>
              <a:ext uri="{FF2B5EF4-FFF2-40B4-BE49-F238E27FC236}">
                <a16:creationId xmlns:a16="http://schemas.microsoft.com/office/drawing/2014/main" id="{81168FAF-FDDE-4AC5-B92E-A23B4B5DF9EE}"/>
              </a:ext>
            </a:extLst>
          </p:cNvPr>
          <p:cNvSpPr txBox="1"/>
          <p:nvPr/>
        </p:nvSpPr>
        <p:spPr>
          <a:xfrm>
            <a:off x="3845858" y="4465562"/>
            <a:ext cx="4572000" cy="461665"/>
          </a:xfrm>
          <a:prstGeom prst="rect">
            <a:avLst/>
          </a:prstGeom>
          <a:noFill/>
        </p:spPr>
        <p:txBody>
          <a:bodyPr wrap="square">
            <a:spAutoFit/>
          </a:bodyPr>
          <a:lstStyle/>
          <a:p>
            <a:r>
              <a:rPr lang="nl-NL" dirty="0">
                <a:hlinkClick r:id="rId7"/>
              </a:rPr>
              <a:t>ASSIST pagemaker (ed.ac.uk)</a:t>
            </a:r>
            <a:endParaRPr lang="en-US" dirty="0"/>
          </a:p>
        </p:txBody>
      </p:sp>
    </p:spTree>
    <p:extLst>
      <p:ext uri="{BB962C8B-B14F-4D97-AF65-F5344CB8AC3E}">
        <p14:creationId xmlns:p14="http://schemas.microsoft.com/office/powerpoint/2010/main" val="276346420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2ADB7C-2304-4D27-B27F-6D8B44DEA7F1}"/>
              </a:ext>
            </a:extLst>
          </p:cNvPr>
          <p:cNvPicPr>
            <a:picLocks noChangeAspect="1"/>
          </p:cNvPicPr>
          <p:nvPr/>
        </p:nvPicPr>
        <p:blipFill>
          <a:blip r:embed="rId2"/>
          <a:stretch>
            <a:fillRect/>
          </a:stretch>
        </p:blipFill>
        <p:spPr>
          <a:xfrm>
            <a:off x="271182" y="455446"/>
            <a:ext cx="4805083" cy="1563298"/>
          </a:xfrm>
          <a:prstGeom prst="rect">
            <a:avLst/>
          </a:prstGeom>
        </p:spPr>
      </p:pic>
      <p:pic>
        <p:nvPicPr>
          <p:cNvPr id="7" name="Picture 6">
            <a:extLst>
              <a:ext uri="{FF2B5EF4-FFF2-40B4-BE49-F238E27FC236}">
                <a16:creationId xmlns:a16="http://schemas.microsoft.com/office/drawing/2014/main" id="{2AA7EBDE-02AD-4280-8BC9-06C18787AED0}"/>
              </a:ext>
            </a:extLst>
          </p:cNvPr>
          <p:cNvPicPr>
            <a:picLocks noChangeAspect="1"/>
          </p:cNvPicPr>
          <p:nvPr/>
        </p:nvPicPr>
        <p:blipFill>
          <a:blip r:embed="rId3"/>
          <a:stretch>
            <a:fillRect/>
          </a:stretch>
        </p:blipFill>
        <p:spPr>
          <a:xfrm>
            <a:off x="155762" y="2156965"/>
            <a:ext cx="4805083" cy="2826011"/>
          </a:xfrm>
          <a:prstGeom prst="rect">
            <a:avLst/>
          </a:prstGeom>
        </p:spPr>
      </p:pic>
      <p:pic>
        <p:nvPicPr>
          <p:cNvPr id="9" name="Picture 8">
            <a:extLst>
              <a:ext uri="{FF2B5EF4-FFF2-40B4-BE49-F238E27FC236}">
                <a16:creationId xmlns:a16="http://schemas.microsoft.com/office/drawing/2014/main" id="{CACDDB69-BFDE-45AC-B3AA-9C0FF4F4D3E2}"/>
              </a:ext>
            </a:extLst>
          </p:cNvPr>
          <p:cNvPicPr>
            <a:picLocks noChangeAspect="1"/>
          </p:cNvPicPr>
          <p:nvPr/>
        </p:nvPicPr>
        <p:blipFill>
          <a:blip r:embed="rId4"/>
          <a:stretch>
            <a:fillRect/>
          </a:stretch>
        </p:blipFill>
        <p:spPr>
          <a:xfrm>
            <a:off x="5225416" y="141275"/>
            <a:ext cx="3548790" cy="3428695"/>
          </a:xfrm>
          <a:prstGeom prst="rect">
            <a:avLst/>
          </a:prstGeom>
        </p:spPr>
      </p:pic>
      <p:pic>
        <p:nvPicPr>
          <p:cNvPr id="11" name="Picture 10">
            <a:extLst>
              <a:ext uri="{FF2B5EF4-FFF2-40B4-BE49-F238E27FC236}">
                <a16:creationId xmlns:a16="http://schemas.microsoft.com/office/drawing/2014/main" id="{2A46E214-7822-4617-8040-C27AF5165483}"/>
              </a:ext>
            </a:extLst>
          </p:cNvPr>
          <p:cNvPicPr>
            <a:picLocks noChangeAspect="1"/>
          </p:cNvPicPr>
          <p:nvPr/>
        </p:nvPicPr>
        <p:blipFill>
          <a:blip r:embed="rId5"/>
          <a:stretch>
            <a:fillRect/>
          </a:stretch>
        </p:blipFill>
        <p:spPr>
          <a:xfrm>
            <a:off x="5448496" y="3569970"/>
            <a:ext cx="3197963" cy="1360889"/>
          </a:xfrm>
          <a:prstGeom prst="rect">
            <a:avLst/>
          </a:prstGeom>
        </p:spPr>
      </p:pic>
    </p:spTree>
    <p:extLst>
      <p:ext uri="{BB962C8B-B14F-4D97-AF65-F5344CB8AC3E}">
        <p14:creationId xmlns:p14="http://schemas.microsoft.com/office/powerpoint/2010/main" val="266338662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224BC-59D7-451D-ABAA-2575D7C74C38}"/>
              </a:ext>
            </a:extLst>
          </p:cNvPr>
          <p:cNvPicPr>
            <a:picLocks noChangeAspect="1"/>
          </p:cNvPicPr>
          <p:nvPr/>
        </p:nvPicPr>
        <p:blipFill>
          <a:blip r:embed="rId2"/>
          <a:stretch>
            <a:fillRect/>
          </a:stretch>
        </p:blipFill>
        <p:spPr>
          <a:xfrm>
            <a:off x="1811430" y="753596"/>
            <a:ext cx="5695950" cy="2533650"/>
          </a:xfrm>
          <a:prstGeom prst="rect">
            <a:avLst/>
          </a:prstGeom>
        </p:spPr>
      </p:pic>
    </p:spTree>
    <p:extLst>
      <p:ext uri="{BB962C8B-B14F-4D97-AF65-F5344CB8AC3E}">
        <p14:creationId xmlns:p14="http://schemas.microsoft.com/office/powerpoint/2010/main" val="340341404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81098" y="752477"/>
            <a:ext cx="8459490" cy="3811431"/>
          </a:xfrm>
        </p:spPr>
        <p:txBody>
          <a:bodyPr anchor="t"/>
          <a:lstStyle/>
          <a:p>
            <a:pPr marL="0" indent="0">
              <a:buNone/>
            </a:pPr>
            <a:r>
              <a:rPr lang="en-AU" sz="1200" dirty="0">
                <a:latin typeface="Calibri" panose="020F0502020204030204" pitchFamily="34" charset="0"/>
                <a:ea typeface="Calibri" panose="020F0502020204030204" pitchFamily="34" charset="0"/>
                <a:cs typeface="Times New Roman" panose="02020603050405020304" pitchFamily="18" charset="0"/>
              </a:rPr>
              <a:t>9</a:t>
            </a:r>
            <a:r>
              <a:rPr lang="en-AU" sz="1200" dirty="0">
                <a:effectLst/>
                <a:latin typeface="Calibri" panose="020F0502020204030204" pitchFamily="34" charset="0"/>
                <a:ea typeface="Calibri" panose="020F0502020204030204" pitchFamily="34" charset="0"/>
                <a:cs typeface="Times New Roman" panose="02020603050405020304" pitchFamily="18" charset="0"/>
              </a:rPr>
              <a:t>.30 Acknowledgment of Country &amp; Welcome</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AU" sz="1200" dirty="0">
                <a:latin typeface="Calibri" panose="020F0502020204030204" pitchFamily="34" charset="0"/>
                <a:ea typeface="Calibri" panose="020F0502020204030204" pitchFamily="34" charset="0"/>
                <a:cs typeface="Times New Roman" panose="02020603050405020304" pitchFamily="18" charset="0"/>
              </a:rPr>
              <a:t>9</a:t>
            </a:r>
            <a:r>
              <a:rPr lang="en-AU" sz="1200" dirty="0">
                <a:effectLst/>
                <a:latin typeface="Calibri" panose="020F0502020204030204" pitchFamily="34" charset="0"/>
                <a:ea typeface="Calibri" panose="020F0502020204030204" pitchFamily="34" charset="0"/>
                <a:cs typeface="Times New Roman" panose="02020603050405020304" pitchFamily="18" charset="0"/>
              </a:rPr>
              <a:t>:40 Group Discussion – Reporting back on your re-design, ethics applications, reading of pedagogy or assessment/curriculum re-design, data collection</a:t>
            </a:r>
          </a:p>
          <a:p>
            <a:pPr marL="0" indent="0">
              <a:buNone/>
            </a:pPr>
            <a:endParaRPr lang="en-AU" sz="1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Break out room and then reporting back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11:00 Morning tea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11:10 Presentation: Analysing your action research</a:t>
            </a:r>
            <a:r>
              <a:rPr lang="en-AU" sz="1200" dirty="0">
                <a:latin typeface="Calibri" panose="020F0502020204030204" pitchFamily="34" charset="0"/>
                <a:ea typeface="Calibri" panose="020F0502020204030204" pitchFamily="34" charset="0"/>
                <a:cs typeface="Times New Roman" panose="02020603050405020304" pitchFamily="18" charset="0"/>
              </a:rPr>
              <a:t> - </a:t>
            </a:r>
            <a:r>
              <a:rPr lang="en-AU" sz="1200" dirty="0">
                <a:effectLst/>
                <a:latin typeface="Calibri" panose="020F0502020204030204" pitchFamily="34" charset="0"/>
                <a:ea typeface="Calibri" panose="020F0502020204030204" pitchFamily="34" charset="0"/>
                <a:cs typeface="Times New Roman" panose="02020603050405020304" pitchFamily="18" charset="0"/>
              </a:rPr>
              <a:t>Starting your analysis </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12:20 Next steps and close</a:t>
            </a: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297AB1-DABC-4571-BCEB-ED1266ED7498}"/>
              </a:ext>
            </a:extLst>
          </p:cNvPr>
          <p:cNvPicPr>
            <a:picLocks noChangeAspect="1"/>
          </p:cNvPicPr>
          <p:nvPr/>
        </p:nvPicPr>
        <p:blipFill>
          <a:blip r:embed="rId2"/>
          <a:stretch>
            <a:fillRect/>
          </a:stretch>
        </p:blipFill>
        <p:spPr>
          <a:xfrm>
            <a:off x="577944" y="316007"/>
            <a:ext cx="4467524" cy="2353234"/>
          </a:xfrm>
          <a:prstGeom prst="rect">
            <a:avLst/>
          </a:prstGeom>
        </p:spPr>
      </p:pic>
      <p:pic>
        <p:nvPicPr>
          <p:cNvPr id="7" name="Picture 6">
            <a:extLst>
              <a:ext uri="{FF2B5EF4-FFF2-40B4-BE49-F238E27FC236}">
                <a16:creationId xmlns:a16="http://schemas.microsoft.com/office/drawing/2014/main" id="{90023300-02B4-4AAC-9F14-CB7960425A09}"/>
              </a:ext>
            </a:extLst>
          </p:cNvPr>
          <p:cNvPicPr>
            <a:picLocks noChangeAspect="1"/>
          </p:cNvPicPr>
          <p:nvPr/>
        </p:nvPicPr>
        <p:blipFill>
          <a:blip r:embed="rId3"/>
          <a:stretch>
            <a:fillRect/>
          </a:stretch>
        </p:blipFill>
        <p:spPr>
          <a:xfrm>
            <a:off x="448235" y="2814092"/>
            <a:ext cx="4177553" cy="1448905"/>
          </a:xfrm>
          <a:prstGeom prst="rect">
            <a:avLst/>
          </a:prstGeom>
        </p:spPr>
      </p:pic>
      <p:pic>
        <p:nvPicPr>
          <p:cNvPr id="9" name="Picture 8">
            <a:extLst>
              <a:ext uri="{FF2B5EF4-FFF2-40B4-BE49-F238E27FC236}">
                <a16:creationId xmlns:a16="http://schemas.microsoft.com/office/drawing/2014/main" id="{A9C8F360-0880-422B-BF4C-181C25C0D74F}"/>
              </a:ext>
            </a:extLst>
          </p:cNvPr>
          <p:cNvPicPr>
            <a:picLocks noChangeAspect="1"/>
          </p:cNvPicPr>
          <p:nvPr/>
        </p:nvPicPr>
        <p:blipFill>
          <a:blip r:embed="rId4"/>
          <a:stretch>
            <a:fillRect/>
          </a:stretch>
        </p:blipFill>
        <p:spPr>
          <a:xfrm>
            <a:off x="5308312" y="531579"/>
            <a:ext cx="3387453" cy="4080341"/>
          </a:xfrm>
          <a:prstGeom prst="rect">
            <a:avLst/>
          </a:prstGeom>
        </p:spPr>
      </p:pic>
    </p:spTree>
    <p:extLst>
      <p:ext uri="{BB962C8B-B14F-4D97-AF65-F5344CB8AC3E}">
        <p14:creationId xmlns:p14="http://schemas.microsoft.com/office/powerpoint/2010/main" val="113911247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A87F6C-7917-47FE-ABF5-117A0E52CDE7}"/>
              </a:ext>
            </a:extLst>
          </p:cNvPr>
          <p:cNvPicPr>
            <a:picLocks noChangeAspect="1"/>
          </p:cNvPicPr>
          <p:nvPr/>
        </p:nvPicPr>
        <p:blipFill>
          <a:blip r:embed="rId2"/>
          <a:stretch>
            <a:fillRect/>
          </a:stretch>
        </p:blipFill>
        <p:spPr>
          <a:xfrm>
            <a:off x="711352" y="293100"/>
            <a:ext cx="4075801" cy="2278650"/>
          </a:xfrm>
          <a:prstGeom prst="rect">
            <a:avLst/>
          </a:prstGeom>
        </p:spPr>
      </p:pic>
      <p:pic>
        <p:nvPicPr>
          <p:cNvPr id="7" name="Picture 6">
            <a:extLst>
              <a:ext uri="{FF2B5EF4-FFF2-40B4-BE49-F238E27FC236}">
                <a16:creationId xmlns:a16="http://schemas.microsoft.com/office/drawing/2014/main" id="{0B220A71-1061-4A4C-BDB8-2111F612E08B}"/>
              </a:ext>
            </a:extLst>
          </p:cNvPr>
          <p:cNvPicPr>
            <a:picLocks noChangeAspect="1"/>
          </p:cNvPicPr>
          <p:nvPr/>
        </p:nvPicPr>
        <p:blipFill>
          <a:blip r:embed="rId3"/>
          <a:stretch>
            <a:fillRect/>
          </a:stretch>
        </p:blipFill>
        <p:spPr>
          <a:xfrm>
            <a:off x="5796809" y="223199"/>
            <a:ext cx="3058080" cy="4836884"/>
          </a:xfrm>
          <a:prstGeom prst="rect">
            <a:avLst/>
          </a:prstGeom>
        </p:spPr>
      </p:pic>
      <p:pic>
        <p:nvPicPr>
          <p:cNvPr id="9" name="Picture 8">
            <a:extLst>
              <a:ext uri="{FF2B5EF4-FFF2-40B4-BE49-F238E27FC236}">
                <a16:creationId xmlns:a16="http://schemas.microsoft.com/office/drawing/2014/main" id="{FD42DC58-C1FC-4589-8038-CF0C860C9673}"/>
              </a:ext>
            </a:extLst>
          </p:cNvPr>
          <p:cNvPicPr>
            <a:picLocks noChangeAspect="1"/>
          </p:cNvPicPr>
          <p:nvPr/>
        </p:nvPicPr>
        <p:blipFill>
          <a:blip r:embed="rId4"/>
          <a:stretch>
            <a:fillRect/>
          </a:stretch>
        </p:blipFill>
        <p:spPr>
          <a:xfrm>
            <a:off x="236164" y="2862321"/>
            <a:ext cx="2601166" cy="2088998"/>
          </a:xfrm>
          <a:prstGeom prst="rect">
            <a:avLst/>
          </a:prstGeom>
        </p:spPr>
      </p:pic>
      <p:pic>
        <p:nvPicPr>
          <p:cNvPr id="11" name="Picture 10">
            <a:extLst>
              <a:ext uri="{FF2B5EF4-FFF2-40B4-BE49-F238E27FC236}">
                <a16:creationId xmlns:a16="http://schemas.microsoft.com/office/drawing/2014/main" id="{00036ABF-7D87-4799-9103-E57877650310}"/>
              </a:ext>
            </a:extLst>
          </p:cNvPr>
          <p:cNvPicPr>
            <a:picLocks noChangeAspect="1"/>
          </p:cNvPicPr>
          <p:nvPr/>
        </p:nvPicPr>
        <p:blipFill>
          <a:blip r:embed="rId5"/>
          <a:stretch>
            <a:fillRect/>
          </a:stretch>
        </p:blipFill>
        <p:spPr>
          <a:xfrm>
            <a:off x="2992811" y="3079376"/>
            <a:ext cx="2666232" cy="1871943"/>
          </a:xfrm>
          <a:prstGeom prst="rect">
            <a:avLst/>
          </a:prstGeom>
        </p:spPr>
      </p:pic>
    </p:spTree>
    <p:extLst>
      <p:ext uri="{BB962C8B-B14F-4D97-AF65-F5344CB8AC3E}">
        <p14:creationId xmlns:p14="http://schemas.microsoft.com/office/powerpoint/2010/main" val="173092719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195A49-B6C7-426A-93A3-66A0E7A63744}"/>
              </a:ext>
            </a:extLst>
          </p:cNvPr>
          <p:cNvPicPr>
            <a:picLocks noChangeAspect="1"/>
          </p:cNvPicPr>
          <p:nvPr/>
        </p:nvPicPr>
        <p:blipFill>
          <a:blip r:embed="rId2"/>
          <a:stretch>
            <a:fillRect/>
          </a:stretch>
        </p:blipFill>
        <p:spPr>
          <a:xfrm>
            <a:off x="109761" y="288170"/>
            <a:ext cx="4813931" cy="1190625"/>
          </a:xfrm>
          <a:prstGeom prst="rect">
            <a:avLst/>
          </a:prstGeom>
        </p:spPr>
      </p:pic>
      <p:pic>
        <p:nvPicPr>
          <p:cNvPr id="11" name="Picture 10">
            <a:extLst>
              <a:ext uri="{FF2B5EF4-FFF2-40B4-BE49-F238E27FC236}">
                <a16:creationId xmlns:a16="http://schemas.microsoft.com/office/drawing/2014/main" id="{DC8E54F8-4893-47B9-94AE-C724F5E9257E}"/>
              </a:ext>
            </a:extLst>
          </p:cNvPr>
          <p:cNvPicPr>
            <a:picLocks noChangeAspect="1"/>
          </p:cNvPicPr>
          <p:nvPr/>
        </p:nvPicPr>
        <p:blipFill>
          <a:blip r:embed="rId3"/>
          <a:stretch>
            <a:fillRect/>
          </a:stretch>
        </p:blipFill>
        <p:spPr>
          <a:xfrm>
            <a:off x="109761" y="1448867"/>
            <a:ext cx="4813931" cy="838200"/>
          </a:xfrm>
          <a:prstGeom prst="rect">
            <a:avLst/>
          </a:prstGeom>
        </p:spPr>
      </p:pic>
      <p:pic>
        <p:nvPicPr>
          <p:cNvPr id="13" name="Picture 12">
            <a:extLst>
              <a:ext uri="{FF2B5EF4-FFF2-40B4-BE49-F238E27FC236}">
                <a16:creationId xmlns:a16="http://schemas.microsoft.com/office/drawing/2014/main" id="{CD689273-C4C8-40B7-9E27-86851E43B018}"/>
              </a:ext>
            </a:extLst>
          </p:cNvPr>
          <p:cNvPicPr>
            <a:picLocks noChangeAspect="1"/>
          </p:cNvPicPr>
          <p:nvPr/>
        </p:nvPicPr>
        <p:blipFill>
          <a:blip r:embed="rId4"/>
          <a:stretch>
            <a:fillRect/>
          </a:stretch>
        </p:blipFill>
        <p:spPr>
          <a:xfrm>
            <a:off x="-90488" y="2287067"/>
            <a:ext cx="3924300" cy="1276350"/>
          </a:xfrm>
          <a:prstGeom prst="rect">
            <a:avLst/>
          </a:prstGeom>
        </p:spPr>
      </p:pic>
      <p:pic>
        <p:nvPicPr>
          <p:cNvPr id="15" name="Picture 14">
            <a:extLst>
              <a:ext uri="{FF2B5EF4-FFF2-40B4-BE49-F238E27FC236}">
                <a16:creationId xmlns:a16="http://schemas.microsoft.com/office/drawing/2014/main" id="{931FD73A-ED3E-4746-B886-07FAA11FBAF6}"/>
              </a:ext>
            </a:extLst>
          </p:cNvPr>
          <p:cNvPicPr>
            <a:picLocks noChangeAspect="1"/>
          </p:cNvPicPr>
          <p:nvPr/>
        </p:nvPicPr>
        <p:blipFill>
          <a:blip r:embed="rId5"/>
          <a:stretch>
            <a:fillRect/>
          </a:stretch>
        </p:blipFill>
        <p:spPr>
          <a:xfrm>
            <a:off x="4045120" y="2294744"/>
            <a:ext cx="4599337" cy="689495"/>
          </a:xfrm>
          <a:prstGeom prst="rect">
            <a:avLst/>
          </a:prstGeom>
        </p:spPr>
      </p:pic>
      <p:pic>
        <p:nvPicPr>
          <p:cNvPr id="17" name="Picture 16">
            <a:extLst>
              <a:ext uri="{FF2B5EF4-FFF2-40B4-BE49-F238E27FC236}">
                <a16:creationId xmlns:a16="http://schemas.microsoft.com/office/drawing/2014/main" id="{C09633A1-BF5C-424E-9317-B3B65757BFFB}"/>
              </a:ext>
            </a:extLst>
          </p:cNvPr>
          <p:cNvPicPr>
            <a:picLocks noChangeAspect="1"/>
          </p:cNvPicPr>
          <p:nvPr/>
        </p:nvPicPr>
        <p:blipFill>
          <a:blip r:embed="rId6"/>
          <a:stretch>
            <a:fillRect/>
          </a:stretch>
        </p:blipFill>
        <p:spPr>
          <a:xfrm>
            <a:off x="4135168" y="3103016"/>
            <a:ext cx="4111357" cy="1227167"/>
          </a:xfrm>
          <a:prstGeom prst="rect">
            <a:avLst/>
          </a:prstGeom>
        </p:spPr>
      </p:pic>
    </p:spTree>
    <p:extLst>
      <p:ext uri="{BB962C8B-B14F-4D97-AF65-F5344CB8AC3E}">
        <p14:creationId xmlns:p14="http://schemas.microsoft.com/office/powerpoint/2010/main" val="382352548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BC2E1F-E667-4667-B7FC-30E21047536E}"/>
              </a:ext>
            </a:extLst>
          </p:cNvPr>
          <p:cNvPicPr>
            <a:picLocks noChangeAspect="1"/>
          </p:cNvPicPr>
          <p:nvPr/>
        </p:nvPicPr>
        <p:blipFill>
          <a:blip r:embed="rId2"/>
          <a:stretch>
            <a:fillRect/>
          </a:stretch>
        </p:blipFill>
        <p:spPr>
          <a:xfrm>
            <a:off x="1686486" y="172290"/>
            <a:ext cx="5448300" cy="428625"/>
          </a:xfrm>
          <a:prstGeom prst="rect">
            <a:avLst/>
          </a:prstGeom>
        </p:spPr>
      </p:pic>
      <p:pic>
        <p:nvPicPr>
          <p:cNvPr id="7" name="Picture 6">
            <a:extLst>
              <a:ext uri="{FF2B5EF4-FFF2-40B4-BE49-F238E27FC236}">
                <a16:creationId xmlns:a16="http://schemas.microsoft.com/office/drawing/2014/main" id="{8521B275-1352-4BB7-AA92-BD365BF2826D}"/>
              </a:ext>
            </a:extLst>
          </p:cNvPr>
          <p:cNvPicPr>
            <a:picLocks noChangeAspect="1"/>
          </p:cNvPicPr>
          <p:nvPr/>
        </p:nvPicPr>
        <p:blipFill>
          <a:blip r:embed="rId3"/>
          <a:stretch>
            <a:fillRect/>
          </a:stretch>
        </p:blipFill>
        <p:spPr>
          <a:xfrm>
            <a:off x="1686486" y="797859"/>
            <a:ext cx="5638800" cy="3924300"/>
          </a:xfrm>
          <a:prstGeom prst="rect">
            <a:avLst/>
          </a:prstGeom>
        </p:spPr>
      </p:pic>
    </p:spTree>
    <p:extLst>
      <p:ext uri="{BB962C8B-B14F-4D97-AF65-F5344CB8AC3E}">
        <p14:creationId xmlns:p14="http://schemas.microsoft.com/office/powerpoint/2010/main" val="344687702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D2D262-CD84-40F6-AAD8-9CDC2CD394CD}"/>
              </a:ext>
            </a:extLst>
          </p:cNvPr>
          <p:cNvSpPr>
            <a:spLocks noGrp="1"/>
          </p:cNvSpPr>
          <p:nvPr>
            <p:ph type="body" sz="quarter" idx="12"/>
          </p:nvPr>
        </p:nvSpPr>
        <p:spPr>
          <a:xfrm>
            <a:off x="416210" y="1295405"/>
            <a:ext cx="2232862" cy="956977"/>
          </a:xfrm>
        </p:spPr>
        <p:txBody>
          <a:bodyPr/>
          <a:lstStyle/>
          <a:p>
            <a:pPr marL="0" indent="0">
              <a:buNone/>
            </a:pPr>
            <a:r>
              <a:rPr lang="en-AU" sz="1800" dirty="0"/>
              <a:t>The importance of the reflective practitioner journal </a:t>
            </a:r>
            <a:endParaRPr lang="en-US" sz="1800" dirty="0"/>
          </a:p>
        </p:txBody>
      </p:sp>
      <p:pic>
        <p:nvPicPr>
          <p:cNvPr id="5" name="Picture 4">
            <a:extLst>
              <a:ext uri="{FF2B5EF4-FFF2-40B4-BE49-F238E27FC236}">
                <a16:creationId xmlns:a16="http://schemas.microsoft.com/office/drawing/2014/main" id="{B0FDAB2F-A58B-4D70-852F-08C4F3E664B3}"/>
              </a:ext>
            </a:extLst>
          </p:cNvPr>
          <p:cNvPicPr>
            <a:picLocks noChangeAspect="1"/>
          </p:cNvPicPr>
          <p:nvPr/>
        </p:nvPicPr>
        <p:blipFill>
          <a:blip r:embed="rId2"/>
          <a:stretch>
            <a:fillRect/>
          </a:stretch>
        </p:blipFill>
        <p:spPr>
          <a:xfrm>
            <a:off x="3109394" y="239072"/>
            <a:ext cx="4615941" cy="4509419"/>
          </a:xfrm>
          <a:prstGeom prst="rect">
            <a:avLst/>
          </a:prstGeom>
        </p:spPr>
      </p:pic>
    </p:spTree>
    <p:extLst>
      <p:ext uri="{BB962C8B-B14F-4D97-AF65-F5344CB8AC3E}">
        <p14:creationId xmlns:p14="http://schemas.microsoft.com/office/powerpoint/2010/main" val="340784276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6980FC-A8C7-4A59-ABE2-33F76F911D86}"/>
              </a:ext>
            </a:extLst>
          </p:cNvPr>
          <p:cNvPicPr>
            <a:picLocks noChangeAspect="1"/>
          </p:cNvPicPr>
          <p:nvPr/>
        </p:nvPicPr>
        <p:blipFill>
          <a:blip r:embed="rId2"/>
          <a:stretch>
            <a:fillRect/>
          </a:stretch>
        </p:blipFill>
        <p:spPr>
          <a:xfrm>
            <a:off x="334775" y="275665"/>
            <a:ext cx="4589875" cy="816348"/>
          </a:xfrm>
          <a:prstGeom prst="rect">
            <a:avLst/>
          </a:prstGeom>
        </p:spPr>
      </p:pic>
      <p:pic>
        <p:nvPicPr>
          <p:cNvPr id="7" name="Picture 6">
            <a:extLst>
              <a:ext uri="{FF2B5EF4-FFF2-40B4-BE49-F238E27FC236}">
                <a16:creationId xmlns:a16="http://schemas.microsoft.com/office/drawing/2014/main" id="{CE41EA46-909F-444D-96A4-EA6EBB7C7574}"/>
              </a:ext>
            </a:extLst>
          </p:cNvPr>
          <p:cNvPicPr>
            <a:picLocks noChangeAspect="1"/>
          </p:cNvPicPr>
          <p:nvPr/>
        </p:nvPicPr>
        <p:blipFill>
          <a:blip r:embed="rId3"/>
          <a:stretch>
            <a:fillRect/>
          </a:stretch>
        </p:blipFill>
        <p:spPr>
          <a:xfrm>
            <a:off x="208268" y="934021"/>
            <a:ext cx="4770170" cy="1361794"/>
          </a:xfrm>
          <a:prstGeom prst="rect">
            <a:avLst/>
          </a:prstGeom>
        </p:spPr>
      </p:pic>
      <p:pic>
        <p:nvPicPr>
          <p:cNvPr id="9" name="Picture 8">
            <a:extLst>
              <a:ext uri="{FF2B5EF4-FFF2-40B4-BE49-F238E27FC236}">
                <a16:creationId xmlns:a16="http://schemas.microsoft.com/office/drawing/2014/main" id="{6D9DE29C-DDFA-43FC-93AB-511DBBFB9F69}"/>
              </a:ext>
            </a:extLst>
          </p:cNvPr>
          <p:cNvPicPr>
            <a:picLocks noChangeAspect="1"/>
          </p:cNvPicPr>
          <p:nvPr/>
        </p:nvPicPr>
        <p:blipFill>
          <a:blip r:embed="rId4"/>
          <a:stretch>
            <a:fillRect/>
          </a:stretch>
        </p:blipFill>
        <p:spPr>
          <a:xfrm>
            <a:off x="334775" y="2681723"/>
            <a:ext cx="3867431" cy="544895"/>
          </a:xfrm>
          <a:prstGeom prst="rect">
            <a:avLst/>
          </a:prstGeom>
        </p:spPr>
      </p:pic>
      <p:pic>
        <p:nvPicPr>
          <p:cNvPr id="11" name="Picture 10">
            <a:extLst>
              <a:ext uri="{FF2B5EF4-FFF2-40B4-BE49-F238E27FC236}">
                <a16:creationId xmlns:a16="http://schemas.microsoft.com/office/drawing/2014/main" id="{A530E465-689D-439C-A3C3-2571FA224036}"/>
              </a:ext>
            </a:extLst>
          </p:cNvPr>
          <p:cNvPicPr>
            <a:picLocks noChangeAspect="1"/>
          </p:cNvPicPr>
          <p:nvPr/>
        </p:nvPicPr>
        <p:blipFill>
          <a:blip r:embed="rId5"/>
          <a:stretch>
            <a:fillRect/>
          </a:stretch>
        </p:blipFill>
        <p:spPr>
          <a:xfrm>
            <a:off x="4807324" y="59777"/>
            <a:ext cx="4001901" cy="5023946"/>
          </a:xfrm>
          <a:prstGeom prst="rect">
            <a:avLst/>
          </a:prstGeom>
        </p:spPr>
      </p:pic>
      <p:pic>
        <p:nvPicPr>
          <p:cNvPr id="13" name="Picture 12">
            <a:extLst>
              <a:ext uri="{FF2B5EF4-FFF2-40B4-BE49-F238E27FC236}">
                <a16:creationId xmlns:a16="http://schemas.microsoft.com/office/drawing/2014/main" id="{91ADFDD1-F65B-465E-8948-EFB898EAD22B}"/>
              </a:ext>
            </a:extLst>
          </p:cNvPr>
          <p:cNvPicPr>
            <a:picLocks noChangeAspect="1"/>
          </p:cNvPicPr>
          <p:nvPr/>
        </p:nvPicPr>
        <p:blipFill>
          <a:blip r:embed="rId6"/>
          <a:stretch>
            <a:fillRect/>
          </a:stretch>
        </p:blipFill>
        <p:spPr>
          <a:xfrm>
            <a:off x="334775" y="3289332"/>
            <a:ext cx="2931620" cy="543079"/>
          </a:xfrm>
          <a:prstGeom prst="rect">
            <a:avLst/>
          </a:prstGeom>
        </p:spPr>
      </p:pic>
      <p:pic>
        <p:nvPicPr>
          <p:cNvPr id="15" name="Picture 14">
            <a:extLst>
              <a:ext uri="{FF2B5EF4-FFF2-40B4-BE49-F238E27FC236}">
                <a16:creationId xmlns:a16="http://schemas.microsoft.com/office/drawing/2014/main" id="{F8380786-CC0A-4D7C-ACFF-7A0C4F9D5004}"/>
              </a:ext>
            </a:extLst>
          </p:cNvPr>
          <p:cNvPicPr>
            <a:picLocks noChangeAspect="1"/>
          </p:cNvPicPr>
          <p:nvPr/>
        </p:nvPicPr>
        <p:blipFill>
          <a:blip r:embed="rId7"/>
          <a:stretch>
            <a:fillRect/>
          </a:stretch>
        </p:blipFill>
        <p:spPr>
          <a:xfrm>
            <a:off x="2149848" y="4100936"/>
            <a:ext cx="2005293" cy="559617"/>
          </a:xfrm>
          <a:prstGeom prst="rect">
            <a:avLst/>
          </a:prstGeom>
        </p:spPr>
      </p:pic>
    </p:spTree>
    <p:extLst>
      <p:ext uri="{BB962C8B-B14F-4D97-AF65-F5344CB8AC3E}">
        <p14:creationId xmlns:p14="http://schemas.microsoft.com/office/powerpoint/2010/main" val="18642978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9AA80-4AB0-43ED-BB17-15A9C307A2E9}"/>
              </a:ext>
            </a:extLst>
          </p:cNvPr>
          <p:cNvPicPr>
            <a:picLocks noChangeAspect="1"/>
          </p:cNvPicPr>
          <p:nvPr/>
        </p:nvPicPr>
        <p:blipFill>
          <a:blip r:embed="rId2"/>
          <a:stretch>
            <a:fillRect/>
          </a:stretch>
        </p:blipFill>
        <p:spPr>
          <a:xfrm>
            <a:off x="272863" y="174811"/>
            <a:ext cx="4034595" cy="871258"/>
          </a:xfrm>
          <a:prstGeom prst="rect">
            <a:avLst/>
          </a:prstGeom>
        </p:spPr>
      </p:pic>
      <p:pic>
        <p:nvPicPr>
          <p:cNvPr id="7" name="Picture 6">
            <a:extLst>
              <a:ext uri="{FF2B5EF4-FFF2-40B4-BE49-F238E27FC236}">
                <a16:creationId xmlns:a16="http://schemas.microsoft.com/office/drawing/2014/main" id="{1E7E3657-FE9F-418A-A6A8-5C5B2CDA129E}"/>
              </a:ext>
            </a:extLst>
          </p:cNvPr>
          <p:cNvPicPr>
            <a:picLocks noChangeAspect="1"/>
          </p:cNvPicPr>
          <p:nvPr/>
        </p:nvPicPr>
        <p:blipFill>
          <a:blip r:embed="rId3"/>
          <a:stretch>
            <a:fillRect/>
          </a:stretch>
        </p:blipFill>
        <p:spPr>
          <a:xfrm>
            <a:off x="793097" y="1346527"/>
            <a:ext cx="2964350" cy="2450446"/>
          </a:xfrm>
          <a:prstGeom prst="rect">
            <a:avLst/>
          </a:prstGeom>
        </p:spPr>
      </p:pic>
      <p:pic>
        <p:nvPicPr>
          <p:cNvPr id="9" name="Picture 8">
            <a:extLst>
              <a:ext uri="{FF2B5EF4-FFF2-40B4-BE49-F238E27FC236}">
                <a16:creationId xmlns:a16="http://schemas.microsoft.com/office/drawing/2014/main" id="{610E8123-8E17-45AB-A102-1D54CAA2875F}"/>
              </a:ext>
            </a:extLst>
          </p:cNvPr>
          <p:cNvPicPr>
            <a:picLocks noChangeAspect="1"/>
          </p:cNvPicPr>
          <p:nvPr/>
        </p:nvPicPr>
        <p:blipFill>
          <a:blip r:embed="rId4"/>
          <a:stretch>
            <a:fillRect/>
          </a:stretch>
        </p:blipFill>
        <p:spPr>
          <a:xfrm>
            <a:off x="4667250" y="174811"/>
            <a:ext cx="3481668" cy="2129078"/>
          </a:xfrm>
          <a:prstGeom prst="rect">
            <a:avLst/>
          </a:prstGeom>
        </p:spPr>
      </p:pic>
      <p:pic>
        <p:nvPicPr>
          <p:cNvPr id="11" name="Picture 10">
            <a:extLst>
              <a:ext uri="{FF2B5EF4-FFF2-40B4-BE49-F238E27FC236}">
                <a16:creationId xmlns:a16="http://schemas.microsoft.com/office/drawing/2014/main" id="{931B3E56-2170-47E9-9DF7-9BDA2D48EAA8}"/>
              </a:ext>
            </a:extLst>
          </p:cNvPr>
          <p:cNvPicPr>
            <a:picLocks noChangeAspect="1"/>
          </p:cNvPicPr>
          <p:nvPr/>
        </p:nvPicPr>
        <p:blipFill>
          <a:blip r:embed="rId5"/>
          <a:stretch>
            <a:fillRect/>
          </a:stretch>
        </p:blipFill>
        <p:spPr>
          <a:xfrm>
            <a:off x="4694819" y="2303889"/>
            <a:ext cx="3172106" cy="624912"/>
          </a:xfrm>
          <a:prstGeom prst="rect">
            <a:avLst/>
          </a:prstGeom>
        </p:spPr>
      </p:pic>
      <p:pic>
        <p:nvPicPr>
          <p:cNvPr id="13" name="Picture 12">
            <a:extLst>
              <a:ext uri="{FF2B5EF4-FFF2-40B4-BE49-F238E27FC236}">
                <a16:creationId xmlns:a16="http://schemas.microsoft.com/office/drawing/2014/main" id="{29D820AC-436A-4D02-A936-796936B27513}"/>
              </a:ext>
            </a:extLst>
          </p:cNvPr>
          <p:cNvPicPr>
            <a:picLocks noChangeAspect="1"/>
          </p:cNvPicPr>
          <p:nvPr/>
        </p:nvPicPr>
        <p:blipFill>
          <a:blip r:embed="rId6"/>
          <a:stretch>
            <a:fillRect/>
          </a:stretch>
        </p:blipFill>
        <p:spPr>
          <a:xfrm>
            <a:off x="4663887" y="2839612"/>
            <a:ext cx="3687016" cy="1160346"/>
          </a:xfrm>
          <a:prstGeom prst="rect">
            <a:avLst/>
          </a:prstGeom>
        </p:spPr>
      </p:pic>
    </p:spTree>
    <p:extLst>
      <p:ext uri="{BB962C8B-B14F-4D97-AF65-F5344CB8AC3E}">
        <p14:creationId xmlns:p14="http://schemas.microsoft.com/office/powerpoint/2010/main" val="3179867130"/>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1179A8-9F14-4618-A335-49319F0EE8D2}"/>
              </a:ext>
            </a:extLst>
          </p:cNvPr>
          <p:cNvPicPr>
            <a:picLocks noChangeAspect="1"/>
          </p:cNvPicPr>
          <p:nvPr/>
        </p:nvPicPr>
        <p:blipFill>
          <a:blip r:embed="rId2"/>
          <a:stretch>
            <a:fillRect/>
          </a:stretch>
        </p:blipFill>
        <p:spPr>
          <a:xfrm>
            <a:off x="365872" y="201705"/>
            <a:ext cx="4158035" cy="2232771"/>
          </a:xfrm>
          <a:prstGeom prst="rect">
            <a:avLst/>
          </a:prstGeom>
        </p:spPr>
      </p:pic>
      <p:pic>
        <p:nvPicPr>
          <p:cNvPr id="7" name="Picture 6">
            <a:extLst>
              <a:ext uri="{FF2B5EF4-FFF2-40B4-BE49-F238E27FC236}">
                <a16:creationId xmlns:a16="http://schemas.microsoft.com/office/drawing/2014/main" id="{493EE54D-98FB-4521-820E-3A2B70E09232}"/>
              </a:ext>
            </a:extLst>
          </p:cNvPr>
          <p:cNvPicPr>
            <a:picLocks noChangeAspect="1"/>
          </p:cNvPicPr>
          <p:nvPr/>
        </p:nvPicPr>
        <p:blipFill>
          <a:blip r:embed="rId3"/>
          <a:stretch>
            <a:fillRect/>
          </a:stretch>
        </p:blipFill>
        <p:spPr>
          <a:xfrm>
            <a:off x="163671" y="2810435"/>
            <a:ext cx="4191587" cy="1902760"/>
          </a:xfrm>
          <a:prstGeom prst="rect">
            <a:avLst/>
          </a:prstGeom>
        </p:spPr>
      </p:pic>
      <p:pic>
        <p:nvPicPr>
          <p:cNvPr id="9" name="Picture 8">
            <a:extLst>
              <a:ext uri="{FF2B5EF4-FFF2-40B4-BE49-F238E27FC236}">
                <a16:creationId xmlns:a16="http://schemas.microsoft.com/office/drawing/2014/main" id="{C8EBCD6D-7C27-4CB5-B6AB-86A4ECA978A5}"/>
              </a:ext>
            </a:extLst>
          </p:cNvPr>
          <p:cNvPicPr>
            <a:picLocks noChangeAspect="1"/>
          </p:cNvPicPr>
          <p:nvPr/>
        </p:nvPicPr>
        <p:blipFill>
          <a:blip r:embed="rId4"/>
          <a:stretch>
            <a:fillRect/>
          </a:stretch>
        </p:blipFill>
        <p:spPr>
          <a:xfrm>
            <a:off x="4355258" y="235322"/>
            <a:ext cx="4191587" cy="2185122"/>
          </a:xfrm>
          <a:prstGeom prst="rect">
            <a:avLst/>
          </a:prstGeom>
        </p:spPr>
      </p:pic>
      <p:pic>
        <p:nvPicPr>
          <p:cNvPr id="11" name="Picture 10">
            <a:extLst>
              <a:ext uri="{FF2B5EF4-FFF2-40B4-BE49-F238E27FC236}">
                <a16:creationId xmlns:a16="http://schemas.microsoft.com/office/drawing/2014/main" id="{B9F2CC91-34DB-45EE-BC7E-B9E1D221972D}"/>
              </a:ext>
            </a:extLst>
          </p:cNvPr>
          <p:cNvPicPr>
            <a:picLocks noChangeAspect="1"/>
          </p:cNvPicPr>
          <p:nvPr/>
        </p:nvPicPr>
        <p:blipFill>
          <a:blip r:embed="rId5"/>
          <a:stretch>
            <a:fillRect/>
          </a:stretch>
        </p:blipFill>
        <p:spPr>
          <a:xfrm>
            <a:off x="4466236" y="2891832"/>
            <a:ext cx="4604838" cy="1739965"/>
          </a:xfrm>
          <a:prstGeom prst="rect">
            <a:avLst/>
          </a:prstGeom>
        </p:spPr>
      </p:pic>
    </p:spTree>
    <p:extLst>
      <p:ext uri="{BB962C8B-B14F-4D97-AF65-F5344CB8AC3E}">
        <p14:creationId xmlns:p14="http://schemas.microsoft.com/office/powerpoint/2010/main" val="1097873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ED9ACC-A607-454B-B1F4-BB25A0E3DAF0}"/>
              </a:ext>
            </a:extLst>
          </p:cNvPr>
          <p:cNvPicPr>
            <a:picLocks noChangeAspect="1"/>
          </p:cNvPicPr>
          <p:nvPr/>
        </p:nvPicPr>
        <p:blipFill>
          <a:blip r:embed="rId2"/>
          <a:stretch>
            <a:fillRect/>
          </a:stretch>
        </p:blipFill>
        <p:spPr>
          <a:xfrm>
            <a:off x="1862477" y="0"/>
            <a:ext cx="5419045" cy="5143500"/>
          </a:xfrm>
          <a:prstGeom prst="rect">
            <a:avLst/>
          </a:prstGeom>
        </p:spPr>
      </p:pic>
    </p:spTree>
    <p:extLst>
      <p:ext uri="{BB962C8B-B14F-4D97-AF65-F5344CB8AC3E}">
        <p14:creationId xmlns:p14="http://schemas.microsoft.com/office/powerpoint/2010/main" val="399434984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922F1E-1EE7-43F3-9745-8D3A03B2B30C}"/>
              </a:ext>
            </a:extLst>
          </p:cNvPr>
          <p:cNvPicPr>
            <a:picLocks noChangeAspect="1"/>
          </p:cNvPicPr>
          <p:nvPr/>
        </p:nvPicPr>
        <p:blipFill>
          <a:blip r:embed="rId2"/>
          <a:stretch>
            <a:fillRect/>
          </a:stretch>
        </p:blipFill>
        <p:spPr>
          <a:xfrm>
            <a:off x="165286" y="365872"/>
            <a:ext cx="4810125" cy="2764623"/>
          </a:xfrm>
          <a:prstGeom prst="rect">
            <a:avLst/>
          </a:prstGeom>
        </p:spPr>
      </p:pic>
      <p:pic>
        <p:nvPicPr>
          <p:cNvPr id="7" name="Picture 6">
            <a:extLst>
              <a:ext uri="{FF2B5EF4-FFF2-40B4-BE49-F238E27FC236}">
                <a16:creationId xmlns:a16="http://schemas.microsoft.com/office/drawing/2014/main" id="{D1C001F5-D50D-48F8-9022-621CB14EDE58}"/>
              </a:ext>
            </a:extLst>
          </p:cNvPr>
          <p:cNvPicPr>
            <a:picLocks noChangeAspect="1"/>
          </p:cNvPicPr>
          <p:nvPr/>
        </p:nvPicPr>
        <p:blipFill>
          <a:blip r:embed="rId3"/>
          <a:stretch>
            <a:fillRect/>
          </a:stretch>
        </p:blipFill>
        <p:spPr>
          <a:xfrm>
            <a:off x="296116" y="3188188"/>
            <a:ext cx="4222096" cy="761604"/>
          </a:xfrm>
          <a:prstGeom prst="rect">
            <a:avLst/>
          </a:prstGeom>
        </p:spPr>
      </p:pic>
      <p:pic>
        <p:nvPicPr>
          <p:cNvPr id="9" name="Picture 8">
            <a:extLst>
              <a:ext uri="{FF2B5EF4-FFF2-40B4-BE49-F238E27FC236}">
                <a16:creationId xmlns:a16="http://schemas.microsoft.com/office/drawing/2014/main" id="{80150AAC-4CC2-4014-B319-E635D59EFF9B}"/>
              </a:ext>
            </a:extLst>
          </p:cNvPr>
          <p:cNvPicPr>
            <a:picLocks noChangeAspect="1"/>
          </p:cNvPicPr>
          <p:nvPr/>
        </p:nvPicPr>
        <p:blipFill>
          <a:blip r:embed="rId4"/>
          <a:stretch>
            <a:fillRect/>
          </a:stretch>
        </p:blipFill>
        <p:spPr>
          <a:xfrm>
            <a:off x="4858015" y="365872"/>
            <a:ext cx="3989869" cy="4074459"/>
          </a:xfrm>
          <a:prstGeom prst="rect">
            <a:avLst/>
          </a:prstGeom>
        </p:spPr>
      </p:pic>
    </p:spTree>
    <p:extLst>
      <p:ext uri="{BB962C8B-B14F-4D97-AF65-F5344CB8AC3E}">
        <p14:creationId xmlns:p14="http://schemas.microsoft.com/office/powerpoint/2010/main" val="380099448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7318D1-BCDC-47E7-BB82-0565076E15B1}"/>
              </a:ext>
            </a:extLst>
          </p:cNvPr>
          <p:cNvSpPr>
            <a:spLocks noGrp="1"/>
          </p:cNvSpPr>
          <p:nvPr>
            <p:ph type="body" sz="quarter" idx="10"/>
          </p:nvPr>
        </p:nvSpPr>
        <p:spPr>
          <a:xfrm>
            <a:off x="1303515" y="896462"/>
            <a:ext cx="6193631" cy="364331"/>
          </a:xfrm>
        </p:spPr>
        <p:txBody>
          <a:bodyPr>
            <a:noAutofit/>
          </a:bodyPr>
          <a:lstStyle/>
          <a:p>
            <a:pPr algn="ctr"/>
            <a:r>
              <a:rPr lang="en-AU" sz="2475" dirty="0"/>
              <a:t>Acknowledgement of Country </a:t>
            </a:r>
            <a:endParaRPr lang="en-US" sz="2475" dirty="0"/>
          </a:p>
        </p:txBody>
      </p:sp>
      <p:sp>
        <p:nvSpPr>
          <p:cNvPr id="3" name="Text Placeholder 2">
            <a:extLst>
              <a:ext uri="{FF2B5EF4-FFF2-40B4-BE49-F238E27FC236}">
                <a16:creationId xmlns:a16="http://schemas.microsoft.com/office/drawing/2014/main" id="{004BA638-4E8D-4AFB-9965-69AB59A06B7A}"/>
              </a:ext>
            </a:extLst>
          </p:cNvPr>
          <p:cNvSpPr>
            <a:spLocks noGrp="1"/>
          </p:cNvSpPr>
          <p:nvPr>
            <p:ph type="body" sz="quarter" idx="11"/>
          </p:nvPr>
        </p:nvSpPr>
        <p:spPr>
          <a:xfrm>
            <a:off x="445062" y="896462"/>
            <a:ext cx="8083943" cy="2587904"/>
          </a:xfrm>
        </p:spPr>
        <p:txBody>
          <a:bodyPr>
            <a:normAutofit/>
          </a:bodyPr>
          <a:lstStyle/>
          <a:p>
            <a:pPr algn="just"/>
            <a:r>
              <a:rPr lang="en-US" dirty="0"/>
              <a:t> </a:t>
            </a:r>
          </a:p>
          <a:p>
            <a:pPr algn="just"/>
            <a:r>
              <a:rPr lang="en-US" dirty="0"/>
              <a:t> </a:t>
            </a:r>
          </a:p>
          <a:p>
            <a:pPr algn="just"/>
            <a:r>
              <a:rPr lang="en-US" sz="1800" b="0" dirty="0"/>
              <a:t>We respectfully acknowledge the Kaurna, </a:t>
            </a:r>
            <a:r>
              <a:rPr lang="en-US" sz="1800" b="0" dirty="0" err="1"/>
              <a:t>Boandik</a:t>
            </a:r>
            <a:r>
              <a:rPr lang="en-US" sz="1800" b="0" dirty="0"/>
              <a:t> and </a:t>
            </a:r>
            <a:r>
              <a:rPr lang="en-US" sz="1800" b="0" dirty="0" err="1"/>
              <a:t>Barngarla</a:t>
            </a:r>
            <a:r>
              <a:rPr lang="en-US" sz="1800" b="0" dirty="0"/>
              <a:t> First Nations Peoples and their Elders past and present, who are the First Nations’ traditional owners of the land that are now home to the University of South Australia’s campuses in Adelaide, Mount Gambier and Whyalla.</a:t>
            </a:r>
          </a:p>
          <a:p>
            <a:pPr algn="just"/>
            <a:endParaRPr lang="en-US" dirty="0"/>
          </a:p>
        </p:txBody>
      </p:sp>
    </p:spTree>
    <p:extLst>
      <p:ext uri="{BB962C8B-B14F-4D97-AF65-F5344CB8AC3E}">
        <p14:creationId xmlns:p14="http://schemas.microsoft.com/office/powerpoint/2010/main" val="3854887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57EEF1-9FA9-4A88-BDB6-7ED248FE878A}"/>
              </a:ext>
            </a:extLst>
          </p:cNvPr>
          <p:cNvPicPr>
            <a:picLocks noChangeAspect="1"/>
          </p:cNvPicPr>
          <p:nvPr/>
        </p:nvPicPr>
        <p:blipFill>
          <a:blip r:embed="rId2"/>
          <a:stretch>
            <a:fillRect/>
          </a:stretch>
        </p:blipFill>
        <p:spPr>
          <a:xfrm>
            <a:off x="445265" y="268941"/>
            <a:ext cx="4356118" cy="1525400"/>
          </a:xfrm>
          <a:prstGeom prst="rect">
            <a:avLst/>
          </a:prstGeom>
        </p:spPr>
      </p:pic>
      <p:pic>
        <p:nvPicPr>
          <p:cNvPr id="7" name="Picture 6">
            <a:extLst>
              <a:ext uri="{FF2B5EF4-FFF2-40B4-BE49-F238E27FC236}">
                <a16:creationId xmlns:a16="http://schemas.microsoft.com/office/drawing/2014/main" id="{E5E9295F-9E04-4B83-B9D0-1FDF1B98B1A4}"/>
              </a:ext>
            </a:extLst>
          </p:cNvPr>
          <p:cNvPicPr>
            <a:picLocks noChangeAspect="1"/>
          </p:cNvPicPr>
          <p:nvPr/>
        </p:nvPicPr>
        <p:blipFill>
          <a:blip r:embed="rId3"/>
          <a:stretch>
            <a:fillRect/>
          </a:stretch>
        </p:blipFill>
        <p:spPr>
          <a:xfrm>
            <a:off x="268380" y="2070129"/>
            <a:ext cx="4303620" cy="2905282"/>
          </a:xfrm>
          <a:prstGeom prst="rect">
            <a:avLst/>
          </a:prstGeom>
        </p:spPr>
      </p:pic>
      <p:pic>
        <p:nvPicPr>
          <p:cNvPr id="9" name="Picture 8">
            <a:extLst>
              <a:ext uri="{FF2B5EF4-FFF2-40B4-BE49-F238E27FC236}">
                <a16:creationId xmlns:a16="http://schemas.microsoft.com/office/drawing/2014/main" id="{AE892CDA-81ED-4EB6-8041-632ED23DB64A}"/>
              </a:ext>
            </a:extLst>
          </p:cNvPr>
          <p:cNvPicPr>
            <a:picLocks noChangeAspect="1"/>
          </p:cNvPicPr>
          <p:nvPr/>
        </p:nvPicPr>
        <p:blipFill>
          <a:blip r:embed="rId4"/>
          <a:stretch>
            <a:fillRect/>
          </a:stretch>
        </p:blipFill>
        <p:spPr>
          <a:xfrm>
            <a:off x="4901453" y="268941"/>
            <a:ext cx="4039090" cy="1137677"/>
          </a:xfrm>
          <a:prstGeom prst="rect">
            <a:avLst/>
          </a:prstGeom>
        </p:spPr>
      </p:pic>
      <p:pic>
        <p:nvPicPr>
          <p:cNvPr id="11" name="Picture 10">
            <a:extLst>
              <a:ext uri="{FF2B5EF4-FFF2-40B4-BE49-F238E27FC236}">
                <a16:creationId xmlns:a16="http://schemas.microsoft.com/office/drawing/2014/main" id="{C551B44F-6601-4865-8955-E80C39B49F85}"/>
              </a:ext>
            </a:extLst>
          </p:cNvPr>
          <p:cNvPicPr>
            <a:picLocks noChangeAspect="1"/>
          </p:cNvPicPr>
          <p:nvPr/>
        </p:nvPicPr>
        <p:blipFill>
          <a:blip r:embed="rId5"/>
          <a:stretch>
            <a:fillRect/>
          </a:stretch>
        </p:blipFill>
        <p:spPr>
          <a:xfrm>
            <a:off x="4550505" y="1649787"/>
            <a:ext cx="4318391" cy="2087096"/>
          </a:xfrm>
          <a:prstGeom prst="rect">
            <a:avLst/>
          </a:prstGeom>
        </p:spPr>
      </p:pic>
    </p:spTree>
    <p:extLst>
      <p:ext uri="{BB962C8B-B14F-4D97-AF65-F5344CB8AC3E}">
        <p14:creationId xmlns:p14="http://schemas.microsoft.com/office/powerpoint/2010/main" val="1786655162"/>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685E29-89FB-4F7E-B68A-E9165900983A}"/>
              </a:ext>
            </a:extLst>
          </p:cNvPr>
          <p:cNvPicPr>
            <a:picLocks noChangeAspect="1"/>
          </p:cNvPicPr>
          <p:nvPr/>
        </p:nvPicPr>
        <p:blipFill>
          <a:blip r:embed="rId2"/>
          <a:stretch>
            <a:fillRect/>
          </a:stretch>
        </p:blipFill>
        <p:spPr>
          <a:xfrm>
            <a:off x="246473" y="297275"/>
            <a:ext cx="4930645" cy="1340864"/>
          </a:xfrm>
          <a:prstGeom prst="rect">
            <a:avLst/>
          </a:prstGeom>
        </p:spPr>
      </p:pic>
      <p:pic>
        <p:nvPicPr>
          <p:cNvPr id="7" name="Picture 6">
            <a:extLst>
              <a:ext uri="{FF2B5EF4-FFF2-40B4-BE49-F238E27FC236}">
                <a16:creationId xmlns:a16="http://schemas.microsoft.com/office/drawing/2014/main" id="{24E66061-21FE-4D63-AC91-F15E1F162560}"/>
              </a:ext>
            </a:extLst>
          </p:cNvPr>
          <p:cNvPicPr>
            <a:picLocks noChangeAspect="1"/>
          </p:cNvPicPr>
          <p:nvPr/>
        </p:nvPicPr>
        <p:blipFill>
          <a:blip r:embed="rId3"/>
          <a:stretch>
            <a:fillRect/>
          </a:stretch>
        </p:blipFill>
        <p:spPr>
          <a:xfrm>
            <a:off x="246473" y="1772004"/>
            <a:ext cx="4846671" cy="1733358"/>
          </a:xfrm>
          <a:prstGeom prst="rect">
            <a:avLst/>
          </a:prstGeom>
        </p:spPr>
      </p:pic>
      <p:pic>
        <p:nvPicPr>
          <p:cNvPr id="9" name="Picture 8">
            <a:extLst>
              <a:ext uri="{FF2B5EF4-FFF2-40B4-BE49-F238E27FC236}">
                <a16:creationId xmlns:a16="http://schemas.microsoft.com/office/drawing/2014/main" id="{8C686422-D1F9-43FF-8576-A0263B3C5DC6}"/>
              </a:ext>
            </a:extLst>
          </p:cNvPr>
          <p:cNvPicPr>
            <a:picLocks noChangeAspect="1"/>
          </p:cNvPicPr>
          <p:nvPr/>
        </p:nvPicPr>
        <p:blipFill>
          <a:blip r:embed="rId4"/>
          <a:stretch>
            <a:fillRect/>
          </a:stretch>
        </p:blipFill>
        <p:spPr>
          <a:xfrm>
            <a:off x="5242391" y="452400"/>
            <a:ext cx="3410791" cy="1611442"/>
          </a:xfrm>
          <a:prstGeom prst="rect">
            <a:avLst/>
          </a:prstGeom>
        </p:spPr>
      </p:pic>
      <p:sp>
        <p:nvSpPr>
          <p:cNvPr id="10" name="TextBox 9">
            <a:extLst>
              <a:ext uri="{FF2B5EF4-FFF2-40B4-BE49-F238E27FC236}">
                <a16:creationId xmlns:a16="http://schemas.microsoft.com/office/drawing/2014/main" id="{72FCB2F1-248A-4118-9309-50EE2A656E0E}"/>
              </a:ext>
            </a:extLst>
          </p:cNvPr>
          <p:cNvSpPr txBox="1"/>
          <p:nvPr/>
        </p:nvSpPr>
        <p:spPr>
          <a:xfrm>
            <a:off x="571500" y="3505362"/>
            <a:ext cx="4605618" cy="830997"/>
          </a:xfrm>
          <a:prstGeom prst="rect">
            <a:avLst/>
          </a:prstGeom>
          <a:noFill/>
        </p:spPr>
        <p:txBody>
          <a:bodyPr wrap="square" rtlCol="0">
            <a:spAutoFit/>
          </a:bodyPr>
          <a:lstStyle/>
          <a:p>
            <a:r>
              <a:rPr lang="en-AU" sz="1600" dirty="0"/>
              <a:t>What measurements count?</a:t>
            </a:r>
          </a:p>
          <a:p>
            <a:r>
              <a:rPr lang="en-AU" sz="1600" dirty="0"/>
              <a:t>How to measure the cause-and-effect outcome related to your hypothesis  </a:t>
            </a:r>
            <a:endParaRPr lang="en-US" sz="1600" dirty="0"/>
          </a:p>
        </p:txBody>
      </p:sp>
      <p:sp>
        <p:nvSpPr>
          <p:cNvPr id="11" name="TextBox 10">
            <a:extLst>
              <a:ext uri="{FF2B5EF4-FFF2-40B4-BE49-F238E27FC236}">
                <a16:creationId xmlns:a16="http://schemas.microsoft.com/office/drawing/2014/main" id="{A21B8337-C365-499F-B4C3-FC3F404CEEED}"/>
              </a:ext>
            </a:extLst>
          </p:cNvPr>
          <p:cNvSpPr txBox="1"/>
          <p:nvPr/>
        </p:nvSpPr>
        <p:spPr>
          <a:xfrm>
            <a:off x="5242391" y="2294829"/>
            <a:ext cx="3576835" cy="1569660"/>
          </a:xfrm>
          <a:prstGeom prst="rect">
            <a:avLst/>
          </a:prstGeom>
          <a:noFill/>
        </p:spPr>
        <p:txBody>
          <a:bodyPr wrap="square" rtlCol="0">
            <a:spAutoFit/>
          </a:bodyPr>
          <a:lstStyle/>
          <a:p>
            <a:r>
              <a:rPr lang="en-AU" sz="1200" dirty="0"/>
              <a:t>Student success: </a:t>
            </a:r>
          </a:p>
          <a:p>
            <a:pPr marL="342900" indent="-342900">
              <a:buFontTx/>
              <a:buChar char="-"/>
            </a:pPr>
            <a:r>
              <a:rPr lang="en-AU" sz="1200" dirty="0"/>
              <a:t>Overall grades %</a:t>
            </a:r>
          </a:p>
          <a:p>
            <a:pPr marL="342900" indent="-342900">
              <a:buFontTx/>
              <a:buChar char="-"/>
            </a:pPr>
            <a:r>
              <a:rPr lang="en-AU" sz="1200" dirty="0"/>
              <a:t>Quality/rigor of assessment evident (critical thinking applied – re. taxonomy) </a:t>
            </a:r>
          </a:p>
          <a:p>
            <a:pPr marL="342900" indent="-342900">
              <a:buFontTx/>
              <a:buChar char="-"/>
            </a:pPr>
            <a:endParaRPr lang="en-AU" sz="1200" dirty="0"/>
          </a:p>
          <a:p>
            <a:pPr marL="342900" indent="-342900">
              <a:buFontTx/>
              <a:buChar char="-"/>
            </a:pPr>
            <a:endParaRPr lang="en-AU" sz="1200" dirty="0"/>
          </a:p>
          <a:p>
            <a:pPr marL="342900" indent="-342900">
              <a:buFontTx/>
              <a:buChar char="-"/>
            </a:pPr>
            <a:r>
              <a:rPr lang="en-AU" sz="1200" i="1" dirty="0"/>
              <a:t>Does not stop there though – next step is refection on your findings and your practice!</a:t>
            </a:r>
            <a:endParaRPr lang="en-US" sz="1200" i="1" dirty="0"/>
          </a:p>
        </p:txBody>
      </p:sp>
    </p:spTree>
    <p:extLst>
      <p:ext uri="{BB962C8B-B14F-4D97-AF65-F5344CB8AC3E}">
        <p14:creationId xmlns:p14="http://schemas.microsoft.com/office/powerpoint/2010/main" val="27586692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C0E7C4-4F4A-427E-BDAF-2E7B63562187}"/>
              </a:ext>
            </a:extLst>
          </p:cNvPr>
          <p:cNvPicPr>
            <a:picLocks noChangeAspect="1"/>
          </p:cNvPicPr>
          <p:nvPr/>
        </p:nvPicPr>
        <p:blipFill>
          <a:blip r:embed="rId2"/>
          <a:stretch>
            <a:fillRect/>
          </a:stretch>
        </p:blipFill>
        <p:spPr>
          <a:xfrm>
            <a:off x="419655" y="209351"/>
            <a:ext cx="4152345" cy="2051910"/>
          </a:xfrm>
          <a:prstGeom prst="rect">
            <a:avLst/>
          </a:prstGeom>
        </p:spPr>
      </p:pic>
      <p:pic>
        <p:nvPicPr>
          <p:cNvPr id="7" name="Picture 6">
            <a:extLst>
              <a:ext uri="{FF2B5EF4-FFF2-40B4-BE49-F238E27FC236}">
                <a16:creationId xmlns:a16="http://schemas.microsoft.com/office/drawing/2014/main" id="{C8C29FAF-E121-4BE0-B229-3DC11544E268}"/>
              </a:ext>
            </a:extLst>
          </p:cNvPr>
          <p:cNvPicPr>
            <a:picLocks noChangeAspect="1"/>
          </p:cNvPicPr>
          <p:nvPr/>
        </p:nvPicPr>
        <p:blipFill>
          <a:blip r:embed="rId3"/>
          <a:stretch>
            <a:fillRect/>
          </a:stretch>
        </p:blipFill>
        <p:spPr>
          <a:xfrm>
            <a:off x="4739786" y="1260804"/>
            <a:ext cx="4094724" cy="2363354"/>
          </a:xfrm>
          <a:prstGeom prst="rect">
            <a:avLst/>
          </a:prstGeom>
        </p:spPr>
      </p:pic>
      <p:pic>
        <p:nvPicPr>
          <p:cNvPr id="9" name="Picture 8">
            <a:extLst>
              <a:ext uri="{FF2B5EF4-FFF2-40B4-BE49-F238E27FC236}">
                <a16:creationId xmlns:a16="http://schemas.microsoft.com/office/drawing/2014/main" id="{B2F9DAD7-50BA-4B5F-96D6-FFDDC14D3785}"/>
              </a:ext>
            </a:extLst>
          </p:cNvPr>
          <p:cNvPicPr>
            <a:picLocks noChangeAspect="1"/>
          </p:cNvPicPr>
          <p:nvPr/>
        </p:nvPicPr>
        <p:blipFill>
          <a:blip r:embed="rId4"/>
          <a:stretch>
            <a:fillRect/>
          </a:stretch>
        </p:blipFill>
        <p:spPr>
          <a:xfrm>
            <a:off x="419655" y="2442481"/>
            <a:ext cx="2925274" cy="485020"/>
          </a:xfrm>
          <a:prstGeom prst="rect">
            <a:avLst/>
          </a:prstGeom>
        </p:spPr>
      </p:pic>
      <p:pic>
        <p:nvPicPr>
          <p:cNvPr id="11" name="Picture 10">
            <a:extLst>
              <a:ext uri="{FF2B5EF4-FFF2-40B4-BE49-F238E27FC236}">
                <a16:creationId xmlns:a16="http://schemas.microsoft.com/office/drawing/2014/main" id="{72CFC3FB-340C-4F3F-A116-445A37AEEA8D}"/>
              </a:ext>
            </a:extLst>
          </p:cNvPr>
          <p:cNvPicPr>
            <a:picLocks noChangeAspect="1"/>
          </p:cNvPicPr>
          <p:nvPr/>
        </p:nvPicPr>
        <p:blipFill>
          <a:blip r:embed="rId5"/>
          <a:stretch>
            <a:fillRect/>
          </a:stretch>
        </p:blipFill>
        <p:spPr>
          <a:xfrm>
            <a:off x="419655" y="2998858"/>
            <a:ext cx="3347818" cy="1662824"/>
          </a:xfrm>
          <a:prstGeom prst="rect">
            <a:avLst/>
          </a:prstGeom>
        </p:spPr>
      </p:pic>
    </p:spTree>
    <p:extLst>
      <p:ext uri="{BB962C8B-B14F-4D97-AF65-F5344CB8AC3E}">
        <p14:creationId xmlns:p14="http://schemas.microsoft.com/office/powerpoint/2010/main" val="222370887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51D3CB-304B-4CBF-B4E1-67D704CFE9B5}"/>
              </a:ext>
            </a:extLst>
          </p:cNvPr>
          <p:cNvPicPr>
            <a:picLocks noChangeAspect="1"/>
          </p:cNvPicPr>
          <p:nvPr/>
        </p:nvPicPr>
        <p:blipFill>
          <a:blip r:embed="rId2"/>
          <a:stretch>
            <a:fillRect/>
          </a:stretch>
        </p:blipFill>
        <p:spPr>
          <a:xfrm>
            <a:off x="286870" y="329451"/>
            <a:ext cx="4049082" cy="1853453"/>
          </a:xfrm>
          <a:prstGeom prst="rect">
            <a:avLst/>
          </a:prstGeom>
        </p:spPr>
      </p:pic>
      <p:pic>
        <p:nvPicPr>
          <p:cNvPr id="7" name="Picture 6">
            <a:extLst>
              <a:ext uri="{FF2B5EF4-FFF2-40B4-BE49-F238E27FC236}">
                <a16:creationId xmlns:a16="http://schemas.microsoft.com/office/drawing/2014/main" id="{E344DDDE-B0DD-4CD4-8538-33ADABC135B1}"/>
              </a:ext>
            </a:extLst>
          </p:cNvPr>
          <p:cNvPicPr>
            <a:picLocks noChangeAspect="1"/>
          </p:cNvPicPr>
          <p:nvPr/>
        </p:nvPicPr>
        <p:blipFill>
          <a:blip r:embed="rId3"/>
          <a:stretch>
            <a:fillRect/>
          </a:stretch>
        </p:blipFill>
        <p:spPr>
          <a:xfrm>
            <a:off x="933927" y="2265960"/>
            <a:ext cx="3463178" cy="2106294"/>
          </a:xfrm>
          <a:prstGeom prst="rect">
            <a:avLst/>
          </a:prstGeom>
        </p:spPr>
      </p:pic>
      <p:pic>
        <p:nvPicPr>
          <p:cNvPr id="9" name="Picture 8">
            <a:extLst>
              <a:ext uri="{FF2B5EF4-FFF2-40B4-BE49-F238E27FC236}">
                <a16:creationId xmlns:a16="http://schemas.microsoft.com/office/drawing/2014/main" id="{4467CC13-3A73-42D2-ABB8-E4D7AC48B797}"/>
              </a:ext>
            </a:extLst>
          </p:cNvPr>
          <p:cNvPicPr>
            <a:picLocks noChangeAspect="1"/>
          </p:cNvPicPr>
          <p:nvPr/>
        </p:nvPicPr>
        <p:blipFill>
          <a:blip r:embed="rId4"/>
          <a:stretch>
            <a:fillRect/>
          </a:stretch>
        </p:blipFill>
        <p:spPr>
          <a:xfrm>
            <a:off x="4934002" y="554822"/>
            <a:ext cx="3276071" cy="3422276"/>
          </a:xfrm>
          <a:prstGeom prst="rect">
            <a:avLst/>
          </a:prstGeom>
        </p:spPr>
      </p:pic>
    </p:spTree>
    <p:extLst>
      <p:ext uri="{BB962C8B-B14F-4D97-AF65-F5344CB8AC3E}">
        <p14:creationId xmlns:p14="http://schemas.microsoft.com/office/powerpoint/2010/main" val="11705391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60A2692-08EF-43DF-8DC4-5F11E663B79B}"/>
              </a:ext>
            </a:extLst>
          </p:cNvPr>
          <p:cNvSpPr>
            <a:spLocks noGrp="1"/>
          </p:cNvSpPr>
          <p:nvPr>
            <p:ph type="body" sz="quarter" idx="11"/>
          </p:nvPr>
        </p:nvSpPr>
        <p:spPr/>
        <p:txBody>
          <a:bodyPr/>
          <a:lstStyle/>
          <a:p>
            <a:r>
              <a:rPr lang="en-AU" dirty="0"/>
              <a:t>Digital Tools </a:t>
            </a:r>
            <a:endParaRPr lang="en-US" dirty="0"/>
          </a:p>
        </p:txBody>
      </p:sp>
      <p:sp>
        <p:nvSpPr>
          <p:cNvPr id="3" name="Text Placeholder 2">
            <a:extLst>
              <a:ext uri="{FF2B5EF4-FFF2-40B4-BE49-F238E27FC236}">
                <a16:creationId xmlns:a16="http://schemas.microsoft.com/office/drawing/2014/main" id="{EBF31859-8140-4FF5-82C4-A5E0786EDCA8}"/>
              </a:ext>
            </a:extLst>
          </p:cNvPr>
          <p:cNvSpPr>
            <a:spLocks noGrp="1"/>
          </p:cNvSpPr>
          <p:nvPr>
            <p:ph type="body" sz="quarter" idx="12"/>
          </p:nvPr>
        </p:nvSpPr>
        <p:spPr/>
        <p:txBody>
          <a:bodyPr/>
          <a:lstStyle/>
          <a:p>
            <a:pPr marL="0" indent="0">
              <a:buNone/>
            </a:pPr>
            <a:r>
              <a:rPr lang="en-US" dirty="0" err="1">
                <a:hlinkClick r:id="rId2"/>
              </a:rPr>
              <a:t>Voyant</a:t>
            </a:r>
            <a:r>
              <a:rPr lang="en-US" dirty="0">
                <a:hlinkClick r:id="rId2"/>
              </a:rPr>
              <a:t> Tools (voyant-tools.org)</a:t>
            </a:r>
            <a:endParaRPr lang="en-US" dirty="0"/>
          </a:p>
          <a:p>
            <a:pPr marL="0" indent="0">
              <a:buNone/>
            </a:pPr>
            <a:endParaRPr lang="en-US" dirty="0"/>
          </a:p>
          <a:p>
            <a:pPr marL="0" indent="0">
              <a:buNone/>
            </a:pPr>
            <a:r>
              <a:rPr lang="en-US" dirty="0"/>
              <a:t>NVIVO </a:t>
            </a:r>
          </a:p>
          <a:p>
            <a:pPr marL="0" indent="0">
              <a:buNone/>
            </a:pPr>
            <a:endParaRPr lang="en-US" dirty="0"/>
          </a:p>
          <a:p>
            <a:pPr marL="0" indent="0">
              <a:buNone/>
            </a:pPr>
            <a:r>
              <a:rPr lang="en-US" dirty="0"/>
              <a:t>R Statistics</a:t>
            </a:r>
          </a:p>
          <a:p>
            <a:pPr marL="0" indent="0">
              <a:buNone/>
            </a:pPr>
            <a:endParaRPr lang="en-US" dirty="0"/>
          </a:p>
          <a:p>
            <a:pPr marL="0" indent="0">
              <a:buNone/>
            </a:pPr>
            <a:r>
              <a:rPr lang="en-US" dirty="0"/>
              <a:t>Downloadable from Software Centre</a:t>
            </a:r>
          </a:p>
          <a:p>
            <a:pPr marL="0" indent="0">
              <a:buNone/>
            </a:pPr>
            <a:endParaRPr lang="en-US" dirty="0"/>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32858B19-B1E8-443F-8DDF-2D269A6E2921}"/>
              </a:ext>
            </a:extLst>
          </p:cNvPr>
          <p:cNvPicPr>
            <a:picLocks noChangeAspect="1"/>
          </p:cNvPicPr>
          <p:nvPr/>
        </p:nvPicPr>
        <p:blipFill>
          <a:blip r:embed="rId3"/>
          <a:stretch>
            <a:fillRect/>
          </a:stretch>
        </p:blipFill>
        <p:spPr>
          <a:xfrm>
            <a:off x="5661211" y="941854"/>
            <a:ext cx="2286000" cy="1847850"/>
          </a:xfrm>
          <a:prstGeom prst="rect">
            <a:avLst/>
          </a:prstGeom>
        </p:spPr>
      </p:pic>
    </p:spTree>
    <p:extLst>
      <p:ext uri="{BB962C8B-B14F-4D97-AF65-F5344CB8AC3E}">
        <p14:creationId xmlns:p14="http://schemas.microsoft.com/office/powerpoint/2010/main" val="86425853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76EE14-7DCE-4212-98A9-D64ADAB3DAFF}"/>
              </a:ext>
            </a:extLst>
          </p:cNvPr>
          <p:cNvSpPr>
            <a:spLocks noGrp="1"/>
          </p:cNvSpPr>
          <p:nvPr>
            <p:ph type="body" sz="quarter" idx="12"/>
          </p:nvPr>
        </p:nvSpPr>
        <p:spPr/>
        <p:txBody>
          <a:bodyPr/>
          <a:lstStyle/>
          <a:p>
            <a:pPr marL="0" indent="0" algn="ctr">
              <a:lnSpc>
                <a:spcPct val="115000"/>
              </a:lnSpc>
              <a:spcBef>
                <a:spcPts val="1200"/>
              </a:spcBef>
              <a:spcAft>
                <a:spcPts val="1200"/>
              </a:spcAft>
              <a:buNone/>
            </a:pPr>
            <a:r>
              <a:rPr lang="en-US" sz="1800" b="1" dirty="0">
                <a:effectLst/>
                <a:latin typeface="Arial" panose="020B0604020202020204" pitchFamily="34" charset="0"/>
                <a:ea typeface="Arial" panose="020B0604020202020204" pitchFamily="34" charset="0"/>
              </a:rPr>
              <a:t>Apathy, boredom or misunderstood? Engaging students in the politics of language and the language of politics in a critical literacy course </a:t>
            </a:r>
            <a:endParaRPr lang="en-US" sz="1800" dirty="0">
              <a:effectLst/>
              <a:latin typeface="Arial" panose="020B0604020202020204" pitchFamily="34" charset="0"/>
              <a:ea typeface="Arial" panose="020B0604020202020204" pitchFamily="34" charset="0"/>
            </a:endParaRPr>
          </a:p>
          <a:p>
            <a:pPr marL="0" indent="0" algn="ctr">
              <a:lnSpc>
                <a:spcPct val="115000"/>
              </a:lnSpc>
              <a:buNone/>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6093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76970-2569-4B79-B95B-185F9C6A7F8D}"/>
              </a:ext>
            </a:extLst>
          </p:cNvPr>
          <p:cNvSpPr txBox="1"/>
          <p:nvPr/>
        </p:nvSpPr>
        <p:spPr>
          <a:xfrm>
            <a:off x="1588294" y="1424198"/>
            <a:ext cx="6188152" cy="2298285"/>
          </a:xfrm>
          <a:prstGeom prst="rect">
            <a:avLst/>
          </a:prstGeom>
          <a:solidFill>
            <a:srgbClr val="F9A5E9"/>
          </a:solid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cs typeface="Arial"/>
            </a:endParaRPr>
          </a:p>
        </p:txBody>
      </p:sp>
      <p:sp>
        <p:nvSpPr>
          <p:cNvPr id="98307" name="Text Placeholder 1">
            <a:extLst>
              <a:ext uri="{FF2B5EF4-FFF2-40B4-BE49-F238E27FC236}">
                <a16:creationId xmlns:a16="http://schemas.microsoft.com/office/drawing/2014/main" id="{3DE24A18-6A6B-4C3E-A7CB-40AEDF3780C3}"/>
              </a:ext>
            </a:extLst>
          </p:cNvPr>
          <p:cNvSpPr>
            <a:spLocks noGrp="1" noChangeArrowheads="1"/>
          </p:cNvSpPr>
          <p:nvPr>
            <p:ph type="body" sz="quarter" idx="10"/>
          </p:nvPr>
        </p:nvSpPr>
        <p:spPr bwMode="auto">
          <a:xfrm>
            <a:off x="542166" y="132651"/>
            <a:ext cx="8844594" cy="364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AU" altLang="en-US" sz="2400" dirty="0"/>
              <a:t>Critical Enabling &amp; Inclusive pedagogies at UniSA </a:t>
            </a:r>
            <a:endParaRPr lang="en-US" altLang="en-US" sz="2400" dirty="0"/>
          </a:p>
        </p:txBody>
      </p:sp>
      <p:sp>
        <p:nvSpPr>
          <p:cNvPr id="3" name="Text Placeholder 2">
            <a:extLst>
              <a:ext uri="{FF2B5EF4-FFF2-40B4-BE49-F238E27FC236}">
                <a16:creationId xmlns:a16="http://schemas.microsoft.com/office/drawing/2014/main" id="{5F17E193-99A0-41A4-888C-866EAAADC597}"/>
              </a:ext>
            </a:extLst>
          </p:cNvPr>
          <p:cNvSpPr>
            <a:spLocks noGrp="1"/>
          </p:cNvSpPr>
          <p:nvPr>
            <p:ph type="body" sz="quarter" idx="11"/>
          </p:nvPr>
        </p:nvSpPr>
        <p:spPr>
          <a:xfrm>
            <a:off x="1588294" y="684610"/>
            <a:ext cx="6188152" cy="739588"/>
          </a:xfrm>
          <a:solidFill>
            <a:srgbClr val="FF0066"/>
          </a:solidFill>
        </p:spPr>
        <p:txBody>
          <a:bodyPr/>
          <a:lstStyle/>
          <a:p>
            <a:pPr>
              <a:defRPr/>
            </a:pPr>
            <a:r>
              <a:rPr lang="en-AU" sz="1013" b="0" dirty="0">
                <a:solidFill>
                  <a:schemeClr val="bg1"/>
                </a:solidFill>
              </a:rPr>
              <a:t>Enabling educators attempt to shift attention away from ‘deficit discourses to directing attention to transforming institutional spaces, systems and practices, which are implicated in reproducing exclusions and inequalities at cultural, symbolic and structural levels’ (Burke, Crozier and </a:t>
            </a:r>
            <a:r>
              <a:rPr lang="en-AU" sz="1013" b="0" dirty="0" err="1">
                <a:solidFill>
                  <a:schemeClr val="bg1"/>
                </a:solidFill>
              </a:rPr>
              <a:t>Misiaszek</a:t>
            </a:r>
            <a:r>
              <a:rPr lang="en-AU" sz="1013" b="0" dirty="0">
                <a:solidFill>
                  <a:schemeClr val="bg1"/>
                </a:solidFill>
              </a:rPr>
              <a:t> 2017, p. 30). </a:t>
            </a:r>
          </a:p>
          <a:p>
            <a:pPr>
              <a:defRPr/>
            </a:pPr>
            <a:endParaRPr lang="en-AU" sz="1013" b="0" dirty="0"/>
          </a:p>
          <a:p>
            <a:pPr>
              <a:defRPr/>
            </a:pPr>
            <a:r>
              <a:rPr lang="en-AU" sz="1200" b="0" dirty="0"/>
              <a:t>In enabling:</a:t>
            </a:r>
          </a:p>
          <a:p>
            <a:pPr marL="160735" indent="-160735">
              <a:buFont typeface="Arial" panose="020B0604020202020204" pitchFamily="34" charset="0"/>
              <a:buChar char="•"/>
              <a:defRPr/>
            </a:pPr>
            <a:r>
              <a:rPr lang="en-AU" sz="1200" b="0" dirty="0"/>
              <a:t>We set challenging tasks (Luke 2000) </a:t>
            </a:r>
          </a:p>
          <a:p>
            <a:pPr marL="160735" indent="-160735">
              <a:buFont typeface="Arial" panose="020B0604020202020204" pitchFamily="34" charset="0"/>
              <a:buChar char="•"/>
              <a:defRPr/>
            </a:pPr>
            <a:r>
              <a:rPr lang="en-AU" sz="1200" b="0" dirty="0"/>
              <a:t>We focus on the ‘cultural geography’ (Smyth &amp; Hattam 2004) of our unit through cultural messages about who belongs</a:t>
            </a:r>
          </a:p>
          <a:p>
            <a:pPr marL="160735" indent="-160735">
              <a:buFont typeface="Arial" panose="020B0604020202020204" pitchFamily="34" charset="0"/>
              <a:buChar char="•"/>
              <a:defRPr/>
            </a:pPr>
            <a:r>
              <a:rPr lang="en-AU" sz="1200" b="0" dirty="0"/>
              <a:t>Adopt dialogic and democratic approaches (Freire and Shor 1987)</a:t>
            </a:r>
          </a:p>
          <a:p>
            <a:pPr marL="160735" indent="-160735">
              <a:buFont typeface="Arial" panose="020B0604020202020204" pitchFamily="34" charset="0"/>
              <a:buChar char="•"/>
              <a:defRPr/>
            </a:pPr>
            <a:r>
              <a:rPr lang="en-AU" sz="1200" b="0" dirty="0"/>
              <a:t>Promote funds of knowledge approaches (Molls and Gonzales 1992)</a:t>
            </a:r>
          </a:p>
          <a:p>
            <a:pPr marL="160735" indent="-160735">
              <a:buFont typeface="Arial" panose="020B0604020202020204" pitchFamily="34" charset="0"/>
              <a:buChar char="•"/>
              <a:defRPr/>
            </a:pPr>
            <a:r>
              <a:rPr lang="en-AU" sz="1200" b="0" dirty="0"/>
              <a:t>Connect with student </a:t>
            </a:r>
            <a:r>
              <a:rPr lang="en-AU" sz="1200" b="0" dirty="0" err="1"/>
              <a:t>lifeworlds</a:t>
            </a:r>
            <a:r>
              <a:rPr lang="en-AU" sz="1200" b="0" dirty="0"/>
              <a:t>, popular culture and scaffold learning (Luke 2000)</a:t>
            </a:r>
          </a:p>
          <a:p>
            <a:pPr marL="160735" indent="-160735">
              <a:buFont typeface="Arial" panose="020B0604020202020204" pitchFamily="34" charset="0"/>
              <a:buChar char="•"/>
              <a:defRPr/>
            </a:pPr>
            <a:r>
              <a:rPr lang="en-AU" sz="1200" b="0" dirty="0"/>
              <a:t>Focus on the ‘affective’ (Ahmed 2004) elements of teaching and adopting care-full pedagogies (Motta and Bennett 2018) to be ‘emotional champions’ (O’Shea 2019). </a:t>
            </a:r>
          </a:p>
          <a:p>
            <a:pPr>
              <a:defRPr/>
            </a:pPr>
            <a:endParaRPr lang="en-AU" sz="1013" b="0" dirty="0"/>
          </a:p>
          <a:p>
            <a:pPr>
              <a:defRPr/>
            </a:pPr>
            <a:r>
              <a:rPr lang="en-AU" sz="788" b="0" dirty="0">
                <a:solidFill>
                  <a:schemeClr val="bg1"/>
                </a:solidFill>
              </a:rPr>
              <a:t>	</a:t>
            </a:r>
            <a:endParaRPr lang="en-US" sz="788" b="0" dirty="0">
              <a:solidFill>
                <a:schemeClr val="bg1"/>
              </a:solidFill>
            </a:endParaRPr>
          </a:p>
        </p:txBody>
      </p:sp>
    </p:spTree>
    <p:extLst>
      <p:ext uri="{BB962C8B-B14F-4D97-AF65-F5344CB8AC3E}">
        <p14:creationId xmlns:p14="http://schemas.microsoft.com/office/powerpoint/2010/main" val="17754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11BBD7-05B5-4ABD-88B5-A7ED378F79DF}"/>
              </a:ext>
            </a:extLst>
          </p:cNvPr>
          <p:cNvSpPr/>
          <p:nvPr/>
        </p:nvSpPr>
        <p:spPr bwMode="auto">
          <a:xfrm>
            <a:off x="6116255" y="321470"/>
            <a:ext cx="2365272" cy="190205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 name="Text Placeholder 1"/>
          <p:cNvSpPr>
            <a:spLocks noGrp="1"/>
          </p:cNvSpPr>
          <p:nvPr>
            <p:ph type="body" sz="quarter" idx="10"/>
          </p:nvPr>
        </p:nvSpPr>
        <p:spPr/>
        <p:txBody>
          <a:bodyPr/>
          <a:lstStyle/>
          <a:p>
            <a:r>
              <a:rPr lang="en-AU"/>
              <a:t>Case Study: Sarah Hattam</a:t>
            </a:r>
          </a:p>
        </p:txBody>
      </p:sp>
      <p:sp>
        <p:nvSpPr>
          <p:cNvPr id="3" name="Text Placeholder 2"/>
          <p:cNvSpPr>
            <a:spLocks noGrp="1"/>
          </p:cNvSpPr>
          <p:nvPr>
            <p:ph type="body" sz="quarter" idx="11"/>
          </p:nvPr>
        </p:nvSpPr>
        <p:spPr>
          <a:xfrm>
            <a:off x="409577" y="1003188"/>
            <a:ext cx="5706678" cy="2887677"/>
          </a:xfrm>
        </p:spPr>
        <p:txBody>
          <a:bodyPr>
            <a:normAutofit fontScale="25000" lnSpcReduction="20000"/>
          </a:bodyPr>
          <a:lstStyle/>
          <a:p>
            <a:r>
              <a:rPr lang="en-AU" sz="6000" b="0" dirty="0"/>
              <a:t>My teaching challenge?</a:t>
            </a:r>
          </a:p>
          <a:p>
            <a:r>
              <a:rPr lang="en-AU" sz="6000" b="0" dirty="0"/>
              <a:t>Low confidence and high discomfort with politics of language</a:t>
            </a:r>
          </a:p>
          <a:p>
            <a:endParaRPr lang="en-AU" sz="6000" dirty="0"/>
          </a:p>
          <a:p>
            <a:r>
              <a:rPr lang="en-US" sz="5600" b="0" dirty="0">
                <a:effectLst/>
                <a:ea typeface="Arial" panose="020B0604020202020204" pitchFamily="34" charset="0"/>
              </a:rPr>
              <a:t>My Research Question? </a:t>
            </a:r>
          </a:p>
          <a:p>
            <a:r>
              <a:rPr lang="en-US" sz="4400" b="0" dirty="0">
                <a:effectLst/>
                <a:latin typeface="Arial" panose="020B0604020202020204" pitchFamily="34" charset="0"/>
                <a:ea typeface="Arial" panose="020B0604020202020204" pitchFamily="34" charset="0"/>
              </a:rPr>
              <a:t>How does utilising elements of enabling pedagogy - specifically connecting to student lifeworlds, scaffolding, setting challenging tasks and transformation- increase students' engagement with and understanding of ‘politics’ and provide the students with greater understanding of the way that language is utilised to promote a world view (such as progressive/conservative) in the media?</a:t>
            </a:r>
          </a:p>
          <a:p>
            <a:endParaRPr lang="en-US" sz="3700" dirty="0">
              <a:latin typeface="Arial" panose="020B0604020202020204" pitchFamily="34" charset="0"/>
              <a:ea typeface="Arial" panose="020B0604020202020204" pitchFamily="34" charset="0"/>
            </a:endParaRPr>
          </a:p>
          <a:p>
            <a:r>
              <a:rPr lang="en-US" sz="6000" b="0" dirty="0">
                <a:effectLst/>
                <a:ea typeface="Arial" panose="020B0604020202020204" pitchFamily="34" charset="0"/>
              </a:rPr>
              <a:t>My intervention?</a:t>
            </a:r>
          </a:p>
          <a:p>
            <a:r>
              <a:rPr lang="en-AU" sz="6000" b="0" dirty="0">
                <a:ea typeface="Arial" panose="020B0604020202020204" pitchFamily="34" charset="0"/>
              </a:rPr>
              <a:t>Increasing connection through lifeworlds &amp; scaffolding of challenging tasks</a:t>
            </a:r>
            <a:endParaRPr lang="en-US" sz="6000" b="0" dirty="0">
              <a:ea typeface="Arial" panose="020B0604020202020204" pitchFamily="34" charset="0"/>
            </a:endParaRPr>
          </a:p>
          <a:p>
            <a:r>
              <a:rPr lang="en-AU" sz="4800" b="0" dirty="0">
                <a:effectLst/>
                <a:ea typeface="Arial" panose="020B0604020202020204" pitchFamily="34" charset="0"/>
              </a:rPr>
              <a:t>Based on observations, I began developing a curriculum where ‘politics’ and ideology was taught more explicitly in my course.</a:t>
            </a:r>
            <a:endParaRPr lang="en-US" sz="4800" b="0" dirty="0">
              <a:effectLst/>
              <a:ea typeface="Arial" panose="020B0604020202020204" pitchFamily="34" charset="0"/>
            </a:endParaRPr>
          </a:p>
          <a:p>
            <a:endParaRPr lang="en-US" sz="5600" b="0" dirty="0">
              <a:effectLst/>
              <a:ea typeface="Arial" panose="020B0604020202020204" pitchFamily="34" charset="0"/>
            </a:endParaRPr>
          </a:p>
          <a:p>
            <a:endParaRPr lang="en-AU" sz="6000" dirty="0"/>
          </a:p>
          <a:p>
            <a:r>
              <a:rPr lang="en-AU" sz="6000" dirty="0"/>
              <a:t> 		</a:t>
            </a:r>
            <a:endParaRPr lang="en-AU" sz="1400" i="1" dirty="0">
              <a:solidFill>
                <a:schemeClr val="bg1"/>
              </a:solidFill>
            </a:endParaRPr>
          </a:p>
          <a:p>
            <a:endParaRPr lang="en-AU" sz="1400" b="0" dirty="0"/>
          </a:p>
        </p:txBody>
      </p:sp>
      <p:sp>
        <p:nvSpPr>
          <p:cNvPr id="7" name="TextBox 6"/>
          <p:cNvSpPr txBox="1"/>
          <p:nvPr/>
        </p:nvSpPr>
        <p:spPr>
          <a:xfrm>
            <a:off x="6116255" y="301605"/>
            <a:ext cx="2320517" cy="1902059"/>
          </a:xfrm>
          <a:prstGeom prst="rect">
            <a:avLst/>
          </a:prstGeom>
          <a:noFill/>
        </p:spPr>
        <p:txBody>
          <a:bodyPr wrap="square" rtlCol="0">
            <a:spAutoFit/>
          </a:bodyP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Writers have beliefs about an issue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world view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They express their position or stance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perspective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They provide arguments to support their perspective</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arguments</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They provide evidence to support each argument	</a:t>
            </a:r>
          </a:p>
          <a:p>
            <a:pPr marL="0" marR="0" lvl="0" indent="0" algn="ctr" defTabSz="914400" rtl="0" eaLnBrk="0" fontAlgn="base" latinLnBrk="0" hangingPunct="0">
              <a:lnSpc>
                <a:spcPct val="80000"/>
              </a:lnSpc>
              <a:spcBef>
                <a:spcPct val="0"/>
              </a:spcBef>
              <a:spcAft>
                <a:spcPct val="0"/>
              </a:spcAft>
              <a:buClrTx/>
              <a:buSzTx/>
              <a:buFontTx/>
              <a:buNone/>
              <a:tabLst/>
              <a:defRPr/>
            </a:pPr>
            <a:r>
              <a:rPr kumimoji="0" lang="en-AU" altLang="en-US" sz="105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evidence</a:t>
            </a:r>
            <a:endParaRPr kumimoji="0" lang="en-US" altLang="en-US" sz="1300" b="0"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45643510-8FB4-49CE-9B5F-F7581544F88F}"/>
              </a:ext>
            </a:extLst>
          </p:cNvPr>
          <p:cNvSpPr txBox="1"/>
          <p:nvPr/>
        </p:nvSpPr>
        <p:spPr>
          <a:xfrm>
            <a:off x="6032280" y="2318533"/>
            <a:ext cx="2828145"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Arial" charset="0"/>
                <a:ea typeface="+mn-ea"/>
                <a:cs typeface="Arial" charset="0"/>
              </a:rPr>
              <a:t>A2 Responses = haphazard &amp; patchy yet….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sz="1800" b="0" i="1" u="none" strike="noStrike" kern="1200" cap="none" spc="0" normalizeH="0" baseline="0" noProof="0" dirty="0">
                <a:ln>
                  <a:noFill/>
                </a:ln>
                <a:solidFill>
                  <a:srgbClr val="000000"/>
                </a:solidFill>
                <a:effectLst/>
                <a:uLnTx/>
                <a:uFillTx/>
                <a:latin typeface="Arial" charset="0"/>
                <a:ea typeface="+mn-ea"/>
                <a:cs typeface="Arial" charset="0"/>
              </a:rPr>
              <a:t>‘Woke’</a:t>
            </a:r>
            <a:r>
              <a:rPr kumimoji="0" lang="en-AU" sz="1800" b="0" i="0" u="none" strike="noStrike" kern="1200" cap="none" spc="0" normalizeH="0" baseline="0" noProof="0" dirty="0">
                <a:ln>
                  <a:noFill/>
                </a:ln>
                <a:solidFill>
                  <a:srgbClr val="000000"/>
                </a:solidFill>
                <a:effectLst/>
                <a:uLnTx/>
                <a:uFillTx/>
                <a:latin typeface="Arial" charset="0"/>
                <a:ea typeface="+mn-ea"/>
                <a:cs typeface="Arial" charset="0"/>
              </a:rPr>
              <a:t> &amp; ‘</a:t>
            </a:r>
            <a:r>
              <a:rPr kumimoji="0" lang="en-AU" sz="1800" b="0" i="1" u="none" strike="noStrike" kern="1200" cap="none" spc="0" normalizeH="0" baseline="0" noProof="0" dirty="0">
                <a:ln>
                  <a:noFill/>
                </a:ln>
                <a:solidFill>
                  <a:srgbClr val="000000"/>
                </a:solidFill>
                <a:effectLst/>
                <a:uLnTx/>
                <a:uFillTx/>
                <a:latin typeface="Arial" charset="0"/>
                <a:ea typeface="+mn-ea"/>
                <a:cs typeface="Arial" charset="0"/>
              </a:rPr>
              <a:t>Cancel Culture’ </a:t>
            </a:r>
            <a:r>
              <a:rPr kumimoji="0" lang="en-AU" sz="1800" b="0" i="0" u="none" strike="noStrike" kern="1200" cap="none" spc="0" normalizeH="0" baseline="0" noProof="0" dirty="0">
                <a:ln>
                  <a:noFill/>
                </a:ln>
                <a:solidFill>
                  <a:srgbClr val="000000"/>
                </a:solidFill>
                <a:effectLst/>
                <a:uLnTx/>
                <a:uFillTx/>
                <a:latin typeface="Arial" charset="0"/>
                <a:ea typeface="+mn-ea"/>
                <a:cs typeface="Arial" charset="0"/>
              </a:rPr>
              <a:t>part of student vernacular </a:t>
            </a: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pic>
        <p:nvPicPr>
          <p:cNvPr id="11" name="Picture 10">
            <a:extLst>
              <a:ext uri="{FF2B5EF4-FFF2-40B4-BE49-F238E27FC236}">
                <a16:creationId xmlns:a16="http://schemas.microsoft.com/office/drawing/2014/main" id="{38D475E8-D4EB-4002-B7EC-970F0F53D98F}"/>
              </a:ext>
            </a:extLst>
          </p:cNvPr>
          <p:cNvPicPr>
            <a:picLocks noChangeAspect="1"/>
          </p:cNvPicPr>
          <p:nvPr/>
        </p:nvPicPr>
        <p:blipFill>
          <a:blip r:embed="rId3"/>
          <a:stretch>
            <a:fillRect/>
          </a:stretch>
        </p:blipFill>
        <p:spPr>
          <a:xfrm>
            <a:off x="6651577" y="3795861"/>
            <a:ext cx="1589549" cy="1193124"/>
          </a:xfrm>
          <a:prstGeom prst="rect">
            <a:avLst/>
          </a:prstGeom>
        </p:spPr>
      </p:pic>
    </p:spTree>
    <p:extLst>
      <p:ext uri="{BB962C8B-B14F-4D97-AF65-F5344CB8AC3E}">
        <p14:creationId xmlns:p14="http://schemas.microsoft.com/office/powerpoint/2010/main" val="40456930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36DBB-CE97-4B82-A92A-AA06D984D2D4}"/>
              </a:ext>
            </a:extLst>
          </p:cNvPr>
          <p:cNvSpPr>
            <a:spLocks noGrp="1"/>
          </p:cNvSpPr>
          <p:nvPr>
            <p:ph type="body" sz="quarter" idx="11"/>
          </p:nvPr>
        </p:nvSpPr>
        <p:spPr>
          <a:xfrm>
            <a:off x="266919" y="237159"/>
            <a:ext cx="8290903" cy="647700"/>
          </a:xfrm>
        </p:spPr>
        <p:txBody>
          <a:bodyPr/>
          <a:lstStyle/>
          <a:p>
            <a:r>
              <a:rPr lang="en-AU" sz="3600" i="1" dirty="0">
                <a:solidFill>
                  <a:schemeClr val="accent2"/>
                </a:solidFill>
              </a:rPr>
              <a:t>Critical incidents (Tripp 1994)</a:t>
            </a:r>
            <a:endParaRPr lang="en-US" dirty="0">
              <a:solidFill>
                <a:schemeClr val="accent2"/>
              </a:solidFill>
            </a:endParaRPr>
          </a:p>
        </p:txBody>
      </p:sp>
      <p:sp>
        <p:nvSpPr>
          <p:cNvPr id="3" name="Text Placeholder 2">
            <a:extLst>
              <a:ext uri="{FF2B5EF4-FFF2-40B4-BE49-F238E27FC236}">
                <a16:creationId xmlns:a16="http://schemas.microsoft.com/office/drawing/2014/main" id="{505F76FB-7E71-4138-9DA9-02A3B30620CF}"/>
              </a:ext>
            </a:extLst>
          </p:cNvPr>
          <p:cNvSpPr>
            <a:spLocks noGrp="1"/>
          </p:cNvSpPr>
          <p:nvPr>
            <p:ph type="body" sz="quarter" idx="12"/>
          </p:nvPr>
        </p:nvSpPr>
        <p:spPr>
          <a:xfrm>
            <a:off x="360225" y="884859"/>
            <a:ext cx="8280751" cy="2504435"/>
          </a:xfrm>
        </p:spPr>
        <p:txBody>
          <a:bodyPr/>
          <a:lstStyle/>
          <a:p>
            <a:pPr marL="0" indent="0">
              <a:buNone/>
            </a:pPr>
            <a:r>
              <a:rPr lang="en-AU" dirty="0"/>
              <a:t>Resistance to political discussions….</a:t>
            </a:r>
          </a:p>
          <a:p>
            <a:pPr marL="0" indent="0">
              <a:buNone/>
            </a:pPr>
            <a:endParaRPr lang="en-AU" sz="1800" dirty="0"/>
          </a:p>
          <a:p>
            <a:pPr marL="0" indent="0">
              <a:buNone/>
            </a:pPr>
            <a:r>
              <a:rPr lang="en-AU" sz="1400" dirty="0"/>
              <a:t>‘….could she change course as she is not interested in discussing these ‘political issues’…</a:t>
            </a:r>
          </a:p>
          <a:p>
            <a:pPr marL="0" indent="0">
              <a:buNone/>
            </a:pPr>
            <a:endParaRPr lang="en-AU" sz="1400" dirty="0"/>
          </a:p>
          <a:p>
            <a:pPr marL="0" indent="0">
              <a:buNone/>
            </a:pPr>
            <a:endParaRPr lang="en-AU" sz="1400" dirty="0"/>
          </a:p>
          <a:p>
            <a:pPr marL="0" indent="0">
              <a:buNone/>
            </a:pPr>
            <a:r>
              <a:rPr lang="en-AU" sz="1400" dirty="0"/>
              <a:t>‘….another challenging me in front of the class about the suggestion to be aware of how our emotions may prevent our ability to think critically about a topic, that I was ‘denying people’s right to have views that are based on how they felt about something (in this case, the topic of immigration had just been raised)’….</a:t>
            </a:r>
          </a:p>
          <a:p>
            <a:pPr marL="0" indent="0">
              <a:buNone/>
            </a:pPr>
            <a:endParaRPr lang="en-AU" sz="1400" dirty="0"/>
          </a:p>
          <a:p>
            <a:pPr marL="0" indent="0">
              <a:buNone/>
            </a:pPr>
            <a:endParaRPr lang="en-AU" sz="1400" dirty="0"/>
          </a:p>
          <a:p>
            <a:pPr marL="0" indent="0">
              <a:buNone/>
            </a:pPr>
            <a:r>
              <a:rPr lang="en-AU" sz="1400" dirty="0"/>
              <a:t>‘…. after hearing from a number of students who identified as experiencing discrimination based on their sexual or ethnic identities, that he strongly believed in freedom of speech even if it offended the person’….</a:t>
            </a:r>
          </a:p>
          <a:p>
            <a:pPr marL="0" indent="0">
              <a:buNone/>
            </a:pPr>
            <a:endParaRPr lang="en-AU" dirty="0"/>
          </a:p>
          <a:p>
            <a:pPr marL="0" indent="0">
              <a:buNone/>
            </a:pPr>
            <a:endParaRPr lang="en-US" dirty="0"/>
          </a:p>
        </p:txBody>
      </p:sp>
    </p:spTree>
    <p:extLst>
      <p:ext uri="{BB962C8B-B14F-4D97-AF65-F5344CB8AC3E}">
        <p14:creationId xmlns:p14="http://schemas.microsoft.com/office/powerpoint/2010/main" val="20757427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7A190F-86CB-493E-86A5-6205C1B73D8A}"/>
              </a:ext>
            </a:extLst>
          </p:cNvPr>
          <p:cNvSpPr>
            <a:spLocks noGrp="1"/>
          </p:cNvSpPr>
          <p:nvPr>
            <p:ph type="body" sz="quarter" idx="11"/>
          </p:nvPr>
        </p:nvSpPr>
        <p:spPr>
          <a:xfrm>
            <a:off x="163469" y="167370"/>
            <a:ext cx="8290903" cy="647700"/>
          </a:xfrm>
        </p:spPr>
        <p:txBody>
          <a:bodyPr/>
          <a:lstStyle/>
          <a:p>
            <a:r>
              <a:rPr lang="en-AU" dirty="0"/>
              <a:t>Pedagogies of discomfort </a:t>
            </a:r>
            <a:endParaRPr lang="en-US" dirty="0"/>
          </a:p>
        </p:txBody>
      </p:sp>
      <p:sp>
        <p:nvSpPr>
          <p:cNvPr id="3" name="Text Placeholder 2">
            <a:extLst>
              <a:ext uri="{FF2B5EF4-FFF2-40B4-BE49-F238E27FC236}">
                <a16:creationId xmlns:a16="http://schemas.microsoft.com/office/drawing/2014/main" id="{F00B21A3-C9D1-48F9-AFCC-C49C3D7421FD}"/>
              </a:ext>
            </a:extLst>
          </p:cNvPr>
          <p:cNvSpPr>
            <a:spLocks noGrp="1"/>
          </p:cNvSpPr>
          <p:nvPr>
            <p:ph type="body" sz="quarter" idx="12"/>
          </p:nvPr>
        </p:nvSpPr>
        <p:spPr>
          <a:xfrm>
            <a:off x="431624" y="815070"/>
            <a:ext cx="8280751" cy="2504435"/>
          </a:xfrm>
        </p:spPr>
        <p:txBody>
          <a:bodyPr/>
          <a:lstStyle/>
          <a:p>
            <a:pPr marL="0" indent="0">
              <a:buNone/>
            </a:pPr>
            <a:endParaRPr lang="en-US" sz="1400" dirty="0">
              <a:latin typeface="Arial" panose="020B0604020202020204" pitchFamily="34" charset="0"/>
              <a:ea typeface="Calibri" panose="020F0502020204030204" pitchFamily="34" charset="0"/>
            </a:endParaRPr>
          </a:p>
          <a:p>
            <a:pPr marL="0" indent="0">
              <a:buNone/>
            </a:pPr>
            <a:r>
              <a:rPr lang="en-AU" sz="1200" b="1" i="1" dirty="0">
                <a:effectLst/>
                <a:latin typeface="Arial" panose="020B0604020202020204" pitchFamily="34" charset="0"/>
                <a:ea typeface="Calibri" panose="020F0502020204030204" pitchFamily="34" charset="0"/>
              </a:rPr>
              <a:t>Do I ignore the discomfort of my students or acknowledge it? </a:t>
            </a:r>
          </a:p>
          <a:p>
            <a:pPr marL="0" indent="0">
              <a:buNone/>
            </a:pPr>
            <a:r>
              <a:rPr lang="en-AU" sz="1200" b="1" i="1" dirty="0">
                <a:effectLst/>
                <a:latin typeface="Arial" panose="020B0604020202020204" pitchFamily="34" charset="0"/>
                <a:ea typeface="Calibri" panose="020F0502020204030204" pitchFamily="34" charset="0"/>
              </a:rPr>
              <a:t>What is the best course of action in acknowledging it? </a:t>
            </a:r>
          </a:p>
          <a:p>
            <a:pPr marL="0" indent="0">
              <a:buNone/>
            </a:pPr>
            <a:endParaRPr lang="en-AU" sz="1200" b="1" i="1" dirty="0">
              <a:effectLst/>
              <a:latin typeface="Arial" panose="020B0604020202020204" pitchFamily="34" charset="0"/>
              <a:ea typeface="Calibri" panose="020F0502020204030204" pitchFamily="34" charset="0"/>
            </a:endParaRPr>
          </a:p>
          <a:p>
            <a:pPr marL="0" indent="0">
              <a:buNone/>
            </a:pPr>
            <a:endParaRPr lang="en-AU" sz="1200" dirty="0">
              <a:effectLst/>
              <a:latin typeface="Arial" panose="020B0604020202020204" pitchFamily="34" charset="0"/>
              <a:ea typeface="Calibri" panose="020F0502020204030204" pitchFamily="34" charset="0"/>
            </a:endParaRPr>
          </a:p>
          <a:p>
            <a:pPr marL="0" indent="0">
              <a:buNone/>
            </a:pPr>
            <a:r>
              <a:rPr lang="en-AU" sz="1200" dirty="0">
                <a:effectLst/>
                <a:latin typeface="Arial" panose="020B0604020202020204" pitchFamily="34" charset="0"/>
                <a:ea typeface="Calibri" panose="020F0502020204030204" pitchFamily="34" charset="0"/>
              </a:rPr>
              <a:t>I chose to increase my focus on the ‘affective’ elements of teaching, because ‘emotions’ are critical to the sense-making process’ (Blackmore 2009). I assumed the discomfort in exploring ‘politics’ distracted students from focusing on the learning task and produced an ‘ill feeling’ in the teaching space that was new and challenging for me. </a:t>
            </a:r>
          </a:p>
          <a:p>
            <a:pPr marL="0" indent="0">
              <a:buNone/>
            </a:pPr>
            <a:endParaRPr lang="en-AU" sz="1200" dirty="0">
              <a:latin typeface="Arial" panose="020B0604020202020204" pitchFamily="34" charset="0"/>
              <a:ea typeface="Calibri" panose="020F0502020204030204" pitchFamily="34" charset="0"/>
            </a:endParaRPr>
          </a:p>
          <a:p>
            <a:pPr marL="0" indent="0">
              <a:buNone/>
            </a:pPr>
            <a:r>
              <a:rPr lang="en-AU" sz="1200" dirty="0">
                <a:effectLst/>
                <a:latin typeface="Arial" panose="020B0604020202020204" pitchFamily="34" charset="0"/>
                <a:ea typeface="Calibri" panose="020F0502020204030204" pitchFamily="34" charset="0"/>
              </a:rPr>
              <a:t>This ‘ill feeling’ is shared by others (Shor 2007) and captured powerfully by </a:t>
            </a:r>
            <a:r>
              <a:rPr lang="en-AU" sz="1200" dirty="0" err="1">
                <a:effectLst/>
                <a:latin typeface="Arial" panose="020B0604020202020204" pitchFamily="34" charset="0"/>
                <a:ea typeface="Calibri" panose="020F0502020204030204" pitchFamily="34" charset="0"/>
              </a:rPr>
              <a:t>Boler</a:t>
            </a:r>
            <a:r>
              <a:rPr lang="en-AU" sz="1200" dirty="0">
                <a:effectLst/>
                <a:latin typeface="Arial" panose="020B0604020202020204" pitchFamily="34" charset="0"/>
                <a:ea typeface="Calibri" panose="020F0502020204030204" pitchFamily="34" charset="0"/>
              </a:rPr>
              <a:t> (2004) as she describes the three categories of students she encounters  in her sociology course: </a:t>
            </a:r>
          </a:p>
          <a:p>
            <a:pPr marL="0" indent="0">
              <a:buNone/>
            </a:pPr>
            <a:endParaRPr lang="en-AU" sz="1200" dirty="0">
              <a:effectLst/>
              <a:latin typeface="Arial" panose="020B0604020202020204" pitchFamily="34" charset="0"/>
              <a:ea typeface="Calibri" panose="020F0502020204030204" pitchFamily="34" charset="0"/>
            </a:endParaRPr>
          </a:p>
          <a:p>
            <a:pPr marL="0" indent="0">
              <a:buNone/>
            </a:pPr>
            <a:endParaRPr lang="en-AU" sz="1200" dirty="0">
              <a:effectLst/>
              <a:latin typeface="Arial" panose="020B0604020202020204" pitchFamily="34" charset="0"/>
              <a:ea typeface="Calibri" panose="020F0502020204030204" pitchFamily="34" charset="0"/>
            </a:endParaRPr>
          </a:p>
          <a:p>
            <a:pPr marL="0" indent="0">
              <a:buNone/>
            </a:pPr>
            <a:r>
              <a:rPr lang="en-AU" sz="1200" i="1" dirty="0">
                <a:ea typeface="Calibri" panose="020F0502020204030204" pitchFamily="34" charset="0"/>
              </a:rPr>
              <a:t>There are those willing to walk down the path of critical thinking with me, who find their world-views shattered, but simultaneously engage in creatively rebuilding a sense of meaning and coherence in the face of ambiguity. Secondly, there are those who angrily and vocally resist my attempts to suggest that the world might possibly be other than they have comfortably experienced it. Third, are those who appear disaffected, already sufficiently numb so that my attempts to ask them to rethink the world encounter only vacant and dull stares…it is often the case that the most intense emotions of suffering are experienced by both myself and the students who loudly resist having their worldviews challenged’. (p.117).</a:t>
            </a:r>
          </a:p>
          <a:p>
            <a:pPr marL="0" indent="0">
              <a:buNone/>
            </a:pPr>
            <a:endParaRPr lang="en-US" sz="1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22991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870E73-7A00-4933-AE00-27091DD7761B}"/>
              </a:ext>
            </a:extLst>
          </p:cNvPr>
          <p:cNvSpPr>
            <a:spLocks noGrp="1"/>
          </p:cNvSpPr>
          <p:nvPr>
            <p:ph type="body" sz="quarter" idx="12"/>
          </p:nvPr>
        </p:nvSpPr>
        <p:spPr>
          <a:xfrm>
            <a:off x="431624" y="683563"/>
            <a:ext cx="8280751" cy="2920249"/>
          </a:xfrm>
        </p:spPr>
        <p:txBody>
          <a:bodyPr/>
          <a:lstStyle/>
          <a:p>
            <a:pPr marL="0" indent="0">
              <a:buNone/>
            </a:pPr>
            <a:r>
              <a:rPr lang="en-AU" sz="2400" dirty="0">
                <a:latin typeface="Calibri" panose="020F0502020204030204" pitchFamily="34" charset="0"/>
                <a:ea typeface="Calibri" panose="020F0502020204030204" pitchFamily="34" charset="0"/>
                <a:cs typeface="Times New Roman" panose="02020603050405020304" pitchFamily="18" charset="0"/>
              </a:rPr>
              <a:t>9</a:t>
            </a:r>
            <a:r>
              <a:rPr lang="en-AU" sz="2400" dirty="0">
                <a:effectLst/>
                <a:latin typeface="Calibri" panose="020F0502020204030204" pitchFamily="34" charset="0"/>
                <a:ea typeface="Calibri" panose="020F0502020204030204" pitchFamily="34" charset="0"/>
                <a:cs typeface="Times New Roman" panose="02020603050405020304" pitchFamily="18" charset="0"/>
              </a:rPr>
              <a:t>:40 Group Discussion – Reporting back on your re-design, ethics applications, reading of pedagogy or assessment/curriculum re-design, data collection</a:t>
            </a:r>
          </a:p>
          <a:p>
            <a:pPr marL="0" indent="0">
              <a:buNone/>
            </a:pPr>
            <a:endParaRPr lang="en-AU"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 Break out room and then reporting back  </a:t>
            </a:r>
          </a:p>
          <a:p>
            <a:pPr marL="0" indent="0">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11:00 Morning tea </a:t>
            </a:r>
          </a:p>
          <a:p>
            <a:endParaRPr lang="en-US" dirty="0"/>
          </a:p>
        </p:txBody>
      </p:sp>
    </p:spTree>
    <p:extLst>
      <p:ext uri="{BB962C8B-B14F-4D97-AF65-F5344CB8AC3E}">
        <p14:creationId xmlns:p14="http://schemas.microsoft.com/office/powerpoint/2010/main" val="241937598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13AC07-C67F-4A37-8463-B588E07E73DB}"/>
              </a:ext>
            </a:extLst>
          </p:cNvPr>
          <p:cNvSpPr>
            <a:spLocks noGrp="1"/>
          </p:cNvSpPr>
          <p:nvPr>
            <p:ph type="body" sz="quarter" idx="11"/>
          </p:nvPr>
        </p:nvSpPr>
        <p:spPr>
          <a:xfrm>
            <a:off x="406057" y="251345"/>
            <a:ext cx="8290903" cy="647700"/>
          </a:xfrm>
        </p:spPr>
        <p:txBody>
          <a:bodyPr/>
          <a:lstStyle/>
          <a:p>
            <a:r>
              <a:rPr lang="en-AU" dirty="0"/>
              <a:t>3 hopeful ideas </a:t>
            </a:r>
            <a:endParaRPr lang="en-US" dirty="0"/>
          </a:p>
        </p:txBody>
      </p:sp>
      <p:sp>
        <p:nvSpPr>
          <p:cNvPr id="3" name="Text Placeholder 2">
            <a:extLst>
              <a:ext uri="{FF2B5EF4-FFF2-40B4-BE49-F238E27FC236}">
                <a16:creationId xmlns:a16="http://schemas.microsoft.com/office/drawing/2014/main" id="{00D25098-C0A0-4741-8C92-476E7083D325}"/>
              </a:ext>
            </a:extLst>
          </p:cNvPr>
          <p:cNvSpPr>
            <a:spLocks noGrp="1"/>
          </p:cNvSpPr>
          <p:nvPr>
            <p:ph type="body" sz="quarter" idx="12"/>
          </p:nvPr>
        </p:nvSpPr>
        <p:spPr>
          <a:xfrm>
            <a:off x="406057" y="1071470"/>
            <a:ext cx="8280751" cy="2996677"/>
          </a:xfrm>
        </p:spPr>
        <p:txBody>
          <a:bodyPr/>
          <a:lstStyle/>
          <a:p>
            <a:pPr marL="0" indent="0">
              <a:buNone/>
            </a:pPr>
            <a:r>
              <a:rPr lang="en-AU" sz="1400" i="1" dirty="0"/>
              <a:t>1.The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a:t>
            </a:r>
          </a:p>
          <a:p>
            <a:pPr>
              <a:buAutoNum type="arabicPeriod"/>
            </a:pPr>
            <a:endParaRPr lang="en-AU" sz="1400" i="1" dirty="0"/>
          </a:p>
          <a:p>
            <a:pPr marL="0" indent="0">
              <a:buNone/>
            </a:pPr>
            <a:endParaRPr lang="en-AU" sz="1400" i="1" dirty="0"/>
          </a:p>
          <a:p>
            <a:pPr marL="0" indent="0">
              <a:buNone/>
            </a:pPr>
            <a:r>
              <a:rPr lang="en-AU" sz="1400" i="1" dirty="0"/>
              <a:t>2. Students experience increased confidence in their future engagement with texts as they develop awareness of dominant forces in society and helps students to recognise, critique and create change and to give power over the meaning-making process.</a:t>
            </a:r>
          </a:p>
          <a:p>
            <a:pPr marL="0" indent="0">
              <a:buNone/>
            </a:pPr>
            <a:endParaRPr lang="en-AU" sz="1400" i="1" dirty="0"/>
          </a:p>
          <a:p>
            <a:pPr marL="0" indent="0">
              <a:buNone/>
            </a:pPr>
            <a:endParaRPr lang="en-AU" sz="1400" i="1" dirty="0"/>
          </a:p>
          <a:p>
            <a:pPr marL="0" indent="0">
              <a:buNone/>
            </a:pPr>
            <a:r>
              <a:rPr lang="en-AU" sz="1400" i="1" dirty="0"/>
              <a:t>3. Paying attention to the affective domain, students could move past discomfort, disconnection and political apathy and engage with political categories and themes in the course to develop an insight to how people and issues are positioned by these categories. </a:t>
            </a:r>
          </a:p>
          <a:p>
            <a:endParaRPr lang="en-US" dirty="0"/>
          </a:p>
        </p:txBody>
      </p:sp>
    </p:spTree>
    <p:extLst>
      <p:ext uri="{BB962C8B-B14F-4D97-AF65-F5344CB8AC3E}">
        <p14:creationId xmlns:p14="http://schemas.microsoft.com/office/powerpoint/2010/main" val="2489666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AAD107-200F-4917-A39A-3C7DCC1C0E57}"/>
              </a:ext>
            </a:extLst>
          </p:cNvPr>
          <p:cNvSpPr>
            <a:spLocks noGrp="1"/>
          </p:cNvSpPr>
          <p:nvPr>
            <p:ph type="body" sz="quarter" idx="11"/>
          </p:nvPr>
        </p:nvSpPr>
        <p:spPr>
          <a:xfrm>
            <a:off x="311929" y="195362"/>
            <a:ext cx="8290903" cy="647700"/>
          </a:xfrm>
        </p:spPr>
        <p:txBody>
          <a:bodyPr/>
          <a:lstStyle/>
          <a:p>
            <a:r>
              <a:rPr lang="en-AU" sz="3200" dirty="0"/>
              <a:t>Critical Literacy (aka Critical Thinking)  </a:t>
            </a:r>
            <a:endParaRPr lang="en-US" sz="3200" dirty="0"/>
          </a:p>
        </p:txBody>
      </p:sp>
      <p:sp>
        <p:nvSpPr>
          <p:cNvPr id="3" name="Text Placeholder 2">
            <a:extLst>
              <a:ext uri="{FF2B5EF4-FFF2-40B4-BE49-F238E27FC236}">
                <a16:creationId xmlns:a16="http://schemas.microsoft.com/office/drawing/2014/main" id="{27AFC21C-711C-42B3-82E4-67A6EEDC031F}"/>
              </a:ext>
            </a:extLst>
          </p:cNvPr>
          <p:cNvSpPr>
            <a:spLocks noGrp="1"/>
          </p:cNvSpPr>
          <p:nvPr>
            <p:ph type="body" sz="quarter" idx="12"/>
          </p:nvPr>
        </p:nvSpPr>
        <p:spPr>
          <a:xfrm>
            <a:off x="322081" y="983021"/>
            <a:ext cx="8280751" cy="2504435"/>
          </a:xfrm>
        </p:spPr>
        <p:txBody>
          <a:bodyPr/>
          <a:lstStyle/>
          <a:p>
            <a:r>
              <a:rPr lang="en-AU" sz="1100" dirty="0"/>
              <a:t>Scaffolding  - </a:t>
            </a:r>
            <a:r>
              <a:rPr lang="en-AU" sz="1100" dirty="0" err="1"/>
              <a:t>analyzing</a:t>
            </a:r>
            <a:r>
              <a:rPr lang="en-AU" sz="1100" dirty="0"/>
              <a:t> media texts to first develop criticality, leading to conducting a critical review of a peer reviewed journal article. </a:t>
            </a:r>
          </a:p>
          <a:p>
            <a:pPr marL="0" indent="0">
              <a:buNone/>
            </a:pPr>
            <a:endParaRPr lang="en-AU" sz="1100" dirty="0"/>
          </a:p>
          <a:p>
            <a:r>
              <a:rPr lang="en-AU" sz="1100" dirty="0"/>
              <a:t>Develop criticality across the genres so students learn that some are more credible sources of information than others. </a:t>
            </a:r>
          </a:p>
          <a:p>
            <a:pPr marL="0" indent="0">
              <a:buNone/>
            </a:pPr>
            <a:endParaRPr lang="en-AU" sz="1100" dirty="0"/>
          </a:p>
          <a:p>
            <a:pPr marL="0" indent="0">
              <a:buNone/>
            </a:pPr>
            <a:endParaRPr lang="en-AU" sz="1100" dirty="0"/>
          </a:p>
          <a:p>
            <a:pPr marL="0" indent="0">
              <a:buNone/>
            </a:pPr>
            <a:r>
              <a:rPr lang="en-AU" sz="1100" dirty="0"/>
              <a:t>This approach aligns with Luke’s (2012 p. viii) argument: </a:t>
            </a:r>
          </a:p>
          <a:p>
            <a:pPr marL="0" indent="0">
              <a:buNone/>
            </a:pPr>
            <a:endParaRPr lang="en-AU" sz="1100" dirty="0"/>
          </a:p>
          <a:p>
            <a:pPr marL="0" indent="0">
              <a:buNone/>
            </a:pPr>
            <a:r>
              <a:rPr lang="en-AU" sz="1100" i="1" dirty="0"/>
              <a:t>In sociocultural terms, this entails upping the ante of intellectual demand, teaching in advance of development, and generating substantive engagement with curriculum knowledge and technical discourses as ways of reading and remaking the social and scientific lifeworlds around us.</a:t>
            </a:r>
          </a:p>
          <a:p>
            <a:pPr marL="0" indent="0">
              <a:buNone/>
            </a:pPr>
            <a:endParaRPr lang="en-AU" sz="1100" dirty="0"/>
          </a:p>
          <a:p>
            <a:pPr marL="0" indent="0">
              <a:buNone/>
            </a:pPr>
            <a:r>
              <a:rPr lang="en-AU" sz="1100" dirty="0"/>
              <a:t>The scaffolding from media to academic texts means the students are encouraged to view ‘literacies as sets (sic) of practice, the focus shifts towards the ways in which students learn to participate and make meaning within an academic context’ (Henderson and Hirst 2007, p. 26). </a:t>
            </a:r>
          </a:p>
          <a:p>
            <a:pPr marL="0" indent="0">
              <a:buNone/>
            </a:pPr>
            <a:endParaRPr lang="en-AU" sz="1200" b="1" dirty="0"/>
          </a:p>
          <a:p>
            <a:pPr marL="0" indent="0">
              <a:buNone/>
            </a:pPr>
            <a:r>
              <a:rPr lang="en-AU" sz="1200" b="1" dirty="0"/>
              <a:t>Setting ‘challenging tasks’ earlier on as part of the curriculum produced greater confidence with and higher grades overall for the assessment. </a:t>
            </a:r>
          </a:p>
          <a:p>
            <a:pPr marL="0" indent="0">
              <a:buNone/>
            </a:pPr>
            <a:endParaRPr lang="en-AU" sz="1100" dirty="0"/>
          </a:p>
          <a:p>
            <a:pPr marL="0" indent="0">
              <a:buNone/>
            </a:pPr>
            <a:endParaRPr lang="en-US" dirty="0"/>
          </a:p>
        </p:txBody>
      </p:sp>
    </p:spTree>
    <p:extLst>
      <p:ext uri="{BB962C8B-B14F-4D97-AF65-F5344CB8AC3E}">
        <p14:creationId xmlns:p14="http://schemas.microsoft.com/office/powerpoint/2010/main" val="920945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1000"/>
                                        <p:tgtEl>
                                          <p:spTgt spid="3">
                                            <p:txEl>
                                              <p:pRg st="9" end="9"/>
                                            </p:txEl>
                                          </p:spTgt>
                                        </p:tgtEl>
                                      </p:cBhvr>
                                    </p:animEffect>
                                    <p:anim calcmode="lin" valueType="num">
                                      <p:cBhvr>
                                        <p:cTn id="3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1000"/>
                                        <p:tgtEl>
                                          <p:spTgt spid="3">
                                            <p:txEl>
                                              <p:pRg st="11" end="11"/>
                                            </p:txEl>
                                          </p:spTgt>
                                        </p:tgtEl>
                                      </p:cBhvr>
                                    </p:animEffect>
                                    <p:anim calcmode="lin" valueType="num">
                                      <p:cBhvr>
                                        <p:cTn id="4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0663BB-6AA7-47E1-B629-5F9E6C7DB3E3}"/>
              </a:ext>
            </a:extLst>
          </p:cNvPr>
          <p:cNvSpPr>
            <a:spLocks noGrp="1"/>
          </p:cNvSpPr>
          <p:nvPr>
            <p:ph type="body" sz="quarter" idx="11"/>
          </p:nvPr>
        </p:nvSpPr>
        <p:spPr>
          <a:xfrm>
            <a:off x="457184" y="158039"/>
            <a:ext cx="8099809" cy="647700"/>
          </a:xfrm>
        </p:spPr>
        <p:txBody>
          <a:bodyPr/>
          <a:lstStyle/>
          <a:p>
            <a:r>
              <a:rPr lang="en-AU" dirty="0"/>
              <a:t>Scaffolding: Intervention  (Pt 1) </a:t>
            </a:r>
            <a:endParaRPr lang="en-US" dirty="0"/>
          </a:p>
        </p:txBody>
      </p:sp>
      <p:sp>
        <p:nvSpPr>
          <p:cNvPr id="3" name="Text Placeholder 2">
            <a:extLst>
              <a:ext uri="{FF2B5EF4-FFF2-40B4-BE49-F238E27FC236}">
                <a16:creationId xmlns:a16="http://schemas.microsoft.com/office/drawing/2014/main" id="{420B7B04-2E04-4B37-880A-5A3579239C6B}"/>
              </a:ext>
            </a:extLst>
          </p:cNvPr>
          <p:cNvSpPr>
            <a:spLocks noGrp="1"/>
          </p:cNvSpPr>
          <p:nvPr>
            <p:ph type="body" sz="quarter" idx="12"/>
          </p:nvPr>
        </p:nvSpPr>
        <p:spPr>
          <a:xfrm>
            <a:off x="406065" y="805739"/>
            <a:ext cx="8280751" cy="2504435"/>
          </a:xfrm>
        </p:spPr>
        <p:txBody>
          <a:bodyPr/>
          <a:lstStyle/>
          <a:p>
            <a:pPr marL="0" indent="0">
              <a:buNone/>
            </a:pPr>
            <a:r>
              <a:rPr lang="en-AU" sz="1800" b="1" dirty="0">
                <a:effectLst/>
                <a:latin typeface="Arial" panose="020B0604020202020204" pitchFamily="34" charset="0"/>
                <a:ea typeface="Calibri" panose="020F0502020204030204" pitchFamily="34" charset="0"/>
              </a:rPr>
              <a:t>Buildin</a:t>
            </a:r>
            <a:r>
              <a:rPr lang="en-AU" sz="1800" b="1" dirty="0">
                <a:latin typeface="Arial" panose="020B0604020202020204" pitchFamily="34" charset="0"/>
                <a:ea typeface="Calibri" panose="020F0502020204030204" pitchFamily="34" charset="0"/>
              </a:rPr>
              <a:t>g media literacy is important (week 2) </a:t>
            </a:r>
            <a:endParaRPr lang="en-AU" sz="1800" b="1"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r>
              <a:rPr lang="en-AU" sz="1400" dirty="0">
                <a:effectLst/>
                <a:latin typeface="Arial" panose="020B0604020202020204" pitchFamily="34" charset="0"/>
                <a:ea typeface="Calibri" panose="020F0502020204030204" pitchFamily="34" charset="0"/>
              </a:rPr>
              <a:t>I highlight for them that part of being media literate is understanding not just how the algorithms work in our social media platforms to show us content that will confirm our biases, but that we also need to ask: </a:t>
            </a:r>
            <a:r>
              <a:rPr lang="en-AU" sz="1400" i="1" dirty="0">
                <a:latin typeface="Arial" panose="020B0604020202020204" pitchFamily="34" charset="0"/>
                <a:ea typeface="Calibri" panose="020F0502020204030204" pitchFamily="34" charset="0"/>
              </a:rPr>
              <a:t>W</a:t>
            </a:r>
            <a:r>
              <a:rPr lang="en-AU" sz="1400" i="1" dirty="0">
                <a:effectLst/>
                <a:latin typeface="Arial" panose="020B0604020202020204" pitchFamily="34" charset="0"/>
                <a:ea typeface="Calibri" panose="020F0502020204030204" pitchFamily="34" charset="0"/>
              </a:rPr>
              <a:t>ho owns the media</a:t>
            </a:r>
            <a:r>
              <a:rPr lang="en-AU" sz="1400" dirty="0">
                <a:effectLst/>
                <a:latin typeface="Arial" panose="020B0604020202020204" pitchFamily="34" charset="0"/>
                <a:ea typeface="Calibri" panose="020F0502020204030204" pitchFamily="34" charset="0"/>
              </a:rPr>
              <a:t>? </a:t>
            </a:r>
            <a:r>
              <a:rPr lang="en-AU" sz="1400" i="1" dirty="0">
                <a:effectLst/>
                <a:latin typeface="Arial" panose="020B0604020202020204" pitchFamily="34" charset="0"/>
                <a:ea typeface="Calibri" panose="020F0502020204030204" pitchFamily="34" charset="0"/>
              </a:rPr>
              <a:t>If there is a lack of diversity of media ownership, what does this mean for democracy in Australia? Can we identify a specific world-view being represented by the different media companies in their content? </a:t>
            </a: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effectLst/>
              <a:latin typeface="Arial" panose="020B0604020202020204" pitchFamily="34" charset="0"/>
              <a:ea typeface="Calibri" panose="020F0502020204030204" pitchFamily="34" charset="0"/>
            </a:endParaRPr>
          </a:p>
          <a:p>
            <a:pPr marL="0" indent="0">
              <a:buNone/>
            </a:pPr>
            <a:endParaRPr lang="en-AU" sz="1400" dirty="0">
              <a:latin typeface="Arial" panose="020B0604020202020204" pitchFamily="34" charset="0"/>
              <a:ea typeface="Calibri" panose="020F0502020204030204" pitchFamily="34" charset="0"/>
            </a:endParaRPr>
          </a:p>
          <a:p>
            <a:pPr marL="0" indent="0">
              <a:buNone/>
            </a:pPr>
            <a:endParaRPr lang="en-US" sz="1400" dirty="0">
              <a:effectLst/>
              <a:latin typeface="Arial" panose="020B0604020202020204" pitchFamily="34" charset="0"/>
              <a:ea typeface="Calibri" panose="020F0502020204030204" pitchFamily="34" charset="0"/>
            </a:endParaRPr>
          </a:p>
          <a:p>
            <a:pPr marL="0" indent="0">
              <a:buNone/>
            </a:pPr>
            <a:endParaRPr lang="en-US" sz="1400" dirty="0">
              <a:latin typeface="Arial" panose="020B0604020202020204" pitchFamily="34" charset="0"/>
            </a:endParaRPr>
          </a:p>
          <a:p>
            <a:pPr marL="0" indent="0">
              <a:buNone/>
            </a:pPr>
            <a:endParaRPr lang="en-US" sz="1400" dirty="0"/>
          </a:p>
        </p:txBody>
      </p:sp>
      <p:pic>
        <p:nvPicPr>
          <p:cNvPr id="4" name="Picture 3">
            <a:extLst>
              <a:ext uri="{FF2B5EF4-FFF2-40B4-BE49-F238E27FC236}">
                <a16:creationId xmlns:a16="http://schemas.microsoft.com/office/drawing/2014/main" id="{5A63832D-D8A3-44F2-8633-2BCD4D3112D7}"/>
              </a:ext>
            </a:extLst>
          </p:cNvPr>
          <p:cNvPicPr>
            <a:picLocks noChangeAspect="1"/>
          </p:cNvPicPr>
          <p:nvPr/>
        </p:nvPicPr>
        <p:blipFill>
          <a:blip r:embed="rId3"/>
          <a:stretch>
            <a:fillRect/>
          </a:stretch>
        </p:blipFill>
        <p:spPr>
          <a:xfrm>
            <a:off x="188189" y="2447856"/>
            <a:ext cx="2549158" cy="1724633"/>
          </a:xfrm>
          <a:prstGeom prst="rect">
            <a:avLst/>
          </a:prstGeom>
        </p:spPr>
      </p:pic>
      <p:pic>
        <p:nvPicPr>
          <p:cNvPr id="5" name="Picture 4">
            <a:extLst>
              <a:ext uri="{FF2B5EF4-FFF2-40B4-BE49-F238E27FC236}">
                <a16:creationId xmlns:a16="http://schemas.microsoft.com/office/drawing/2014/main" id="{0987C48A-52DD-4343-A0CB-7C9D14B5F3DF}"/>
              </a:ext>
            </a:extLst>
          </p:cNvPr>
          <p:cNvPicPr>
            <a:picLocks noChangeAspect="1"/>
          </p:cNvPicPr>
          <p:nvPr/>
        </p:nvPicPr>
        <p:blipFill>
          <a:blip r:embed="rId4"/>
          <a:stretch>
            <a:fillRect/>
          </a:stretch>
        </p:blipFill>
        <p:spPr>
          <a:xfrm>
            <a:off x="2962776" y="2447857"/>
            <a:ext cx="3268962" cy="1724632"/>
          </a:xfrm>
          <a:prstGeom prst="rect">
            <a:avLst/>
          </a:prstGeom>
        </p:spPr>
      </p:pic>
      <p:pic>
        <p:nvPicPr>
          <p:cNvPr id="6" name="Picture 5">
            <a:extLst>
              <a:ext uri="{FF2B5EF4-FFF2-40B4-BE49-F238E27FC236}">
                <a16:creationId xmlns:a16="http://schemas.microsoft.com/office/drawing/2014/main" id="{2931126A-95CF-40AD-8633-A7D2BBC28C49}"/>
              </a:ext>
            </a:extLst>
          </p:cNvPr>
          <p:cNvPicPr>
            <a:picLocks noChangeAspect="1"/>
          </p:cNvPicPr>
          <p:nvPr/>
        </p:nvPicPr>
        <p:blipFill>
          <a:blip r:embed="rId5"/>
          <a:stretch>
            <a:fillRect/>
          </a:stretch>
        </p:blipFill>
        <p:spPr>
          <a:xfrm>
            <a:off x="6323957" y="2404250"/>
            <a:ext cx="2580735" cy="1811844"/>
          </a:xfrm>
          <a:prstGeom prst="rect">
            <a:avLst/>
          </a:prstGeom>
        </p:spPr>
      </p:pic>
    </p:spTree>
    <p:extLst>
      <p:ext uri="{BB962C8B-B14F-4D97-AF65-F5344CB8AC3E}">
        <p14:creationId xmlns:p14="http://schemas.microsoft.com/office/powerpoint/2010/main" val="2952978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875-BC6A-4C37-A449-943B3E84E83A}"/>
              </a:ext>
            </a:extLst>
          </p:cNvPr>
          <p:cNvSpPr>
            <a:spLocks noGrp="1"/>
          </p:cNvSpPr>
          <p:nvPr>
            <p:ph type="body" sz="quarter" idx="11"/>
          </p:nvPr>
        </p:nvSpPr>
        <p:spPr>
          <a:xfrm>
            <a:off x="286589" y="404813"/>
            <a:ext cx="8290903" cy="647700"/>
          </a:xfrm>
        </p:spPr>
        <p:txBody>
          <a:bodyPr/>
          <a:lstStyle/>
          <a:p>
            <a:r>
              <a:rPr lang="en-AU" dirty="0"/>
              <a:t>Scaffolding: Intervention (Pt 1) </a:t>
            </a:r>
            <a:endParaRPr lang="en-US" dirty="0"/>
          </a:p>
          <a:p>
            <a:endParaRPr lang="en-US" dirty="0"/>
          </a:p>
        </p:txBody>
      </p:sp>
      <p:sp>
        <p:nvSpPr>
          <p:cNvPr id="3" name="Text Placeholder 2">
            <a:extLst>
              <a:ext uri="{FF2B5EF4-FFF2-40B4-BE49-F238E27FC236}">
                <a16:creationId xmlns:a16="http://schemas.microsoft.com/office/drawing/2014/main" id="{29303598-411F-4A8B-9BB5-878124CEC73A}"/>
              </a:ext>
            </a:extLst>
          </p:cNvPr>
          <p:cNvSpPr>
            <a:spLocks noGrp="1"/>
          </p:cNvSpPr>
          <p:nvPr>
            <p:ph type="body" sz="quarter" idx="12"/>
          </p:nvPr>
        </p:nvSpPr>
        <p:spPr>
          <a:xfrm>
            <a:off x="286589" y="1052513"/>
            <a:ext cx="8055987" cy="3038473"/>
          </a:xfrm>
        </p:spPr>
        <p:txBody>
          <a:bodyPr/>
          <a:lstStyle/>
          <a:p>
            <a:pPr marL="0" indent="0">
              <a:buNone/>
            </a:pPr>
            <a:r>
              <a:rPr lang="en-AU" sz="1200" dirty="0"/>
              <a:t>To highlight that different media platforms may present stories with a specific stance that connects with a left or right political perspective, the students are given two articles on a contemporary social issue that may impact many of our students – </a:t>
            </a:r>
            <a:r>
              <a:rPr lang="en-AU" sz="1200" b="1" dirty="0"/>
              <a:t>increasing social welfare payments</a:t>
            </a:r>
            <a:r>
              <a:rPr lang="en-AU" sz="1200" dirty="0"/>
              <a:t>. One presents a progressive stance and one presents a conservative stance, and the students are encouraged to consider these questions: </a:t>
            </a:r>
          </a:p>
          <a:p>
            <a:pPr marL="0" indent="0">
              <a:buNone/>
            </a:pPr>
            <a:endParaRPr lang="en-AU" sz="1200" dirty="0"/>
          </a:p>
          <a:p>
            <a:pPr marL="0" indent="0">
              <a:buNone/>
            </a:pPr>
            <a:endParaRPr lang="en-AU" sz="1200" dirty="0"/>
          </a:p>
          <a:p>
            <a:pPr marL="0" indent="0">
              <a:buNone/>
            </a:pPr>
            <a:r>
              <a:rPr lang="en-AU" sz="1400" b="1" dirty="0"/>
              <a:t>Compare the ‘evidence’ included to support the discussion in both articles? Whose voices are included?</a:t>
            </a:r>
          </a:p>
          <a:p>
            <a:pPr marL="0" indent="0">
              <a:buNone/>
            </a:pPr>
            <a:endParaRPr lang="en-AU" sz="1400" b="1" dirty="0"/>
          </a:p>
          <a:p>
            <a:pPr marL="0" indent="0">
              <a:buNone/>
            </a:pPr>
            <a:r>
              <a:rPr lang="en-AU" sz="1400" b="1" dirty="0"/>
              <a:t>What is the stance adopted by the News Corp article on the issue? What is the stance adopted by SBS News? Does this implicate the broader values of the newsgroup?</a:t>
            </a:r>
          </a:p>
          <a:p>
            <a:pPr marL="0" indent="0">
              <a:buNone/>
            </a:pPr>
            <a:endParaRPr lang="en-AU" sz="1400" b="1" dirty="0"/>
          </a:p>
          <a:p>
            <a:pPr marL="0" indent="0">
              <a:buNone/>
            </a:pPr>
            <a:r>
              <a:rPr lang="en-AU" sz="1400" b="1" dirty="0"/>
              <a:t>What language techniques are adopted to inspire an emotional response in either article?</a:t>
            </a:r>
          </a:p>
          <a:p>
            <a:pPr marL="0" indent="0">
              <a:buNone/>
            </a:pPr>
            <a:endParaRPr lang="en-AU" sz="1400" b="1" dirty="0"/>
          </a:p>
          <a:p>
            <a:pPr marL="0" indent="0">
              <a:buNone/>
            </a:pPr>
            <a:endParaRPr lang="en-AU" sz="1200" dirty="0"/>
          </a:p>
          <a:p>
            <a:pPr marL="0" indent="0">
              <a:buNone/>
            </a:pPr>
            <a:endParaRPr lang="en-AU" sz="1200" dirty="0"/>
          </a:p>
          <a:p>
            <a:pPr marL="0" indent="0">
              <a:buNone/>
            </a:pPr>
            <a:endParaRPr lang="en-US" sz="1400" dirty="0"/>
          </a:p>
        </p:txBody>
      </p:sp>
    </p:spTree>
    <p:extLst>
      <p:ext uri="{BB962C8B-B14F-4D97-AF65-F5344CB8AC3E}">
        <p14:creationId xmlns:p14="http://schemas.microsoft.com/office/powerpoint/2010/main" val="3425044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048CA-1B81-411F-A4CD-AC3B712BC540}"/>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D972AB47-249C-49DD-BE8D-383567B9B40C}"/>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89F85436-4CB7-4F71-9042-5D7EE3A49003}"/>
              </a:ext>
            </a:extLst>
          </p:cNvPr>
          <p:cNvPicPr>
            <a:picLocks noChangeAspect="1"/>
          </p:cNvPicPr>
          <p:nvPr/>
        </p:nvPicPr>
        <p:blipFill>
          <a:blip r:embed="rId2"/>
          <a:stretch>
            <a:fillRect/>
          </a:stretch>
        </p:blipFill>
        <p:spPr>
          <a:xfrm>
            <a:off x="67034" y="0"/>
            <a:ext cx="9009932" cy="5143500"/>
          </a:xfrm>
          <a:prstGeom prst="rect">
            <a:avLst/>
          </a:prstGeom>
        </p:spPr>
      </p:pic>
    </p:spTree>
    <p:extLst>
      <p:ext uri="{BB962C8B-B14F-4D97-AF65-F5344CB8AC3E}">
        <p14:creationId xmlns:p14="http://schemas.microsoft.com/office/powerpoint/2010/main" val="371124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D60DA0-E659-44BE-B6B6-A5FBC01A6C9A}"/>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6D91CD9F-62B9-4FEE-BC31-7530947B2A9D}"/>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9EB8B5EC-996F-48AE-8C19-90CEBFF0412C}"/>
              </a:ext>
            </a:extLst>
          </p:cNvPr>
          <p:cNvPicPr>
            <a:picLocks noChangeAspect="1"/>
          </p:cNvPicPr>
          <p:nvPr/>
        </p:nvPicPr>
        <p:blipFill>
          <a:blip r:embed="rId2"/>
          <a:stretch>
            <a:fillRect/>
          </a:stretch>
        </p:blipFill>
        <p:spPr>
          <a:xfrm>
            <a:off x="143914" y="0"/>
            <a:ext cx="8856172" cy="5143500"/>
          </a:xfrm>
          <a:prstGeom prst="rect">
            <a:avLst/>
          </a:prstGeom>
        </p:spPr>
      </p:pic>
    </p:spTree>
    <p:extLst>
      <p:ext uri="{BB962C8B-B14F-4D97-AF65-F5344CB8AC3E}">
        <p14:creationId xmlns:p14="http://schemas.microsoft.com/office/powerpoint/2010/main" val="15898122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BE34F8-9FA8-48E3-875D-53BDF831E29C}"/>
              </a:ext>
            </a:extLst>
          </p:cNvPr>
          <p:cNvSpPr>
            <a:spLocks noGrp="1"/>
          </p:cNvSpPr>
          <p:nvPr>
            <p:ph type="body" sz="quarter" idx="11"/>
          </p:nvPr>
        </p:nvSpPr>
        <p:spPr/>
        <p:txBody>
          <a:bodyPr/>
          <a:lstStyle/>
          <a:p>
            <a:r>
              <a:rPr lang="en-AU" dirty="0"/>
              <a:t>Scaffolding: Intervention (Pt 2)</a:t>
            </a:r>
            <a:endParaRPr lang="en-US" dirty="0"/>
          </a:p>
        </p:txBody>
      </p:sp>
      <p:sp>
        <p:nvSpPr>
          <p:cNvPr id="3" name="Text Placeholder 2">
            <a:extLst>
              <a:ext uri="{FF2B5EF4-FFF2-40B4-BE49-F238E27FC236}">
                <a16:creationId xmlns:a16="http://schemas.microsoft.com/office/drawing/2014/main" id="{7604CC9D-EAF5-419E-B76F-BD41442E5E72}"/>
              </a:ext>
            </a:extLst>
          </p:cNvPr>
          <p:cNvSpPr>
            <a:spLocks noGrp="1"/>
          </p:cNvSpPr>
          <p:nvPr>
            <p:ph type="body" sz="quarter" idx="12"/>
          </p:nvPr>
        </p:nvSpPr>
        <p:spPr>
          <a:xfrm>
            <a:off x="326571" y="1014319"/>
            <a:ext cx="8370397" cy="2504435"/>
          </a:xfrm>
        </p:spPr>
        <p:txBody>
          <a:bodyPr/>
          <a:lstStyle/>
          <a:p>
            <a:pPr marL="0" indent="0">
              <a:buNone/>
            </a:pPr>
            <a:r>
              <a:rPr lang="en-AU" sz="1800" b="1" dirty="0"/>
              <a:t>Language is not neutral (week 3) </a:t>
            </a:r>
          </a:p>
          <a:p>
            <a:pPr marL="0" indent="0">
              <a:buNone/>
            </a:pPr>
            <a:endParaRPr lang="en-AU" sz="1400" dirty="0"/>
          </a:p>
          <a:p>
            <a:pPr marL="0" indent="0">
              <a:buNone/>
            </a:pPr>
            <a:r>
              <a:rPr lang="en-AU" sz="1400" dirty="0"/>
              <a:t>Collectively we discuss how the meanings of ‘family’ have changed and differ according to context and over time. I ask, why does it matter how ‘family’ is defined by society, different institutions (such as religion and politics) or the media. </a:t>
            </a:r>
          </a:p>
          <a:p>
            <a:pPr marL="0" indent="0">
              <a:buNone/>
            </a:pPr>
            <a:endParaRPr lang="en-AU" sz="1400" dirty="0"/>
          </a:p>
          <a:p>
            <a:pPr marL="0" indent="0">
              <a:buNone/>
            </a:pPr>
            <a:r>
              <a:rPr lang="en-AU" sz="1400" dirty="0"/>
              <a:t>This generates a lot of discussion in the learning space as meanings of family have strong political, social and cultural implications, that are quickly highlighted by students who may come from sole-parent families, blended families, are members of the LGBTIQ+ community or from a country where families take a different approach to managing intergenerational relationships. </a:t>
            </a:r>
          </a:p>
          <a:p>
            <a:pPr marL="0" indent="0">
              <a:buNone/>
            </a:pPr>
            <a:endParaRPr lang="en-AU" sz="1400" dirty="0"/>
          </a:p>
          <a:p>
            <a:pPr marL="0" indent="0">
              <a:buNone/>
            </a:pPr>
            <a:endParaRPr lang="en-US" sz="1400" dirty="0"/>
          </a:p>
        </p:txBody>
      </p:sp>
      <p:pic>
        <p:nvPicPr>
          <p:cNvPr id="4" name="Picture 3">
            <a:extLst>
              <a:ext uri="{FF2B5EF4-FFF2-40B4-BE49-F238E27FC236}">
                <a16:creationId xmlns:a16="http://schemas.microsoft.com/office/drawing/2014/main" id="{D8B806F9-A8C8-4582-966F-95E8FB2DBCB6}"/>
              </a:ext>
            </a:extLst>
          </p:cNvPr>
          <p:cNvPicPr>
            <a:picLocks noChangeAspect="1"/>
          </p:cNvPicPr>
          <p:nvPr/>
        </p:nvPicPr>
        <p:blipFill>
          <a:blip r:embed="rId3"/>
          <a:stretch>
            <a:fillRect/>
          </a:stretch>
        </p:blipFill>
        <p:spPr>
          <a:xfrm>
            <a:off x="1917628" y="3122905"/>
            <a:ext cx="1707028" cy="1963082"/>
          </a:xfrm>
          <a:prstGeom prst="rect">
            <a:avLst/>
          </a:prstGeom>
        </p:spPr>
      </p:pic>
      <p:pic>
        <p:nvPicPr>
          <p:cNvPr id="5" name="Picture 4">
            <a:extLst>
              <a:ext uri="{FF2B5EF4-FFF2-40B4-BE49-F238E27FC236}">
                <a16:creationId xmlns:a16="http://schemas.microsoft.com/office/drawing/2014/main" id="{7BECD883-C6ED-4895-B335-4AFC0A604640}"/>
              </a:ext>
            </a:extLst>
          </p:cNvPr>
          <p:cNvPicPr>
            <a:picLocks noChangeAspect="1"/>
          </p:cNvPicPr>
          <p:nvPr/>
        </p:nvPicPr>
        <p:blipFill>
          <a:blip r:embed="rId4"/>
          <a:stretch>
            <a:fillRect/>
          </a:stretch>
        </p:blipFill>
        <p:spPr>
          <a:xfrm>
            <a:off x="3790119" y="3278366"/>
            <a:ext cx="2328874" cy="1652159"/>
          </a:xfrm>
          <a:prstGeom prst="rect">
            <a:avLst/>
          </a:prstGeom>
        </p:spPr>
      </p:pic>
      <p:pic>
        <p:nvPicPr>
          <p:cNvPr id="6" name="Picture 5">
            <a:extLst>
              <a:ext uri="{FF2B5EF4-FFF2-40B4-BE49-F238E27FC236}">
                <a16:creationId xmlns:a16="http://schemas.microsoft.com/office/drawing/2014/main" id="{3167D888-2FCA-4AFE-A8A0-28B266F61018}"/>
              </a:ext>
            </a:extLst>
          </p:cNvPr>
          <p:cNvPicPr>
            <a:picLocks noChangeAspect="1"/>
          </p:cNvPicPr>
          <p:nvPr/>
        </p:nvPicPr>
        <p:blipFill>
          <a:blip r:embed="rId5"/>
          <a:stretch>
            <a:fillRect/>
          </a:stretch>
        </p:blipFill>
        <p:spPr>
          <a:xfrm>
            <a:off x="6284456" y="3122905"/>
            <a:ext cx="2743438" cy="1865538"/>
          </a:xfrm>
          <a:prstGeom prst="rect">
            <a:avLst/>
          </a:prstGeom>
        </p:spPr>
      </p:pic>
    </p:spTree>
    <p:extLst>
      <p:ext uri="{BB962C8B-B14F-4D97-AF65-F5344CB8AC3E}">
        <p14:creationId xmlns:p14="http://schemas.microsoft.com/office/powerpoint/2010/main" val="426946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66EB5F-F39D-4A6C-AFB8-89237B850384}"/>
              </a:ext>
            </a:extLst>
          </p:cNvPr>
          <p:cNvSpPr>
            <a:spLocks noGrp="1"/>
          </p:cNvSpPr>
          <p:nvPr>
            <p:ph type="body" sz="quarter" idx="12"/>
          </p:nvPr>
        </p:nvSpPr>
        <p:spPr>
          <a:xfrm>
            <a:off x="350895" y="126647"/>
            <a:ext cx="8280751" cy="2504435"/>
          </a:xfrm>
        </p:spPr>
        <p:txBody>
          <a:bodyPr/>
          <a:lstStyle/>
          <a:p>
            <a:pPr marL="0" indent="0">
              <a:buNone/>
            </a:pPr>
            <a:r>
              <a:rPr lang="en-AU" sz="1600" dirty="0"/>
              <a:t>In addition to this activity, students are given another text analysis task. This time they are given two media texts on the topic of Aboriginal deaths in custody, as it connects with the global Black Lives Matter movement (another contemporary social issue). </a:t>
            </a:r>
          </a:p>
          <a:p>
            <a:pPr marL="0" indent="0">
              <a:buNone/>
            </a:pPr>
            <a:endParaRPr lang="en-AU" sz="1600" dirty="0"/>
          </a:p>
          <a:p>
            <a:pPr marL="0" indent="0">
              <a:buNone/>
            </a:pPr>
            <a:r>
              <a:rPr lang="en-AU" sz="1600" dirty="0"/>
              <a:t>This time their task is to answer the critical literacy questions from week 2, but to also pay attention to the different methods of the authors to include ‘facts’ (through statistics, reports, policies) and emotive language. We discuss which article more successfully persuades the reader to adopt the authors stance, and to inspire action</a:t>
            </a:r>
            <a:r>
              <a:rPr lang="en-AU" sz="1800" dirty="0"/>
              <a:t>. </a:t>
            </a:r>
          </a:p>
          <a:p>
            <a:endParaRPr lang="en-US" dirty="0"/>
          </a:p>
        </p:txBody>
      </p:sp>
      <p:pic>
        <p:nvPicPr>
          <p:cNvPr id="5" name="Picture 4">
            <a:extLst>
              <a:ext uri="{FF2B5EF4-FFF2-40B4-BE49-F238E27FC236}">
                <a16:creationId xmlns:a16="http://schemas.microsoft.com/office/drawing/2014/main" id="{38C76BA3-7A9C-4D4E-9F1F-47B014EA60D1}"/>
              </a:ext>
            </a:extLst>
          </p:cNvPr>
          <p:cNvPicPr>
            <a:picLocks noChangeAspect="1"/>
          </p:cNvPicPr>
          <p:nvPr/>
        </p:nvPicPr>
        <p:blipFill>
          <a:blip r:embed="rId2"/>
          <a:stretch>
            <a:fillRect/>
          </a:stretch>
        </p:blipFill>
        <p:spPr>
          <a:xfrm>
            <a:off x="2320502" y="2194663"/>
            <a:ext cx="6051874" cy="2579595"/>
          </a:xfrm>
          <a:prstGeom prst="rect">
            <a:avLst/>
          </a:prstGeom>
        </p:spPr>
      </p:pic>
    </p:spTree>
    <p:extLst>
      <p:ext uri="{BB962C8B-B14F-4D97-AF65-F5344CB8AC3E}">
        <p14:creationId xmlns:p14="http://schemas.microsoft.com/office/powerpoint/2010/main" val="37188417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98C35A-C41A-4E1B-9C80-05FC6C20ABDB}"/>
              </a:ext>
            </a:extLst>
          </p:cNvPr>
          <p:cNvPicPr>
            <a:picLocks noChangeAspect="1"/>
          </p:cNvPicPr>
          <p:nvPr/>
        </p:nvPicPr>
        <p:blipFill>
          <a:blip r:embed="rId2"/>
          <a:stretch>
            <a:fillRect/>
          </a:stretch>
        </p:blipFill>
        <p:spPr>
          <a:xfrm>
            <a:off x="766427" y="0"/>
            <a:ext cx="7611146" cy="5143500"/>
          </a:xfrm>
          <a:prstGeom prst="rect">
            <a:avLst/>
          </a:prstGeom>
        </p:spPr>
      </p:pic>
    </p:spTree>
    <p:extLst>
      <p:ext uri="{BB962C8B-B14F-4D97-AF65-F5344CB8AC3E}">
        <p14:creationId xmlns:p14="http://schemas.microsoft.com/office/powerpoint/2010/main" val="2470551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8BD222-DC11-4A61-B22A-C651DA6BABAF}"/>
              </a:ext>
            </a:extLst>
          </p:cNvPr>
          <p:cNvSpPr>
            <a:spLocks noGrp="1"/>
          </p:cNvSpPr>
          <p:nvPr>
            <p:ph type="body" sz="quarter" idx="11"/>
          </p:nvPr>
        </p:nvSpPr>
        <p:spPr/>
        <p:txBody>
          <a:bodyPr/>
          <a:lstStyle/>
          <a:p>
            <a:endParaRPr lang="en-US" dirty="0"/>
          </a:p>
        </p:txBody>
      </p:sp>
      <p:sp>
        <p:nvSpPr>
          <p:cNvPr id="3" name="Text Placeholder 2">
            <a:extLst>
              <a:ext uri="{FF2B5EF4-FFF2-40B4-BE49-F238E27FC236}">
                <a16:creationId xmlns:a16="http://schemas.microsoft.com/office/drawing/2014/main" id="{3588BB02-EA98-4429-846D-630EBDC6B27C}"/>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63433CC4-0BC9-410C-8FFA-6739C3C9D571}"/>
              </a:ext>
            </a:extLst>
          </p:cNvPr>
          <p:cNvPicPr>
            <a:picLocks noChangeAspect="1"/>
          </p:cNvPicPr>
          <p:nvPr/>
        </p:nvPicPr>
        <p:blipFill>
          <a:blip r:embed="rId2"/>
          <a:stretch>
            <a:fillRect/>
          </a:stretch>
        </p:blipFill>
        <p:spPr>
          <a:xfrm>
            <a:off x="531280" y="0"/>
            <a:ext cx="8081440" cy="5143500"/>
          </a:xfrm>
          <a:prstGeom prst="rect">
            <a:avLst/>
          </a:prstGeom>
        </p:spPr>
      </p:pic>
    </p:spTree>
    <p:extLst>
      <p:ext uri="{BB962C8B-B14F-4D97-AF65-F5344CB8AC3E}">
        <p14:creationId xmlns:p14="http://schemas.microsoft.com/office/powerpoint/2010/main" val="1229346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6411C8-C288-4E4E-936B-79C260A3C49E}"/>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3CBED73D-0632-459A-BADF-AC80AD71946D}"/>
              </a:ext>
            </a:extLst>
          </p:cNvPr>
          <p:cNvSpPr>
            <a:spLocks noGrp="1"/>
          </p:cNvSpPr>
          <p:nvPr>
            <p:ph type="body" sz="quarter" idx="12"/>
          </p:nvPr>
        </p:nvSpPr>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11:10 Presentation: Analysing your action research</a:t>
            </a:r>
            <a:r>
              <a:rPr lang="en-AU" sz="2400" dirty="0">
                <a:latin typeface="Calibri" panose="020F0502020204030204" pitchFamily="34" charset="0"/>
                <a:ea typeface="Calibri" panose="020F0502020204030204" pitchFamily="34" charset="0"/>
                <a:cs typeface="Times New Roman" panose="02020603050405020304" pitchFamily="18" charset="0"/>
              </a:rPr>
              <a:t> - </a:t>
            </a:r>
            <a:r>
              <a:rPr lang="en-AU" sz="2400" dirty="0">
                <a:effectLst/>
                <a:latin typeface="Calibri" panose="020F0502020204030204" pitchFamily="34" charset="0"/>
                <a:ea typeface="Calibri" panose="020F0502020204030204" pitchFamily="34" charset="0"/>
                <a:cs typeface="Times New Roman" panose="02020603050405020304" pitchFamily="18" charset="0"/>
              </a:rPr>
              <a:t>Starting your analysis </a:t>
            </a:r>
          </a:p>
          <a:p>
            <a:pPr marL="0" indent="0">
              <a:buNone/>
            </a:pPr>
            <a:endParaRPr lang="en-US" dirty="0"/>
          </a:p>
          <a:p>
            <a:pPr>
              <a:buFontTx/>
              <a:buChar char="-"/>
            </a:pPr>
            <a:r>
              <a:rPr lang="en-US" sz="2000" dirty="0"/>
              <a:t>Refer to set readings </a:t>
            </a:r>
          </a:p>
          <a:p>
            <a:pPr>
              <a:buFontTx/>
              <a:buChar char="-"/>
            </a:pPr>
            <a:r>
              <a:rPr lang="en-US" sz="2000" dirty="0"/>
              <a:t>Sarah present her AR – example of data analysis </a:t>
            </a:r>
          </a:p>
        </p:txBody>
      </p:sp>
    </p:spTree>
    <p:extLst>
      <p:ext uri="{BB962C8B-B14F-4D97-AF65-F5344CB8AC3E}">
        <p14:creationId xmlns:p14="http://schemas.microsoft.com/office/powerpoint/2010/main" val="206954269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267C5-0B7E-4809-AEEC-DB61A10D3BFD}"/>
              </a:ext>
            </a:extLst>
          </p:cNvPr>
          <p:cNvSpPr>
            <a:spLocks noGrp="1"/>
          </p:cNvSpPr>
          <p:nvPr>
            <p:ph type="body" sz="quarter" idx="11"/>
          </p:nvPr>
        </p:nvSpPr>
        <p:spPr>
          <a:xfrm>
            <a:off x="261257" y="186031"/>
            <a:ext cx="8445863" cy="647700"/>
          </a:xfrm>
        </p:spPr>
        <p:txBody>
          <a:bodyPr/>
          <a:lstStyle/>
          <a:p>
            <a:r>
              <a:rPr lang="en-AU" dirty="0"/>
              <a:t>Student lifeworlds: Intervention (Pt 3)</a:t>
            </a:r>
            <a:endParaRPr lang="en-US" dirty="0"/>
          </a:p>
        </p:txBody>
      </p:sp>
      <p:sp>
        <p:nvSpPr>
          <p:cNvPr id="3" name="Text Placeholder 2">
            <a:extLst>
              <a:ext uri="{FF2B5EF4-FFF2-40B4-BE49-F238E27FC236}">
                <a16:creationId xmlns:a16="http://schemas.microsoft.com/office/drawing/2014/main" id="{4C575ECD-C3B0-4C6B-B3CB-0147023701EC}"/>
              </a:ext>
            </a:extLst>
          </p:cNvPr>
          <p:cNvSpPr>
            <a:spLocks noGrp="1"/>
          </p:cNvSpPr>
          <p:nvPr>
            <p:ph type="body" sz="quarter" idx="12"/>
          </p:nvPr>
        </p:nvSpPr>
        <p:spPr>
          <a:xfrm>
            <a:off x="513184" y="833731"/>
            <a:ext cx="8183784" cy="3131779"/>
          </a:xfrm>
        </p:spPr>
        <p:txBody>
          <a:bodyPr/>
          <a:lstStyle/>
          <a:p>
            <a:pPr marL="0" indent="0">
              <a:buNone/>
            </a:pPr>
            <a:r>
              <a:rPr lang="en-US" sz="1400" dirty="0">
                <a:effectLst/>
                <a:latin typeface="Arial" panose="020B0604020202020204" pitchFamily="34" charset="0"/>
                <a:ea typeface="Calibri" panose="020F0502020204030204" pitchFamily="34" charset="0"/>
              </a:rPr>
              <a:t>In the first few weeks of the course, students are asked to pick a topic they are passionate about and to find a media text on the topic (some examples of popular topics were domestic violence, mental health, climate change). </a:t>
            </a: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This also provide opportunities to tap into their ‘lifeworlds’, as they explored a topic that connected with them personally. </a:t>
            </a: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Building on the scaffolding that has already occurred in weeks 1-3, in </a:t>
            </a:r>
            <a:r>
              <a:rPr lang="en-US" sz="1400" b="1" dirty="0">
                <a:effectLst/>
                <a:latin typeface="Arial" panose="020B0604020202020204" pitchFamily="34" charset="0"/>
                <a:ea typeface="Calibri" panose="020F0502020204030204" pitchFamily="34" charset="0"/>
              </a:rPr>
              <a:t>week 4 </a:t>
            </a:r>
            <a:r>
              <a:rPr lang="en-US" sz="1400" dirty="0">
                <a:effectLst/>
                <a:latin typeface="Arial" panose="020B0604020202020204" pitchFamily="34" charset="0"/>
                <a:ea typeface="Calibri" panose="020F0502020204030204" pitchFamily="34" charset="0"/>
              </a:rPr>
              <a:t>we map out how these issues they are interested in could be influenced by whether government chooses to legislate or support through policy or provide adequate resources. </a:t>
            </a:r>
          </a:p>
          <a:p>
            <a:pPr marL="0" indent="0">
              <a:buNone/>
            </a:pPr>
            <a:endParaRPr lang="en-US" sz="1400" dirty="0">
              <a:latin typeface="Arial" panose="020B0604020202020204" pitchFamily="34" charset="0"/>
              <a:ea typeface="Calibri" panose="020F0502020204030204" pitchFamily="34" charset="0"/>
            </a:endParaRPr>
          </a:p>
          <a:p>
            <a:pPr marL="0" indent="0">
              <a:buNone/>
            </a:pPr>
            <a:endParaRPr lang="en-US" sz="1400" dirty="0">
              <a:effectLst/>
              <a:latin typeface="Arial" panose="020B0604020202020204" pitchFamily="34" charset="0"/>
              <a:ea typeface="Calibri" panose="020F0502020204030204" pitchFamily="34" charset="0"/>
            </a:endParaRPr>
          </a:p>
          <a:p>
            <a:pPr marL="0" indent="0">
              <a:buNone/>
            </a:pPr>
            <a:r>
              <a:rPr lang="en-US" sz="1400" dirty="0">
                <a:effectLst/>
                <a:latin typeface="Arial" panose="020B0604020202020204" pitchFamily="34" charset="0"/>
                <a:ea typeface="Calibri" panose="020F0502020204030204" pitchFamily="34" charset="0"/>
              </a:rPr>
              <a:t>This was a significant part of the learning process, as I began to see a shift in the discussion from expressing views such as ‘I think politics is boring’, or ‘what does it have to do with me’, to a realization that ‘politics is everywhere’ (Mooney 2015) and the topics they have selected and are discussed in the media texts are often highly contested in political spaces. </a:t>
            </a:r>
          </a:p>
          <a:p>
            <a:pPr marL="0" indent="0">
              <a:buNone/>
            </a:pPr>
            <a:endParaRPr lang="en-US" sz="1600" dirty="0">
              <a:latin typeface="Arial" panose="020B0604020202020204" pitchFamily="34" charset="0"/>
              <a:ea typeface="Calibri" panose="020F0502020204030204" pitchFamily="34" charset="0"/>
            </a:endParaRPr>
          </a:p>
          <a:p>
            <a:pPr marL="0" indent="0">
              <a:buNone/>
            </a:pPr>
            <a:endParaRPr lang="en-US" sz="1600" dirty="0">
              <a:effectLst/>
              <a:latin typeface="Arial" panose="020B0604020202020204" pitchFamily="34" charset="0"/>
              <a:ea typeface="Calibri" panose="020F0502020204030204" pitchFamily="34" charset="0"/>
            </a:endParaRPr>
          </a:p>
          <a:p>
            <a:pPr marL="0" indent="0">
              <a:buNone/>
            </a:pPr>
            <a:endParaRPr lang="en-US" sz="1600" dirty="0">
              <a:effectLst/>
              <a:latin typeface="Arial" panose="020B0604020202020204" pitchFamily="34" charset="0"/>
              <a:ea typeface="Calibri" panose="020F0502020204030204" pitchFamily="34" charset="0"/>
            </a:endParaRPr>
          </a:p>
          <a:p>
            <a:pPr marL="0" indent="0">
              <a:buNone/>
            </a:pPr>
            <a:endParaRPr lang="en-US" sz="1600" dirty="0">
              <a:latin typeface="Arial" panose="020B0604020202020204" pitchFamily="34" charset="0"/>
              <a:ea typeface="Calibri" panose="020F0502020204030204" pitchFamily="34" charset="0"/>
            </a:endParaRPr>
          </a:p>
          <a:p>
            <a:pPr marL="0" indent="0">
              <a:buNone/>
            </a:pPr>
            <a:endParaRPr lang="en-US" sz="1600" dirty="0">
              <a:latin typeface="Arial" panose="020B0604020202020204" pitchFamily="34" charset="0"/>
            </a:endParaRPr>
          </a:p>
          <a:p>
            <a:pPr marL="0" indent="0">
              <a:buNone/>
            </a:pPr>
            <a:endParaRPr lang="en-US" sz="1400" dirty="0">
              <a:solidFill>
                <a:schemeClr val="bg1"/>
              </a:solidFill>
              <a:effectLst/>
              <a:latin typeface="Arial" panose="020B0604020202020204" pitchFamily="34" charset="0"/>
              <a:ea typeface="Calibri" panose="020F0502020204030204" pitchFamily="34" charset="0"/>
            </a:endParaRPr>
          </a:p>
          <a:p>
            <a:pPr marL="0" indent="0">
              <a:buNone/>
            </a:pPr>
            <a:r>
              <a:rPr lang="en-US" sz="1200" dirty="0">
                <a:solidFill>
                  <a:schemeClr val="bg1"/>
                </a:solidFill>
                <a:effectLst/>
                <a:latin typeface="Arial" panose="020B0604020202020204" pitchFamily="34" charset="0"/>
                <a:ea typeface="Calibri" panose="020F0502020204030204" pitchFamily="34" charset="0"/>
              </a:rPr>
              <a:t>	</a:t>
            </a:r>
            <a:endParaRPr lang="en-US" sz="1600" dirty="0"/>
          </a:p>
        </p:txBody>
      </p:sp>
    </p:spTree>
    <p:extLst>
      <p:ext uri="{BB962C8B-B14F-4D97-AF65-F5344CB8AC3E}">
        <p14:creationId xmlns:p14="http://schemas.microsoft.com/office/powerpoint/2010/main" val="4141539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anim calcmode="lin" valueType="num">
                                      <p:cBhvr>
                                        <p:cTn id="2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3EBF0-BE59-47E9-BE3F-8AB981933489}"/>
              </a:ext>
            </a:extLst>
          </p:cNvPr>
          <p:cNvSpPr>
            <a:spLocks noGrp="1"/>
          </p:cNvSpPr>
          <p:nvPr>
            <p:ph type="body" sz="quarter" idx="11"/>
          </p:nvPr>
        </p:nvSpPr>
        <p:spPr>
          <a:xfrm>
            <a:off x="251927" y="428627"/>
            <a:ext cx="8455193" cy="647700"/>
          </a:xfrm>
        </p:spPr>
        <p:txBody>
          <a:bodyPr/>
          <a:lstStyle/>
          <a:p>
            <a:r>
              <a:rPr lang="en-AU" dirty="0"/>
              <a:t>Student lifeworlds: Intervention (Pt 4)</a:t>
            </a:r>
            <a:endParaRPr lang="en-US" dirty="0"/>
          </a:p>
        </p:txBody>
      </p:sp>
      <p:sp>
        <p:nvSpPr>
          <p:cNvPr id="3" name="Text Placeholder 2">
            <a:extLst>
              <a:ext uri="{FF2B5EF4-FFF2-40B4-BE49-F238E27FC236}">
                <a16:creationId xmlns:a16="http://schemas.microsoft.com/office/drawing/2014/main" id="{F5F91B7F-CB6C-40CF-9E69-464BCA44057F}"/>
              </a:ext>
            </a:extLst>
          </p:cNvPr>
          <p:cNvSpPr>
            <a:spLocks noGrp="1"/>
          </p:cNvSpPr>
          <p:nvPr>
            <p:ph type="body" sz="quarter" idx="12"/>
          </p:nvPr>
        </p:nvSpPr>
        <p:spPr>
          <a:xfrm>
            <a:off x="416217" y="1076327"/>
            <a:ext cx="8280751" cy="2504435"/>
          </a:xfrm>
        </p:spPr>
        <p:txBody>
          <a:bodyPr/>
          <a:lstStyle/>
          <a:p>
            <a:pPr marL="0" indent="0">
              <a:buNone/>
            </a:pPr>
            <a:r>
              <a:rPr lang="en-AU" sz="1400" dirty="0"/>
              <a:t>Another intervention that highlights my pedagogical strategy to connect with the students lifeworlds was through conducting a case study of important issues facing students in </a:t>
            </a:r>
            <a:r>
              <a:rPr lang="en-AU" sz="1400" b="1" dirty="0"/>
              <a:t>week 7</a:t>
            </a:r>
            <a:r>
              <a:rPr lang="en-AU" sz="1400" dirty="0"/>
              <a:t> of the course.  I searched for news headlines on the topic of graduate employment prospects, costs of education and surviving while studying. </a:t>
            </a:r>
          </a:p>
          <a:p>
            <a:pPr marL="0" indent="0">
              <a:buNone/>
            </a:pPr>
            <a:endParaRPr lang="en-AU" sz="1400" dirty="0"/>
          </a:p>
          <a:p>
            <a:pPr marL="0" indent="0">
              <a:buNone/>
            </a:pPr>
            <a:r>
              <a:rPr lang="en-AU" sz="1400" dirty="0"/>
              <a:t>I asked ‘how are these issues framed or problematised in the media, </a:t>
            </a:r>
            <a:r>
              <a:rPr lang="en-AU" sz="1400" dirty="0" err="1"/>
              <a:t>analyzing</a:t>
            </a:r>
            <a:r>
              <a:rPr lang="en-AU" sz="1400" dirty="0"/>
              <a:t> the worldview represented in the framing’. The headlines we deconstructed in the lecture were: </a:t>
            </a:r>
          </a:p>
          <a:p>
            <a:pPr marL="0" indent="0">
              <a:buNone/>
            </a:pPr>
            <a:endParaRPr lang="en-AU" sz="1400" dirty="0"/>
          </a:p>
          <a:p>
            <a:pPr marL="0" indent="0">
              <a:buNone/>
            </a:pPr>
            <a:r>
              <a:rPr lang="en-AU" sz="1400" dirty="0"/>
              <a:t>1.</a:t>
            </a:r>
            <a:r>
              <a:rPr lang="en-AU" sz="1400" i="1" dirty="0"/>
              <a:t>New data reveals which universities have the worst employment outcomes </a:t>
            </a:r>
            <a:r>
              <a:rPr lang="en-AU" sz="1400" dirty="0"/>
              <a:t>(News.com, August 26th 2017).</a:t>
            </a:r>
          </a:p>
          <a:p>
            <a:pPr marL="0" indent="0">
              <a:buNone/>
            </a:pPr>
            <a:r>
              <a:rPr lang="en-AU" sz="1400" dirty="0"/>
              <a:t>2.</a:t>
            </a:r>
            <a:r>
              <a:rPr lang="en-AU" sz="1400" i="1" dirty="0"/>
              <a:t>Five myths about Australian university graduate outcomes </a:t>
            </a:r>
            <a:r>
              <a:rPr lang="en-AU" sz="1400" dirty="0"/>
              <a:t>(The Conversation, 24th November 2017).</a:t>
            </a:r>
          </a:p>
          <a:p>
            <a:pPr marL="0" indent="0">
              <a:buNone/>
            </a:pPr>
            <a:r>
              <a:rPr lang="en-AU" sz="1400" dirty="0"/>
              <a:t>3.</a:t>
            </a:r>
            <a:r>
              <a:rPr lang="en-AU" sz="1400" i="1" dirty="0"/>
              <a:t>Cost of Australia university degrees set to soar by up to $15k </a:t>
            </a:r>
            <a:r>
              <a:rPr lang="en-AU" sz="1400" dirty="0"/>
              <a:t>(9 Finance, 5th April 2018).</a:t>
            </a:r>
          </a:p>
          <a:p>
            <a:pPr marL="0" indent="0">
              <a:buNone/>
            </a:pPr>
            <a:r>
              <a:rPr lang="en-AU" sz="1400" dirty="0"/>
              <a:t>4.</a:t>
            </a:r>
            <a:r>
              <a:rPr lang="en-AU" sz="1400" i="1" dirty="0"/>
              <a:t>One in seven </a:t>
            </a:r>
            <a:r>
              <a:rPr lang="en-AU" sz="1400" i="1" dirty="0" err="1"/>
              <a:t>uni</a:t>
            </a:r>
            <a:r>
              <a:rPr lang="en-AU" sz="1400" i="1" dirty="0"/>
              <a:t> students often forced to go without food: new study </a:t>
            </a:r>
            <a:r>
              <a:rPr lang="en-AU" sz="1400" dirty="0"/>
              <a:t>(Sydney Morning Herald, 13th August 2018).</a:t>
            </a:r>
          </a:p>
          <a:p>
            <a:pPr marL="0" indent="0">
              <a:buNone/>
            </a:pPr>
            <a:r>
              <a:rPr lang="en-AU" sz="1400" dirty="0"/>
              <a:t>5.</a:t>
            </a:r>
            <a:r>
              <a:rPr lang="en-AU" sz="1400" i="1" dirty="0"/>
              <a:t>Was your university degree worth the debt? High-paying jobs aren’t a sure thing, experts say </a:t>
            </a:r>
            <a:r>
              <a:rPr lang="en-AU" sz="1400" dirty="0"/>
              <a:t>(ABC News, 11th April 2018. </a:t>
            </a:r>
          </a:p>
          <a:p>
            <a:endParaRPr lang="en-US" dirty="0"/>
          </a:p>
        </p:txBody>
      </p:sp>
    </p:spTree>
    <p:extLst>
      <p:ext uri="{BB962C8B-B14F-4D97-AF65-F5344CB8AC3E}">
        <p14:creationId xmlns:p14="http://schemas.microsoft.com/office/powerpoint/2010/main" val="1917831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E10D7A-F1FC-45D0-94A0-B0BD998ADF77}"/>
              </a:ext>
            </a:extLst>
          </p:cNvPr>
          <p:cNvSpPr>
            <a:spLocks noGrp="1"/>
          </p:cNvSpPr>
          <p:nvPr>
            <p:ph type="body" sz="quarter" idx="11"/>
          </p:nvPr>
        </p:nvSpPr>
        <p:spPr>
          <a:xfrm>
            <a:off x="416209" y="139378"/>
            <a:ext cx="8290903" cy="647700"/>
          </a:xfrm>
        </p:spPr>
        <p:txBody>
          <a:bodyPr/>
          <a:lstStyle/>
          <a:p>
            <a:r>
              <a:rPr lang="en-US" sz="2400" dirty="0">
                <a:effectLst/>
                <a:latin typeface="Arial" panose="020B0604020202020204" pitchFamily="34" charset="0"/>
                <a:ea typeface="Arial" panose="020B0604020202020204" pitchFamily="34" charset="0"/>
              </a:rPr>
              <a:t>I problem pose ‘What possible ideological position exists for this topic? </a:t>
            </a:r>
            <a:endParaRPr lang="en-US" sz="2400" dirty="0"/>
          </a:p>
        </p:txBody>
      </p:sp>
      <p:sp>
        <p:nvSpPr>
          <p:cNvPr id="3" name="Text Placeholder 2">
            <a:extLst>
              <a:ext uri="{FF2B5EF4-FFF2-40B4-BE49-F238E27FC236}">
                <a16:creationId xmlns:a16="http://schemas.microsoft.com/office/drawing/2014/main" id="{56131D64-B29D-4849-A1DB-9D54F1BAB36F}"/>
              </a:ext>
            </a:extLst>
          </p:cNvPr>
          <p:cNvSpPr>
            <a:spLocks noGrp="1"/>
          </p:cNvSpPr>
          <p:nvPr>
            <p:ph type="body" sz="quarter" idx="12"/>
          </p:nvPr>
        </p:nvSpPr>
        <p:spPr>
          <a:xfrm>
            <a:off x="416209" y="873775"/>
            <a:ext cx="8280751" cy="3117975"/>
          </a:xfrm>
        </p:spPr>
        <p:txBody>
          <a:bodyPr/>
          <a:lstStyle/>
          <a:p>
            <a:pPr marL="0" indent="0">
              <a:buNone/>
            </a:pPr>
            <a:r>
              <a:rPr lang="en-AU" sz="1400" dirty="0"/>
              <a:t>I highlight that the stance presented across these sources is of concern for the students (as victims) of an employment market that is insecure, therefore links can be made to left/progressive side of politics for a number of reasons. </a:t>
            </a:r>
          </a:p>
          <a:p>
            <a:pPr marL="0" indent="0">
              <a:buNone/>
            </a:pPr>
            <a:endParaRPr lang="en-AU" sz="1400" dirty="0"/>
          </a:p>
          <a:p>
            <a:pPr marL="0" indent="0">
              <a:buNone/>
            </a:pPr>
            <a:r>
              <a:rPr lang="en-AU" sz="1400" dirty="0"/>
              <a:t>However, another way of looking at this story is that there is a scare campaign or ‘panic’ about employability on completing a degree. Who would be most unsettled by this news that the financial investment in education may not pay-off? People who are already marginalized and may not want to take the risk</a:t>
            </a:r>
          </a:p>
          <a:p>
            <a:pPr marL="0" indent="0">
              <a:buNone/>
            </a:pPr>
            <a:endParaRPr lang="en-AU" sz="1400" dirty="0"/>
          </a:p>
          <a:p>
            <a:pPr marL="0" indent="0">
              <a:buNone/>
            </a:pPr>
            <a:r>
              <a:rPr lang="en-AU" sz="1400" dirty="0"/>
              <a:t>Interestingly, it is the left/progressive media outlet ‘</a:t>
            </a:r>
            <a:r>
              <a:rPr lang="en-AU" sz="1400" i="1" dirty="0"/>
              <a:t>The Conversation</a:t>
            </a:r>
            <a:r>
              <a:rPr lang="en-AU" sz="1400" dirty="0"/>
              <a:t>’ that published the article on the ‘myths about university outcomes’ that constructs a much more positive account of employment prospects.</a:t>
            </a:r>
          </a:p>
          <a:p>
            <a:pPr marL="0" indent="0">
              <a:buNone/>
            </a:pPr>
            <a:endParaRPr lang="en-US" dirty="0"/>
          </a:p>
        </p:txBody>
      </p:sp>
      <p:pic>
        <p:nvPicPr>
          <p:cNvPr id="5" name="Picture 4">
            <a:extLst>
              <a:ext uri="{FF2B5EF4-FFF2-40B4-BE49-F238E27FC236}">
                <a16:creationId xmlns:a16="http://schemas.microsoft.com/office/drawing/2014/main" id="{C836CC5A-0AF5-4D03-9C7D-86FFFAC293FA}"/>
              </a:ext>
            </a:extLst>
          </p:cNvPr>
          <p:cNvPicPr>
            <a:picLocks noChangeAspect="1"/>
          </p:cNvPicPr>
          <p:nvPr/>
        </p:nvPicPr>
        <p:blipFill>
          <a:blip r:embed="rId3"/>
          <a:stretch>
            <a:fillRect/>
          </a:stretch>
        </p:blipFill>
        <p:spPr>
          <a:xfrm>
            <a:off x="2804126" y="3318779"/>
            <a:ext cx="2938587" cy="1122006"/>
          </a:xfrm>
          <a:prstGeom prst="rect">
            <a:avLst/>
          </a:prstGeom>
        </p:spPr>
      </p:pic>
    </p:spTree>
    <p:extLst>
      <p:ext uri="{BB962C8B-B14F-4D97-AF65-F5344CB8AC3E}">
        <p14:creationId xmlns:p14="http://schemas.microsoft.com/office/powerpoint/2010/main" val="7119170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0E761-6B87-48DB-A651-164F3210770E}"/>
              </a:ext>
            </a:extLst>
          </p:cNvPr>
          <p:cNvSpPr>
            <a:spLocks noGrp="1"/>
          </p:cNvSpPr>
          <p:nvPr>
            <p:ph type="body" sz="quarter" idx="11"/>
          </p:nvPr>
        </p:nvSpPr>
        <p:spPr>
          <a:xfrm>
            <a:off x="203032" y="357572"/>
            <a:ext cx="8707120" cy="647700"/>
          </a:xfrm>
        </p:spPr>
        <p:txBody>
          <a:bodyPr/>
          <a:lstStyle/>
          <a:p>
            <a:r>
              <a:rPr lang="en-AU" dirty="0"/>
              <a:t>Student lifeworld's: Intervention (Pt 5) </a:t>
            </a:r>
            <a:endParaRPr lang="en-US" dirty="0"/>
          </a:p>
        </p:txBody>
      </p:sp>
      <p:sp>
        <p:nvSpPr>
          <p:cNvPr id="3" name="Text Placeholder 2">
            <a:extLst>
              <a:ext uri="{FF2B5EF4-FFF2-40B4-BE49-F238E27FC236}">
                <a16:creationId xmlns:a16="http://schemas.microsoft.com/office/drawing/2014/main" id="{5F43F53D-E5A0-43D3-93FB-EB760A779644}"/>
              </a:ext>
            </a:extLst>
          </p:cNvPr>
          <p:cNvSpPr>
            <a:spLocks noGrp="1"/>
          </p:cNvSpPr>
          <p:nvPr>
            <p:ph type="body" sz="quarter" idx="12"/>
          </p:nvPr>
        </p:nvSpPr>
        <p:spPr>
          <a:xfrm>
            <a:off x="416217" y="1076327"/>
            <a:ext cx="8280751" cy="2504435"/>
          </a:xfrm>
        </p:spPr>
        <p:txBody>
          <a:bodyPr/>
          <a:lstStyle/>
          <a:p>
            <a:pPr marL="0" indent="0">
              <a:buNone/>
            </a:pPr>
            <a:r>
              <a:rPr lang="en-AU" sz="1400" dirty="0"/>
              <a:t>In week 7 and 8 I was able to deconstruct and highlight gender, class and race ideologies, encouraging the students to ‘see how the worlds of texts work to construct their worlds, their cultures, and their identities in powerful, often overly ideological ways’ (Luke 2000, p. 453). 2000, p. 453).</a:t>
            </a:r>
          </a:p>
          <a:p>
            <a:pPr marL="0" indent="0">
              <a:buNone/>
            </a:pPr>
            <a:endParaRPr lang="en-AU" sz="1400" dirty="0"/>
          </a:p>
          <a:p>
            <a:pPr marL="0" indent="0">
              <a:buNone/>
            </a:pPr>
            <a:r>
              <a:rPr lang="en-AU" sz="1400" dirty="0"/>
              <a:t> </a:t>
            </a:r>
            <a:endParaRPr lang="en-US" sz="1400" dirty="0"/>
          </a:p>
        </p:txBody>
      </p:sp>
      <p:pic>
        <p:nvPicPr>
          <p:cNvPr id="5" name="Picture 4">
            <a:extLst>
              <a:ext uri="{FF2B5EF4-FFF2-40B4-BE49-F238E27FC236}">
                <a16:creationId xmlns:a16="http://schemas.microsoft.com/office/drawing/2014/main" id="{01E2EEA7-AFD5-4B0C-B1C2-E6A8AACD6B3C}"/>
              </a:ext>
            </a:extLst>
          </p:cNvPr>
          <p:cNvPicPr>
            <a:picLocks noChangeAspect="1"/>
          </p:cNvPicPr>
          <p:nvPr/>
        </p:nvPicPr>
        <p:blipFill>
          <a:blip r:embed="rId3"/>
          <a:stretch>
            <a:fillRect/>
          </a:stretch>
        </p:blipFill>
        <p:spPr>
          <a:xfrm>
            <a:off x="341893" y="1827832"/>
            <a:ext cx="1487835" cy="1487835"/>
          </a:xfrm>
          <a:prstGeom prst="rect">
            <a:avLst/>
          </a:prstGeom>
        </p:spPr>
      </p:pic>
      <p:pic>
        <p:nvPicPr>
          <p:cNvPr id="6" name="Picture 5">
            <a:extLst>
              <a:ext uri="{FF2B5EF4-FFF2-40B4-BE49-F238E27FC236}">
                <a16:creationId xmlns:a16="http://schemas.microsoft.com/office/drawing/2014/main" id="{9C7649FE-8367-48F6-B83A-D599A9811401}"/>
              </a:ext>
            </a:extLst>
          </p:cNvPr>
          <p:cNvPicPr>
            <a:picLocks noChangeAspect="1"/>
          </p:cNvPicPr>
          <p:nvPr/>
        </p:nvPicPr>
        <p:blipFill>
          <a:blip r:embed="rId4"/>
          <a:stretch>
            <a:fillRect/>
          </a:stretch>
        </p:blipFill>
        <p:spPr>
          <a:xfrm>
            <a:off x="1955241" y="2571749"/>
            <a:ext cx="1012433" cy="1487836"/>
          </a:xfrm>
          <a:prstGeom prst="rect">
            <a:avLst/>
          </a:prstGeom>
        </p:spPr>
      </p:pic>
      <p:pic>
        <p:nvPicPr>
          <p:cNvPr id="7" name="Picture 6">
            <a:extLst>
              <a:ext uri="{FF2B5EF4-FFF2-40B4-BE49-F238E27FC236}">
                <a16:creationId xmlns:a16="http://schemas.microsoft.com/office/drawing/2014/main" id="{C200E689-7BBB-485C-BC99-8CDF365FC774}"/>
              </a:ext>
            </a:extLst>
          </p:cNvPr>
          <p:cNvPicPr>
            <a:picLocks noChangeAspect="1"/>
          </p:cNvPicPr>
          <p:nvPr/>
        </p:nvPicPr>
        <p:blipFill>
          <a:blip r:embed="rId5"/>
          <a:stretch>
            <a:fillRect/>
          </a:stretch>
        </p:blipFill>
        <p:spPr>
          <a:xfrm>
            <a:off x="3086014" y="1884298"/>
            <a:ext cx="1725456" cy="1374902"/>
          </a:xfrm>
          <a:prstGeom prst="rect">
            <a:avLst/>
          </a:prstGeom>
        </p:spPr>
      </p:pic>
      <p:pic>
        <p:nvPicPr>
          <p:cNvPr id="8" name="Picture 7">
            <a:extLst>
              <a:ext uri="{FF2B5EF4-FFF2-40B4-BE49-F238E27FC236}">
                <a16:creationId xmlns:a16="http://schemas.microsoft.com/office/drawing/2014/main" id="{FACC4D21-4D13-4742-ADB7-5D617CDA2070}"/>
              </a:ext>
            </a:extLst>
          </p:cNvPr>
          <p:cNvPicPr>
            <a:picLocks noChangeAspect="1"/>
          </p:cNvPicPr>
          <p:nvPr/>
        </p:nvPicPr>
        <p:blipFill>
          <a:blip r:embed="rId6"/>
          <a:stretch>
            <a:fillRect/>
          </a:stretch>
        </p:blipFill>
        <p:spPr>
          <a:xfrm>
            <a:off x="5119476" y="2051624"/>
            <a:ext cx="1922333" cy="2048279"/>
          </a:xfrm>
          <a:prstGeom prst="rect">
            <a:avLst/>
          </a:prstGeom>
        </p:spPr>
      </p:pic>
      <p:pic>
        <p:nvPicPr>
          <p:cNvPr id="9" name="Picture 8">
            <a:extLst>
              <a:ext uri="{FF2B5EF4-FFF2-40B4-BE49-F238E27FC236}">
                <a16:creationId xmlns:a16="http://schemas.microsoft.com/office/drawing/2014/main" id="{CD5215B1-7356-4DE8-94BC-8E5515B70B80}"/>
              </a:ext>
            </a:extLst>
          </p:cNvPr>
          <p:cNvPicPr>
            <a:picLocks noChangeAspect="1"/>
          </p:cNvPicPr>
          <p:nvPr/>
        </p:nvPicPr>
        <p:blipFill>
          <a:blip r:embed="rId7"/>
          <a:stretch>
            <a:fillRect/>
          </a:stretch>
        </p:blipFill>
        <p:spPr>
          <a:xfrm>
            <a:off x="7349816" y="2450240"/>
            <a:ext cx="1739077" cy="973883"/>
          </a:xfrm>
          <a:prstGeom prst="rect">
            <a:avLst/>
          </a:prstGeom>
        </p:spPr>
      </p:pic>
      <p:pic>
        <p:nvPicPr>
          <p:cNvPr id="10" name="Picture 9">
            <a:extLst>
              <a:ext uri="{FF2B5EF4-FFF2-40B4-BE49-F238E27FC236}">
                <a16:creationId xmlns:a16="http://schemas.microsoft.com/office/drawing/2014/main" id="{A82DB762-28D4-43E3-BE3E-14D795C697D8}"/>
              </a:ext>
            </a:extLst>
          </p:cNvPr>
          <p:cNvPicPr>
            <a:picLocks noChangeAspect="1"/>
          </p:cNvPicPr>
          <p:nvPr/>
        </p:nvPicPr>
        <p:blipFill>
          <a:blip r:embed="rId8"/>
          <a:stretch>
            <a:fillRect/>
          </a:stretch>
        </p:blipFill>
        <p:spPr>
          <a:xfrm>
            <a:off x="3442525" y="3401311"/>
            <a:ext cx="1012433" cy="1654302"/>
          </a:xfrm>
          <a:prstGeom prst="rect">
            <a:avLst/>
          </a:prstGeom>
        </p:spPr>
      </p:pic>
    </p:spTree>
    <p:extLst>
      <p:ext uri="{BB962C8B-B14F-4D97-AF65-F5344CB8AC3E}">
        <p14:creationId xmlns:p14="http://schemas.microsoft.com/office/powerpoint/2010/main" val="2414064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F3935C-97F2-46FF-BBD0-FEC8B6A7DBA8}"/>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CE59F70E-584F-453F-A436-E0828B08E44F}"/>
              </a:ext>
            </a:extLst>
          </p:cNvPr>
          <p:cNvSpPr>
            <a:spLocks noGrp="1"/>
          </p:cNvSpPr>
          <p:nvPr>
            <p:ph type="body" sz="quarter" idx="12"/>
          </p:nvPr>
        </p:nvSpPr>
        <p:spPr/>
        <p:txBody>
          <a:bodyPr/>
          <a:lstStyle/>
          <a:p>
            <a:endParaRPr lang="en-US" dirty="0"/>
          </a:p>
        </p:txBody>
      </p:sp>
      <p:pic>
        <p:nvPicPr>
          <p:cNvPr id="5" name="Picture 4">
            <a:extLst>
              <a:ext uri="{FF2B5EF4-FFF2-40B4-BE49-F238E27FC236}">
                <a16:creationId xmlns:a16="http://schemas.microsoft.com/office/drawing/2014/main" id="{09F895C3-43B6-4369-9992-DE469BD0D2BF}"/>
              </a:ext>
            </a:extLst>
          </p:cNvPr>
          <p:cNvPicPr>
            <a:picLocks noChangeAspect="1"/>
          </p:cNvPicPr>
          <p:nvPr/>
        </p:nvPicPr>
        <p:blipFill>
          <a:blip r:embed="rId2"/>
          <a:stretch>
            <a:fillRect/>
          </a:stretch>
        </p:blipFill>
        <p:spPr>
          <a:xfrm>
            <a:off x="0" y="565853"/>
            <a:ext cx="9144000" cy="4011794"/>
          </a:xfrm>
          <a:prstGeom prst="rect">
            <a:avLst/>
          </a:prstGeom>
        </p:spPr>
      </p:pic>
    </p:spTree>
    <p:extLst>
      <p:ext uri="{BB962C8B-B14F-4D97-AF65-F5344CB8AC3E}">
        <p14:creationId xmlns:p14="http://schemas.microsoft.com/office/powerpoint/2010/main" val="29273354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F6E283-9A94-4727-87C1-4412AAAE96E8}"/>
              </a:ext>
            </a:extLst>
          </p:cNvPr>
          <p:cNvSpPr>
            <a:spLocks noGrp="1"/>
          </p:cNvSpPr>
          <p:nvPr>
            <p:ph type="body" sz="quarter" idx="11"/>
          </p:nvPr>
        </p:nvSpPr>
        <p:spPr/>
        <p:txBody>
          <a:bodyPr/>
          <a:lstStyle/>
          <a:p>
            <a:r>
              <a:rPr lang="en-AU" dirty="0"/>
              <a:t>Data Collection </a:t>
            </a:r>
            <a:endParaRPr lang="en-US" dirty="0"/>
          </a:p>
        </p:txBody>
      </p:sp>
      <p:sp>
        <p:nvSpPr>
          <p:cNvPr id="3" name="Text Placeholder 2">
            <a:extLst>
              <a:ext uri="{FF2B5EF4-FFF2-40B4-BE49-F238E27FC236}">
                <a16:creationId xmlns:a16="http://schemas.microsoft.com/office/drawing/2014/main" id="{59810C29-185A-49CD-B501-F52D3CA23801}"/>
              </a:ext>
            </a:extLst>
          </p:cNvPr>
          <p:cNvSpPr>
            <a:spLocks noGrp="1"/>
          </p:cNvSpPr>
          <p:nvPr>
            <p:ph type="body" sz="quarter" idx="12"/>
          </p:nvPr>
        </p:nvSpPr>
        <p:spPr>
          <a:xfrm>
            <a:off x="350895" y="950172"/>
            <a:ext cx="8280751" cy="3764701"/>
          </a:xfrm>
        </p:spPr>
        <p:txBody>
          <a:bodyPr/>
          <a:lstStyle/>
          <a:p>
            <a:pPr marL="0" indent="0">
              <a:buNone/>
            </a:pPr>
            <a:r>
              <a:rPr lang="en-AU" sz="1800" dirty="0"/>
              <a:t>My data collection phase of the project involved the distribution of a hand-written survey to 200+ in the final week of the course that featured the following questions:</a:t>
            </a:r>
          </a:p>
          <a:p>
            <a:pPr marL="0" indent="0">
              <a:buNone/>
            </a:pPr>
            <a:endParaRPr lang="en-AU" sz="1800" dirty="0"/>
          </a:p>
          <a:p>
            <a:pPr marL="0" indent="0">
              <a:buNone/>
            </a:pPr>
            <a:r>
              <a:rPr lang="en-AU" sz="1800" dirty="0"/>
              <a:t>1.How confident are you to identify the political worldview that is being represented in what you read in the media? </a:t>
            </a:r>
          </a:p>
          <a:p>
            <a:pPr marL="0" indent="0">
              <a:buNone/>
            </a:pPr>
            <a:endParaRPr lang="en-AU" sz="1800" dirty="0"/>
          </a:p>
          <a:p>
            <a:pPr marL="0" indent="0">
              <a:buNone/>
            </a:pPr>
            <a:r>
              <a:rPr lang="en-AU" sz="1800" dirty="0"/>
              <a:t>2.How confident are you in detecting the way specific groups and people are represented in the media? </a:t>
            </a:r>
          </a:p>
          <a:p>
            <a:pPr marL="0" indent="0">
              <a:buNone/>
            </a:pPr>
            <a:endParaRPr lang="en-AU" sz="1800" dirty="0"/>
          </a:p>
          <a:p>
            <a:pPr marL="0" indent="0">
              <a:buNone/>
            </a:pPr>
            <a:r>
              <a:rPr lang="en-AU" sz="1800" dirty="0"/>
              <a:t>3.Do you feel confident to assess whether you should believe something as the ‘truth’, whether in the media or academia? </a:t>
            </a:r>
          </a:p>
          <a:p>
            <a:endParaRPr lang="en-US" dirty="0"/>
          </a:p>
        </p:txBody>
      </p:sp>
    </p:spTree>
    <p:extLst>
      <p:ext uri="{BB962C8B-B14F-4D97-AF65-F5344CB8AC3E}">
        <p14:creationId xmlns:p14="http://schemas.microsoft.com/office/powerpoint/2010/main" val="38019961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6B793C-12F5-4959-9100-FD5AEEF35F9E}"/>
              </a:ext>
            </a:extLst>
          </p:cNvPr>
          <p:cNvSpPr>
            <a:spLocks noGrp="1"/>
          </p:cNvSpPr>
          <p:nvPr>
            <p:ph type="body" sz="quarter" idx="11"/>
          </p:nvPr>
        </p:nvSpPr>
        <p:spPr/>
        <p:txBody>
          <a:bodyPr/>
          <a:lstStyle/>
          <a:p>
            <a:r>
              <a:rPr lang="en-AU" sz="3200" dirty="0"/>
              <a:t>Themes of qualitative research findings: </a:t>
            </a:r>
            <a:endParaRPr lang="en-US" sz="3200" dirty="0"/>
          </a:p>
        </p:txBody>
      </p:sp>
      <p:sp>
        <p:nvSpPr>
          <p:cNvPr id="3" name="Text Placeholder 2">
            <a:extLst>
              <a:ext uri="{FF2B5EF4-FFF2-40B4-BE49-F238E27FC236}">
                <a16:creationId xmlns:a16="http://schemas.microsoft.com/office/drawing/2014/main" id="{9C5DE979-2104-4E2F-9095-67D83C62B7CC}"/>
              </a:ext>
            </a:extLst>
          </p:cNvPr>
          <p:cNvSpPr>
            <a:spLocks noGrp="1"/>
          </p:cNvSpPr>
          <p:nvPr>
            <p:ph type="body" sz="quarter" idx="12"/>
          </p:nvPr>
        </p:nvSpPr>
        <p:spPr>
          <a:xfrm>
            <a:off x="167438" y="1076327"/>
            <a:ext cx="8280751" cy="2504435"/>
          </a:xfrm>
        </p:spPr>
        <p:txBody>
          <a:bodyPr/>
          <a:lstStyle/>
          <a:p>
            <a:r>
              <a:rPr lang="en-AU" sz="1800" dirty="0"/>
              <a:t>Increased awareness of political media bias and negative representation of specific groups of people in the media</a:t>
            </a:r>
          </a:p>
          <a:p>
            <a:r>
              <a:rPr lang="en-AU" sz="1800" dirty="0"/>
              <a:t>Increased understanding of politics in Australia </a:t>
            </a:r>
          </a:p>
          <a:p>
            <a:r>
              <a:rPr lang="en-AU" sz="1800" dirty="0"/>
              <a:t>Scepticism regarding the ‘truth’ in media articles</a:t>
            </a:r>
          </a:p>
          <a:p>
            <a:pPr marL="0" indent="0">
              <a:buNone/>
            </a:pPr>
            <a:endParaRPr lang="en-AU" sz="1800" dirty="0"/>
          </a:p>
          <a:p>
            <a:r>
              <a:rPr lang="en-AU" sz="1800" dirty="0"/>
              <a:t>Students are not disinterested or apathetic about politics in Australia – they are confused or do not see the connection between their lives and the ‘world’ of politics. </a:t>
            </a:r>
          </a:p>
          <a:p>
            <a:endParaRPr lang="en-AU" sz="1800" dirty="0"/>
          </a:p>
          <a:p>
            <a:r>
              <a:rPr lang="en-AU" sz="1800" dirty="0"/>
              <a:t>Interventions successfully built engagement with concepts and rigor of assessment submissions. </a:t>
            </a:r>
            <a:endParaRPr lang="en-US" sz="2000" dirty="0"/>
          </a:p>
        </p:txBody>
      </p:sp>
    </p:spTree>
    <p:extLst>
      <p:ext uri="{BB962C8B-B14F-4D97-AF65-F5344CB8AC3E}">
        <p14:creationId xmlns:p14="http://schemas.microsoft.com/office/powerpoint/2010/main" val="184504918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65DF7E-EBB9-4E67-BA54-E6B5742FE1B5}"/>
              </a:ext>
            </a:extLst>
          </p:cNvPr>
          <p:cNvSpPr>
            <a:spLocks noGrp="1"/>
          </p:cNvSpPr>
          <p:nvPr>
            <p:ph type="body" sz="quarter" idx="11"/>
          </p:nvPr>
        </p:nvSpPr>
        <p:spPr/>
        <p:txBody>
          <a:bodyPr/>
          <a:lstStyle/>
          <a:p>
            <a:r>
              <a:rPr lang="en-AU" dirty="0"/>
              <a:t>Hopeful idea number 1 </a:t>
            </a:r>
            <a:endParaRPr lang="en-US" dirty="0"/>
          </a:p>
        </p:txBody>
      </p:sp>
      <p:sp>
        <p:nvSpPr>
          <p:cNvPr id="3" name="Text Placeholder 2">
            <a:extLst>
              <a:ext uri="{FF2B5EF4-FFF2-40B4-BE49-F238E27FC236}">
                <a16:creationId xmlns:a16="http://schemas.microsoft.com/office/drawing/2014/main" id="{FF413F91-6CBB-48B6-BB58-C2DE0779F6A2}"/>
              </a:ext>
            </a:extLst>
          </p:cNvPr>
          <p:cNvSpPr>
            <a:spLocks noGrp="1"/>
          </p:cNvSpPr>
          <p:nvPr>
            <p:ph type="body" sz="quarter" idx="12"/>
          </p:nvPr>
        </p:nvSpPr>
        <p:spPr>
          <a:xfrm>
            <a:off x="332233" y="1164777"/>
            <a:ext cx="8280751" cy="2504435"/>
          </a:xfrm>
        </p:spPr>
        <p:txBody>
          <a:bodyPr/>
          <a:lstStyle/>
          <a:p>
            <a:pPr marL="0" indent="0">
              <a:buNone/>
            </a:pPr>
            <a:r>
              <a:rPr lang="en-AU" sz="1400" dirty="0"/>
              <a:t>1. The enabling approaches of scaffolding, setting challenging tasks, supporting democratic teaching and learning spaces and connecting with lifeworlds would increase students engagement with and understanding of ‘politics’ and provide the students with greater understanding of the way that language is utilised to promote a world view (such as progressive/conservative) in the media. </a:t>
            </a:r>
          </a:p>
          <a:p>
            <a:pPr marL="0" indent="0">
              <a:buNone/>
            </a:pPr>
            <a:endParaRPr lang="en-AU" sz="1400" dirty="0"/>
          </a:p>
          <a:p>
            <a:pPr marL="0" indent="0">
              <a:buNone/>
            </a:pPr>
            <a:r>
              <a:rPr lang="en-AU" sz="1400" dirty="0"/>
              <a:t>In response to question 3 of the survey: </a:t>
            </a:r>
            <a:r>
              <a:rPr lang="en-AU" sz="1400" i="1" dirty="0"/>
              <a:t>How confident do you feel about identifying the political worldview that is being represented in what you read in the media</a:t>
            </a:r>
            <a:r>
              <a:rPr lang="en-AU" sz="1400" dirty="0"/>
              <a:t>?, many students offered positive accounts of how the course has transformed their understanding of the link between politics and the media. </a:t>
            </a:r>
          </a:p>
          <a:p>
            <a:pPr marL="0" indent="0">
              <a:buNone/>
            </a:pPr>
            <a:endParaRPr lang="en-AU" sz="1400" dirty="0"/>
          </a:p>
          <a:p>
            <a:pPr marL="0" indent="0">
              <a:buNone/>
            </a:pPr>
            <a:r>
              <a:rPr lang="en-AU" sz="1400" dirty="0"/>
              <a:t>Such as this response </a:t>
            </a:r>
            <a:r>
              <a:rPr lang="en-AU" sz="1400" i="1" dirty="0"/>
              <a:t>‘Before starting this course, I had very little understanding of politics, despite many people attempting to explain the concept to me in the past. I certainly had no idea political bias exists in the media. I’m now not only aware it exists, but I am able to identify it</a:t>
            </a:r>
            <a:r>
              <a:rPr lang="en-AU" sz="1400" dirty="0"/>
              <a:t>’ (Student feedback, Survey 2019). </a:t>
            </a:r>
            <a:endParaRPr lang="en-US" sz="1400" dirty="0"/>
          </a:p>
        </p:txBody>
      </p:sp>
    </p:spTree>
    <p:extLst>
      <p:ext uri="{BB962C8B-B14F-4D97-AF65-F5344CB8AC3E}">
        <p14:creationId xmlns:p14="http://schemas.microsoft.com/office/powerpoint/2010/main" val="40337499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C6552F-3776-406A-BA90-B27B8E550F06}"/>
              </a:ext>
            </a:extLst>
          </p:cNvPr>
          <p:cNvSpPr>
            <a:spLocks noGrp="1"/>
          </p:cNvSpPr>
          <p:nvPr>
            <p:ph type="body" sz="quarter" idx="11"/>
          </p:nvPr>
        </p:nvSpPr>
        <p:spPr>
          <a:xfrm>
            <a:off x="303428" y="307329"/>
            <a:ext cx="8290903" cy="647700"/>
          </a:xfrm>
        </p:spPr>
        <p:txBody>
          <a:bodyPr/>
          <a:lstStyle/>
          <a:p>
            <a:r>
              <a:rPr lang="en-AU" dirty="0"/>
              <a:t>Hopeful idea number 1 </a:t>
            </a:r>
            <a:endParaRPr lang="en-US" dirty="0"/>
          </a:p>
          <a:p>
            <a:endParaRPr lang="en-US" dirty="0"/>
          </a:p>
        </p:txBody>
      </p:sp>
      <p:sp>
        <p:nvSpPr>
          <p:cNvPr id="3" name="Text Placeholder 2">
            <a:extLst>
              <a:ext uri="{FF2B5EF4-FFF2-40B4-BE49-F238E27FC236}">
                <a16:creationId xmlns:a16="http://schemas.microsoft.com/office/drawing/2014/main" id="{2FFE605C-9660-4A0D-84E6-90F03F160694}"/>
              </a:ext>
            </a:extLst>
          </p:cNvPr>
          <p:cNvSpPr>
            <a:spLocks noGrp="1"/>
          </p:cNvSpPr>
          <p:nvPr>
            <p:ph type="body" sz="quarter" idx="12"/>
          </p:nvPr>
        </p:nvSpPr>
        <p:spPr>
          <a:xfrm>
            <a:off x="229605" y="1155445"/>
            <a:ext cx="8280751" cy="2688766"/>
          </a:xfrm>
        </p:spPr>
        <p:txBody>
          <a:bodyPr/>
          <a:lstStyle/>
          <a:p>
            <a:pPr marL="0" indent="0">
              <a:buNone/>
            </a:pPr>
            <a:r>
              <a:rPr lang="en-AU" sz="1400" dirty="0"/>
              <a:t>Another student reflects on their increased confidence: </a:t>
            </a:r>
            <a:r>
              <a:rPr lang="en-AU" sz="1400" i="1" dirty="0"/>
              <a:t>‘Before this course I stayed in a bubble and had no ideas about politics. After doing this course I have found myself watching the news and to try and follow what is happening…I feel more confident about understanding what I watch, read and listen to</a:t>
            </a:r>
            <a:r>
              <a:rPr lang="en-AU" sz="1400" dirty="0"/>
              <a:t>’ (Student feedback, Survey 2019). </a:t>
            </a:r>
          </a:p>
          <a:p>
            <a:pPr marL="0" indent="0">
              <a:buNone/>
            </a:pPr>
            <a:endParaRPr lang="en-AU" sz="1400" dirty="0"/>
          </a:p>
          <a:p>
            <a:pPr marL="0" indent="0">
              <a:buNone/>
            </a:pPr>
            <a:r>
              <a:rPr lang="en-AU" sz="1400" dirty="0"/>
              <a:t>This </a:t>
            </a:r>
            <a:r>
              <a:rPr lang="en-AU" sz="1400" dirty="0" err="1"/>
              <a:t>skepticism</a:t>
            </a:r>
            <a:r>
              <a:rPr lang="en-AU" sz="1400" dirty="0"/>
              <a:t> is echoed in this student comment ‘</a:t>
            </a:r>
            <a:r>
              <a:rPr lang="en-AU" sz="1400" i="1" dirty="0"/>
              <a:t>I am definitely better at recognizing and identifying worldviews and now have a more </a:t>
            </a:r>
            <a:r>
              <a:rPr lang="en-AU" sz="1400" i="1" dirty="0" err="1"/>
              <a:t>skeptical</a:t>
            </a:r>
            <a:r>
              <a:rPr lang="en-AU" sz="1400" i="1" dirty="0"/>
              <a:t> approach to consuming media as well as a bigger interest in politics</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Other students reflected on how the course assisted their understanding of politics more broadly; </a:t>
            </a:r>
            <a:r>
              <a:rPr lang="en-AU" sz="1400" i="1" dirty="0"/>
              <a:t>‘I finally understand what political parties stand for and what they try and do. Do I like politics….NO! I think most of them are dumb. However, the course has helped me understand what the media and politics is trying to do </a:t>
            </a:r>
            <a:r>
              <a:rPr lang="en-AU" sz="1400" dirty="0"/>
              <a:t>(Student feedback, Survey 2019). </a:t>
            </a:r>
          </a:p>
          <a:p>
            <a:pPr marL="0" indent="0">
              <a:buNone/>
            </a:pPr>
            <a:endParaRPr lang="en-US" sz="1200" dirty="0"/>
          </a:p>
        </p:txBody>
      </p:sp>
    </p:spTree>
    <p:extLst>
      <p:ext uri="{BB962C8B-B14F-4D97-AF65-F5344CB8AC3E}">
        <p14:creationId xmlns:p14="http://schemas.microsoft.com/office/powerpoint/2010/main" val="2814045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D1202E-171B-44E4-836E-BA7A86DA081B}"/>
              </a:ext>
            </a:extLst>
          </p:cNvPr>
          <p:cNvSpPr>
            <a:spLocks noGrp="1"/>
          </p:cNvSpPr>
          <p:nvPr>
            <p:ph type="body" sz="quarter" idx="11"/>
          </p:nvPr>
        </p:nvSpPr>
        <p:spPr>
          <a:xfrm>
            <a:off x="406057" y="102055"/>
            <a:ext cx="8290903" cy="647700"/>
          </a:xfrm>
        </p:spPr>
        <p:txBody>
          <a:bodyPr/>
          <a:lstStyle/>
          <a:p>
            <a:r>
              <a:rPr lang="en-AU" dirty="0"/>
              <a:t>Hopeful idea number 2 </a:t>
            </a:r>
            <a:endParaRPr lang="en-US" dirty="0"/>
          </a:p>
        </p:txBody>
      </p:sp>
      <p:sp>
        <p:nvSpPr>
          <p:cNvPr id="3" name="Text Placeholder 2">
            <a:extLst>
              <a:ext uri="{FF2B5EF4-FFF2-40B4-BE49-F238E27FC236}">
                <a16:creationId xmlns:a16="http://schemas.microsoft.com/office/drawing/2014/main" id="{1BAE6D53-3D7D-47BB-A65D-3940FC628D10}"/>
              </a:ext>
            </a:extLst>
          </p:cNvPr>
          <p:cNvSpPr>
            <a:spLocks noGrp="1"/>
          </p:cNvSpPr>
          <p:nvPr>
            <p:ph type="body" sz="quarter" idx="12"/>
          </p:nvPr>
        </p:nvSpPr>
        <p:spPr>
          <a:xfrm>
            <a:off x="406057" y="647119"/>
            <a:ext cx="8280751" cy="3654293"/>
          </a:xfrm>
        </p:spPr>
        <p:txBody>
          <a:bodyPr/>
          <a:lstStyle/>
          <a:p>
            <a:pPr marL="0" indent="0">
              <a:buNone/>
            </a:pPr>
            <a:r>
              <a:rPr lang="en-AU" sz="1400" b="1" dirty="0"/>
              <a:t>Student artefacts – demonstration of identification of political worldviews or ideologie</a:t>
            </a:r>
            <a:r>
              <a:rPr lang="en-AU" sz="1400" dirty="0"/>
              <a:t>s</a:t>
            </a:r>
          </a:p>
          <a:p>
            <a:pPr marL="0" indent="0">
              <a:buNone/>
            </a:pPr>
            <a:endParaRPr lang="en-AU" sz="1400" dirty="0"/>
          </a:p>
          <a:p>
            <a:pPr marL="0" indent="0">
              <a:buNone/>
            </a:pPr>
            <a:r>
              <a:rPr lang="en-AU" sz="1400" b="1" i="1" dirty="0"/>
              <a:t>This speaks to ‘hopeful’ idea number two regarding the student's increased confidence in their engagement with texts as they develop awareness of dominant forces in society and helps students to recognise, critique and create change and to give power over the meaning-making process.</a:t>
            </a:r>
          </a:p>
          <a:p>
            <a:pPr marL="0" indent="0">
              <a:buNone/>
            </a:pPr>
            <a:endParaRPr lang="en-AU" sz="1400" b="1" i="1" dirty="0"/>
          </a:p>
          <a:p>
            <a:pPr marL="0" indent="0">
              <a:buNone/>
            </a:pPr>
            <a:endParaRPr lang="en-AU" sz="1400" dirty="0"/>
          </a:p>
          <a:p>
            <a:endParaRPr lang="en-US" dirty="0"/>
          </a:p>
        </p:txBody>
      </p:sp>
      <p:pic>
        <p:nvPicPr>
          <p:cNvPr id="5" name="Picture 4">
            <a:extLst>
              <a:ext uri="{FF2B5EF4-FFF2-40B4-BE49-F238E27FC236}">
                <a16:creationId xmlns:a16="http://schemas.microsoft.com/office/drawing/2014/main" id="{3877C41F-5E50-44E8-A214-AF56064C8BB3}"/>
              </a:ext>
            </a:extLst>
          </p:cNvPr>
          <p:cNvPicPr>
            <a:picLocks noChangeAspect="1"/>
          </p:cNvPicPr>
          <p:nvPr/>
        </p:nvPicPr>
        <p:blipFill>
          <a:blip r:embed="rId3"/>
          <a:stretch>
            <a:fillRect/>
          </a:stretch>
        </p:blipFill>
        <p:spPr>
          <a:xfrm>
            <a:off x="1297779" y="1901009"/>
            <a:ext cx="6100572" cy="2138172"/>
          </a:xfrm>
          <a:prstGeom prst="rect">
            <a:avLst/>
          </a:prstGeom>
        </p:spPr>
      </p:pic>
    </p:spTree>
    <p:extLst>
      <p:ext uri="{BB962C8B-B14F-4D97-AF65-F5344CB8AC3E}">
        <p14:creationId xmlns:p14="http://schemas.microsoft.com/office/powerpoint/2010/main" val="1655118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AutoShape 4"/>
          <p:cNvSpPr>
            <a:spLocks noChangeArrowheads="1"/>
          </p:cNvSpPr>
          <p:nvPr/>
        </p:nvSpPr>
        <p:spPr bwMode="auto">
          <a:xfrm>
            <a:off x="1331119" y="1653778"/>
            <a:ext cx="2376488" cy="1079897"/>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anchor="ctr">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a:ln>
                  <a:noFill/>
                </a:ln>
                <a:solidFill>
                  <a:prstClr val="black"/>
                </a:solidFill>
                <a:effectLst/>
                <a:uLnTx/>
                <a:uFillTx/>
                <a:latin typeface="Calibri" panose="020F0502020204030204"/>
                <a:ea typeface="+mn-ea"/>
                <a:cs typeface="Arial" charset="0"/>
              </a:rPr>
              <a:t>PROBLEM</a:t>
            </a:r>
          </a:p>
        </p:txBody>
      </p:sp>
      <p:sp>
        <p:nvSpPr>
          <p:cNvPr id="60419" name="AutoShape 5"/>
          <p:cNvSpPr>
            <a:spLocks noChangeArrowheads="1"/>
          </p:cNvSpPr>
          <p:nvPr/>
        </p:nvSpPr>
        <p:spPr bwMode="auto">
          <a:xfrm>
            <a:off x="5274469" y="1653778"/>
            <a:ext cx="2376488" cy="1079897"/>
          </a:xfrm>
          <a:prstGeom prst="roundRect">
            <a:avLst>
              <a:gd name="adj" fmla="val 16667"/>
            </a:avLst>
          </a:prstGeom>
          <a:solidFill>
            <a:schemeClr val="accent5">
              <a:lumMod val="60000"/>
              <a:lumOff val="40000"/>
            </a:schemeClr>
          </a:solidFill>
          <a:ln w="9525">
            <a:solidFill>
              <a:schemeClr val="tx1"/>
            </a:solidFill>
            <a:round/>
            <a:headEnd/>
            <a:tailEnd/>
          </a:ln>
        </p:spPr>
        <p:txBody>
          <a:bodyPr wrap="none" anchor="ctr">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AU" sz="2100" b="1" i="0" u="none" strike="noStrike" kern="1200" cap="none" spc="0" normalizeH="0" baseline="0" noProof="0">
                <a:ln>
                  <a:noFill/>
                </a:ln>
                <a:solidFill>
                  <a:prstClr val="black"/>
                </a:solidFill>
                <a:effectLst/>
                <a:uLnTx/>
                <a:uFillTx/>
                <a:latin typeface="Calibri" panose="020F0502020204030204"/>
                <a:ea typeface="+mn-ea"/>
                <a:cs typeface="Arial" charset="0"/>
              </a:rPr>
              <a:t>INTERVENTION</a:t>
            </a:r>
          </a:p>
        </p:txBody>
      </p:sp>
      <p:sp>
        <p:nvSpPr>
          <p:cNvPr id="60420" name="AutoShape 9"/>
          <p:cNvSpPr>
            <a:spLocks noChangeArrowheads="1"/>
          </p:cNvSpPr>
          <p:nvPr/>
        </p:nvSpPr>
        <p:spPr bwMode="auto">
          <a:xfrm>
            <a:off x="4086226" y="2031208"/>
            <a:ext cx="732235" cy="364331"/>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60421" name="Text Box 10"/>
          <p:cNvSpPr txBox="1">
            <a:spLocks noChangeArrowheads="1"/>
          </p:cNvSpPr>
          <p:nvPr/>
        </p:nvSpPr>
        <p:spPr bwMode="auto">
          <a:xfrm>
            <a:off x="893989" y="462746"/>
            <a:ext cx="7356023" cy="877163"/>
          </a:xfrm>
          <a:prstGeom prst="rect">
            <a:avLst/>
          </a:prstGeom>
          <a:noFill/>
          <a:ln w="9525">
            <a:noFill/>
            <a:miter lim="800000"/>
            <a:headEnd/>
            <a:tailEnd/>
          </a:ln>
        </p:spPr>
        <p:txBody>
          <a:bodyPr wrap="square">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Arial" charset="0"/>
              </a:rPr>
              <a:t>Something’s not working for some students learning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FFFF00"/>
              </a:solidFill>
              <a:effectLst/>
              <a:uLnTx/>
              <a:uFillTx/>
              <a:latin typeface="Calibri" panose="020F0502020204030204"/>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00"/>
                </a:solidFill>
                <a:effectLst/>
                <a:uLnTx/>
                <a:uFillTx/>
                <a:latin typeface="Calibri" panose="020F0502020204030204"/>
                <a:ea typeface="+mn-ea"/>
                <a:cs typeface="Arial" charset="0"/>
              </a:rPr>
              <a:t> </a:t>
            </a:r>
            <a:endParaRPr kumimoji="0" lang="en-AU" sz="1200" b="1" i="0" u="none" strike="noStrike" kern="1200" cap="none" spc="0" normalizeH="0" baseline="0" noProof="0" dirty="0">
              <a:ln>
                <a:noFill/>
              </a:ln>
              <a:solidFill>
                <a:srgbClr val="FFFF00"/>
              </a:solidFill>
              <a:effectLst/>
              <a:uLnTx/>
              <a:uFillTx/>
              <a:latin typeface="Calibri" panose="020F0502020204030204"/>
              <a:ea typeface="+mn-ea"/>
              <a:cs typeface="Arial" charset="0"/>
            </a:endParaRPr>
          </a:p>
        </p:txBody>
      </p:sp>
      <p:sp>
        <p:nvSpPr>
          <p:cNvPr id="60422" name="Text Box 11"/>
          <p:cNvSpPr txBox="1">
            <a:spLocks noChangeArrowheads="1"/>
          </p:cNvSpPr>
          <p:nvPr/>
        </p:nvSpPr>
        <p:spPr bwMode="auto">
          <a:xfrm>
            <a:off x="1115021" y="2950859"/>
            <a:ext cx="2808684" cy="1985159"/>
          </a:xfrm>
          <a:prstGeom prst="rect">
            <a:avLst/>
          </a:prstGeom>
          <a:noFill/>
          <a:ln w="9525">
            <a:noFill/>
            <a:miter lim="800000"/>
            <a:headEnd/>
            <a:tailEnd/>
          </a:ln>
        </p:spPr>
        <p:txBody>
          <a:bodyPr>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FFFF"/>
                </a:solidFill>
                <a:effectLst/>
                <a:uLnTx/>
                <a:uFillTx/>
                <a:latin typeface="Calibri" panose="020F0502020204030204"/>
                <a:ea typeface="+mn-ea"/>
                <a:cs typeface="Arial" charset="0"/>
              </a:rPr>
              <a:t>What’s going on here? (description)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FFFF"/>
                </a:solidFill>
                <a:effectLst/>
                <a:uLnTx/>
                <a:uFillTx/>
                <a:latin typeface="Calibri" panose="020F0502020204030204"/>
                <a:ea typeface="+mn-ea"/>
                <a:cs typeface="Arial" charset="0"/>
              </a:rPr>
              <a:t>How do we know there’s a problem/issue? (evidence)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FFFF"/>
                </a:solidFill>
                <a:effectLst/>
                <a:uLnTx/>
                <a:uFillTx/>
                <a:latin typeface="Calibri" panose="020F0502020204030204"/>
                <a:ea typeface="+mn-ea"/>
                <a:cs typeface="Arial" charset="0"/>
              </a:rPr>
              <a:t>How do we understand the situation? (theory)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500" b="1" i="0" u="none" strike="noStrike" kern="1200" cap="none" spc="0" normalizeH="0" baseline="0" noProof="0" dirty="0">
              <a:ln>
                <a:noFill/>
              </a:ln>
              <a:solidFill>
                <a:srgbClr val="00FFFF"/>
              </a:solidFill>
              <a:effectLst/>
              <a:uLnTx/>
              <a:uFillTx/>
              <a:latin typeface="Calibri" panose="020F0502020204030204"/>
              <a:ea typeface="+mn-ea"/>
              <a:cs typeface="Arial" charset="0"/>
            </a:endParaRPr>
          </a:p>
        </p:txBody>
      </p:sp>
      <p:sp>
        <p:nvSpPr>
          <p:cNvPr id="60423" name="Text Box 12"/>
          <p:cNvSpPr txBox="1">
            <a:spLocks noChangeArrowheads="1"/>
          </p:cNvSpPr>
          <p:nvPr/>
        </p:nvSpPr>
        <p:spPr bwMode="auto">
          <a:xfrm>
            <a:off x="4939807" y="2904426"/>
            <a:ext cx="3239690" cy="1754326"/>
          </a:xfrm>
          <a:prstGeom prst="rect">
            <a:avLst/>
          </a:prstGeom>
          <a:noFill/>
          <a:ln w="9525">
            <a:noFill/>
            <a:miter lim="800000"/>
            <a:headEnd/>
            <a:tailEnd/>
          </a:ln>
        </p:spPr>
        <p:txBody>
          <a:bodyPr>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D58C"/>
                </a:solidFill>
                <a:effectLst/>
                <a:uLnTx/>
                <a:uFillTx/>
                <a:latin typeface="Calibri" panose="020F0502020204030204"/>
                <a:ea typeface="+mn-ea"/>
                <a:cs typeface="Arial" charset="0"/>
              </a:rPr>
              <a:t>What happened?</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D58C"/>
                </a:solidFill>
                <a:effectLst/>
                <a:uLnTx/>
                <a:uFillTx/>
                <a:latin typeface="Calibri" panose="020F0502020204030204"/>
                <a:ea typeface="+mn-ea"/>
                <a:cs typeface="Arial" charset="0"/>
              </a:rPr>
              <a:t>What’s being accomplished? (evidence)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D58C"/>
                </a:solidFill>
                <a:effectLst/>
                <a:uLnTx/>
                <a:uFillTx/>
                <a:latin typeface="Calibri" panose="020F0502020204030204"/>
                <a:ea typeface="+mn-ea"/>
                <a:cs typeface="Arial" charset="0"/>
              </a:rPr>
              <a:t> How do we know things are improving?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D58C"/>
                </a:solidFill>
                <a:effectLst/>
                <a:uLnTx/>
                <a:uFillTx/>
                <a:latin typeface="Calibri" panose="020F0502020204030204"/>
                <a:ea typeface="+mn-ea"/>
                <a:cs typeface="Arial" charset="0"/>
              </a:rPr>
              <a:t> </a:t>
            </a:r>
            <a:endParaRPr kumimoji="0" lang="en-AU" sz="1500" b="1" i="0" u="none" strike="noStrike" kern="1200" cap="none" spc="0" normalizeH="0" baseline="0" noProof="0" dirty="0">
              <a:ln>
                <a:noFill/>
              </a:ln>
              <a:solidFill>
                <a:srgbClr val="FF0000"/>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19906067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E4043F-5CA4-4B2C-ACA9-17C1440E11A1}"/>
              </a:ext>
            </a:extLst>
          </p:cNvPr>
          <p:cNvSpPr>
            <a:spLocks noGrp="1"/>
          </p:cNvSpPr>
          <p:nvPr>
            <p:ph type="body" sz="quarter" idx="11"/>
          </p:nvPr>
        </p:nvSpPr>
        <p:spPr>
          <a:xfrm>
            <a:off x="426548" y="111386"/>
            <a:ext cx="8290903" cy="647700"/>
          </a:xfrm>
        </p:spPr>
        <p:txBody>
          <a:bodyPr/>
          <a:lstStyle/>
          <a:p>
            <a:r>
              <a:rPr lang="en-US" dirty="0"/>
              <a:t>Hopeful idea number 2 </a:t>
            </a:r>
          </a:p>
          <a:p>
            <a:endParaRPr lang="en-US" dirty="0"/>
          </a:p>
        </p:txBody>
      </p:sp>
      <p:sp>
        <p:nvSpPr>
          <p:cNvPr id="3" name="Text Placeholder 2">
            <a:extLst>
              <a:ext uri="{FF2B5EF4-FFF2-40B4-BE49-F238E27FC236}">
                <a16:creationId xmlns:a16="http://schemas.microsoft.com/office/drawing/2014/main" id="{DF5287B0-139B-4592-A99D-0B073D866DDD}"/>
              </a:ext>
            </a:extLst>
          </p:cNvPr>
          <p:cNvSpPr>
            <a:spLocks noGrp="1"/>
          </p:cNvSpPr>
          <p:nvPr>
            <p:ph type="body" sz="quarter" idx="12"/>
          </p:nvPr>
        </p:nvSpPr>
        <p:spPr>
          <a:xfrm>
            <a:off x="416217" y="759086"/>
            <a:ext cx="8280751" cy="2504435"/>
          </a:xfrm>
        </p:spPr>
        <p:txBody>
          <a:bodyPr/>
          <a:lstStyle/>
          <a:p>
            <a:pPr marL="0" indent="0">
              <a:buNone/>
            </a:pPr>
            <a:r>
              <a:rPr lang="en-AU" sz="1400" dirty="0"/>
              <a:t> </a:t>
            </a:r>
          </a:p>
          <a:p>
            <a:pPr marL="0" indent="0">
              <a:buNone/>
            </a:pPr>
            <a:endParaRPr lang="en-AU" sz="1400" dirty="0"/>
          </a:p>
          <a:p>
            <a:pPr marL="0" indent="0">
              <a:buNone/>
            </a:pPr>
            <a:endParaRPr lang="en-US" sz="1400" dirty="0"/>
          </a:p>
        </p:txBody>
      </p:sp>
      <p:pic>
        <p:nvPicPr>
          <p:cNvPr id="5" name="Picture 4">
            <a:extLst>
              <a:ext uri="{FF2B5EF4-FFF2-40B4-BE49-F238E27FC236}">
                <a16:creationId xmlns:a16="http://schemas.microsoft.com/office/drawing/2014/main" id="{907950D9-EAAA-4C6F-8CB5-AFC629675771}"/>
              </a:ext>
            </a:extLst>
          </p:cNvPr>
          <p:cNvPicPr>
            <a:picLocks noChangeAspect="1"/>
          </p:cNvPicPr>
          <p:nvPr/>
        </p:nvPicPr>
        <p:blipFill>
          <a:blip r:embed="rId3"/>
          <a:stretch>
            <a:fillRect/>
          </a:stretch>
        </p:blipFill>
        <p:spPr>
          <a:xfrm>
            <a:off x="1521713" y="1172313"/>
            <a:ext cx="6100572" cy="2738908"/>
          </a:xfrm>
          <a:prstGeom prst="rect">
            <a:avLst/>
          </a:prstGeom>
        </p:spPr>
      </p:pic>
    </p:spTree>
    <p:extLst>
      <p:ext uri="{BB962C8B-B14F-4D97-AF65-F5344CB8AC3E}">
        <p14:creationId xmlns:p14="http://schemas.microsoft.com/office/powerpoint/2010/main" val="2549045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F28978-4EB4-4EC8-BA5E-907CDACDE7CB}"/>
              </a:ext>
            </a:extLst>
          </p:cNvPr>
          <p:cNvSpPr>
            <a:spLocks noGrp="1"/>
          </p:cNvSpPr>
          <p:nvPr>
            <p:ph type="body" sz="quarter" idx="11"/>
          </p:nvPr>
        </p:nvSpPr>
        <p:spPr>
          <a:xfrm>
            <a:off x="304250" y="148708"/>
            <a:ext cx="8290903" cy="647700"/>
          </a:xfrm>
        </p:spPr>
        <p:txBody>
          <a:bodyPr/>
          <a:lstStyle/>
          <a:p>
            <a:r>
              <a:rPr lang="en-AU" sz="2800" dirty="0"/>
              <a:t>Apathy, boredom or misunderstood – what did I learn about my students? </a:t>
            </a:r>
            <a:endParaRPr lang="en-US" sz="2800" dirty="0"/>
          </a:p>
        </p:txBody>
      </p:sp>
      <p:sp>
        <p:nvSpPr>
          <p:cNvPr id="3" name="Text Placeholder 2">
            <a:extLst>
              <a:ext uri="{FF2B5EF4-FFF2-40B4-BE49-F238E27FC236}">
                <a16:creationId xmlns:a16="http://schemas.microsoft.com/office/drawing/2014/main" id="{0B00C4CE-FAEF-4D14-B34D-1FEFB08328DB}"/>
              </a:ext>
            </a:extLst>
          </p:cNvPr>
          <p:cNvSpPr>
            <a:spLocks noGrp="1"/>
          </p:cNvSpPr>
          <p:nvPr>
            <p:ph type="body" sz="quarter" idx="12"/>
          </p:nvPr>
        </p:nvSpPr>
        <p:spPr>
          <a:xfrm>
            <a:off x="314402" y="950173"/>
            <a:ext cx="8280751" cy="2504435"/>
          </a:xfrm>
        </p:spPr>
        <p:txBody>
          <a:bodyPr/>
          <a:lstStyle/>
          <a:p>
            <a:pPr marL="0" indent="0">
              <a:buNone/>
            </a:pPr>
            <a:r>
              <a:rPr lang="en-AU" sz="1400" dirty="0"/>
              <a:t>The data collection demonstrated  students acknowledged that they may not complete the course with an increased interest with politics or political bias, but that their eyes have been opened to this process in the media and they are aware of the significance of political bias:</a:t>
            </a:r>
          </a:p>
          <a:p>
            <a:pPr marL="0" indent="0">
              <a:buNone/>
            </a:pPr>
            <a:endParaRPr lang="en-AU" sz="1400" dirty="0"/>
          </a:p>
          <a:p>
            <a:pPr marL="0" indent="0">
              <a:buNone/>
            </a:pPr>
            <a:endParaRPr lang="en-AU" sz="1400" dirty="0"/>
          </a:p>
          <a:p>
            <a:pPr marL="0" indent="0">
              <a:buNone/>
            </a:pPr>
            <a:r>
              <a:rPr lang="en-AU" sz="1400" dirty="0"/>
              <a:t>‘</a:t>
            </a:r>
            <a:r>
              <a:rPr lang="en-AU" sz="1400" i="1" dirty="0"/>
              <a:t>My interest in politics has not changed. I still don’t have a view on it but now when I see the media exposing it, I do look up key words on the topic to gain a better understanding about what the media was wanting to expose</a:t>
            </a:r>
            <a:r>
              <a:rPr lang="en-AU" sz="1400" dirty="0"/>
              <a:t>’ (Student feedback, Survey 2019); </a:t>
            </a:r>
          </a:p>
          <a:p>
            <a:pPr marL="0" indent="0">
              <a:buNone/>
            </a:pPr>
            <a:r>
              <a:rPr lang="en-AU" sz="1400" dirty="0"/>
              <a:t>‘</a:t>
            </a:r>
            <a:r>
              <a:rPr lang="en-AU" sz="1400" i="1" dirty="0"/>
              <a:t>I never really had a thought when it came to politics, however with media I have learnt not to also rely on what is being shown without looking it up with evidence</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Hess and </a:t>
            </a:r>
            <a:r>
              <a:rPr lang="en-AU" sz="1400" dirty="0" err="1"/>
              <a:t>Gatti</a:t>
            </a:r>
            <a:r>
              <a:rPr lang="en-AU" sz="1400" dirty="0"/>
              <a:t> (2010, p. 22) propose that ‘teaching controversial issues through discussion strengthens democracy because of the causal relationship between discussion and the cultivation of political tolerance’, that is vital to democracies like Australia.</a:t>
            </a:r>
          </a:p>
          <a:p>
            <a:endParaRPr lang="en-AU" sz="1600" dirty="0"/>
          </a:p>
          <a:p>
            <a:endParaRPr lang="en-US" dirty="0"/>
          </a:p>
        </p:txBody>
      </p:sp>
    </p:spTree>
    <p:extLst>
      <p:ext uri="{BB962C8B-B14F-4D97-AF65-F5344CB8AC3E}">
        <p14:creationId xmlns:p14="http://schemas.microsoft.com/office/powerpoint/2010/main" val="32891479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1000"/>
                                        <p:tgtEl>
                                          <p:spTgt spid="3">
                                            <p:txEl>
                                              <p:pRg st="7" end="7"/>
                                            </p:txEl>
                                          </p:spTgt>
                                        </p:tgtEl>
                                      </p:cBhvr>
                                    </p:animEffect>
                                    <p:anim calcmode="lin" valueType="num">
                                      <p:cBhvr>
                                        <p:cTn id="2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BA71B8-C61C-46C1-BCD5-801AD8589804}"/>
              </a:ext>
            </a:extLst>
          </p:cNvPr>
          <p:cNvSpPr>
            <a:spLocks noGrp="1"/>
          </p:cNvSpPr>
          <p:nvPr>
            <p:ph type="body" sz="quarter" idx="11"/>
          </p:nvPr>
        </p:nvSpPr>
        <p:spPr>
          <a:xfrm>
            <a:off x="406057" y="111386"/>
            <a:ext cx="8290903" cy="647700"/>
          </a:xfrm>
        </p:spPr>
        <p:txBody>
          <a:bodyPr/>
          <a:lstStyle/>
          <a:p>
            <a:r>
              <a:rPr lang="en-AU" sz="3200" dirty="0"/>
              <a:t>Apathy, boredom or misunderstood – what did I learn about my students? </a:t>
            </a:r>
            <a:endParaRPr lang="en-US" sz="3200" dirty="0"/>
          </a:p>
          <a:p>
            <a:endParaRPr lang="en-US" dirty="0"/>
          </a:p>
        </p:txBody>
      </p:sp>
      <p:sp>
        <p:nvSpPr>
          <p:cNvPr id="3" name="Text Placeholder 2">
            <a:extLst>
              <a:ext uri="{FF2B5EF4-FFF2-40B4-BE49-F238E27FC236}">
                <a16:creationId xmlns:a16="http://schemas.microsoft.com/office/drawing/2014/main" id="{E7149F61-94A4-4892-B417-10F947D03D8B}"/>
              </a:ext>
            </a:extLst>
          </p:cNvPr>
          <p:cNvSpPr>
            <a:spLocks noGrp="1"/>
          </p:cNvSpPr>
          <p:nvPr>
            <p:ph type="body" sz="quarter" idx="12"/>
          </p:nvPr>
        </p:nvSpPr>
        <p:spPr>
          <a:xfrm>
            <a:off x="266090" y="1099463"/>
            <a:ext cx="8280751" cy="2504435"/>
          </a:xfrm>
        </p:spPr>
        <p:txBody>
          <a:bodyPr/>
          <a:lstStyle/>
          <a:p>
            <a:pPr marL="0" indent="0">
              <a:buNone/>
            </a:pPr>
            <a:r>
              <a:rPr lang="en-AU" sz="1400" dirty="0"/>
              <a:t>The responses to question 2 of the survey about the course increasing confidence in identifying the way specific groups and people are represented in the media, indicate this awareness of marginalization as one student responded ‘</a:t>
            </a:r>
            <a:r>
              <a:rPr lang="en-AU" sz="1400" i="1" dirty="0"/>
              <a:t>I guess the lesson of asking ‘whose voices are being heard/ignored is important to remember</a:t>
            </a:r>
            <a:r>
              <a:rPr lang="en-AU" sz="1400" dirty="0"/>
              <a:t>’ (Student feedback, Survey 2019).</a:t>
            </a:r>
          </a:p>
          <a:p>
            <a:pPr marL="0" indent="0">
              <a:buNone/>
            </a:pPr>
            <a:endParaRPr lang="en-AU" sz="1400" dirty="0"/>
          </a:p>
          <a:p>
            <a:pPr marL="0" indent="0">
              <a:buNone/>
            </a:pPr>
            <a:endParaRPr lang="en-AU" sz="1400" dirty="0"/>
          </a:p>
          <a:p>
            <a:pPr marL="0" indent="0">
              <a:buNone/>
            </a:pPr>
            <a:r>
              <a:rPr lang="en-AU" sz="1400" dirty="0"/>
              <a:t> Another student reflected </a:t>
            </a:r>
            <a:r>
              <a:rPr lang="en-AU" sz="1400" i="1" dirty="0"/>
              <a:t>‘I was unaware of how much minorities were not represented in the media. I previously never thought much about the voices that were excluded’</a:t>
            </a:r>
            <a:r>
              <a:rPr lang="en-AU" sz="1400" dirty="0"/>
              <a:t> (Student feedback, Survey 2019). </a:t>
            </a:r>
          </a:p>
          <a:p>
            <a:pPr marL="0" indent="0">
              <a:buNone/>
            </a:pPr>
            <a:endParaRPr lang="en-AU" sz="1400" dirty="0"/>
          </a:p>
          <a:p>
            <a:pPr marL="0" indent="0">
              <a:buNone/>
            </a:pPr>
            <a:endParaRPr lang="en-AU" sz="1400" dirty="0"/>
          </a:p>
          <a:p>
            <a:pPr marL="0" indent="0">
              <a:buNone/>
            </a:pPr>
            <a:r>
              <a:rPr lang="en-AU" sz="1400" dirty="0"/>
              <a:t>The scaffolding of concepts and application to different texts each week provided the tools for students to apply in their everyday ‘reading of the world’ (Freire 2004) as this student shared: ‘</a:t>
            </a:r>
            <a:r>
              <a:rPr lang="en-AU" sz="1400" i="1" dirty="0"/>
              <a:t>Seeing biased articles and news had always upset me, but being able to identify methods of bias and manipulation and poor research makes it easier for me to understand</a:t>
            </a:r>
            <a:r>
              <a:rPr lang="en-AU" sz="1400" dirty="0"/>
              <a:t>’ (Student feedback, Survey 2019).</a:t>
            </a:r>
          </a:p>
          <a:p>
            <a:endParaRPr lang="en-US" dirty="0"/>
          </a:p>
        </p:txBody>
      </p:sp>
    </p:spTree>
    <p:extLst>
      <p:ext uri="{BB962C8B-B14F-4D97-AF65-F5344CB8AC3E}">
        <p14:creationId xmlns:p14="http://schemas.microsoft.com/office/powerpoint/2010/main" val="338598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DDEB84-8ECF-4FCD-AB9E-D1C78CCB62A1}"/>
              </a:ext>
            </a:extLst>
          </p:cNvPr>
          <p:cNvSpPr>
            <a:spLocks noGrp="1"/>
          </p:cNvSpPr>
          <p:nvPr>
            <p:ph type="body" sz="quarter" idx="11"/>
          </p:nvPr>
        </p:nvSpPr>
        <p:spPr>
          <a:xfrm>
            <a:off x="285581" y="400635"/>
            <a:ext cx="8290903" cy="647700"/>
          </a:xfrm>
        </p:spPr>
        <p:txBody>
          <a:bodyPr/>
          <a:lstStyle/>
          <a:p>
            <a:r>
              <a:rPr lang="en-AU" sz="2400" dirty="0"/>
              <a:t>Apathy, boredom or misunderstood – what did I learn about my students? </a:t>
            </a:r>
          </a:p>
          <a:p>
            <a:endParaRPr lang="en-US" dirty="0"/>
          </a:p>
        </p:txBody>
      </p:sp>
      <p:sp>
        <p:nvSpPr>
          <p:cNvPr id="3" name="Text Placeholder 2">
            <a:extLst>
              <a:ext uri="{FF2B5EF4-FFF2-40B4-BE49-F238E27FC236}">
                <a16:creationId xmlns:a16="http://schemas.microsoft.com/office/drawing/2014/main" id="{F6D5A54A-0B68-41E8-82C3-59DA9D5B8E61}"/>
              </a:ext>
            </a:extLst>
          </p:cNvPr>
          <p:cNvSpPr>
            <a:spLocks noGrp="1"/>
          </p:cNvSpPr>
          <p:nvPr>
            <p:ph type="body" sz="quarter" idx="12"/>
          </p:nvPr>
        </p:nvSpPr>
        <p:spPr>
          <a:xfrm>
            <a:off x="285581" y="1211429"/>
            <a:ext cx="8280751" cy="2504435"/>
          </a:xfrm>
        </p:spPr>
        <p:txBody>
          <a:bodyPr/>
          <a:lstStyle/>
          <a:p>
            <a:pPr marL="0" indent="0">
              <a:buNone/>
            </a:pPr>
            <a:r>
              <a:rPr lang="en-AU" sz="1200" dirty="0"/>
              <a:t>Choosing themes that connect strongly with their lifeworlds means the students develop an enhanced awareness of the relevance of understanding political ideologies. This inspires students to challenge what is being presented as the ‘truth’ in the media across a whole range of issues. </a:t>
            </a:r>
          </a:p>
          <a:p>
            <a:pPr marL="0" indent="0">
              <a:buNone/>
            </a:pPr>
            <a:endParaRPr lang="en-AU" sz="1200" dirty="0"/>
          </a:p>
          <a:p>
            <a:pPr marL="0" indent="0">
              <a:buNone/>
            </a:pPr>
            <a:endParaRPr lang="en-AU" sz="1200" dirty="0"/>
          </a:p>
          <a:p>
            <a:pPr marL="0" indent="0">
              <a:buNone/>
            </a:pPr>
            <a:r>
              <a:rPr lang="en-AU" sz="1200" dirty="0"/>
              <a:t>In Freire’s terms, through the course students can become ‘masters of their own thinking’ (1974, p. 124), as their consciousness has been raised and they are empowered to create their own ‘truth’ claims, or narrative, about the world and their place in the world. </a:t>
            </a:r>
          </a:p>
          <a:p>
            <a:pPr marL="0" indent="0">
              <a:buNone/>
            </a:pPr>
            <a:endParaRPr lang="en-AU" sz="1200" dirty="0"/>
          </a:p>
          <a:p>
            <a:pPr marL="0" indent="0">
              <a:buNone/>
            </a:pPr>
            <a:endParaRPr lang="en-AU" sz="1200" dirty="0"/>
          </a:p>
          <a:p>
            <a:pPr marL="0" indent="0">
              <a:buNone/>
            </a:pPr>
            <a:r>
              <a:rPr lang="en-AU" sz="1200" dirty="0"/>
              <a:t>As one student reflected: ‘</a:t>
            </a:r>
            <a:r>
              <a:rPr lang="en-AU" sz="1200" i="1" dirty="0"/>
              <a:t>I think coming out of this course I will be more aware of how I might be being manipulated’</a:t>
            </a:r>
            <a:r>
              <a:rPr lang="en-AU" sz="1200" dirty="0"/>
              <a:t> (Student feedback, Survey 2019). Another student reflected: ‘</a:t>
            </a:r>
            <a:r>
              <a:rPr lang="en-AU" sz="1200" i="1" dirty="0"/>
              <a:t>Before this course I had no interest in politics, now I find I have gained a new respect for it</a:t>
            </a:r>
            <a:r>
              <a:rPr lang="en-AU" sz="1200" dirty="0"/>
              <a:t>’ (Student feedback, Survey 2019).  I have learnt that students might struggle and resist, but our role is to provide them with the ‘critical hope’ and a sense of possibility as we rebuild the world around us together through practicing compassion and being aware this is difficult in an ‘increasingly polarized society’ (Shor 2018, p. 98). </a:t>
            </a:r>
          </a:p>
          <a:p>
            <a:endParaRPr lang="en-AU" sz="2000" dirty="0"/>
          </a:p>
          <a:p>
            <a:endParaRPr lang="en-US" dirty="0"/>
          </a:p>
        </p:txBody>
      </p:sp>
    </p:spTree>
    <p:extLst>
      <p:ext uri="{BB962C8B-B14F-4D97-AF65-F5344CB8AC3E}">
        <p14:creationId xmlns:p14="http://schemas.microsoft.com/office/powerpoint/2010/main" val="2440801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7A9027-2AF5-40F8-8EF0-FD9F54661101}"/>
              </a:ext>
            </a:extLst>
          </p:cNvPr>
          <p:cNvSpPr>
            <a:spLocks noGrp="1"/>
          </p:cNvSpPr>
          <p:nvPr>
            <p:ph type="body" sz="quarter" idx="11"/>
          </p:nvPr>
        </p:nvSpPr>
        <p:spPr/>
        <p:txBody>
          <a:bodyPr/>
          <a:lstStyle/>
          <a:p>
            <a:r>
              <a:rPr lang="en-AU" dirty="0"/>
              <a:t>What did I learn about my practice? </a:t>
            </a:r>
            <a:endParaRPr lang="en-US" dirty="0"/>
          </a:p>
          <a:p>
            <a:endParaRPr lang="en-US" dirty="0"/>
          </a:p>
        </p:txBody>
      </p:sp>
      <p:sp>
        <p:nvSpPr>
          <p:cNvPr id="3" name="Text Placeholder 2">
            <a:extLst>
              <a:ext uri="{FF2B5EF4-FFF2-40B4-BE49-F238E27FC236}">
                <a16:creationId xmlns:a16="http://schemas.microsoft.com/office/drawing/2014/main" id="{84FA4476-B2A4-4BE0-8497-4B8555AB9022}"/>
              </a:ext>
            </a:extLst>
          </p:cNvPr>
          <p:cNvSpPr>
            <a:spLocks noGrp="1"/>
          </p:cNvSpPr>
          <p:nvPr>
            <p:ph type="body" sz="quarter" idx="12"/>
          </p:nvPr>
        </p:nvSpPr>
        <p:spPr>
          <a:xfrm>
            <a:off x="332242" y="1088964"/>
            <a:ext cx="8280751" cy="2504435"/>
          </a:xfrm>
        </p:spPr>
        <p:txBody>
          <a:bodyPr/>
          <a:lstStyle/>
          <a:p>
            <a:pPr marL="0" indent="0">
              <a:buNone/>
            </a:pPr>
            <a:r>
              <a:rPr lang="en-AU" sz="1400" dirty="0"/>
              <a:t>The </a:t>
            </a:r>
            <a:r>
              <a:rPr lang="en-AU" sz="1400" b="1" dirty="0"/>
              <a:t>strategy of inviting the students </a:t>
            </a:r>
            <a:r>
              <a:rPr lang="en-AU" sz="1400" dirty="0"/>
              <a:t>to select a topic they strongly connect with led to increased engagement and heightened sense of the relevance of politics in their lives. I also observed that often students discomfort dissipated or eased by week four or five of the course as they focused on critically analysing their own article, giving them agency over their learning and avoiding a scenario where I ‘talk knowledge (Shor 1992, p. 85) at them. </a:t>
            </a:r>
          </a:p>
          <a:p>
            <a:pPr marL="0" indent="0">
              <a:buNone/>
            </a:pPr>
            <a:endParaRPr lang="en-AU" sz="1400" dirty="0"/>
          </a:p>
          <a:p>
            <a:pPr marL="0" indent="0">
              <a:buNone/>
            </a:pPr>
            <a:r>
              <a:rPr lang="en-AU" sz="1400" dirty="0"/>
              <a:t>Also by </a:t>
            </a:r>
            <a:r>
              <a:rPr lang="en-AU" sz="1400" b="1" dirty="0"/>
              <a:t>demonstrating an interest in their lifeworlds </a:t>
            </a:r>
            <a:r>
              <a:rPr lang="en-AU" sz="1400" dirty="0"/>
              <a:t>through the case study of news articles on graduate outcomes may also help alleviate the discomfort and build ‘trust’ and ‘goodwill’ between the students and myself as I demonstrate by this careful topic selection, I care about their education and employment opportunities. </a:t>
            </a:r>
          </a:p>
          <a:p>
            <a:endParaRPr lang="en-AU" sz="1400" dirty="0"/>
          </a:p>
          <a:p>
            <a:pPr marL="0" indent="0">
              <a:buNone/>
            </a:pPr>
            <a:r>
              <a:rPr lang="en-AU" sz="1400" dirty="0"/>
              <a:t>I am </a:t>
            </a:r>
            <a:r>
              <a:rPr lang="en-AU" sz="1400" b="1" dirty="0"/>
              <a:t>more attuned to my emotional reactions </a:t>
            </a:r>
            <a:r>
              <a:rPr lang="en-AU" sz="1400" dirty="0"/>
              <a:t>in the teaching space, as I understand the importance to ‘pause’ and manage my own emotions (</a:t>
            </a:r>
            <a:r>
              <a:rPr lang="en-AU" sz="1400" dirty="0" err="1"/>
              <a:t>Cutri</a:t>
            </a:r>
            <a:r>
              <a:rPr lang="en-AU" sz="1400" dirty="0"/>
              <a:t> &amp; Whiting 2015). </a:t>
            </a:r>
          </a:p>
          <a:p>
            <a:pPr marL="0" indent="0">
              <a:buNone/>
            </a:pPr>
            <a:endParaRPr lang="en-US" dirty="0"/>
          </a:p>
        </p:txBody>
      </p:sp>
    </p:spTree>
    <p:extLst>
      <p:ext uri="{BB962C8B-B14F-4D97-AF65-F5344CB8AC3E}">
        <p14:creationId xmlns:p14="http://schemas.microsoft.com/office/powerpoint/2010/main" val="12687144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EDBAC-ACE4-4806-8BBD-6CBCB204A09F}"/>
              </a:ext>
            </a:extLst>
          </p:cNvPr>
          <p:cNvSpPr>
            <a:spLocks noGrp="1"/>
          </p:cNvSpPr>
          <p:nvPr>
            <p:ph type="body" sz="quarter" idx="11"/>
          </p:nvPr>
        </p:nvSpPr>
        <p:spPr/>
        <p:txBody>
          <a:bodyPr/>
          <a:lstStyle/>
          <a:p>
            <a:r>
              <a:rPr lang="en-AU" dirty="0"/>
              <a:t>In conclusion….</a:t>
            </a:r>
            <a:endParaRPr lang="en-US" dirty="0"/>
          </a:p>
        </p:txBody>
      </p:sp>
      <p:sp>
        <p:nvSpPr>
          <p:cNvPr id="3" name="Text Placeholder 2">
            <a:extLst>
              <a:ext uri="{FF2B5EF4-FFF2-40B4-BE49-F238E27FC236}">
                <a16:creationId xmlns:a16="http://schemas.microsoft.com/office/drawing/2014/main" id="{1EEF2E7E-ABAF-4208-9972-C714F9F2E0DE}"/>
              </a:ext>
            </a:extLst>
          </p:cNvPr>
          <p:cNvSpPr>
            <a:spLocks noGrp="1"/>
          </p:cNvSpPr>
          <p:nvPr>
            <p:ph type="body" sz="quarter" idx="12"/>
          </p:nvPr>
        </p:nvSpPr>
        <p:spPr>
          <a:xfrm>
            <a:off x="416217" y="950173"/>
            <a:ext cx="8280751" cy="2504435"/>
          </a:xfrm>
        </p:spPr>
        <p:txBody>
          <a:bodyPr/>
          <a:lstStyle/>
          <a:p>
            <a:pPr marL="0" indent="0">
              <a:buNone/>
            </a:pPr>
            <a:r>
              <a:rPr lang="en-AU" sz="1200" dirty="0"/>
              <a:t>Enabling pedagogy enacted in a critical literacy course presents opportunities of transformation not just for students, but for educators as well. To borrow from hooks (1994, p. 21), </a:t>
            </a:r>
            <a:r>
              <a:rPr lang="en-AU" sz="1200" i="1" dirty="0"/>
              <a:t>‘any classroom that employs a holistic model of learning will also be a place that teachers grow, and are empowered by the process. That transformation cannot happen if we refuse to be vulnerable while encouraging students to take risks</a:t>
            </a:r>
            <a:r>
              <a:rPr lang="en-AU" sz="1200" dirty="0"/>
              <a:t>’. </a:t>
            </a:r>
          </a:p>
          <a:p>
            <a:pPr marL="0" indent="0">
              <a:buNone/>
            </a:pPr>
            <a:endParaRPr lang="en-AU" sz="1200" dirty="0"/>
          </a:p>
          <a:p>
            <a:pPr marL="0" indent="0">
              <a:buNone/>
            </a:pPr>
            <a:endParaRPr lang="en-AU" sz="1200" dirty="0"/>
          </a:p>
          <a:p>
            <a:pPr marL="0" indent="0">
              <a:buNone/>
            </a:pPr>
            <a:r>
              <a:rPr lang="en-AU" sz="1200" dirty="0"/>
              <a:t>Participating in a collective action research project gave me the confidence to face my vulnerability and overcome teaching challenges that has contributed to increased student engagement, outstanding student outcomes of high challenge curricula and increased hope for the students: </a:t>
            </a:r>
            <a:r>
              <a:rPr lang="en-AU" sz="1200" i="1" dirty="0"/>
              <a:t>I have doubted myself for most of my life but I am finally starting to realise that I am capable, I just have to believe in myself a bit more</a:t>
            </a:r>
            <a:r>
              <a:rPr lang="en-AU" sz="1200" dirty="0"/>
              <a:t> (student email communication, 2020). </a:t>
            </a:r>
          </a:p>
          <a:p>
            <a:pPr marL="0" indent="0">
              <a:buNone/>
            </a:pPr>
            <a:endParaRPr lang="en-AU" sz="1200" dirty="0"/>
          </a:p>
          <a:p>
            <a:pPr marL="0" indent="0">
              <a:buNone/>
            </a:pPr>
            <a:endParaRPr lang="en-AU" sz="1200" dirty="0"/>
          </a:p>
          <a:p>
            <a:pPr marL="0" indent="0">
              <a:buNone/>
            </a:pPr>
            <a:endParaRPr lang="en-AU" sz="1200" dirty="0"/>
          </a:p>
          <a:p>
            <a:pPr marL="0" indent="0">
              <a:buNone/>
            </a:pPr>
            <a:r>
              <a:rPr lang="en-AU" sz="1200" dirty="0"/>
              <a:t>As the student cohort in Bachelor level study becomes increasingly diverse, adopting ‘critical’ pedagogical approaches in undergraduate teaching not only supports a social justice agenda for widening participation, but also improves overall student engagement, retention and satisfaction with teaching. </a:t>
            </a:r>
          </a:p>
          <a:p>
            <a:endParaRPr lang="en-AU" dirty="0"/>
          </a:p>
          <a:p>
            <a:endParaRPr lang="en-US" dirty="0"/>
          </a:p>
        </p:txBody>
      </p:sp>
    </p:spTree>
    <p:extLst>
      <p:ext uri="{BB962C8B-B14F-4D97-AF65-F5344CB8AC3E}">
        <p14:creationId xmlns:p14="http://schemas.microsoft.com/office/powerpoint/2010/main" val="33229067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7B77B6-1AC1-46A1-AE4D-3176E65C429A}"/>
              </a:ext>
            </a:extLst>
          </p:cNvPr>
          <p:cNvSpPr>
            <a:spLocks noGrp="1"/>
          </p:cNvSpPr>
          <p:nvPr>
            <p:ph type="body" sz="quarter" idx="11"/>
          </p:nvPr>
        </p:nvSpPr>
        <p:spPr>
          <a:xfrm>
            <a:off x="406057" y="2092670"/>
            <a:ext cx="8290903" cy="647700"/>
          </a:xfrm>
        </p:spPr>
        <p:txBody>
          <a:bodyPr/>
          <a:lstStyle/>
          <a:p>
            <a:r>
              <a:rPr lang="en-AU" sz="3600" dirty="0">
                <a:effectLst/>
                <a:latin typeface="Calibri" panose="020F0502020204030204" pitchFamily="34" charset="0"/>
                <a:ea typeface="Calibri" panose="020F0502020204030204" pitchFamily="34" charset="0"/>
                <a:cs typeface="Times New Roman" panose="02020603050405020304" pitchFamily="18" charset="0"/>
              </a:rPr>
              <a:t>12:00 Next steps and close</a:t>
            </a:r>
          </a:p>
          <a:p>
            <a:endParaRPr lang="en-US" dirty="0"/>
          </a:p>
        </p:txBody>
      </p:sp>
      <p:sp>
        <p:nvSpPr>
          <p:cNvPr id="3" name="Text Placeholder 2">
            <a:extLst>
              <a:ext uri="{FF2B5EF4-FFF2-40B4-BE49-F238E27FC236}">
                <a16:creationId xmlns:a16="http://schemas.microsoft.com/office/drawing/2014/main" id="{6457C818-314A-47F7-90A7-923B581B1B47}"/>
              </a:ext>
            </a:extLst>
          </p:cNvPr>
          <p:cNvSpPr>
            <a:spLocks noGrp="1"/>
          </p:cNvSpPr>
          <p:nvPr>
            <p:ph type="body" sz="quarter" idx="12"/>
          </p:nvPr>
        </p:nvSpPr>
        <p:spPr/>
        <p:txBody>
          <a:bodyPr/>
          <a:lstStyle/>
          <a:p>
            <a:pPr marL="0" indent="0">
              <a:buNone/>
            </a:pPr>
            <a:endParaRPr lang="en-US" dirty="0"/>
          </a:p>
        </p:txBody>
      </p:sp>
    </p:spTree>
    <p:extLst>
      <p:ext uri="{BB962C8B-B14F-4D97-AF65-F5344CB8AC3E}">
        <p14:creationId xmlns:p14="http://schemas.microsoft.com/office/powerpoint/2010/main" val="394115345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p14:dur="0" advClick="0" advTm="5000"/>
    </mc:Choice>
    <mc:Fallback xmlns="">
      <p:transition advClick="0"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1AC98DE-8F79-4AEF-B5FE-64AB73F2CB63}"/>
              </a:ext>
            </a:extLst>
          </p:cNvPr>
          <p:cNvSpPr/>
          <p:nvPr/>
        </p:nvSpPr>
        <p:spPr>
          <a:xfrm>
            <a:off x="5777756" y="1658293"/>
            <a:ext cx="2092124" cy="740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0C23E80-CC23-496C-A70C-2CBEB6F63651}"/>
              </a:ext>
            </a:extLst>
          </p:cNvPr>
          <p:cNvSpPr/>
          <p:nvPr/>
        </p:nvSpPr>
        <p:spPr>
          <a:xfrm>
            <a:off x="7046259" y="403664"/>
            <a:ext cx="151279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6F6C986-CB53-402B-96D7-A4804137CA8E}"/>
              </a:ext>
            </a:extLst>
          </p:cNvPr>
          <p:cNvSpPr/>
          <p:nvPr/>
        </p:nvSpPr>
        <p:spPr>
          <a:xfrm>
            <a:off x="3049970" y="3215010"/>
            <a:ext cx="3044060" cy="1730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5285C55-1315-4994-A0AA-2DE191A102DA}"/>
              </a:ext>
            </a:extLst>
          </p:cNvPr>
          <p:cNvSpPr/>
          <p:nvPr/>
        </p:nvSpPr>
        <p:spPr>
          <a:xfrm>
            <a:off x="2749924" y="542364"/>
            <a:ext cx="4168588" cy="3000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2579675-CF24-452C-9972-E4EB1CA15129}"/>
              </a:ext>
            </a:extLst>
          </p:cNvPr>
          <p:cNvSpPr/>
          <p:nvPr/>
        </p:nvSpPr>
        <p:spPr>
          <a:xfrm>
            <a:off x="293163" y="1807034"/>
            <a:ext cx="2603745"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0B000EE-07A2-7A4E-AAC7-EF9B7B7B750A}"/>
              </a:ext>
            </a:extLst>
          </p:cNvPr>
          <p:cNvSpPr txBox="1"/>
          <p:nvPr/>
        </p:nvSpPr>
        <p:spPr>
          <a:xfrm>
            <a:off x="5777756" y="1683684"/>
            <a:ext cx="2092124" cy="71558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What happens when I change my practice[s] as a response to my challenge? </a:t>
            </a:r>
          </a:p>
        </p:txBody>
      </p:sp>
      <p:sp>
        <p:nvSpPr>
          <p:cNvPr id="6" name="Rectangle 5">
            <a:extLst>
              <a:ext uri="{FF2B5EF4-FFF2-40B4-BE49-F238E27FC236}">
                <a16:creationId xmlns:a16="http://schemas.microsoft.com/office/drawing/2014/main" id="{F15AB6AC-65AE-E74F-87F1-38DCB043B238}"/>
              </a:ext>
            </a:extLst>
          </p:cNvPr>
          <p:cNvSpPr/>
          <p:nvPr/>
        </p:nvSpPr>
        <p:spPr>
          <a:xfrm>
            <a:off x="293163" y="3492111"/>
            <a:ext cx="4572000" cy="276999"/>
          </a:xfrm>
          <a:prstGeom prst="rect">
            <a:avLst/>
          </a:prstGeom>
        </p:spPr>
        <p:txBody>
          <a:bodyPr>
            <a:spAutoFit/>
          </a:bodyPr>
          <a:lstStyle/>
          <a:p>
            <a:pPr marL="257175" marR="0" lvl="0" indent="-257175" algn="l" defTabSz="685800" rtl="0" eaLnBrk="1" fontAlgn="auto" latinLnBrk="0" hangingPunct="1">
              <a:lnSpc>
                <a:spcPct val="100000"/>
              </a:lnSpc>
              <a:spcBef>
                <a:spcPts val="0"/>
              </a:spcBef>
              <a:spcAft>
                <a:spcPts val="0"/>
              </a:spcAft>
              <a:buClrTx/>
              <a:buSzTx/>
              <a:buFontTx/>
              <a:buAutoNum type="alphaUcParenBoth"/>
              <a:tabLst/>
              <a:defRPr/>
            </a:pPr>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Arial" charset="0"/>
            </a:endParaRPr>
          </a:p>
        </p:txBody>
      </p:sp>
      <p:sp>
        <p:nvSpPr>
          <p:cNvPr id="8" name="Rectangle 7">
            <a:extLst>
              <a:ext uri="{FF2B5EF4-FFF2-40B4-BE49-F238E27FC236}">
                <a16:creationId xmlns:a16="http://schemas.microsoft.com/office/drawing/2014/main" id="{52A1B68E-DF0B-5B45-A64A-935D558E692E}"/>
              </a:ext>
            </a:extLst>
          </p:cNvPr>
          <p:cNvSpPr/>
          <p:nvPr/>
        </p:nvSpPr>
        <p:spPr>
          <a:xfrm>
            <a:off x="3155034" y="3197399"/>
            <a:ext cx="3139633" cy="1962076"/>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[Critical] action research approach</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phase process  </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Your understandings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student understandings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Evidence of teaching</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Documents used in class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Student artifacts</a:t>
            </a:r>
          </a:p>
          <a:p>
            <a:pPr marL="204788" marR="0" lvl="0" indent="-196454" algn="l" defTabSz="685800" rtl="0" eaLnBrk="1" fontAlgn="auto" latinLnBrk="0" hangingPunct="1">
              <a:lnSpc>
                <a:spcPct val="100000"/>
              </a:lnSpc>
              <a:spcBef>
                <a:spcPts val="0"/>
              </a:spcBef>
              <a:spcAft>
                <a:spcPts val="0"/>
              </a:spcAft>
              <a:buClrTx/>
              <a:buSzTx/>
              <a:buFontTx/>
              <a:buChar char="-"/>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data</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AU" sz="135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E2FDA86E-607B-344E-ACE3-AC2ADC6883E4}"/>
              </a:ext>
            </a:extLst>
          </p:cNvPr>
          <p:cNvSpPr/>
          <p:nvPr/>
        </p:nvSpPr>
        <p:spPr>
          <a:xfrm>
            <a:off x="2685868" y="542364"/>
            <a:ext cx="4572000" cy="300082"/>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Brings together conceptual resources from: enabling, ????</a:t>
            </a:r>
          </a:p>
        </p:txBody>
      </p:sp>
      <p:sp>
        <p:nvSpPr>
          <p:cNvPr id="10" name="Rectangle 9">
            <a:extLst>
              <a:ext uri="{FF2B5EF4-FFF2-40B4-BE49-F238E27FC236}">
                <a16:creationId xmlns:a16="http://schemas.microsoft.com/office/drawing/2014/main" id="{003898A2-C40C-8C49-9645-27F8E31216C0}"/>
              </a:ext>
            </a:extLst>
          </p:cNvPr>
          <p:cNvSpPr/>
          <p:nvPr/>
        </p:nvSpPr>
        <p:spPr>
          <a:xfrm>
            <a:off x="293163" y="1788228"/>
            <a:ext cx="2627454" cy="923330"/>
          </a:xfrm>
          <a:prstGeom prst="rect">
            <a:avLst/>
          </a:prstGeom>
        </p:spPr>
        <p:txBody>
          <a:bodyPr wrap="square">
            <a:spAutoFit/>
          </a:bodyPr>
          <a:lstStyle/>
          <a:p>
            <a:pPr marL="0" marR="0" lvl="0" indent="8335" algn="l" defTabSz="685800" rtl="0" eaLnBrk="1" fontAlgn="auto" latinLnBrk="0" hangingPunct="1">
              <a:lnSpc>
                <a:spcPct val="100000"/>
              </a:lnSpc>
              <a:spcBef>
                <a:spcPts val="0"/>
              </a:spcBef>
              <a:spcAft>
                <a:spcPts val="0"/>
              </a:spcAft>
              <a:buClrTx/>
              <a:buSzTx/>
              <a:buFontTx/>
              <a:buNone/>
              <a:tabLst/>
              <a:defRPr/>
            </a:pPr>
            <a:r>
              <a:rPr kumimoji="0" lang="en-AU" sz="135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charset="0"/>
              </a:rPr>
              <a:t>Somethings not working for some of my students and I could try something different [hopeful idea from conceptual framework]</a:t>
            </a:r>
          </a:p>
        </p:txBody>
      </p:sp>
      <p:sp>
        <p:nvSpPr>
          <p:cNvPr id="11" name="Rectangle 10">
            <a:extLst>
              <a:ext uri="{FF2B5EF4-FFF2-40B4-BE49-F238E27FC236}">
                <a16:creationId xmlns:a16="http://schemas.microsoft.com/office/drawing/2014/main" id="{648AEB51-0F9C-0642-82B5-E590171E0257}"/>
              </a:ext>
            </a:extLst>
          </p:cNvPr>
          <p:cNvSpPr/>
          <p:nvPr/>
        </p:nvSpPr>
        <p:spPr>
          <a:xfrm>
            <a:off x="168737" y="220338"/>
            <a:ext cx="2517131" cy="1061829"/>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AU" sz="2100" b="1" i="0" u="none" strike="noStrike" kern="1200" cap="none" spc="0" normalizeH="0" baseline="0" noProof="0" dirty="0">
                <a:ln>
                  <a:noFill/>
                </a:ln>
                <a:solidFill>
                  <a:prstClr val="black"/>
                </a:solidFill>
                <a:effectLst/>
                <a:uLnTx/>
                <a:uFillTx/>
                <a:latin typeface="Calibri" panose="020F0502020204030204"/>
                <a:ea typeface="+mn-ea"/>
                <a:cs typeface="Arial" charset="0"/>
              </a:rPr>
              <a:t>Researching While Teaching action research</a:t>
            </a:r>
          </a:p>
        </p:txBody>
      </p:sp>
      <p:pic>
        <p:nvPicPr>
          <p:cNvPr id="3" name="Picture 2" descr="Diagram&#10;&#10;Description automatically generated">
            <a:extLst>
              <a:ext uri="{FF2B5EF4-FFF2-40B4-BE49-F238E27FC236}">
                <a16:creationId xmlns:a16="http://schemas.microsoft.com/office/drawing/2014/main" id="{7D715B74-BD73-7043-9949-7751D808E7BB}"/>
              </a:ext>
            </a:extLst>
          </p:cNvPr>
          <p:cNvPicPr>
            <a:picLocks noChangeAspect="1"/>
          </p:cNvPicPr>
          <p:nvPr/>
        </p:nvPicPr>
        <p:blipFill>
          <a:blip r:embed="rId2"/>
          <a:stretch>
            <a:fillRect/>
          </a:stretch>
        </p:blipFill>
        <p:spPr>
          <a:xfrm>
            <a:off x="3011750" y="1153991"/>
            <a:ext cx="2627454" cy="1749575"/>
          </a:xfrm>
          <a:prstGeom prst="rect">
            <a:avLst/>
          </a:prstGeom>
        </p:spPr>
      </p:pic>
      <p:sp>
        <p:nvSpPr>
          <p:cNvPr id="12" name="TextBox 11">
            <a:extLst>
              <a:ext uri="{FF2B5EF4-FFF2-40B4-BE49-F238E27FC236}">
                <a16:creationId xmlns:a16="http://schemas.microsoft.com/office/drawing/2014/main" id="{F4F0DE04-FE50-4F76-99AA-66B2D225186B}"/>
              </a:ext>
            </a:extLst>
          </p:cNvPr>
          <p:cNvSpPr txBox="1"/>
          <p:nvPr/>
        </p:nvSpPr>
        <p:spPr>
          <a:xfrm>
            <a:off x="6996074" y="403664"/>
            <a:ext cx="1652596" cy="92333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Arial" charset="0"/>
              </a:rPr>
              <a:t>How is analysis informed by the aim and the conceptual framework</a:t>
            </a:r>
          </a:p>
        </p:txBody>
      </p:sp>
    </p:spTree>
    <p:extLst>
      <p:ext uri="{BB962C8B-B14F-4D97-AF65-F5344CB8AC3E}">
        <p14:creationId xmlns:p14="http://schemas.microsoft.com/office/powerpoint/2010/main" val="22938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F42AE3-F9C7-4E31-8FDA-D5E97014B211}"/>
              </a:ext>
            </a:extLst>
          </p:cNvPr>
          <p:cNvSpPr/>
          <p:nvPr/>
        </p:nvSpPr>
        <p:spPr>
          <a:xfrm>
            <a:off x="6234286" y="2045367"/>
            <a:ext cx="2533197" cy="26398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Canvas 2">
            <a:extLst>
              <a:ext uri="{FF2B5EF4-FFF2-40B4-BE49-F238E27FC236}">
                <a16:creationId xmlns:a16="http://schemas.microsoft.com/office/drawing/2014/main" id="{FFC1537D-A836-8B4F-8588-9C84B2D02AF1}"/>
              </a:ext>
            </a:extLst>
          </p:cNvPr>
          <p:cNvGrpSpPr/>
          <p:nvPr/>
        </p:nvGrpSpPr>
        <p:grpSpPr>
          <a:xfrm>
            <a:off x="680551" y="45161"/>
            <a:ext cx="5451308" cy="4397188"/>
            <a:chOff x="0" y="0"/>
            <a:chExt cx="6447790" cy="4830445"/>
          </a:xfrm>
        </p:grpSpPr>
        <p:sp>
          <p:nvSpPr>
            <p:cNvPr id="5" name="Rectangle 4">
              <a:extLst>
                <a:ext uri="{FF2B5EF4-FFF2-40B4-BE49-F238E27FC236}">
                  <a16:creationId xmlns:a16="http://schemas.microsoft.com/office/drawing/2014/main" id="{6E926534-D3C6-4A4B-8FD3-C1E874C7B666}"/>
                </a:ext>
              </a:extLst>
            </p:cNvPr>
            <p:cNvSpPr/>
            <p:nvPr/>
          </p:nvSpPr>
          <p:spPr>
            <a:xfrm>
              <a:off x="0" y="0"/>
              <a:ext cx="6447790" cy="4830445"/>
            </a:xfrm>
            <a:prstGeom prst="rect">
              <a:avLst/>
            </a:prstGeom>
            <a:noFill/>
            <a:ln>
              <a:noFill/>
            </a:ln>
          </p:spPr>
        </p:sp>
        <p:sp>
          <p:nvSpPr>
            <p:cNvPr id="6" name="AutoShape 4">
              <a:extLst>
                <a:ext uri="{FF2B5EF4-FFF2-40B4-BE49-F238E27FC236}">
                  <a16:creationId xmlns:a16="http://schemas.microsoft.com/office/drawing/2014/main" id="{A0C7E9B8-0D8D-F949-9565-BE2B39A7C5E3}"/>
                </a:ext>
              </a:extLst>
            </p:cNvPr>
            <p:cNvSpPr>
              <a:spLocks noRot="1" noChangeAspect="1" noEditPoints="1" noChangeArrowheads="1" noChangeShapeType="1" noTextEdit="1"/>
            </p:cNvSpPr>
            <p:nvPr/>
          </p:nvSpPr>
          <p:spPr bwMode="auto">
            <a:xfrm>
              <a:off x="80451" y="723243"/>
              <a:ext cx="2590231" cy="2674105"/>
            </a:xfrm>
            <a:prstGeom prst="flowChartAlternateProcess">
              <a:avLst/>
            </a:prstGeom>
            <a:solidFill>
              <a:srgbClr val="FFFFFF"/>
            </a:solidFill>
            <a:ln w="9525">
              <a:solidFill>
                <a:srgbClr val="000000"/>
              </a:solidFill>
              <a:miter lim="800000"/>
              <a:headEnd/>
              <a:tailEnd/>
            </a:ln>
          </p:spPr>
          <p:txBody>
            <a:bodyPr rot="0" vert="horz" wrap="square" lIns="68580" tIns="34290" rIns="68580" bIns="34290" anchor="t" anchorCtr="0" upright="1">
              <a:noAutofit/>
            </a:bodyPr>
            <a:lstStyle/>
            <a:p>
              <a:pPr algn="just" defTabSz="685800" eaLnBrk="1" fontAlgn="auto" hangingPunct="1">
                <a:lnSpc>
                  <a:spcPts val="1125"/>
                </a:lnSpc>
                <a:spcBef>
                  <a:spcPts val="0"/>
                </a:spcBef>
                <a:spcAft>
                  <a:spcPts val="0"/>
                </a:spcAft>
              </a:pPr>
              <a:r>
                <a:rPr lang="en-AU" sz="1200" b="1" dirty="0">
                  <a:solidFill>
                    <a:prstClr val="black"/>
                  </a:solidFill>
                  <a:latin typeface="Arial" panose="020B0604020202020204" pitchFamily="34" charset="0"/>
                  <a:ea typeface="Times New Roman" panose="02020603050405020304" pitchFamily="18" charset="0"/>
                  <a:cs typeface="+mn-cs"/>
                </a:rPr>
                <a:t>          Enabling THEORY</a:t>
              </a:r>
              <a:endParaRPr lang="en-AU" sz="825" dirty="0">
                <a:solidFill>
                  <a:prstClr val="black"/>
                </a:solidFill>
                <a:latin typeface="Times New Roman" panose="02020603050405020304" pitchFamily="18" charset="0"/>
                <a:ea typeface="Times New Roman" panose="02020603050405020304" pitchFamily="18" charset="0"/>
                <a:cs typeface="+mn-cs"/>
              </a:endParaRPr>
            </a:p>
          </p:txBody>
        </p:sp>
        <p:sp>
          <p:nvSpPr>
            <p:cNvPr id="7" name="AutoShape 5">
              <a:extLst>
                <a:ext uri="{FF2B5EF4-FFF2-40B4-BE49-F238E27FC236}">
                  <a16:creationId xmlns:a16="http://schemas.microsoft.com/office/drawing/2014/main" id="{237177AF-9EC6-0545-A10B-24889D65E7C6}"/>
                </a:ext>
              </a:extLst>
            </p:cNvPr>
            <p:cNvSpPr>
              <a:spLocks noRot="1" noChangeAspect="1" noEditPoints="1" noChangeArrowheads="1" noChangeShapeType="1" noTextEdit="1"/>
            </p:cNvSpPr>
            <p:nvPr/>
          </p:nvSpPr>
          <p:spPr bwMode="auto">
            <a:xfrm>
              <a:off x="4019326" y="912558"/>
              <a:ext cx="2391173" cy="2407417"/>
            </a:xfrm>
            <a:prstGeom prst="flowChartAlternateProcess">
              <a:avLst/>
            </a:prstGeom>
            <a:solidFill>
              <a:srgbClr val="FFFFFF"/>
            </a:solidFill>
            <a:ln w="9525">
              <a:solidFill>
                <a:srgbClr val="000000"/>
              </a:solidFill>
              <a:miter lim="800000"/>
              <a:headEnd/>
              <a:tailEnd/>
            </a:ln>
          </p:spPr>
          <p:txBody>
            <a:bodyPr rot="0" vert="horz" wrap="square" lIns="68580" tIns="34290" rIns="68580" bIns="34290" anchor="t" anchorCtr="0" upright="1">
              <a:noAutofit/>
            </a:bodyPr>
            <a:lstStyle/>
            <a:p>
              <a:pPr algn="just" defTabSz="685800" eaLnBrk="1" fontAlgn="auto" hangingPunct="1">
                <a:lnSpc>
                  <a:spcPts val="1125"/>
                </a:lnSpc>
                <a:spcBef>
                  <a:spcPts val="0"/>
                </a:spcBef>
                <a:spcAft>
                  <a:spcPts val="0"/>
                </a:spcAft>
              </a:pPr>
              <a:r>
                <a:rPr lang="en-AU" sz="1200" b="1">
                  <a:solidFill>
                    <a:prstClr val="black"/>
                  </a:solidFill>
                  <a:latin typeface="Arial" panose="020B0604020202020204" pitchFamily="34" charset="0"/>
                  <a:ea typeface="Times New Roman" panose="02020603050405020304" pitchFamily="18" charset="0"/>
                  <a:cs typeface="+mn-cs"/>
                </a:rPr>
                <a:t>              DATA</a:t>
              </a:r>
              <a:endParaRPr lang="en-AU" sz="825">
                <a:solidFill>
                  <a:prstClr val="black"/>
                </a:solidFill>
                <a:latin typeface="Times New Roman" panose="02020603050405020304" pitchFamily="18" charset="0"/>
                <a:ea typeface="Times New Roman" panose="02020603050405020304" pitchFamily="18" charset="0"/>
                <a:cs typeface="+mn-cs"/>
              </a:endParaRPr>
            </a:p>
          </p:txBody>
        </p:sp>
        <p:sp>
          <p:nvSpPr>
            <p:cNvPr id="8" name="AutoShape 6">
              <a:extLst>
                <a:ext uri="{FF2B5EF4-FFF2-40B4-BE49-F238E27FC236}">
                  <a16:creationId xmlns:a16="http://schemas.microsoft.com/office/drawing/2014/main" id="{9EFDF930-E175-414F-B6BC-8608572CE87E}"/>
                </a:ext>
              </a:extLst>
            </p:cNvPr>
            <p:cNvSpPr>
              <a:spLocks noRot="1" noChangeAspect="1" noEditPoints="1" noChangeArrowheads="1" noChangeShapeType="1" noTextEdit="1"/>
            </p:cNvSpPr>
            <p:nvPr/>
          </p:nvSpPr>
          <p:spPr bwMode="auto">
            <a:xfrm>
              <a:off x="2138205" y="242973"/>
              <a:ext cx="2590230" cy="571361"/>
            </a:xfrm>
            <a:prstGeom prst="curvedDownArrow">
              <a:avLst>
                <a:gd name="adj1" fmla="val 90653"/>
                <a:gd name="adj2" fmla="val 181306"/>
                <a:gd name="adj3" fmla="val 33333"/>
              </a:avLst>
            </a:prstGeom>
            <a:solidFill>
              <a:srgbClr val="FFFFFF"/>
            </a:solidFill>
            <a:ln w="9525">
              <a:solidFill>
                <a:srgbClr val="000000"/>
              </a:solidFill>
              <a:miter lim="800000"/>
              <a:headEnd/>
              <a:tailEnd/>
            </a:ln>
          </p:spPr>
          <p:txBody>
            <a:bodyPr rot="0" vert="horz" wrap="square" lIns="68580" tIns="34290" rIns="68580" bIns="34290" anchor="t" anchorCtr="0" upright="1">
              <a:noAutofit/>
            </a:bodyPr>
            <a:lstStyle/>
            <a:p>
              <a:pPr defTabSz="685800" eaLnBrk="1" fontAlgn="auto" hangingPunct="1">
                <a:spcBef>
                  <a:spcPts val="0"/>
                </a:spcBef>
                <a:spcAft>
                  <a:spcPts val="0"/>
                </a:spcAft>
              </a:pPr>
              <a:endParaRPr lang="en-US" sz="1350">
                <a:solidFill>
                  <a:prstClr val="black"/>
                </a:solidFill>
                <a:latin typeface="Calibri" panose="020F0502020204030204"/>
                <a:cs typeface="+mn-cs"/>
              </a:endParaRPr>
            </a:p>
          </p:txBody>
        </p:sp>
        <p:sp>
          <p:nvSpPr>
            <p:cNvPr id="9" name="AutoShape 7">
              <a:extLst>
                <a:ext uri="{FF2B5EF4-FFF2-40B4-BE49-F238E27FC236}">
                  <a16:creationId xmlns:a16="http://schemas.microsoft.com/office/drawing/2014/main" id="{5E9B2B5F-8212-CE45-BF77-E18A1FF89CF2}"/>
                </a:ext>
              </a:extLst>
            </p:cNvPr>
            <p:cNvSpPr>
              <a:spLocks noRot="1" noChangeAspect="1" noEditPoints="1" noChangeArrowheads="1" noChangeShapeType="1" noTextEdit="1"/>
            </p:cNvSpPr>
            <p:nvPr/>
          </p:nvSpPr>
          <p:spPr bwMode="auto">
            <a:xfrm rot="10800000">
              <a:off x="1898474" y="3577925"/>
              <a:ext cx="2499825" cy="550629"/>
            </a:xfrm>
            <a:prstGeom prst="curvedDownArrow">
              <a:avLst>
                <a:gd name="adj1" fmla="val 90783"/>
                <a:gd name="adj2" fmla="val 181566"/>
                <a:gd name="adj3" fmla="val 33333"/>
              </a:avLst>
            </a:prstGeom>
            <a:solidFill>
              <a:srgbClr val="FFFFFF"/>
            </a:solidFill>
            <a:ln w="9525">
              <a:solidFill>
                <a:srgbClr val="000000"/>
              </a:solidFill>
              <a:miter lim="800000"/>
              <a:headEnd/>
              <a:tailEnd/>
            </a:ln>
          </p:spPr>
          <p:txBody>
            <a:bodyPr rot="0" vert="horz" wrap="square" lIns="68580" tIns="34290" rIns="68580" bIns="34290" anchor="t" anchorCtr="0" upright="1">
              <a:noAutofit/>
            </a:bodyPr>
            <a:lstStyle/>
            <a:p>
              <a:pPr defTabSz="685800" eaLnBrk="1" fontAlgn="auto" hangingPunct="1">
                <a:spcBef>
                  <a:spcPts val="0"/>
                </a:spcBef>
                <a:spcAft>
                  <a:spcPts val="0"/>
                </a:spcAft>
              </a:pPr>
              <a:endParaRPr lang="en-US" sz="1350">
                <a:solidFill>
                  <a:prstClr val="black"/>
                </a:solidFill>
                <a:latin typeface="Calibri" panose="020F0502020204030204"/>
                <a:cs typeface="+mn-cs"/>
              </a:endParaRPr>
            </a:p>
          </p:txBody>
        </p:sp>
      </p:grpSp>
      <p:sp>
        <p:nvSpPr>
          <p:cNvPr id="2" name="TextBox 1">
            <a:extLst>
              <a:ext uri="{FF2B5EF4-FFF2-40B4-BE49-F238E27FC236}">
                <a16:creationId xmlns:a16="http://schemas.microsoft.com/office/drawing/2014/main" id="{66E865D3-970D-8B42-B748-2223FADC8F5F}"/>
              </a:ext>
            </a:extLst>
          </p:cNvPr>
          <p:cNvSpPr txBox="1"/>
          <p:nvPr/>
        </p:nvSpPr>
        <p:spPr>
          <a:xfrm>
            <a:off x="4145682" y="1194696"/>
            <a:ext cx="2021627" cy="1962076"/>
          </a:xfrm>
          <a:prstGeom prst="rect">
            <a:avLst/>
          </a:prstGeom>
          <a:noFill/>
        </p:spPr>
        <p:txBody>
          <a:bodyPr wrap="square" rtlCol="0">
            <a:spAutoFit/>
          </a:bodyPr>
          <a:lstStyle/>
          <a:p>
            <a:pPr marL="204788" indent="-196454" defTabSz="685800" eaLnBrk="1" fontAlgn="auto" hangingPunct="1">
              <a:spcBef>
                <a:spcPts val="0"/>
              </a:spcBef>
              <a:spcAft>
                <a:spcPts val="0"/>
              </a:spcAft>
              <a:buFontTx/>
              <a:buChar char="-"/>
            </a:pPr>
            <a:r>
              <a:rPr lang="en-US" sz="1350" dirty="0">
                <a:solidFill>
                  <a:prstClr val="black"/>
                </a:solidFill>
                <a:latin typeface="Calibri" panose="020F0502020204030204"/>
                <a:cs typeface="+mn-cs"/>
              </a:rPr>
              <a:t>Your understandings</a:t>
            </a:r>
          </a:p>
          <a:p>
            <a:pPr marL="204788" indent="-196454" defTabSz="685800" eaLnBrk="1" fontAlgn="auto" hangingPunct="1">
              <a:spcBef>
                <a:spcPts val="0"/>
              </a:spcBef>
              <a:spcAft>
                <a:spcPts val="0"/>
              </a:spcAft>
              <a:buFontTx/>
              <a:buChar char="-"/>
            </a:pPr>
            <a:r>
              <a:rPr lang="en-US" sz="1350" dirty="0">
                <a:solidFill>
                  <a:prstClr val="black"/>
                </a:solidFill>
                <a:latin typeface="Calibri" panose="020F0502020204030204"/>
                <a:cs typeface="+mn-cs"/>
              </a:rPr>
              <a:t>student understandings</a:t>
            </a:r>
          </a:p>
          <a:p>
            <a:pPr marL="204788" indent="-196454" defTabSz="685800" eaLnBrk="1" fontAlgn="auto" hangingPunct="1">
              <a:spcBef>
                <a:spcPts val="0"/>
              </a:spcBef>
              <a:spcAft>
                <a:spcPts val="0"/>
              </a:spcAft>
              <a:buFontTx/>
              <a:buChar char="-"/>
            </a:pPr>
            <a:r>
              <a:rPr lang="en-US" sz="1350" dirty="0">
                <a:solidFill>
                  <a:prstClr val="black"/>
                </a:solidFill>
                <a:latin typeface="Calibri" panose="020F0502020204030204"/>
                <a:cs typeface="+mn-cs"/>
              </a:rPr>
              <a:t>Evidence of teaching</a:t>
            </a:r>
          </a:p>
          <a:p>
            <a:pPr marL="204788" indent="-196454" defTabSz="685800" eaLnBrk="1" fontAlgn="auto" hangingPunct="1">
              <a:spcBef>
                <a:spcPts val="0"/>
              </a:spcBef>
              <a:spcAft>
                <a:spcPts val="0"/>
              </a:spcAft>
              <a:buFontTx/>
              <a:buChar char="-"/>
            </a:pPr>
            <a:r>
              <a:rPr lang="en-US" sz="1350" dirty="0">
                <a:solidFill>
                  <a:prstClr val="black"/>
                </a:solidFill>
                <a:latin typeface="Calibri" panose="020F0502020204030204"/>
                <a:cs typeface="+mn-cs"/>
              </a:rPr>
              <a:t>Documents used in class</a:t>
            </a:r>
          </a:p>
          <a:p>
            <a:pPr marL="204788" indent="-196454" defTabSz="685800" eaLnBrk="1" fontAlgn="auto" hangingPunct="1">
              <a:spcBef>
                <a:spcPts val="0"/>
              </a:spcBef>
              <a:spcAft>
                <a:spcPts val="0"/>
              </a:spcAft>
              <a:buFontTx/>
              <a:buChar char="-"/>
            </a:pPr>
            <a:r>
              <a:rPr lang="en-US" sz="1350" dirty="0">
                <a:solidFill>
                  <a:prstClr val="black"/>
                </a:solidFill>
                <a:latin typeface="Calibri" panose="020F0502020204030204"/>
                <a:cs typeface="+mn-cs"/>
              </a:rPr>
              <a:t>Student artifacts</a:t>
            </a:r>
          </a:p>
          <a:p>
            <a:pPr marL="204788" indent="-196454" defTabSz="685800" eaLnBrk="1" fontAlgn="auto" hangingPunct="1">
              <a:spcBef>
                <a:spcPts val="0"/>
              </a:spcBef>
              <a:spcAft>
                <a:spcPts val="0"/>
              </a:spcAft>
              <a:buFontTx/>
              <a:buChar char="-"/>
            </a:pPr>
            <a:r>
              <a:rPr lang="en-US" sz="1350" dirty="0">
                <a:solidFill>
                  <a:prstClr val="black"/>
                </a:solidFill>
                <a:latin typeface="Calibri" panose="020F0502020204030204"/>
                <a:cs typeface="+mn-cs"/>
              </a:rPr>
              <a:t>data</a:t>
            </a:r>
          </a:p>
          <a:p>
            <a:pPr marL="214313" indent="-214313" defTabSz="685800" eaLnBrk="1" fontAlgn="auto" hangingPunct="1">
              <a:spcBef>
                <a:spcPts val="0"/>
              </a:spcBef>
              <a:spcAft>
                <a:spcPts val="0"/>
              </a:spcAft>
              <a:buFontTx/>
              <a:buChar char="-"/>
            </a:pPr>
            <a:endParaRPr lang="en-US" sz="1350" dirty="0">
              <a:solidFill>
                <a:prstClr val="black"/>
              </a:solidFill>
              <a:latin typeface="Calibri" panose="020F0502020204030204"/>
              <a:cs typeface="+mn-cs"/>
            </a:endParaRPr>
          </a:p>
        </p:txBody>
      </p:sp>
      <p:sp>
        <p:nvSpPr>
          <p:cNvPr id="3" name="TextBox 2">
            <a:extLst>
              <a:ext uri="{FF2B5EF4-FFF2-40B4-BE49-F238E27FC236}">
                <a16:creationId xmlns:a16="http://schemas.microsoft.com/office/drawing/2014/main" id="{3C7D5728-295A-5243-8619-04D15FD915C3}"/>
              </a:ext>
            </a:extLst>
          </p:cNvPr>
          <p:cNvSpPr txBox="1"/>
          <p:nvPr/>
        </p:nvSpPr>
        <p:spPr>
          <a:xfrm>
            <a:off x="887999" y="1337039"/>
            <a:ext cx="1888968" cy="2055563"/>
          </a:xfrm>
          <a:prstGeom prst="rect">
            <a:avLst/>
          </a:prstGeom>
          <a:noFill/>
        </p:spPr>
        <p:txBody>
          <a:bodyPr wrap="square" rtlCol="0">
            <a:spAutoFit/>
          </a:bodyPr>
          <a:lstStyle/>
          <a:p>
            <a:pPr marL="257175" indent="-257175" defTabSz="685800" eaLnBrk="1" fontAlgn="auto" hangingPunct="1">
              <a:spcBef>
                <a:spcPts val="0"/>
              </a:spcBef>
              <a:spcAft>
                <a:spcPts val="0"/>
              </a:spcAft>
              <a:buFontTx/>
              <a:buAutoNum type="arabicPeriod"/>
            </a:pPr>
            <a:r>
              <a:rPr lang="en-US" sz="1350" dirty="0">
                <a:solidFill>
                  <a:prstClr val="black"/>
                </a:solidFill>
                <a:latin typeface="Calibri" panose="020F0502020204030204"/>
                <a:cs typeface="+mn-cs"/>
              </a:rPr>
              <a:t>High Intellectual challenge</a:t>
            </a:r>
          </a:p>
          <a:p>
            <a:pPr marL="257175" indent="-257175" defTabSz="685800" eaLnBrk="1" fontAlgn="auto" hangingPunct="1">
              <a:spcBef>
                <a:spcPts val="0"/>
              </a:spcBef>
              <a:spcAft>
                <a:spcPts val="0"/>
              </a:spcAft>
              <a:buFontTx/>
              <a:buAutoNum type="arabicPeriod"/>
            </a:pPr>
            <a:r>
              <a:rPr lang="en-US" sz="1350" dirty="0">
                <a:solidFill>
                  <a:prstClr val="black"/>
                </a:solidFill>
                <a:latin typeface="Calibri" panose="020F0502020204030204"/>
                <a:cs typeface="+mn-cs"/>
              </a:rPr>
              <a:t>Student life-worlds </a:t>
            </a:r>
          </a:p>
          <a:p>
            <a:pPr marL="257175" indent="-257175" defTabSz="685800" eaLnBrk="1" fontAlgn="auto" hangingPunct="1">
              <a:spcBef>
                <a:spcPts val="0"/>
              </a:spcBef>
              <a:spcAft>
                <a:spcPts val="0"/>
              </a:spcAft>
            </a:pPr>
            <a:r>
              <a:rPr lang="en-AU" sz="1350" dirty="0">
                <a:solidFill>
                  <a:prstClr val="black"/>
                </a:solidFill>
                <a:latin typeface="Calibri" panose="020F0502020204030204"/>
                <a:ea typeface="Calibri"/>
                <a:cs typeface="Times New Roman"/>
              </a:rPr>
              <a:t>3. 	Ethos of care/belonging </a:t>
            </a:r>
          </a:p>
          <a:p>
            <a:pPr marL="257175" indent="-257175" defTabSz="685800" eaLnBrk="1" fontAlgn="auto" hangingPunct="1">
              <a:lnSpc>
                <a:spcPct val="115000"/>
              </a:lnSpc>
              <a:spcBef>
                <a:spcPts val="0"/>
              </a:spcBef>
              <a:spcAft>
                <a:spcPts val="0"/>
              </a:spcAft>
            </a:pPr>
            <a:r>
              <a:rPr lang="en-AU" sz="1350" dirty="0">
                <a:solidFill>
                  <a:prstClr val="black"/>
                </a:solidFill>
                <a:latin typeface="Calibri" panose="020F0502020204030204"/>
                <a:ea typeface="Calibri"/>
                <a:cs typeface="Times New Roman"/>
              </a:rPr>
              <a:t>4. 	Dialogic and democratic </a:t>
            </a:r>
          </a:p>
          <a:p>
            <a:pPr marL="257175" indent="-257175" defTabSz="685800" eaLnBrk="1" fontAlgn="auto" hangingPunct="1">
              <a:lnSpc>
                <a:spcPct val="115000"/>
              </a:lnSpc>
              <a:spcBef>
                <a:spcPts val="0"/>
              </a:spcBef>
              <a:spcAft>
                <a:spcPts val="0"/>
              </a:spcAft>
            </a:pPr>
            <a:r>
              <a:rPr lang="en-AU" sz="1350" dirty="0">
                <a:solidFill>
                  <a:prstClr val="black"/>
                </a:solidFill>
                <a:latin typeface="Calibri" panose="020F0502020204030204"/>
                <a:ea typeface="Calibri"/>
                <a:cs typeface="Times New Roman"/>
              </a:rPr>
              <a:t>5. 	Scaffolding </a:t>
            </a:r>
          </a:p>
          <a:p>
            <a:pPr defTabSz="685800" eaLnBrk="1" fontAlgn="auto" hangingPunct="1">
              <a:spcBef>
                <a:spcPts val="0"/>
              </a:spcBef>
              <a:spcAft>
                <a:spcPts val="0"/>
              </a:spcAft>
            </a:pPr>
            <a:endParaRPr lang="en-US" sz="1350" dirty="0">
              <a:solidFill>
                <a:prstClr val="black"/>
              </a:solidFill>
              <a:latin typeface="Calibri" panose="020F0502020204030204"/>
              <a:cs typeface="+mn-cs"/>
            </a:endParaRPr>
          </a:p>
        </p:txBody>
      </p:sp>
      <p:sp>
        <p:nvSpPr>
          <p:cNvPr id="10" name="Rectangle 9">
            <a:extLst>
              <a:ext uri="{FF2B5EF4-FFF2-40B4-BE49-F238E27FC236}">
                <a16:creationId xmlns:a16="http://schemas.microsoft.com/office/drawing/2014/main" id="{4E50C023-0F81-4243-A18C-B5E184DDDF8E}"/>
              </a:ext>
            </a:extLst>
          </p:cNvPr>
          <p:cNvSpPr/>
          <p:nvPr/>
        </p:nvSpPr>
        <p:spPr>
          <a:xfrm>
            <a:off x="2860814" y="1349157"/>
            <a:ext cx="1352964" cy="1015663"/>
          </a:xfrm>
          <a:prstGeom prst="rect">
            <a:avLst/>
          </a:prstGeom>
        </p:spPr>
        <p:txBody>
          <a:bodyPr wrap="square">
            <a:spAutoFit/>
          </a:bodyPr>
          <a:lstStyle/>
          <a:p>
            <a:pPr algn="ctr" defTabSz="685800" eaLnBrk="1" fontAlgn="auto" hangingPunct="1">
              <a:spcBef>
                <a:spcPts val="0"/>
              </a:spcBef>
              <a:spcAft>
                <a:spcPts val="0"/>
              </a:spcAft>
            </a:pPr>
            <a:r>
              <a:rPr lang="en-US" sz="3000" dirty="0">
                <a:solidFill>
                  <a:prstClr val="black"/>
                </a:solidFill>
                <a:latin typeface="Calibri" panose="020F0502020204030204"/>
                <a:cs typeface="+mn-cs"/>
              </a:rPr>
              <a:t>Which </a:t>
            </a:r>
          </a:p>
          <a:p>
            <a:pPr algn="ctr" defTabSz="685800" eaLnBrk="1" fontAlgn="auto" hangingPunct="1">
              <a:spcBef>
                <a:spcPts val="0"/>
              </a:spcBef>
              <a:spcAft>
                <a:spcPts val="0"/>
              </a:spcAft>
            </a:pPr>
            <a:r>
              <a:rPr lang="en-US" sz="3000" dirty="0">
                <a:solidFill>
                  <a:prstClr val="black"/>
                </a:solidFill>
                <a:latin typeface="Calibri" panose="020F0502020204030204"/>
                <a:cs typeface="+mn-cs"/>
              </a:rPr>
              <a:t>Story?</a:t>
            </a:r>
          </a:p>
        </p:txBody>
      </p:sp>
      <p:sp>
        <p:nvSpPr>
          <p:cNvPr id="11" name="TextBox 10">
            <a:extLst>
              <a:ext uri="{FF2B5EF4-FFF2-40B4-BE49-F238E27FC236}">
                <a16:creationId xmlns:a16="http://schemas.microsoft.com/office/drawing/2014/main" id="{9BCD213E-FE42-4042-99F4-5C2F2212B6CE}"/>
              </a:ext>
            </a:extLst>
          </p:cNvPr>
          <p:cNvSpPr txBox="1"/>
          <p:nvPr/>
        </p:nvSpPr>
        <p:spPr>
          <a:xfrm>
            <a:off x="6385725" y="2099940"/>
            <a:ext cx="2300597" cy="2585323"/>
          </a:xfrm>
          <a:prstGeom prst="rect">
            <a:avLst/>
          </a:prstGeom>
          <a:noFill/>
        </p:spPr>
        <p:txBody>
          <a:bodyPr wrap="square" rtlCol="0">
            <a:spAutoFit/>
          </a:bodyPr>
          <a:lstStyle/>
          <a:p>
            <a:pPr marL="342900" indent="-342900"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What did I do differently?</a:t>
            </a:r>
          </a:p>
          <a:p>
            <a:pPr marL="342900" indent="-342900"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What happened to my pedagogy?</a:t>
            </a:r>
          </a:p>
          <a:p>
            <a:pPr marL="342900" indent="-342900"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How did that affect how I understand my students?</a:t>
            </a:r>
          </a:p>
          <a:p>
            <a:pPr marL="342900" indent="-342900"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What did I learn about AR?</a:t>
            </a:r>
          </a:p>
          <a:p>
            <a:pPr marL="342900" indent="-342900"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Did my AR improve things?</a:t>
            </a:r>
          </a:p>
          <a:p>
            <a:pPr marL="342900" indent="-342900" defTabSz="685800" eaLnBrk="1" fontAlgn="auto" hangingPunct="1">
              <a:spcBef>
                <a:spcPts val="0"/>
              </a:spcBef>
              <a:spcAft>
                <a:spcPts val="0"/>
              </a:spcAft>
              <a:buFont typeface="Arial" panose="020B0604020202020204" pitchFamily="34" charset="0"/>
              <a:buChar char="•"/>
            </a:pPr>
            <a:r>
              <a:rPr lang="en-US" sz="1350" dirty="0">
                <a:solidFill>
                  <a:prstClr val="black"/>
                </a:solidFill>
                <a:latin typeface="Calibri" panose="020F0502020204030204"/>
                <a:cs typeface="+mn-cs"/>
              </a:rPr>
              <a:t>What's next?</a:t>
            </a:r>
          </a:p>
          <a:p>
            <a:pPr defTabSz="685800" eaLnBrk="1" fontAlgn="auto" hangingPunct="1">
              <a:spcBef>
                <a:spcPts val="0"/>
              </a:spcBef>
              <a:spcAft>
                <a:spcPts val="0"/>
              </a:spcAft>
            </a:pPr>
            <a:endParaRPr lang="en-US" sz="1350" dirty="0">
              <a:solidFill>
                <a:prstClr val="black"/>
              </a:solidFill>
              <a:latin typeface="Calibri" panose="020F0502020204030204"/>
              <a:cs typeface="+mn-cs"/>
            </a:endParaRPr>
          </a:p>
        </p:txBody>
      </p:sp>
    </p:spTree>
    <p:extLst>
      <p:ext uri="{BB962C8B-B14F-4D97-AF65-F5344CB8AC3E}">
        <p14:creationId xmlns:p14="http://schemas.microsoft.com/office/powerpoint/2010/main" val="540945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7A3986-4061-4D74-9997-3E8D99A7350A}"/>
              </a:ext>
            </a:extLst>
          </p:cNvPr>
          <p:cNvSpPr>
            <a:spLocks noGrp="1"/>
          </p:cNvSpPr>
          <p:nvPr>
            <p:ph type="body" sz="quarter" idx="12"/>
          </p:nvPr>
        </p:nvSpPr>
        <p:spPr/>
        <p:txBody>
          <a:bodyPr/>
          <a:lstStyle/>
          <a:p>
            <a:pPr marL="0" indent="0">
              <a:buNone/>
            </a:pPr>
            <a:endParaRPr lang="en-AU" sz="1400" dirty="0"/>
          </a:p>
          <a:p>
            <a:pPr marL="0" indent="0">
              <a:buNone/>
            </a:pPr>
            <a:r>
              <a:rPr lang="en-AU" sz="1400" dirty="0"/>
              <a:t>Cochran-Smith &amp; Lytle discuss one type of practitioner inquiry – teacher research – by exploring its theoretical and epistemological architecture and illustrating its grounding in a fundamentally dialectical relationship or stance.</a:t>
            </a:r>
          </a:p>
          <a:p>
            <a:pPr marL="0" indent="0">
              <a:buNone/>
            </a:pPr>
            <a:endParaRPr lang="en-AU" sz="1400" dirty="0"/>
          </a:p>
          <a:p>
            <a:pPr marL="0" indent="0">
              <a:buNone/>
            </a:pPr>
            <a:r>
              <a:rPr lang="en-AU" sz="1400" dirty="0"/>
              <a:t>Practitioner inquiry – versions and variations: teacher researcher, self-study, narrative inquiry, autobiographical inquiry, scholarship of teaching. </a:t>
            </a:r>
          </a:p>
          <a:p>
            <a:pPr marL="0" indent="0">
              <a:buNone/>
            </a:pPr>
            <a:endParaRPr lang="en-AU" sz="1400" dirty="0"/>
          </a:p>
          <a:p>
            <a:pPr marL="0" indent="0">
              <a:buNone/>
            </a:pPr>
            <a:r>
              <a:rPr lang="en-AU" sz="1400" dirty="0"/>
              <a:t>Practitioner takes on the role of researcher, </a:t>
            </a:r>
          </a:p>
          <a:p>
            <a:pPr marL="0" indent="0">
              <a:buNone/>
            </a:pPr>
            <a:r>
              <a:rPr lang="en-AU" sz="1400" dirty="0"/>
              <a:t> </a:t>
            </a:r>
          </a:p>
          <a:p>
            <a:pPr marL="0" indent="0">
              <a:buNone/>
            </a:pPr>
            <a:r>
              <a:rPr lang="en-AU" sz="1400" dirty="0"/>
              <a:t>‘</a:t>
            </a:r>
            <a:r>
              <a:rPr lang="en-AU" sz="1400" i="1" dirty="0"/>
              <a:t>The common assumption here is that those who work inside particular educational contexts and/or who live inside particular social situations are among those who have significant knowledge and perspectives about the situation. This challenges the idea that knowledge can be generated only by those outside a given social or educational setting and then applied inside classrooms</a:t>
            </a:r>
            <a:r>
              <a:rPr lang="en-AU" sz="1400" dirty="0"/>
              <a:t>’ (p. 41) </a:t>
            </a:r>
            <a:endParaRPr lang="en-US" sz="1400" dirty="0"/>
          </a:p>
        </p:txBody>
      </p:sp>
      <p:pic>
        <p:nvPicPr>
          <p:cNvPr id="5" name="Picture 4">
            <a:extLst>
              <a:ext uri="{FF2B5EF4-FFF2-40B4-BE49-F238E27FC236}">
                <a16:creationId xmlns:a16="http://schemas.microsoft.com/office/drawing/2014/main" id="{34266A71-832B-473C-B820-BC67D8A6D559}"/>
              </a:ext>
            </a:extLst>
          </p:cNvPr>
          <p:cNvPicPr>
            <a:picLocks noChangeAspect="1"/>
          </p:cNvPicPr>
          <p:nvPr/>
        </p:nvPicPr>
        <p:blipFill>
          <a:blip r:embed="rId2"/>
          <a:stretch>
            <a:fillRect/>
          </a:stretch>
        </p:blipFill>
        <p:spPr>
          <a:xfrm>
            <a:off x="1232927" y="66677"/>
            <a:ext cx="5172075" cy="1371600"/>
          </a:xfrm>
          <a:prstGeom prst="rect">
            <a:avLst/>
          </a:prstGeom>
        </p:spPr>
      </p:pic>
    </p:spTree>
    <p:extLst>
      <p:ext uri="{BB962C8B-B14F-4D97-AF65-F5344CB8AC3E}">
        <p14:creationId xmlns:p14="http://schemas.microsoft.com/office/powerpoint/2010/main" val="389961785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26E445-7CE4-4246-8615-C7FCCAAEC9EF}">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39ccbe4-bc42-41af-ad40-d5925bb58805"/>
    <ds:schemaRef ds:uri="http://purl.org/dc/terms/"/>
    <ds:schemaRef ds:uri="5e97e995-cb86-401e-8992-3861983dfada"/>
    <ds:schemaRef ds:uri="http://www.w3.org/XML/1998/namespace"/>
    <ds:schemaRef ds:uri="http://purl.org/dc/dcmitype/"/>
  </ds:schemaRefs>
</ds:datastoreItem>
</file>

<file path=customXml/itemProps3.xml><?xml version="1.0" encoding="utf-8"?>
<ds:datastoreItem xmlns:ds="http://schemas.openxmlformats.org/officeDocument/2006/customXml" ds:itemID="{36ED6CFB-4565-4EBD-BC27-3050874D6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4979</TotalTime>
  <Words>9488</Words>
  <Application>Microsoft Office PowerPoint</Application>
  <PresentationFormat>On-screen Show (16:9)</PresentationFormat>
  <Paragraphs>469</Paragraphs>
  <Slides>67</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67</vt:i4>
      </vt:variant>
    </vt:vector>
  </HeadingPairs>
  <TitlesOfParts>
    <vt:vector size="74" baseType="lpstr">
      <vt:lpstr>Altis UniSA</vt:lpstr>
      <vt:lpstr>Arial</vt:lpstr>
      <vt:lpstr>Calibri</vt:lpstr>
      <vt:lpstr>Calibri Light</vt:lpstr>
      <vt:lpstr>Times New Roman</vt:lpstr>
      <vt:lpstr>UniSA PPT - Bar footer</vt:lpstr>
      <vt:lpstr>Office Theme</vt:lpstr>
      <vt:lpstr>Researching While Teaching Series  Workshop #6 Doing the Action Research Analysing your Action Research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647</cp:revision>
  <cp:lastPrinted>2022-05-19T01:44:21Z</cp:lastPrinted>
  <dcterms:created xsi:type="dcterms:W3CDTF">2019-06-17T22:49:35Z</dcterms:created>
  <dcterms:modified xsi:type="dcterms:W3CDTF">2022-09-23T07:18:45Z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