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336" r:id="rId2"/>
    <p:sldId id="323" r:id="rId3"/>
    <p:sldId id="315" r:id="rId4"/>
    <p:sldId id="354" r:id="rId5"/>
    <p:sldId id="348" r:id="rId6"/>
    <p:sldId id="316" r:id="rId7"/>
    <p:sldId id="338" r:id="rId8"/>
    <p:sldId id="349" r:id="rId9"/>
    <p:sldId id="352" r:id="rId10"/>
    <p:sldId id="350" r:id="rId11"/>
    <p:sldId id="340" r:id="rId12"/>
    <p:sldId id="339" r:id="rId13"/>
    <p:sldId id="337" r:id="rId14"/>
    <p:sldId id="343" r:id="rId15"/>
    <p:sldId id="345" r:id="rId16"/>
    <p:sldId id="353" r:id="rId17"/>
    <p:sldId id="346" r:id="rId18"/>
    <p:sldId id="347" r:id="rId19"/>
    <p:sldId id="351" r:id="rId20"/>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976">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C8"/>
    <a:srgbClr val="00349C"/>
    <a:srgbClr val="133399"/>
    <a:srgbClr val="17509F"/>
    <a:srgbClr val="0251A1"/>
    <a:srgbClr val="1729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9" autoAdjust="0"/>
    <p:restoredTop sz="75322" autoAdjust="0"/>
  </p:normalViewPr>
  <p:slideViewPr>
    <p:cSldViewPr snapToGrid="0">
      <p:cViewPr varScale="1">
        <p:scale>
          <a:sx n="150" d="100"/>
          <a:sy n="150" d="100"/>
        </p:scale>
        <p:origin x="474" y="126"/>
      </p:cViewPr>
      <p:guideLst>
        <p:guide orient="horz" pos="297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40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66D26C5-F0A9-400F-9FD0-E330148CE9D3}" type="slidenum">
              <a:rPr lang="en-US" smtClean="0"/>
              <a:pPr/>
              <a:t>1</a:t>
            </a:fld>
            <a:endParaRPr lang="en-US"/>
          </a:p>
        </p:txBody>
      </p:sp>
      <p:sp>
        <p:nvSpPr>
          <p:cNvPr id="46083" name="Rectangle 2"/>
          <p:cNvSpPr>
            <a:spLocks noGrp="1" noRot="1" noChangeAspect="1" noChangeArrowheads="1" noTextEdit="1"/>
          </p:cNvSpPr>
          <p:nvPr>
            <p:ph type="sldImg"/>
          </p:nvPr>
        </p:nvSpPr>
        <p:spPr>
          <a:xfrm>
            <a:off x="92075" y="746125"/>
            <a:ext cx="6623050" cy="3725863"/>
          </a:xfrm>
          <a:ln/>
        </p:spPr>
      </p:sp>
      <p:sp>
        <p:nvSpPr>
          <p:cNvPr id="46084" name="Rectangle 3"/>
          <p:cNvSpPr>
            <a:spLocks noGrp="1" noChangeArrowheads="1"/>
          </p:cNvSpPr>
          <p:nvPr>
            <p:ph type="body" idx="1"/>
          </p:nvPr>
        </p:nvSpPr>
        <p:spPr>
          <a:noFill/>
          <a:ln/>
        </p:spPr>
        <p:txBody>
          <a:bodyPr/>
          <a:lstStyle/>
          <a:p>
            <a:pPr eaLnBrk="1" hangingPunct="1"/>
            <a:r>
              <a:rPr lang="en-AU" dirty="0"/>
              <a:t>Introduce yourself and </a:t>
            </a:r>
            <a:r>
              <a:rPr lang="en-AU" dirty="0" err="1"/>
              <a:t>Snjez</a:t>
            </a:r>
            <a:endParaRPr lang="en-US" dirty="0"/>
          </a:p>
        </p:txBody>
      </p:sp>
    </p:spTree>
    <p:extLst>
      <p:ext uri="{BB962C8B-B14F-4D97-AF65-F5344CB8AC3E}">
        <p14:creationId xmlns:p14="http://schemas.microsoft.com/office/powerpoint/2010/main" val="4244851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54356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1030028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charset="0"/>
                <a:ea typeface="Arial" pitchFamily="-65" charset="0"/>
                <a:cs typeface="Arial" charset="0"/>
              </a:rPr>
              <a:t>Limited finances can shape university experience i.e. purchasing study resources, transport to campus, internet access</a:t>
            </a:r>
          </a:p>
          <a:p>
            <a:r>
              <a:rPr lang="en-US" sz="1200" kern="1200" dirty="0">
                <a:solidFill>
                  <a:schemeClr val="tx1"/>
                </a:solidFill>
                <a:effectLst/>
                <a:latin typeface="Arial" charset="0"/>
                <a:ea typeface="Arial" pitchFamily="-65" charset="0"/>
                <a:cs typeface="Arial" charset="0"/>
              </a:rPr>
              <a:t>female refugee students are still expected to keep up with domestic duties and childcare impacting time for study</a:t>
            </a:r>
          </a:p>
          <a:p>
            <a:pPr lvl="0"/>
            <a:r>
              <a:rPr lang="en-AU" sz="1200" kern="1200" dirty="0">
                <a:solidFill>
                  <a:schemeClr val="tx1"/>
                </a:solidFill>
                <a:effectLst/>
                <a:latin typeface="Arial" charset="0"/>
                <a:ea typeface="Arial" pitchFamily="-65" charset="0"/>
                <a:cs typeface="Arial" charset="0"/>
              </a:rPr>
              <a:t>Academically</a:t>
            </a:r>
            <a:r>
              <a:rPr lang="en-AU" sz="1200" kern="1200" baseline="0" dirty="0">
                <a:solidFill>
                  <a:schemeClr val="tx1"/>
                </a:solidFill>
                <a:effectLst/>
                <a:latin typeface="Arial" charset="0"/>
                <a:ea typeface="Arial" pitchFamily="-65" charset="0"/>
                <a:cs typeface="Arial" charset="0"/>
              </a:rPr>
              <a:t> not prepared </a:t>
            </a:r>
            <a:r>
              <a:rPr lang="en-AU" sz="1200" kern="1200" baseline="0" dirty="0">
                <a:solidFill>
                  <a:schemeClr val="tx1"/>
                </a:solidFill>
                <a:effectLst/>
                <a:latin typeface="Arial" charset="0"/>
                <a:ea typeface="Arial" pitchFamily="-65" charset="0"/>
                <a:cs typeface="Arial" charset="0"/>
                <a:sym typeface="Wingdings" panose="05000000000000000000" pitchFamily="2" charset="2"/>
              </a:rPr>
              <a:t> </a:t>
            </a:r>
            <a:r>
              <a:rPr lang="en-US" sz="1200" dirty="0"/>
              <a:t>Ethical dilemma for academics- marking/pass rates</a:t>
            </a:r>
            <a:r>
              <a:rPr lang="en-US" sz="1200" dirty="0">
                <a:sym typeface="Wingdings" panose="05000000000000000000" pitchFamily="2" charset="2"/>
              </a:rPr>
              <a:t> </a:t>
            </a:r>
            <a:r>
              <a:rPr lang="en-US" sz="1200" dirty="0"/>
              <a:t>Dash students’ hopes and dreams </a:t>
            </a:r>
          </a:p>
          <a:p>
            <a:endParaRPr lang="en-US" sz="1200" kern="1200" dirty="0">
              <a:solidFill>
                <a:schemeClr val="tx1"/>
              </a:solidFill>
              <a:effectLst/>
              <a:latin typeface="Arial" charset="0"/>
              <a:ea typeface="Arial" pitchFamily="-65" charset="0"/>
              <a:cs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5</a:t>
            </a:fld>
            <a:endParaRPr lang="en-US"/>
          </a:p>
        </p:txBody>
      </p:sp>
    </p:spTree>
    <p:extLst>
      <p:ext uri="{BB962C8B-B14F-4D97-AF65-F5344CB8AC3E}">
        <p14:creationId xmlns:p14="http://schemas.microsoft.com/office/powerpoint/2010/main" val="4018466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charset="0"/>
                <a:ea typeface="Arial" pitchFamily="-65" charset="0"/>
                <a:cs typeface="Arial" charset="0"/>
              </a:rPr>
              <a:t>Limited finances can shape university experience i.e. purchasing study resources, transport to campus, internet access</a:t>
            </a:r>
          </a:p>
          <a:p>
            <a:r>
              <a:rPr lang="en-US" sz="1200" kern="1200" dirty="0">
                <a:solidFill>
                  <a:schemeClr val="tx1"/>
                </a:solidFill>
                <a:effectLst/>
                <a:latin typeface="Arial" charset="0"/>
                <a:ea typeface="Arial" pitchFamily="-65" charset="0"/>
                <a:cs typeface="Arial" charset="0"/>
              </a:rPr>
              <a:t>female refugee students are still expected to keep up with domestic duties and childcare impacting time for study</a:t>
            </a:r>
          </a:p>
          <a:p>
            <a:pPr lvl="0"/>
            <a:r>
              <a:rPr lang="en-AU" sz="1200" kern="1200" dirty="0">
                <a:solidFill>
                  <a:schemeClr val="tx1"/>
                </a:solidFill>
                <a:effectLst/>
                <a:latin typeface="Arial" charset="0"/>
                <a:ea typeface="Arial" pitchFamily="-65" charset="0"/>
                <a:cs typeface="Arial" charset="0"/>
              </a:rPr>
              <a:t>Academically</a:t>
            </a:r>
            <a:r>
              <a:rPr lang="en-AU" sz="1200" kern="1200" baseline="0" dirty="0">
                <a:solidFill>
                  <a:schemeClr val="tx1"/>
                </a:solidFill>
                <a:effectLst/>
                <a:latin typeface="Arial" charset="0"/>
                <a:ea typeface="Arial" pitchFamily="-65" charset="0"/>
                <a:cs typeface="Arial" charset="0"/>
              </a:rPr>
              <a:t> not prepared </a:t>
            </a:r>
            <a:r>
              <a:rPr lang="en-AU" sz="1200" kern="1200" baseline="0" dirty="0">
                <a:solidFill>
                  <a:schemeClr val="tx1"/>
                </a:solidFill>
                <a:effectLst/>
                <a:latin typeface="Arial" charset="0"/>
                <a:ea typeface="Arial" pitchFamily="-65" charset="0"/>
                <a:cs typeface="Arial" charset="0"/>
                <a:sym typeface="Wingdings" panose="05000000000000000000" pitchFamily="2" charset="2"/>
              </a:rPr>
              <a:t> </a:t>
            </a:r>
            <a:r>
              <a:rPr lang="en-US" sz="1200" dirty="0"/>
              <a:t>Ethical dilemma for academics- marking/pass rates</a:t>
            </a:r>
            <a:r>
              <a:rPr lang="en-US" sz="1200" dirty="0">
                <a:sym typeface="Wingdings" panose="05000000000000000000" pitchFamily="2" charset="2"/>
              </a:rPr>
              <a:t> </a:t>
            </a:r>
            <a:r>
              <a:rPr lang="en-US" sz="1200" dirty="0"/>
              <a:t>Dash students’ hopes and dreams </a:t>
            </a:r>
          </a:p>
          <a:p>
            <a:endParaRPr lang="en-US" sz="1200" kern="1200" dirty="0">
              <a:solidFill>
                <a:schemeClr val="tx1"/>
              </a:solidFill>
              <a:effectLst/>
              <a:latin typeface="Arial" charset="0"/>
              <a:ea typeface="Arial" pitchFamily="-65" charset="0"/>
              <a:cs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6</a:t>
            </a:fld>
            <a:endParaRPr lang="en-US"/>
          </a:p>
        </p:txBody>
      </p:sp>
    </p:spTree>
    <p:extLst>
      <p:ext uri="{BB962C8B-B14F-4D97-AF65-F5344CB8AC3E}">
        <p14:creationId xmlns:p14="http://schemas.microsoft.com/office/powerpoint/2010/main" val="167234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8200" name="Rectangle 8"/>
          <p:cNvSpPr>
            <a:spLocks noGrp="1" noChangeArrowheads="1"/>
          </p:cNvSpPr>
          <p:nvPr>
            <p:ph type="ctrTitle" sz="quarter"/>
          </p:nvPr>
        </p:nvSpPr>
        <p:spPr bwMode="auto">
          <a:xfrm>
            <a:off x="1440000" y="2538413"/>
            <a:ext cx="5791200" cy="290513"/>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l">
              <a:defRPr sz="2400">
                <a:solidFill>
                  <a:schemeClr val="bg1"/>
                </a:solidFill>
              </a:defRPr>
            </a:lvl1pPr>
          </a:lstStyle>
          <a:p>
            <a:r>
              <a:rPr lang="en-US" dirty="0"/>
              <a:t>Click to edit Master title style</a:t>
            </a:r>
          </a:p>
        </p:txBody>
      </p:sp>
      <p:sp>
        <p:nvSpPr>
          <p:cNvPr id="8203" name="Rectangle 11"/>
          <p:cNvSpPr>
            <a:spLocks noGrp="1" noChangeArrowheads="1"/>
          </p:cNvSpPr>
          <p:nvPr>
            <p:ph type="subTitle" sz="quarter" idx="1"/>
          </p:nvPr>
        </p:nvSpPr>
        <p:spPr bwMode="auto">
          <a:xfrm>
            <a:off x="1440000" y="2901553"/>
            <a:ext cx="6019800" cy="28932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l">
              <a:buFontTx/>
              <a:buNone/>
              <a:defRPr sz="1400">
                <a:solidFill>
                  <a:schemeClr val="bg1"/>
                </a:solidFill>
              </a:defRPr>
            </a:lvl1pPr>
          </a:lstStyle>
          <a:p>
            <a:r>
              <a:rPr lang="en-US" dirty="0"/>
              <a:t>Click to edit Master subtitle style</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
        <p:nvSpPr>
          <p:cNvPr id="4" name="Text Placeholder 3"/>
          <p:cNvSpPr>
            <a:spLocks noGrp="1"/>
          </p:cNvSpPr>
          <p:nvPr>
            <p:ph type="body" sz="quarter" idx="10" hasCustomPrompt="1"/>
          </p:nvPr>
        </p:nvSpPr>
        <p:spPr>
          <a:xfrm>
            <a:off x="409576" y="321469"/>
            <a:ext cx="8258175" cy="485775"/>
          </a:xfrm>
          <a:prstGeom prst="rect">
            <a:avLst/>
          </a:prstGeom>
        </p:spPr>
        <p:txBody>
          <a:bodyPr/>
          <a:lstStyle>
            <a:lvl1pPr marL="0" indent="0">
              <a:buNone/>
              <a:defRPr b="1">
                <a:solidFill>
                  <a:srgbClr val="0000C8"/>
                </a:solidFill>
              </a:defRPr>
            </a:lvl1pPr>
          </a:lstStyle>
          <a:p>
            <a:pPr lvl="0"/>
            <a:r>
              <a:rPr lang="en-US" dirty="0"/>
              <a:t>Title</a:t>
            </a:r>
            <a:endParaRPr lang="en-AU" dirty="0"/>
          </a:p>
        </p:txBody>
      </p:sp>
      <p:sp>
        <p:nvSpPr>
          <p:cNvPr id="6" name="Text Placeholder 3"/>
          <p:cNvSpPr>
            <a:spLocks noGrp="1"/>
          </p:cNvSpPr>
          <p:nvPr>
            <p:ph type="body" sz="quarter" idx="11" hasCustomPrompt="1"/>
          </p:nvPr>
        </p:nvSpPr>
        <p:spPr>
          <a:xfrm>
            <a:off x="414338" y="971550"/>
            <a:ext cx="8258175" cy="485775"/>
          </a:xfrm>
          <a:prstGeom prst="rect">
            <a:avLst/>
          </a:prstGeom>
        </p:spPr>
        <p:txBody>
          <a:bodyPr/>
          <a:lstStyle>
            <a:lvl1pPr marL="0" indent="0">
              <a:buNone/>
              <a:defRPr sz="2000" b="1">
                <a:solidFill>
                  <a:schemeClr val="tx1"/>
                </a:solidFill>
              </a:defRPr>
            </a:lvl1pPr>
          </a:lstStyle>
          <a:p>
            <a:pPr lvl="0"/>
            <a:r>
              <a:rPr lang="en-US" dirty="0"/>
              <a:t>Text</a:t>
            </a:r>
          </a:p>
          <a:p>
            <a:pPr lvl="0"/>
            <a:endParaRPr lang="en-AU"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2760" y="3201573"/>
            <a:ext cx="9138480" cy="194192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
        <p:nvSpPr>
          <p:cNvPr id="4" name="Text Placeholder 3"/>
          <p:cNvSpPr>
            <a:spLocks noGrp="1"/>
          </p:cNvSpPr>
          <p:nvPr>
            <p:ph type="body" sz="quarter" idx="10" hasCustomPrompt="1"/>
          </p:nvPr>
        </p:nvSpPr>
        <p:spPr>
          <a:xfrm>
            <a:off x="409576" y="321469"/>
            <a:ext cx="8258175" cy="485775"/>
          </a:xfrm>
          <a:prstGeom prst="rect">
            <a:avLst/>
          </a:prstGeom>
        </p:spPr>
        <p:txBody>
          <a:bodyPr/>
          <a:lstStyle>
            <a:lvl1pPr marL="0" indent="0">
              <a:buNone/>
              <a:defRPr b="1">
                <a:solidFill>
                  <a:srgbClr val="0000C8"/>
                </a:solidFill>
              </a:defRPr>
            </a:lvl1pPr>
          </a:lstStyle>
          <a:p>
            <a:pPr lvl="0"/>
            <a:r>
              <a:rPr lang="en-US" dirty="0"/>
              <a:t>Title</a:t>
            </a:r>
            <a:endParaRPr lang="en-AU" dirty="0"/>
          </a:p>
        </p:txBody>
      </p:sp>
      <p:sp>
        <p:nvSpPr>
          <p:cNvPr id="6" name="Text Placeholder 3"/>
          <p:cNvSpPr>
            <a:spLocks noGrp="1"/>
          </p:cNvSpPr>
          <p:nvPr>
            <p:ph type="body" sz="quarter" idx="11" hasCustomPrompt="1"/>
          </p:nvPr>
        </p:nvSpPr>
        <p:spPr>
          <a:xfrm>
            <a:off x="414338" y="971550"/>
            <a:ext cx="8258175" cy="485775"/>
          </a:xfrm>
          <a:prstGeom prst="rect">
            <a:avLst/>
          </a:prstGeom>
        </p:spPr>
        <p:txBody>
          <a:bodyPr/>
          <a:lstStyle>
            <a:lvl1pPr marL="0" indent="0">
              <a:buNone/>
              <a:defRPr sz="2000" b="1">
                <a:solidFill>
                  <a:schemeClr val="tx1"/>
                </a:solidFill>
              </a:defRPr>
            </a:lvl1pPr>
          </a:lstStyle>
          <a:p>
            <a:pPr lvl="0"/>
            <a:r>
              <a:rPr lang="en-US" dirty="0"/>
              <a:t>Text</a:t>
            </a:r>
          </a:p>
          <a:p>
            <a:pPr lvl="0"/>
            <a:endParaRPr lang="en-AU" dirty="0"/>
          </a:p>
        </p:txBody>
      </p:sp>
    </p:spTree>
    <p:extLst>
      <p:ext uri="{BB962C8B-B14F-4D97-AF65-F5344CB8AC3E}">
        <p14:creationId xmlns:p14="http://schemas.microsoft.com/office/powerpoint/2010/main" val="241142153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4476750" cy="3848013"/>
          </a:xfrm>
          <a:prstGeom prst="rect">
            <a:avLst/>
          </a:prstGeom>
        </p:spPr>
        <p:txBody>
          <a:bodyPr/>
          <a:lstStyle/>
          <a:p>
            <a:endParaRPr lang="en-AU"/>
          </a:p>
        </p:txBody>
      </p:sp>
      <p:sp>
        <p:nvSpPr>
          <p:cNvPr id="7" name="Text Placeholder 6"/>
          <p:cNvSpPr>
            <a:spLocks noGrp="1"/>
          </p:cNvSpPr>
          <p:nvPr>
            <p:ph type="body" sz="quarter" idx="11" hasCustomPrompt="1"/>
          </p:nvPr>
        </p:nvSpPr>
        <p:spPr>
          <a:xfrm>
            <a:off x="4819650" y="200025"/>
            <a:ext cx="4114800" cy="500063"/>
          </a:xfrm>
          <a:prstGeom prst="rect">
            <a:avLst/>
          </a:prstGeom>
        </p:spPr>
        <p:txBody>
          <a:bodyPr/>
          <a:lstStyle>
            <a:lvl1pPr marL="0" indent="0">
              <a:buNone/>
              <a:defRPr sz="2800" b="1">
                <a:solidFill>
                  <a:srgbClr val="0000C8"/>
                </a:solidFill>
              </a:defRPr>
            </a:lvl1pPr>
          </a:lstStyle>
          <a:p>
            <a:pPr lvl="0"/>
            <a:r>
              <a:rPr lang="en-US" dirty="0"/>
              <a:t>Title</a:t>
            </a:r>
          </a:p>
          <a:p>
            <a:pPr lvl="0"/>
            <a:endParaRPr lang="en-US" dirty="0"/>
          </a:p>
          <a:p>
            <a:pPr lvl="0"/>
            <a:endParaRPr lang="en-US" dirty="0"/>
          </a:p>
          <a:p>
            <a:pPr lvl="0"/>
            <a:endParaRPr lang="en-AU" dirty="0"/>
          </a:p>
        </p:txBody>
      </p:sp>
      <p:sp>
        <p:nvSpPr>
          <p:cNvPr id="9" name="Text Placeholder 8"/>
          <p:cNvSpPr>
            <a:spLocks noGrp="1"/>
          </p:cNvSpPr>
          <p:nvPr>
            <p:ph type="body" sz="quarter" idx="12" hasCustomPrompt="1"/>
          </p:nvPr>
        </p:nvSpPr>
        <p:spPr>
          <a:xfrm>
            <a:off x="4819650" y="735807"/>
            <a:ext cx="4114800" cy="2964656"/>
          </a:xfrm>
          <a:prstGeom prst="rect">
            <a:avLst/>
          </a:prstGeom>
        </p:spPr>
        <p:txBody>
          <a:bodyPr/>
          <a:lstStyle>
            <a:lvl1pPr marL="0" indent="0">
              <a:buNone/>
              <a:defRPr sz="2000" b="1"/>
            </a:lvl1pPr>
          </a:lstStyle>
          <a:p>
            <a:pPr lvl="0"/>
            <a:r>
              <a:rPr lang="en-US" dirty="0"/>
              <a:t>Text</a:t>
            </a:r>
            <a:endParaRPr lang="en-AU"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2760" y="3201573"/>
            <a:ext cx="9138480" cy="1941927"/>
          </a:xfrm>
          <a:prstGeom prst="rect">
            <a:avLst/>
          </a:prstGeom>
          <a:noFill/>
          <a:extLst>
            <a:ext uri="{909E8E84-426E-40DD-AFC4-6F175D3DCCD1}">
              <a14:hiddenFill xmlns:a14="http://schemas.microsoft.com/office/drawing/2010/main">
                <a:solidFill>
                  <a:srgbClr val="FFFFFF"/>
                </a:solidFill>
              </a14:hiddenFill>
            </a:ext>
          </a:extLst>
        </p:spPr>
      </p:pic>
      <p:sp>
        <p:nvSpPr>
          <p:cNvPr id="5" name="Picture Placeholder 4"/>
          <p:cNvSpPr>
            <a:spLocks noGrp="1"/>
          </p:cNvSpPr>
          <p:nvPr>
            <p:ph type="pic" sz="quarter" idx="10"/>
          </p:nvPr>
        </p:nvSpPr>
        <p:spPr>
          <a:xfrm>
            <a:off x="-9525" y="1"/>
            <a:ext cx="4495800" cy="3714750"/>
          </a:xfrm>
          <a:custGeom>
            <a:avLst/>
            <a:gdLst>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6858000 h 6858000"/>
              <a:gd name="connsiteX4" fmla="*/ 0 w 4476750"/>
              <a:gd name="connsiteY4" fmla="*/ 0 h 6858000"/>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4914900 h 6858000"/>
              <a:gd name="connsiteX4" fmla="*/ 0 w 4476750"/>
              <a:gd name="connsiteY4" fmla="*/ 0 h 685800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14900 h 5429250"/>
              <a:gd name="connsiteX4" fmla="*/ 0 w 4476750"/>
              <a:gd name="connsiteY4" fmla="*/ 0 h 542925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24425 h 5429250"/>
              <a:gd name="connsiteX4" fmla="*/ 0 w 4476750"/>
              <a:gd name="connsiteY4" fmla="*/ 0 h 5429250"/>
              <a:gd name="connsiteX0" fmla="*/ 9525 w 4486275"/>
              <a:gd name="connsiteY0" fmla="*/ 0 h 5429250"/>
              <a:gd name="connsiteX1" fmla="*/ 4486275 w 4486275"/>
              <a:gd name="connsiteY1" fmla="*/ 0 h 5429250"/>
              <a:gd name="connsiteX2" fmla="*/ 4486275 w 4486275"/>
              <a:gd name="connsiteY2" fmla="*/ 5429250 h 5429250"/>
              <a:gd name="connsiteX3" fmla="*/ 0 w 4486275"/>
              <a:gd name="connsiteY3" fmla="*/ 4533735 h 5429250"/>
              <a:gd name="connsiteX4" fmla="*/ 9525 w 4486275"/>
              <a:gd name="connsiteY4" fmla="*/ 0 h 5429250"/>
              <a:gd name="connsiteX0" fmla="*/ 9525 w 4486275"/>
              <a:gd name="connsiteY0" fmla="*/ 0 h 5429250"/>
              <a:gd name="connsiteX1" fmla="*/ 4486275 w 4486275"/>
              <a:gd name="connsiteY1" fmla="*/ 0 h 5429250"/>
              <a:gd name="connsiteX2" fmla="*/ 4486275 w 4486275"/>
              <a:gd name="connsiteY2" fmla="*/ 5429250 h 5429250"/>
              <a:gd name="connsiteX3" fmla="*/ 0 w 4486275"/>
              <a:gd name="connsiteY3" fmla="*/ 4533735 h 5429250"/>
              <a:gd name="connsiteX4" fmla="*/ 9525 w 4486275"/>
              <a:gd name="connsiteY4" fmla="*/ 0 h 5429250"/>
              <a:gd name="connsiteX0" fmla="*/ 9525 w 4495800"/>
              <a:gd name="connsiteY0" fmla="*/ 0 h 5267585"/>
              <a:gd name="connsiteX1" fmla="*/ 4486275 w 4495800"/>
              <a:gd name="connsiteY1" fmla="*/ 0 h 5267585"/>
              <a:gd name="connsiteX2" fmla="*/ 4495800 w 4495800"/>
              <a:gd name="connsiteY2" fmla="*/ 5267585 h 5267585"/>
              <a:gd name="connsiteX3" fmla="*/ 0 w 4495800"/>
              <a:gd name="connsiteY3" fmla="*/ 4533735 h 5267585"/>
              <a:gd name="connsiteX4" fmla="*/ 9525 w 4495800"/>
              <a:gd name="connsiteY4" fmla="*/ 0 h 5267585"/>
              <a:gd name="connsiteX0" fmla="*/ 9525 w 4495800"/>
              <a:gd name="connsiteY0" fmla="*/ 0 h 5267585"/>
              <a:gd name="connsiteX1" fmla="*/ 4486275 w 4495800"/>
              <a:gd name="connsiteY1" fmla="*/ 0 h 5267585"/>
              <a:gd name="connsiteX2" fmla="*/ 4495800 w 4495800"/>
              <a:gd name="connsiteY2" fmla="*/ 5267585 h 5267585"/>
              <a:gd name="connsiteX3" fmla="*/ 0 w 4495800"/>
              <a:gd name="connsiteY3" fmla="*/ 4533735 h 5267585"/>
              <a:gd name="connsiteX4" fmla="*/ 9525 w 4495800"/>
              <a:gd name="connsiteY4" fmla="*/ 0 h 52675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5800" h="5267585">
                <a:moveTo>
                  <a:pt x="9525" y="0"/>
                </a:moveTo>
                <a:lnTo>
                  <a:pt x="4486275" y="0"/>
                </a:lnTo>
                <a:lnTo>
                  <a:pt x="4495800" y="5267585"/>
                </a:lnTo>
                <a:lnTo>
                  <a:pt x="0" y="4533735"/>
                </a:lnTo>
                <a:lnTo>
                  <a:pt x="9525" y="0"/>
                </a:lnTo>
                <a:close/>
              </a:path>
            </a:pathLst>
          </a:custGeom>
        </p:spPr>
        <p:txBody>
          <a:bodyPr/>
          <a:lstStyle/>
          <a:p>
            <a:endParaRPr lang="en-AU"/>
          </a:p>
        </p:txBody>
      </p:sp>
      <p:sp>
        <p:nvSpPr>
          <p:cNvPr id="7" name="Text Placeholder 6"/>
          <p:cNvSpPr>
            <a:spLocks noGrp="1"/>
          </p:cNvSpPr>
          <p:nvPr>
            <p:ph type="body" sz="quarter" idx="11" hasCustomPrompt="1"/>
          </p:nvPr>
        </p:nvSpPr>
        <p:spPr>
          <a:xfrm>
            <a:off x="4819650" y="200025"/>
            <a:ext cx="4114800" cy="500063"/>
          </a:xfrm>
          <a:prstGeom prst="rect">
            <a:avLst/>
          </a:prstGeom>
        </p:spPr>
        <p:txBody>
          <a:bodyPr/>
          <a:lstStyle>
            <a:lvl1pPr marL="0" indent="0">
              <a:buNone/>
              <a:defRPr sz="2800" b="1">
                <a:solidFill>
                  <a:srgbClr val="0000C8"/>
                </a:solidFill>
              </a:defRPr>
            </a:lvl1pPr>
          </a:lstStyle>
          <a:p>
            <a:pPr lvl="0"/>
            <a:r>
              <a:rPr lang="en-US" dirty="0"/>
              <a:t>Title</a:t>
            </a:r>
          </a:p>
          <a:p>
            <a:pPr lvl="0"/>
            <a:endParaRPr lang="en-US" dirty="0"/>
          </a:p>
          <a:p>
            <a:pPr lvl="0"/>
            <a:endParaRPr lang="en-US" dirty="0"/>
          </a:p>
          <a:p>
            <a:pPr lvl="0"/>
            <a:endParaRPr lang="en-AU" dirty="0"/>
          </a:p>
        </p:txBody>
      </p:sp>
      <p:sp>
        <p:nvSpPr>
          <p:cNvPr id="9" name="Text Placeholder 8"/>
          <p:cNvSpPr>
            <a:spLocks noGrp="1"/>
          </p:cNvSpPr>
          <p:nvPr>
            <p:ph type="body" sz="quarter" idx="12" hasCustomPrompt="1"/>
          </p:nvPr>
        </p:nvSpPr>
        <p:spPr>
          <a:xfrm>
            <a:off x="4819650" y="735807"/>
            <a:ext cx="4114800" cy="2964656"/>
          </a:xfrm>
          <a:prstGeom prst="rect">
            <a:avLst/>
          </a:prstGeom>
        </p:spPr>
        <p:txBody>
          <a:bodyPr/>
          <a:lstStyle>
            <a:lvl1pPr marL="0" indent="0">
              <a:buNone/>
              <a:defRPr sz="2000" b="1"/>
            </a:lvl1pPr>
          </a:lstStyle>
          <a:p>
            <a:pPr lvl="0"/>
            <a:r>
              <a:rPr lang="en-US" dirty="0"/>
              <a:t>Text</a:t>
            </a:r>
            <a:endParaRPr lang="en-AU"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Tree>
    <p:extLst>
      <p:ext uri="{BB962C8B-B14F-4D97-AF65-F5344CB8AC3E}">
        <p14:creationId xmlns:p14="http://schemas.microsoft.com/office/powerpoint/2010/main" val="94815175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Picture Placeholder 4"/>
          <p:cNvSpPr>
            <a:spLocks noGrp="1"/>
          </p:cNvSpPr>
          <p:nvPr>
            <p:ph type="pic" sz="quarter" idx="10"/>
          </p:nvPr>
        </p:nvSpPr>
        <p:spPr>
          <a:xfrm>
            <a:off x="4810125" y="0"/>
            <a:ext cx="4333875" cy="3848013"/>
          </a:xfrm>
          <a:prstGeom prst="rect">
            <a:avLst/>
          </a:prstGeom>
        </p:spPr>
        <p:txBody>
          <a:bodyPr/>
          <a:lstStyle/>
          <a:p>
            <a:endParaRPr lang="en-AU"/>
          </a:p>
        </p:txBody>
      </p:sp>
      <p:sp>
        <p:nvSpPr>
          <p:cNvPr id="3" name="Text Placeholder 6"/>
          <p:cNvSpPr>
            <a:spLocks noGrp="1"/>
          </p:cNvSpPr>
          <p:nvPr>
            <p:ph type="body" sz="quarter" idx="11" hasCustomPrompt="1"/>
          </p:nvPr>
        </p:nvSpPr>
        <p:spPr>
          <a:xfrm>
            <a:off x="333375" y="200025"/>
            <a:ext cx="4114800" cy="500063"/>
          </a:xfrm>
          <a:prstGeom prst="rect">
            <a:avLst/>
          </a:prstGeom>
        </p:spPr>
        <p:txBody>
          <a:bodyPr/>
          <a:lstStyle>
            <a:lvl1pPr marL="0" indent="0">
              <a:buNone/>
              <a:defRPr sz="2800" b="1">
                <a:solidFill>
                  <a:srgbClr val="0000C8"/>
                </a:solidFill>
              </a:defRPr>
            </a:lvl1pPr>
          </a:lstStyle>
          <a:p>
            <a:pPr lvl="0"/>
            <a:r>
              <a:rPr lang="en-US" dirty="0"/>
              <a:t>Title</a:t>
            </a:r>
          </a:p>
          <a:p>
            <a:pPr lvl="0"/>
            <a:endParaRPr lang="en-US" dirty="0"/>
          </a:p>
          <a:p>
            <a:pPr lvl="0"/>
            <a:endParaRPr lang="en-US" dirty="0"/>
          </a:p>
          <a:p>
            <a:pPr lvl="0"/>
            <a:endParaRPr lang="en-AU" dirty="0"/>
          </a:p>
        </p:txBody>
      </p:sp>
      <p:sp>
        <p:nvSpPr>
          <p:cNvPr id="4" name="Text Placeholder 8"/>
          <p:cNvSpPr>
            <a:spLocks noGrp="1"/>
          </p:cNvSpPr>
          <p:nvPr>
            <p:ph type="body" sz="quarter" idx="12" hasCustomPrompt="1"/>
          </p:nvPr>
        </p:nvSpPr>
        <p:spPr>
          <a:xfrm>
            <a:off x="323850" y="771526"/>
            <a:ext cx="4114800" cy="2964656"/>
          </a:xfrm>
          <a:prstGeom prst="rect">
            <a:avLst/>
          </a:prstGeom>
        </p:spPr>
        <p:txBody>
          <a:bodyPr/>
          <a:lstStyle>
            <a:lvl1pPr marL="0" indent="0">
              <a:buNone/>
              <a:defRPr sz="2000" b="1"/>
            </a:lvl1pPr>
          </a:lstStyle>
          <a:p>
            <a:pPr lvl="0"/>
            <a:r>
              <a:rPr lang="en-US" dirty="0"/>
              <a:t>Text</a:t>
            </a:r>
            <a:endParaRPr lang="en-AU"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2760" y="3201573"/>
            <a:ext cx="9138480" cy="19419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
        <p:nvSpPr>
          <p:cNvPr id="2" name="Picture Placeholder 4"/>
          <p:cNvSpPr>
            <a:spLocks noGrp="1"/>
          </p:cNvSpPr>
          <p:nvPr>
            <p:ph type="pic" sz="quarter" idx="10"/>
          </p:nvPr>
        </p:nvSpPr>
        <p:spPr>
          <a:xfrm>
            <a:off x="4572000" y="-2"/>
            <a:ext cx="4572001" cy="4248152"/>
          </a:xfrm>
          <a:custGeom>
            <a:avLst/>
            <a:gdLst>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6858000 h 6858000"/>
              <a:gd name="connsiteX4" fmla="*/ 0 w 4333875"/>
              <a:gd name="connsiteY4" fmla="*/ 0 h 6858000"/>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5476875 h 6858000"/>
              <a:gd name="connsiteX4" fmla="*/ 0 w 4333875"/>
              <a:gd name="connsiteY4" fmla="*/ 0 h 6858000"/>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76875 h 5953125"/>
              <a:gd name="connsiteX4" fmla="*/ 0 w 4333875"/>
              <a:gd name="connsiteY4" fmla="*/ 0 h 5953125"/>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67350 h 5953125"/>
              <a:gd name="connsiteX4" fmla="*/ 0 w 4333875"/>
              <a:gd name="connsiteY4" fmla="*/ 0 h 5953125"/>
              <a:gd name="connsiteX0" fmla="*/ 0 w 4333875"/>
              <a:gd name="connsiteY0" fmla="*/ 0 h 6203490"/>
              <a:gd name="connsiteX1" fmla="*/ 4333875 w 4333875"/>
              <a:gd name="connsiteY1" fmla="*/ 0 h 6203490"/>
              <a:gd name="connsiteX2" fmla="*/ 4333875 w 4333875"/>
              <a:gd name="connsiteY2" fmla="*/ 6203490 h 6203490"/>
              <a:gd name="connsiteX3" fmla="*/ 0 w 4333875"/>
              <a:gd name="connsiteY3" fmla="*/ 5467350 h 6203490"/>
              <a:gd name="connsiteX4" fmla="*/ 0 w 4333875"/>
              <a:gd name="connsiteY4" fmla="*/ 0 h 6203490"/>
              <a:gd name="connsiteX0" fmla="*/ 0 w 4333875"/>
              <a:gd name="connsiteY0" fmla="*/ 0 h 6203490"/>
              <a:gd name="connsiteX1" fmla="*/ 4333875 w 4333875"/>
              <a:gd name="connsiteY1" fmla="*/ 0 h 6203490"/>
              <a:gd name="connsiteX2" fmla="*/ 4333875 w 4333875"/>
              <a:gd name="connsiteY2" fmla="*/ 6203490 h 6203490"/>
              <a:gd name="connsiteX3" fmla="*/ 0 w 4333875"/>
              <a:gd name="connsiteY3" fmla="*/ 5453441 h 6203490"/>
              <a:gd name="connsiteX4" fmla="*/ 0 w 4333875"/>
              <a:gd name="connsiteY4" fmla="*/ 0 h 6203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3875" h="6203490">
                <a:moveTo>
                  <a:pt x="0" y="0"/>
                </a:moveTo>
                <a:lnTo>
                  <a:pt x="4333875" y="0"/>
                </a:lnTo>
                <a:lnTo>
                  <a:pt x="4333875" y="6203490"/>
                </a:lnTo>
                <a:lnTo>
                  <a:pt x="0" y="5453441"/>
                </a:lnTo>
                <a:lnTo>
                  <a:pt x="0" y="0"/>
                </a:lnTo>
                <a:close/>
              </a:path>
            </a:pathLst>
          </a:custGeom>
        </p:spPr>
        <p:txBody>
          <a:bodyPr/>
          <a:lstStyle/>
          <a:p>
            <a:endParaRPr lang="en-AU"/>
          </a:p>
        </p:txBody>
      </p:sp>
      <p:sp>
        <p:nvSpPr>
          <p:cNvPr id="3" name="Text Placeholder 6"/>
          <p:cNvSpPr>
            <a:spLocks noGrp="1"/>
          </p:cNvSpPr>
          <p:nvPr>
            <p:ph type="body" sz="quarter" idx="11" hasCustomPrompt="1"/>
          </p:nvPr>
        </p:nvSpPr>
        <p:spPr>
          <a:xfrm>
            <a:off x="333375" y="200025"/>
            <a:ext cx="4114800" cy="500063"/>
          </a:xfrm>
          <a:prstGeom prst="rect">
            <a:avLst/>
          </a:prstGeom>
        </p:spPr>
        <p:txBody>
          <a:bodyPr/>
          <a:lstStyle>
            <a:lvl1pPr marL="0" indent="0">
              <a:buNone/>
              <a:defRPr sz="2800" b="1">
                <a:solidFill>
                  <a:srgbClr val="0000C8"/>
                </a:solidFill>
              </a:defRPr>
            </a:lvl1pPr>
          </a:lstStyle>
          <a:p>
            <a:pPr lvl="0"/>
            <a:r>
              <a:rPr lang="en-US" dirty="0"/>
              <a:t>Title</a:t>
            </a:r>
          </a:p>
          <a:p>
            <a:pPr lvl="0"/>
            <a:endParaRPr lang="en-US" dirty="0"/>
          </a:p>
          <a:p>
            <a:pPr lvl="0"/>
            <a:endParaRPr lang="en-US" dirty="0"/>
          </a:p>
          <a:p>
            <a:pPr lvl="0"/>
            <a:endParaRPr lang="en-AU" dirty="0"/>
          </a:p>
        </p:txBody>
      </p:sp>
      <p:sp>
        <p:nvSpPr>
          <p:cNvPr id="4" name="Text Placeholder 8"/>
          <p:cNvSpPr>
            <a:spLocks noGrp="1"/>
          </p:cNvSpPr>
          <p:nvPr>
            <p:ph type="body" sz="quarter" idx="12" hasCustomPrompt="1"/>
          </p:nvPr>
        </p:nvSpPr>
        <p:spPr>
          <a:xfrm>
            <a:off x="323850" y="771526"/>
            <a:ext cx="4114800" cy="2647949"/>
          </a:xfrm>
          <a:prstGeom prst="rect">
            <a:avLst/>
          </a:prstGeom>
        </p:spPr>
        <p:txBody>
          <a:bodyPr/>
          <a:lstStyle>
            <a:lvl1pPr marL="0" indent="0">
              <a:buNone/>
              <a:defRPr sz="2000" b="1"/>
            </a:lvl1pPr>
          </a:lstStyle>
          <a:p>
            <a:pPr lvl="0"/>
            <a:r>
              <a:rPr lang="en-US" dirty="0"/>
              <a:t>Text</a:t>
            </a:r>
            <a:endParaRPr lang="en-AU" dirty="0"/>
          </a:p>
        </p:txBody>
      </p:sp>
    </p:spTree>
    <p:extLst>
      <p:ext uri="{BB962C8B-B14F-4D97-AF65-F5344CB8AC3E}">
        <p14:creationId xmlns:p14="http://schemas.microsoft.com/office/powerpoint/2010/main" val="22555250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2760" y="3201573"/>
            <a:ext cx="9138480" cy="1941927"/>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6"/>
          <p:cNvSpPr>
            <a:spLocks noGrp="1"/>
          </p:cNvSpPr>
          <p:nvPr>
            <p:ph type="body" sz="quarter" idx="11" hasCustomPrompt="1"/>
          </p:nvPr>
        </p:nvSpPr>
        <p:spPr>
          <a:xfrm>
            <a:off x="333375" y="200025"/>
            <a:ext cx="4114800" cy="500063"/>
          </a:xfrm>
          <a:prstGeom prst="rect">
            <a:avLst/>
          </a:prstGeom>
        </p:spPr>
        <p:txBody>
          <a:bodyPr/>
          <a:lstStyle>
            <a:lvl1pPr marL="0" indent="0">
              <a:buNone/>
              <a:defRPr sz="2800" b="1">
                <a:solidFill>
                  <a:srgbClr val="0000C8"/>
                </a:solidFill>
              </a:defRPr>
            </a:lvl1pPr>
          </a:lstStyle>
          <a:p>
            <a:pPr lvl="0"/>
            <a:r>
              <a:rPr lang="en-US" dirty="0"/>
              <a:t>Title</a:t>
            </a:r>
          </a:p>
          <a:p>
            <a:pPr lvl="0"/>
            <a:endParaRPr lang="en-US" dirty="0"/>
          </a:p>
          <a:p>
            <a:pPr lvl="0"/>
            <a:endParaRPr lang="en-US" dirty="0"/>
          </a:p>
          <a:p>
            <a:pPr lvl="0"/>
            <a:endParaRPr lang="en-AU" dirty="0"/>
          </a:p>
        </p:txBody>
      </p:sp>
      <p:sp>
        <p:nvSpPr>
          <p:cNvPr id="4" name="Text Placeholder 8"/>
          <p:cNvSpPr>
            <a:spLocks noGrp="1"/>
          </p:cNvSpPr>
          <p:nvPr>
            <p:ph type="body" sz="quarter" idx="12" hasCustomPrompt="1"/>
          </p:nvPr>
        </p:nvSpPr>
        <p:spPr>
          <a:xfrm>
            <a:off x="323850" y="771526"/>
            <a:ext cx="4114800" cy="2964656"/>
          </a:xfrm>
          <a:prstGeom prst="rect">
            <a:avLst/>
          </a:prstGeom>
        </p:spPr>
        <p:txBody>
          <a:bodyPr/>
          <a:lstStyle>
            <a:lvl1pPr marL="0" indent="0">
              <a:buNone/>
              <a:defRPr sz="2000" b="1"/>
            </a:lvl1pPr>
          </a:lstStyle>
          <a:p>
            <a:pPr lvl="0"/>
            <a:r>
              <a:rPr lang="en-US" dirty="0"/>
              <a:t>Text</a:t>
            </a:r>
            <a:endParaRPr lang="en-AU" dirty="0"/>
          </a:p>
        </p:txBody>
      </p:sp>
      <p:sp>
        <p:nvSpPr>
          <p:cNvPr id="7" name="Content Placeholder 6"/>
          <p:cNvSpPr>
            <a:spLocks noGrp="1"/>
          </p:cNvSpPr>
          <p:nvPr>
            <p:ph sz="quarter" idx="13"/>
          </p:nvPr>
        </p:nvSpPr>
        <p:spPr>
          <a:xfrm>
            <a:off x="4572000" y="-28576"/>
            <a:ext cx="4591051" cy="4257676"/>
          </a:xfrm>
          <a:custGeom>
            <a:avLst/>
            <a:gdLst>
              <a:gd name="connsiteX0" fmla="*/ 0 w 4400549"/>
              <a:gd name="connsiteY0" fmla="*/ 0 h 3686175"/>
              <a:gd name="connsiteX1" fmla="*/ 4400549 w 4400549"/>
              <a:gd name="connsiteY1" fmla="*/ 0 h 3686175"/>
              <a:gd name="connsiteX2" fmla="*/ 4400549 w 4400549"/>
              <a:gd name="connsiteY2" fmla="*/ 3686175 h 3686175"/>
              <a:gd name="connsiteX3" fmla="*/ 0 w 4400549"/>
              <a:gd name="connsiteY3" fmla="*/ 3686175 h 3686175"/>
              <a:gd name="connsiteX4" fmla="*/ 0 w 4400549"/>
              <a:gd name="connsiteY4" fmla="*/ 0 h 3686175"/>
              <a:gd name="connsiteX0" fmla="*/ 0 w 4419599"/>
              <a:gd name="connsiteY0" fmla="*/ 0 h 4238625"/>
              <a:gd name="connsiteX1" fmla="*/ 4400549 w 4419599"/>
              <a:gd name="connsiteY1" fmla="*/ 0 h 4238625"/>
              <a:gd name="connsiteX2" fmla="*/ 4419599 w 4419599"/>
              <a:gd name="connsiteY2" fmla="*/ 4238625 h 4238625"/>
              <a:gd name="connsiteX3" fmla="*/ 0 w 4419599"/>
              <a:gd name="connsiteY3" fmla="*/ 3686175 h 4238625"/>
              <a:gd name="connsiteX4" fmla="*/ 0 w 4419599"/>
              <a:gd name="connsiteY4" fmla="*/ 0 h 4238625"/>
              <a:gd name="connsiteX0" fmla="*/ 57150 w 4476749"/>
              <a:gd name="connsiteY0" fmla="*/ 0 h 4238625"/>
              <a:gd name="connsiteX1" fmla="*/ 4457699 w 4476749"/>
              <a:gd name="connsiteY1" fmla="*/ 0 h 4238625"/>
              <a:gd name="connsiteX2" fmla="*/ 4476749 w 4476749"/>
              <a:gd name="connsiteY2" fmla="*/ 4238625 h 4238625"/>
              <a:gd name="connsiteX3" fmla="*/ 0 w 4476749"/>
              <a:gd name="connsiteY3" fmla="*/ 3733800 h 4238625"/>
              <a:gd name="connsiteX4" fmla="*/ 57150 w 4476749"/>
              <a:gd name="connsiteY4" fmla="*/ 0 h 4238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6749" h="4238625">
                <a:moveTo>
                  <a:pt x="57150" y="0"/>
                </a:moveTo>
                <a:lnTo>
                  <a:pt x="4457699" y="0"/>
                </a:lnTo>
                <a:lnTo>
                  <a:pt x="4476749" y="4238625"/>
                </a:lnTo>
                <a:lnTo>
                  <a:pt x="0" y="3733800"/>
                </a:lnTo>
                <a:lnTo>
                  <a:pt x="57150" y="0"/>
                </a:lnTo>
                <a:close/>
              </a:path>
            </a:pathLst>
          </a:custGeom>
        </p:spPr>
        <p:txBody>
          <a:bodyPr/>
          <a:lstStyle>
            <a:lvl1pPr marL="0" indent="0">
              <a:buNone/>
              <a:defRPr/>
            </a:lvl1pPr>
          </a:lstStyle>
          <a:p>
            <a:pPr lvl="0"/>
            <a:endParaRPr lang="en-AU"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4" y="4297441"/>
            <a:ext cx="1462531" cy="434729"/>
          </a:xfrm>
          <a:prstGeom prst="rect">
            <a:avLst/>
          </a:prstGeom>
        </p:spPr>
      </p:pic>
    </p:spTree>
    <p:extLst>
      <p:ext uri="{BB962C8B-B14F-4D97-AF65-F5344CB8AC3E}">
        <p14:creationId xmlns:p14="http://schemas.microsoft.com/office/powerpoint/2010/main" val="195670550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0" y="0"/>
            <a:ext cx="9144000" cy="5143500"/>
          </a:xfrm>
          <a:prstGeom prst="rect">
            <a:avLst/>
          </a:prstGeom>
        </p:spPr>
        <p:txBody>
          <a:bodyPr/>
          <a:lstStyle>
            <a:lvl1pPr marL="0" indent="0">
              <a:buNone/>
              <a:defRPr/>
            </a:lvl1pPr>
          </a:lstStyle>
          <a:p>
            <a:r>
              <a:rPr lang="en-AU" dirty="0"/>
              <a:t>INSERT PICTURE</a:t>
            </a:r>
          </a:p>
        </p:txBody>
      </p:sp>
    </p:spTree>
    <p:extLst>
      <p:ext uri="{BB962C8B-B14F-4D97-AF65-F5344CB8AC3E}">
        <p14:creationId xmlns:p14="http://schemas.microsoft.com/office/powerpoint/2010/main" val="184863649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1" r:id="rId4"/>
    <p:sldLayoutId id="2147483654" r:id="rId5"/>
    <p:sldLayoutId id="2147483652" r:id="rId6"/>
    <p:sldLayoutId id="2147483655" r:id="rId7"/>
    <p:sldLayoutId id="2147483657" r:id="rId8"/>
    <p:sldLayoutId id="2147483653" r:id="rId9"/>
  </p:sldLayoutIdLst>
  <p:transition/>
  <p:txStyles>
    <p:titleStyle>
      <a:lvl1pPr algn="ctr" rtl="0" eaLnBrk="0" fontAlgn="base" hangingPunct="0">
        <a:spcBef>
          <a:spcPct val="0"/>
        </a:spcBef>
        <a:spcAft>
          <a:spcPct val="0"/>
        </a:spcAft>
        <a:defRPr sz="4400">
          <a:solidFill>
            <a:schemeClr val="tx2"/>
          </a:solidFill>
          <a:latin typeface="+mj-lt"/>
          <a:ea typeface="Arial" pitchFamily="-65" charset="0"/>
          <a:cs typeface="+mj-cs"/>
        </a:defRPr>
      </a:lvl1pPr>
      <a:lvl2pPr algn="ctr" rtl="0" eaLnBrk="0" fontAlgn="base" hangingPunct="0">
        <a:spcBef>
          <a:spcPct val="0"/>
        </a:spcBef>
        <a:spcAft>
          <a:spcPct val="0"/>
        </a:spcAft>
        <a:defRPr sz="4400">
          <a:solidFill>
            <a:schemeClr val="tx2"/>
          </a:solidFill>
          <a:latin typeface="Arial" charset="0"/>
          <a:ea typeface="Arial" pitchFamily="-65" charset="0"/>
          <a:cs typeface="Arial" charset="0"/>
        </a:defRPr>
      </a:lvl2pPr>
      <a:lvl3pPr algn="ctr" rtl="0" eaLnBrk="0" fontAlgn="base" hangingPunct="0">
        <a:spcBef>
          <a:spcPct val="0"/>
        </a:spcBef>
        <a:spcAft>
          <a:spcPct val="0"/>
        </a:spcAft>
        <a:defRPr sz="4400">
          <a:solidFill>
            <a:schemeClr val="tx2"/>
          </a:solidFill>
          <a:latin typeface="Arial" charset="0"/>
          <a:ea typeface="Arial" pitchFamily="-65" charset="0"/>
          <a:cs typeface="Arial" charset="0"/>
        </a:defRPr>
      </a:lvl3pPr>
      <a:lvl4pPr algn="ctr" rtl="0" eaLnBrk="0" fontAlgn="base" hangingPunct="0">
        <a:spcBef>
          <a:spcPct val="0"/>
        </a:spcBef>
        <a:spcAft>
          <a:spcPct val="0"/>
        </a:spcAft>
        <a:defRPr sz="4400">
          <a:solidFill>
            <a:schemeClr val="tx2"/>
          </a:solidFill>
          <a:latin typeface="Arial" charset="0"/>
          <a:ea typeface="Arial" pitchFamily="-65" charset="0"/>
          <a:cs typeface="Arial" charset="0"/>
        </a:defRPr>
      </a:lvl4pPr>
      <a:lvl5pPr algn="ctr" rtl="0" eaLnBrk="0" fontAlgn="base" hangingPunct="0">
        <a:spcBef>
          <a:spcPct val="0"/>
        </a:spcBef>
        <a:spcAft>
          <a:spcPct val="0"/>
        </a:spcAft>
        <a:defRPr sz="4400">
          <a:solidFill>
            <a:schemeClr val="tx2"/>
          </a:solidFill>
          <a:latin typeface="Arial" charset="0"/>
          <a:ea typeface="Arial" pitchFamily="-65"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Arial" pitchFamily="-65"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pitchFamily="-65"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pitchFamily="-65"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pitchFamily="-65"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pitchFamily="-65"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Heidi.hetz@unisa.edu.au" TargetMode="External"/><Relationship Id="rId2" Type="http://schemas.openxmlformats.org/officeDocument/2006/relationships/hyperlink" Target="mailto:snjezana.bilic@unisa.edu.a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Shakila.Orozgani@unisa.edu.au" TargetMode="External"/><Relationship Id="rId2" Type="http://schemas.openxmlformats.org/officeDocument/2006/relationships/hyperlink" Target="mailto:ahmma002@mymail.unisa.edu.au" TargetMode="External"/><Relationship Id="rId1" Type="http://schemas.openxmlformats.org/officeDocument/2006/relationships/slideLayout" Target="../slideLayouts/slideLayout2.xml"/><Relationship Id="rId5" Type="http://schemas.openxmlformats.org/officeDocument/2006/relationships/hyperlink" Target="mailto:Alphanso.Sayee@unisa.edu.au" TargetMode="External"/><Relationship Id="rId4" Type="http://schemas.openxmlformats.org/officeDocument/2006/relationships/hyperlink" Target="mailto:ahmsy043@mymail.unisa.edu.au"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natasha.wilson@unisa.edu.au" TargetMode="External"/><Relationship Id="rId2" Type="http://schemas.openxmlformats.org/officeDocument/2006/relationships/hyperlink" Target="mailto:lauren.zanker@unisa.edu.au" TargetMode="External"/><Relationship Id="rId1" Type="http://schemas.openxmlformats.org/officeDocument/2006/relationships/slideLayout" Target="../slideLayouts/slideLayout2.xml"/><Relationship Id="rId5" Type="http://schemas.openxmlformats.org/officeDocument/2006/relationships/hyperlink" Target="mailto:snjezana.bilic@unisa.edu.au" TargetMode="External"/><Relationship Id="rId4" Type="http://schemas.openxmlformats.org/officeDocument/2006/relationships/hyperlink" Target="mailto:tristan.king@unisa.edu.au"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i.unisa.edu.au/students/student-engagement-uni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5bZR7UDWVk8&amp;t=2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sz="quarter"/>
          </p:nvPr>
        </p:nvSpPr>
        <p:spPr>
          <a:prstGeom prst="rect">
            <a:avLst/>
          </a:prstGeom>
          <a:noFill/>
        </p:spPr>
        <p:txBody>
          <a:bodyPr/>
          <a:lstStyle/>
          <a:p>
            <a:br>
              <a:rPr lang="en-AU" dirty="0"/>
            </a:br>
            <a:r>
              <a:rPr lang="en-AU" dirty="0"/>
              <a:t>College Resource: Students of refugee background</a:t>
            </a:r>
            <a:br>
              <a:rPr lang="en-AU" dirty="0"/>
            </a:br>
            <a:br>
              <a:rPr lang="en-AU" dirty="0"/>
            </a:br>
            <a:br>
              <a:rPr lang="en-AU" altLang="en-US" dirty="0"/>
            </a:br>
            <a:endParaRPr lang="en-US" dirty="0"/>
          </a:p>
        </p:txBody>
      </p:sp>
    </p:spTree>
    <p:extLst>
      <p:ext uri="{BB962C8B-B14F-4D97-AF65-F5344CB8AC3E}">
        <p14:creationId xmlns:p14="http://schemas.microsoft.com/office/powerpoint/2010/main" val="40881955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B16D9E-299C-4817-A233-822CC85519D9}"/>
              </a:ext>
            </a:extLst>
          </p:cNvPr>
          <p:cNvSpPr>
            <a:spLocks noGrp="1"/>
          </p:cNvSpPr>
          <p:nvPr>
            <p:ph type="body" sz="quarter" idx="10"/>
          </p:nvPr>
        </p:nvSpPr>
        <p:spPr/>
        <p:txBody>
          <a:bodyPr/>
          <a:lstStyle/>
          <a:p>
            <a:r>
              <a:rPr lang="en-AU" dirty="0"/>
              <a:t>Acculturation Process</a:t>
            </a:r>
            <a:endParaRPr lang="en-US" dirty="0"/>
          </a:p>
        </p:txBody>
      </p:sp>
      <p:sp>
        <p:nvSpPr>
          <p:cNvPr id="3" name="Text Placeholder 2">
            <a:extLst>
              <a:ext uri="{FF2B5EF4-FFF2-40B4-BE49-F238E27FC236}">
                <a16:creationId xmlns:a16="http://schemas.microsoft.com/office/drawing/2014/main" id="{B10CEDB3-2CD9-4C4B-A2E3-8B7310FF456D}"/>
              </a:ext>
            </a:extLst>
          </p:cNvPr>
          <p:cNvSpPr>
            <a:spLocks noGrp="1"/>
          </p:cNvSpPr>
          <p:nvPr>
            <p:ph type="body" sz="quarter" idx="11"/>
          </p:nvPr>
        </p:nvSpPr>
        <p:spPr>
          <a:xfrm>
            <a:off x="414338" y="971550"/>
            <a:ext cx="8258175" cy="485775"/>
          </a:xfrm>
        </p:spPr>
        <p:txBody>
          <a:bodyPr/>
          <a:lstStyle/>
          <a:p>
            <a:r>
              <a:rPr lang="en-AU" b="0" dirty="0"/>
              <a:t>For students from refugee backgrounds, the acculturation process has three distinct aspects: </a:t>
            </a:r>
            <a:r>
              <a:rPr lang="en-AU" dirty="0"/>
              <a:t>language competence</a:t>
            </a:r>
            <a:r>
              <a:rPr lang="en-AU" b="0" dirty="0"/>
              <a:t>, </a:t>
            </a:r>
            <a:r>
              <a:rPr lang="en-AU" dirty="0"/>
              <a:t>behavioural participation </a:t>
            </a:r>
            <a:r>
              <a:rPr lang="en-AU" b="0" dirty="0"/>
              <a:t>and </a:t>
            </a:r>
            <a:r>
              <a:rPr lang="en-AU" dirty="0"/>
              <a:t>identification</a:t>
            </a:r>
            <a:r>
              <a:rPr lang="en-AU" b="0" dirty="0"/>
              <a:t>. </a:t>
            </a:r>
          </a:p>
          <a:p>
            <a:r>
              <a:rPr lang="en-AU" b="0" dirty="0"/>
              <a:t>These aspects are vital for successful outcomes at university as they allow individuals to communicate and function in differing contexts.</a:t>
            </a:r>
          </a:p>
          <a:p>
            <a:endParaRPr lang="en-AU" b="0" dirty="0"/>
          </a:p>
          <a:p>
            <a:r>
              <a:rPr lang="en-AU" b="0" dirty="0"/>
              <a:t>Identity, in particular ethnic identity, is linked to psychological and psychosocial adjustment (Burnett &amp; Peel, 2001; Davies &amp; Webb, 2000; cited in Earnest et al. 2010).</a:t>
            </a:r>
            <a:endParaRPr lang="en-US" dirty="0"/>
          </a:p>
        </p:txBody>
      </p:sp>
    </p:spTree>
    <p:extLst>
      <p:ext uri="{BB962C8B-B14F-4D97-AF65-F5344CB8AC3E}">
        <p14:creationId xmlns:p14="http://schemas.microsoft.com/office/powerpoint/2010/main" val="355008915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97E21B-9272-4665-B070-B2F7CAA52A52}"/>
              </a:ext>
            </a:extLst>
          </p:cNvPr>
          <p:cNvSpPr>
            <a:spLocks noGrp="1"/>
          </p:cNvSpPr>
          <p:nvPr>
            <p:ph type="body" sz="quarter" idx="10"/>
          </p:nvPr>
        </p:nvSpPr>
        <p:spPr/>
        <p:txBody>
          <a:bodyPr/>
          <a:lstStyle/>
          <a:p>
            <a:r>
              <a:rPr lang="en-AU" dirty="0"/>
              <a:t>Aspirations to study</a:t>
            </a:r>
            <a:endParaRPr lang="en-US" dirty="0"/>
          </a:p>
        </p:txBody>
      </p:sp>
      <p:sp>
        <p:nvSpPr>
          <p:cNvPr id="3" name="Text Placeholder 2">
            <a:extLst>
              <a:ext uri="{FF2B5EF4-FFF2-40B4-BE49-F238E27FC236}">
                <a16:creationId xmlns:a16="http://schemas.microsoft.com/office/drawing/2014/main" id="{74A64CE9-36B9-4743-97EB-7D6B84782073}"/>
              </a:ext>
            </a:extLst>
          </p:cNvPr>
          <p:cNvSpPr>
            <a:spLocks noGrp="1"/>
          </p:cNvSpPr>
          <p:nvPr>
            <p:ph type="body" sz="quarter" idx="11"/>
          </p:nvPr>
        </p:nvSpPr>
        <p:spPr/>
        <p:txBody>
          <a:bodyPr/>
          <a:lstStyle/>
          <a:p>
            <a:pPr lvl="0"/>
            <a:r>
              <a:rPr lang="en-AU" sz="1800" dirty="0">
                <a:cs typeface="Arial" panose="020B0604020202020204" pitchFamily="34" charset="0"/>
              </a:rPr>
              <a:t>Despite the obstacles and in some cases not feeling sense of belonging they are still determined to complete the studies, some are even thriving in their studies </a:t>
            </a:r>
          </a:p>
          <a:p>
            <a:pPr lvl="0"/>
            <a:r>
              <a:rPr lang="en-AU" sz="1800" dirty="0">
                <a:cs typeface="Arial" panose="020B0604020202020204" pitchFamily="34" charset="0"/>
              </a:rPr>
              <a:t>The students are inspired by the enhanced career prospects and the sense of pride with many being the first in their families to obtain a university degree (Earnest et al., 2010).</a:t>
            </a:r>
          </a:p>
          <a:p>
            <a:pPr lvl="0"/>
            <a:r>
              <a:rPr lang="en-AU" sz="1800" dirty="0">
                <a:cs typeface="Arial" panose="020B0604020202020204" pitchFamily="34" charset="0"/>
              </a:rPr>
              <a:t>The extraordinary resilience of students in commencing and completing their studies despite multiple stressors and barriers is commendable</a:t>
            </a:r>
            <a:endParaRPr lang="en-US" dirty="0"/>
          </a:p>
        </p:txBody>
      </p:sp>
    </p:spTree>
    <p:extLst>
      <p:ext uri="{BB962C8B-B14F-4D97-AF65-F5344CB8AC3E}">
        <p14:creationId xmlns:p14="http://schemas.microsoft.com/office/powerpoint/2010/main" val="418665005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D828C0-1FFB-458E-BC44-4C4E20B49B9F}"/>
              </a:ext>
            </a:extLst>
          </p:cNvPr>
          <p:cNvSpPr>
            <a:spLocks noGrp="1"/>
          </p:cNvSpPr>
          <p:nvPr>
            <p:ph type="body" sz="quarter" idx="10"/>
          </p:nvPr>
        </p:nvSpPr>
        <p:spPr/>
        <p:txBody>
          <a:bodyPr/>
          <a:lstStyle/>
          <a:p>
            <a:endParaRPr lang="en-US" dirty="0"/>
          </a:p>
        </p:txBody>
      </p:sp>
      <p:sp>
        <p:nvSpPr>
          <p:cNvPr id="3" name="Text Placeholder 2">
            <a:extLst>
              <a:ext uri="{FF2B5EF4-FFF2-40B4-BE49-F238E27FC236}">
                <a16:creationId xmlns:a16="http://schemas.microsoft.com/office/drawing/2014/main" id="{236200E9-704B-48DD-A680-D7939998CDA3}"/>
              </a:ext>
            </a:extLst>
          </p:cNvPr>
          <p:cNvSpPr>
            <a:spLocks noGrp="1"/>
          </p:cNvSpPr>
          <p:nvPr>
            <p:ph type="body" sz="quarter" idx="11"/>
          </p:nvPr>
        </p:nvSpPr>
        <p:spPr/>
        <p:txBody>
          <a:bodyPr/>
          <a:lstStyle/>
          <a:p>
            <a:r>
              <a:rPr lang="en-US" b="0" dirty="0"/>
              <a:t>Welcoming environments create a sense of self‐worth, security and belonging that enables students to form new relationships and make new friends. </a:t>
            </a:r>
          </a:p>
          <a:p>
            <a:r>
              <a:rPr lang="en-US" b="0" dirty="0"/>
              <a:t>These in turn further intercultural understanding and promote commitments to justice and equality (</a:t>
            </a:r>
            <a:r>
              <a:rPr lang="en-US" b="0" dirty="0" err="1"/>
              <a:t>Hek</a:t>
            </a:r>
            <a:r>
              <a:rPr lang="en-US" b="0" dirty="0"/>
              <a:t>, 2005a and 2005b). </a:t>
            </a:r>
          </a:p>
          <a:p>
            <a:endParaRPr lang="en-US" dirty="0"/>
          </a:p>
        </p:txBody>
      </p:sp>
    </p:spTree>
    <p:extLst>
      <p:ext uri="{BB962C8B-B14F-4D97-AF65-F5344CB8AC3E}">
        <p14:creationId xmlns:p14="http://schemas.microsoft.com/office/powerpoint/2010/main" val="330725703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14B2B7-731D-4174-85BE-188201819B1F}"/>
              </a:ext>
            </a:extLst>
          </p:cNvPr>
          <p:cNvSpPr>
            <a:spLocks noGrp="1"/>
          </p:cNvSpPr>
          <p:nvPr>
            <p:ph type="body" sz="quarter" idx="10"/>
          </p:nvPr>
        </p:nvSpPr>
        <p:spPr/>
        <p:txBody>
          <a:bodyPr/>
          <a:lstStyle/>
          <a:p>
            <a:r>
              <a:rPr lang="en-AU" dirty="0"/>
              <a:t>For any questions regarding students of refugee or generally CALD backgrounds</a:t>
            </a:r>
          </a:p>
          <a:p>
            <a:endParaRPr lang="en-US" dirty="0"/>
          </a:p>
        </p:txBody>
      </p:sp>
      <p:sp>
        <p:nvSpPr>
          <p:cNvPr id="3" name="Text Placeholder 2">
            <a:extLst>
              <a:ext uri="{FF2B5EF4-FFF2-40B4-BE49-F238E27FC236}">
                <a16:creationId xmlns:a16="http://schemas.microsoft.com/office/drawing/2014/main" id="{15831CED-8946-4C16-94CF-6C794D7D21CD}"/>
              </a:ext>
            </a:extLst>
          </p:cNvPr>
          <p:cNvSpPr>
            <a:spLocks noGrp="1"/>
          </p:cNvSpPr>
          <p:nvPr>
            <p:ph type="body" sz="quarter" idx="11"/>
          </p:nvPr>
        </p:nvSpPr>
        <p:spPr>
          <a:xfrm>
            <a:off x="414338" y="1493240"/>
            <a:ext cx="8258175" cy="1669410"/>
          </a:xfrm>
        </p:spPr>
        <p:txBody>
          <a:bodyPr/>
          <a:lstStyle/>
          <a:p>
            <a:r>
              <a:rPr lang="en-AU" b="0" dirty="0"/>
              <a:t>The College has Refugee Student Support group</a:t>
            </a:r>
          </a:p>
          <a:p>
            <a:r>
              <a:rPr lang="en-AU" b="0" dirty="0"/>
              <a:t> </a:t>
            </a:r>
          </a:p>
          <a:p>
            <a:r>
              <a:rPr lang="en-AU" b="0" dirty="0"/>
              <a:t>For any questions consider contacting either:</a:t>
            </a:r>
          </a:p>
          <a:p>
            <a:r>
              <a:rPr lang="en-AU" b="0" dirty="0"/>
              <a:t>Snjezana Bilic at </a:t>
            </a:r>
            <a:r>
              <a:rPr lang="en-AU" b="0" dirty="0">
                <a:hlinkClick r:id="rId2"/>
              </a:rPr>
              <a:t>snjezana.bilic@unisa.edu.au</a:t>
            </a:r>
            <a:r>
              <a:rPr lang="en-AU" b="0" dirty="0"/>
              <a:t> or</a:t>
            </a:r>
          </a:p>
          <a:p>
            <a:r>
              <a:rPr lang="en-AU" b="0" dirty="0"/>
              <a:t>Heidi Hetz at </a:t>
            </a:r>
            <a:r>
              <a:rPr lang="en-AU" b="0" dirty="0">
                <a:hlinkClick r:id="rId3"/>
              </a:rPr>
              <a:t>Heidi.hetz@unisa.edu.au</a:t>
            </a:r>
            <a:endParaRPr lang="en-AU" b="0" dirty="0"/>
          </a:p>
          <a:p>
            <a:endParaRPr lang="en-AU" b="0" dirty="0"/>
          </a:p>
          <a:p>
            <a:endParaRPr lang="en-AU" b="0" dirty="0"/>
          </a:p>
        </p:txBody>
      </p:sp>
    </p:spTree>
    <p:extLst>
      <p:ext uri="{BB962C8B-B14F-4D97-AF65-F5344CB8AC3E}">
        <p14:creationId xmlns:p14="http://schemas.microsoft.com/office/powerpoint/2010/main" val="53430778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10CC24-BE74-4E72-ADC1-A503BD64EBBA}"/>
              </a:ext>
            </a:extLst>
          </p:cNvPr>
          <p:cNvSpPr>
            <a:spLocks noGrp="1"/>
          </p:cNvSpPr>
          <p:nvPr>
            <p:ph type="body" sz="quarter" idx="10"/>
          </p:nvPr>
        </p:nvSpPr>
        <p:spPr>
          <a:xfrm>
            <a:off x="409576" y="321469"/>
            <a:ext cx="8258175" cy="485775"/>
          </a:xfrm>
        </p:spPr>
        <p:txBody>
          <a:bodyPr/>
          <a:lstStyle/>
          <a:p>
            <a:r>
              <a:rPr lang="en-AU" sz="2400" dirty="0"/>
              <a:t>Aims of the Refugee Student’s Support </a:t>
            </a:r>
            <a:r>
              <a:rPr lang="en-AU" sz="2400" dirty="0" err="1"/>
              <a:t>team</a:t>
            </a:r>
            <a:r>
              <a:rPr lang="en-AU" sz="2400" dirty="0" err="1">
                <a:solidFill>
                  <a:schemeClr val="bg1"/>
                </a:solidFill>
              </a:rPr>
              <a:t>rt</a:t>
            </a:r>
            <a:r>
              <a:rPr lang="en-AU" sz="2400" dirty="0">
                <a:solidFill>
                  <a:schemeClr val="bg1"/>
                </a:solidFill>
              </a:rPr>
              <a:t> </a:t>
            </a:r>
            <a:r>
              <a:rPr lang="en-AU" dirty="0">
                <a:solidFill>
                  <a:schemeClr val="bg1"/>
                </a:solidFill>
              </a:rPr>
              <a:t>Working Group</a:t>
            </a:r>
            <a:endParaRPr lang="en-US" dirty="0"/>
          </a:p>
        </p:txBody>
      </p:sp>
      <p:sp>
        <p:nvSpPr>
          <p:cNvPr id="3" name="Text Placeholder 2">
            <a:extLst>
              <a:ext uri="{FF2B5EF4-FFF2-40B4-BE49-F238E27FC236}">
                <a16:creationId xmlns:a16="http://schemas.microsoft.com/office/drawing/2014/main" id="{05925AD8-3701-49D0-AD66-50A78154C98E}"/>
              </a:ext>
            </a:extLst>
          </p:cNvPr>
          <p:cNvSpPr>
            <a:spLocks noGrp="1"/>
          </p:cNvSpPr>
          <p:nvPr>
            <p:ph type="body" sz="quarter" idx="11"/>
          </p:nvPr>
        </p:nvSpPr>
        <p:spPr/>
        <p:txBody>
          <a:bodyPr/>
          <a:lstStyle/>
          <a:p>
            <a:r>
              <a:rPr lang="en-AU" dirty="0"/>
              <a:t>Identify who our refugee students are</a:t>
            </a:r>
          </a:p>
          <a:p>
            <a:r>
              <a:rPr lang="en-AU" dirty="0"/>
              <a:t>Provide additional support to students</a:t>
            </a:r>
          </a:p>
          <a:p>
            <a:r>
              <a:rPr lang="en-AU" dirty="0"/>
              <a:t>Incorporate supportive mechanisms in courses and in academic integrity practices </a:t>
            </a:r>
          </a:p>
          <a:p>
            <a:r>
              <a:rPr lang="en-AU" dirty="0"/>
              <a:t>Provide support for tutors who teach students of refugee backgrounds</a:t>
            </a:r>
          </a:p>
          <a:p>
            <a:endParaRPr lang="en-US" dirty="0"/>
          </a:p>
        </p:txBody>
      </p:sp>
    </p:spTree>
    <p:extLst>
      <p:ext uri="{BB962C8B-B14F-4D97-AF65-F5344CB8AC3E}">
        <p14:creationId xmlns:p14="http://schemas.microsoft.com/office/powerpoint/2010/main" val="154960325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EF7C10A-D870-44E8-A93B-1F3FD3E0F8D5}"/>
              </a:ext>
            </a:extLst>
          </p:cNvPr>
          <p:cNvSpPr>
            <a:spLocks noGrp="1"/>
          </p:cNvSpPr>
          <p:nvPr>
            <p:ph type="body" sz="quarter" idx="10"/>
          </p:nvPr>
        </p:nvSpPr>
        <p:spPr/>
        <p:txBody>
          <a:bodyPr/>
          <a:lstStyle/>
          <a:p>
            <a:r>
              <a:rPr lang="en-AU" dirty="0"/>
              <a:t>Additional Aims of the group</a:t>
            </a:r>
            <a:endParaRPr lang="en-US" dirty="0"/>
          </a:p>
        </p:txBody>
      </p:sp>
      <p:sp>
        <p:nvSpPr>
          <p:cNvPr id="3" name="Text Placeholder 2">
            <a:extLst>
              <a:ext uri="{FF2B5EF4-FFF2-40B4-BE49-F238E27FC236}">
                <a16:creationId xmlns:a16="http://schemas.microsoft.com/office/drawing/2014/main" id="{3770FBC9-0957-4661-AB4E-3EF02B0536D0}"/>
              </a:ext>
            </a:extLst>
          </p:cNvPr>
          <p:cNvSpPr>
            <a:spLocks noGrp="1"/>
          </p:cNvSpPr>
          <p:nvPr>
            <p:ph type="body" sz="quarter" idx="11"/>
          </p:nvPr>
        </p:nvSpPr>
        <p:spPr/>
        <p:txBody>
          <a:bodyPr/>
          <a:lstStyle/>
          <a:p>
            <a:r>
              <a:rPr lang="en-AU" dirty="0"/>
              <a:t>Connecting with the external stakeholders for: </a:t>
            </a:r>
          </a:p>
          <a:p>
            <a:r>
              <a:rPr lang="en-AU" dirty="0"/>
              <a:t>English literacy (speaking) classes</a:t>
            </a:r>
          </a:p>
          <a:p>
            <a:r>
              <a:rPr lang="en-AU" dirty="0"/>
              <a:t>visa help </a:t>
            </a:r>
          </a:p>
          <a:p>
            <a:r>
              <a:rPr lang="en-AU" dirty="0"/>
              <a:t>housing </a:t>
            </a:r>
          </a:p>
          <a:p>
            <a:r>
              <a:rPr lang="en-AU" dirty="0"/>
              <a:t>employment </a:t>
            </a:r>
          </a:p>
          <a:p>
            <a:endParaRPr lang="en-US" dirty="0"/>
          </a:p>
        </p:txBody>
      </p:sp>
    </p:spTree>
    <p:extLst>
      <p:ext uri="{BB962C8B-B14F-4D97-AF65-F5344CB8AC3E}">
        <p14:creationId xmlns:p14="http://schemas.microsoft.com/office/powerpoint/2010/main" val="322478872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5AE7D1B-0A56-4B52-884E-4C76C7770695}"/>
              </a:ext>
            </a:extLst>
          </p:cNvPr>
          <p:cNvSpPr>
            <a:spLocks noGrp="1"/>
          </p:cNvSpPr>
          <p:nvPr>
            <p:ph type="body" sz="quarter" idx="10"/>
          </p:nvPr>
        </p:nvSpPr>
        <p:spPr/>
        <p:txBody>
          <a:bodyPr/>
          <a:lstStyle/>
          <a:p>
            <a:r>
              <a:rPr lang="en-AU" dirty="0"/>
              <a:t>Peer Support Officers consults for students of refugee backgrounds</a:t>
            </a:r>
            <a:endParaRPr lang="en-US" dirty="0"/>
          </a:p>
        </p:txBody>
      </p:sp>
      <p:sp>
        <p:nvSpPr>
          <p:cNvPr id="3" name="Text Placeholder 2">
            <a:extLst>
              <a:ext uri="{FF2B5EF4-FFF2-40B4-BE49-F238E27FC236}">
                <a16:creationId xmlns:a16="http://schemas.microsoft.com/office/drawing/2014/main" id="{252D9869-367C-401D-A802-5866703722C9}"/>
              </a:ext>
            </a:extLst>
          </p:cNvPr>
          <p:cNvSpPr>
            <a:spLocks noGrp="1"/>
          </p:cNvSpPr>
          <p:nvPr>
            <p:ph type="body" sz="quarter" idx="11"/>
          </p:nvPr>
        </p:nvSpPr>
        <p:spPr>
          <a:xfrm>
            <a:off x="414338" y="1519963"/>
            <a:ext cx="8258175" cy="2083136"/>
          </a:xfrm>
        </p:spPr>
        <p:txBody>
          <a:bodyPr/>
          <a:lstStyle/>
          <a:p>
            <a:pPr marL="342900" lvl="0" indent="-342900">
              <a:lnSpc>
                <a:spcPct val="105000"/>
              </a:lnSpc>
              <a:spcAft>
                <a:spcPts val="800"/>
              </a:spcAft>
              <a:buFont typeface="Symbol" panose="05050102010706020507" pitchFamily="18" charset="2"/>
              <a:buChar char=""/>
            </a:pPr>
            <a:r>
              <a:rPr lang="en-AU" sz="1400" b="1" dirty="0">
                <a:effectLst/>
                <a:latin typeface="Calibri" panose="020F0502020204030204" pitchFamily="34" charset="0"/>
                <a:ea typeface="Times New Roman" panose="02020603050405020304" pitchFamily="18" charset="0"/>
                <a:cs typeface="Times New Roman" panose="02020603050405020304" pitchFamily="18" charset="0"/>
              </a:rPr>
              <a:t>Refugee Student Peer Support Officers for 2022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5000"/>
              </a:lnSpc>
              <a:spcAft>
                <a:spcPts val="800"/>
              </a:spcAft>
              <a:buFont typeface="Courier New" panose="02070309020205020404" pitchFamily="49" charset="0"/>
              <a:buChar char="o"/>
            </a:pPr>
            <a:r>
              <a:rPr lang="en-AU" sz="1400" dirty="0">
                <a:effectLst/>
                <a:latin typeface="Calibri" panose="020F0502020204030204" pitchFamily="34" charset="0"/>
                <a:ea typeface="Times New Roman" panose="02020603050405020304" pitchFamily="18" charset="0"/>
              </a:rPr>
              <a:t>Ahmad, Murtaza - ahmma002 </a:t>
            </a:r>
            <a:r>
              <a:rPr lang="en-AU" sz="1400" u="sng" dirty="0">
                <a:solidFill>
                  <a:srgbClr val="0563C1"/>
                </a:solidFill>
                <a:effectLst/>
                <a:latin typeface="Calibri" panose="020F0502020204030204" pitchFamily="34" charset="0"/>
                <a:ea typeface="Times New Roman" panose="02020603050405020304" pitchFamily="18" charset="0"/>
                <a:hlinkClick r:id="rId2"/>
              </a:rPr>
              <a:t>ahmma002@mymail.unisa.edu.au</a:t>
            </a:r>
            <a:r>
              <a:rPr lang="en-AU" sz="1400" dirty="0">
                <a:effectLst/>
                <a:latin typeface="Calibri" panose="020F0502020204030204" pitchFamily="34" charset="0"/>
                <a:ea typeface="Times New Roman" panose="02020603050405020304" pitchFamily="18" charset="0"/>
              </a:rPr>
              <a:t> – Tuesdays 9-5 teaching weeks SP2</a:t>
            </a:r>
            <a:endParaRPr lang="en-US" sz="1400" dirty="0">
              <a:effectLst/>
              <a:latin typeface="Calibri" panose="020F0502020204030204" pitchFamily="34" charset="0"/>
              <a:ea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AU" sz="1400" dirty="0">
                <a:effectLst/>
                <a:latin typeface="Calibri" panose="020F0502020204030204" pitchFamily="34" charset="0"/>
                <a:ea typeface="Times New Roman" panose="02020603050405020304" pitchFamily="18" charset="0"/>
              </a:rPr>
              <a:t>Shakila Orozgani </a:t>
            </a:r>
            <a:r>
              <a:rPr lang="en-AU" sz="1400" u="sng" dirty="0">
                <a:solidFill>
                  <a:srgbClr val="0563C1"/>
                </a:solidFill>
                <a:effectLst/>
                <a:latin typeface="Calibri" panose="020F0502020204030204" pitchFamily="34" charset="0"/>
                <a:ea typeface="Times New Roman" panose="02020603050405020304" pitchFamily="18" charset="0"/>
                <a:hlinkClick r:id="rId3"/>
              </a:rPr>
              <a:t>Shakila.Orozgani@unisa.edu.au</a:t>
            </a:r>
            <a:r>
              <a:rPr lang="en-AU" sz="1400" dirty="0">
                <a:effectLst/>
                <a:latin typeface="Calibri" panose="020F0502020204030204" pitchFamily="34" charset="0"/>
                <a:ea typeface="Times New Roman" panose="02020603050405020304" pitchFamily="18" charset="0"/>
              </a:rPr>
              <a:t> – Tuesdays 9-5 teaching weeks SP2</a:t>
            </a:r>
            <a:endParaRPr lang="en-US" sz="1400" dirty="0">
              <a:effectLst/>
              <a:latin typeface="Calibri" panose="020F0502020204030204" pitchFamily="34" charset="0"/>
              <a:ea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AU" sz="1400" dirty="0">
                <a:effectLst/>
                <a:latin typeface="Calibri" panose="020F0502020204030204" pitchFamily="34" charset="0"/>
                <a:ea typeface="Times New Roman" panose="02020603050405020304" pitchFamily="18" charset="0"/>
              </a:rPr>
              <a:t>Ahmadi, Somayeh - ahmsy043 </a:t>
            </a:r>
            <a:r>
              <a:rPr lang="en-AU" sz="1400" u="sng" dirty="0">
                <a:solidFill>
                  <a:srgbClr val="0563C1"/>
                </a:solidFill>
                <a:effectLst/>
                <a:latin typeface="Calibri" panose="020F0502020204030204" pitchFamily="34" charset="0"/>
                <a:ea typeface="Times New Roman" panose="02020603050405020304" pitchFamily="18" charset="0"/>
                <a:hlinkClick r:id="rId4"/>
              </a:rPr>
              <a:t>ahmsy043@mymail.unisa.edu.au</a:t>
            </a:r>
            <a:r>
              <a:rPr lang="en-AU" sz="1400" dirty="0">
                <a:effectLst/>
                <a:latin typeface="Calibri" panose="020F0502020204030204" pitchFamily="34" charset="0"/>
                <a:ea typeface="Times New Roman" panose="02020603050405020304" pitchFamily="18" charset="0"/>
              </a:rPr>
              <a:t> – Wednesdays 9-5 during teaching weeks SP2</a:t>
            </a:r>
            <a:endParaRPr lang="en-US" sz="1400" dirty="0">
              <a:effectLst/>
              <a:latin typeface="Calibri" panose="020F0502020204030204" pitchFamily="34" charset="0"/>
              <a:ea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AU" sz="1400" dirty="0">
                <a:effectLst/>
                <a:latin typeface="Calibri" panose="020F0502020204030204" pitchFamily="34" charset="0"/>
                <a:ea typeface="Times New Roman" panose="02020603050405020304" pitchFamily="18" charset="0"/>
              </a:rPr>
              <a:t>Alphanso Sayee </a:t>
            </a:r>
            <a:r>
              <a:rPr lang="en-AU" sz="1400" u="sng" dirty="0">
                <a:solidFill>
                  <a:srgbClr val="0563C1"/>
                </a:solidFill>
                <a:effectLst/>
                <a:latin typeface="Calibri" panose="020F0502020204030204" pitchFamily="34" charset="0"/>
                <a:ea typeface="Times New Roman" panose="02020603050405020304" pitchFamily="18" charset="0"/>
                <a:hlinkClick r:id="rId5"/>
              </a:rPr>
              <a:t>Alphanso.Sayee@unisa.edu.au</a:t>
            </a:r>
            <a:r>
              <a:rPr lang="en-AU" sz="1400" dirty="0">
                <a:effectLst/>
                <a:latin typeface="Calibri" panose="020F0502020204030204" pitchFamily="34" charset="0"/>
                <a:ea typeface="Times New Roman" panose="02020603050405020304" pitchFamily="18" charset="0"/>
              </a:rPr>
              <a:t> – Wednesdays 9-5 during teaching weeks SP2</a:t>
            </a:r>
            <a:endParaRPr lang="en-US" sz="1400" dirty="0">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9598122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7E622B-A0F4-46C2-A893-6ADD268CC377}"/>
              </a:ext>
            </a:extLst>
          </p:cNvPr>
          <p:cNvSpPr>
            <a:spLocks noGrp="1"/>
          </p:cNvSpPr>
          <p:nvPr>
            <p:ph type="body" sz="quarter" idx="10"/>
          </p:nvPr>
        </p:nvSpPr>
        <p:spPr/>
        <p:txBody>
          <a:bodyPr/>
          <a:lstStyle/>
          <a:p>
            <a:r>
              <a:rPr lang="en-AU" dirty="0"/>
              <a:t>Quick Guide</a:t>
            </a:r>
            <a:endParaRPr lang="en-US" dirty="0"/>
          </a:p>
        </p:txBody>
      </p:sp>
      <p:sp>
        <p:nvSpPr>
          <p:cNvPr id="3" name="Text Placeholder 2">
            <a:extLst>
              <a:ext uri="{FF2B5EF4-FFF2-40B4-BE49-F238E27FC236}">
                <a16:creationId xmlns:a16="http://schemas.microsoft.com/office/drawing/2014/main" id="{70EB9B7B-115A-4A3B-BFB8-43450DF00CDE}"/>
              </a:ext>
            </a:extLst>
          </p:cNvPr>
          <p:cNvSpPr>
            <a:spLocks noGrp="1"/>
          </p:cNvSpPr>
          <p:nvPr>
            <p:ph type="body" sz="quarter" idx="11"/>
          </p:nvPr>
        </p:nvSpPr>
        <p:spPr/>
        <p:txBody>
          <a:bodyPr/>
          <a:lstStyle/>
          <a:p>
            <a:pPr marL="342900" indent="-342900">
              <a:buFont typeface="+mj-lt"/>
              <a:buAutoNum type="arabicPeriod"/>
            </a:pPr>
            <a:r>
              <a:rPr lang="en-AU" sz="1500" b="0" dirty="0"/>
              <a:t>Not all students identify as being of refugee background; allow the student to disclose this </a:t>
            </a:r>
          </a:p>
          <a:p>
            <a:pPr marL="342900" indent="-342900">
              <a:buFont typeface="+mj-lt"/>
              <a:buAutoNum type="arabicPeriod"/>
            </a:pPr>
            <a:r>
              <a:rPr lang="en-AU" sz="1500" b="0" dirty="0"/>
              <a:t>Notify the student of the wide-ranging support available via the SEU (please see the next slide)</a:t>
            </a:r>
          </a:p>
          <a:p>
            <a:pPr marL="342900" indent="-342900">
              <a:buFont typeface="+mj-lt"/>
              <a:buAutoNum type="arabicPeriod"/>
            </a:pPr>
            <a:r>
              <a:rPr lang="en-AU" sz="1500" b="0" dirty="0"/>
              <a:t>If the students requires any additional information regarding their enrolment contact the transitioning officer: Lauren Zanker at </a:t>
            </a:r>
            <a:r>
              <a:rPr lang="en-AU" sz="1500" b="0" dirty="0">
                <a:hlinkClick r:id="rId2"/>
              </a:rPr>
              <a:t>lauren.zanker@unisa.edu.au</a:t>
            </a:r>
            <a:endParaRPr lang="en-AU" sz="1500" b="0" dirty="0"/>
          </a:p>
          <a:p>
            <a:pPr marL="342900" indent="-342900">
              <a:buFont typeface="+mj-lt"/>
              <a:buAutoNum type="arabicPeriod"/>
            </a:pPr>
            <a:r>
              <a:rPr lang="en-AU" sz="1500" b="0" dirty="0"/>
              <a:t>If the student is struggling with their Program consider contacting the program directors. For Diplomas contact </a:t>
            </a:r>
            <a:r>
              <a:rPr lang="en-AU" sz="1500" b="0" dirty="0">
                <a:hlinkClick r:id="rId3"/>
              </a:rPr>
              <a:t>natasha.wilson@unisa.edu.au</a:t>
            </a:r>
            <a:r>
              <a:rPr lang="en-AU" sz="1500" b="0" dirty="0"/>
              <a:t>. For Foundation Studies contact </a:t>
            </a:r>
            <a:r>
              <a:rPr lang="en-AU" sz="1500" b="0" dirty="0">
                <a:hlinkClick r:id="rId4"/>
              </a:rPr>
              <a:t>tristan.king@unisa.edu.au</a:t>
            </a:r>
            <a:endParaRPr lang="en-AU" sz="1500" b="0" dirty="0"/>
          </a:p>
          <a:p>
            <a:pPr marL="342900" indent="-342900">
              <a:buFont typeface="+mj-lt"/>
              <a:buAutoNum type="arabicPeriod"/>
            </a:pPr>
            <a:r>
              <a:rPr lang="en-AU" sz="1500" b="0" dirty="0"/>
              <a:t>For any other matters regarding English language community speaking classes (to recommend to the student) or visa’s, housing and so on contact Snjezana on </a:t>
            </a:r>
            <a:r>
              <a:rPr lang="en-AU" sz="1500" b="0" dirty="0">
                <a:hlinkClick r:id="rId5"/>
              </a:rPr>
              <a:t>snjezana.bilic@unisa.edu.au</a:t>
            </a:r>
            <a:endParaRPr lang="en-AU" sz="1500" b="0" dirty="0"/>
          </a:p>
          <a:p>
            <a:endParaRPr lang="en-US" dirty="0"/>
          </a:p>
        </p:txBody>
      </p:sp>
    </p:spTree>
    <p:extLst>
      <p:ext uri="{BB962C8B-B14F-4D97-AF65-F5344CB8AC3E}">
        <p14:creationId xmlns:p14="http://schemas.microsoft.com/office/powerpoint/2010/main" val="40622003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F2FA63-2B4E-4D05-855F-A4E8BBD6C9C1}"/>
              </a:ext>
            </a:extLst>
          </p:cNvPr>
          <p:cNvSpPr>
            <a:spLocks noGrp="1"/>
          </p:cNvSpPr>
          <p:nvPr>
            <p:ph type="body" sz="quarter" idx="10"/>
          </p:nvPr>
        </p:nvSpPr>
        <p:spPr/>
        <p:txBody>
          <a:bodyPr/>
          <a:lstStyle/>
          <a:p>
            <a:r>
              <a:rPr lang="en-AU" dirty="0"/>
              <a:t>Student Engagement Unit</a:t>
            </a:r>
            <a:endParaRPr lang="en-US" dirty="0"/>
          </a:p>
        </p:txBody>
      </p:sp>
      <p:sp>
        <p:nvSpPr>
          <p:cNvPr id="3" name="Text Placeholder 2">
            <a:extLst>
              <a:ext uri="{FF2B5EF4-FFF2-40B4-BE49-F238E27FC236}">
                <a16:creationId xmlns:a16="http://schemas.microsoft.com/office/drawing/2014/main" id="{F375E513-B4DD-4E4C-AEBF-125EDF1367D2}"/>
              </a:ext>
            </a:extLst>
          </p:cNvPr>
          <p:cNvSpPr>
            <a:spLocks noGrp="1"/>
          </p:cNvSpPr>
          <p:nvPr>
            <p:ph type="body" sz="quarter" idx="11"/>
          </p:nvPr>
        </p:nvSpPr>
        <p:spPr/>
        <p:txBody>
          <a:bodyPr/>
          <a:lstStyle/>
          <a:p>
            <a:r>
              <a:rPr lang="en-US" dirty="0">
                <a:latin typeface="Arial" panose="020B0604020202020204" pitchFamily="34" charset="0"/>
                <a:cs typeface="Arial" panose="020B0604020202020204" pitchFamily="34" charset="0"/>
                <a:hlinkClick r:id="rId2"/>
              </a:rPr>
              <a:t>http://i.unisa.edu.au/students/student-engagement-unit/</a:t>
            </a:r>
            <a:endParaRPr lang="en-US"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Contact SEU for any concerns regarding:</a:t>
            </a:r>
          </a:p>
          <a:p>
            <a:r>
              <a:rPr lang="en-AU" dirty="0">
                <a:latin typeface="Arial" panose="020B0604020202020204" pitchFamily="34" charset="0"/>
                <a:cs typeface="Arial" panose="020B0604020202020204" pitchFamily="34" charset="0"/>
              </a:rPr>
              <a:t>Disability</a:t>
            </a:r>
          </a:p>
          <a:p>
            <a:r>
              <a:rPr lang="en-AU" dirty="0">
                <a:latin typeface="Arial" panose="020B0604020202020204" pitchFamily="34" charset="0"/>
                <a:cs typeface="Arial" panose="020B0604020202020204" pitchFamily="34" charset="0"/>
              </a:rPr>
              <a:t>Counselling</a:t>
            </a:r>
          </a:p>
          <a:p>
            <a:r>
              <a:rPr lang="en-AU" dirty="0">
                <a:latin typeface="Arial" panose="020B0604020202020204" pitchFamily="34" charset="0"/>
                <a:cs typeface="Arial" panose="020B0604020202020204" pitchFamily="34" charset="0"/>
              </a:rPr>
              <a:t>Access plan (learning disability, mental health or other condition that could impact on your study)</a:t>
            </a:r>
          </a:p>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Or ask any academic to make a referral </a:t>
            </a:r>
          </a:p>
          <a:p>
            <a:endParaRPr lang="en-US" dirty="0"/>
          </a:p>
        </p:txBody>
      </p:sp>
    </p:spTree>
    <p:extLst>
      <p:ext uri="{BB962C8B-B14F-4D97-AF65-F5344CB8AC3E}">
        <p14:creationId xmlns:p14="http://schemas.microsoft.com/office/powerpoint/2010/main" val="359453061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27801E-E9C3-4EC2-975C-8D958E52578F}"/>
              </a:ext>
            </a:extLst>
          </p:cNvPr>
          <p:cNvSpPr>
            <a:spLocks noGrp="1"/>
          </p:cNvSpPr>
          <p:nvPr>
            <p:ph type="body" sz="quarter" idx="10"/>
          </p:nvPr>
        </p:nvSpPr>
        <p:spPr/>
        <p:txBody>
          <a:bodyPr/>
          <a:lstStyle/>
          <a:p>
            <a:r>
              <a:rPr lang="en-AU" dirty="0"/>
              <a:t>References</a:t>
            </a:r>
            <a:endParaRPr lang="en-US" dirty="0"/>
          </a:p>
        </p:txBody>
      </p:sp>
      <p:sp>
        <p:nvSpPr>
          <p:cNvPr id="3" name="Text Placeholder 2">
            <a:extLst>
              <a:ext uri="{FF2B5EF4-FFF2-40B4-BE49-F238E27FC236}">
                <a16:creationId xmlns:a16="http://schemas.microsoft.com/office/drawing/2014/main" id="{DF27345A-9D3A-4065-9946-28B8E783C59E}"/>
              </a:ext>
            </a:extLst>
          </p:cNvPr>
          <p:cNvSpPr>
            <a:spLocks noGrp="1"/>
          </p:cNvSpPr>
          <p:nvPr>
            <p:ph type="body" sz="quarter" idx="11"/>
          </p:nvPr>
        </p:nvSpPr>
        <p:spPr/>
        <p:txBody>
          <a:bodyPr/>
          <a:lstStyle/>
          <a:p>
            <a:r>
              <a:rPr lang="en-AU" sz="1600" b="0" dirty="0"/>
              <a:t>Earnest, J. </a:t>
            </a:r>
            <a:r>
              <a:rPr lang="en-AU" sz="1600" b="0" i="1" dirty="0"/>
              <a:t>et al.</a:t>
            </a:r>
            <a:r>
              <a:rPr lang="en-AU" sz="1600" b="0" dirty="0"/>
              <a:t> (2010) ‘Are Universities Responding to the Needs of Students from Refugee Backgrounds?’, </a:t>
            </a:r>
            <a:r>
              <a:rPr lang="en-AU" sz="1600" b="0" i="1" dirty="0"/>
              <a:t>Australian Journal of Education</a:t>
            </a:r>
            <a:r>
              <a:rPr lang="en-AU" sz="1600" b="0" dirty="0"/>
              <a:t>, 54(2), pp. 155–174.</a:t>
            </a:r>
          </a:p>
          <a:p>
            <a:r>
              <a:rPr lang="en-US" sz="1600" b="0" dirty="0" err="1"/>
              <a:t>Hek</a:t>
            </a:r>
            <a:r>
              <a:rPr lang="en-US" sz="1600" b="0" dirty="0"/>
              <a:t>, R. 2005a. The role of education in the settlement of young refugees in the UK: The experiences of young refugees. </a:t>
            </a:r>
            <a:r>
              <a:rPr lang="en-US" sz="1600" b="0" i="1" dirty="0"/>
              <a:t>Practice</a:t>
            </a:r>
            <a:r>
              <a:rPr lang="en-US" sz="1600" b="0" dirty="0"/>
              <a:t>, 17(3): 157–71. </a:t>
            </a:r>
          </a:p>
          <a:p>
            <a:r>
              <a:rPr lang="en-US" sz="1600" b="0" dirty="0" err="1"/>
              <a:t>Hek</a:t>
            </a:r>
            <a:r>
              <a:rPr lang="en-US" sz="1600" b="0" dirty="0"/>
              <a:t>, R. 2005b. </a:t>
            </a:r>
            <a:r>
              <a:rPr lang="en-US" sz="1600" b="0" i="1" dirty="0"/>
              <a:t>The experiences and needs of refugee and asylum seeking children in the UK: A literature review</a:t>
            </a:r>
            <a:r>
              <a:rPr lang="en-US" sz="1600" b="0" dirty="0"/>
              <a:t>, Birmingham: National Evaluation of the Children’s Fund, University of Birmingham.</a:t>
            </a:r>
          </a:p>
          <a:p>
            <a:r>
              <a:rPr lang="en-US" sz="1600" b="0" dirty="0" err="1"/>
              <a:t>Olliff</a:t>
            </a:r>
            <a:r>
              <a:rPr lang="en-US" sz="1600" b="0" dirty="0"/>
              <a:t>, L. and Couch, J. 2005. Pathways and pitfalls: The journey of refugee young people in and around the education system in Greater Dandenong, Victoria. </a:t>
            </a:r>
            <a:r>
              <a:rPr lang="en-US" sz="1600" b="0" i="1" dirty="0"/>
              <a:t>Youth Studies Australia</a:t>
            </a:r>
            <a:r>
              <a:rPr lang="en-US" sz="1600" b="0" dirty="0"/>
              <a:t>, 24(3): 42–6</a:t>
            </a:r>
          </a:p>
          <a:p>
            <a:endParaRPr lang="en-US" sz="1800" dirty="0"/>
          </a:p>
          <a:p>
            <a:endParaRPr lang="en-US" dirty="0"/>
          </a:p>
        </p:txBody>
      </p:sp>
    </p:spTree>
    <p:extLst>
      <p:ext uri="{BB962C8B-B14F-4D97-AF65-F5344CB8AC3E}">
        <p14:creationId xmlns:p14="http://schemas.microsoft.com/office/powerpoint/2010/main" val="41091837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dirty="0"/>
              <a:t>Overview</a:t>
            </a:r>
            <a:endParaRPr lang="en-US" dirty="0"/>
          </a:p>
        </p:txBody>
      </p:sp>
      <p:sp>
        <p:nvSpPr>
          <p:cNvPr id="3" name="Text Placeholder 2"/>
          <p:cNvSpPr>
            <a:spLocks noGrp="1"/>
          </p:cNvSpPr>
          <p:nvPr>
            <p:ph type="body" sz="quarter" idx="11"/>
          </p:nvPr>
        </p:nvSpPr>
        <p:spPr/>
        <p:txBody>
          <a:bodyPr/>
          <a:lstStyle/>
          <a:p>
            <a:pPr marL="342900" indent="-342900">
              <a:buFont typeface="Arial" panose="020B0604020202020204" pitchFamily="34" charset="0"/>
              <a:buChar char="•"/>
            </a:pPr>
            <a:r>
              <a:rPr lang="en-AU" dirty="0"/>
              <a:t>Who are students of refugee backgrounds at UniSA College?</a:t>
            </a:r>
          </a:p>
          <a:p>
            <a:pPr marL="342900" indent="-342900">
              <a:buFont typeface="Arial" panose="020B0604020202020204" pitchFamily="34" charset="0"/>
              <a:buChar char="•"/>
            </a:pPr>
            <a:r>
              <a:rPr lang="en-AU" dirty="0"/>
              <a:t>The challenges students face</a:t>
            </a:r>
          </a:p>
          <a:p>
            <a:pPr marL="342900" indent="-342900">
              <a:buFont typeface="Arial" panose="020B0604020202020204" pitchFamily="34" charset="0"/>
              <a:buChar char="•"/>
            </a:pPr>
            <a:r>
              <a:rPr lang="en-AU" dirty="0"/>
              <a:t>Student’s aspirations and agency </a:t>
            </a:r>
          </a:p>
          <a:p>
            <a:pPr marL="342900" indent="-342900">
              <a:buFont typeface="Arial" panose="020B0604020202020204" pitchFamily="34" charset="0"/>
              <a:buChar char="•"/>
            </a:pPr>
            <a:r>
              <a:rPr lang="en-AU" dirty="0"/>
              <a:t>For further information: contact Refugee Student Support team</a:t>
            </a:r>
          </a:p>
          <a:p>
            <a:endParaRPr lang="en-AU" dirty="0"/>
          </a:p>
          <a:p>
            <a:endParaRPr lang="en-US" dirty="0"/>
          </a:p>
        </p:txBody>
      </p:sp>
    </p:spTree>
    <p:extLst>
      <p:ext uri="{BB962C8B-B14F-4D97-AF65-F5344CB8AC3E}">
        <p14:creationId xmlns:p14="http://schemas.microsoft.com/office/powerpoint/2010/main" val="12430497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dirty="0"/>
              <a:t>Refugee Students- UniSA College</a:t>
            </a:r>
            <a:endParaRPr lang="en-US" dirty="0"/>
          </a:p>
        </p:txBody>
      </p:sp>
      <p:sp>
        <p:nvSpPr>
          <p:cNvPr id="3" name="Text Placeholder 2"/>
          <p:cNvSpPr>
            <a:spLocks noGrp="1"/>
          </p:cNvSpPr>
          <p:nvPr>
            <p:ph type="body" sz="quarter" idx="11"/>
          </p:nvPr>
        </p:nvSpPr>
        <p:spPr/>
        <p:txBody>
          <a:bodyPr/>
          <a:lstStyle/>
          <a:p>
            <a:r>
              <a:rPr lang="en-AU" dirty="0"/>
              <a:t>Approximately 1/3 of UniSA College students are from CALD:</a:t>
            </a:r>
          </a:p>
          <a:p>
            <a:endParaRPr lang="en-AU" dirty="0"/>
          </a:p>
          <a:p>
            <a:r>
              <a:rPr lang="en-AU" dirty="0"/>
              <a:t>Many are humanitarian Visa Holder students</a:t>
            </a:r>
          </a:p>
          <a:p>
            <a:r>
              <a:rPr lang="en-AU" dirty="0"/>
              <a:t>Students represent the following countries: Afghanistan, Iran and various African nations</a:t>
            </a:r>
          </a:p>
          <a:p>
            <a:r>
              <a:rPr lang="en-AU" dirty="0"/>
              <a:t>Most are from non-English speaking backgrounds</a:t>
            </a:r>
          </a:p>
        </p:txBody>
      </p:sp>
    </p:spTree>
    <p:extLst>
      <p:ext uri="{BB962C8B-B14F-4D97-AF65-F5344CB8AC3E}">
        <p14:creationId xmlns:p14="http://schemas.microsoft.com/office/powerpoint/2010/main" val="351687690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1ECF02-9EF7-4456-83D2-99D3D8B9DB12}"/>
              </a:ext>
            </a:extLst>
          </p:cNvPr>
          <p:cNvSpPr>
            <a:spLocks noGrp="1"/>
          </p:cNvSpPr>
          <p:nvPr>
            <p:ph type="body" sz="quarter" idx="10"/>
          </p:nvPr>
        </p:nvSpPr>
        <p:spPr/>
        <p:txBody>
          <a:bodyPr/>
          <a:lstStyle/>
          <a:p>
            <a:r>
              <a:rPr lang="en-AU" dirty="0"/>
              <a:t>Who are students of refugee backgrounds (</a:t>
            </a:r>
            <a:r>
              <a:rPr lang="en-AU" dirty="0" err="1"/>
              <a:t>SfRBs</a:t>
            </a:r>
            <a:r>
              <a:rPr lang="en-AU" dirty="0"/>
              <a:t>)?</a:t>
            </a:r>
            <a:endParaRPr lang="en-US" dirty="0"/>
          </a:p>
        </p:txBody>
      </p:sp>
      <p:sp>
        <p:nvSpPr>
          <p:cNvPr id="3" name="Text Placeholder 2">
            <a:extLst>
              <a:ext uri="{FF2B5EF4-FFF2-40B4-BE49-F238E27FC236}">
                <a16:creationId xmlns:a16="http://schemas.microsoft.com/office/drawing/2014/main" id="{26FE5683-D7FA-446E-8997-9E277067BE7F}"/>
              </a:ext>
            </a:extLst>
          </p:cNvPr>
          <p:cNvSpPr>
            <a:spLocks noGrp="1"/>
          </p:cNvSpPr>
          <p:nvPr>
            <p:ph type="body" sz="quarter" idx="11"/>
          </p:nvPr>
        </p:nvSpPr>
        <p:spPr/>
        <p:txBody>
          <a:bodyPr/>
          <a:lstStyle/>
          <a:p>
            <a:r>
              <a:rPr lang="en-AU" dirty="0"/>
              <a:t> </a:t>
            </a:r>
          </a:p>
          <a:p>
            <a:endParaRPr lang="en-US" dirty="0"/>
          </a:p>
          <a:p>
            <a:r>
              <a:rPr lang="en-US" dirty="0"/>
              <a:t>See the following UniSA video resource on </a:t>
            </a:r>
            <a:r>
              <a:rPr lang="en-US" dirty="0" err="1"/>
              <a:t>SfRBs</a:t>
            </a:r>
            <a:r>
              <a:rPr lang="en-US" dirty="0"/>
              <a:t>:</a:t>
            </a:r>
          </a:p>
          <a:p>
            <a:r>
              <a:rPr lang="en-US" sz="1800" u="sng" dirty="0">
                <a:solidFill>
                  <a:srgbClr val="0563C1"/>
                </a:solidFill>
                <a:effectLst/>
                <a:latin typeface="Calibri" panose="020F0502020204030204" pitchFamily="34" charset="0"/>
                <a:ea typeface="Calibri" panose="020F0502020204030204" pitchFamily="34" charset="0"/>
                <a:hlinkClick r:id="rId2"/>
              </a:rPr>
              <a:t>https://www.youtube.com/watch?v=5bZR7UDWVk8&amp;t=2s</a:t>
            </a:r>
            <a:endParaRPr lang="en-US" sz="1800" dirty="0">
              <a:effectLst/>
              <a:latin typeface="Calibri" panose="020F0502020204030204" pitchFamily="34" charset="0"/>
              <a:ea typeface="Calibri" panose="020F0502020204030204" pitchFamily="34" charset="0"/>
            </a:endParaRPr>
          </a:p>
          <a:p>
            <a:r>
              <a:rPr lang="en-US" dirty="0"/>
              <a:t> </a:t>
            </a:r>
          </a:p>
        </p:txBody>
      </p:sp>
    </p:spTree>
    <p:extLst>
      <p:ext uri="{BB962C8B-B14F-4D97-AF65-F5344CB8AC3E}">
        <p14:creationId xmlns:p14="http://schemas.microsoft.com/office/powerpoint/2010/main" val="3042334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78156" y="123349"/>
            <a:ext cx="8258175" cy="485775"/>
          </a:xfrm>
        </p:spPr>
        <p:txBody>
          <a:bodyPr/>
          <a:lstStyle/>
          <a:p>
            <a:r>
              <a:rPr lang="en-AU" sz="2000" dirty="0"/>
              <a:t>The challenges facing students from refugee backgrounds in HE</a:t>
            </a:r>
            <a:endParaRPr lang="en-US" sz="2000" dirty="0"/>
          </a:p>
        </p:txBody>
      </p:sp>
      <p:sp>
        <p:nvSpPr>
          <p:cNvPr id="3" name="Text Placeholder 2"/>
          <p:cNvSpPr>
            <a:spLocks noGrp="1"/>
          </p:cNvSpPr>
          <p:nvPr>
            <p:ph type="body" sz="quarter" idx="11"/>
          </p:nvPr>
        </p:nvSpPr>
        <p:spPr>
          <a:xfrm>
            <a:off x="406718" y="609124"/>
            <a:ext cx="8258175" cy="650081"/>
          </a:xfrm>
        </p:spPr>
        <p:txBody>
          <a:bodyPr/>
          <a:lstStyle/>
          <a:p>
            <a:pPr marL="342900" indent="-342900">
              <a:buFont typeface="Arial" panose="020B0604020202020204" pitchFamily="34" charset="0"/>
              <a:buChar char="•"/>
            </a:pPr>
            <a:r>
              <a:rPr lang="en-AU" sz="1400" dirty="0"/>
              <a:t>Poor English language skills prior to migration</a:t>
            </a:r>
          </a:p>
          <a:p>
            <a:pPr marL="342900" indent="-342900">
              <a:buFont typeface="Arial" panose="020B0604020202020204" pitchFamily="34" charset="0"/>
              <a:buChar char="•"/>
            </a:pPr>
            <a:r>
              <a:rPr lang="en-AU" sz="1400" dirty="0"/>
              <a:t>Past traumatic experiences (war, civil conflict, child soldiers, family death, violence, destruction of property etc.)</a:t>
            </a:r>
          </a:p>
          <a:p>
            <a:pPr marL="342900" indent="-342900">
              <a:buFont typeface="Arial" panose="020B0604020202020204" pitchFamily="34" charset="0"/>
              <a:buChar char="•"/>
            </a:pPr>
            <a:r>
              <a:rPr lang="en-AU" sz="1400" dirty="0"/>
              <a:t>Limited social networks in resettlement countries</a:t>
            </a:r>
          </a:p>
          <a:p>
            <a:pPr marL="342900" indent="-342900">
              <a:buFont typeface="Arial" panose="020B0604020202020204" pitchFamily="34" charset="0"/>
              <a:buChar char="•"/>
            </a:pPr>
            <a:r>
              <a:rPr lang="en-AU" sz="1400" dirty="0">
                <a:sym typeface="Wingdings" panose="05000000000000000000" pitchFamily="2" charset="2"/>
              </a:rPr>
              <a:t> barrier to learning new systems &amp; cultural norms</a:t>
            </a:r>
          </a:p>
          <a:p>
            <a:pPr marL="342900" indent="-342900">
              <a:buFont typeface="Arial" panose="020B0604020202020204" pitchFamily="34" charset="0"/>
              <a:buChar char="•"/>
            </a:pPr>
            <a:r>
              <a:rPr lang="en-AU" sz="1400" dirty="0">
                <a:sym typeface="Wingdings" panose="05000000000000000000" pitchFamily="2" charset="2"/>
              </a:rPr>
              <a:t>Lack of material and financial resources </a:t>
            </a:r>
          </a:p>
          <a:p>
            <a:pPr marL="342900" indent="-342900">
              <a:buFont typeface="Arial" panose="020B0604020202020204" pitchFamily="34" charset="0"/>
              <a:buChar char="•"/>
            </a:pPr>
            <a:r>
              <a:rPr lang="en-AU" sz="1400" dirty="0">
                <a:sym typeface="Wingdings" panose="05000000000000000000" pitchFamily="2" charset="2"/>
              </a:rPr>
              <a:t>Pressure to financially support family back home</a:t>
            </a:r>
          </a:p>
          <a:p>
            <a:pPr marL="342900" indent="-342900">
              <a:buFont typeface="Arial" panose="020B0604020202020204" pitchFamily="34" charset="0"/>
              <a:buChar char="•"/>
            </a:pPr>
            <a:r>
              <a:rPr lang="en-US" sz="1400" dirty="0"/>
              <a:t>Lack of context-specific cultural capital to navigate new university world</a:t>
            </a:r>
          </a:p>
          <a:p>
            <a:pPr marL="342900" indent="-342900">
              <a:buFont typeface="Arial" panose="020B0604020202020204" pitchFamily="34" charset="0"/>
              <a:buChar char="•"/>
            </a:pPr>
            <a:r>
              <a:rPr lang="en-US" sz="1600" dirty="0"/>
              <a:t>The experience of university is often overwhelming given the combination of stressors relative to resettlement issues and adapting to new educational settings.</a:t>
            </a:r>
          </a:p>
          <a:p>
            <a:pPr marL="342900" indent="-342900">
              <a:buFont typeface="Arial" panose="020B0604020202020204" pitchFamily="34" charset="0"/>
              <a:buChar char="•"/>
            </a:pPr>
            <a:endParaRPr lang="en-AU" sz="1600" dirty="0">
              <a:sym typeface="Wingdings" panose="05000000000000000000" pitchFamily="2" charset="2"/>
            </a:endParaRPr>
          </a:p>
          <a:p>
            <a:pPr marL="342900" indent="-342900">
              <a:buFont typeface="Arial" panose="020B0604020202020204" pitchFamily="34" charset="0"/>
              <a:buChar char="•"/>
            </a:pPr>
            <a:endParaRPr lang="en-AU" sz="1400" dirty="0">
              <a:sym typeface="Wingdings" panose="05000000000000000000" pitchFamily="2" charset="2"/>
            </a:endParaRPr>
          </a:p>
          <a:p>
            <a:pPr marL="342900" indent="-342900">
              <a:buFont typeface="Arial" panose="020B0604020202020204" pitchFamily="34" charset="0"/>
              <a:buChar char="•"/>
            </a:pPr>
            <a:endParaRPr lang="en-AU" sz="1400" dirty="0">
              <a:sym typeface="Wingdings" panose="05000000000000000000" pitchFamily="2" charset="2"/>
            </a:endParaRPr>
          </a:p>
          <a:p>
            <a:pPr marL="342900" indent="-342900">
              <a:buFont typeface="Arial" panose="020B0604020202020204" pitchFamily="34" charset="0"/>
              <a:buChar char="•"/>
            </a:pPr>
            <a:endParaRPr lang="en-AU" sz="1400" dirty="0"/>
          </a:p>
        </p:txBody>
      </p:sp>
    </p:spTree>
    <p:extLst>
      <p:ext uri="{BB962C8B-B14F-4D97-AF65-F5344CB8AC3E}">
        <p14:creationId xmlns:p14="http://schemas.microsoft.com/office/powerpoint/2010/main" val="262528281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78156" y="123349"/>
            <a:ext cx="8258175" cy="485775"/>
          </a:xfrm>
        </p:spPr>
        <p:txBody>
          <a:bodyPr/>
          <a:lstStyle/>
          <a:p>
            <a:r>
              <a:rPr lang="en-AU" sz="2000" dirty="0"/>
              <a:t>The challenges facing students from refugee backgrounds in HE</a:t>
            </a:r>
            <a:endParaRPr lang="en-US" sz="2000" dirty="0"/>
          </a:p>
        </p:txBody>
      </p:sp>
      <p:sp>
        <p:nvSpPr>
          <p:cNvPr id="3" name="Text Placeholder 2"/>
          <p:cNvSpPr>
            <a:spLocks noGrp="1"/>
          </p:cNvSpPr>
          <p:nvPr>
            <p:ph type="body" sz="quarter" idx="11"/>
          </p:nvPr>
        </p:nvSpPr>
        <p:spPr>
          <a:xfrm>
            <a:off x="406718" y="609124"/>
            <a:ext cx="8258175" cy="650081"/>
          </a:xfrm>
        </p:spPr>
        <p:txBody>
          <a:bodyPr/>
          <a:lstStyle/>
          <a:p>
            <a:pPr marL="342900" indent="-342900">
              <a:buFont typeface="Arial" panose="020B0604020202020204" pitchFamily="34" charset="0"/>
              <a:buChar char="•"/>
            </a:pPr>
            <a:r>
              <a:rPr lang="en-US" sz="1600" dirty="0"/>
              <a:t>The </a:t>
            </a:r>
            <a:r>
              <a:rPr lang="en-AU" sz="1800" dirty="0"/>
              <a:t>students will have had varying levels of education before commencing university. </a:t>
            </a:r>
          </a:p>
          <a:p>
            <a:pPr marL="342900" indent="-342900">
              <a:buFont typeface="Arial" panose="020B0604020202020204" pitchFamily="34" charset="0"/>
              <a:buChar char="•"/>
            </a:pPr>
            <a:r>
              <a:rPr lang="en-US" sz="1800" dirty="0"/>
              <a:t>Family and community pressure to aspire for flagship degree programs or careers</a:t>
            </a:r>
          </a:p>
          <a:p>
            <a:pPr marL="342900" indent="-342900">
              <a:buFont typeface="Arial" panose="020B0604020202020204" pitchFamily="34" charset="0"/>
              <a:buChar char="•"/>
            </a:pPr>
            <a:r>
              <a:rPr lang="en-US" sz="1800" dirty="0"/>
              <a:t>Gendered roles shape educational success and opportunity e.g. female refugee students</a:t>
            </a:r>
          </a:p>
          <a:p>
            <a:pPr marL="171450" indent="-171450">
              <a:buFont typeface="Arial" panose="020B0604020202020204" pitchFamily="34" charset="0"/>
              <a:buChar char="•"/>
            </a:pPr>
            <a:r>
              <a:rPr lang="en-US" sz="1800" dirty="0"/>
              <a:t>    Academically not prepared for university</a:t>
            </a:r>
          </a:p>
          <a:p>
            <a:pPr marL="171450" indent="-171450">
              <a:buFont typeface="Arial" panose="020B0604020202020204" pitchFamily="34" charset="0"/>
              <a:buChar char="•"/>
            </a:pPr>
            <a:r>
              <a:rPr lang="en-US" sz="1800" dirty="0"/>
              <a:t>    Cultural reluctance to seek help – ‘save face’ </a:t>
            </a:r>
          </a:p>
          <a:p>
            <a:pPr marL="342900" indent="-342900">
              <a:buFont typeface="Arial" panose="020B0604020202020204" pitchFamily="34" charset="0"/>
              <a:buChar char="•"/>
            </a:pPr>
            <a:endParaRPr lang="en-AU" sz="1600" dirty="0">
              <a:sym typeface="Wingdings" panose="05000000000000000000" pitchFamily="2" charset="2"/>
            </a:endParaRPr>
          </a:p>
          <a:p>
            <a:pPr marL="342900" indent="-342900">
              <a:buFont typeface="Arial" panose="020B0604020202020204" pitchFamily="34" charset="0"/>
              <a:buChar char="•"/>
            </a:pPr>
            <a:endParaRPr lang="en-AU" sz="1400" dirty="0">
              <a:sym typeface="Wingdings" panose="05000000000000000000" pitchFamily="2" charset="2"/>
            </a:endParaRPr>
          </a:p>
          <a:p>
            <a:pPr marL="342900" indent="-342900">
              <a:buFont typeface="Arial" panose="020B0604020202020204" pitchFamily="34" charset="0"/>
              <a:buChar char="•"/>
            </a:pPr>
            <a:endParaRPr lang="en-AU" sz="1400" dirty="0">
              <a:sym typeface="Wingdings" panose="05000000000000000000" pitchFamily="2" charset="2"/>
            </a:endParaRPr>
          </a:p>
          <a:p>
            <a:pPr marL="342900" indent="-342900">
              <a:buFont typeface="Arial" panose="020B0604020202020204" pitchFamily="34" charset="0"/>
              <a:buChar char="•"/>
            </a:pPr>
            <a:endParaRPr lang="en-AU" sz="1400" dirty="0"/>
          </a:p>
        </p:txBody>
      </p:sp>
    </p:spTree>
    <p:extLst>
      <p:ext uri="{BB962C8B-B14F-4D97-AF65-F5344CB8AC3E}">
        <p14:creationId xmlns:p14="http://schemas.microsoft.com/office/powerpoint/2010/main" val="425876110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4AF3BB1-622F-41A6-B4D6-87611A0B4EDE}"/>
              </a:ext>
            </a:extLst>
          </p:cNvPr>
          <p:cNvSpPr>
            <a:spLocks noGrp="1"/>
          </p:cNvSpPr>
          <p:nvPr>
            <p:ph type="body" sz="quarter" idx="10"/>
          </p:nvPr>
        </p:nvSpPr>
        <p:spPr/>
        <p:txBody>
          <a:bodyPr/>
          <a:lstStyle/>
          <a:p>
            <a:r>
              <a:rPr lang="en-AU" sz="2000" dirty="0"/>
              <a:t>The agency and resourcefulness of refugee backgrounds in HE</a:t>
            </a:r>
            <a:endParaRPr lang="en-US" sz="2000" dirty="0"/>
          </a:p>
        </p:txBody>
      </p:sp>
      <p:sp>
        <p:nvSpPr>
          <p:cNvPr id="3" name="Text Placeholder 2">
            <a:extLst>
              <a:ext uri="{FF2B5EF4-FFF2-40B4-BE49-F238E27FC236}">
                <a16:creationId xmlns:a16="http://schemas.microsoft.com/office/drawing/2014/main" id="{C78FADDD-5C90-49D5-8EA5-3A0F88D7306C}"/>
              </a:ext>
            </a:extLst>
          </p:cNvPr>
          <p:cNvSpPr>
            <a:spLocks noGrp="1"/>
          </p:cNvSpPr>
          <p:nvPr>
            <p:ph type="body" sz="quarter" idx="11"/>
          </p:nvPr>
        </p:nvSpPr>
        <p:spPr/>
        <p:txBody>
          <a:bodyPr/>
          <a:lstStyle/>
          <a:p>
            <a:pPr marL="285750" indent="-285750">
              <a:buFont typeface="Arial" panose="020B0604020202020204" pitchFamily="34" charset="0"/>
              <a:buChar char="•"/>
            </a:pPr>
            <a:r>
              <a:rPr lang="en-AU" sz="1600" dirty="0"/>
              <a:t>Rather than adopt a deficit approach it is important to focus on what students of culturally and linguistically diverse (CALD) and refugee backgrounds bring to the classroom and on their aspirations to study </a:t>
            </a:r>
          </a:p>
          <a:p>
            <a:pPr marL="285750" indent="-285750">
              <a:buFont typeface="Arial" panose="020B0604020202020204" pitchFamily="34" charset="0"/>
              <a:buChar char="•"/>
            </a:pPr>
            <a:r>
              <a:rPr lang="en-US" sz="1600" dirty="0"/>
              <a:t>Refugees have already shown resilience, resourcefulness and strength (</a:t>
            </a:r>
            <a:r>
              <a:rPr lang="en-US" sz="1600" dirty="0" err="1"/>
              <a:t>Olliff</a:t>
            </a:r>
            <a:r>
              <a:rPr lang="en-US" sz="1600" dirty="0"/>
              <a:t> and Couch. 2005)</a:t>
            </a:r>
          </a:p>
          <a:p>
            <a:pPr marL="285750" indent="-285750">
              <a:buFont typeface="Arial" panose="020B0604020202020204" pitchFamily="34" charset="0"/>
              <a:buChar char="•"/>
            </a:pPr>
            <a:r>
              <a:rPr lang="en-AU" sz="1600" dirty="0"/>
              <a:t>Although students from refugee backgrounds may not be familiar with some of the skills needed at Australian universities, they are highly capable of learning and adapting and should not be looked down upon as unable to grasp the new concepts</a:t>
            </a:r>
            <a:endParaRPr lang="en-AU" sz="1200" dirty="0"/>
          </a:p>
          <a:p>
            <a:endParaRPr lang="en-US" dirty="0"/>
          </a:p>
        </p:txBody>
      </p:sp>
    </p:spTree>
    <p:extLst>
      <p:ext uri="{BB962C8B-B14F-4D97-AF65-F5344CB8AC3E}">
        <p14:creationId xmlns:p14="http://schemas.microsoft.com/office/powerpoint/2010/main" val="25677119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C942ED-AC4A-4969-B191-B7DA40BD44F7}"/>
              </a:ext>
            </a:extLst>
          </p:cNvPr>
          <p:cNvSpPr>
            <a:spLocks noGrp="1"/>
          </p:cNvSpPr>
          <p:nvPr>
            <p:ph type="body" sz="quarter" idx="10"/>
          </p:nvPr>
        </p:nvSpPr>
        <p:spPr/>
        <p:txBody>
          <a:bodyPr/>
          <a:lstStyle/>
          <a:p>
            <a:r>
              <a:rPr lang="en-AU" dirty="0"/>
              <a:t>Educators need to recognise difference</a:t>
            </a:r>
            <a:endParaRPr lang="en-US" dirty="0"/>
          </a:p>
        </p:txBody>
      </p:sp>
      <p:sp>
        <p:nvSpPr>
          <p:cNvPr id="3" name="Text Placeholder 2">
            <a:extLst>
              <a:ext uri="{FF2B5EF4-FFF2-40B4-BE49-F238E27FC236}">
                <a16:creationId xmlns:a16="http://schemas.microsoft.com/office/drawing/2014/main" id="{8A6787FC-33A1-4E22-A60D-F6BC9277F2C7}"/>
              </a:ext>
            </a:extLst>
          </p:cNvPr>
          <p:cNvSpPr>
            <a:spLocks noGrp="1"/>
          </p:cNvSpPr>
          <p:nvPr>
            <p:ph type="body" sz="quarter" idx="11"/>
          </p:nvPr>
        </p:nvSpPr>
        <p:spPr/>
        <p:txBody>
          <a:bodyPr/>
          <a:lstStyle/>
          <a:p>
            <a:endParaRPr lang="en-AU" sz="1400" dirty="0"/>
          </a:p>
          <a:p>
            <a:r>
              <a:rPr lang="en-AU" sz="1400" dirty="0"/>
              <a:t>Educators in today’s increasingly diverse learning environments need to recognise differences among students and promote effective communication, so that all students (including students from refugee backgrounds) gain competencies that assist them to successfully function in a pluralistic society (Earnest et al. 2010).</a:t>
            </a:r>
          </a:p>
          <a:p>
            <a:endParaRPr lang="en-AU" sz="1400" dirty="0"/>
          </a:p>
          <a:p>
            <a:endParaRPr lang="en-AU" sz="1400" dirty="0"/>
          </a:p>
          <a:p>
            <a:r>
              <a:rPr lang="en-AU" sz="1400" dirty="0"/>
              <a:t>The establishment of appropriate cultural and social settings is an integral aspect of the learning process and assists in the realisation of an individual’s learning potential and future goals and hopes. </a:t>
            </a:r>
            <a:endParaRPr lang="en-US" sz="1400" dirty="0"/>
          </a:p>
        </p:txBody>
      </p:sp>
    </p:spTree>
    <p:extLst>
      <p:ext uri="{BB962C8B-B14F-4D97-AF65-F5344CB8AC3E}">
        <p14:creationId xmlns:p14="http://schemas.microsoft.com/office/powerpoint/2010/main" val="39275728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C942ED-AC4A-4969-B191-B7DA40BD44F7}"/>
              </a:ext>
            </a:extLst>
          </p:cNvPr>
          <p:cNvSpPr>
            <a:spLocks noGrp="1"/>
          </p:cNvSpPr>
          <p:nvPr>
            <p:ph type="body" sz="quarter" idx="10"/>
          </p:nvPr>
        </p:nvSpPr>
        <p:spPr/>
        <p:txBody>
          <a:bodyPr/>
          <a:lstStyle/>
          <a:p>
            <a:r>
              <a:rPr lang="en-AU" dirty="0"/>
              <a:t>Educators need to recognise difference (cont.)</a:t>
            </a:r>
            <a:endParaRPr lang="en-US" dirty="0"/>
          </a:p>
        </p:txBody>
      </p:sp>
      <p:sp>
        <p:nvSpPr>
          <p:cNvPr id="3" name="Text Placeholder 2">
            <a:extLst>
              <a:ext uri="{FF2B5EF4-FFF2-40B4-BE49-F238E27FC236}">
                <a16:creationId xmlns:a16="http://schemas.microsoft.com/office/drawing/2014/main" id="{8A6787FC-33A1-4E22-A60D-F6BC9277F2C7}"/>
              </a:ext>
            </a:extLst>
          </p:cNvPr>
          <p:cNvSpPr>
            <a:spLocks noGrp="1"/>
          </p:cNvSpPr>
          <p:nvPr>
            <p:ph type="body" sz="quarter" idx="11"/>
          </p:nvPr>
        </p:nvSpPr>
        <p:spPr/>
        <p:txBody>
          <a:bodyPr/>
          <a:lstStyle/>
          <a:p>
            <a:endParaRPr lang="en-AU" sz="1400" dirty="0"/>
          </a:p>
          <a:p>
            <a:endParaRPr lang="en-AU" sz="1400" dirty="0"/>
          </a:p>
          <a:p>
            <a:r>
              <a:rPr lang="en-AU" sz="1400" dirty="0"/>
              <a:t>Multicultural and pluralistic nations require that particular attention be given to students with little experience in academic communities, who often struggle to develop an understanding of the </a:t>
            </a:r>
            <a:r>
              <a:rPr lang="en-US" sz="1400" dirty="0"/>
              <a:t>expectations of academic culture.</a:t>
            </a:r>
          </a:p>
          <a:p>
            <a:endParaRPr lang="en-US" sz="1400" dirty="0"/>
          </a:p>
          <a:p>
            <a:r>
              <a:rPr lang="en-AU" sz="1400" dirty="0"/>
              <a:t>There is evidence that effective educational practices, which facilitate students’ engagement, provide a boost to under-represented and lower-achieving </a:t>
            </a:r>
            <a:r>
              <a:rPr lang="en-US" sz="1400" dirty="0"/>
              <a:t>students commencing tertiary education.</a:t>
            </a:r>
          </a:p>
        </p:txBody>
      </p:sp>
    </p:spTree>
    <p:extLst>
      <p:ext uri="{BB962C8B-B14F-4D97-AF65-F5344CB8AC3E}">
        <p14:creationId xmlns:p14="http://schemas.microsoft.com/office/powerpoint/2010/main" val="2723609348"/>
      </p:ext>
    </p:extLst>
  </p:cSld>
  <p:clrMapOvr>
    <a:masterClrMapping/>
  </p:clrMapOvr>
  <p:transition/>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3529</TotalTime>
  <Words>1403</Words>
  <Application>Microsoft Office PowerPoint</Application>
  <PresentationFormat>On-screen Show (16:9)</PresentationFormat>
  <Paragraphs>118</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Courier New</vt:lpstr>
      <vt:lpstr>Symbol</vt:lpstr>
      <vt:lpstr>Blank Presentation</vt:lpstr>
      <vt:lpstr> College Resource: Students of refugee background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Edmund Boey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Edmund Boey</dc:creator>
  <cp:lastModifiedBy>Sarah Hattam</cp:lastModifiedBy>
  <cp:revision>196</cp:revision>
  <cp:lastPrinted>2019-02-13T05:44:39Z</cp:lastPrinted>
  <dcterms:created xsi:type="dcterms:W3CDTF">2012-06-21T06:49:01Z</dcterms:created>
  <dcterms:modified xsi:type="dcterms:W3CDTF">2022-02-13T23:19:45Z</dcterms:modified>
</cp:coreProperties>
</file>