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79"/>
  </p:notesMasterIdLst>
  <p:handoutMasterIdLst>
    <p:handoutMasterId r:id="rId80"/>
  </p:handoutMasterIdLst>
  <p:sldIdLst>
    <p:sldId id="256" r:id="rId5"/>
    <p:sldId id="258" r:id="rId6"/>
    <p:sldId id="495" r:id="rId7"/>
    <p:sldId id="528" r:id="rId8"/>
    <p:sldId id="527" r:id="rId9"/>
    <p:sldId id="457" r:id="rId10"/>
    <p:sldId id="458" r:id="rId11"/>
    <p:sldId id="460" r:id="rId12"/>
    <p:sldId id="496" r:id="rId13"/>
    <p:sldId id="497" r:id="rId14"/>
    <p:sldId id="501" r:id="rId15"/>
    <p:sldId id="350" r:id="rId16"/>
    <p:sldId id="355" r:id="rId17"/>
    <p:sldId id="503" r:id="rId18"/>
    <p:sldId id="520" r:id="rId19"/>
    <p:sldId id="525" r:id="rId20"/>
    <p:sldId id="521" r:id="rId21"/>
    <p:sldId id="418" r:id="rId22"/>
    <p:sldId id="529" r:id="rId23"/>
    <p:sldId id="530" r:id="rId24"/>
    <p:sldId id="531" r:id="rId25"/>
    <p:sldId id="532" r:id="rId26"/>
    <p:sldId id="533" r:id="rId27"/>
    <p:sldId id="534" r:id="rId28"/>
    <p:sldId id="543" r:id="rId29"/>
    <p:sldId id="535" r:id="rId30"/>
    <p:sldId id="536" r:id="rId31"/>
    <p:sldId id="537" r:id="rId32"/>
    <p:sldId id="538" r:id="rId33"/>
    <p:sldId id="540" r:id="rId34"/>
    <p:sldId id="539" r:id="rId35"/>
    <p:sldId id="541" r:id="rId36"/>
    <p:sldId id="542" r:id="rId37"/>
    <p:sldId id="494" r:id="rId38"/>
    <p:sldId id="485" r:id="rId39"/>
    <p:sldId id="488" r:id="rId40"/>
    <p:sldId id="487" r:id="rId41"/>
    <p:sldId id="481" r:id="rId42"/>
    <p:sldId id="489" r:id="rId43"/>
    <p:sldId id="490" r:id="rId44"/>
    <p:sldId id="491" r:id="rId45"/>
    <p:sldId id="492" r:id="rId46"/>
    <p:sldId id="499" r:id="rId47"/>
    <p:sldId id="304" r:id="rId48"/>
    <p:sldId id="272" r:id="rId49"/>
    <p:sldId id="276" r:id="rId50"/>
    <p:sldId id="277" r:id="rId51"/>
    <p:sldId id="500" r:id="rId52"/>
    <p:sldId id="278" r:id="rId53"/>
    <p:sldId id="279" r:id="rId54"/>
    <p:sldId id="280" r:id="rId55"/>
    <p:sldId id="281" r:id="rId56"/>
    <p:sldId id="282" r:id="rId57"/>
    <p:sldId id="283" r:id="rId58"/>
    <p:sldId id="284" r:id="rId59"/>
    <p:sldId id="285" r:id="rId60"/>
    <p:sldId id="286" r:id="rId61"/>
    <p:sldId id="287" r:id="rId62"/>
    <p:sldId id="288" r:id="rId63"/>
    <p:sldId id="289" r:id="rId64"/>
    <p:sldId id="290" r:id="rId65"/>
    <p:sldId id="291" r:id="rId66"/>
    <p:sldId id="292" r:id="rId67"/>
    <p:sldId id="293" r:id="rId68"/>
    <p:sldId id="294" r:id="rId69"/>
    <p:sldId id="295" r:id="rId70"/>
    <p:sldId id="296" r:id="rId71"/>
    <p:sldId id="297" r:id="rId72"/>
    <p:sldId id="298" r:id="rId73"/>
    <p:sldId id="299" r:id="rId74"/>
    <p:sldId id="302" r:id="rId75"/>
    <p:sldId id="301" r:id="rId76"/>
    <p:sldId id="493" r:id="rId77"/>
    <p:sldId id="263" r:id="rId78"/>
  </p:sldIdLst>
  <p:sldSz cx="9144000" cy="5143500" type="screen16x9"/>
  <p:notesSz cx="6807200" cy="9939338"/>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Arial" charset="0"/>
      </a:defRPr>
    </a:lvl1pPr>
    <a:lvl2pPr marL="457200" algn="l" rtl="0" eaLnBrk="0" fontAlgn="base" hangingPunct="0">
      <a:spcBef>
        <a:spcPct val="0"/>
      </a:spcBef>
      <a:spcAft>
        <a:spcPct val="0"/>
      </a:spcAft>
      <a:defRPr sz="2400" kern="1200">
        <a:solidFill>
          <a:schemeClr val="tx1"/>
        </a:solidFill>
        <a:latin typeface="Arial" charset="0"/>
        <a:ea typeface="+mn-ea"/>
        <a:cs typeface="Arial" charset="0"/>
      </a:defRPr>
    </a:lvl2pPr>
    <a:lvl3pPr marL="914400" algn="l" rtl="0" eaLnBrk="0" fontAlgn="base" hangingPunct="0">
      <a:spcBef>
        <a:spcPct val="0"/>
      </a:spcBef>
      <a:spcAft>
        <a:spcPct val="0"/>
      </a:spcAft>
      <a:defRPr sz="2400" kern="1200">
        <a:solidFill>
          <a:schemeClr val="tx1"/>
        </a:solidFill>
        <a:latin typeface="Arial" charset="0"/>
        <a:ea typeface="+mn-ea"/>
        <a:cs typeface="Arial" charset="0"/>
      </a:defRPr>
    </a:lvl3pPr>
    <a:lvl4pPr marL="1371600" algn="l" rtl="0" eaLnBrk="0" fontAlgn="base" hangingPunct="0">
      <a:spcBef>
        <a:spcPct val="0"/>
      </a:spcBef>
      <a:spcAft>
        <a:spcPct val="0"/>
      </a:spcAft>
      <a:defRPr sz="2400" kern="1200">
        <a:solidFill>
          <a:schemeClr val="tx1"/>
        </a:solidFill>
        <a:latin typeface="Arial" charset="0"/>
        <a:ea typeface="+mn-ea"/>
        <a:cs typeface="Arial" charset="0"/>
      </a:defRPr>
    </a:lvl4pPr>
    <a:lvl5pPr marL="1828800" algn="l" rtl="0" eaLnBrk="0" fontAlgn="base" hangingPunct="0">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CE3D62"/>
    <a:srgbClr val="4F81B5"/>
    <a:srgbClr val="054A89"/>
    <a:srgbClr val="000099"/>
    <a:srgbClr val="67AB50"/>
    <a:srgbClr val="70B6AD"/>
    <a:srgbClr val="CE4B7F"/>
    <a:srgbClr val="7876DF"/>
    <a:srgbClr val="8FCACC"/>
    <a:srgbClr val="EC7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47" autoAdjust="0"/>
    <p:restoredTop sz="94720"/>
  </p:normalViewPr>
  <p:slideViewPr>
    <p:cSldViewPr snapToGrid="0">
      <p:cViewPr varScale="1">
        <p:scale>
          <a:sx n="89" d="100"/>
          <a:sy n="89" d="100"/>
        </p:scale>
        <p:origin x="636" y="102"/>
      </p:cViewPr>
      <p:guideLst>
        <p:guide orient="horz"/>
        <p:guide/>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49787" cy="49696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0723" name="Rectangle 3"/>
          <p:cNvSpPr>
            <a:spLocks noGrp="1" noChangeArrowheads="1"/>
          </p:cNvSpPr>
          <p:nvPr>
            <p:ph type="dt" sz="quarter" idx="1"/>
          </p:nvPr>
        </p:nvSpPr>
        <p:spPr bwMode="auto">
          <a:xfrm>
            <a:off x="3857413" y="0"/>
            <a:ext cx="2949787" cy="49696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0724" name="Rectangle 4"/>
          <p:cNvSpPr>
            <a:spLocks noGrp="1" noChangeArrowheads="1"/>
          </p:cNvSpPr>
          <p:nvPr>
            <p:ph type="ftr" sz="quarter" idx="2"/>
          </p:nvPr>
        </p:nvSpPr>
        <p:spPr bwMode="auto">
          <a:xfrm>
            <a:off x="0" y="9442371"/>
            <a:ext cx="2949787" cy="49696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0725" name="Rectangle 5"/>
          <p:cNvSpPr>
            <a:spLocks noGrp="1" noChangeArrowheads="1"/>
          </p:cNvSpPr>
          <p:nvPr>
            <p:ph type="sldNum" sz="quarter" idx="3"/>
          </p:nvPr>
        </p:nvSpPr>
        <p:spPr bwMode="auto">
          <a:xfrm>
            <a:off x="3857413" y="9442371"/>
            <a:ext cx="2949787" cy="49696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5FF6F4C1-4114-4918-8993-473D0CD5DCE6}" type="slidenum">
              <a:rPr lang="en-US"/>
              <a:pPr>
                <a:defRPr/>
              </a:pPr>
              <a:t>‹#›</a:t>
            </a:fld>
            <a:endParaRPr lang="en-US"/>
          </a:p>
        </p:txBody>
      </p:sp>
    </p:spTree>
    <p:extLst>
      <p:ext uri="{BB962C8B-B14F-4D97-AF65-F5344CB8AC3E}">
        <p14:creationId xmlns:p14="http://schemas.microsoft.com/office/powerpoint/2010/main" val="7199173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49787" cy="4969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0483" name="Rectangle 3"/>
          <p:cNvSpPr>
            <a:spLocks noGrp="1" noChangeArrowheads="1"/>
          </p:cNvSpPr>
          <p:nvPr>
            <p:ph type="dt" idx="1"/>
          </p:nvPr>
        </p:nvSpPr>
        <p:spPr bwMode="auto">
          <a:xfrm>
            <a:off x="3857413" y="0"/>
            <a:ext cx="2949787" cy="4969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5060" name="Rectangle 4"/>
          <p:cNvSpPr>
            <a:spLocks noGrp="1" noRot="1" noChangeAspect="1" noChangeArrowheads="1" noTextEdit="1"/>
          </p:cNvSpPr>
          <p:nvPr>
            <p:ph type="sldImg" idx="2"/>
          </p:nvPr>
        </p:nvSpPr>
        <p:spPr bwMode="auto">
          <a:xfrm>
            <a:off x="92075" y="746125"/>
            <a:ext cx="6623050" cy="3725863"/>
          </a:xfrm>
          <a:prstGeom prst="rect">
            <a:avLst/>
          </a:prstGeom>
          <a:noFill/>
          <a:ln w="9525">
            <a:solidFill>
              <a:srgbClr val="000000"/>
            </a:solidFill>
            <a:miter lim="800000"/>
            <a:headEnd/>
            <a:tailEnd/>
          </a:ln>
        </p:spPr>
      </p:sp>
      <p:sp>
        <p:nvSpPr>
          <p:cNvPr id="20485" name="Rectangle 5"/>
          <p:cNvSpPr>
            <a:spLocks noGrp="1" noChangeArrowheads="1"/>
          </p:cNvSpPr>
          <p:nvPr>
            <p:ph type="body" sz="quarter" idx="3"/>
          </p:nvPr>
        </p:nvSpPr>
        <p:spPr bwMode="auto">
          <a:xfrm>
            <a:off x="907627" y="4721186"/>
            <a:ext cx="4991947" cy="44727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486" name="Rectangle 6"/>
          <p:cNvSpPr>
            <a:spLocks noGrp="1" noChangeArrowheads="1"/>
          </p:cNvSpPr>
          <p:nvPr>
            <p:ph type="ftr" sz="quarter" idx="4"/>
          </p:nvPr>
        </p:nvSpPr>
        <p:spPr bwMode="auto">
          <a:xfrm>
            <a:off x="0" y="9442371"/>
            <a:ext cx="2949787" cy="49696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0487" name="Rectangle 7"/>
          <p:cNvSpPr>
            <a:spLocks noGrp="1" noChangeArrowheads="1"/>
          </p:cNvSpPr>
          <p:nvPr>
            <p:ph type="sldNum" sz="quarter" idx="5"/>
          </p:nvPr>
        </p:nvSpPr>
        <p:spPr bwMode="auto">
          <a:xfrm>
            <a:off x="3857413" y="9442371"/>
            <a:ext cx="2949787" cy="49696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1EDB437F-59FE-4A6C-A802-8DC82142699A}" type="slidenum">
              <a:rPr lang="en-US"/>
              <a:pPr>
                <a:defRPr/>
              </a:pPr>
              <a:t>‹#›</a:t>
            </a:fld>
            <a:endParaRPr lang="en-US"/>
          </a:p>
        </p:txBody>
      </p:sp>
    </p:spTree>
    <p:extLst>
      <p:ext uri="{BB962C8B-B14F-4D97-AF65-F5344CB8AC3E}">
        <p14:creationId xmlns:p14="http://schemas.microsoft.com/office/powerpoint/2010/main" val="35229435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Arial" pitchFamily="-65"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pitchFamily="-65"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pitchFamily="-65"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pitchFamily="-65"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pitchFamily="-65"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EDB437F-59FE-4A6C-A802-8DC82142699A}" type="slidenum">
              <a:rPr kumimoji="0" 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8360626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800"/>
              </a:spcAft>
            </a:pPr>
            <a:endParaRPr lang="en-US" sz="1800" dirty="0">
              <a:effectLst/>
              <a:latin typeface="Arial" panose="020B0604020202020204" pitchFamily="34" charset="0"/>
              <a:ea typeface="Arial" panose="020B0604020202020204" pitchFamily="34" charset="0"/>
            </a:endParaRPr>
          </a:p>
          <a:p>
            <a:pPr algn="just">
              <a:lnSpc>
                <a:spcPct val="115000"/>
              </a:lnSpc>
              <a:spcAft>
                <a:spcPts val="800"/>
              </a:spcAft>
            </a:pPr>
            <a:r>
              <a:rPr lang="en-AU" sz="1800" dirty="0"/>
              <a:t>Hence, the ideological framing of these stories could form part of a neo-liberal agenda by the right side of politics that aims to minimize public spending on education and promotes a meritocratic approach based on ‘hard work’ and not widening access to higher education (Giroux 2014). </a:t>
            </a:r>
            <a:endParaRPr lang="en-US" sz="1800" dirty="0">
              <a:effectLst/>
              <a:latin typeface="Arial" panose="020B0604020202020204" pitchFamily="34" charset="0"/>
              <a:ea typeface="Arial" panose="020B0604020202020204" pitchFamily="34" charset="0"/>
            </a:endParaRPr>
          </a:p>
          <a:p>
            <a:pPr algn="just">
              <a:lnSpc>
                <a:spcPct val="115000"/>
              </a:lnSpc>
              <a:spcAft>
                <a:spcPts val="800"/>
              </a:spcAft>
            </a:pPr>
            <a:endParaRPr lang="en-US" sz="1800" dirty="0">
              <a:effectLst/>
              <a:latin typeface="Arial" panose="020B0604020202020204" pitchFamily="34" charset="0"/>
              <a:ea typeface="Arial" panose="020B0604020202020204" pitchFamily="34" charset="0"/>
            </a:endParaRPr>
          </a:p>
          <a:p>
            <a:pPr algn="just">
              <a:lnSpc>
                <a:spcPct val="115000"/>
              </a:lnSpc>
              <a:spcAft>
                <a:spcPts val="800"/>
              </a:spcAft>
            </a:pPr>
            <a:endParaRPr lang="en-US" sz="1800" dirty="0">
              <a:effectLst/>
              <a:latin typeface="Arial" panose="020B0604020202020204" pitchFamily="34" charset="0"/>
              <a:ea typeface="Arial" panose="020B0604020202020204" pitchFamily="34" charset="0"/>
            </a:endParaRPr>
          </a:p>
          <a:p>
            <a:pPr algn="just">
              <a:lnSpc>
                <a:spcPct val="115000"/>
              </a:lnSpc>
              <a:spcAft>
                <a:spcPts val="800"/>
              </a:spcAft>
            </a:pPr>
            <a:endParaRPr lang="en-US" sz="1800" dirty="0">
              <a:effectLst/>
              <a:latin typeface="Arial" panose="020B0604020202020204" pitchFamily="34" charset="0"/>
              <a:ea typeface="Arial" panose="020B0604020202020204" pitchFamily="34" charset="0"/>
            </a:endParaRPr>
          </a:p>
          <a:p>
            <a:pPr algn="just">
              <a:lnSpc>
                <a:spcPct val="115000"/>
              </a:lnSpc>
              <a:spcAft>
                <a:spcPts val="800"/>
              </a:spcAft>
            </a:pPr>
            <a:endParaRPr lang="en-US" sz="1800" dirty="0">
              <a:effectLst/>
              <a:latin typeface="Arial" panose="020B0604020202020204" pitchFamily="34" charset="0"/>
              <a:ea typeface="Arial" panose="020B0604020202020204" pitchFamily="34" charset="0"/>
            </a:endParaRPr>
          </a:p>
          <a:p>
            <a:pPr algn="just">
              <a:lnSpc>
                <a:spcPct val="115000"/>
              </a:lnSpc>
              <a:spcAft>
                <a:spcPts val="800"/>
              </a:spcAft>
            </a:pPr>
            <a:endParaRPr lang="en-US" sz="1800" dirty="0">
              <a:effectLst/>
              <a:latin typeface="Arial" panose="020B0604020202020204" pitchFamily="34" charset="0"/>
              <a:ea typeface="Arial" panose="020B0604020202020204" pitchFamily="34" charset="0"/>
            </a:endParaRPr>
          </a:p>
          <a:p>
            <a:pPr algn="just">
              <a:lnSpc>
                <a:spcPct val="115000"/>
              </a:lnSpc>
              <a:spcAft>
                <a:spcPts val="800"/>
              </a:spcAft>
            </a:pPr>
            <a:endParaRPr lang="en-US" sz="1800" dirty="0">
              <a:effectLst/>
              <a:latin typeface="Arial" panose="020B0604020202020204" pitchFamily="34" charset="0"/>
              <a:ea typeface="Arial" panose="020B0604020202020204" pitchFamily="34" charset="0"/>
            </a:endParaRPr>
          </a:p>
          <a:p>
            <a:pPr algn="just">
              <a:lnSpc>
                <a:spcPct val="115000"/>
              </a:lnSpc>
              <a:spcAft>
                <a:spcPts val="800"/>
              </a:spcAft>
            </a:pPr>
            <a:r>
              <a:rPr lang="en-US" sz="1800" dirty="0">
                <a:effectLst/>
                <a:latin typeface="Arial" panose="020B0604020202020204" pitchFamily="34" charset="0"/>
                <a:ea typeface="Arial" panose="020B0604020202020204" pitchFamily="34" charset="0"/>
              </a:rPr>
              <a:t>After showing the students the different headlines from a cross section of articles from media outlets positioned along the political spectrum, I problem pose ‘What possible ideological position exists for this topic? I highlight that the stance presented across these sources is of concern for the students (as victims) of an employment market that is insecure, therefore links can be made to left/progressive side of politics for a number of reasons (Left/progressive side advocates for increased opportunity and access to higher education, no matter where you sit on the social class ladder; Left/progressive side is concerned with how resources/wealth are being distributed; Left/progressive side supports government investment in education, and reduce fees so that social classes  are not reproduced). </a:t>
            </a:r>
          </a:p>
          <a:p>
            <a:pPr algn="just">
              <a:lnSpc>
                <a:spcPct val="115000"/>
              </a:lnSpc>
              <a:spcAft>
                <a:spcPts val="800"/>
              </a:spcAft>
            </a:pPr>
            <a:r>
              <a:rPr lang="en-US" sz="1800" dirty="0">
                <a:effectLst/>
                <a:latin typeface="Arial" panose="020B0604020202020204" pitchFamily="34" charset="0"/>
                <a:ea typeface="Arial" panose="020B0604020202020204" pitchFamily="34" charset="0"/>
              </a:rPr>
              <a:t>However, another way of looking at this story is that there is a scare campaign or ‘panic’ about employability on completing a degree. Who would be most unsettled by this news that the financial investment in education may not pay-off? People who are already marginalized and may not want to take the risk.  Hence, the ideological framing of these stories could form part of a neo-liberal agenda by the right side of politics that aims to minimize public spending on education and promotes a meritocratic approach based on ‘hard work’ and not widening access to higher education (Giroux 2014). Interestingly, it is the left/progressive media outlet ‘</a:t>
            </a:r>
            <a:r>
              <a:rPr lang="en-US" sz="1800" i="1" dirty="0">
                <a:effectLst/>
                <a:latin typeface="Arial" panose="020B0604020202020204" pitchFamily="34" charset="0"/>
                <a:ea typeface="Arial" panose="020B0604020202020204" pitchFamily="34" charset="0"/>
              </a:rPr>
              <a:t>The Conversation’</a:t>
            </a:r>
            <a:r>
              <a:rPr lang="en-US" sz="1800" dirty="0">
                <a:effectLst/>
                <a:latin typeface="Arial" panose="020B0604020202020204" pitchFamily="34" charset="0"/>
                <a:ea typeface="Arial" panose="020B0604020202020204" pitchFamily="34" charset="0"/>
              </a:rPr>
              <a:t> that published the article on the ‘</a:t>
            </a:r>
            <a:r>
              <a:rPr lang="en-US" sz="1800" i="1" dirty="0">
                <a:effectLst/>
                <a:latin typeface="Arial" panose="020B0604020202020204" pitchFamily="34" charset="0"/>
                <a:ea typeface="Arial" panose="020B0604020202020204" pitchFamily="34" charset="0"/>
              </a:rPr>
              <a:t>myths about university outcomes’</a:t>
            </a:r>
            <a:r>
              <a:rPr lang="en-US" sz="1800" dirty="0">
                <a:effectLst/>
                <a:latin typeface="Arial" panose="020B0604020202020204" pitchFamily="34" charset="0"/>
                <a:ea typeface="Arial" panose="020B0604020202020204" pitchFamily="34" charset="0"/>
              </a:rPr>
              <a:t> that constructs a much more positive account of employment prospects.</a:t>
            </a:r>
          </a:p>
          <a:p>
            <a:endParaRPr lang="en-US" dirty="0"/>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60</a:t>
            </a:fld>
            <a:endParaRPr lang="en-US"/>
          </a:p>
        </p:txBody>
      </p:sp>
    </p:spTree>
    <p:extLst>
      <p:ext uri="{BB962C8B-B14F-4D97-AF65-F5344CB8AC3E}">
        <p14:creationId xmlns:p14="http://schemas.microsoft.com/office/powerpoint/2010/main" val="40708769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Arial" panose="020B0604020202020204" pitchFamily="34" charset="0"/>
                <a:ea typeface="Arial" panose="020B0604020202020204" pitchFamily="34" charset="0"/>
              </a:rPr>
              <a:t>In addition to deconstructing a life world issue, through examples such as ‘Disney’ (gender roles), ‘Kath and Kim’ (social class) or the ‘Black </a:t>
            </a:r>
            <a:r>
              <a:rPr lang="en-US" sz="1800" dirty="0" err="1">
                <a:effectLst/>
                <a:latin typeface="Arial" panose="020B0604020202020204" pitchFamily="34" charset="0"/>
                <a:ea typeface="Arial" panose="020B0604020202020204" pitchFamily="34" charset="0"/>
              </a:rPr>
              <a:t>Klanssman</a:t>
            </a:r>
            <a:r>
              <a:rPr lang="en-US" sz="1800" dirty="0">
                <a:effectLst/>
                <a:latin typeface="Arial" panose="020B0604020202020204" pitchFamily="34" charset="0"/>
                <a:ea typeface="Arial" panose="020B0604020202020204" pitchFamily="34" charset="0"/>
              </a:rPr>
              <a:t>’ (anti-racism), in my lectures I was able to deconstruct and highlight gender, class and race ideologies, encouraging the students to ‘see how the worlds of texts work to construct their worlds, their cultures, and their identities in powerful, often overly ideological ways’ (Luke 2000, p. 453). 2000, p. 453). In week 8 of the course, the students are introduced to Stanley Cohen’s moral panic theory and the identity cluster ‘folk devils’ (such as single mothers on welfare, violent working-class young men, refugees and illegal immigrants). This scaffolds from the popular culture examples that highlight positioning of specific identities by the media. The students are set a text analysis in the tutorial where they detect how Aboriginal ex-footballer, Adam Goodes is being positioned by right-wing media personality Andrew Bolt and Aboriginal Sports Commentator, Charlie King in a panel discussion on ABC news following the ‘booing’ incidents of Adam Goodes when he spoke out against racism in football. Following this topic, the students then submit their second assignment, the guided critical review of a media text. </a:t>
            </a:r>
          </a:p>
          <a:p>
            <a:endParaRPr lang="en-US" dirty="0"/>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61</a:t>
            </a:fld>
            <a:endParaRPr lang="en-US"/>
          </a:p>
        </p:txBody>
      </p:sp>
    </p:spTree>
    <p:extLst>
      <p:ext uri="{BB962C8B-B14F-4D97-AF65-F5344CB8AC3E}">
        <p14:creationId xmlns:p14="http://schemas.microsoft.com/office/powerpoint/2010/main" val="38477741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64</a:t>
            </a:fld>
            <a:endParaRPr lang="en-US"/>
          </a:p>
        </p:txBody>
      </p:sp>
    </p:spTree>
    <p:extLst>
      <p:ext uri="{BB962C8B-B14F-4D97-AF65-F5344CB8AC3E}">
        <p14:creationId xmlns:p14="http://schemas.microsoft.com/office/powerpoint/2010/main" val="7393714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AU" sz="1200" dirty="0"/>
              <a:t>Another student reflects on their increased confidence: </a:t>
            </a:r>
            <a:r>
              <a:rPr lang="en-AU" sz="1200" i="1" dirty="0"/>
              <a:t>‘Before this course I stayed in a bubble and had no ideas about politics. After doing this course I have found myself watching the news and to try and follow what is happening…I feel more confident about understanding what I watch, read and listen to</a:t>
            </a:r>
            <a:r>
              <a:rPr lang="en-AU" sz="1200" dirty="0"/>
              <a:t>’ (Student feedback, Survey 2019). This suggests the student has developed the knowledge and awareness of how the media manipulates and persuades its audience to adopt specific viewpoints, that link to the representation of specific political interests of particular groups of people. </a:t>
            </a:r>
          </a:p>
          <a:p>
            <a:pPr marL="0" indent="0">
              <a:buNone/>
            </a:pPr>
            <a:endParaRPr lang="en-AU" sz="1200" dirty="0"/>
          </a:p>
          <a:p>
            <a:pPr marL="0" indent="0">
              <a:buNone/>
            </a:pPr>
            <a:r>
              <a:rPr lang="en-AU" sz="1200" dirty="0"/>
              <a:t>This </a:t>
            </a:r>
            <a:r>
              <a:rPr lang="en-AU" sz="1200" dirty="0" err="1"/>
              <a:t>skepticism</a:t>
            </a:r>
            <a:r>
              <a:rPr lang="en-AU" sz="1200" dirty="0"/>
              <a:t> is echoed in this student comment ‘</a:t>
            </a:r>
            <a:r>
              <a:rPr lang="en-AU" sz="1200" i="1" dirty="0"/>
              <a:t>I am definitely better at recognizing and identifying worldviews and now have a more </a:t>
            </a:r>
            <a:r>
              <a:rPr lang="en-AU" sz="1200" i="1" dirty="0" err="1"/>
              <a:t>skeptical</a:t>
            </a:r>
            <a:r>
              <a:rPr lang="en-AU" sz="1200" i="1" dirty="0"/>
              <a:t> approach to consuming media as well as a bigger interest in politics</a:t>
            </a:r>
            <a:r>
              <a:rPr lang="en-AU" sz="1200" dirty="0"/>
              <a:t>’ (Student feedback, Survey 2019). This reflection demonstrates a shift from apathy or boredom with ‘politics’ to an increased interest and awareness of how the political machinery impacts their life personally. </a:t>
            </a:r>
          </a:p>
          <a:p>
            <a:pPr marL="0" indent="0">
              <a:buNone/>
            </a:pPr>
            <a:endParaRPr lang="en-AU" sz="1200" dirty="0"/>
          </a:p>
          <a:p>
            <a:pPr marL="0" indent="0">
              <a:buNone/>
            </a:pPr>
            <a:r>
              <a:rPr lang="en-AU" sz="1200" dirty="0"/>
              <a:t>Other students reflected on how the course assisted their understanding of politics more broadly; </a:t>
            </a:r>
            <a:r>
              <a:rPr lang="en-AU" sz="1200" i="1" dirty="0"/>
              <a:t>‘I finally understand what political parties stand for and what they try and do. Do I like politics….NO! I think most of them are dumb. However, the course has helped me understand what the media and politics is trying to do </a:t>
            </a:r>
            <a:r>
              <a:rPr lang="en-AU" sz="1200" dirty="0"/>
              <a:t>(Student feedback, Survey 2019). This is further evidence of a shift that occurred for this student from a place of misunderstanding about politics (I finally understand) to grasping the significance of the (</a:t>
            </a:r>
            <a:r>
              <a:rPr lang="en-AU" sz="1200" dirty="0" err="1"/>
              <a:t>dys</a:t>
            </a:r>
            <a:r>
              <a:rPr lang="en-AU" sz="1200" dirty="0"/>
              <a:t>)function of the media in conveying biased political viewpoints</a:t>
            </a:r>
            <a:r>
              <a:rPr lang="en-AU" sz="1100" dirty="0"/>
              <a:t>. </a:t>
            </a:r>
            <a:endParaRPr lang="en-US" sz="1100" dirty="0"/>
          </a:p>
          <a:p>
            <a:endParaRPr lang="en-US" dirty="0"/>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65</a:t>
            </a:fld>
            <a:endParaRPr lang="en-US"/>
          </a:p>
        </p:txBody>
      </p:sp>
    </p:spTree>
    <p:extLst>
      <p:ext uri="{BB962C8B-B14F-4D97-AF65-F5344CB8AC3E}">
        <p14:creationId xmlns:p14="http://schemas.microsoft.com/office/powerpoint/2010/main" val="2523127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dirty="0"/>
              <a:t>In addition to the student feedback reflecting the shift in thinking,  I collected student assignments as artefacts of the project. These excerpts from student's critical review of a media text demonstrate a sophisticated connection to political worldviews or ideologies. Prior to the action research project, students were not submitting work with this level of sophistication and application of the political discourse. </a:t>
            </a:r>
            <a:r>
              <a:rPr lang="en-AU" sz="1200" b="1" i="1" dirty="0"/>
              <a:t>. </a:t>
            </a:r>
            <a:endParaRPr lang="en-AU" sz="12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dirty="0"/>
              <a:t>Student analysis #1 not only identified the specific stance of the author according to where it would align on a political spectrum from left to right and gave a description of the values aligned with the left/right, but also identified the political bias that is increasingly evident across NewsCorp news stories. In week 2 of the course, I embedded a greater focus on the monopoly and concentration of media ownership in Australia with an emphasis on the emergence of a right and conservative political bias being communicated by NewsCorp.</a:t>
            </a:r>
          </a:p>
          <a:p>
            <a:endParaRPr lang="en-US" dirty="0"/>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66</a:t>
            </a:fld>
            <a:endParaRPr lang="en-US"/>
          </a:p>
        </p:txBody>
      </p:sp>
    </p:spTree>
    <p:extLst>
      <p:ext uri="{BB962C8B-B14F-4D97-AF65-F5344CB8AC3E}">
        <p14:creationId xmlns:p14="http://schemas.microsoft.com/office/powerpoint/2010/main" val="2682818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t>Student analysis #2 illuminates the diversity of the student topics that often correlate with the destination undergraduate degree they are seeking to transition into on completion of the enabling program. Student #2 discussed in the learning space their interest in marine biology and the political implications were difficult for the student to identify at first. As is evident from their analysis, the student overcame these difficulties and produced a perceptive analysis of the political worldview that informed the stance of the author</a:t>
            </a:r>
            <a:endParaRPr lang="en-US" dirty="0"/>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67</a:t>
            </a:fld>
            <a:endParaRPr lang="en-US"/>
          </a:p>
        </p:txBody>
      </p:sp>
    </p:spTree>
    <p:extLst>
      <p:ext uri="{BB962C8B-B14F-4D97-AF65-F5344CB8AC3E}">
        <p14:creationId xmlns:p14="http://schemas.microsoft.com/office/powerpoint/2010/main" val="5468179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AU" sz="1200" dirty="0"/>
              <a:t>Students  reflect on completion of the course of how they have come to identify the media as a key proponent of racism, sexism, Islamophobia and homophobia. </a:t>
            </a:r>
          </a:p>
          <a:p>
            <a:pPr marL="0" indent="0">
              <a:buNone/>
            </a:pPr>
            <a:endParaRPr lang="en-AU" sz="1200" dirty="0"/>
          </a:p>
          <a:p>
            <a:endParaRPr lang="en-US" dirty="0"/>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69</a:t>
            </a:fld>
            <a:endParaRPr lang="en-US"/>
          </a:p>
        </p:txBody>
      </p:sp>
    </p:spTree>
    <p:extLst>
      <p:ext uri="{BB962C8B-B14F-4D97-AF65-F5344CB8AC3E}">
        <p14:creationId xmlns:p14="http://schemas.microsoft.com/office/powerpoint/2010/main" val="1596186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pPr>
            <a:r>
              <a:rPr lang="en-US" sz="1800" dirty="0">
                <a:effectLst/>
                <a:latin typeface="Arial" panose="020B0604020202020204" pitchFamily="34" charset="0"/>
                <a:ea typeface="Arial" panose="020B0604020202020204" pitchFamily="34" charset="0"/>
              </a:rPr>
              <a:t>My teaching challenge emerged in relation to students not demonstrating a confidence in their application of the competing progressive/conservative worldviews in their second assignment for the course, a critical review of a media text. This was observed over a number of years as students responses to the question ‘What ideology or worldview underpins the stance in the text’ was often haphazard and patchy. The students are given a template with prompt questions that also include: what is the topic, what is the purpose of the text, what is the rhetorical function of the text, who is the intended audience, how are the participants positioned, what is the stance of the author and has it achieved its intended impact. The curriculum and topic structure has been designed so we address one or two elements of the template each week through various activities and text analysis and the students apply these elements to their own text analysis in the assessment. </a:t>
            </a:r>
          </a:p>
          <a:p>
            <a:pPr algn="just">
              <a:lnSpc>
                <a:spcPct val="115000"/>
              </a:lnSpc>
            </a:pPr>
            <a:r>
              <a:rPr lang="en-US" sz="1800" dirty="0">
                <a:effectLst/>
                <a:latin typeface="Arial" panose="020B0604020202020204" pitchFamily="34" charset="0"/>
                <a:ea typeface="Arial" panose="020B0604020202020204" pitchFamily="34" charset="0"/>
              </a:rPr>
              <a:t> </a:t>
            </a:r>
          </a:p>
          <a:p>
            <a:pPr algn="just">
              <a:lnSpc>
                <a:spcPct val="115000"/>
              </a:lnSpc>
            </a:pPr>
            <a:r>
              <a:rPr lang="en-US" sz="1800" dirty="0">
                <a:effectLst/>
                <a:latin typeface="Arial" panose="020B0604020202020204" pitchFamily="34" charset="0"/>
                <a:ea typeface="Arial" panose="020B0604020202020204" pitchFamily="34" charset="0"/>
              </a:rPr>
              <a:t>What I have found startling is that students are adept at labelling something as ‘woke’ (Kanai &amp; Gill 2021) or show their dismay over ‘cancel culture’ (Bouvier 2020) - ‘why is Mr Potato Head losing his ‘Mister’ (BBC 2021) - yet struggle to identify a progressive or conservative stance in a news article.  Students were producing a strong statement about whether the stance of the author was to ‘condemn or commend’, but were not connecting it as strongly to a broader worldview or ideology. Students are encouraged to consider this process in their analysis of the ‘stance of the text’: </a:t>
            </a:r>
          </a:p>
          <a:p>
            <a:pPr algn="just">
              <a:lnSpc>
                <a:spcPct val="115000"/>
              </a:lnSpc>
            </a:pPr>
            <a:r>
              <a:rPr lang="en-US" sz="1800" dirty="0">
                <a:effectLst/>
                <a:latin typeface="Arial" panose="020B0604020202020204" pitchFamily="34" charset="0"/>
                <a:ea typeface="Arial" panose="020B0604020202020204" pitchFamily="34" charset="0"/>
              </a:rPr>
              <a:t>  </a:t>
            </a:r>
          </a:p>
          <a:p>
            <a:pPr algn="just">
              <a:lnSpc>
                <a:spcPct val="115000"/>
              </a:lnSpc>
              <a:spcAft>
                <a:spcPts val="800"/>
              </a:spcAft>
            </a:pPr>
            <a:r>
              <a:rPr lang="en-US" sz="1800" dirty="0">
                <a:effectLst/>
                <a:latin typeface="Arial" panose="020B0604020202020204" pitchFamily="34" charset="0"/>
                <a:ea typeface="Calibri" panose="020F0502020204030204" pitchFamily="34" charset="0"/>
              </a:rPr>
              <a:t> </a:t>
            </a:r>
            <a:endParaRPr lang="en-US" sz="1800" dirty="0">
              <a:effectLst/>
              <a:latin typeface="Arial" panose="020B0604020202020204" pitchFamily="34" charset="0"/>
              <a:ea typeface="Arial" panose="020B0604020202020204" pitchFamily="34" charset="0"/>
            </a:endParaRPr>
          </a:p>
          <a:p>
            <a:pPr algn="just">
              <a:lnSpc>
                <a:spcPct val="115000"/>
              </a:lnSpc>
              <a:spcAft>
                <a:spcPts val="800"/>
              </a:spcAft>
            </a:pPr>
            <a:r>
              <a:rPr lang="en-US" sz="1800" dirty="0">
                <a:effectLst/>
                <a:latin typeface="Arial" panose="020B0604020202020204" pitchFamily="34" charset="0"/>
                <a:ea typeface="Calibri" panose="020F0502020204030204" pitchFamily="34" charset="0"/>
              </a:rPr>
              <a:t>Based on observations, I began developing a curriculum where ‘politics’ and ideology was taught more explicitly in my course. While this led to improved student outcomes in term of the understanding and sophistication of the text analysis, it produced another challenge in regard to the ‘discomfort’ shown by some students that often occurred as ‘critical incidents’ (Tripp 1994, p. 69) in the teaching space. The resistance to political discussions was communicated quite vehemently at times, with one student approaching me at the end of the first class and asking if she could change courses as she is not interested in discussing any of ‘these political’ issues; and another challenging me in front of the class about the suggestion to be aware of how our emotions may prevent our ability to think critically about a topic, that I was ‘denying people’s right to have views that are based on how they felt about something (in this case, the topic of immigration had just been raised); or another student who, after hearing from a number of students who identified as experiencing discrimination based on their sexual or ethnic identities, that he strongly believed in freedom of speech even if it offended the person. </a:t>
            </a:r>
            <a:endParaRPr lang="en-US" sz="1800" dirty="0">
              <a:effectLst/>
              <a:latin typeface="Arial" panose="020B0604020202020204" pitchFamily="34" charset="0"/>
              <a:ea typeface="Arial" panose="020B0604020202020204" pitchFamily="34" charset="0"/>
            </a:endParaRPr>
          </a:p>
          <a:p>
            <a:pPr algn="just">
              <a:lnSpc>
                <a:spcPct val="115000"/>
              </a:lnSpc>
              <a:spcAft>
                <a:spcPts val="800"/>
              </a:spcAft>
            </a:pPr>
            <a:r>
              <a:rPr lang="en-US" sz="1800" dirty="0">
                <a:effectLst/>
                <a:latin typeface="Arial" panose="020B0604020202020204" pitchFamily="34" charset="0"/>
                <a:ea typeface="Calibri" panose="020F0502020204030204" pitchFamily="34" charset="0"/>
              </a:rPr>
              <a:t>I was shocked in this particular teaching moment that a student would be so brazen to announce his view that could cause hurt for the students who had shared their own experiences of discrimination. </a:t>
            </a:r>
            <a:r>
              <a:rPr lang="en-US" sz="1800" dirty="0" err="1">
                <a:effectLst/>
                <a:latin typeface="Arial" panose="020B0604020202020204" pitchFamily="34" charset="0"/>
                <a:ea typeface="Calibri" panose="020F0502020204030204" pitchFamily="34" charset="0"/>
              </a:rPr>
              <a:t>Boler</a:t>
            </a:r>
            <a:r>
              <a:rPr lang="en-US" sz="1800" dirty="0">
                <a:effectLst/>
                <a:latin typeface="Arial" panose="020B0604020202020204" pitchFamily="34" charset="0"/>
                <a:ea typeface="Calibri" panose="020F0502020204030204" pitchFamily="34" charset="0"/>
              </a:rPr>
              <a:t> (2004) provides a useful explanation for the students discomfort: </a:t>
            </a:r>
            <a:endParaRPr lang="en-US" sz="1800" dirty="0">
              <a:effectLst/>
              <a:latin typeface="Arial" panose="020B0604020202020204" pitchFamily="34" charset="0"/>
              <a:ea typeface="Arial" panose="020B0604020202020204" pitchFamily="34" charset="0"/>
            </a:endParaRPr>
          </a:p>
          <a:p>
            <a:pPr algn="just">
              <a:lnSpc>
                <a:spcPct val="115000"/>
              </a:lnSpc>
              <a:spcAft>
                <a:spcPts val="800"/>
              </a:spcAft>
            </a:pPr>
            <a:r>
              <a:rPr lang="en-US" sz="1800" dirty="0">
                <a:effectLst/>
                <a:latin typeface="Arial" panose="020B0604020202020204" pitchFamily="34" charset="0"/>
                <a:ea typeface="Calibri" panose="020F0502020204030204" pitchFamily="34" charset="0"/>
              </a:rPr>
              <a:t>To shatter worldviews – specifically, to suggest that some unfairly benefit from (white, male, or heterosexual) privilege – can be emotionally translated into feeling one has no place of belonging. Are not angry protestations the cries of someone trying to save his - or herself from annihilation? (p. 118)</a:t>
            </a:r>
            <a:endParaRPr lang="en-US" sz="1800" dirty="0">
              <a:effectLst/>
              <a:latin typeface="Arial" panose="020B0604020202020204" pitchFamily="34" charset="0"/>
              <a:ea typeface="Arial" panose="020B0604020202020204" pitchFamily="34" charset="0"/>
            </a:endParaRPr>
          </a:p>
          <a:p>
            <a:pPr algn="just">
              <a:lnSpc>
                <a:spcPct val="115000"/>
              </a:lnSpc>
              <a:spcAft>
                <a:spcPts val="800"/>
              </a:spcAft>
            </a:pPr>
            <a:r>
              <a:rPr lang="en-US" sz="1800" dirty="0">
                <a:effectLst/>
                <a:latin typeface="Arial" panose="020B0604020202020204" pitchFamily="34" charset="0"/>
                <a:ea typeface="Calibri" panose="020F0502020204030204" pitchFamily="34" charset="0"/>
              </a:rPr>
              <a:t>I acknowledged these ‘critical incidents’ (Tripp 1994) as ‘indicative of underlying trends’ that presented a ‘dilemma’ in which I had two mutually inclusive courses of action.  Do I ignore the discomfort of my students or acknowledge it? What is the best course of action in acknowledging it? I chose to increase my focus on the ‘affective’ elements of teaching, because ‘emotions’ are critical to the sense-making process’ (Blackmore 2009). I assumed the discomfort in exploring ‘politics’ distracted students from focusing on the learning task and produced an ‘ill feeling’ in the teaching space that was new and challenging for me. This ‘ill feeling’ is shared by others (Shor 2007) and captured powerfully by </a:t>
            </a:r>
            <a:r>
              <a:rPr lang="en-US" sz="1800" dirty="0" err="1">
                <a:effectLst/>
                <a:latin typeface="Arial" panose="020B0604020202020204" pitchFamily="34" charset="0"/>
                <a:ea typeface="Calibri" panose="020F0502020204030204" pitchFamily="34" charset="0"/>
              </a:rPr>
              <a:t>Boler</a:t>
            </a:r>
            <a:r>
              <a:rPr lang="en-US" sz="1800" dirty="0">
                <a:effectLst/>
                <a:latin typeface="Arial" panose="020B0604020202020204" pitchFamily="34" charset="0"/>
                <a:ea typeface="Calibri" panose="020F0502020204030204" pitchFamily="34" charset="0"/>
              </a:rPr>
              <a:t> (2004) as she describes the three categories of students she encounters  in her sociology course: </a:t>
            </a:r>
            <a:endParaRPr lang="en-US" sz="1800" dirty="0">
              <a:effectLst/>
              <a:latin typeface="Arial" panose="020B0604020202020204" pitchFamily="34" charset="0"/>
              <a:ea typeface="Arial" panose="020B0604020202020204" pitchFamily="34" charset="0"/>
            </a:endParaRPr>
          </a:p>
          <a:p>
            <a:pPr algn="just">
              <a:lnSpc>
                <a:spcPct val="115000"/>
              </a:lnSpc>
              <a:spcAft>
                <a:spcPts val="800"/>
              </a:spcAft>
            </a:pPr>
            <a:r>
              <a:rPr lang="en-US" sz="1800" dirty="0">
                <a:effectLst/>
                <a:latin typeface="Arial" panose="020B0604020202020204" pitchFamily="34" charset="0"/>
                <a:ea typeface="Calibri" panose="020F0502020204030204" pitchFamily="34" charset="0"/>
              </a:rPr>
              <a:t>There are those willing to walk down the path of critical thinking with me, who find their world-views shattered, but simultaneously engage in creatively rebuilding a sense of meaning and coherence in the face of ambiguity. Secondly, there are those who angrily and vocally resist my attempts to suggest that the world might possibly be other than they have comfortably experienced it. Third, are those who appear disaffected, already sufficiently numb so that my attempts to ask them to rethink the world encounter only vacant and dull stares…it is often the case that the most intense emotions of suffering are experienced by both myself and the students who loudly resist having their worldviews challenged’. (p.117). </a:t>
            </a:r>
            <a:endParaRPr lang="en-US" sz="1800" dirty="0">
              <a:effectLst/>
              <a:latin typeface="Arial" panose="020B0604020202020204" pitchFamily="34" charset="0"/>
              <a:ea typeface="Arial" panose="020B0604020202020204" pitchFamily="34" charset="0"/>
            </a:endParaRPr>
          </a:p>
          <a:p>
            <a:pPr algn="just">
              <a:lnSpc>
                <a:spcPct val="115000"/>
              </a:lnSpc>
              <a:spcAft>
                <a:spcPts val="800"/>
              </a:spcAft>
            </a:pPr>
            <a:r>
              <a:rPr lang="en-US" sz="1800" dirty="0">
                <a:effectLst/>
                <a:latin typeface="Arial" panose="020B0604020202020204" pitchFamily="34" charset="0"/>
                <a:ea typeface="Calibri" panose="020F0502020204030204" pitchFamily="34" charset="0"/>
              </a:rPr>
              <a:t>Others suggest that discomfort is important to the learning process and that the ‘absence of disruption and ambiguity’ undermines the ‘opportunity for change or growth’ (Faulkner &amp; Crowhurst 2014, p. 397). I am encouraged that students feedback has demonstrated a shift in thinking about ‘evidence’ and locating a ‘truth’ to inform how they ‘read the world’ (Freire, 2004, p. 29). However,  I also observed </a:t>
            </a:r>
            <a:r>
              <a:rPr lang="en-US" sz="1800" dirty="0" err="1">
                <a:effectLst/>
                <a:latin typeface="Arial" panose="020B0604020202020204" pitchFamily="34" charset="0"/>
                <a:ea typeface="Calibri" panose="020F0502020204030204" pitchFamily="34" charset="0"/>
              </a:rPr>
              <a:t>Boler’s</a:t>
            </a:r>
            <a:r>
              <a:rPr lang="en-US" sz="1800" dirty="0">
                <a:effectLst/>
                <a:latin typeface="Arial" panose="020B0604020202020204" pitchFamily="34" charset="0"/>
                <a:ea typeface="Calibri" panose="020F0502020204030204" pitchFamily="34" charset="0"/>
              </a:rPr>
              <a:t> (2004) three categories amongst my student cohort, specifically with many students claiming a lack of interest in politics; not understanding existing and competing political worldviews; or do not see how politics is relevant for their lives or how language is employed for political purposes. Further, </a:t>
            </a:r>
            <a:r>
              <a:rPr lang="en-US" sz="1800" dirty="0" err="1">
                <a:effectLst/>
                <a:latin typeface="Arial" panose="020B0604020202020204" pitchFamily="34" charset="0"/>
                <a:ea typeface="Calibri" panose="020F0502020204030204" pitchFamily="34" charset="0"/>
              </a:rPr>
              <a:t>Boler</a:t>
            </a:r>
            <a:r>
              <a:rPr lang="en-US" sz="1800" dirty="0">
                <a:effectLst/>
                <a:latin typeface="Arial" panose="020B0604020202020204" pitchFamily="34" charset="0"/>
                <a:ea typeface="Calibri" panose="020F0502020204030204" pitchFamily="34" charset="0"/>
              </a:rPr>
              <a:t> (2004, p. 117) questions: How can educators and students make productive use out of this suffering and discomfort? Recognizing the discomfort has had a profound impact on my teaching and is woven throughout the narrative explored in this chapter. Significantly, the outcomes of my critical inquiry speak to </a:t>
            </a:r>
            <a:r>
              <a:rPr lang="en-US" sz="1800" dirty="0" err="1">
                <a:effectLst/>
                <a:latin typeface="Arial" panose="020B0604020202020204" pitchFamily="34" charset="0"/>
                <a:ea typeface="Calibri" panose="020F0502020204030204" pitchFamily="34" charset="0"/>
              </a:rPr>
              <a:t>Boler’s</a:t>
            </a:r>
            <a:r>
              <a:rPr lang="en-US" sz="1800" dirty="0">
                <a:effectLst/>
                <a:latin typeface="Arial" panose="020B0604020202020204" pitchFamily="34" charset="0"/>
                <a:ea typeface="Calibri" panose="020F0502020204030204" pitchFamily="34" charset="0"/>
              </a:rPr>
              <a:t> (2004) ‘three’ categories of students as survey data collected at the end of the course demonstrates a willingness to engage in spite of the initial  ‘lack of interest’ (or numbness) in politics they brought with them to the course; as well as those who continue to contest its relevance or socially critical perspectives (Faulkner &amp; Crowhurst 2014).</a:t>
            </a:r>
            <a:endParaRPr lang="en-US" sz="1800" dirty="0">
              <a:effectLst/>
              <a:latin typeface="Arial" panose="020B0604020202020204" pitchFamily="34" charset="0"/>
              <a:ea typeface="Arial" panose="020B0604020202020204" pitchFamily="34" charset="0"/>
            </a:endParaRPr>
          </a:p>
          <a:p>
            <a:endParaRPr lang="en-AU" dirty="0"/>
          </a:p>
        </p:txBody>
      </p:sp>
      <p:sp>
        <p:nvSpPr>
          <p:cNvPr id="4" name="Slide Number Placeholder 3"/>
          <p:cNvSpPr>
            <a:spLocks noGrp="1"/>
          </p:cNvSpPr>
          <p:nvPr>
            <p:ph type="sldNum" sz="quarter" idx="10"/>
          </p:nvPr>
        </p:nvSpPr>
        <p:spPr/>
        <p:txBody>
          <a:bodyPr/>
          <a:lstStyle/>
          <a:p>
            <a:pPr>
              <a:defRPr/>
            </a:pPr>
            <a:fld id="{1EDB437F-59FE-4A6C-A802-8DC82142699A}" type="slidenum">
              <a:rPr lang="en-US" smtClean="0"/>
              <a:pPr>
                <a:defRPr/>
              </a:pPr>
              <a:t>45</a:t>
            </a:fld>
            <a:endParaRPr lang="en-US"/>
          </a:p>
        </p:txBody>
      </p:sp>
    </p:spTree>
    <p:extLst>
      <p:ext uri="{BB962C8B-B14F-4D97-AF65-F5344CB8AC3E}">
        <p14:creationId xmlns:p14="http://schemas.microsoft.com/office/powerpoint/2010/main" val="195053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Arial" panose="020B0604020202020204" pitchFamily="34" charset="0"/>
                <a:ea typeface="Calibri" panose="020F0502020204030204" pitchFamily="34" charset="0"/>
              </a:rPr>
              <a:t>. While this led to improved student outcomes in term of the understanding and sophistication of the text analysis, it produced another challenge in regard to the ‘discomfort’ shown by some students that often occurred as ‘critical incidents’ (Tripp 1994, p. 69) in the teaching space. The resistance to political discussions was communicated quite vehemently at times, with one student approaching me at the end of the first class and asking if she could change courses as she is not interested in discussing any of ‘these political’ issues; and another challenging me in front of the class about the suggestion to be aware of how our emotions may prevent our ability to think critically about a topic, that I was ‘denying people’s right to have views that are based on how they felt about something (in this case, the topic of immigration had just been raised); or another student who, after hearing from a number of students who identified as experiencing discrimination based on their sexual or ethnic identities, that he strongly believed in freedom of speech even if it offended the person. </a:t>
            </a:r>
            <a:endParaRPr lang="en-US" sz="1800" dirty="0">
              <a:effectLst/>
              <a:latin typeface="Arial" panose="020B0604020202020204" pitchFamily="34" charset="0"/>
              <a:ea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46</a:t>
            </a:fld>
            <a:endParaRPr lang="en-US"/>
          </a:p>
        </p:txBody>
      </p:sp>
    </p:spTree>
    <p:extLst>
      <p:ext uri="{BB962C8B-B14F-4D97-AF65-F5344CB8AC3E}">
        <p14:creationId xmlns:p14="http://schemas.microsoft.com/office/powerpoint/2010/main" val="3968986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dirty="0"/>
              <a:t>I am encouraged that students feedback has demonstrated a shift in thinking about ‘evidence’ and locating a ‘truth’ to inform how they ‘read the world’ (Freire, 2004, p. 29). However,  I also observed </a:t>
            </a:r>
            <a:r>
              <a:rPr lang="en-AU" sz="1200" dirty="0" err="1"/>
              <a:t>Boler’s</a:t>
            </a:r>
            <a:r>
              <a:rPr lang="en-AU" sz="1200" dirty="0"/>
              <a:t> (2004) three categories amongst my student cohort, specifically with many students claiming a lack of interest in politics; not understanding existing and competing political worldviews; or do not see how politics is relevant for their lives or how language is employed for political purposes</a:t>
            </a:r>
            <a:endParaRPr lang="en-US" sz="1200" dirty="0"/>
          </a:p>
          <a:p>
            <a:endParaRPr lang="en-US" dirty="0"/>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47</a:t>
            </a:fld>
            <a:endParaRPr lang="en-US"/>
          </a:p>
        </p:txBody>
      </p:sp>
    </p:spTree>
    <p:extLst>
      <p:ext uri="{BB962C8B-B14F-4D97-AF65-F5344CB8AC3E}">
        <p14:creationId xmlns:p14="http://schemas.microsoft.com/office/powerpoint/2010/main" val="1629910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dirty="0"/>
              <a:t>A key strategy of my action research project was implementing a more scaffolded approach to introducing different political worldviews with the inclusion of popular culture and examples that spoke to their lifeworlds across a number of weeks. I will first discuss the scaffolding process and then outline the connections I made to the students lifeworlds specifically to engage them in politics and language. </a:t>
            </a:r>
          </a:p>
          <a:p>
            <a:endParaRPr lang="en-US" dirty="0"/>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49</a:t>
            </a:fld>
            <a:endParaRPr lang="en-US"/>
          </a:p>
        </p:txBody>
      </p:sp>
    </p:spTree>
    <p:extLst>
      <p:ext uri="{BB962C8B-B14F-4D97-AF65-F5344CB8AC3E}">
        <p14:creationId xmlns:p14="http://schemas.microsoft.com/office/powerpoint/2010/main" val="1268342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800"/>
              </a:spcAft>
            </a:pPr>
            <a:r>
              <a:rPr lang="en-US" sz="1800" dirty="0">
                <a:effectLst/>
                <a:latin typeface="Arial" panose="020B0604020202020204" pitchFamily="34" charset="0"/>
                <a:ea typeface="Calibri" panose="020F0502020204030204" pitchFamily="34" charset="0"/>
              </a:rPr>
              <a:t>Students begin the course with an introduction to critical thinking as defined as ‘setting out actively to understand what is really going on using reasoning, evaluating evidence and thinking carefully about the process of thinking itself’ (Chatfield 2019). Students are introduced to concepts such as objectivity, skepticism, bias and are encouraged to think about who or what has influenced  their values and opinions on a range of current social issues. In the first week, we also look at the ‘fake news’ phenomena, as it has increasingly undermined our ability to believe sources of information through the spread of disinformation. </a:t>
            </a:r>
            <a:endParaRPr lang="en-US" sz="1800" dirty="0">
              <a:effectLst/>
              <a:latin typeface="Arial" panose="020B0604020202020204" pitchFamily="34" charset="0"/>
              <a:ea typeface="Arial" panose="020B0604020202020204" pitchFamily="34" charset="0"/>
            </a:endParaRPr>
          </a:p>
          <a:p>
            <a:pPr algn="just">
              <a:lnSpc>
                <a:spcPct val="115000"/>
              </a:lnSpc>
              <a:spcAft>
                <a:spcPts val="800"/>
              </a:spcAft>
            </a:pPr>
            <a:r>
              <a:rPr lang="en-US" sz="1800" dirty="0">
                <a:effectLst/>
                <a:latin typeface="Arial" panose="020B0604020202020204" pitchFamily="34" charset="0"/>
                <a:ea typeface="Calibri" panose="020F0502020204030204" pitchFamily="34" charset="0"/>
              </a:rPr>
              <a:t>Early in the course we also build the students understanding of the importance of building their media literacy. Through the introduction of semiotic theory, we explore how our constant engagement with multiple forms of media influences how we make sense of the world around us. I also highlight for them that part of being media literate is understanding not just how the algorithms work in our social media platforms to show us content that will confirm our biases, but that we also need to ask: who owns the media? If there is a lack of diversity of media ownership, what does this mean for democracy in Australia? Can we identify a specific world-view being represented by the different media companies in their content? To highlight that different media platforms may present stories with a specific stance that connects with a left or right political perspective, the students are given two articles on a contemporary social issue that may impact many of our students – increasing social welfare payments. One presents a progressive stance and one presents a conservative stance, and the students are encouraged to consider these questions: </a:t>
            </a:r>
            <a:endParaRPr lang="en-US" sz="1800" dirty="0">
              <a:effectLst/>
              <a:latin typeface="Arial" panose="020B0604020202020204" pitchFamily="34" charset="0"/>
              <a:ea typeface="Arial" panose="020B0604020202020204" pitchFamily="34" charset="0"/>
            </a:endParaRPr>
          </a:p>
          <a:p>
            <a:pPr algn="just">
              <a:lnSpc>
                <a:spcPct val="115000"/>
              </a:lnSpc>
              <a:spcAft>
                <a:spcPts val="800"/>
              </a:spcAft>
            </a:pPr>
            <a:r>
              <a:rPr lang="en-US" sz="1800" dirty="0">
                <a:effectLst/>
                <a:latin typeface="Arial" panose="020B0604020202020204" pitchFamily="34" charset="0"/>
                <a:ea typeface="Arial" panose="020B0604020202020204" pitchFamily="34" charset="0"/>
              </a:rPr>
              <a:t>Compare the ‘evidence’ included to support the discussion in both articles? Whose voices are included?</a:t>
            </a:r>
          </a:p>
          <a:p>
            <a:pPr algn="just">
              <a:lnSpc>
                <a:spcPct val="115000"/>
              </a:lnSpc>
              <a:spcAft>
                <a:spcPts val="800"/>
              </a:spcAft>
            </a:pPr>
            <a:r>
              <a:rPr lang="en-US" sz="1800" dirty="0">
                <a:effectLst/>
                <a:latin typeface="Arial" panose="020B0604020202020204" pitchFamily="34" charset="0"/>
                <a:ea typeface="Arial" panose="020B0604020202020204" pitchFamily="34" charset="0"/>
              </a:rPr>
              <a:t>What is the stance adopted by the News Corp article on the issue? What is the stance adopted by SBS News? Does this implicate the broader values of the newsgroup?</a:t>
            </a:r>
          </a:p>
          <a:p>
            <a:pPr algn="just">
              <a:lnSpc>
                <a:spcPct val="115000"/>
              </a:lnSpc>
              <a:spcAft>
                <a:spcPts val="800"/>
              </a:spcAft>
            </a:pPr>
            <a:r>
              <a:rPr lang="en-US" sz="1800" dirty="0">
                <a:effectLst/>
                <a:latin typeface="Arial" panose="020B0604020202020204" pitchFamily="34" charset="0"/>
                <a:ea typeface="Arial" panose="020B0604020202020204" pitchFamily="34" charset="0"/>
              </a:rPr>
              <a:t>What language techniques are adopted to inspire an emotional response in either article?</a:t>
            </a:r>
          </a:p>
          <a:p>
            <a:pPr algn="just">
              <a:lnSpc>
                <a:spcPct val="115000"/>
              </a:lnSpc>
              <a:spcAft>
                <a:spcPts val="800"/>
              </a:spcAft>
            </a:pPr>
            <a:r>
              <a:rPr lang="en-US" sz="1800" dirty="0">
                <a:effectLst/>
                <a:latin typeface="Arial" panose="020B0604020202020204" pitchFamily="34" charset="0"/>
                <a:ea typeface="Calibri" panose="020F0502020204030204" pitchFamily="34" charset="0"/>
              </a:rPr>
              <a:t>Students identify the lack of diverse ‘voices’ in the NewsCorp article, and the loaded, negative language that is used to describe young people who receive welfare payments. Comparatively with the SBS article that includes multiple and competing voices and focuses on condemning government actions and not the young people. As the first analysis, this activity supports the scaffolding of the students awareness of political biases across media platforms and the important critical literacy questions to start asking when engaging with media texts: Whose viewpoint is expressed? What does the author want us to think? Whose voices are missing? How might alternative perspectives be represented? How would that contribute to your understanding the text from a critical stance? What action might you take on the basis of what you learned?</a:t>
            </a:r>
            <a:endParaRPr lang="en-US" sz="1800" dirty="0">
              <a:effectLst/>
              <a:latin typeface="Arial" panose="020B0604020202020204" pitchFamily="34" charset="0"/>
              <a:ea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50</a:t>
            </a:fld>
            <a:endParaRPr lang="en-US"/>
          </a:p>
        </p:txBody>
      </p:sp>
    </p:spTree>
    <p:extLst>
      <p:ext uri="{BB962C8B-B14F-4D97-AF65-F5344CB8AC3E}">
        <p14:creationId xmlns:p14="http://schemas.microsoft.com/office/powerpoint/2010/main" val="2721484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dirty="0"/>
              <a:t>Students identify the lack of diverse ‘voices’ in the NewsCorp article, and the loaded, negative language that is used to describe young people who receive welfare payments. Comparatively with the SBS article that includes multiple and competing voices and focuses on condemning government actions and not the young people.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dirty="0"/>
              <a:t>As the first analysis, </a:t>
            </a:r>
            <a:r>
              <a:rPr lang="en-AU" sz="1200" b="1" dirty="0"/>
              <a:t>this activity supports the scaffolding of the students awareness of political biases across media platforms and the important critical literacy questions to start asking when engaging with media texts</a:t>
            </a:r>
            <a:r>
              <a:rPr lang="en-AU" sz="1200" dirty="0"/>
              <a:t>: Whose viewpoint is expressed? What does the author want us to think? Whose voices are missing? How might alternative perspectives be represented? How would that contribute to your understanding the text from a critical stance? What action might you take on the basis of what you learned?</a:t>
            </a:r>
          </a:p>
          <a:p>
            <a:endParaRPr lang="en-US" dirty="0"/>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51</a:t>
            </a:fld>
            <a:endParaRPr lang="en-US"/>
          </a:p>
        </p:txBody>
      </p:sp>
    </p:spTree>
    <p:extLst>
      <p:ext uri="{BB962C8B-B14F-4D97-AF65-F5344CB8AC3E}">
        <p14:creationId xmlns:p14="http://schemas.microsoft.com/office/powerpoint/2010/main" val="2706057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Arial" panose="020B0604020202020204" pitchFamily="34" charset="0"/>
                <a:ea typeface="Calibri" panose="020F0502020204030204" pitchFamily="34" charset="0"/>
              </a:rPr>
              <a:t>In week 3, the students are specifically introduced to critical literacy with a focus on understanding that language is not neutral. Collectively we discuss how the meanings of ‘family’ have changed and differ according to context and over time. I ask, why does it matter how ‘family’ is defined by society, different institutions (such as religion and politics) or the media. This generates a lot of discussion in the learning space as meanings of family have strong political, social and cultural implications, that are quickly highlighted by students who may come from sole-parent families, blended families, are members of the LGBTIQ+ community or from a country where families take a different approach to managing intergenerational relationships. In addition to this activity, students are given another text analysis task. This time they are given two media texts on the topic of Aboriginal deaths in custody, as it connects with the global Black Lives Matter movement (another contemporary social issue). This time their task is to answer the critical literacy questions as featured above, but to also pay attention to the different methods of the authors to include ‘facts’ (through statistics, reports, policies) and emotive language. We discuss which article more successfully persuades the reader to adopt the authors stance, and to inspire action. </a:t>
            </a:r>
            <a:endParaRPr lang="en-US" sz="1800" dirty="0">
              <a:effectLst/>
              <a:latin typeface="Arial" panose="020B0604020202020204" pitchFamily="34" charset="0"/>
              <a:ea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54</a:t>
            </a:fld>
            <a:endParaRPr lang="en-US"/>
          </a:p>
        </p:txBody>
      </p:sp>
    </p:spTree>
    <p:extLst>
      <p:ext uri="{BB962C8B-B14F-4D97-AF65-F5344CB8AC3E}">
        <p14:creationId xmlns:p14="http://schemas.microsoft.com/office/powerpoint/2010/main" val="3712382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Arial" panose="020B0604020202020204" pitchFamily="34" charset="0"/>
                <a:ea typeface="Calibri" panose="020F0502020204030204" pitchFamily="34" charset="0"/>
              </a:rPr>
              <a:t>In the first few weeks of the course, students are asked to pick a topic they are passionate about and to find a media text on the topic (some examples of popular topics were domestic violence, mental health, climate change). This also provide opportunities to tap into their ‘lifeworlds’, as they explored a topic that connected with them personally. Building on the scaffolding that has already occurred in weeks 1-3, in week 4 we map out how these issues they are interested in could be influenced by whether government chooses to legislate or support through policy or provide adequate resources. This was an significant part of the learning process, as I began to see a shift in the discussion from expressing views such as ‘I think politics is boring’, or ‘what does it have to do with me’, to a realization that ‘politics is everywhere’ (Mooney 2015) and the topics they have selected and are discussed in the media texts are often highly contested in political spaces. Most importantly, the students could begin to identify that language was being used to persuade the reader to adopt a particular stance that linked to a progressive or conservative worldview.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800" dirty="0">
              <a:effectLst/>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800" dirty="0">
              <a:effectLst/>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800" dirty="0">
              <a:effectLst/>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Arial" panose="020B0604020202020204" pitchFamily="34" charset="0"/>
                <a:ea typeface="Calibri" panose="020F0502020204030204" pitchFamily="34" charset="0"/>
              </a:rPr>
              <a:t>The course is sensitive to the binary thinking that puts us into ‘two camps’ and I provide other examples and literature to show that we all need to push back against binary thinking, but through the course the students learn that the mainstream media and politicians encourage us to think in binary terms and we should ‘pick a side’. </a:t>
            </a:r>
            <a:endParaRPr lang="en-US" sz="1800" dirty="0">
              <a:effectLst/>
              <a:latin typeface="Arial" panose="020B0604020202020204" pitchFamily="34" charset="0"/>
              <a:ea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58</a:t>
            </a:fld>
            <a:endParaRPr lang="en-US"/>
          </a:p>
        </p:txBody>
      </p:sp>
    </p:spTree>
    <p:extLst>
      <p:ext uri="{BB962C8B-B14F-4D97-AF65-F5344CB8AC3E}">
        <p14:creationId xmlns:p14="http://schemas.microsoft.com/office/powerpoint/2010/main" val="10857343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tart">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D942E2-BAD8-FC47-AC93-B2BB6BCAFFA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8" name="Picture 7" descr="UniSA New Portrait white.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27728" y="590550"/>
            <a:ext cx="1288544" cy="1030835"/>
          </a:xfrm>
          <a:prstGeom prst="rect">
            <a:avLst/>
          </a:prstGeom>
        </p:spPr>
      </p:pic>
      <p:sp>
        <p:nvSpPr>
          <p:cNvPr id="4" name="Rectangle 8"/>
          <p:cNvSpPr>
            <a:spLocks noGrp="1" noChangeArrowheads="1"/>
          </p:cNvSpPr>
          <p:nvPr>
            <p:ph type="ctrTitle" sz="quarter" hasCustomPrompt="1"/>
          </p:nvPr>
        </p:nvSpPr>
        <p:spPr bwMode="auto">
          <a:xfrm>
            <a:off x="1358089" y="2184400"/>
            <a:ext cx="6437083" cy="843280"/>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lgn="ctr">
              <a:defRPr sz="4400" b="1">
                <a:solidFill>
                  <a:schemeClr val="bg1"/>
                </a:solidFill>
                <a:latin typeface="+mj-lt"/>
              </a:defRPr>
            </a:lvl1pPr>
          </a:lstStyle>
          <a:p>
            <a:r>
              <a:rPr lang="en-US"/>
              <a:t>Insert title here</a:t>
            </a:r>
          </a:p>
        </p:txBody>
      </p:sp>
      <p:sp>
        <p:nvSpPr>
          <p:cNvPr id="5" name="Rectangle 11"/>
          <p:cNvSpPr>
            <a:spLocks noGrp="1" noChangeArrowheads="1"/>
          </p:cNvSpPr>
          <p:nvPr>
            <p:ph type="subTitle" sz="quarter" idx="1" hasCustomPrompt="1"/>
          </p:nvPr>
        </p:nvSpPr>
        <p:spPr bwMode="auto">
          <a:xfrm>
            <a:off x="1366353" y="3332829"/>
            <a:ext cx="6428827" cy="1249331"/>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marL="0" indent="0" algn="ctr">
              <a:buFontTx/>
              <a:buNone/>
              <a:defRPr sz="3200" baseline="0">
                <a:solidFill>
                  <a:schemeClr val="bg1"/>
                </a:solidFill>
              </a:defRPr>
            </a:lvl1pPr>
          </a:lstStyle>
          <a:p>
            <a:r>
              <a:rPr lang="en-US"/>
              <a:t>Insert text or delete if not required</a:t>
            </a:r>
          </a:p>
        </p:txBody>
      </p:sp>
    </p:spTree>
    <p:extLst>
      <p:ext uri="{BB962C8B-B14F-4D97-AF65-F5344CB8AC3E}">
        <p14:creationId xmlns:p14="http://schemas.microsoft.com/office/powerpoint/2010/main" val="16813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oter:heading and tex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8CBD54-DF40-5146-A631-26A8BE439F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54500"/>
            <a:ext cx="9144000" cy="8890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8578" y="4504556"/>
            <a:ext cx="1416826" cy="421143"/>
          </a:xfrm>
          <a:prstGeom prst="rect">
            <a:avLst/>
          </a:prstGeom>
        </p:spPr>
      </p:pic>
      <p:sp>
        <p:nvSpPr>
          <p:cNvPr id="11" name="Text Placeholder 3"/>
          <p:cNvSpPr>
            <a:spLocks noGrp="1"/>
          </p:cNvSpPr>
          <p:nvPr>
            <p:ph type="body" sz="quarter" idx="11" hasCustomPrompt="1"/>
          </p:nvPr>
        </p:nvSpPr>
        <p:spPr>
          <a:xfrm>
            <a:off x="416217" y="428627"/>
            <a:ext cx="8290903" cy="647700"/>
          </a:xfrm>
          <a:prstGeom prst="rect">
            <a:avLst/>
          </a:prstGeom>
        </p:spPr>
        <p:txBody>
          <a:bodyPr anchor="t"/>
          <a:lstStyle>
            <a:lvl1pPr marL="0" indent="0">
              <a:lnSpc>
                <a:spcPct val="90000"/>
              </a:lnSpc>
              <a:buNone/>
              <a:defRPr sz="3600" b="1" baseline="0">
                <a:solidFill>
                  <a:srgbClr val="054A89"/>
                </a:solidFill>
              </a:defRPr>
            </a:lvl1pPr>
          </a:lstStyle>
          <a:p>
            <a:pPr lvl="0"/>
            <a:r>
              <a:rPr lang="en-US"/>
              <a:t>Type heading here</a:t>
            </a:r>
            <a:endParaRPr lang="en-AU"/>
          </a:p>
        </p:txBody>
      </p:sp>
      <p:sp>
        <p:nvSpPr>
          <p:cNvPr id="12" name="Text Placeholder 3"/>
          <p:cNvSpPr>
            <a:spLocks noGrp="1"/>
          </p:cNvSpPr>
          <p:nvPr>
            <p:ph type="body" sz="quarter" idx="12" hasCustomPrompt="1"/>
          </p:nvPr>
        </p:nvSpPr>
        <p:spPr>
          <a:xfrm>
            <a:off x="416209" y="1295405"/>
            <a:ext cx="8280751" cy="2504435"/>
          </a:xfrm>
          <a:prstGeom prst="rect">
            <a:avLst/>
          </a:prstGeom>
        </p:spPr>
        <p:txBody>
          <a:bodyPr/>
          <a:lstStyle>
            <a:lvl1pPr marL="342900" indent="-342900">
              <a:lnSpc>
                <a:spcPct val="90000"/>
              </a:lnSpc>
              <a:spcBef>
                <a:spcPts val="0"/>
              </a:spcBef>
              <a:spcAft>
                <a:spcPts val="0"/>
              </a:spcAft>
              <a:buFont typeface="Arial" panose="020B0604020202020204" pitchFamily="34" charset="0"/>
              <a:buChar char="•"/>
              <a:defRPr sz="2400" b="0" baseline="0">
                <a:solidFill>
                  <a:schemeClr val="tx1"/>
                </a:solidFill>
              </a:defRPr>
            </a:lvl1pPr>
            <a:lvl2pPr>
              <a:defRPr sz="2000"/>
            </a:lvl2pPr>
            <a:lvl3pPr marL="1143000" indent="-228600">
              <a:buFont typeface="Arial" panose="020B0604020202020204" pitchFamily="34" charset="0"/>
              <a:buChar char="»"/>
              <a:defRPr sz="2000"/>
            </a:lvl3pPr>
          </a:lstStyle>
          <a:p>
            <a:pPr lvl="0"/>
            <a:r>
              <a:rPr lang="en-US"/>
              <a:t>Type text here</a:t>
            </a:r>
          </a:p>
          <a:p>
            <a:pPr lvl="1"/>
            <a:r>
              <a:rPr lang="en-US"/>
              <a:t>Second level if required</a:t>
            </a:r>
          </a:p>
          <a:p>
            <a:pPr lvl="2"/>
            <a:r>
              <a:rPr lang="en-US"/>
              <a:t>Third level if required</a:t>
            </a:r>
            <a:endParaRPr lang="en-AU"/>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oter:Text left/Image righ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C20FB18-372E-8048-B367-776BEFCD7F7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54500"/>
            <a:ext cx="9144000" cy="889000"/>
          </a:xfrm>
          <a:prstGeom prst="rect">
            <a:avLst/>
          </a:prstGeom>
        </p:spPr>
      </p:pic>
      <p:sp>
        <p:nvSpPr>
          <p:cNvPr id="5" name="Picture Placeholder 4"/>
          <p:cNvSpPr>
            <a:spLocks noGrp="1"/>
          </p:cNvSpPr>
          <p:nvPr>
            <p:ph type="pic" sz="quarter" idx="10" hasCustomPrompt="1"/>
          </p:nvPr>
        </p:nvSpPr>
        <p:spPr>
          <a:xfrm>
            <a:off x="4570413" y="-1"/>
            <a:ext cx="4573587" cy="4276725"/>
          </a:xfrm>
          <a:prstGeom prst="rect">
            <a:avLst/>
          </a:prstGeom>
        </p:spPr>
        <p:txBody>
          <a:bodyPr anchor="ctr"/>
          <a:lstStyle>
            <a:lvl1pPr marL="0" marR="0" indent="0" algn="ctr" defTabSz="914400" rtl="0" eaLnBrk="0" fontAlgn="base" latinLnBrk="0" hangingPunct="0">
              <a:lnSpc>
                <a:spcPct val="100000"/>
              </a:lnSpc>
              <a:spcBef>
                <a:spcPct val="20000"/>
              </a:spcBef>
              <a:spcAft>
                <a:spcPct val="0"/>
              </a:spcAft>
              <a:buClrTx/>
              <a:buSzTx/>
              <a:buFontTx/>
              <a:buNone/>
              <a:tabLst/>
              <a:defRPr i="1">
                <a:solidFill>
                  <a:srgbClr val="E632C0"/>
                </a:solidFill>
              </a:defRPr>
            </a:lvl1pPr>
          </a:lstStyle>
          <a:p>
            <a:r>
              <a:rPr lang="en-US"/>
              <a:t>Drag or insert image/chart/table to placeholder. Or c</a:t>
            </a:r>
            <a:r>
              <a:rPr lang="en-AU"/>
              <a:t>lick </a:t>
            </a:r>
            <a:br>
              <a:rPr lang="en-AU"/>
            </a:br>
            <a:r>
              <a:rPr lang="en-AU"/>
              <a:t>icon to add.</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8578" y="4504556"/>
            <a:ext cx="1416826" cy="421143"/>
          </a:xfrm>
          <a:prstGeom prst="rect">
            <a:avLst/>
          </a:prstGeom>
        </p:spPr>
      </p:pic>
      <p:sp>
        <p:nvSpPr>
          <p:cNvPr id="12" name="Text Placeholder 3"/>
          <p:cNvSpPr>
            <a:spLocks noGrp="1"/>
          </p:cNvSpPr>
          <p:nvPr>
            <p:ph type="body" sz="quarter" idx="11" hasCustomPrompt="1"/>
          </p:nvPr>
        </p:nvSpPr>
        <p:spPr>
          <a:xfrm>
            <a:off x="416217" y="428627"/>
            <a:ext cx="3820503" cy="647700"/>
          </a:xfrm>
          <a:prstGeom prst="rect">
            <a:avLst/>
          </a:prstGeom>
        </p:spPr>
        <p:txBody>
          <a:bodyPr anchor="t"/>
          <a:lstStyle>
            <a:lvl1pPr marL="0" indent="0">
              <a:lnSpc>
                <a:spcPct val="90000"/>
              </a:lnSpc>
              <a:buNone/>
              <a:defRPr sz="3600" b="1">
                <a:solidFill>
                  <a:srgbClr val="054A89"/>
                </a:solidFill>
              </a:defRPr>
            </a:lvl1pPr>
          </a:lstStyle>
          <a:p>
            <a:pPr lvl="0"/>
            <a:r>
              <a:rPr lang="en-US"/>
              <a:t>Type heading</a:t>
            </a:r>
            <a:endParaRPr lang="en-AU"/>
          </a:p>
        </p:txBody>
      </p:sp>
      <p:sp>
        <p:nvSpPr>
          <p:cNvPr id="13" name="Text Placeholder 3"/>
          <p:cNvSpPr>
            <a:spLocks noGrp="1"/>
          </p:cNvSpPr>
          <p:nvPr>
            <p:ph type="body" sz="quarter" idx="12" hasCustomPrompt="1"/>
          </p:nvPr>
        </p:nvSpPr>
        <p:spPr>
          <a:xfrm>
            <a:off x="416209" y="1295405"/>
            <a:ext cx="3810351" cy="2514595"/>
          </a:xfrm>
          <a:prstGeom prst="rect">
            <a:avLst/>
          </a:prstGeom>
        </p:spPr>
        <p:txBody>
          <a:bodyPr/>
          <a:lstStyle>
            <a:lvl1pPr marL="342900" indent="-342900">
              <a:lnSpc>
                <a:spcPct val="90000"/>
              </a:lnSpc>
              <a:spcBef>
                <a:spcPts val="0"/>
              </a:spcBef>
              <a:spcAft>
                <a:spcPts val="1200"/>
              </a:spcAft>
              <a:buFont typeface="Arial" panose="020B0604020202020204" pitchFamily="34" charset="0"/>
              <a:buChar char="•"/>
              <a:defRPr sz="2400" b="0" baseline="0">
                <a:solidFill>
                  <a:schemeClr val="tx1"/>
                </a:solidFill>
              </a:defRPr>
            </a:lvl1pPr>
          </a:lstStyle>
          <a:p>
            <a:pPr lvl="0"/>
            <a:r>
              <a:rPr lang="en-US"/>
              <a:t>Type text here</a:t>
            </a:r>
            <a:endParaRPr lang="en-AU"/>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oter:Text right/Image lef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9D5B3DD-81C4-9F4B-B660-B393B3F433D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54500"/>
            <a:ext cx="9144000" cy="8890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8578" y="4504556"/>
            <a:ext cx="1416826" cy="421143"/>
          </a:xfrm>
          <a:prstGeom prst="rect">
            <a:avLst/>
          </a:prstGeom>
        </p:spPr>
      </p:pic>
      <p:sp>
        <p:nvSpPr>
          <p:cNvPr id="5" name="Picture Placeholder 4"/>
          <p:cNvSpPr>
            <a:spLocks noGrp="1"/>
          </p:cNvSpPr>
          <p:nvPr>
            <p:ph type="pic" sz="quarter" idx="10" hasCustomPrompt="1"/>
          </p:nvPr>
        </p:nvSpPr>
        <p:spPr>
          <a:xfrm>
            <a:off x="0" y="1"/>
            <a:ext cx="4572000" cy="4273550"/>
          </a:xfrm>
          <a:prstGeom prst="rect">
            <a:avLst/>
          </a:prstGeom>
        </p:spPr>
        <p:txBody>
          <a:bodyPr anchor="ctr"/>
          <a:lstStyle>
            <a:lvl1pPr marL="0" marR="0" indent="0" algn="ctr" defTabSz="914400" rtl="0" eaLnBrk="0" fontAlgn="base" latinLnBrk="0" hangingPunct="0">
              <a:lnSpc>
                <a:spcPct val="100000"/>
              </a:lnSpc>
              <a:spcBef>
                <a:spcPct val="20000"/>
              </a:spcBef>
              <a:spcAft>
                <a:spcPct val="0"/>
              </a:spcAft>
              <a:buClrTx/>
              <a:buSzTx/>
              <a:buFontTx/>
              <a:buNone/>
              <a:tabLst/>
              <a:defRPr i="1">
                <a:solidFill>
                  <a:srgbClr val="E632C0"/>
                </a:solidFill>
              </a:defRPr>
            </a:lvl1pPr>
          </a:lstStyle>
          <a:p>
            <a:r>
              <a:rPr lang="en-US"/>
              <a:t>Drag or insert image/chart/table to placeholder. Or c</a:t>
            </a:r>
            <a:r>
              <a:rPr lang="en-AU"/>
              <a:t>lick </a:t>
            </a:r>
            <a:br>
              <a:rPr lang="en-AU"/>
            </a:br>
            <a:r>
              <a:rPr lang="en-AU"/>
              <a:t>icon to add.</a:t>
            </a:r>
          </a:p>
        </p:txBody>
      </p:sp>
      <p:sp>
        <p:nvSpPr>
          <p:cNvPr id="12" name="Text Placeholder 3"/>
          <p:cNvSpPr>
            <a:spLocks noGrp="1"/>
          </p:cNvSpPr>
          <p:nvPr>
            <p:ph type="body" sz="quarter" idx="11" hasCustomPrompt="1"/>
          </p:nvPr>
        </p:nvSpPr>
        <p:spPr>
          <a:xfrm>
            <a:off x="4947577" y="428627"/>
            <a:ext cx="3820503" cy="647700"/>
          </a:xfrm>
          <a:prstGeom prst="rect">
            <a:avLst/>
          </a:prstGeom>
        </p:spPr>
        <p:txBody>
          <a:bodyPr anchor="t"/>
          <a:lstStyle>
            <a:lvl1pPr marL="0" indent="0">
              <a:lnSpc>
                <a:spcPct val="90000"/>
              </a:lnSpc>
              <a:buNone/>
              <a:defRPr sz="3600" b="1">
                <a:solidFill>
                  <a:srgbClr val="054A89"/>
                </a:solidFill>
              </a:defRPr>
            </a:lvl1pPr>
          </a:lstStyle>
          <a:p>
            <a:pPr lvl="0"/>
            <a:r>
              <a:rPr lang="en-US"/>
              <a:t>Type heading</a:t>
            </a:r>
            <a:endParaRPr lang="en-AU"/>
          </a:p>
        </p:txBody>
      </p:sp>
      <p:sp>
        <p:nvSpPr>
          <p:cNvPr id="13" name="Text Placeholder 3"/>
          <p:cNvSpPr>
            <a:spLocks noGrp="1"/>
          </p:cNvSpPr>
          <p:nvPr>
            <p:ph type="body" sz="quarter" idx="12" hasCustomPrompt="1"/>
          </p:nvPr>
        </p:nvSpPr>
        <p:spPr>
          <a:xfrm>
            <a:off x="4947569" y="1295405"/>
            <a:ext cx="3810351" cy="2514595"/>
          </a:xfrm>
          <a:prstGeom prst="rect">
            <a:avLst/>
          </a:prstGeom>
        </p:spPr>
        <p:txBody>
          <a:bodyPr/>
          <a:lstStyle>
            <a:lvl1pPr marL="342900" indent="-342900">
              <a:lnSpc>
                <a:spcPct val="90000"/>
              </a:lnSpc>
              <a:spcBef>
                <a:spcPts val="0"/>
              </a:spcBef>
              <a:spcAft>
                <a:spcPts val="1200"/>
              </a:spcAft>
              <a:buFont typeface="Arial" panose="020B0604020202020204" pitchFamily="34" charset="0"/>
              <a:buChar char="•"/>
              <a:defRPr sz="2400" b="0" baseline="0">
                <a:solidFill>
                  <a:schemeClr val="tx1"/>
                </a:solidFill>
              </a:defRPr>
            </a:lvl1pPr>
          </a:lstStyle>
          <a:p>
            <a:pPr lvl="0"/>
            <a:r>
              <a:rPr lang="en-US"/>
              <a:t>Type text here</a:t>
            </a:r>
            <a:endParaRPr lang="en-AU"/>
          </a:p>
        </p:txBody>
      </p:sp>
    </p:spTree>
    <p:extLst>
      <p:ext uri="{BB962C8B-B14F-4D97-AF65-F5344CB8AC3E}">
        <p14:creationId xmlns:p14="http://schemas.microsoft.com/office/powerpoint/2010/main" val="19033627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oter:Full screen imag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CC448AA-A810-3541-838F-89503E9EE51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54500"/>
            <a:ext cx="9144000" cy="889000"/>
          </a:xfrm>
          <a:prstGeom prst="rect">
            <a:avLst/>
          </a:prstGeom>
        </p:spPr>
      </p:pic>
      <p:sp>
        <p:nvSpPr>
          <p:cNvPr id="3" name="Picture Placeholder 2"/>
          <p:cNvSpPr>
            <a:spLocks noGrp="1"/>
          </p:cNvSpPr>
          <p:nvPr>
            <p:ph type="pic" sz="quarter" idx="11" hasCustomPrompt="1"/>
          </p:nvPr>
        </p:nvSpPr>
        <p:spPr>
          <a:xfrm>
            <a:off x="0" y="1"/>
            <a:ext cx="9144000" cy="4264818"/>
          </a:xfrm>
          <a:prstGeom prst="rect">
            <a:avLst/>
          </a:prstGeom>
        </p:spPr>
        <p:txBody>
          <a:bodyPr vert="horz" anchor="ctr"/>
          <a:lstStyle>
            <a:lvl1pPr marL="0" indent="0" algn="ctr">
              <a:buNone/>
              <a:defRPr i="1" baseline="0">
                <a:solidFill>
                  <a:srgbClr val="E632C0"/>
                </a:solidFill>
              </a:defRPr>
            </a:lvl1pPr>
          </a:lstStyle>
          <a:p>
            <a:r>
              <a:rPr lang="en-US"/>
              <a:t>Drag or insert image/chart/table </a:t>
            </a:r>
          </a:p>
          <a:p>
            <a:r>
              <a:rPr lang="en-US"/>
              <a:t>to placeholder. </a:t>
            </a:r>
          </a:p>
          <a:p>
            <a:r>
              <a:rPr lang="en-US"/>
              <a:t>Or c</a:t>
            </a:r>
            <a:r>
              <a:rPr lang="en-AU"/>
              <a:t>lick icon to add.</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8578" y="4504556"/>
            <a:ext cx="1416826" cy="421143"/>
          </a:xfrm>
          <a:prstGeom prst="rect">
            <a:avLst/>
          </a:prstGeom>
        </p:spPr>
      </p:pic>
    </p:spTree>
    <p:extLst>
      <p:ext uri="{BB962C8B-B14F-4D97-AF65-F5344CB8AC3E}">
        <p14:creationId xmlns:p14="http://schemas.microsoft.com/office/powerpoint/2010/main" val="7682415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oter: heading and full screen imag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51B5293-C01E-AE4B-B09A-72C45EC0AC5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54500"/>
            <a:ext cx="9144000" cy="889000"/>
          </a:xfrm>
          <a:prstGeom prst="rect">
            <a:avLst/>
          </a:prstGeom>
        </p:spPr>
      </p:pic>
      <p:sp>
        <p:nvSpPr>
          <p:cNvPr id="3" name="Picture Placeholder 2"/>
          <p:cNvSpPr>
            <a:spLocks noGrp="1"/>
          </p:cNvSpPr>
          <p:nvPr>
            <p:ph type="pic" sz="quarter" idx="11" hasCustomPrompt="1"/>
          </p:nvPr>
        </p:nvSpPr>
        <p:spPr>
          <a:xfrm>
            <a:off x="0" y="1247587"/>
            <a:ext cx="9144000" cy="3017231"/>
          </a:xfrm>
          <a:prstGeom prst="rect">
            <a:avLst/>
          </a:prstGeom>
        </p:spPr>
        <p:txBody>
          <a:bodyPr vert="horz" anchor="ctr"/>
          <a:lstStyle>
            <a:lvl1pPr marL="0" indent="0" algn="ctr">
              <a:buNone/>
              <a:defRPr i="1" baseline="0">
                <a:solidFill>
                  <a:srgbClr val="E632C0"/>
                </a:solidFill>
              </a:defRPr>
            </a:lvl1pPr>
          </a:lstStyle>
          <a:p>
            <a:r>
              <a:rPr lang="en-US"/>
              <a:t>Drag or insert image/chart/table </a:t>
            </a:r>
          </a:p>
          <a:p>
            <a:r>
              <a:rPr lang="en-US"/>
              <a:t>to placeholder. </a:t>
            </a:r>
          </a:p>
          <a:p>
            <a:r>
              <a:rPr lang="en-US"/>
              <a:t>Or c</a:t>
            </a:r>
            <a:r>
              <a:rPr lang="en-AU"/>
              <a:t>lick icon to add.</a:t>
            </a:r>
          </a:p>
        </p:txBody>
      </p:sp>
      <p:sp>
        <p:nvSpPr>
          <p:cNvPr id="5" name="Text Placeholder 3"/>
          <p:cNvSpPr>
            <a:spLocks noGrp="1"/>
          </p:cNvSpPr>
          <p:nvPr>
            <p:ph type="body" sz="quarter" idx="11" hasCustomPrompt="1"/>
          </p:nvPr>
        </p:nvSpPr>
        <p:spPr>
          <a:xfrm>
            <a:off x="416217" y="428627"/>
            <a:ext cx="8290903" cy="647700"/>
          </a:xfrm>
          <a:prstGeom prst="rect">
            <a:avLst/>
          </a:prstGeom>
        </p:spPr>
        <p:txBody>
          <a:bodyPr anchor="t"/>
          <a:lstStyle>
            <a:lvl1pPr marL="0" indent="0">
              <a:lnSpc>
                <a:spcPct val="90000"/>
              </a:lnSpc>
              <a:buNone/>
              <a:defRPr sz="3600" b="1" baseline="0">
                <a:solidFill>
                  <a:srgbClr val="054A89"/>
                </a:solidFill>
                <a:latin typeface="Altis UniSA" panose="020B0603030000000003" pitchFamily="34" charset="77"/>
              </a:defRPr>
            </a:lvl1pPr>
          </a:lstStyle>
          <a:p>
            <a:pPr lvl="0"/>
            <a:r>
              <a:rPr lang="en-US"/>
              <a:t>Type heading here</a:t>
            </a:r>
            <a:endParaRPr lang="en-AU"/>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8578" y="4504556"/>
            <a:ext cx="1416826" cy="421143"/>
          </a:xfrm>
          <a:prstGeom prst="rect">
            <a:avLst/>
          </a:prstGeom>
        </p:spPr>
      </p:pic>
    </p:spTree>
    <p:extLst>
      <p:ext uri="{BB962C8B-B14F-4D97-AF65-F5344CB8AC3E}">
        <p14:creationId xmlns:p14="http://schemas.microsoft.com/office/powerpoint/2010/main" val="5061071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88EBF3C-6C79-414F-B2F0-C45AE2BA79D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4" name="Picture 3" descr="UniSA New Portrait white.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29784" y="904205"/>
            <a:ext cx="2084432" cy="1667545"/>
          </a:xfrm>
          <a:prstGeom prst="rect">
            <a:avLst/>
          </a:prstGeom>
        </p:spPr>
      </p:pic>
      <p:pic>
        <p:nvPicPr>
          <p:cNvPr id="6" name="Picture 5" descr="UniSA New Portrait white.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29784" y="904205"/>
            <a:ext cx="2084432" cy="1667545"/>
          </a:xfrm>
          <a:prstGeom prst="rect">
            <a:avLst/>
          </a:prstGeom>
        </p:spPr>
      </p:pic>
      <p:sp>
        <p:nvSpPr>
          <p:cNvPr id="9" name="Rectangle 11"/>
          <p:cNvSpPr>
            <a:spLocks noGrp="1" noChangeArrowheads="1"/>
          </p:cNvSpPr>
          <p:nvPr>
            <p:ph type="subTitle" sz="quarter" idx="1" hasCustomPrompt="1"/>
          </p:nvPr>
        </p:nvSpPr>
        <p:spPr bwMode="auto">
          <a:xfrm>
            <a:off x="0" y="3332829"/>
            <a:ext cx="9143999" cy="1249331"/>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marL="0" indent="0" algn="ctr">
              <a:buFontTx/>
              <a:buNone/>
              <a:defRPr sz="3200" baseline="0">
                <a:solidFill>
                  <a:schemeClr val="bg1"/>
                </a:solidFill>
                <a:latin typeface="Altis UniSA" panose="020B0603030000000003" pitchFamily="34" charset="77"/>
              </a:defRPr>
            </a:lvl1pPr>
          </a:lstStyle>
          <a:p>
            <a:r>
              <a:rPr lang="en-US"/>
              <a:t>Insert text or delete if not required</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3848056"/>
            <a:ext cx="9144000" cy="1295400"/>
          </a:xfrm>
          <a:prstGeom prst="rect">
            <a:avLst/>
          </a:prstGeom>
          <a:noFill/>
          <a:extLst>
            <a:ext uri="{909E8E84-426E-40dd-AFC4-6F175D3DCCD1}">
              <a14:hiddenFill xmlns:a14="http://schemas.microsoft.com/office/drawing/2010/main" xmlns="">
                <a:solidFill>
                  <a:srgbClr val="FFFFFF"/>
                </a:solidFill>
              </a14:hiddenFill>
            </a:ext>
          </a:extLst>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6745" y="4297442"/>
            <a:ext cx="1462531" cy="434729"/>
          </a:xfrm>
          <a:prstGeom prst="rect">
            <a:avLst/>
          </a:prstGeom>
        </p:spPr>
      </p:pic>
      <p:sp>
        <p:nvSpPr>
          <p:cNvPr id="4" name="Text Placeholder 3"/>
          <p:cNvSpPr>
            <a:spLocks noGrp="1"/>
          </p:cNvSpPr>
          <p:nvPr>
            <p:ph type="body" sz="quarter" idx="10" hasCustomPrompt="1"/>
          </p:nvPr>
        </p:nvSpPr>
        <p:spPr>
          <a:xfrm>
            <a:off x="409577" y="321470"/>
            <a:ext cx="8258175" cy="485775"/>
          </a:xfrm>
          <a:prstGeom prst="rect">
            <a:avLst/>
          </a:prstGeom>
        </p:spPr>
        <p:txBody>
          <a:bodyPr/>
          <a:lstStyle>
            <a:lvl1pPr marL="0" indent="0">
              <a:buNone/>
              <a:defRPr b="1">
                <a:solidFill>
                  <a:srgbClr val="0000C8"/>
                </a:solidFill>
              </a:defRPr>
            </a:lvl1pPr>
          </a:lstStyle>
          <a:p>
            <a:pPr lvl="0"/>
            <a:r>
              <a:rPr lang="en-US"/>
              <a:t>Title</a:t>
            </a:r>
            <a:endParaRPr lang="en-AU"/>
          </a:p>
        </p:txBody>
      </p:sp>
      <p:sp>
        <p:nvSpPr>
          <p:cNvPr id="6" name="Text Placeholder 3"/>
          <p:cNvSpPr>
            <a:spLocks noGrp="1"/>
          </p:cNvSpPr>
          <p:nvPr>
            <p:ph type="body" sz="quarter" idx="11" hasCustomPrompt="1"/>
          </p:nvPr>
        </p:nvSpPr>
        <p:spPr>
          <a:xfrm>
            <a:off x="414338" y="971551"/>
            <a:ext cx="8258175" cy="485775"/>
          </a:xfrm>
          <a:prstGeom prst="rect">
            <a:avLst/>
          </a:prstGeom>
        </p:spPr>
        <p:txBody>
          <a:bodyPr/>
          <a:lstStyle>
            <a:lvl1pPr marL="0" indent="0">
              <a:buNone/>
              <a:defRPr sz="2000" b="1">
                <a:solidFill>
                  <a:schemeClr val="tx1"/>
                </a:solidFill>
              </a:defRPr>
            </a:lvl1pPr>
          </a:lstStyle>
          <a:p>
            <a:pPr lvl="0"/>
            <a:r>
              <a:rPr lang="en-US"/>
              <a:t>Text</a:t>
            </a:r>
          </a:p>
          <a:p>
            <a:pPr lvl="0"/>
            <a:endParaRPr lang="en-AU"/>
          </a:p>
        </p:txBody>
      </p:sp>
    </p:spTree>
    <p:extLst>
      <p:ext uri="{BB962C8B-B14F-4D97-AF65-F5344CB8AC3E}">
        <p14:creationId xmlns:p14="http://schemas.microsoft.com/office/powerpoint/2010/main" val="30441840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1" name="Text Box 17"/>
          <p:cNvSpPr txBox="1">
            <a:spLocks noChangeArrowheads="1"/>
          </p:cNvSpPr>
          <p:nvPr/>
        </p:nvSpPr>
        <p:spPr bwMode="auto">
          <a:xfrm>
            <a:off x="2971800" y="290514"/>
            <a:ext cx="3200400" cy="461665"/>
          </a:xfrm>
          <a:prstGeom prst="rect">
            <a:avLst/>
          </a:prstGeom>
          <a:noFill/>
          <a:ln w="9525">
            <a:noFill/>
            <a:miter lim="800000"/>
            <a:headEnd/>
            <a:tailEnd/>
          </a:ln>
        </p:spPr>
        <p:txBody>
          <a:bodyPr>
            <a:spAutoFit/>
          </a:bodyPr>
          <a:lstStyle/>
          <a:p>
            <a:pPr algn="ctr">
              <a:spcBef>
                <a:spcPct val="50000"/>
              </a:spcBef>
              <a:defRPr/>
            </a:pPr>
            <a:endParaRPr lang="en-US">
              <a:solidFill>
                <a:schemeClr val="bg1"/>
              </a:solidFill>
            </a:endParaRPr>
          </a:p>
        </p:txBody>
      </p:sp>
    </p:spTree>
  </p:cSld>
  <p:clrMap bg1="lt1" tx1="dk1" bg2="lt2" tx2="dk2" accent1="accent1" accent2="accent2" accent3="accent3" accent4="accent4" accent5="accent5" accent6="accent6" hlink="hlink" folHlink="folHlink"/>
  <p:sldLayoutIdLst>
    <p:sldLayoutId id="2147483658" r:id="rId1"/>
    <p:sldLayoutId id="2147483650" r:id="rId2"/>
    <p:sldLayoutId id="2147483651" r:id="rId3"/>
    <p:sldLayoutId id="2147483654" r:id="rId4"/>
    <p:sldLayoutId id="2147483659" r:id="rId5"/>
    <p:sldLayoutId id="2147483660" r:id="rId6"/>
    <p:sldLayoutId id="2147483649" r:id="rId7"/>
    <p:sldLayoutId id="2147483662" r:id="rId8"/>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rtl="0" eaLnBrk="1" fontAlgn="base" hangingPunct="1">
        <a:spcBef>
          <a:spcPct val="0"/>
        </a:spcBef>
        <a:spcAft>
          <a:spcPct val="0"/>
        </a:spcAft>
        <a:defRPr sz="4400">
          <a:solidFill>
            <a:schemeClr val="tx2"/>
          </a:solidFill>
          <a:latin typeface="+mj-lt"/>
          <a:ea typeface="Arial" pitchFamily="-65" charset="0"/>
          <a:cs typeface="+mj-cs"/>
        </a:defRPr>
      </a:lvl1pPr>
      <a:lvl2pPr algn="ctr" rtl="0" eaLnBrk="1" fontAlgn="base" hangingPunct="1">
        <a:spcBef>
          <a:spcPct val="0"/>
        </a:spcBef>
        <a:spcAft>
          <a:spcPct val="0"/>
        </a:spcAft>
        <a:defRPr sz="4400">
          <a:solidFill>
            <a:schemeClr val="tx2"/>
          </a:solidFill>
          <a:latin typeface="Arial" charset="0"/>
          <a:ea typeface="Arial" pitchFamily="-65" charset="0"/>
          <a:cs typeface="Arial" charset="0"/>
        </a:defRPr>
      </a:lvl2pPr>
      <a:lvl3pPr algn="ctr" rtl="0" eaLnBrk="1" fontAlgn="base" hangingPunct="1">
        <a:spcBef>
          <a:spcPct val="0"/>
        </a:spcBef>
        <a:spcAft>
          <a:spcPct val="0"/>
        </a:spcAft>
        <a:defRPr sz="4400">
          <a:solidFill>
            <a:schemeClr val="tx2"/>
          </a:solidFill>
          <a:latin typeface="Arial" charset="0"/>
          <a:ea typeface="Arial" pitchFamily="-65" charset="0"/>
          <a:cs typeface="Arial" charset="0"/>
        </a:defRPr>
      </a:lvl3pPr>
      <a:lvl4pPr algn="ctr" rtl="0" eaLnBrk="1" fontAlgn="base" hangingPunct="1">
        <a:spcBef>
          <a:spcPct val="0"/>
        </a:spcBef>
        <a:spcAft>
          <a:spcPct val="0"/>
        </a:spcAft>
        <a:defRPr sz="4400">
          <a:solidFill>
            <a:schemeClr val="tx2"/>
          </a:solidFill>
          <a:latin typeface="Arial" charset="0"/>
          <a:ea typeface="Arial" pitchFamily="-65" charset="0"/>
          <a:cs typeface="Arial" charset="0"/>
        </a:defRPr>
      </a:lvl4pPr>
      <a:lvl5pPr algn="ctr" rtl="0" eaLnBrk="1" fontAlgn="base" hangingPunct="1">
        <a:spcBef>
          <a:spcPct val="0"/>
        </a:spcBef>
        <a:spcAft>
          <a:spcPct val="0"/>
        </a:spcAft>
        <a:defRPr sz="4400">
          <a:solidFill>
            <a:schemeClr val="tx2"/>
          </a:solidFill>
          <a:latin typeface="Arial" charset="0"/>
          <a:ea typeface="Arial" pitchFamily="-65"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Arial" pitchFamily="-65" charset="0"/>
          <a:cs typeface="+mn-cs"/>
        </a:defRPr>
      </a:lvl1pPr>
      <a:lvl2pPr marL="742950" indent="-285750" algn="l" rtl="0" eaLnBrk="1" fontAlgn="base" hangingPunct="1">
        <a:spcBef>
          <a:spcPct val="20000"/>
        </a:spcBef>
        <a:spcAft>
          <a:spcPct val="0"/>
        </a:spcAft>
        <a:buChar char="–"/>
        <a:defRPr sz="2800">
          <a:solidFill>
            <a:schemeClr val="tx1"/>
          </a:solidFill>
          <a:latin typeface="+mn-lt"/>
          <a:ea typeface="Arial" pitchFamily="-65" charset="0"/>
          <a:cs typeface="+mn-cs"/>
        </a:defRPr>
      </a:lvl2pPr>
      <a:lvl3pPr marL="1143000" indent="-228600" algn="l" rtl="0" eaLnBrk="1" fontAlgn="base" hangingPunct="1">
        <a:spcBef>
          <a:spcPct val="20000"/>
        </a:spcBef>
        <a:spcAft>
          <a:spcPct val="0"/>
        </a:spcAft>
        <a:buChar char="•"/>
        <a:defRPr sz="2400">
          <a:solidFill>
            <a:schemeClr val="tx1"/>
          </a:solidFill>
          <a:latin typeface="+mn-lt"/>
          <a:ea typeface="Arial" pitchFamily="-65" charset="0"/>
          <a:cs typeface="+mn-cs"/>
        </a:defRPr>
      </a:lvl3pPr>
      <a:lvl4pPr marL="1600200" indent="-228600" algn="l" rtl="0" eaLnBrk="1" fontAlgn="base" hangingPunct="1">
        <a:spcBef>
          <a:spcPct val="20000"/>
        </a:spcBef>
        <a:spcAft>
          <a:spcPct val="0"/>
        </a:spcAft>
        <a:buChar char="–"/>
        <a:defRPr sz="2000">
          <a:solidFill>
            <a:schemeClr val="tx1"/>
          </a:solidFill>
          <a:latin typeface="+mn-lt"/>
          <a:ea typeface="Arial" pitchFamily="-65" charset="0"/>
          <a:cs typeface="+mn-cs"/>
        </a:defRPr>
      </a:lvl4pPr>
      <a:lvl5pPr marL="2057400" indent="-228600" algn="l" rtl="0" eaLnBrk="1" fontAlgn="base" hangingPunct="1">
        <a:spcBef>
          <a:spcPct val="20000"/>
        </a:spcBef>
        <a:spcAft>
          <a:spcPct val="0"/>
        </a:spcAft>
        <a:buChar char="»"/>
        <a:defRPr sz="2000">
          <a:solidFill>
            <a:schemeClr val="tx1"/>
          </a:solidFill>
          <a:latin typeface="+mn-lt"/>
          <a:ea typeface="Arial" pitchFamily="-65"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5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6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sz="quarter"/>
          </p:nvPr>
        </p:nvSpPr>
        <p:spPr/>
        <p:txBody>
          <a:bodyPr/>
          <a:lstStyle/>
          <a:p>
            <a:r>
              <a:rPr lang="en-US" sz="2000" dirty="0"/>
              <a:t>Researching While Teaching Series </a:t>
            </a:r>
            <a:br>
              <a:rPr lang="en-US" sz="2000" dirty="0"/>
            </a:br>
            <a:r>
              <a:rPr lang="en-US" sz="2000" dirty="0"/>
              <a:t>Workshop #2</a:t>
            </a:r>
            <a:br>
              <a:rPr lang="en-US" sz="2000" dirty="0"/>
            </a:br>
            <a:r>
              <a:rPr lang="en-US" sz="2000" dirty="0"/>
              <a:t>Provocations </a:t>
            </a:r>
            <a:endParaRPr lang="en-US" sz="2800" dirty="0"/>
          </a:p>
        </p:txBody>
      </p:sp>
      <p:sp>
        <p:nvSpPr>
          <p:cNvPr id="10" name="Subtitle 9"/>
          <p:cNvSpPr>
            <a:spLocks noGrp="1"/>
          </p:cNvSpPr>
          <p:nvPr>
            <p:ph type="subTitle" sz="quarter" idx="1"/>
          </p:nvPr>
        </p:nvSpPr>
        <p:spPr>
          <a:xfrm>
            <a:off x="1360073" y="3332829"/>
            <a:ext cx="6610953" cy="1249331"/>
          </a:xfrm>
        </p:spPr>
        <p:txBody>
          <a:bodyPr/>
          <a:lstStyle/>
          <a:p>
            <a:r>
              <a:rPr lang="en-AU" sz="1400" dirty="0"/>
              <a:t>Convenors: Dr Sarah Hattam</a:t>
            </a:r>
          </a:p>
          <a:p>
            <a:r>
              <a:rPr lang="en-AU" sz="1400" dirty="0"/>
              <a:t>Guest Presenters: Sharron Jones, Deb Hosking &amp; Melinda Peat </a:t>
            </a:r>
          </a:p>
          <a:p>
            <a:r>
              <a:rPr lang="en-AU" sz="1400" dirty="0"/>
              <a:t>(Education Futures)</a:t>
            </a:r>
          </a:p>
        </p:txBody>
      </p:sp>
    </p:spTree>
    <p:extLst>
      <p:ext uri="{BB962C8B-B14F-4D97-AF65-F5344CB8AC3E}">
        <p14:creationId xmlns:p14="http://schemas.microsoft.com/office/powerpoint/2010/main" val="42061370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B878B86-17C9-AE4B-C65F-0673C298EB27}"/>
              </a:ext>
            </a:extLst>
          </p:cNvPr>
          <p:cNvPicPr>
            <a:picLocks noChangeAspect="1"/>
          </p:cNvPicPr>
          <p:nvPr/>
        </p:nvPicPr>
        <p:blipFill>
          <a:blip r:embed="rId2"/>
          <a:stretch>
            <a:fillRect/>
          </a:stretch>
        </p:blipFill>
        <p:spPr>
          <a:xfrm>
            <a:off x="2762160" y="120456"/>
            <a:ext cx="3737441" cy="2509011"/>
          </a:xfrm>
          <a:prstGeom prst="rect">
            <a:avLst/>
          </a:prstGeom>
        </p:spPr>
      </p:pic>
      <p:pic>
        <p:nvPicPr>
          <p:cNvPr id="6" name="Picture 5">
            <a:extLst>
              <a:ext uri="{FF2B5EF4-FFF2-40B4-BE49-F238E27FC236}">
                <a16:creationId xmlns:a16="http://schemas.microsoft.com/office/drawing/2014/main" id="{0518C57E-3B64-EF15-F6A8-B21D721A218C}"/>
              </a:ext>
            </a:extLst>
          </p:cNvPr>
          <p:cNvPicPr>
            <a:picLocks noChangeAspect="1"/>
          </p:cNvPicPr>
          <p:nvPr/>
        </p:nvPicPr>
        <p:blipFill>
          <a:blip r:embed="rId3"/>
          <a:stretch>
            <a:fillRect/>
          </a:stretch>
        </p:blipFill>
        <p:spPr>
          <a:xfrm>
            <a:off x="2762159" y="2374794"/>
            <a:ext cx="3737442" cy="1760176"/>
          </a:xfrm>
          <a:prstGeom prst="rect">
            <a:avLst/>
          </a:prstGeom>
        </p:spPr>
      </p:pic>
    </p:spTree>
    <p:extLst>
      <p:ext uri="{BB962C8B-B14F-4D97-AF65-F5344CB8AC3E}">
        <p14:creationId xmlns:p14="http://schemas.microsoft.com/office/powerpoint/2010/main" val="41172472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A6D350-364F-6546-B92C-939E6F64AE5B}"/>
              </a:ext>
            </a:extLst>
          </p:cNvPr>
          <p:cNvSpPr>
            <a:spLocks noGrp="1"/>
          </p:cNvSpPr>
          <p:nvPr>
            <p:ph type="body" sz="quarter" idx="11"/>
          </p:nvPr>
        </p:nvSpPr>
        <p:spPr>
          <a:xfrm>
            <a:off x="322089" y="277914"/>
            <a:ext cx="8290903" cy="647700"/>
          </a:xfrm>
        </p:spPr>
        <p:txBody>
          <a:bodyPr/>
          <a:lstStyle/>
          <a:p>
            <a:r>
              <a:rPr lang="en-US" dirty="0"/>
              <a:t>Case Study: Natasha Wilson</a:t>
            </a:r>
          </a:p>
        </p:txBody>
      </p:sp>
      <p:sp>
        <p:nvSpPr>
          <p:cNvPr id="3" name="Text Placeholder 2">
            <a:extLst>
              <a:ext uri="{FF2B5EF4-FFF2-40B4-BE49-F238E27FC236}">
                <a16:creationId xmlns:a16="http://schemas.microsoft.com/office/drawing/2014/main" id="{E3020739-28A8-6F44-B241-FC6C9E53C306}"/>
              </a:ext>
            </a:extLst>
          </p:cNvPr>
          <p:cNvSpPr>
            <a:spLocks noGrp="1"/>
          </p:cNvSpPr>
          <p:nvPr>
            <p:ph type="body" sz="quarter" idx="12"/>
          </p:nvPr>
        </p:nvSpPr>
        <p:spPr>
          <a:xfrm>
            <a:off x="127521" y="1047445"/>
            <a:ext cx="8888958" cy="3494291"/>
          </a:xfrm>
        </p:spPr>
        <p:txBody>
          <a:bodyPr anchor="t"/>
          <a:lstStyle/>
          <a:p>
            <a:pPr marL="0" indent="0">
              <a:buNone/>
            </a:pPr>
            <a:r>
              <a:rPr lang="en-US" sz="1500" dirty="0">
                <a:solidFill>
                  <a:schemeClr val="accent6"/>
                </a:solidFill>
              </a:rPr>
              <a:t>My teaching challenge</a:t>
            </a:r>
            <a:r>
              <a:rPr lang="en-US" sz="1500" dirty="0"/>
              <a:t>: </a:t>
            </a:r>
          </a:p>
          <a:p>
            <a:pPr marL="0" indent="0">
              <a:buNone/>
            </a:pPr>
            <a:r>
              <a:rPr lang="en-US" sz="1500" dirty="0"/>
              <a:t>To improve attendance at lectures and engagement with challenging content</a:t>
            </a:r>
            <a:br>
              <a:rPr lang="en-US" sz="1500" dirty="0"/>
            </a:br>
            <a:endParaRPr lang="en-US" sz="1500" dirty="0"/>
          </a:p>
          <a:p>
            <a:pPr marL="0" indent="0">
              <a:lnSpc>
                <a:spcPct val="50000"/>
              </a:lnSpc>
              <a:buNone/>
            </a:pPr>
            <a:endParaRPr lang="en-US" sz="1500" dirty="0">
              <a:solidFill>
                <a:srgbClr val="000000"/>
              </a:solidFill>
            </a:endParaRPr>
          </a:p>
          <a:p>
            <a:pPr marL="0" indent="0">
              <a:buNone/>
            </a:pPr>
            <a:r>
              <a:rPr lang="en-US" sz="1500" dirty="0">
                <a:solidFill>
                  <a:schemeClr val="accent6"/>
                </a:solidFill>
              </a:rPr>
              <a:t>The hopeful idea</a:t>
            </a:r>
            <a:r>
              <a:rPr lang="en-US" sz="1500" dirty="0"/>
              <a:t>:</a:t>
            </a:r>
          </a:p>
          <a:p>
            <a:pPr marL="0" indent="0">
              <a:buNone/>
            </a:pPr>
            <a:r>
              <a:rPr lang="en-US" sz="1500" dirty="0"/>
              <a:t>Using active demonstrations and serious play in lectures will break up the tension when exposing students to challenging physiology concepts, and also hopefully make lectures more enjoyable</a:t>
            </a:r>
            <a:br>
              <a:rPr lang="en-US" sz="1500" dirty="0"/>
            </a:br>
            <a:endParaRPr lang="en-US" sz="1500" dirty="0"/>
          </a:p>
          <a:p>
            <a:pPr>
              <a:lnSpc>
                <a:spcPct val="50000"/>
              </a:lnSpc>
            </a:pPr>
            <a:endParaRPr lang="en-US" sz="1500" dirty="0">
              <a:solidFill>
                <a:srgbClr val="000000"/>
              </a:solidFill>
            </a:endParaRPr>
          </a:p>
          <a:p>
            <a:pPr marL="0" indent="0">
              <a:buNone/>
            </a:pPr>
            <a:r>
              <a:rPr lang="en-US" sz="1500" dirty="0">
                <a:solidFill>
                  <a:schemeClr val="accent6"/>
                </a:solidFill>
              </a:rPr>
              <a:t>My research question:</a:t>
            </a:r>
          </a:p>
          <a:p>
            <a:pPr marL="0" indent="0">
              <a:buNone/>
            </a:pPr>
            <a:r>
              <a:rPr lang="en-AU" sz="1500" dirty="0"/>
              <a:t>Can using serious play and live demonstrations in lectures improve student engagement and understanding of challenging concepts?</a:t>
            </a:r>
            <a:endParaRPr lang="en-US" sz="1500" dirty="0"/>
          </a:p>
          <a:p>
            <a:pPr marL="0" indent="0">
              <a:buNone/>
            </a:pPr>
            <a:endParaRPr lang="en-US" sz="1500" dirty="0"/>
          </a:p>
        </p:txBody>
      </p:sp>
    </p:spTree>
    <p:extLst>
      <p:ext uri="{BB962C8B-B14F-4D97-AF65-F5344CB8AC3E}">
        <p14:creationId xmlns:p14="http://schemas.microsoft.com/office/powerpoint/2010/main" val="382607999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09577" y="162318"/>
            <a:ext cx="8258175" cy="644926"/>
          </a:xfrm>
        </p:spPr>
        <p:txBody>
          <a:bodyPr anchor="t"/>
          <a:lstStyle/>
          <a:p>
            <a:r>
              <a:rPr lang="en-AU" sz="2000" dirty="0"/>
              <a:t>Case Study 4: Enhancing group work through technology</a:t>
            </a:r>
            <a:br>
              <a:rPr lang="en-AU" sz="2000" dirty="0"/>
            </a:br>
            <a:r>
              <a:rPr lang="en-AU" sz="2000" dirty="0"/>
              <a:t>(Future Ideas: Information &amp; the Internet) (Jennifer Stokes)</a:t>
            </a:r>
          </a:p>
        </p:txBody>
      </p:sp>
      <p:sp>
        <p:nvSpPr>
          <p:cNvPr id="3" name="Text Placeholder 2"/>
          <p:cNvSpPr>
            <a:spLocks noGrp="1"/>
          </p:cNvSpPr>
          <p:nvPr>
            <p:ph type="body" sz="quarter" idx="11"/>
          </p:nvPr>
        </p:nvSpPr>
        <p:spPr>
          <a:xfrm>
            <a:off x="242761" y="841335"/>
            <a:ext cx="8415285" cy="615990"/>
          </a:xfrm>
        </p:spPr>
        <p:txBody>
          <a:bodyPr anchor="t"/>
          <a:lstStyle/>
          <a:p>
            <a:r>
              <a:rPr lang="en-AU" sz="1200" dirty="0"/>
              <a:t>The teaching challenge:</a:t>
            </a:r>
            <a:r>
              <a:rPr lang="en-AU" sz="1200" b="0" dirty="0"/>
              <a:t> Collaborative or group work is in strong demand from employers and perceived as a key ‘transferable skill’ needed for success in the 21</a:t>
            </a:r>
            <a:r>
              <a:rPr lang="en-AU" sz="1200" b="0" baseline="30000" dirty="0"/>
              <a:t>st</a:t>
            </a:r>
            <a:r>
              <a:rPr lang="en-AU" sz="1200" b="0" dirty="0"/>
              <a:t> Century (FYA 2018, p. 19). However, it is also an area fraught with difficulties for students, including interpersonal conflicts, different levels of commitment to assessment, and lack of interest in topics. </a:t>
            </a:r>
          </a:p>
          <a:p>
            <a:endParaRPr lang="en-AU" sz="1200" b="0" dirty="0"/>
          </a:p>
          <a:p>
            <a:r>
              <a:rPr lang="en-AU" sz="1200" dirty="0"/>
              <a:t>The hopeful idea:</a:t>
            </a:r>
            <a:r>
              <a:rPr lang="en-AU" sz="1200" b="0" dirty="0"/>
              <a:t> New technology and communication practices could be embedded to better support student engagement, group work, and enhance learning outcomes. </a:t>
            </a:r>
          </a:p>
          <a:p>
            <a:endParaRPr lang="en-AU" sz="1200" b="0" dirty="0"/>
          </a:p>
          <a:p>
            <a:r>
              <a:rPr lang="en-AU" sz="1200" dirty="0"/>
              <a:t>The research question:</a:t>
            </a:r>
            <a:r>
              <a:rPr lang="en-AU" sz="1200" b="0" dirty="0"/>
              <a:t> </a:t>
            </a:r>
            <a:r>
              <a:rPr lang="en-AU" sz="1200" b="0" i="1" dirty="0"/>
              <a:t>How can technology be implemented to better negotiate meaningful student-centred topics, enhance group work and lead to greater learning outcomes? </a:t>
            </a:r>
          </a:p>
          <a:p>
            <a:r>
              <a:rPr lang="en-AU" sz="1200" b="0" dirty="0"/>
              <a:t>This research particularly focuses on two areas of our enabling pedagogy: student-centred learning and activities, and curriculum design that provides choice; these are achieved by connection with the life worlds of students (Stokes 2014, pp. 119-121).</a:t>
            </a:r>
          </a:p>
          <a:p>
            <a:r>
              <a:rPr lang="en-AU" sz="1200" b="0" dirty="0"/>
              <a:t>The work has been piloted in the UniSA College information literacy course in 2018.</a:t>
            </a:r>
          </a:p>
          <a:p>
            <a:endParaRPr lang="en-AU" sz="1200" b="0" dirty="0"/>
          </a:p>
          <a:p>
            <a:endParaRPr lang="en-AU" sz="1800" b="0" dirty="0"/>
          </a:p>
        </p:txBody>
      </p:sp>
    </p:spTree>
    <p:extLst>
      <p:ext uri="{BB962C8B-B14F-4D97-AF65-F5344CB8AC3E}">
        <p14:creationId xmlns:p14="http://schemas.microsoft.com/office/powerpoint/2010/main" val="151909070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09577" y="162318"/>
            <a:ext cx="8258175" cy="644926"/>
          </a:xfrm>
        </p:spPr>
        <p:txBody>
          <a:bodyPr anchor="t"/>
          <a:lstStyle/>
          <a:p>
            <a:r>
              <a:rPr lang="en-AU" sz="2000" dirty="0"/>
              <a:t>Case Study: Breathe and focus: Using mindfulness to combat exam anxiety (Introduction to Human Behaviour) Tanya Weiler</a:t>
            </a:r>
          </a:p>
        </p:txBody>
      </p:sp>
      <p:sp>
        <p:nvSpPr>
          <p:cNvPr id="3" name="Text Placeholder 2"/>
          <p:cNvSpPr>
            <a:spLocks noGrp="1"/>
          </p:cNvSpPr>
          <p:nvPr>
            <p:ph type="body" sz="quarter" idx="11"/>
          </p:nvPr>
        </p:nvSpPr>
        <p:spPr>
          <a:xfrm>
            <a:off x="169934" y="928145"/>
            <a:ext cx="8524284" cy="615990"/>
          </a:xfrm>
        </p:spPr>
        <p:txBody>
          <a:bodyPr anchor="t"/>
          <a:lstStyle/>
          <a:p>
            <a:r>
              <a:rPr lang="en-AU" sz="1200" dirty="0"/>
              <a:t>The teaching challenge:</a:t>
            </a:r>
            <a:r>
              <a:rPr lang="en-AU" sz="1200" b="0" dirty="0"/>
              <a:t> Performance under time pressure is required for strong academic practice, yet College students express high levels of anxiety about these tasks, particularly around perceived powerlessness to control their responses in these situations. </a:t>
            </a:r>
          </a:p>
          <a:p>
            <a:endParaRPr lang="en-AU" sz="1200" b="0" dirty="0"/>
          </a:p>
          <a:p>
            <a:r>
              <a:rPr lang="en-AU" sz="1200" dirty="0"/>
              <a:t>The hopeful idea:</a:t>
            </a:r>
            <a:r>
              <a:rPr lang="en-AU" sz="1200" b="0" dirty="0"/>
              <a:t> Learning Mindfulness techniques to employ in situations of anxiety will give students agency over their stress response, enabling better performance.</a:t>
            </a:r>
          </a:p>
          <a:p>
            <a:endParaRPr lang="en-AU" sz="1200" b="0" dirty="0"/>
          </a:p>
          <a:p>
            <a:r>
              <a:rPr lang="en-AU" sz="1200" dirty="0"/>
              <a:t>The research question:</a:t>
            </a:r>
            <a:r>
              <a:rPr lang="en-AU" sz="1200" b="0" dirty="0"/>
              <a:t> </a:t>
            </a:r>
            <a:r>
              <a:rPr lang="en-AU" sz="1200" b="0" i="1" dirty="0"/>
              <a:t>How can the regular practice of mindfulness build focus and concentration to optimise performance under pressure?</a:t>
            </a:r>
          </a:p>
          <a:p>
            <a:r>
              <a:rPr lang="en-AU" sz="1200" b="0" dirty="0"/>
              <a:t>This research is underpinned by an Ethos of Care, where 'attentiveness to students' experiences, histories and needs are of foremost importance' (Bennett et al 2018). In addition, this explores recognising moments of discomfort as learning opportunities, and democratising the learning environment as vital to student experience. </a:t>
            </a:r>
          </a:p>
          <a:p>
            <a:endParaRPr lang="en-AU" sz="1500" b="0" dirty="0"/>
          </a:p>
          <a:p>
            <a:endParaRPr lang="en-AU" sz="1600" b="0" dirty="0"/>
          </a:p>
          <a:p>
            <a:endParaRPr lang="en-AU" sz="1800" b="0" dirty="0"/>
          </a:p>
        </p:txBody>
      </p:sp>
    </p:spTree>
    <p:extLst>
      <p:ext uri="{BB962C8B-B14F-4D97-AF65-F5344CB8AC3E}">
        <p14:creationId xmlns:p14="http://schemas.microsoft.com/office/powerpoint/2010/main" val="313169101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09577" y="162318"/>
            <a:ext cx="8258175" cy="644926"/>
          </a:xfrm>
        </p:spPr>
        <p:txBody>
          <a:bodyPr anchor="t"/>
          <a:lstStyle/>
          <a:p>
            <a:r>
              <a:rPr lang="en-AU" sz="2025"/>
              <a:t>Enhancing </a:t>
            </a:r>
            <a:r>
              <a:rPr lang="en-US" sz="2025"/>
              <a:t>Global Citizenship and Agency in Intro to Global Issues &amp; Identities </a:t>
            </a:r>
            <a:r>
              <a:rPr lang="en-AU" sz="2025"/>
              <a:t>(</a:t>
            </a:r>
            <a:r>
              <a:rPr lang="en-AU" sz="2025" err="1"/>
              <a:t>Snjezana</a:t>
            </a:r>
            <a:r>
              <a:rPr lang="en-AU" sz="2025"/>
              <a:t> Bilic)</a:t>
            </a:r>
          </a:p>
        </p:txBody>
      </p:sp>
      <p:sp>
        <p:nvSpPr>
          <p:cNvPr id="3" name="Text Placeholder 2"/>
          <p:cNvSpPr>
            <a:spLocks noGrp="1"/>
          </p:cNvSpPr>
          <p:nvPr>
            <p:ph type="body" sz="quarter" idx="11"/>
          </p:nvPr>
        </p:nvSpPr>
        <p:spPr>
          <a:xfrm>
            <a:off x="129473" y="920533"/>
            <a:ext cx="8538279" cy="2957401"/>
          </a:xfrm>
        </p:spPr>
        <p:txBody>
          <a:bodyPr anchor="t">
            <a:normAutofit/>
          </a:bodyPr>
          <a:lstStyle/>
          <a:p>
            <a:r>
              <a:rPr lang="en-AU" sz="1400" dirty="0"/>
              <a:t>The teaching challenge:</a:t>
            </a:r>
            <a:r>
              <a:rPr lang="en-AU" sz="1400" b="0" dirty="0"/>
              <a:t> Previously introduction to social structures left students feeling overwhelmed with world’s global issues and to extent powerless. </a:t>
            </a:r>
          </a:p>
          <a:p>
            <a:endParaRPr lang="en-AU" sz="1400" b="0" dirty="0"/>
          </a:p>
          <a:p>
            <a:r>
              <a:rPr lang="en-AU" sz="1400" dirty="0"/>
              <a:t>The hopeful idea:</a:t>
            </a:r>
            <a:r>
              <a:rPr lang="en-AU" sz="1400" b="0" dirty="0"/>
              <a:t> Being an </a:t>
            </a:r>
            <a:r>
              <a:rPr lang="en-AU" sz="1400" b="0" i="1" dirty="0"/>
              <a:t>ethical global citizen</a:t>
            </a:r>
            <a:r>
              <a:rPr lang="en-AU" sz="1400" b="0" dirty="0"/>
              <a:t> and </a:t>
            </a:r>
            <a:r>
              <a:rPr lang="en-AU" sz="1400" b="0" i="1" dirty="0"/>
              <a:t>people having power over their lives</a:t>
            </a:r>
            <a:r>
              <a:rPr lang="en-AU" sz="1400" b="0" dirty="0"/>
              <a:t> are key concepts taught in the ‘</a:t>
            </a:r>
            <a:r>
              <a:rPr lang="en-AU" sz="1400" b="0" i="1" dirty="0"/>
              <a:t>Introduction to Global Issues and Identities’ </a:t>
            </a:r>
            <a:r>
              <a:rPr lang="en-AU" sz="1400" b="0" dirty="0"/>
              <a:t>course. The students are required to demonstrate an understanding and praxis of this. </a:t>
            </a:r>
          </a:p>
          <a:p>
            <a:endParaRPr lang="en-AU" sz="1400" b="0" dirty="0"/>
          </a:p>
          <a:p>
            <a:r>
              <a:rPr lang="en-AU" sz="1400" dirty="0"/>
              <a:t>The research question/challenge:</a:t>
            </a:r>
            <a:r>
              <a:rPr lang="en-AU" sz="1400" b="0" dirty="0"/>
              <a:t> How does utilising elements of enabling pedagogy – specifically being </a:t>
            </a:r>
            <a:r>
              <a:rPr lang="en-AU" sz="1400" b="0" i="1" dirty="0"/>
              <a:t>culturally responsive</a:t>
            </a:r>
            <a:r>
              <a:rPr lang="en-AU" sz="1400" b="0" dirty="0"/>
              <a:t> in an attempt to achieve </a:t>
            </a:r>
            <a:r>
              <a:rPr lang="en-AU" sz="1400" b="0" i="1" dirty="0"/>
              <a:t>transformation </a:t>
            </a:r>
            <a:r>
              <a:rPr lang="en-AU" sz="1400" b="0" dirty="0"/>
              <a:t>and enhance student’s </a:t>
            </a:r>
            <a:r>
              <a:rPr lang="en-AU" sz="1400" b="0" i="1" dirty="0"/>
              <a:t>social justice </a:t>
            </a:r>
            <a:r>
              <a:rPr lang="en-AU" sz="1400" b="0" dirty="0"/>
              <a:t>commitment - increase students' engagement with and understanding of complex sociological concepts and enhance student’s sense of agency</a:t>
            </a:r>
          </a:p>
          <a:p>
            <a:endParaRPr lang="en-AU" sz="1800" b="0" dirty="0"/>
          </a:p>
        </p:txBody>
      </p:sp>
    </p:spTree>
    <p:extLst>
      <p:ext uri="{BB962C8B-B14F-4D97-AF65-F5344CB8AC3E}">
        <p14:creationId xmlns:p14="http://schemas.microsoft.com/office/powerpoint/2010/main" val="354707845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669673-37B4-4CAA-8A1C-664E53FA9A70}"/>
              </a:ext>
            </a:extLst>
          </p:cNvPr>
          <p:cNvSpPr>
            <a:spLocks noGrp="1"/>
          </p:cNvSpPr>
          <p:nvPr>
            <p:ph type="body" sz="quarter" idx="11"/>
          </p:nvPr>
        </p:nvSpPr>
        <p:spPr/>
        <p:txBody>
          <a:bodyPr/>
          <a:lstStyle/>
          <a:p>
            <a:endParaRPr lang="en-US"/>
          </a:p>
        </p:txBody>
      </p:sp>
      <p:sp>
        <p:nvSpPr>
          <p:cNvPr id="3" name="Text Placeholder 2">
            <a:extLst>
              <a:ext uri="{FF2B5EF4-FFF2-40B4-BE49-F238E27FC236}">
                <a16:creationId xmlns:a16="http://schemas.microsoft.com/office/drawing/2014/main" id="{8F944009-DAC2-4A73-A648-F0F048099265}"/>
              </a:ext>
            </a:extLst>
          </p:cNvPr>
          <p:cNvSpPr>
            <a:spLocks noGrp="1"/>
          </p:cNvSpPr>
          <p:nvPr>
            <p:ph type="body" sz="quarter" idx="12"/>
          </p:nvPr>
        </p:nvSpPr>
        <p:spPr/>
        <p:txBody>
          <a:bodyPr/>
          <a:lstStyle/>
          <a:p>
            <a:pPr marL="0" indent="0">
              <a:buNone/>
            </a:pPr>
            <a:r>
              <a:rPr lang="en-AU" dirty="0"/>
              <a:t>Subha </a:t>
            </a:r>
          </a:p>
          <a:p>
            <a:pPr marL="0" indent="0">
              <a:buNone/>
            </a:pPr>
            <a:endParaRPr lang="en-AU" dirty="0"/>
          </a:p>
          <a:p>
            <a:pPr marL="0" indent="0">
              <a:buNone/>
            </a:pPr>
            <a:r>
              <a:rPr lang="en-US" sz="2000" dirty="0">
                <a:effectLst/>
                <a:ea typeface="Calibri" panose="020F0502020204030204" pitchFamily="34" charset="0"/>
              </a:rPr>
              <a:t>How does implementing a more dialogic approach to the development of on-line curriculum that prepares students for case studies increase engagement and improve overall student outcomes.  </a:t>
            </a:r>
          </a:p>
          <a:p>
            <a:pPr marL="0" indent="0">
              <a:buNone/>
            </a:pPr>
            <a:endParaRPr lang="en-US" dirty="0"/>
          </a:p>
        </p:txBody>
      </p:sp>
    </p:spTree>
    <p:extLst>
      <p:ext uri="{BB962C8B-B14F-4D97-AF65-F5344CB8AC3E}">
        <p14:creationId xmlns:p14="http://schemas.microsoft.com/office/powerpoint/2010/main" val="400024847"/>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5F5A821-0E6F-43A6-891B-78114FEF2962}"/>
              </a:ext>
            </a:extLst>
          </p:cNvPr>
          <p:cNvSpPr>
            <a:spLocks noGrp="1"/>
          </p:cNvSpPr>
          <p:nvPr>
            <p:ph type="body" sz="quarter" idx="11"/>
          </p:nvPr>
        </p:nvSpPr>
        <p:spPr/>
        <p:txBody>
          <a:bodyPr/>
          <a:lstStyle/>
          <a:p>
            <a:r>
              <a:rPr lang="en-AU" dirty="0"/>
              <a:t>John </a:t>
            </a:r>
            <a:endParaRPr lang="en-US" dirty="0"/>
          </a:p>
        </p:txBody>
      </p:sp>
      <p:sp>
        <p:nvSpPr>
          <p:cNvPr id="3" name="Text Placeholder 2">
            <a:extLst>
              <a:ext uri="{FF2B5EF4-FFF2-40B4-BE49-F238E27FC236}">
                <a16:creationId xmlns:a16="http://schemas.microsoft.com/office/drawing/2014/main" id="{ED2991CE-E37B-4160-8465-16350778F5B9}"/>
              </a:ext>
            </a:extLst>
          </p:cNvPr>
          <p:cNvSpPr>
            <a:spLocks noGrp="1"/>
          </p:cNvSpPr>
          <p:nvPr>
            <p:ph type="body" sz="quarter" idx="12"/>
          </p:nvPr>
        </p:nvSpPr>
        <p:spPr/>
        <p:txBody>
          <a:bodyPr/>
          <a:lstStyle/>
          <a:p>
            <a:r>
              <a:rPr lang="en-AU" dirty="0"/>
              <a:t>How does utilising an element of enabling pedagogy, specifically drawing on funds of knowledge and integrating multimodal communication technology, encourage student participation and collaboration in teamwork assessments?</a:t>
            </a:r>
          </a:p>
          <a:p>
            <a:endParaRPr lang="en-US" dirty="0"/>
          </a:p>
        </p:txBody>
      </p:sp>
    </p:spTree>
    <p:extLst>
      <p:ext uri="{BB962C8B-B14F-4D97-AF65-F5344CB8AC3E}">
        <p14:creationId xmlns:p14="http://schemas.microsoft.com/office/powerpoint/2010/main" val="2592660708"/>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C85A01-C0D2-4E67-BDB0-6241C69DB760}"/>
              </a:ext>
            </a:extLst>
          </p:cNvPr>
          <p:cNvSpPr>
            <a:spLocks noGrp="1"/>
          </p:cNvSpPr>
          <p:nvPr>
            <p:ph type="body" sz="quarter" idx="11"/>
          </p:nvPr>
        </p:nvSpPr>
        <p:spPr/>
        <p:txBody>
          <a:bodyPr/>
          <a:lstStyle/>
          <a:p>
            <a:endParaRPr lang="en-US"/>
          </a:p>
        </p:txBody>
      </p:sp>
      <p:sp>
        <p:nvSpPr>
          <p:cNvPr id="3" name="Text Placeholder 2">
            <a:extLst>
              <a:ext uri="{FF2B5EF4-FFF2-40B4-BE49-F238E27FC236}">
                <a16:creationId xmlns:a16="http://schemas.microsoft.com/office/drawing/2014/main" id="{A5ACAA8E-32C5-4E88-9A6C-24C2C6B7BFCD}"/>
              </a:ext>
            </a:extLst>
          </p:cNvPr>
          <p:cNvSpPr>
            <a:spLocks noGrp="1"/>
          </p:cNvSpPr>
          <p:nvPr>
            <p:ph type="body" sz="quarter" idx="12"/>
          </p:nvPr>
        </p:nvSpPr>
        <p:spPr/>
        <p:txBody>
          <a:bodyPr/>
          <a:lstStyle/>
          <a:p>
            <a:pPr marL="0" indent="0">
              <a:buNone/>
            </a:pPr>
            <a:r>
              <a:rPr lang="en-AU" dirty="0"/>
              <a:t>Anna </a:t>
            </a:r>
          </a:p>
          <a:p>
            <a:pPr marL="0" indent="0">
              <a:buNone/>
            </a:pPr>
            <a:endParaRPr lang="en-AU" dirty="0"/>
          </a:p>
          <a:p>
            <a:pPr marL="0" indent="0">
              <a:buNone/>
            </a:pPr>
            <a:r>
              <a:rPr lang="en-AU" dirty="0"/>
              <a:t>How can utilising a pedagogy of gamification, specifically implementing research on MOOCS around video production and H5P activities, improve engagement levels of Bachelor of Education students in a first year course as well as their preparedness to learn in tutorials? </a:t>
            </a:r>
            <a:endParaRPr lang="en-US" dirty="0"/>
          </a:p>
        </p:txBody>
      </p:sp>
    </p:spTree>
    <p:extLst>
      <p:ext uri="{BB962C8B-B14F-4D97-AF65-F5344CB8AC3E}">
        <p14:creationId xmlns:p14="http://schemas.microsoft.com/office/powerpoint/2010/main" val="130578712"/>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FD9794A-27AF-4408-A296-7FE08BCD80EA}"/>
              </a:ext>
            </a:extLst>
          </p:cNvPr>
          <p:cNvSpPr>
            <a:spLocks noGrp="1"/>
          </p:cNvSpPr>
          <p:nvPr>
            <p:ph type="body" sz="quarter" idx="11"/>
          </p:nvPr>
        </p:nvSpPr>
        <p:spPr>
          <a:xfrm>
            <a:off x="442912" y="1307727"/>
            <a:ext cx="8258175" cy="485775"/>
          </a:xfrm>
        </p:spPr>
        <p:txBody>
          <a:bodyPr/>
          <a:lstStyle/>
          <a:p>
            <a:pPr marL="0" indent="0">
              <a:buNone/>
            </a:pP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TextBox 3">
            <a:extLst>
              <a:ext uri="{FF2B5EF4-FFF2-40B4-BE49-F238E27FC236}">
                <a16:creationId xmlns:a16="http://schemas.microsoft.com/office/drawing/2014/main" id="{B31C733E-91E9-47D6-B423-B6F3F5C872A1}"/>
              </a:ext>
            </a:extLst>
          </p:cNvPr>
          <p:cNvSpPr txBox="1"/>
          <p:nvPr/>
        </p:nvSpPr>
        <p:spPr>
          <a:xfrm>
            <a:off x="663108" y="843622"/>
            <a:ext cx="7485133" cy="2308324"/>
          </a:xfrm>
          <a:prstGeom prst="rect">
            <a:avLst/>
          </a:prstGeom>
          <a:noFill/>
        </p:spPr>
        <p:txBody>
          <a:bodyPr wrap="square">
            <a:spAutoFit/>
          </a:bodyPr>
          <a:lstStyle/>
          <a:p>
            <a:pPr marL="0" indent="0">
              <a:buNone/>
            </a:pPr>
            <a:r>
              <a:rPr lang="en-AU" dirty="0">
                <a:latin typeface="Calibri" panose="020F0502020204030204" pitchFamily="34" charset="0"/>
                <a:ea typeface="Calibri" panose="020F0502020204030204" pitchFamily="34" charset="0"/>
                <a:cs typeface="Times New Roman" panose="02020603050405020304" pitchFamily="18" charset="0"/>
              </a:rPr>
              <a:t>9:45 – 10:15 Break-out room discussion- sharing of templates and research question. </a:t>
            </a:r>
          </a:p>
          <a:p>
            <a:pPr marL="0" indent="0">
              <a:buNone/>
            </a:pPr>
            <a:r>
              <a:rPr lang="en-AU" dirty="0">
                <a:latin typeface="Calibri" panose="020F0502020204030204" pitchFamily="34" charset="0"/>
                <a:ea typeface="Calibri" panose="020F0502020204030204" pitchFamily="34" charset="0"/>
                <a:cs typeface="Times New Roman" panose="02020603050405020304" pitchFamily="18" charset="0"/>
              </a:rPr>
              <a:t>- Supporting others to refine/develop a question? </a:t>
            </a:r>
          </a:p>
          <a:p>
            <a:pPr marL="0" indent="0">
              <a:buNone/>
            </a:pPr>
            <a:endParaRPr lang="en-AU"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AU" dirty="0">
                <a:latin typeface="Calibri" panose="020F0502020204030204" pitchFamily="34" charset="0"/>
                <a:ea typeface="Calibri" panose="020F0502020204030204" pitchFamily="34" charset="0"/>
                <a:cs typeface="Times New Roman" panose="02020603050405020304" pitchFamily="18" charset="0"/>
              </a:rPr>
              <a:t>10:15-10:30 Share with bigger group</a:t>
            </a:r>
          </a:p>
          <a:p>
            <a:pPr marL="0" indent="0">
              <a:buNone/>
            </a:pPr>
            <a:endParaRPr lang="en-AU"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460359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2FFD2F5-F1AE-120A-A8C4-876AB0741C9B}"/>
              </a:ext>
            </a:extLst>
          </p:cNvPr>
          <p:cNvSpPr>
            <a:spLocks noGrp="1"/>
          </p:cNvSpPr>
          <p:nvPr>
            <p:ph type="body" sz="quarter" idx="11"/>
          </p:nvPr>
        </p:nvSpPr>
        <p:spPr>
          <a:xfrm>
            <a:off x="290457" y="428627"/>
            <a:ext cx="8416664" cy="647700"/>
          </a:xfrm>
        </p:spPr>
        <p:txBody>
          <a:bodyPr/>
          <a:lstStyle/>
          <a:p>
            <a:r>
              <a:rPr lang="en-AU" sz="2800" dirty="0"/>
              <a:t>Reflection on key ideas from readings</a:t>
            </a:r>
            <a:endParaRPr lang="en-US" sz="2800" dirty="0"/>
          </a:p>
        </p:txBody>
      </p:sp>
      <p:sp>
        <p:nvSpPr>
          <p:cNvPr id="3" name="Text Placeholder 2">
            <a:extLst>
              <a:ext uri="{FF2B5EF4-FFF2-40B4-BE49-F238E27FC236}">
                <a16:creationId xmlns:a16="http://schemas.microsoft.com/office/drawing/2014/main" id="{EB015C4F-7E46-48FE-4868-5D89C53EE0BA}"/>
              </a:ext>
            </a:extLst>
          </p:cNvPr>
          <p:cNvSpPr>
            <a:spLocks noGrp="1"/>
          </p:cNvSpPr>
          <p:nvPr>
            <p:ph type="body" sz="quarter" idx="12"/>
          </p:nvPr>
        </p:nvSpPr>
        <p:spPr>
          <a:xfrm>
            <a:off x="426370" y="929645"/>
            <a:ext cx="8280751" cy="2504435"/>
          </a:xfrm>
        </p:spPr>
        <p:txBody>
          <a:bodyPr/>
          <a:lstStyle/>
          <a:p>
            <a:pPr marL="0" indent="0">
              <a:buNone/>
            </a:pPr>
            <a:endParaRPr lang="en-AU" dirty="0"/>
          </a:p>
          <a:p>
            <a:r>
              <a:rPr lang="en-US" sz="1800" dirty="0"/>
              <a:t>Provocations – identifying assumptions about what the ‘problem’ is and how we can ‘fix’ it. </a:t>
            </a:r>
          </a:p>
          <a:p>
            <a:r>
              <a:rPr lang="en-US" sz="1800" dirty="0"/>
              <a:t>What assumptions might you have that you can wrestle with? </a:t>
            </a:r>
          </a:p>
          <a:p>
            <a:endParaRPr lang="en-US" b="1" dirty="0"/>
          </a:p>
          <a:p>
            <a:r>
              <a:rPr lang="en-AU" sz="1800" b="1" dirty="0"/>
              <a:t>Points to ponder - 5 Minutes Bigger Group </a:t>
            </a:r>
          </a:p>
          <a:p>
            <a:r>
              <a:rPr lang="en-AU" sz="1800" dirty="0"/>
              <a:t>1. Without thinking about it too much, write down five words or phrases that you would use to describe your students. </a:t>
            </a:r>
          </a:p>
          <a:p>
            <a:r>
              <a:rPr lang="en-AU" sz="1800" dirty="0"/>
              <a:t>2. Looking at your list, what might this tell you about some of the assumptions you might make about students?</a:t>
            </a:r>
          </a:p>
        </p:txBody>
      </p:sp>
    </p:spTree>
    <p:extLst>
      <p:ext uri="{BB962C8B-B14F-4D97-AF65-F5344CB8AC3E}">
        <p14:creationId xmlns:p14="http://schemas.microsoft.com/office/powerpoint/2010/main" val="14496358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A6D350-364F-6546-B92C-939E6F64AE5B}"/>
              </a:ext>
            </a:extLst>
          </p:cNvPr>
          <p:cNvSpPr>
            <a:spLocks noGrp="1"/>
          </p:cNvSpPr>
          <p:nvPr>
            <p:ph type="body" sz="quarter" idx="11"/>
          </p:nvPr>
        </p:nvSpPr>
        <p:spPr>
          <a:xfrm>
            <a:off x="322088" y="104777"/>
            <a:ext cx="8290903" cy="647700"/>
          </a:xfrm>
        </p:spPr>
        <p:txBody>
          <a:bodyPr/>
          <a:lstStyle/>
          <a:p>
            <a:r>
              <a:rPr lang="en-AU" dirty="0"/>
              <a:t>Plan for Workshop </a:t>
            </a:r>
            <a:endParaRPr lang="en-US" dirty="0"/>
          </a:p>
        </p:txBody>
      </p:sp>
      <p:sp>
        <p:nvSpPr>
          <p:cNvPr id="3" name="Text Placeholder 2">
            <a:extLst>
              <a:ext uri="{FF2B5EF4-FFF2-40B4-BE49-F238E27FC236}">
                <a16:creationId xmlns:a16="http://schemas.microsoft.com/office/drawing/2014/main" id="{E3020739-28A8-6F44-B241-FC6C9E53C306}"/>
              </a:ext>
            </a:extLst>
          </p:cNvPr>
          <p:cNvSpPr>
            <a:spLocks noGrp="1"/>
          </p:cNvSpPr>
          <p:nvPr>
            <p:ph type="body" sz="quarter" idx="12"/>
          </p:nvPr>
        </p:nvSpPr>
        <p:spPr>
          <a:xfrm>
            <a:off x="434394" y="1046967"/>
            <a:ext cx="7903932" cy="2730311"/>
          </a:xfrm>
        </p:spPr>
        <p:txBody>
          <a:bodyPr anchor="t"/>
          <a:lstStyle/>
          <a:p>
            <a:pPr marL="0" indent="0" fontAlgn="base">
              <a:lnSpc>
                <a:spcPct val="90000"/>
              </a:lnSpc>
              <a:buNone/>
            </a:pPr>
            <a:r>
              <a:rPr lang="en-AU"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9</a:t>
            </a:r>
            <a:r>
              <a:rPr lang="en-AU"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.30 Acknowledgment of Country &amp; Welcome</a:t>
            </a:r>
          </a:p>
          <a:p>
            <a:pPr marL="0" indent="0" fontAlgn="base">
              <a:lnSpc>
                <a:spcPct val="90000"/>
              </a:lnSpc>
              <a:buNone/>
            </a:pPr>
            <a:r>
              <a:rPr lang="en-AU"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p>
            <a:pPr marL="0" indent="0" fontAlgn="base">
              <a:lnSpc>
                <a:spcPct val="90000"/>
              </a:lnSpc>
              <a:buNone/>
            </a:pPr>
            <a:r>
              <a:rPr lang="en-AU"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9</a:t>
            </a:r>
            <a:r>
              <a:rPr lang="en-AU"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:45 Break-out room discussion- sharing of templates questions </a:t>
            </a:r>
          </a:p>
          <a:p>
            <a:pPr marL="0" indent="0" fontAlgn="base">
              <a:lnSpc>
                <a:spcPct val="90000"/>
              </a:lnSpc>
              <a:buNone/>
            </a:pPr>
            <a:endParaRPr lang="en-AU"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fontAlgn="base">
              <a:lnSpc>
                <a:spcPct val="90000"/>
              </a:lnSpc>
              <a:buNone/>
            </a:pPr>
            <a:r>
              <a:rPr lang="en-AU" sz="1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10:15 Discussion of readings </a:t>
            </a:r>
            <a:endParaRPr lang="en-AU"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fontAlgn="base">
              <a:lnSpc>
                <a:spcPct val="90000"/>
              </a:lnSpc>
              <a:buNone/>
            </a:pPr>
            <a:endParaRPr lang="en-AU"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fontAlgn="base">
              <a:lnSpc>
                <a:spcPct val="90000"/>
              </a:lnSpc>
              <a:buNone/>
            </a:pPr>
            <a:r>
              <a:rPr lang="en-AU"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10:50 Morning tea </a:t>
            </a:r>
          </a:p>
          <a:p>
            <a:pPr marL="0" indent="0" fontAlgn="base">
              <a:lnSpc>
                <a:spcPct val="90000"/>
              </a:lnSpc>
              <a:buNone/>
            </a:pPr>
            <a:endParaRPr lang="en-AU"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fontAlgn="base">
              <a:lnSpc>
                <a:spcPct val="90000"/>
              </a:lnSpc>
              <a:buNone/>
            </a:pPr>
            <a:r>
              <a:rPr lang="en-AU"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11:00 Reflection </a:t>
            </a:r>
          </a:p>
          <a:p>
            <a:pPr marL="0" indent="0">
              <a:buNone/>
            </a:pPr>
            <a:endParaRPr lang="en-AU" sz="14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AU"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11:30 Presentations: </a:t>
            </a:r>
            <a:r>
              <a:rPr lang="en-AU" sz="1400" dirty="0"/>
              <a:t>Sharron Jones, Deb Hosking &amp; Melinda Peat (Education Futures)</a:t>
            </a:r>
          </a:p>
          <a:p>
            <a:pPr marL="0" indent="0" fontAlgn="base">
              <a:lnSpc>
                <a:spcPct val="90000"/>
              </a:lnSpc>
              <a:buNone/>
            </a:pPr>
            <a:endParaRPr lang="en-AU"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fontAlgn="base">
              <a:lnSpc>
                <a:spcPct val="90000"/>
              </a:lnSpc>
              <a:buNone/>
            </a:pPr>
            <a:r>
              <a:rPr lang="en-AU"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12:00 Next steps and close – Q&amp;A with Sarah </a:t>
            </a:r>
          </a:p>
          <a:p>
            <a:pPr marL="0" indent="0" fontAlgn="base">
              <a:lnSpc>
                <a:spcPct val="90000"/>
              </a:lnSpc>
              <a:buNone/>
            </a:pPr>
            <a:endParaRPr lang="en-AU"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fontAlgn="base">
              <a:lnSpc>
                <a:spcPct val="90000"/>
              </a:lnSpc>
              <a:buNone/>
            </a:pPr>
            <a:endParaRPr lang="en-AU"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fontAlgn="base">
              <a:lnSpc>
                <a:spcPct val="90000"/>
              </a:lnSpc>
              <a:buNone/>
            </a:pPr>
            <a:r>
              <a:rPr lang="en-US" sz="10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AU" sz="105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017308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84B23EC-28DF-234B-727C-329475CA0E0D}"/>
              </a:ext>
            </a:extLst>
          </p:cNvPr>
          <p:cNvSpPr>
            <a:spLocks noGrp="1"/>
          </p:cNvSpPr>
          <p:nvPr>
            <p:ph type="body" sz="quarter" idx="11"/>
          </p:nvPr>
        </p:nvSpPr>
        <p:spPr/>
        <p:txBody>
          <a:bodyPr/>
          <a:lstStyle/>
          <a:p>
            <a:r>
              <a:rPr lang="en-AU" sz="3200" dirty="0"/>
              <a:t>Reflection on key ideas from readings</a:t>
            </a:r>
            <a:endParaRPr lang="en-US" sz="3200" dirty="0"/>
          </a:p>
          <a:p>
            <a:endParaRPr lang="en-US" dirty="0"/>
          </a:p>
        </p:txBody>
      </p:sp>
      <p:sp>
        <p:nvSpPr>
          <p:cNvPr id="3" name="Text Placeholder 2">
            <a:extLst>
              <a:ext uri="{FF2B5EF4-FFF2-40B4-BE49-F238E27FC236}">
                <a16:creationId xmlns:a16="http://schemas.microsoft.com/office/drawing/2014/main" id="{58AC7DD4-2424-957A-2BFE-378AC48FE374}"/>
              </a:ext>
            </a:extLst>
          </p:cNvPr>
          <p:cNvSpPr>
            <a:spLocks noGrp="1"/>
          </p:cNvSpPr>
          <p:nvPr>
            <p:ph type="body" sz="quarter" idx="12"/>
          </p:nvPr>
        </p:nvSpPr>
        <p:spPr/>
        <p:txBody>
          <a:bodyPr/>
          <a:lstStyle/>
          <a:p>
            <a:r>
              <a:rPr lang="en-AU" dirty="0"/>
              <a:t>Teaching as ‘set of competencies’ versus ‘professional practice (p. 6). </a:t>
            </a:r>
            <a:endParaRPr lang="en-US" dirty="0"/>
          </a:p>
        </p:txBody>
      </p:sp>
    </p:spTree>
    <p:extLst>
      <p:ext uri="{BB962C8B-B14F-4D97-AF65-F5344CB8AC3E}">
        <p14:creationId xmlns:p14="http://schemas.microsoft.com/office/powerpoint/2010/main" val="24727113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DDA1599-758E-896B-2028-145F091809A7}"/>
              </a:ext>
            </a:extLst>
          </p:cNvPr>
          <p:cNvSpPr>
            <a:spLocks noGrp="1"/>
          </p:cNvSpPr>
          <p:nvPr>
            <p:ph type="body" sz="quarter" idx="11"/>
          </p:nvPr>
        </p:nvSpPr>
        <p:spPr/>
        <p:txBody>
          <a:bodyPr/>
          <a:lstStyle/>
          <a:p>
            <a:r>
              <a:rPr lang="en-AU" sz="3200" dirty="0"/>
              <a:t>Reflection on key ideas from readings</a:t>
            </a:r>
            <a:endParaRPr lang="en-US" sz="3200" dirty="0"/>
          </a:p>
          <a:p>
            <a:endParaRPr lang="en-US" dirty="0"/>
          </a:p>
        </p:txBody>
      </p:sp>
      <p:sp>
        <p:nvSpPr>
          <p:cNvPr id="3" name="Text Placeholder 2">
            <a:extLst>
              <a:ext uri="{FF2B5EF4-FFF2-40B4-BE49-F238E27FC236}">
                <a16:creationId xmlns:a16="http://schemas.microsoft.com/office/drawing/2014/main" id="{54F46217-3630-852E-EBE1-380E678E7C62}"/>
              </a:ext>
            </a:extLst>
          </p:cNvPr>
          <p:cNvSpPr>
            <a:spLocks noGrp="1"/>
          </p:cNvSpPr>
          <p:nvPr>
            <p:ph type="body" sz="quarter" idx="12"/>
          </p:nvPr>
        </p:nvSpPr>
        <p:spPr/>
        <p:txBody>
          <a:bodyPr/>
          <a:lstStyle/>
          <a:p>
            <a:r>
              <a:rPr lang="en-AU" dirty="0"/>
              <a:t>Brendan and Barbara’s example of cross-fertilisation. </a:t>
            </a:r>
          </a:p>
          <a:p>
            <a:endParaRPr lang="en-AU" dirty="0"/>
          </a:p>
          <a:p>
            <a:r>
              <a:rPr lang="en-AU" b="1" dirty="0"/>
              <a:t>Points to ponder – 5 Minutes </a:t>
            </a:r>
          </a:p>
          <a:p>
            <a:r>
              <a:rPr lang="en-AU" dirty="0"/>
              <a:t>1. What issue might you think of that others in your department, or beyond, might be interested in researching with you? </a:t>
            </a:r>
          </a:p>
          <a:p>
            <a:r>
              <a:rPr lang="en-AU" dirty="0"/>
              <a:t>2. What are some of the practices in your discipline that you feel uncomfortable about?</a:t>
            </a:r>
            <a:endParaRPr lang="en-US" dirty="0"/>
          </a:p>
        </p:txBody>
      </p:sp>
    </p:spTree>
    <p:extLst>
      <p:ext uri="{BB962C8B-B14F-4D97-AF65-F5344CB8AC3E}">
        <p14:creationId xmlns:p14="http://schemas.microsoft.com/office/powerpoint/2010/main" val="14922315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44DC52-F3A9-A238-7F13-D08984C0A510}"/>
              </a:ext>
            </a:extLst>
          </p:cNvPr>
          <p:cNvSpPr>
            <a:spLocks noGrp="1"/>
          </p:cNvSpPr>
          <p:nvPr>
            <p:ph type="body" sz="quarter" idx="11"/>
          </p:nvPr>
        </p:nvSpPr>
        <p:spPr/>
        <p:txBody>
          <a:bodyPr/>
          <a:lstStyle/>
          <a:p>
            <a:r>
              <a:rPr lang="en-AU" sz="3200" dirty="0"/>
              <a:t>Reflection on key ideas from readings</a:t>
            </a:r>
            <a:endParaRPr lang="en-US" sz="3200" dirty="0"/>
          </a:p>
          <a:p>
            <a:endParaRPr lang="en-US" dirty="0"/>
          </a:p>
        </p:txBody>
      </p:sp>
      <p:sp>
        <p:nvSpPr>
          <p:cNvPr id="3" name="Text Placeholder 2">
            <a:extLst>
              <a:ext uri="{FF2B5EF4-FFF2-40B4-BE49-F238E27FC236}">
                <a16:creationId xmlns:a16="http://schemas.microsoft.com/office/drawing/2014/main" id="{656C6F93-93F7-4877-9DB7-AB44ED072033}"/>
              </a:ext>
            </a:extLst>
          </p:cNvPr>
          <p:cNvSpPr>
            <a:spLocks noGrp="1"/>
          </p:cNvSpPr>
          <p:nvPr>
            <p:ph type="body" sz="quarter" idx="12"/>
          </p:nvPr>
        </p:nvSpPr>
        <p:spPr/>
        <p:txBody>
          <a:bodyPr/>
          <a:lstStyle/>
          <a:p>
            <a:r>
              <a:rPr lang="en-AU" dirty="0"/>
              <a:t>How does our university define ‘teaching excellence’? Is this oppositional to ‘equity’?</a:t>
            </a:r>
          </a:p>
          <a:p>
            <a:endParaRPr lang="en-AU" dirty="0"/>
          </a:p>
          <a:p>
            <a:endParaRPr lang="en-AU" dirty="0"/>
          </a:p>
          <a:p>
            <a:r>
              <a:rPr lang="en-AU" b="1" dirty="0"/>
              <a:t>Points to ponder – 5 Minutes </a:t>
            </a:r>
          </a:p>
          <a:p>
            <a:r>
              <a:rPr lang="en-AU" dirty="0"/>
              <a:t>1. How would you define teaching excellence? </a:t>
            </a:r>
          </a:p>
          <a:p>
            <a:r>
              <a:rPr lang="en-AU" dirty="0"/>
              <a:t>2. How do you think it should be demonstrated?</a:t>
            </a:r>
            <a:endParaRPr lang="en-US" dirty="0"/>
          </a:p>
        </p:txBody>
      </p:sp>
    </p:spTree>
    <p:extLst>
      <p:ext uri="{BB962C8B-B14F-4D97-AF65-F5344CB8AC3E}">
        <p14:creationId xmlns:p14="http://schemas.microsoft.com/office/powerpoint/2010/main" val="37885287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49ECE9-A806-D289-F7C3-4F90232A4C67}"/>
              </a:ext>
            </a:extLst>
          </p:cNvPr>
          <p:cNvSpPr>
            <a:spLocks noGrp="1"/>
          </p:cNvSpPr>
          <p:nvPr>
            <p:ph type="body" sz="quarter" idx="11"/>
          </p:nvPr>
        </p:nvSpPr>
        <p:spPr/>
        <p:txBody>
          <a:bodyPr/>
          <a:lstStyle/>
          <a:p>
            <a:r>
              <a:rPr lang="en-AU" sz="2800" dirty="0"/>
              <a:t>Institutional Change – bottom-up through AR </a:t>
            </a:r>
            <a:endParaRPr lang="en-US" sz="2800" dirty="0"/>
          </a:p>
        </p:txBody>
      </p:sp>
      <p:sp>
        <p:nvSpPr>
          <p:cNvPr id="3" name="Text Placeholder 2">
            <a:extLst>
              <a:ext uri="{FF2B5EF4-FFF2-40B4-BE49-F238E27FC236}">
                <a16:creationId xmlns:a16="http://schemas.microsoft.com/office/drawing/2014/main" id="{198B1275-D52E-03CF-DFF1-AED6A3387CB5}"/>
              </a:ext>
            </a:extLst>
          </p:cNvPr>
          <p:cNvSpPr>
            <a:spLocks noGrp="1"/>
          </p:cNvSpPr>
          <p:nvPr>
            <p:ph type="body" sz="quarter" idx="12"/>
          </p:nvPr>
        </p:nvSpPr>
        <p:spPr/>
        <p:txBody>
          <a:bodyPr/>
          <a:lstStyle/>
          <a:p>
            <a:pPr marL="0" indent="0">
              <a:buNone/>
            </a:pPr>
            <a:r>
              <a:rPr lang="en-AU" dirty="0"/>
              <a:t>Communities of practice are groups of people who share a concern or a passion for something they do and learn how to do it better as they interact regularly. (Wenger-Traynor and Wenger-Traynor, 2015).</a:t>
            </a:r>
          </a:p>
          <a:p>
            <a:pPr marL="0" indent="0">
              <a:buNone/>
            </a:pPr>
            <a:endParaRPr lang="en-AU" dirty="0"/>
          </a:p>
          <a:p>
            <a:pPr marL="0" indent="0">
              <a:buNone/>
            </a:pPr>
            <a:r>
              <a:rPr lang="en-AU" dirty="0"/>
              <a:t>Is there something you would want to see changed at an institutional level?</a:t>
            </a:r>
          </a:p>
          <a:p>
            <a:pPr marL="0" indent="0">
              <a:buNone/>
            </a:pPr>
            <a:r>
              <a:rPr lang="en-AU" dirty="0"/>
              <a:t>Taking ownership of our pedagogical action research</a:t>
            </a:r>
            <a:endParaRPr lang="en-US" dirty="0"/>
          </a:p>
        </p:txBody>
      </p:sp>
    </p:spTree>
    <p:extLst>
      <p:ext uri="{BB962C8B-B14F-4D97-AF65-F5344CB8AC3E}">
        <p14:creationId xmlns:p14="http://schemas.microsoft.com/office/powerpoint/2010/main" val="36116561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10A89F-D933-6215-3244-7803A4479A9B}"/>
              </a:ext>
            </a:extLst>
          </p:cNvPr>
          <p:cNvSpPr>
            <a:spLocks noGrp="1"/>
          </p:cNvSpPr>
          <p:nvPr>
            <p:ph type="body" sz="quarter" idx="11"/>
          </p:nvPr>
        </p:nvSpPr>
        <p:spPr/>
        <p:txBody>
          <a:bodyPr/>
          <a:lstStyle/>
          <a:p>
            <a:r>
              <a:rPr lang="en-AU" dirty="0"/>
              <a:t>Reflective educator-researchers </a:t>
            </a:r>
            <a:endParaRPr lang="en-US" dirty="0"/>
          </a:p>
        </p:txBody>
      </p:sp>
      <p:sp>
        <p:nvSpPr>
          <p:cNvPr id="3" name="Text Placeholder 2">
            <a:extLst>
              <a:ext uri="{FF2B5EF4-FFF2-40B4-BE49-F238E27FC236}">
                <a16:creationId xmlns:a16="http://schemas.microsoft.com/office/drawing/2014/main" id="{D34DB36F-EE59-855C-FCE4-8D8AC588D68F}"/>
              </a:ext>
            </a:extLst>
          </p:cNvPr>
          <p:cNvSpPr>
            <a:spLocks noGrp="1"/>
          </p:cNvSpPr>
          <p:nvPr>
            <p:ph type="body" sz="quarter" idx="12"/>
          </p:nvPr>
        </p:nvSpPr>
        <p:spPr/>
        <p:txBody>
          <a:bodyPr/>
          <a:lstStyle/>
          <a:p>
            <a:pPr marL="0" indent="0">
              <a:buNone/>
            </a:pPr>
            <a:r>
              <a:rPr lang="en-AU" sz="1800" dirty="0"/>
              <a:t>‘</a:t>
            </a:r>
            <a:r>
              <a:rPr lang="en-AU" sz="1800" i="1" dirty="0"/>
              <a:t>not about the effectiveness of their actions but about the potential educational value of what they do, that is, about the educational desirability of the opportunities for learning that follow from their actions (and what should be prevented at all costs is the situation in which there is a performative contradiction between what they preach and what they practice</a:t>
            </a:r>
            <a:r>
              <a:rPr lang="en-AU" sz="1800" dirty="0"/>
              <a:t>). (Biesta, 2007, p.10)</a:t>
            </a:r>
          </a:p>
          <a:p>
            <a:pPr marL="0" indent="0">
              <a:buNone/>
            </a:pPr>
            <a:endParaRPr lang="en-AU" sz="1800" dirty="0"/>
          </a:p>
          <a:p>
            <a:pPr marL="0" indent="0">
              <a:buNone/>
            </a:pPr>
            <a:r>
              <a:rPr lang="en-AU" sz="1800" dirty="0"/>
              <a:t>Points to ponder:</a:t>
            </a:r>
          </a:p>
          <a:p>
            <a:pPr marL="0" indent="0">
              <a:buNone/>
            </a:pPr>
            <a:r>
              <a:rPr lang="en-AU" sz="1800" dirty="0"/>
              <a:t>1. Why did you come into higher education? </a:t>
            </a:r>
          </a:p>
          <a:p>
            <a:pPr marL="0" indent="0">
              <a:buNone/>
            </a:pPr>
            <a:r>
              <a:rPr lang="en-AU" sz="1800" dirty="0"/>
              <a:t>2. What do you think is educationally desirable and how does this align with your own moral values?</a:t>
            </a:r>
            <a:endParaRPr lang="en-AU" dirty="0"/>
          </a:p>
          <a:p>
            <a:endParaRPr lang="en-US" dirty="0"/>
          </a:p>
        </p:txBody>
      </p:sp>
    </p:spTree>
    <p:extLst>
      <p:ext uri="{BB962C8B-B14F-4D97-AF65-F5344CB8AC3E}">
        <p14:creationId xmlns:p14="http://schemas.microsoft.com/office/powerpoint/2010/main" val="30513735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7D16E9-9A44-71CC-5FD4-3A2DC485E503}"/>
              </a:ext>
            </a:extLst>
          </p:cNvPr>
          <p:cNvSpPr>
            <a:spLocks noGrp="1"/>
          </p:cNvSpPr>
          <p:nvPr>
            <p:ph type="body" sz="quarter" idx="11"/>
          </p:nvPr>
        </p:nvSpPr>
        <p:spPr/>
        <p:txBody>
          <a:bodyPr/>
          <a:lstStyle/>
          <a:p>
            <a:endParaRPr lang="en-US"/>
          </a:p>
        </p:txBody>
      </p:sp>
      <p:sp>
        <p:nvSpPr>
          <p:cNvPr id="3" name="Text Placeholder 2">
            <a:extLst>
              <a:ext uri="{FF2B5EF4-FFF2-40B4-BE49-F238E27FC236}">
                <a16:creationId xmlns:a16="http://schemas.microsoft.com/office/drawing/2014/main" id="{5D2C7CF8-67AF-FFE8-98E6-012ECB755567}"/>
              </a:ext>
            </a:extLst>
          </p:cNvPr>
          <p:cNvSpPr>
            <a:spLocks noGrp="1"/>
          </p:cNvSpPr>
          <p:nvPr>
            <p:ph type="body" sz="quarter" idx="12"/>
          </p:nvPr>
        </p:nvSpPr>
        <p:spPr/>
        <p:txBody>
          <a:bodyPr/>
          <a:lstStyle/>
          <a:p>
            <a:pPr marL="0" indent="0">
              <a:buNone/>
            </a:pPr>
            <a:r>
              <a:rPr lang="en-AU" dirty="0"/>
              <a:t>Morning Tea – 10:50-11:00  </a:t>
            </a:r>
            <a:endParaRPr lang="en-US" dirty="0"/>
          </a:p>
        </p:txBody>
      </p:sp>
    </p:spTree>
    <p:extLst>
      <p:ext uri="{BB962C8B-B14F-4D97-AF65-F5344CB8AC3E}">
        <p14:creationId xmlns:p14="http://schemas.microsoft.com/office/powerpoint/2010/main" val="35855508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3543E1-E8D0-7AA4-FEF2-04886DF9CDE8}"/>
              </a:ext>
            </a:extLst>
          </p:cNvPr>
          <p:cNvSpPr>
            <a:spLocks noGrp="1"/>
          </p:cNvSpPr>
          <p:nvPr>
            <p:ph type="body" sz="quarter" idx="11"/>
          </p:nvPr>
        </p:nvSpPr>
        <p:spPr/>
        <p:txBody>
          <a:bodyPr/>
          <a:lstStyle/>
          <a:p>
            <a:r>
              <a:rPr lang="en-AU" sz="3200" dirty="0"/>
              <a:t>Reflection on key ideas from readings</a:t>
            </a:r>
            <a:endParaRPr lang="en-US" sz="3200" dirty="0"/>
          </a:p>
          <a:p>
            <a:endParaRPr lang="en-US" dirty="0"/>
          </a:p>
        </p:txBody>
      </p:sp>
      <p:sp>
        <p:nvSpPr>
          <p:cNvPr id="3" name="Text Placeholder 2">
            <a:extLst>
              <a:ext uri="{FF2B5EF4-FFF2-40B4-BE49-F238E27FC236}">
                <a16:creationId xmlns:a16="http://schemas.microsoft.com/office/drawing/2014/main" id="{2FE3CEA3-571A-73E3-2649-77F5EBBC57FA}"/>
              </a:ext>
            </a:extLst>
          </p:cNvPr>
          <p:cNvSpPr>
            <a:spLocks noGrp="1"/>
          </p:cNvSpPr>
          <p:nvPr>
            <p:ph type="body" sz="quarter" idx="12"/>
          </p:nvPr>
        </p:nvSpPr>
        <p:spPr/>
        <p:txBody>
          <a:bodyPr/>
          <a:lstStyle/>
          <a:p>
            <a:pPr marL="0" indent="0">
              <a:buNone/>
            </a:pPr>
            <a:r>
              <a:rPr lang="en-AU" i="1" dirty="0"/>
              <a:t>Schön makes a distinction between reflection in action, which is reflecting on one’s behaviour while it is actually happening and reflection on action, which is reflecting after the event by reviewing, analysing and evaluating the situation</a:t>
            </a:r>
            <a:r>
              <a:rPr lang="en-AU" dirty="0"/>
              <a:t>.(p. 16).</a:t>
            </a:r>
            <a:endParaRPr lang="en-US" dirty="0"/>
          </a:p>
        </p:txBody>
      </p:sp>
    </p:spTree>
    <p:extLst>
      <p:ext uri="{BB962C8B-B14F-4D97-AF65-F5344CB8AC3E}">
        <p14:creationId xmlns:p14="http://schemas.microsoft.com/office/powerpoint/2010/main" val="15381615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6B9377-36D7-AB8C-E42A-530039896AE7}"/>
              </a:ext>
            </a:extLst>
          </p:cNvPr>
          <p:cNvSpPr>
            <a:spLocks noGrp="1"/>
          </p:cNvSpPr>
          <p:nvPr>
            <p:ph type="body" sz="quarter" idx="11"/>
          </p:nvPr>
        </p:nvSpPr>
        <p:spPr/>
        <p:txBody>
          <a:bodyPr/>
          <a:lstStyle/>
          <a:p>
            <a:r>
              <a:rPr lang="en-AU" dirty="0"/>
              <a:t>Reflective thinking </a:t>
            </a:r>
            <a:endParaRPr lang="en-US" dirty="0"/>
          </a:p>
        </p:txBody>
      </p:sp>
      <p:sp>
        <p:nvSpPr>
          <p:cNvPr id="3" name="Text Placeholder 2">
            <a:extLst>
              <a:ext uri="{FF2B5EF4-FFF2-40B4-BE49-F238E27FC236}">
                <a16:creationId xmlns:a16="http://schemas.microsoft.com/office/drawing/2014/main" id="{ABDFF68C-2C26-078E-1FD3-CCC3E056A2C4}"/>
              </a:ext>
            </a:extLst>
          </p:cNvPr>
          <p:cNvSpPr>
            <a:spLocks noGrp="1"/>
          </p:cNvSpPr>
          <p:nvPr>
            <p:ph type="body" sz="quarter" idx="12"/>
          </p:nvPr>
        </p:nvSpPr>
        <p:spPr/>
        <p:txBody>
          <a:bodyPr/>
          <a:lstStyle/>
          <a:p>
            <a:pPr marL="0" indent="0">
              <a:buNone/>
            </a:pPr>
            <a:r>
              <a:rPr lang="en-AU" sz="2000" dirty="0"/>
              <a:t>Dewey’s (1933) conception of reflective thinking and distils them into four characteristics: </a:t>
            </a:r>
          </a:p>
          <a:p>
            <a:pPr marL="457200" indent="-457200">
              <a:buAutoNum type="arabicPeriod"/>
            </a:pPr>
            <a:r>
              <a:rPr lang="en-AU" sz="2000" dirty="0"/>
              <a:t>‘Reflection is a meaning-making process ...’</a:t>
            </a:r>
          </a:p>
          <a:p>
            <a:pPr marL="457200" indent="-457200">
              <a:buAutoNum type="arabicPeriod"/>
            </a:pPr>
            <a:r>
              <a:rPr lang="en-AU" sz="2000" dirty="0"/>
              <a:t>‘Reflection is a systematic, rigorous, disciplined way of thinking, with its roots in scientific inquiry.’ </a:t>
            </a:r>
          </a:p>
          <a:p>
            <a:pPr marL="457200" indent="-457200">
              <a:buAutoNum type="arabicPeriod"/>
            </a:pPr>
            <a:r>
              <a:rPr lang="en-AU" sz="2000" dirty="0"/>
              <a:t>‘Reflection needs to happen in community in interaction with others.’ </a:t>
            </a:r>
          </a:p>
          <a:p>
            <a:pPr marL="457200" indent="-457200">
              <a:buAutoNum type="arabicPeriod"/>
            </a:pPr>
            <a:r>
              <a:rPr lang="en-AU" sz="2000" dirty="0"/>
              <a:t>‘Reflection requires attitudes that value the personal and intellectual growth of oneself and others.’ (p.845)</a:t>
            </a:r>
            <a:endParaRPr lang="en-US" sz="2000" dirty="0"/>
          </a:p>
        </p:txBody>
      </p:sp>
    </p:spTree>
    <p:extLst>
      <p:ext uri="{BB962C8B-B14F-4D97-AF65-F5344CB8AC3E}">
        <p14:creationId xmlns:p14="http://schemas.microsoft.com/office/powerpoint/2010/main" val="4497924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11BBAD-3A96-E449-507A-AAE3A7FD56F0}"/>
              </a:ext>
            </a:extLst>
          </p:cNvPr>
          <p:cNvSpPr>
            <a:spLocks noGrp="1"/>
          </p:cNvSpPr>
          <p:nvPr>
            <p:ph type="body" sz="quarter" idx="11"/>
          </p:nvPr>
        </p:nvSpPr>
        <p:spPr/>
        <p:txBody>
          <a:bodyPr/>
          <a:lstStyle/>
          <a:p>
            <a:endParaRPr lang="en-US"/>
          </a:p>
        </p:txBody>
      </p:sp>
      <p:sp>
        <p:nvSpPr>
          <p:cNvPr id="3" name="Text Placeholder 2">
            <a:extLst>
              <a:ext uri="{FF2B5EF4-FFF2-40B4-BE49-F238E27FC236}">
                <a16:creationId xmlns:a16="http://schemas.microsoft.com/office/drawing/2014/main" id="{6C78A183-F610-65DA-30A5-BC8DEFAACF80}"/>
              </a:ext>
            </a:extLst>
          </p:cNvPr>
          <p:cNvSpPr>
            <a:spLocks noGrp="1"/>
          </p:cNvSpPr>
          <p:nvPr>
            <p:ph type="body" sz="quarter" idx="12"/>
          </p:nvPr>
        </p:nvSpPr>
        <p:spPr/>
        <p:txBody>
          <a:bodyPr/>
          <a:lstStyle/>
          <a:p>
            <a:r>
              <a:rPr lang="en-AU" dirty="0"/>
              <a:t>Points to ponder – 5 Minutes </a:t>
            </a:r>
          </a:p>
          <a:p>
            <a:r>
              <a:rPr lang="en-AU" dirty="0"/>
              <a:t>1. What do you do when you reflect on your teaching and your students’ learning? </a:t>
            </a:r>
          </a:p>
          <a:p>
            <a:r>
              <a:rPr lang="en-AU" dirty="0"/>
              <a:t>2. How often do you reflect with other colleagues? If you do not do this, what do you think is holding you back</a:t>
            </a:r>
            <a:endParaRPr lang="en-US" dirty="0"/>
          </a:p>
        </p:txBody>
      </p:sp>
    </p:spTree>
    <p:extLst>
      <p:ext uri="{BB962C8B-B14F-4D97-AF65-F5344CB8AC3E}">
        <p14:creationId xmlns:p14="http://schemas.microsoft.com/office/powerpoint/2010/main" val="28138229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45A836-B577-1D2E-D255-5A8023B294FF}"/>
              </a:ext>
            </a:extLst>
          </p:cNvPr>
          <p:cNvSpPr>
            <a:spLocks noGrp="1"/>
          </p:cNvSpPr>
          <p:nvPr>
            <p:ph type="body" sz="quarter" idx="11"/>
          </p:nvPr>
        </p:nvSpPr>
        <p:spPr/>
        <p:txBody>
          <a:bodyPr/>
          <a:lstStyle/>
          <a:p>
            <a:r>
              <a:rPr lang="en-AU" dirty="0"/>
              <a:t>Tensions in reflective practices</a:t>
            </a:r>
            <a:endParaRPr lang="en-US" dirty="0"/>
          </a:p>
        </p:txBody>
      </p:sp>
      <p:sp>
        <p:nvSpPr>
          <p:cNvPr id="3" name="Text Placeholder 2">
            <a:extLst>
              <a:ext uri="{FF2B5EF4-FFF2-40B4-BE49-F238E27FC236}">
                <a16:creationId xmlns:a16="http://schemas.microsoft.com/office/drawing/2014/main" id="{E93E8A80-3C95-577C-4769-E0154AC1DF7E}"/>
              </a:ext>
            </a:extLst>
          </p:cNvPr>
          <p:cNvSpPr>
            <a:spLocks noGrp="1"/>
          </p:cNvSpPr>
          <p:nvPr>
            <p:ph type="body" sz="quarter" idx="12"/>
          </p:nvPr>
        </p:nvSpPr>
        <p:spPr/>
        <p:txBody>
          <a:bodyPr/>
          <a:lstStyle/>
          <a:p>
            <a:pPr marL="0" indent="0">
              <a:buNone/>
            </a:pPr>
            <a:r>
              <a:rPr lang="en-AU" dirty="0"/>
              <a:t>Brookfield (1995, 2017) describes critical reflection as ‘the sustained and intentional process of identifying and checking the validity of our teaching assumptions’</a:t>
            </a:r>
          </a:p>
          <a:p>
            <a:pPr marL="0" indent="0">
              <a:buNone/>
            </a:pPr>
            <a:endParaRPr lang="en-AU" dirty="0"/>
          </a:p>
          <a:p>
            <a:pPr marL="0" indent="0">
              <a:buNone/>
            </a:pPr>
            <a:r>
              <a:rPr lang="en-US" dirty="0"/>
              <a:t>‘transformative’ reflection’ (Biggs and Tang 2011)</a:t>
            </a:r>
          </a:p>
          <a:p>
            <a:pPr marL="0" indent="0">
              <a:buNone/>
            </a:pPr>
            <a:endParaRPr lang="en-US" dirty="0"/>
          </a:p>
          <a:p>
            <a:pPr marL="0" indent="0">
              <a:buNone/>
            </a:pPr>
            <a:r>
              <a:rPr lang="en-US" dirty="0"/>
              <a:t>Reflection – Action (Kemmis). </a:t>
            </a:r>
          </a:p>
        </p:txBody>
      </p:sp>
    </p:spTree>
    <p:extLst>
      <p:ext uri="{BB962C8B-B14F-4D97-AF65-F5344CB8AC3E}">
        <p14:creationId xmlns:p14="http://schemas.microsoft.com/office/powerpoint/2010/main" val="8025820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E1F6AB-E6FA-4C8F-A3AB-84235A7A60F2}"/>
              </a:ext>
            </a:extLst>
          </p:cNvPr>
          <p:cNvSpPr>
            <a:spLocks noGrp="1"/>
          </p:cNvSpPr>
          <p:nvPr>
            <p:ph type="body" sz="quarter" idx="10"/>
          </p:nvPr>
        </p:nvSpPr>
        <p:spPr>
          <a:xfrm>
            <a:off x="2073779" y="922945"/>
            <a:ext cx="4645819" cy="272654"/>
          </a:xfrm>
        </p:spPr>
        <p:txBody>
          <a:bodyPr>
            <a:noAutofit/>
          </a:bodyPr>
          <a:lstStyle/>
          <a:p>
            <a:pPr algn="ctr">
              <a:defRPr/>
            </a:pPr>
            <a:r>
              <a:rPr lang="en-AU" sz="1856" dirty="0"/>
              <a:t>Acknowledgement of Country </a:t>
            </a:r>
            <a:endParaRPr lang="en-US" sz="1856" dirty="0"/>
          </a:p>
        </p:txBody>
      </p:sp>
      <p:sp>
        <p:nvSpPr>
          <p:cNvPr id="55299" name="Text Placeholder 2">
            <a:extLst>
              <a:ext uri="{FF2B5EF4-FFF2-40B4-BE49-F238E27FC236}">
                <a16:creationId xmlns:a16="http://schemas.microsoft.com/office/drawing/2014/main" id="{1E9AD6CC-FFBC-4470-BE72-8EE2B771F0D3}"/>
              </a:ext>
            </a:extLst>
          </p:cNvPr>
          <p:cNvSpPr>
            <a:spLocks noGrp="1" noChangeArrowheads="1"/>
          </p:cNvSpPr>
          <p:nvPr>
            <p:ph type="body" sz="quarter" idx="11"/>
          </p:nvPr>
        </p:nvSpPr>
        <p:spPr bwMode="auto">
          <a:xfrm>
            <a:off x="595156" y="1195599"/>
            <a:ext cx="7603067" cy="182999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lgn="just"/>
            <a:r>
              <a:rPr lang="en-US" altLang="en-US" dirty="0"/>
              <a:t> </a:t>
            </a:r>
          </a:p>
          <a:p>
            <a:pPr algn="ctr"/>
            <a:r>
              <a:rPr lang="en-US" altLang="en-US" dirty="0"/>
              <a:t> South Australia</a:t>
            </a:r>
          </a:p>
          <a:p>
            <a:pPr algn="just"/>
            <a:r>
              <a:rPr lang="en-US" altLang="en-US" sz="1350" b="0" dirty="0"/>
              <a:t>We respectfully acknowledge the Kaurna, </a:t>
            </a:r>
            <a:r>
              <a:rPr lang="en-US" altLang="en-US" sz="1350" b="0" dirty="0" err="1"/>
              <a:t>Boandik</a:t>
            </a:r>
            <a:r>
              <a:rPr lang="en-US" altLang="en-US" sz="1350" b="0" dirty="0"/>
              <a:t> and </a:t>
            </a:r>
            <a:r>
              <a:rPr lang="en-US" altLang="en-US" sz="1350" b="0" dirty="0" err="1"/>
              <a:t>Barngarla</a:t>
            </a:r>
            <a:r>
              <a:rPr lang="en-US" altLang="en-US" sz="1350" b="0" dirty="0"/>
              <a:t> First Nations Peoples and their Elders past and present, who are the First Nations’ traditional owners of the land that are now home to the University of South Australia’s campuses in Adelaide, Mount Gambier and Whyalla.</a:t>
            </a:r>
          </a:p>
          <a:p>
            <a:pPr algn="ctr"/>
            <a:endParaRPr lang="en-US" altLang="en-US" sz="1350" b="0" dirty="0"/>
          </a:p>
          <a:p>
            <a:pPr algn="just"/>
            <a:endParaRPr lang="en-US" altLang="en-US" sz="1350" b="0" dirty="0"/>
          </a:p>
          <a:p>
            <a:pPr algn="just"/>
            <a:endParaRPr lang="en-US" altLang="en-US" sz="1350" b="0" dirty="0"/>
          </a:p>
          <a:p>
            <a:pPr algn="just"/>
            <a:endParaRPr lang="en-US" altLang="en-US" sz="1350" b="0" dirty="0"/>
          </a:p>
          <a:p>
            <a:pPr algn="just"/>
            <a:endParaRPr lang="en-US" altLang="en-US" sz="1350" b="0" dirty="0"/>
          </a:p>
          <a:p>
            <a:pPr algn="just"/>
            <a:endParaRPr lang="en-US" altLang="en-US" sz="1350" b="0" dirty="0"/>
          </a:p>
          <a:p>
            <a:pPr algn="just"/>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B57FEF-6F9A-E87B-EC47-F7A48B3A8557}"/>
              </a:ext>
            </a:extLst>
          </p:cNvPr>
          <p:cNvSpPr>
            <a:spLocks noGrp="1"/>
          </p:cNvSpPr>
          <p:nvPr>
            <p:ph type="body" sz="quarter" idx="11"/>
          </p:nvPr>
        </p:nvSpPr>
        <p:spPr/>
        <p:txBody>
          <a:bodyPr/>
          <a:lstStyle/>
          <a:p>
            <a:r>
              <a:rPr lang="en-AU" dirty="0"/>
              <a:t>Reflection in AR</a:t>
            </a:r>
            <a:endParaRPr lang="en-US" dirty="0"/>
          </a:p>
        </p:txBody>
      </p:sp>
      <p:sp>
        <p:nvSpPr>
          <p:cNvPr id="3" name="Text Placeholder 2">
            <a:extLst>
              <a:ext uri="{FF2B5EF4-FFF2-40B4-BE49-F238E27FC236}">
                <a16:creationId xmlns:a16="http://schemas.microsoft.com/office/drawing/2014/main" id="{DF4E5641-DD43-F71C-6FC2-E7CCCB41C0A2}"/>
              </a:ext>
            </a:extLst>
          </p:cNvPr>
          <p:cNvSpPr>
            <a:spLocks noGrp="1"/>
          </p:cNvSpPr>
          <p:nvPr>
            <p:ph type="body" sz="quarter" idx="12"/>
          </p:nvPr>
        </p:nvSpPr>
        <p:spPr/>
        <p:txBody>
          <a:bodyPr/>
          <a:lstStyle/>
          <a:p>
            <a:pPr marL="0" indent="0">
              <a:buNone/>
            </a:pPr>
            <a:r>
              <a:rPr lang="en-AU" dirty="0"/>
              <a:t>Espoused theories are those that we claim to follow. They can be derived from our discipline, our pedagogical beliefs or our values. Theories in-use are those that actually determine what we do and can be inferred from our actions. This has always been for me a fascinating concept and a very useful tool for triggering reflection on my practice and why I did what I did (p. 26) </a:t>
            </a:r>
            <a:endParaRPr lang="en-US" dirty="0"/>
          </a:p>
        </p:txBody>
      </p:sp>
    </p:spTree>
    <p:extLst>
      <p:ext uri="{BB962C8B-B14F-4D97-AF65-F5344CB8AC3E}">
        <p14:creationId xmlns:p14="http://schemas.microsoft.com/office/powerpoint/2010/main" val="15572623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0ED78C-4E30-05A3-1C94-271FDF9FBBB9}"/>
              </a:ext>
            </a:extLst>
          </p:cNvPr>
          <p:cNvSpPr>
            <a:spLocks noGrp="1"/>
          </p:cNvSpPr>
          <p:nvPr>
            <p:ph type="body" sz="quarter" idx="11"/>
          </p:nvPr>
        </p:nvSpPr>
        <p:spPr/>
        <p:txBody>
          <a:bodyPr/>
          <a:lstStyle/>
          <a:p>
            <a:endParaRPr lang="en-US"/>
          </a:p>
        </p:txBody>
      </p:sp>
      <p:sp>
        <p:nvSpPr>
          <p:cNvPr id="3" name="Text Placeholder 2">
            <a:extLst>
              <a:ext uri="{FF2B5EF4-FFF2-40B4-BE49-F238E27FC236}">
                <a16:creationId xmlns:a16="http://schemas.microsoft.com/office/drawing/2014/main" id="{8DE1AE0E-B90B-8A10-606F-8F346001CCC0}"/>
              </a:ext>
            </a:extLst>
          </p:cNvPr>
          <p:cNvSpPr>
            <a:spLocks noGrp="1"/>
          </p:cNvSpPr>
          <p:nvPr>
            <p:ph type="body" sz="quarter" idx="12"/>
          </p:nvPr>
        </p:nvSpPr>
        <p:spPr/>
        <p:txBody>
          <a:bodyPr/>
          <a:lstStyle/>
          <a:p>
            <a:pPr marL="0" indent="0">
              <a:buNone/>
            </a:pPr>
            <a:r>
              <a:rPr lang="en-AU" dirty="0"/>
              <a:t>Points to ponder – 5 Minutes </a:t>
            </a:r>
          </a:p>
          <a:p>
            <a:pPr marL="457200" indent="-457200">
              <a:buAutoNum type="arabicPeriod"/>
            </a:pPr>
            <a:r>
              <a:rPr lang="en-AU" dirty="0"/>
              <a:t>What are your espoused theories of teaching and learning (your pedagogical beliefs) and where have they come from? </a:t>
            </a:r>
          </a:p>
          <a:p>
            <a:pPr marL="457200" indent="-457200">
              <a:buAutoNum type="arabicPeriod"/>
            </a:pPr>
            <a:r>
              <a:rPr lang="en-AU" dirty="0"/>
              <a:t>Can you recall any occasions when you found yourself teaching in a way that did not match your pedagogical beliefs? If so, why did this happen</a:t>
            </a:r>
            <a:endParaRPr lang="en-US" dirty="0"/>
          </a:p>
        </p:txBody>
      </p:sp>
    </p:spTree>
    <p:extLst>
      <p:ext uri="{BB962C8B-B14F-4D97-AF65-F5344CB8AC3E}">
        <p14:creationId xmlns:p14="http://schemas.microsoft.com/office/powerpoint/2010/main" val="20654908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E6D907-9AAF-9E64-7288-31726084E4EC}"/>
              </a:ext>
            </a:extLst>
          </p:cNvPr>
          <p:cNvSpPr>
            <a:spLocks noGrp="1"/>
          </p:cNvSpPr>
          <p:nvPr>
            <p:ph type="body" sz="quarter" idx="11"/>
          </p:nvPr>
        </p:nvSpPr>
        <p:spPr/>
        <p:txBody>
          <a:bodyPr/>
          <a:lstStyle/>
          <a:p>
            <a:r>
              <a:rPr lang="en-AU" dirty="0"/>
              <a:t>Transformative learning </a:t>
            </a:r>
            <a:endParaRPr lang="en-US" dirty="0"/>
          </a:p>
        </p:txBody>
      </p:sp>
      <p:sp>
        <p:nvSpPr>
          <p:cNvPr id="3" name="Text Placeholder 2">
            <a:extLst>
              <a:ext uri="{FF2B5EF4-FFF2-40B4-BE49-F238E27FC236}">
                <a16:creationId xmlns:a16="http://schemas.microsoft.com/office/drawing/2014/main" id="{D602795D-8505-8A18-275C-32D22E37861F}"/>
              </a:ext>
            </a:extLst>
          </p:cNvPr>
          <p:cNvSpPr>
            <a:spLocks noGrp="1"/>
          </p:cNvSpPr>
          <p:nvPr>
            <p:ph type="body" sz="quarter" idx="12"/>
          </p:nvPr>
        </p:nvSpPr>
        <p:spPr/>
        <p:txBody>
          <a:bodyPr/>
          <a:lstStyle/>
          <a:p>
            <a:pPr marL="0" indent="0">
              <a:buNone/>
            </a:pPr>
            <a:r>
              <a:rPr lang="en-AU" dirty="0"/>
              <a:t>Mezirow’s (2000) transformative learning theory. This involves individuals gaining a critical insight and awareness into their own ways of thinking and assumptions. Insight, on its own, is not sufficient to effect change, so there must also be an evaluation of alternative ways of doing things (in this case, teaching) together with a commitment to make a change (p. 28). </a:t>
            </a:r>
            <a:endParaRPr lang="en-US" dirty="0"/>
          </a:p>
        </p:txBody>
      </p:sp>
    </p:spTree>
    <p:extLst>
      <p:ext uri="{BB962C8B-B14F-4D97-AF65-F5344CB8AC3E}">
        <p14:creationId xmlns:p14="http://schemas.microsoft.com/office/powerpoint/2010/main" val="33093695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1AA1ED2-4AC1-33B9-50B2-28A1D30B19E7}"/>
              </a:ext>
            </a:extLst>
          </p:cNvPr>
          <p:cNvSpPr>
            <a:spLocks noGrp="1"/>
          </p:cNvSpPr>
          <p:nvPr>
            <p:ph type="body" sz="quarter" idx="11"/>
          </p:nvPr>
        </p:nvSpPr>
        <p:spPr/>
        <p:txBody>
          <a:bodyPr/>
          <a:lstStyle/>
          <a:p>
            <a:endParaRPr lang="en-US"/>
          </a:p>
        </p:txBody>
      </p:sp>
      <p:sp>
        <p:nvSpPr>
          <p:cNvPr id="3" name="Text Placeholder 2">
            <a:extLst>
              <a:ext uri="{FF2B5EF4-FFF2-40B4-BE49-F238E27FC236}">
                <a16:creationId xmlns:a16="http://schemas.microsoft.com/office/drawing/2014/main" id="{83BE186D-655A-95BD-1A13-81666AC54A4F}"/>
              </a:ext>
            </a:extLst>
          </p:cNvPr>
          <p:cNvSpPr>
            <a:spLocks noGrp="1"/>
          </p:cNvSpPr>
          <p:nvPr>
            <p:ph type="body" sz="quarter" idx="12"/>
          </p:nvPr>
        </p:nvSpPr>
        <p:spPr/>
        <p:txBody>
          <a:bodyPr/>
          <a:lstStyle/>
          <a:p>
            <a:pPr marL="0" indent="0">
              <a:buNone/>
            </a:pPr>
            <a:r>
              <a:rPr lang="en-AU" dirty="0"/>
              <a:t>Brookfield (1995, 2017) suggests a framework for critical reflection as teachers using four lenses: </a:t>
            </a:r>
          </a:p>
          <a:p>
            <a:pPr marL="457200" indent="-457200">
              <a:buAutoNum type="arabicPeriod"/>
            </a:pPr>
            <a:r>
              <a:rPr lang="en-AU" dirty="0"/>
              <a:t>our own autobiography as a teacher (and as a learner);</a:t>
            </a:r>
          </a:p>
          <a:p>
            <a:pPr marL="457200" indent="-457200">
              <a:buAutoNum type="arabicPeriod"/>
            </a:pPr>
            <a:r>
              <a:rPr lang="en-AU" dirty="0"/>
              <a:t>our students’ eyes; </a:t>
            </a:r>
          </a:p>
          <a:p>
            <a:pPr marL="457200" indent="-457200">
              <a:buAutoNum type="arabicPeriod" startAt="3"/>
            </a:pPr>
            <a:r>
              <a:rPr lang="en-AU" dirty="0"/>
              <a:t>our colleagues’ perspectives; </a:t>
            </a:r>
          </a:p>
          <a:p>
            <a:pPr marL="457200" indent="-457200">
              <a:buAutoNum type="arabicPeriod" startAt="3"/>
            </a:pPr>
            <a:r>
              <a:rPr lang="en-AU" dirty="0"/>
              <a:t>the relevant educational literature.</a:t>
            </a:r>
            <a:endParaRPr lang="en-US" dirty="0"/>
          </a:p>
        </p:txBody>
      </p:sp>
    </p:spTree>
    <p:extLst>
      <p:ext uri="{BB962C8B-B14F-4D97-AF65-F5344CB8AC3E}">
        <p14:creationId xmlns:p14="http://schemas.microsoft.com/office/powerpoint/2010/main" val="10435993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877F91F-0A85-44B8-8046-83DDAFFADB1B}"/>
              </a:ext>
            </a:extLst>
          </p:cNvPr>
          <p:cNvSpPr>
            <a:spLocks noGrp="1"/>
          </p:cNvSpPr>
          <p:nvPr>
            <p:ph type="body" sz="quarter" idx="12"/>
          </p:nvPr>
        </p:nvSpPr>
        <p:spPr>
          <a:xfrm>
            <a:off x="342250" y="293599"/>
            <a:ext cx="8280751" cy="2504435"/>
          </a:xfrm>
        </p:spPr>
        <p:txBody>
          <a:bodyPr/>
          <a:lstStyle/>
          <a:p>
            <a:pPr marL="0" indent="0">
              <a:buNone/>
            </a:pPr>
            <a:r>
              <a:rPr lang="en-AU" dirty="0"/>
              <a:t>10:30 Discussion of Readings </a:t>
            </a:r>
          </a:p>
          <a:p>
            <a:pPr marL="0" indent="0">
              <a:buNone/>
            </a:pPr>
            <a:endParaRPr lang="en-US" dirty="0"/>
          </a:p>
          <a:p>
            <a:pPr marL="0" indent="0">
              <a:buNone/>
            </a:pPr>
            <a:r>
              <a:rPr lang="en-US" dirty="0"/>
              <a:t>Readings:</a:t>
            </a:r>
          </a:p>
          <a:p>
            <a:pPr marL="0" indent="0">
              <a:buNone/>
            </a:pPr>
            <a:r>
              <a:rPr lang="en-AU" dirty="0"/>
              <a:t>Schratz, M. (1992) Researching while teaching: an action research approach in higher education, Studies in Higher Education, 17(1), 81-95. </a:t>
            </a:r>
          </a:p>
          <a:p>
            <a:pPr marL="0" indent="0">
              <a:buNone/>
            </a:pPr>
            <a:endParaRPr lang="en-AU" dirty="0"/>
          </a:p>
          <a:p>
            <a:pPr marL="0" indent="0">
              <a:buNone/>
            </a:pPr>
            <a:r>
              <a:rPr lang="en-AU" dirty="0"/>
              <a:t>Stephen </a:t>
            </a:r>
            <a:r>
              <a:rPr lang="en-AU" dirty="0" err="1"/>
              <a:t>Kemmis</a:t>
            </a:r>
            <a:r>
              <a:rPr lang="en-AU" dirty="0"/>
              <a:t> (2009) Action research as a practice‐based practice, Educational Action Research, 17:3, 463-474.</a:t>
            </a:r>
          </a:p>
          <a:p>
            <a:pPr marL="0" indent="0">
              <a:buNone/>
            </a:pPr>
            <a:r>
              <a:rPr lang="en-AU" dirty="0"/>
              <a:t> </a:t>
            </a:r>
          </a:p>
          <a:p>
            <a:pPr marL="0" indent="0">
              <a:buNone/>
            </a:pPr>
            <a:endParaRPr lang="en-US" dirty="0"/>
          </a:p>
        </p:txBody>
      </p:sp>
    </p:spTree>
    <p:extLst>
      <p:ext uri="{BB962C8B-B14F-4D97-AF65-F5344CB8AC3E}">
        <p14:creationId xmlns:p14="http://schemas.microsoft.com/office/powerpoint/2010/main" val="238316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C16EF0-7126-421B-94FF-59D13A12B0C2}"/>
              </a:ext>
            </a:extLst>
          </p:cNvPr>
          <p:cNvSpPr>
            <a:spLocks noGrp="1"/>
          </p:cNvSpPr>
          <p:nvPr>
            <p:ph type="body" sz="quarter" idx="11"/>
          </p:nvPr>
        </p:nvSpPr>
        <p:spPr/>
        <p:txBody>
          <a:bodyPr/>
          <a:lstStyle/>
          <a:p>
            <a:r>
              <a:rPr lang="en-AU" sz="1800" dirty="0">
                <a:latin typeface="Calibri" panose="020F0502020204030204" pitchFamily="34" charset="0"/>
                <a:ea typeface="Calibri" panose="020F0502020204030204" pitchFamily="34" charset="0"/>
                <a:cs typeface="Times New Roman" panose="02020603050405020304" pitchFamily="18" charset="0"/>
              </a:rPr>
              <a:t>Schratz, M. (1992) Researching while teaching: an action research approach in higher education, </a:t>
            </a:r>
            <a:r>
              <a:rPr lang="en-AU" sz="1800" i="1" dirty="0">
                <a:latin typeface="Calibri" panose="020F0502020204030204" pitchFamily="34" charset="0"/>
                <a:ea typeface="Calibri" panose="020F0502020204030204" pitchFamily="34" charset="0"/>
                <a:cs typeface="Times New Roman" panose="02020603050405020304" pitchFamily="18" charset="0"/>
              </a:rPr>
              <a:t>Studies in Higher Education</a:t>
            </a:r>
            <a:r>
              <a:rPr lang="en-AU" sz="1800" dirty="0">
                <a:latin typeface="Calibri" panose="020F0502020204030204" pitchFamily="34" charset="0"/>
                <a:ea typeface="Calibri" panose="020F0502020204030204" pitchFamily="34" charset="0"/>
                <a:cs typeface="Times New Roman" panose="02020603050405020304" pitchFamily="18" charset="0"/>
              </a:rPr>
              <a:t>, 17(1), 81-95. </a:t>
            </a:r>
          </a:p>
          <a:p>
            <a:endParaRPr lang="en-US" dirty="0"/>
          </a:p>
        </p:txBody>
      </p:sp>
      <p:sp>
        <p:nvSpPr>
          <p:cNvPr id="3" name="Text Placeholder 2">
            <a:extLst>
              <a:ext uri="{FF2B5EF4-FFF2-40B4-BE49-F238E27FC236}">
                <a16:creationId xmlns:a16="http://schemas.microsoft.com/office/drawing/2014/main" id="{53741DF9-0272-4E9D-9015-868DAF4CDE20}"/>
              </a:ext>
            </a:extLst>
          </p:cNvPr>
          <p:cNvSpPr>
            <a:spLocks noGrp="1"/>
          </p:cNvSpPr>
          <p:nvPr>
            <p:ph type="body" sz="quarter" idx="12"/>
          </p:nvPr>
        </p:nvSpPr>
        <p:spPr>
          <a:xfrm>
            <a:off x="359565" y="1076327"/>
            <a:ext cx="8280751" cy="2504435"/>
          </a:xfrm>
        </p:spPr>
        <p:txBody>
          <a:bodyPr/>
          <a:lstStyle/>
          <a:p>
            <a:pPr marL="0" indent="0">
              <a:buNone/>
            </a:pPr>
            <a:r>
              <a:rPr lang="en-AU" sz="1600" b="1" i="1" dirty="0"/>
              <a:t>Schratz article provides a technical/methodological/critical lens to consider action research process. </a:t>
            </a:r>
          </a:p>
          <a:p>
            <a:pPr marL="0" indent="0">
              <a:buNone/>
            </a:pPr>
            <a:endParaRPr lang="en-AU" sz="1400" dirty="0"/>
          </a:p>
          <a:p>
            <a:pPr marL="0" indent="0">
              <a:buNone/>
            </a:pPr>
            <a:r>
              <a:rPr lang="en-AU" sz="1400" dirty="0"/>
              <a:t>Instruments for action research: </a:t>
            </a:r>
          </a:p>
          <a:p>
            <a:pPr>
              <a:buAutoNum type="arabicPeriod"/>
            </a:pPr>
            <a:r>
              <a:rPr lang="en-AU" sz="1400" dirty="0"/>
              <a:t>Instant feedback – handing out 2 questions at the end of the lesson to students </a:t>
            </a:r>
          </a:p>
          <a:p>
            <a:pPr>
              <a:buAutoNum type="arabicPeriod"/>
            </a:pPr>
            <a:r>
              <a:rPr lang="en-AU" sz="1400" dirty="0"/>
              <a:t>Questionnaire – multiple choice questions </a:t>
            </a:r>
          </a:p>
          <a:p>
            <a:pPr>
              <a:buAutoNum type="arabicPeriod"/>
            </a:pPr>
            <a:r>
              <a:rPr lang="en-AU" sz="1400" dirty="0"/>
              <a:t>Sentence completion – phrases indicating the beginnings of evaluative statements (such as feelings, opinions, values etc)</a:t>
            </a:r>
          </a:p>
          <a:p>
            <a:pPr>
              <a:buAutoNum type="arabicPeriod"/>
            </a:pPr>
            <a:r>
              <a:rPr lang="en-AU" sz="1400" dirty="0"/>
              <a:t>Open Letter – writing a letter to the class to support overcoming a challenge</a:t>
            </a:r>
          </a:p>
          <a:p>
            <a:pPr>
              <a:buAutoNum type="arabicPeriod"/>
            </a:pPr>
            <a:r>
              <a:rPr lang="en-AU" sz="1400" dirty="0"/>
              <a:t>Journal book – Tracking personal thoughts and professional experiences – can be adopted by both educator and student </a:t>
            </a:r>
          </a:p>
          <a:p>
            <a:pPr>
              <a:buAutoNum type="arabicPeriod"/>
            </a:pPr>
            <a:r>
              <a:rPr lang="en-AU" sz="1400" dirty="0"/>
              <a:t>Classroom observation – invite a person you trust to offer supportive observation of teaching in action (teaching squares) </a:t>
            </a:r>
          </a:p>
          <a:p>
            <a:pPr>
              <a:buAutoNum type="arabicPeriod"/>
            </a:pPr>
            <a:r>
              <a:rPr lang="en-AU" sz="1400" dirty="0"/>
              <a:t>Audio-visual – offers potential for ‘critical’ lens of teaching performance </a:t>
            </a:r>
          </a:p>
          <a:p>
            <a:pPr>
              <a:buAutoNum type="arabicPeriod"/>
            </a:pPr>
            <a:r>
              <a:rPr lang="en-AU" sz="1400" dirty="0"/>
              <a:t>Interview triangle – with in-put from educator, student &amp; 3</a:t>
            </a:r>
            <a:r>
              <a:rPr lang="en-AU" sz="1400" baseline="30000" dirty="0"/>
              <a:t>rd</a:t>
            </a:r>
            <a:r>
              <a:rPr lang="en-AU" sz="1400" dirty="0"/>
              <a:t> person </a:t>
            </a:r>
          </a:p>
          <a:p>
            <a:pPr>
              <a:buAutoNum type="arabicPeriod"/>
            </a:pPr>
            <a:endParaRPr lang="en-AU" sz="1400" dirty="0"/>
          </a:p>
          <a:p>
            <a:pPr>
              <a:buAutoNum type="arabicPeriod"/>
            </a:pPr>
            <a:endParaRPr lang="en-AU" sz="1600" dirty="0"/>
          </a:p>
          <a:p>
            <a:pPr marL="0" indent="0">
              <a:buNone/>
            </a:pPr>
            <a:endParaRPr lang="en-AU" sz="1600" dirty="0"/>
          </a:p>
          <a:p>
            <a:pPr marL="0" indent="0">
              <a:buNone/>
            </a:pPr>
            <a:endParaRPr lang="en-US" sz="1600" dirty="0"/>
          </a:p>
        </p:txBody>
      </p:sp>
    </p:spTree>
    <p:extLst>
      <p:ext uri="{BB962C8B-B14F-4D97-AF65-F5344CB8AC3E}">
        <p14:creationId xmlns:p14="http://schemas.microsoft.com/office/powerpoint/2010/main" val="21109360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F4EDC9-8590-40B6-8CCA-02EA2AFB8671}"/>
              </a:ext>
            </a:extLst>
          </p:cNvPr>
          <p:cNvSpPr>
            <a:spLocks noGrp="1"/>
          </p:cNvSpPr>
          <p:nvPr>
            <p:ph type="body" sz="quarter" idx="11"/>
          </p:nvPr>
        </p:nvSpPr>
        <p:spPr/>
        <p:txBody>
          <a:bodyPr/>
          <a:lstStyle/>
          <a:p>
            <a:r>
              <a:rPr lang="en-AU" dirty="0"/>
              <a:t>Questions </a:t>
            </a:r>
            <a:endParaRPr lang="en-US" dirty="0"/>
          </a:p>
        </p:txBody>
      </p:sp>
      <p:sp>
        <p:nvSpPr>
          <p:cNvPr id="3" name="Text Placeholder 2">
            <a:extLst>
              <a:ext uri="{FF2B5EF4-FFF2-40B4-BE49-F238E27FC236}">
                <a16:creationId xmlns:a16="http://schemas.microsoft.com/office/drawing/2014/main" id="{816A5C30-1F30-4DB7-887D-D6265B2FFBAD}"/>
              </a:ext>
            </a:extLst>
          </p:cNvPr>
          <p:cNvSpPr>
            <a:spLocks noGrp="1"/>
          </p:cNvSpPr>
          <p:nvPr>
            <p:ph type="body" sz="quarter" idx="12"/>
          </p:nvPr>
        </p:nvSpPr>
        <p:spPr/>
        <p:txBody>
          <a:bodyPr/>
          <a:lstStyle/>
          <a:p>
            <a:pPr marL="0" indent="0">
              <a:buNone/>
            </a:pPr>
            <a:r>
              <a:rPr lang="en-AU" dirty="0"/>
              <a:t>Which instruments appealed to you as useful for your project? </a:t>
            </a:r>
          </a:p>
          <a:p>
            <a:pPr marL="0" indent="0">
              <a:buNone/>
            </a:pPr>
            <a:endParaRPr lang="en-AU" dirty="0"/>
          </a:p>
          <a:p>
            <a:pPr marL="0" indent="0">
              <a:buNone/>
            </a:pPr>
            <a:r>
              <a:rPr lang="en-AU" dirty="0"/>
              <a:t>What are your perspectives on the qualitative/quantitative binary to search for evidence of your teaching impact? </a:t>
            </a:r>
          </a:p>
          <a:p>
            <a:pPr marL="0" indent="0">
              <a:buNone/>
            </a:pPr>
            <a:endParaRPr lang="en-US" dirty="0"/>
          </a:p>
        </p:txBody>
      </p:sp>
    </p:spTree>
    <p:extLst>
      <p:ext uri="{BB962C8B-B14F-4D97-AF65-F5344CB8AC3E}">
        <p14:creationId xmlns:p14="http://schemas.microsoft.com/office/powerpoint/2010/main" val="13761013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9D06356-DA16-4A0F-8BBB-E28CA4660E98}"/>
              </a:ext>
            </a:extLst>
          </p:cNvPr>
          <p:cNvSpPr>
            <a:spLocks noGrp="1"/>
          </p:cNvSpPr>
          <p:nvPr>
            <p:ph type="body" sz="quarter" idx="11"/>
          </p:nvPr>
        </p:nvSpPr>
        <p:spPr/>
        <p:txBody>
          <a:bodyPr/>
          <a:lstStyle/>
          <a:p>
            <a:r>
              <a:rPr lang="en-AU" dirty="0"/>
              <a:t>Provocation </a:t>
            </a:r>
            <a:endParaRPr lang="en-US" dirty="0"/>
          </a:p>
        </p:txBody>
      </p:sp>
      <p:sp>
        <p:nvSpPr>
          <p:cNvPr id="3" name="Text Placeholder 2">
            <a:extLst>
              <a:ext uri="{FF2B5EF4-FFF2-40B4-BE49-F238E27FC236}">
                <a16:creationId xmlns:a16="http://schemas.microsoft.com/office/drawing/2014/main" id="{D19D82F8-0962-4F75-AF98-71817248C22E}"/>
              </a:ext>
            </a:extLst>
          </p:cNvPr>
          <p:cNvSpPr>
            <a:spLocks noGrp="1"/>
          </p:cNvSpPr>
          <p:nvPr>
            <p:ph type="body" sz="quarter" idx="12"/>
          </p:nvPr>
        </p:nvSpPr>
        <p:spPr/>
        <p:txBody>
          <a:bodyPr/>
          <a:lstStyle/>
          <a:p>
            <a:pPr marL="0" indent="0">
              <a:buNone/>
            </a:pPr>
            <a:r>
              <a:rPr lang="en-AU" sz="2000" dirty="0"/>
              <a:t>Smyth argues that teachers have to ‘critically’ confront their work in the classroom, that is, in the act of teaching itself. “The starting point lies in the teachers theorising their own practice in ways that involves them in coming to see how their own understandings have become limited and distorted by non-educational forces, such as institutional structures and political constraints” (cited in Schratz 1992, p. 90). </a:t>
            </a:r>
          </a:p>
          <a:p>
            <a:pPr marL="0" indent="0">
              <a:buNone/>
            </a:pPr>
            <a:endParaRPr lang="en-AU" sz="2000" dirty="0"/>
          </a:p>
          <a:p>
            <a:pPr marL="0" indent="0">
              <a:buNone/>
            </a:pPr>
            <a:r>
              <a:rPr lang="en-AU" sz="2000" b="1" dirty="0"/>
              <a:t>What are the institutional structure and political constraints that potentially limit your understandings of your own teaching</a:t>
            </a:r>
            <a:r>
              <a:rPr lang="en-AU" sz="2000" dirty="0"/>
              <a:t>? </a:t>
            </a:r>
            <a:endParaRPr lang="en-US" sz="2000" dirty="0"/>
          </a:p>
          <a:p>
            <a:pPr marL="0" indent="0">
              <a:buNone/>
            </a:pPr>
            <a:endParaRPr lang="en-US" sz="2000" dirty="0"/>
          </a:p>
        </p:txBody>
      </p:sp>
    </p:spTree>
    <p:extLst>
      <p:ext uri="{BB962C8B-B14F-4D97-AF65-F5344CB8AC3E}">
        <p14:creationId xmlns:p14="http://schemas.microsoft.com/office/powerpoint/2010/main" val="10239692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987C7D-07A8-4D44-849C-B69A57872B28}"/>
              </a:ext>
            </a:extLst>
          </p:cNvPr>
          <p:cNvSpPr>
            <a:spLocks noGrp="1"/>
          </p:cNvSpPr>
          <p:nvPr>
            <p:ph type="body" sz="quarter" idx="11"/>
          </p:nvPr>
        </p:nvSpPr>
        <p:spPr>
          <a:xfrm>
            <a:off x="260401" y="331522"/>
            <a:ext cx="8290903" cy="647700"/>
          </a:xfrm>
        </p:spPr>
        <p:txBody>
          <a:bodyPr/>
          <a:lstStyle/>
          <a:p>
            <a:r>
              <a:rPr lang="en-AU" sz="2000" dirty="0"/>
              <a:t>Kemmis, S. (2009) Action research as a practice‐based practice, </a:t>
            </a:r>
            <a:r>
              <a:rPr lang="en-AU" sz="2000" i="1" dirty="0"/>
              <a:t>Educational Action Research</a:t>
            </a:r>
            <a:r>
              <a:rPr lang="en-AU" sz="2000" dirty="0"/>
              <a:t>, 17:3, 463-474.</a:t>
            </a:r>
          </a:p>
        </p:txBody>
      </p:sp>
      <p:sp>
        <p:nvSpPr>
          <p:cNvPr id="3" name="Text Placeholder 2">
            <a:extLst>
              <a:ext uri="{FF2B5EF4-FFF2-40B4-BE49-F238E27FC236}">
                <a16:creationId xmlns:a16="http://schemas.microsoft.com/office/drawing/2014/main" id="{8E61087E-430D-4498-84E8-D41A3085082B}"/>
              </a:ext>
            </a:extLst>
          </p:cNvPr>
          <p:cNvSpPr>
            <a:spLocks noGrp="1"/>
          </p:cNvSpPr>
          <p:nvPr>
            <p:ph type="body" sz="quarter" idx="12"/>
          </p:nvPr>
        </p:nvSpPr>
        <p:spPr>
          <a:xfrm>
            <a:off x="270553" y="1319532"/>
            <a:ext cx="8280751" cy="2504435"/>
          </a:xfrm>
        </p:spPr>
        <p:txBody>
          <a:bodyPr/>
          <a:lstStyle/>
          <a:p>
            <a:pPr marL="0" indent="0">
              <a:buNone/>
            </a:pPr>
            <a:r>
              <a:rPr lang="en-AU" sz="1800" b="1" dirty="0"/>
              <a:t>Kemmis article offers an epistemological lens for how and why practitioners engage in action research. </a:t>
            </a:r>
          </a:p>
          <a:p>
            <a:pPr marL="0" indent="0">
              <a:buNone/>
            </a:pPr>
            <a:endParaRPr lang="en-AU" sz="1800" dirty="0"/>
          </a:p>
          <a:p>
            <a:pPr marL="0" indent="0">
              <a:buNone/>
            </a:pPr>
            <a:endParaRPr lang="en-AU" sz="1800" dirty="0"/>
          </a:p>
          <a:p>
            <a:pPr marL="0" indent="0">
              <a:buNone/>
            </a:pPr>
            <a:r>
              <a:rPr lang="en-AU" sz="1800" dirty="0"/>
              <a:t>‘</a:t>
            </a:r>
            <a:r>
              <a:rPr lang="en-AU" sz="1800" i="1" dirty="0"/>
              <a:t>Transforming our practices means transforming what we do; transforming our understandings means transforming what we think and say; and transforming the conditions of practice means transforming the ways we relate to</a:t>
            </a:r>
          </a:p>
          <a:p>
            <a:pPr marL="0" indent="0">
              <a:buNone/>
            </a:pPr>
            <a:r>
              <a:rPr lang="en-AU" sz="1800" i="1" dirty="0"/>
              <a:t>others and to things and circumstances around us. I will speak about these three things as “sayings”, “doings” and “</a:t>
            </a:r>
            <a:r>
              <a:rPr lang="en-AU" sz="1800" i="1" dirty="0" err="1"/>
              <a:t>relatings</a:t>
            </a:r>
            <a:r>
              <a:rPr lang="en-AU" sz="1800" dirty="0"/>
              <a:t>”’ (p. 463).</a:t>
            </a:r>
          </a:p>
          <a:p>
            <a:pPr marL="0" indent="0">
              <a:buNone/>
            </a:pPr>
            <a:endParaRPr lang="en-AU" sz="1800" dirty="0"/>
          </a:p>
          <a:p>
            <a:pPr marL="0" indent="0">
              <a:buNone/>
            </a:pPr>
            <a:endParaRPr lang="en-AU" sz="1800" dirty="0"/>
          </a:p>
          <a:p>
            <a:pPr marL="0" indent="0">
              <a:buNone/>
            </a:pPr>
            <a:endParaRPr lang="en-AU" sz="1800" dirty="0"/>
          </a:p>
          <a:p>
            <a:pPr marL="0" indent="0">
              <a:buNone/>
            </a:pPr>
            <a:endParaRPr lang="en-AU" sz="1800" dirty="0"/>
          </a:p>
          <a:p>
            <a:pPr marL="0" indent="0">
              <a:buNone/>
            </a:pPr>
            <a:endParaRPr lang="en-AU" sz="1800" dirty="0"/>
          </a:p>
          <a:p>
            <a:pPr marL="0" indent="0">
              <a:buNone/>
            </a:pPr>
            <a:endParaRPr lang="en-US" sz="1800" dirty="0"/>
          </a:p>
        </p:txBody>
      </p:sp>
    </p:spTree>
    <p:extLst>
      <p:ext uri="{BB962C8B-B14F-4D97-AF65-F5344CB8AC3E}">
        <p14:creationId xmlns:p14="http://schemas.microsoft.com/office/powerpoint/2010/main" val="5027185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458440-78EA-4D35-B924-E4DCE4B6FBBC}"/>
              </a:ext>
            </a:extLst>
          </p:cNvPr>
          <p:cNvSpPr>
            <a:spLocks noGrp="1"/>
          </p:cNvSpPr>
          <p:nvPr>
            <p:ph type="body" sz="quarter" idx="11"/>
          </p:nvPr>
        </p:nvSpPr>
        <p:spPr/>
        <p:txBody>
          <a:bodyPr/>
          <a:lstStyle/>
          <a:p>
            <a:r>
              <a:rPr lang="en-AU" sz="2000" dirty="0"/>
              <a:t>Kemmis, S. (2009) Action research as a practice‐based practice, </a:t>
            </a:r>
            <a:r>
              <a:rPr lang="en-AU" sz="2000" i="1" dirty="0"/>
              <a:t>Educational Action Research</a:t>
            </a:r>
            <a:r>
              <a:rPr lang="en-AU" sz="2000" dirty="0"/>
              <a:t>, 17:3, 463-474.</a:t>
            </a:r>
          </a:p>
          <a:p>
            <a:endParaRPr lang="en-US" sz="2800" dirty="0"/>
          </a:p>
        </p:txBody>
      </p:sp>
      <p:sp>
        <p:nvSpPr>
          <p:cNvPr id="3" name="Text Placeholder 2">
            <a:extLst>
              <a:ext uri="{FF2B5EF4-FFF2-40B4-BE49-F238E27FC236}">
                <a16:creationId xmlns:a16="http://schemas.microsoft.com/office/drawing/2014/main" id="{11C57E8E-5979-4297-BED6-8A6EA232903A}"/>
              </a:ext>
            </a:extLst>
          </p:cNvPr>
          <p:cNvSpPr>
            <a:spLocks noGrp="1"/>
          </p:cNvSpPr>
          <p:nvPr>
            <p:ph type="body" sz="quarter" idx="12"/>
          </p:nvPr>
        </p:nvSpPr>
        <p:spPr/>
        <p:txBody>
          <a:bodyPr/>
          <a:lstStyle/>
          <a:p>
            <a:pPr marL="0" indent="0">
              <a:buNone/>
            </a:pPr>
            <a:r>
              <a:rPr lang="en-AU" sz="1400" i="1" dirty="0"/>
              <a:t>‘For a professional practitioner in any field today – like education, social work, nursing or medicine – to live a ‘philosophical life’ is a matter of:</a:t>
            </a:r>
          </a:p>
          <a:p>
            <a:pPr marL="0" indent="0">
              <a:buNone/>
            </a:pPr>
            <a:r>
              <a:rPr lang="en-AU" sz="1400" i="1" dirty="0"/>
              <a:t>(1) living a ‘logic’ by thinking and speaking well and clearly, avoiding irrationality and falsehood;</a:t>
            </a:r>
          </a:p>
          <a:p>
            <a:pPr marL="0" indent="0">
              <a:buNone/>
            </a:pPr>
            <a:r>
              <a:rPr lang="en-AU" sz="1400" i="1" dirty="0"/>
              <a:t>(2) living a ‘physics’ by acting well in the world, avoiding harm, waste and excess; and</a:t>
            </a:r>
          </a:p>
          <a:p>
            <a:pPr marL="0" indent="0">
              <a:buNone/>
            </a:pPr>
            <a:r>
              <a:rPr lang="en-AU" sz="1400" i="1" dirty="0"/>
              <a:t>(3) living an ‘ethics’ by relating well to others, avoiding injustice and exclusion.</a:t>
            </a:r>
          </a:p>
          <a:p>
            <a:pPr marL="0" indent="0">
              <a:buNone/>
            </a:pPr>
            <a:endParaRPr lang="en-AU" sz="1400" i="1" dirty="0"/>
          </a:p>
          <a:p>
            <a:pPr marL="0" indent="0">
              <a:buNone/>
            </a:pPr>
            <a:r>
              <a:rPr lang="en-AU" sz="1400" i="1" dirty="0"/>
              <a:t>These three come together in a unitary praxis – that is, morally committed action oriented and informed by traditions of thought. This praxis comes together and coheres in a way of life, a way of orienting oneself in any and all of the uncertain situations we encounter’ </a:t>
            </a:r>
            <a:r>
              <a:rPr lang="en-AU" sz="1400" dirty="0"/>
              <a:t>(p. 465). </a:t>
            </a:r>
            <a:endParaRPr lang="en-US" sz="1400" dirty="0"/>
          </a:p>
        </p:txBody>
      </p:sp>
    </p:spTree>
    <p:extLst>
      <p:ext uri="{BB962C8B-B14F-4D97-AF65-F5344CB8AC3E}">
        <p14:creationId xmlns:p14="http://schemas.microsoft.com/office/powerpoint/2010/main" val="16990366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33ED028-DEED-B6F9-0259-E624E2D5DA6F}"/>
              </a:ext>
            </a:extLst>
          </p:cNvPr>
          <p:cNvSpPr>
            <a:spLocks noGrp="1"/>
          </p:cNvSpPr>
          <p:nvPr>
            <p:ph type="body" sz="quarter" idx="12"/>
          </p:nvPr>
        </p:nvSpPr>
        <p:spPr>
          <a:xfrm>
            <a:off x="236667" y="43030"/>
            <a:ext cx="3822303" cy="3668358"/>
          </a:xfrm>
        </p:spPr>
        <p:txBody>
          <a:bodyPr/>
          <a:lstStyle/>
          <a:p>
            <a:pPr>
              <a:lnSpc>
                <a:spcPct val="120000"/>
              </a:lnSpc>
              <a:spcAft>
                <a:spcPts val="1000"/>
              </a:spcAft>
            </a:pPr>
            <a:r>
              <a:rPr lang="en-US" sz="900" b="1" i="1" kern="100" dirty="0">
                <a:effectLst/>
                <a:latin typeface="Calibri" panose="020F0502020204030204" pitchFamily="34" charset="0"/>
                <a:ea typeface="Calibri" panose="020F0502020204030204" pitchFamily="34" charset="0"/>
                <a:cs typeface="Times New Roman" panose="02020603050405020304" pitchFamily="18" charset="0"/>
              </a:rPr>
              <a:t>Focus on teaching – what you can do differently to improve student </a:t>
            </a:r>
            <a:r>
              <a:rPr lang="en-US" sz="900" b="1" i="1" u="sng" kern="100" dirty="0">
                <a:effectLst/>
                <a:latin typeface="Calibri" panose="020F0502020204030204" pitchFamily="34" charset="0"/>
                <a:ea typeface="Calibri" panose="020F0502020204030204" pitchFamily="34" charset="0"/>
                <a:cs typeface="Times New Roman" panose="02020603050405020304" pitchFamily="18" charset="0"/>
              </a:rPr>
              <a:t>outcomes </a:t>
            </a:r>
            <a:endParaRPr lang="en-US" sz="900" u="sng"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Aft>
                <a:spcPts val="1000"/>
              </a:spcAft>
            </a:pPr>
            <a:r>
              <a:rPr lang="en-US" sz="900" b="1" kern="100" dirty="0" err="1">
                <a:effectLst/>
                <a:latin typeface="Calibri" panose="020F0502020204030204" pitchFamily="34" charset="0"/>
                <a:ea typeface="Calibri" panose="020F0502020204030204" pitchFamily="34" charset="0"/>
                <a:cs typeface="Times New Roman" panose="02020603050405020304" pitchFamily="18" charset="0"/>
              </a:rPr>
              <a:t>Decolonising</a:t>
            </a:r>
            <a:r>
              <a:rPr lang="en-US" sz="900" b="1" kern="100" dirty="0">
                <a:effectLst/>
                <a:latin typeface="Calibri" panose="020F0502020204030204" pitchFamily="34" charset="0"/>
                <a:ea typeface="Calibri" panose="020F0502020204030204" pitchFamily="34" charset="0"/>
                <a:cs typeface="Times New Roman" panose="02020603050405020304" pitchFamily="18" charset="0"/>
              </a:rPr>
              <a:t> the curriculum  (Critical Rac</a:t>
            </a:r>
            <a:r>
              <a:rPr lang="en-US" sz="900" b="1" kern="100" dirty="0">
                <a:latin typeface="Calibri" panose="020F0502020204030204" pitchFamily="34" charset="0"/>
                <a:ea typeface="Calibri" panose="020F0502020204030204" pitchFamily="34" charset="0"/>
                <a:cs typeface="Times New Roman" panose="02020603050405020304" pitchFamily="18" charset="0"/>
              </a:rPr>
              <a:t>e Theory/Culturally Responsive Pedagogy))</a:t>
            </a:r>
            <a:endParaRPr lang="en-US" sz="9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20000"/>
              </a:lnSpc>
              <a:spcAft>
                <a:spcPts val="1000"/>
              </a:spcAft>
              <a:buFont typeface="Calibri" panose="020F0502020204030204" pitchFamily="34" charset="0"/>
              <a:buChar char="-"/>
            </a:pPr>
            <a:r>
              <a:rPr lang="en-US" sz="900" kern="100" dirty="0">
                <a:effectLst/>
                <a:latin typeface="Calibri" panose="020F0502020204030204" pitchFamily="34" charset="0"/>
                <a:ea typeface="Calibri" panose="020F0502020204030204" pitchFamily="34" charset="0"/>
                <a:cs typeface="Times New Roman" panose="02020603050405020304" pitchFamily="18" charset="0"/>
              </a:rPr>
              <a:t>Embedding Aboriginal knowledges and supporting students emotions </a:t>
            </a:r>
          </a:p>
          <a:p>
            <a:pPr>
              <a:lnSpc>
                <a:spcPct val="120000"/>
              </a:lnSpc>
              <a:spcAft>
                <a:spcPts val="1000"/>
              </a:spcAft>
            </a:pPr>
            <a:r>
              <a:rPr lang="en-US" sz="900" b="1" kern="100" dirty="0">
                <a:effectLst/>
                <a:latin typeface="Calibri" panose="020F0502020204030204" pitchFamily="34" charset="0"/>
                <a:ea typeface="Calibri" panose="020F0502020204030204" pitchFamily="34" charset="0"/>
                <a:cs typeface="Times New Roman" panose="02020603050405020304" pitchFamily="18" charset="0"/>
              </a:rPr>
              <a:t>First year experience (transition pedagogy) </a:t>
            </a:r>
          </a:p>
          <a:p>
            <a:pPr marL="342900" lvl="0" indent="-342900">
              <a:lnSpc>
                <a:spcPct val="120000"/>
              </a:lnSpc>
              <a:spcAft>
                <a:spcPts val="1000"/>
              </a:spcAft>
              <a:buFont typeface="Calibri" panose="020F0502020204030204" pitchFamily="34" charset="0"/>
              <a:buChar char="-"/>
            </a:pPr>
            <a:r>
              <a:rPr lang="en-US" sz="900" kern="100" dirty="0">
                <a:effectLst/>
                <a:latin typeface="Calibri" panose="020F0502020204030204" pitchFamily="34" charset="0"/>
                <a:ea typeface="Calibri" panose="020F0502020204030204" pitchFamily="34" charset="0"/>
                <a:cs typeface="Times New Roman" panose="02020603050405020304" pitchFamily="18" charset="0"/>
              </a:rPr>
              <a:t>Managing large classes; Supporting students transition; managing expectations</a:t>
            </a:r>
          </a:p>
          <a:p>
            <a:pPr>
              <a:lnSpc>
                <a:spcPct val="120000"/>
              </a:lnSpc>
              <a:spcAft>
                <a:spcPts val="1000"/>
              </a:spcAft>
            </a:pPr>
            <a:r>
              <a:rPr lang="en-US" sz="900" b="1" kern="100" dirty="0">
                <a:effectLst/>
                <a:latin typeface="Calibri" panose="020F0502020204030204" pitchFamily="34" charset="0"/>
                <a:ea typeface="Calibri" panose="020F0502020204030204" pitchFamily="34" charset="0"/>
                <a:cs typeface="Times New Roman" panose="02020603050405020304" pitchFamily="18" charset="0"/>
              </a:rPr>
              <a:t>Engagement</a:t>
            </a:r>
            <a:r>
              <a:rPr lang="en-US" sz="900" kern="100" dirty="0">
                <a:effectLst/>
                <a:latin typeface="Calibri" panose="020F0502020204030204" pitchFamily="34" charset="0"/>
                <a:ea typeface="Calibri" panose="020F0502020204030204" pitchFamily="34" charset="0"/>
                <a:cs typeface="Times New Roman" panose="02020603050405020304" pitchFamily="18" charset="0"/>
              </a:rPr>
              <a:t> (Retention; </a:t>
            </a:r>
          </a:p>
          <a:p>
            <a:pPr marL="342900" lvl="0" indent="-342900">
              <a:lnSpc>
                <a:spcPct val="120000"/>
              </a:lnSpc>
              <a:buFont typeface="Calibri" panose="020F0502020204030204" pitchFamily="34" charset="0"/>
              <a:buChar char="-"/>
            </a:pPr>
            <a:r>
              <a:rPr lang="en-US" sz="900" kern="100" dirty="0">
                <a:effectLst/>
                <a:latin typeface="Calibri" panose="020F0502020204030204" pitchFamily="34" charset="0"/>
                <a:ea typeface="Calibri" panose="020F0502020204030204" pitchFamily="34" charset="0"/>
                <a:cs typeface="Times New Roman" panose="02020603050405020304" pitchFamily="18" charset="0"/>
              </a:rPr>
              <a:t>Productive modes/methods of student communication </a:t>
            </a:r>
          </a:p>
          <a:p>
            <a:pPr marL="342900" lvl="0" indent="-342900">
              <a:lnSpc>
                <a:spcPct val="120000"/>
              </a:lnSpc>
              <a:spcAft>
                <a:spcPts val="1000"/>
              </a:spcAft>
              <a:buFont typeface="Calibri" panose="020F0502020204030204" pitchFamily="34" charset="0"/>
              <a:buChar char="-"/>
            </a:pPr>
            <a:r>
              <a:rPr lang="en-US" sz="900" kern="100" dirty="0">
                <a:effectLst/>
                <a:latin typeface="Calibri" panose="020F0502020204030204" pitchFamily="34" charset="0"/>
                <a:ea typeface="Calibri" panose="020F0502020204030204" pitchFamily="34" charset="0"/>
                <a:cs typeface="Times New Roman" panose="02020603050405020304" pitchFamily="18" charset="0"/>
              </a:rPr>
              <a:t>Sustaining levels of engagement across course </a:t>
            </a:r>
          </a:p>
          <a:p>
            <a:pPr>
              <a:lnSpc>
                <a:spcPct val="120000"/>
              </a:lnSpc>
              <a:spcAft>
                <a:spcPts val="1000"/>
              </a:spcAft>
            </a:pPr>
            <a:r>
              <a:rPr lang="en-US" sz="900" b="1" kern="100" dirty="0">
                <a:effectLst/>
                <a:latin typeface="Calibri" panose="020F0502020204030204" pitchFamily="34" charset="0"/>
                <a:ea typeface="Calibri" panose="020F0502020204030204" pitchFamily="34" charset="0"/>
                <a:cs typeface="Times New Roman" panose="02020603050405020304" pitchFamily="18" charset="0"/>
              </a:rPr>
              <a:t>Curriculum/assessment alignment (Biggs)</a:t>
            </a:r>
          </a:p>
          <a:p>
            <a:pPr>
              <a:lnSpc>
                <a:spcPct val="120000"/>
              </a:lnSpc>
              <a:spcAft>
                <a:spcPts val="1000"/>
              </a:spcAft>
            </a:pPr>
            <a:r>
              <a:rPr lang="en-US" sz="900" kern="100" dirty="0">
                <a:effectLst/>
                <a:latin typeface="Calibri" panose="020F0502020204030204" pitchFamily="34" charset="0"/>
                <a:ea typeface="Calibri" panose="020F0502020204030204" pitchFamily="34" charset="0"/>
                <a:cs typeface="Times New Roman" panose="02020603050405020304" pitchFamily="18" charset="0"/>
              </a:rPr>
              <a:t>Building confidence and rigor in subject area </a:t>
            </a:r>
          </a:p>
          <a:p>
            <a:pPr marL="342900" lvl="0" indent="-342900">
              <a:lnSpc>
                <a:spcPct val="120000"/>
              </a:lnSpc>
              <a:spcAft>
                <a:spcPts val="1000"/>
              </a:spcAft>
              <a:buFont typeface="Calibri" panose="020F0502020204030204" pitchFamily="34" charset="0"/>
              <a:buChar char="-"/>
            </a:pPr>
            <a:r>
              <a:rPr lang="en-US" sz="900" kern="100" dirty="0">
                <a:effectLst/>
                <a:latin typeface="Calibri" panose="020F0502020204030204" pitchFamily="34" charset="0"/>
                <a:ea typeface="Calibri" panose="020F0502020204030204" pitchFamily="34" charset="0"/>
                <a:cs typeface="Times New Roman" panose="02020603050405020304" pitchFamily="18" charset="0"/>
              </a:rPr>
              <a:t>Media/Arts </a:t>
            </a:r>
          </a:p>
          <a:p>
            <a:pPr>
              <a:lnSpc>
                <a:spcPct val="120000"/>
              </a:lnSpc>
              <a:spcAft>
                <a:spcPts val="1000"/>
              </a:spcAft>
            </a:pPr>
            <a:r>
              <a:rPr lang="en-US" sz="900" b="1" kern="100" dirty="0">
                <a:effectLst/>
                <a:latin typeface="Calibri" panose="020F0502020204030204" pitchFamily="34" charset="0"/>
                <a:ea typeface="Calibri" panose="020F0502020204030204" pitchFamily="34" charset="0"/>
                <a:cs typeface="Times New Roman" panose="02020603050405020304" pitchFamily="18" charset="0"/>
              </a:rPr>
              <a:t>Blended learning</a:t>
            </a:r>
          </a:p>
          <a:p>
            <a:pPr>
              <a:lnSpc>
                <a:spcPct val="120000"/>
              </a:lnSpc>
              <a:spcAft>
                <a:spcPts val="1000"/>
              </a:spcAft>
            </a:pPr>
            <a:r>
              <a:rPr lang="en-US" sz="900" kern="100" dirty="0">
                <a:effectLst/>
                <a:latin typeface="Calibri" panose="020F0502020204030204" pitchFamily="34" charset="0"/>
                <a:ea typeface="Calibri" panose="020F0502020204030204" pitchFamily="34" charset="0"/>
                <a:cs typeface="Times New Roman" panose="02020603050405020304" pitchFamily="18" charset="0"/>
              </a:rPr>
              <a:t>Teaching across delivery modes in same course; Developing curriculum for pre-tutorial engagement </a:t>
            </a:r>
          </a:p>
          <a:p>
            <a:endParaRPr lang="en-US" dirty="0"/>
          </a:p>
        </p:txBody>
      </p:sp>
      <p:sp>
        <p:nvSpPr>
          <p:cNvPr id="4" name="TextBox 3">
            <a:extLst>
              <a:ext uri="{FF2B5EF4-FFF2-40B4-BE49-F238E27FC236}">
                <a16:creationId xmlns:a16="http://schemas.microsoft.com/office/drawing/2014/main" id="{2ED4CF36-0A0B-2778-0C5E-C3D1C0D5F3E5}"/>
              </a:ext>
            </a:extLst>
          </p:cNvPr>
          <p:cNvSpPr txBox="1"/>
          <p:nvPr/>
        </p:nvSpPr>
        <p:spPr>
          <a:xfrm>
            <a:off x="4507454" y="225910"/>
            <a:ext cx="3937299" cy="4004173"/>
          </a:xfrm>
          <a:prstGeom prst="rect">
            <a:avLst/>
          </a:prstGeom>
          <a:noFill/>
        </p:spPr>
        <p:txBody>
          <a:bodyPr wrap="square" rtlCol="0">
            <a:spAutoFit/>
          </a:bodyPr>
          <a:lstStyle/>
          <a:p>
            <a:pPr>
              <a:lnSpc>
                <a:spcPct val="120000"/>
              </a:lnSpc>
              <a:spcAft>
                <a:spcPts val="1000"/>
              </a:spcAft>
            </a:pPr>
            <a:r>
              <a:rPr lang="en-US" sz="1000" b="1" kern="100" dirty="0">
                <a:effectLst/>
                <a:latin typeface="Calibri" panose="020F0502020204030204" pitchFamily="34" charset="0"/>
                <a:ea typeface="Calibri" panose="020F0502020204030204" pitchFamily="34" charset="0"/>
                <a:cs typeface="Times New Roman" panose="02020603050405020304" pitchFamily="18" charset="0"/>
              </a:rPr>
              <a:t>Managing students emotions (affect, ethics of care) </a:t>
            </a:r>
          </a:p>
          <a:p>
            <a:pPr marL="342900" lvl="0" indent="-342900">
              <a:lnSpc>
                <a:spcPct val="120000"/>
              </a:lnSpc>
              <a:spcAft>
                <a:spcPts val="1000"/>
              </a:spcAft>
              <a:buFont typeface="Calibri" panose="020F0502020204030204" pitchFamily="34" charset="0"/>
              <a:buChar char="-"/>
            </a:pP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How to support students discomfort with subject area/criticality/reflexivity </a:t>
            </a:r>
          </a:p>
          <a:p>
            <a:pPr>
              <a:lnSpc>
                <a:spcPct val="120000"/>
              </a:lnSpc>
              <a:spcAft>
                <a:spcPts val="1000"/>
              </a:spcAft>
            </a:pPr>
            <a:r>
              <a:rPr lang="en-US" sz="1000" b="1" kern="100" dirty="0">
                <a:effectLst/>
                <a:latin typeface="Calibri" panose="020F0502020204030204" pitchFamily="34" charset="0"/>
                <a:ea typeface="Calibri" panose="020F0502020204030204" pitchFamily="34" charset="0"/>
                <a:cs typeface="Times New Roman" panose="02020603050405020304" pitchFamily="18" charset="0"/>
              </a:rPr>
              <a:t>AI </a:t>
            </a:r>
          </a:p>
          <a:p>
            <a:pPr marL="342900" lvl="0" indent="-342900">
              <a:lnSpc>
                <a:spcPct val="120000"/>
              </a:lnSpc>
              <a:buFont typeface="Calibri" panose="020F0502020204030204" pitchFamily="34" charset="0"/>
              <a:buChar char="-"/>
            </a:pP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How to equip students with ethical perspective </a:t>
            </a:r>
          </a:p>
          <a:p>
            <a:pPr marL="342900" lvl="0" indent="-342900">
              <a:lnSpc>
                <a:spcPct val="120000"/>
              </a:lnSpc>
              <a:spcAft>
                <a:spcPts val="1000"/>
              </a:spcAft>
              <a:buFont typeface="Calibri" panose="020F0502020204030204" pitchFamily="34" charset="0"/>
              <a:buChar char="-"/>
            </a:pP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How it links with assessment </a:t>
            </a:r>
          </a:p>
          <a:p>
            <a:pPr>
              <a:lnSpc>
                <a:spcPct val="120000"/>
              </a:lnSpc>
              <a:spcAft>
                <a:spcPts val="1000"/>
              </a:spcAft>
            </a:pPr>
            <a:r>
              <a:rPr lang="en-US" sz="1000" b="1" kern="100" dirty="0">
                <a:effectLst/>
                <a:latin typeface="Calibri" panose="020F0502020204030204" pitchFamily="34" charset="0"/>
                <a:ea typeface="Calibri" panose="020F0502020204030204" pitchFamily="34" charset="0"/>
                <a:cs typeface="Times New Roman" panose="02020603050405020304" pitchFamily="18" charset="0"/>
              </a:rPr>
              <a:t>Group Work  (employability/graduate attributes) </a:t>
            </a:r>
          </a:p>
          <a:p>
            <a:pPr marL="342900" lvl="0" indent="-342900">
              <a:lnSpc>
                <a:spcPct val="120000"/>
              </a:lnSpc>
              <a:spcAft>
                <a:spcPts val="1000"/>
              </a:spcAft>
              <a:buFont typeface="Calibri" panose="020F0502020204030204" pitchFamily="34" charset="0"/>
              <a:buChar char="-"/>
            </a:pP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Low engagement in group tasks </a:t>
            </a:r>
          </a:p>
          <a:p>
            <a:pPr>
              <a:lnSpc>
                <a:spcPct val="120000"/>
              </a:lnSpc>
              <a:spcAft>
                <a:spcPts val="1000"/>
              </a:spcAft>
            </a:pPr>
            <a:r>
              <a:rPr lang="en-US" sz="1000" b="1" kern="100" dirty="0">
                <a:effectLst/>
                <a:latin typeface="Calibri" panose="020F0502020204030204" pitchFamily="34" charset="0"/>
                <a:ea typeface="Calibri" panose="020F0502020204030204" pitchFamily="34" charset="0"/>
                <a:cs typeface="Times New Roman" panose="02020603050405020304" pitchFamily="18" charset="0"/>
              </a:rPr>
              <a:t>Understanding students (critical pedagogy) </a:t>
            </a:r>
          </a:p>
          <a:p>
            <a:pPr marL="342900" lvl="0" indent="-342900">
              <a:lnSpc>
                <a:spcPct val="120000"/>
              </a:lnSpc>
              <a:buFont typeface="Calibri" panose="020F0502020204030204" pitchFamily="34" charset="0"/>
              <a:buChar char="-"/>
            </a:pP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Contexts that inform pedagogy and curriculum </a:t>
            </a:r>
          </a:p>
          <a:p>
            <a:pPr marL="342900" lvl="0" indent="-342900">
              <a:lnSpc>
                <a:spcPct val="120000"/>
              </a:lnSpc>
              <a:spcAft>
                <a:spcPts val="1000"/>
              </a:spcAft>
              <a:buFont typeface="Calibri" panose="020F0502020204030204" pitchFamily="34" charset="0"/>
              <a:buChar char="-"/>
            </a:pP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Teaching for diversity </a:t>
            </a:r>
          </a:p>
          <a:p>
            <a:pPr>
              <a:lnSpc>
                <a:spcPct val="120000"/>
              </a:lnSpc>
              <a:spcAft>
                <a:spcPts val="1000"/>
              </a:spcAft>
            </a:pPr>
            <a:r>
              <a:rPr lang="en-US" sz="1000" i="1" kern="100" dirty="0">
                <a:effectLst/>
                <a:latin typeface="Calibri" panose="020F0502020204030204" pitchFamily="34" charset="0"/>
                <a:ea typeface="Calibri" panose="020F0502020204030204" pitchFamily="34" charset="0"/>
                <a:cs typeface="Times New Roman" panose="02020603050405020304" pitchFamily="18" charset="0"/>
              </a:rPr>
              <a:t>Focus on teacher’s work; program structure; other </a:t>
            </a:r>
            <a:endParaRPr lang="en-US" sz="1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20000"/>
              </a:lnSpc>
              <a:buFont typeface="Calibri" panose="020F0502020204030204" pitchFamily="34" charset="0"/>
              <a:buChar char="-"/>
            </a:pP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Moderation of assessments – how to improve process </a:t>
            </a:r>
          </a:p>
          <a:p>
            <a:pPr marL="342900" lvl="0" indent="-342900">
              <a:lnSpc>
                <a:spcPct val="120000"/>
              </a:lnSpc>
              <a:buFont typeface="Calibri" panose="020F0502020204030204" pitchFamily="34" charset="0"/>
              <a:buChar char="-"/>
            </a:pP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Mapping experiences of male students in ECE </a:t>
            </a:r>
          </a:p>
          <a:p>
            <a:pPr marL="342900" lvl="0" indent="-342900">
              <a:lnSpc>
                <a:spcPct val="120000"/>
              </a:lnSpc>
              <a:spcAft>
                <a:spcPts val="1000"/>
              </a:spcAft>
              <a:buFont typeface="Calibri" panose="020F0502020204030204" pitchFamily="34" charset="0"/>
              <a:buChar char="-"/>
            </a:pPr>
            <a:r>
              <a:rPr lang="en-US" sz="1000" kern="100" dirty="0">
                <a:effectLst/>
                <a:latin typeface="Calibri" panose="020F0502020204030204" pitchFamily="34" charset="0"/>
                <a:ea typeface="Calibri" panose="020F0502020204030204" pitchFamily="34" charset="0"/>
                <a:cs typeface="Times New Roman" panose="02020603050405020304" pitchFamily="18" charset="0"/>
              </a:rPr>
              <a:t>AI support for academics </a:t>
            </a:r>
            <a:endParaRPr lang="en-US" sz="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877560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F63AE6-23BC-44A6-BB66-A92101E2B746}"/>
              </a:ext>
            </a:extLst>
          </p:cNvPr>
          <p:cNvSpPr>
            <a:spLocks noGrp="1"/>
          </p:cNvSpPr>
          <p:nvPr>
            <p:ph type="body" sz="quarter" idx="11"/>
          </p:nvPr>
        </p:nvSpPr>
        <p:spPr/>
        <p:txBody>
          <a:bodyPr/>
          <a:lstStyle/>
          <a:p>
            <a:r>
              <a:rPr lang="en-AU" sz="2400" dirty="0"/>
              <a:t>Practice architectures – mediating preconditions</a:t>
            </a:r>
            <a:endParaRPr lang="en-US" sz="2400" dirty="0"/>
          </a:p>
        </p:txBody>
      </p:sp>
      <p:sp>
        <p:nvSpPr>
          <p:cNvPr id="3" name="Text Placeholder 2">
            <a:extLst>
              <a:ext uri="{FF2B5EF4-FFF2-40B4-BE49-F238E27FC236}">
                <a16:creationId xmlns:a16="http://schemas.microsoft.com/office/drawing/2014/main" id="{B9F0EEC9-20B2-439E-A958-FBD3CC7DC078}"/>
              </a:ext>
            </a:extLst>
          </p:cNvPr>
          <p:cNvSpPr>
            <a:spLocks noGrp="1"/>
          </p:cNvSpPr>
          <p:nvPr>
            <p:ph type="body" sz="quarter" idx="12"/>
          </p:nvPr>
        </p:nvSpPr>
        <p:spPr>
          <a:xfrm>
            <a:off x="327197" y="1004091"/>
            <a:ext cx="8280751" cy="2504435"/>
          </a:xfrm>
        </p:spPr>
        <p:txBody>
          <a:bodyPr/>
          <a:lstStyle/>
          <a:p>
            <a:pPr marL="0" indent="0" algn="l">
              <a:buNone/>
            </a:pPr>
            <a:r>
              <a:rPr lang="en-AU" sz="1600" b="0" i="0" u="none" strike="noStrike" baseline="0" dirty="0">
                <a:solidFill>
                  <a:srgbClr val="292526"/>
                </a:solidFill>
                <a:cs typeface="Calibri" panose="020F0502020204030204" pitchFamily="34" charset="0"/>
              </a:rPr>
              <a:t>Schatzki (2002, 98) describes practices as ‘prefigured’ because social interaction in established practices generally follows these familiar shapes or patterns. For example, what education </a:t>
            </a:r>
            <a:r>
              <a:rPr lang="en-AU" sz="1600" b="0" i="1" u="none" strike="noStrike" baseline="0" dirty="0">
                <a:solidFill>
                  <a:srgbClr val="292526"/>
                </a:solidFill>
                <a:cs typeface="Calibri" panose="020F0502020204030204" pitchFamily="34" charset="0"/>
              </a:rPr>
              <a:t>means </a:t>
            </a:r>
            <a:r>
              <a:rPr lang="en-AU" sz="1600" b="0" i="0" u="none" strike="noStrike" baseline="0" dirty="0">
                <a:solidFill>
                  <a:srgbClr val="292526"/>
                </a:solidFill>
                <a:cs typeface="Calibri" panose="020F0502020204030204" pitchFamily="34" charset="0"/>
              </a:rPr>
              <a:t>(thinking, saying) to a teacher is always already shaped by ideas that pre-exist in various discourses of education; how education is </a:t>
            </a:r>
            <a:r>
              <a:rPr lang="en-AU" sz="1600" b="0" i="1" u="none" strike="noStrike" baseline="0" dirty="0">
                <a:solidFill>
                  <a:srgbClr val="292526"/>
                </a:solidFill>
                <a:cs typeface="Calibri" panose="020F0502020204030204" pitchFamily="34" charset="0"/>
              </a:rPr>
              <a:t>done </a:t>
            </a:r>
            <a:r>
              <a:rPr lang="en-AU" sz="1600" b="0" i="0" u="none" strike="noStrike" baseline="0" dirty="0">
                <a:solidFill>
                  <a:srgbClr val="292526"/>
                </a:solidFill>
                <a:cs typeface="Calibri" panose="020F0502020204030204" pitchFamily="34" charset="0"/>
              </a:rPr>
              <a:t>(doing) is always already shaped by the material and economic resources made available for the task; and how people will </a:t>
            </a:r>
            <a:r>
              <a:rPr lang="en-AU" sz="1600" b="0" i="1" u="none" strike="noStrike" baseline="0" dirty="0">
                <a:solidFill>
                  <a:srgbClr val="292526"/>
                </a:solidFill>
                <a:cs typeface="Calibri" panose="020F0502020204030204" pitchFamily="34" charset="0"/>
              </a:rPr>
              <a:t>relate </a:t>
            </a:r>
            <a:r>
              <a:rPr lang="en-AU" sz="1600" b="0" i="0" u="none" strike="noStrike" baseline="0" dirty="0">
                <a:solidFill>
                  <a:srgbClr val="292526"/>
                </a:solidFill>
                <a:cs typeface="Calibri" panose="020F0502020204030204" pitchFamily="34" charset="0"/>
              </a:rPr>
              <a:t>to one another in educational settings and situations (relating) is always already shaped by previously established patterns of social relationships and power (cited in Kemmis 2009, p. 466). </a:t>
            </a:r>
          </a:p>
          <a:p>
            <a:pPr marL="0" indent="0" algn="l">
              <a:buNone/>
            </a:pPr>
            <a:endParaRPr lang="en-AU" sz="1600" dirty="0">
              <a:solidFill>
                <a:srgbClr val="292526"/>
              </a:solidFill>
              <a:cs typeface="Calibri" panose="020F0502020204030204" pitchFamily="34" charset="0"/>
            </a:endParaRPr>
          </a:p>
          <a:p>
            <a:pPr marL="0" indent="0" algn="l">
              <a:buNone/>
            </a:pPr>
            <a:r>
              <a:rPr lang="en-AU" sz="1600" dirty="0">
                <a:solidFill>
                  <a:srgbClr val="292526"/>
                </a:solidFill>
                <a:cs typeface="Calibri" panose="020F0502020204030204" pitchFamily="34" charset="0"/>
              </a:rPr>
              <a:t>Action research processes offer new ways of saying, doing and relating, and each impacts on the other. </a:t>
            </a:r>
            <a:endParaRPr lang="en-US" sz="2000" dirty="0">
              <a:cs typeface="Calibri" panose="020F0502020204030204" pitchFamily="34" charset="0"/>
            </a:endParaRPr>
          </a:p>
        </p:txBody>
      </p:sp>
    </p:spTree>
    <p:extLst>
      <p:ext uri="{BB962C8B-B14F-4D97-AF65-F5344CB8AC3E}">
        <p14:creationId xmlns:p14="http://schemas.microsoft.com/office/powerpoint/2010/main" val="39065952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5B87AA-7E4C-43A3-83FD-169B3A0C9619}"/>
              </a:ext>
            </a:extLst>
          </p:cNvPr>
          <p:cNvSpPr>
            <a:spLocks noGrp="1"/>
          </p:cNvSpPr>
          <p:nvPr>
            <p:ph type="body" sz="quarter" idx="11"/>
          </p:nvPr>
        </p:nvSpPr>
        <p:spPr/>
        <p:txBody>
          <a:bodyPr/>
          <a:lstStyle/>
          <a:p>
            <a:r>
              <a:rPr lang="en-AU" dirty="0"/>
              <a:t>Provocations of action research </a:t>
            </a:r>
            <a:endParaRPr lang="en-US" dirty="0"/>
          </a:p>
        </p:txBody>
      </p:sp>
      <p:sp>
        <p:nvSpPr>
          <p:cNvPr id="3" name="Text Placeholder 2">
            <a:extLst>
              <a:ext uri="{FF2B5EF4-FFF2-40B4-BE49-F238E27FC236}">
                <a16:creationId xmlns:a16="http://schemas.microsoft.com/office/drawing/2014/main" id="{C095A1CE-C984-495C-A03A-0C3488D96379}"/>
              </a:ext>
            </a:extLst>
          </p:cNvPr>
          <p:cNvSpPr>
            <a:spLocks noGrp="1"/>
          </p:cNvSpPr>
          <p:nvPr>
            <p:ph type="body" sz="quarter" idx="12"/>
          </p:nvPr>
        </p:nvSpPr>
        <p:spPr>
          <a:xfrm>
            <a:off x="431624" y="1319532"/>
            <a:ext cx="8280751" cy="2504435"/>
          </a:xfrm>
        </p:spPr>
        <p:txBody>
          <a:bodyPr/>
          <a:lstStyle/>
          <a:p>
            <a:pPr marL="0" indent="0">
              <a:buNone/>
            </a:pPr>
            <a:r>
              <a:rPr lang="en-AU" sz="1800" b="1" dirty="0"/>
              <a:t>Technical</a:t>
            </a:r>
            <a:r>
              <a:rPr lang="en-AU" sz="1800" dirty="0"/>
              <a:t> – improve outcomes through focusing on the self, one way relationship of process. Participant as ‘object’ </a:t>
            </a:r>
          </a:p>
          <a:p>
            <a:pPr marL="0" indent="0">
              <a:buNone/>
            </a:pPr>
            <a:endParaRPr lang="en-AU" sz="1800" dirty="0"/>
          </a:p>
          <a:p>
            <a:pPr marL="0" indent="0">
              <a:buNone/>
            </a:pPr>
            <a:r>
              <a:rPr lang="en-AU" sz="1800" b="1" dirty="0"/>
              <a:t>Practical</a:t>
            </a:r>
            <a:r>
              <a:rPr lang="en-AU" sz="1800" dirty="0"/>
              <a:t> – self-directed but others have a voice, participant is ‘subject’, open to the views of others, transitive and reciprocal </a:t>
            </a:r>
          </a:p>
          <a:p>
            <a:pPr marL="0" indent="0">
              <a:buNone/>
            </a:pPr>
            <a:endParaRPr lang="en-AU" sz="1800" dirty="0"/>
          </a:p>
          <a:p>
            <a:pPr marL="0" indent="0">
              <a:buNone/>
            </a:pPr>
            <a:r>
              <a:rPr lang="en-AU" sz="1800" b="1" dirty="0"/>
              <a:t>Critical </a:t>
            </a:r>
            <a:r>
              <a:rPr lang="en-AU" sz="1800" dirty="0"/>
              <a:t>- aim to change their social world collectively, by thinking about it differently, acting differently, and relating to one another differently – by constructing other architectures to enable and constrain their practice in ways that are more sustainable, less unsustainable.</a:t>
            </a:r>
            <a:endParaRPr lang="en-US" sz="1800" dirty="0"/>
          </a:p>
        </p:txBody>
      </p:sp>
    </p:spTree>
    <p:extLst>
      <p:ext uri="{BB962C8B-B14F-4D97-AF65-F5344CB8AC3E}">
        <p14:creationId xmlns:p14="http://schemas.microsoft.com/office/powerpoint/2010/main" val="23794871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C2DCB7-5A01-4CD5-9F5B-AFD8FB441F32}"/>
              </a:ext>
            </a:extLst>
          </p:cNvPr>
          <p:cNvSpPr>
            <a:spLocks noGrp="1"/>
          </p:cNvSpPr>
          <p:nvPr>
            <p:ph type="body" sz="quarter" idx="11"/>
          </p:nvPr>
        </p:nvSpPr>
        <p:spPr/>
        <p:txBody>
          <a:bodyPr/>
          <a:lstStyle/>
          <a:p>
            <a:r>
              <a:rPr lang="en-AU" dirty="0"/>
              <a:t>Provocation </a:t>
            </a:r>
            <a:endParaRPr lang="en-US" dirty="0"/>
          </a:p>
        </p:txBody>
      </p:sp>
      <p:sp>
        <p:nvSpPr>
          <p:cNvPr id="3" name="Text Placeholder 2">
            <a:extLst>
              <a:ext uri="{FF2B5EF4-FFF2-40B4-BE49-F238E27FC236}">
                <a16:creationId xmlns:a16="http://schemas.microsoft.com/office/drawing/2014/main" id="{BA5E241B-DE3C-4A5D-963E-844ECFF828E5}"/>
              </a:ext>
            </a:extLst>
          </p:cNvPr>
          <p:cNvSpPr>
            <a:spLocks noGrp="1"/>
          </p:cNvSpPr>
          <p:nvPr>
            <p:ph type="body" sz="quarter" idx="12"/>
          </p:nvPr>
        </p:nvSpPr>
        <p:spPr/>
        <p:txBody>
          <a:bodyPr/>
          <a:lstStyle/>
          <a:p>
            <a:pPr marL="0" indent="0">
              <a:buNone/>
            </a:pPr>
            <a:r>
              <a:rPr lang="en-AU" dirty="0"/>
              <a:t>‘</a:t>
            </a:r>
            <a:r>
              <a:rPr lang="en-AU" sz="2000" i="1" dirty="0"/>
              <a:t>The student who suffers bullying in a school, the student whose life experience is not recognised by a sexist curriculum, the student who is indoctrinated into irrational beliefs, the student whose life opportunities are diminished by forms of teaching that serve the interests of particular groups at the expense of others’ interests – all endure consequences wrought by practice architectures that are flawed and in need of reconstruction</a:t>
            </a:r>
            <a:r>
              <a:rPr lang="en-AU" i="1" dirty="0"/>
              <a:t>’ </a:t>
            </a:r>
            <a:r>
              <a:rPr lang="en-AU" sz="1800" i="1" dirty="0"/>
              <a:t>(p. 471). </a:t>
            </a:r>
            <a:endParaRPr lang="en-US" i="1" dirty="0"/>
          </a:p>
        </p:txBody>
      </p:sp>
    </p:spTree>
    <p:extLst>
      <p:ext uri="{BB962C8B-B14F-4D97-AF65-F5344CB8AC3E}">
        <p14:creationId xmlns:p14="http://schemas.microsoft.com/office/powerpoint/2010/main" val="14937924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204966-52F5-0581-4048-6CD9E7889783}"/>
              </a:ext>
            </a:extLst>
          </p:cNvPr>
          <p:cNvSpPr>
            <a:spLocks noGrp="1"/>
          </p:cNvSpPr>
          <p:nvPr>
            <p:ph type="body" sz="quarter" idx="11"/>
          </p:nvPr>
        </p:nvSpPr>
        <p:spPr/>
        <p:txBody>
          <a:bodyPr/>
          <a:lstStyle/>
          <a:p>
            <a:endParaRPr lang="en-US"/>
          </a:p>
        </p:txBody>
      </p:sp>
      <p:sp>
        <p:nvSpPr>
          <p:cNvPr id="3" name="Text Placeholder 2">
            <a:extLst>
              <a:ext uri="{FF2B5EF4-FFF2-40B4-BE49-F238E27FC236}">
                <a16:creationId xmlns:a16="http://schemas.microsoft.com/office/drawing/2014/main" id="{12B5FA6B-7BEC-2903-C86C-C175B8B96789}"/>
              </a:ext>
            </a:extLst>
          </p:cNvPr>
          <p:cNvSpPr>
            <a:spLocks noGrp="1"/>
          </p:cNvSpPr>
          <p:nvPr>
            <p:ph type="body" sz="quarter" idx="12"/>
          </p:nvPr>
        </p:nvSpPr>
        <p:spPr/>
        <p:txBody>
          <a:bodyPr/>
          <a:lstStyle/>
          <a:p>
            <a:pPr marL="0" indent="0">
              <a:buNone/>
            </a:pPr>
            <a:r>
              <a:rPr lang="en-AU" dirty="0"/>
              <a:t>10:50 Morning tea </a:t>
            </a:r>
          </a:p>
          <a:p>
            <a:endParaRPr lang="en-AU" dirty="0"/>
          </a:p>
          <a:p>
            <a:endParaRPr lang="en-AU" dirty="0"/>
          </a:p>
          <a:p>
            <a:pPr marL="0" indent="0">
              <a:buNone/>
            </a:pPr>
            <a:r>
              <a:rPr lang="en-AU" dirty="0"/>
              <a:t>11:00 Presentation: Dr Bec Neil (Education Futures Human Research Ethics Adviser): Ethics application for RWT </a:t>
            </a:r>
          </a:p>
          <a:p>
            <a:endParaRPr lang="en-US" dirty="0"/>
          </a:p>
        </p:txBody>
      </p:sp>
    </p:spTree>
    <p:extLst>
      <p:ext uri="{BB962C8B-B14F-4D97-AF65-F5344CB8AC3E}">
        <p14:creationId xmlns:p14="http://schemas.microsoft.com/office/powerpoint/2010/main" val="1477277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776EE14-7DCE-4212-98A9-D64ADAB3DAFF}"/>
              </a:ext>
            </a:extLst>
          </p:cNvPr>
          <p:cNvSpPr>
            <a:spLocks noGrp="1"/>
          </p:cNvSpPr>
          <p:nvPr>
            <p:ph type="body" sz="quarter" idx="12"/>
          </p:nvPr>
        </p:nvSpPr>
        <p:spPr>
          <a:xfrm>
            <a:off x="375867" y="1319532"/>
            <a:ext cx="8280751" cy="2504435"/>
          </a:xfrm>
        </p:spPr>
        <p:txBody>
          <a:bodyPr/>
          <a:lstStyle/>
          <a:p>
            <a:pPr marL="0" indent="0" algn="ctr">
              <a:lnSpc>
                <a:spcPct val="115000"/>
              </a:lnSpc>
              <a:spcBef>
                <a:spcPts val="1200"/>
              </a:spcBef>
              <a:spcAft>
                <a:spcPts val="1200"/>
              </a:spcAft>
              <a:buNone/>
            </a:pPr>
            <a:endParaRPr lang="en-US" sz="1800" b="1" dirty="0">
              <a:effectLst/>
              <a:latin typeface="Arial" panose="020B0604020202020204" pitchFamily="34" charset="0"/>
              <a:ea typeface="Arial" panose="020B0604020202020204" pitchFamily="34" charset="0"/>
            </a:endParaRPr>
          </a:p>
          <a:p>
            <a:pPr marL="0" indent="0">
              <a:lnSpc>
                <a:spcPct val="115000"/>
              </a:lnSpc>
              <a:spcBef>
                <a:spcPts val="1200"/>
              </a:spcBef>
              <a:spcAft>
                <a:spcPts val="1200"/>
              </a:spcAft>
              <a:buNone/>
            </a:pPr>
            <a:r>
              <a:rPr lang="en-AU" sz="1800" dirty="0">
                <a:latin typeface="Arial" panose="020B0604020202020204" pitchFamily="34" charset="0"/>
                <a:ea typeface="Arial" panose="020B0604020202020204" pitchFamily="34" charset="0"/>
              </a:rPr>
              <a:t>11:45: Presentation: Sarah’s action research - Apathy, boredom or misunderstood? Engaging students in the politics of language and the language of politics in a critical literacy course </a:t>
            </a:r>
            <a:endParaRPr lang="en-US" sz="1800" dirty="0">
              <a:latin typeface="Arial" panose="020B0604020202020204" pitchFamily="34" charset="0"/>
              <a:ea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609358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511BBD7-05B5-4ABD-88B5-A7ED378F79DF}"/>
              </a:ext>
            </a:extLst>
          </p:cNvPr>
          <p:cNvSpPr/>
          <p:nvPr/>
        </p:nvSpPr>
        <p:spPr bwMode="auto">
          <a:xfrm>
            <a:off x="6116255" y="321470"/>
            <a:ext cx="2365272" cy="190205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cs typeface="Arial" charset="0"/>
            </a:endParaRPr>
          </a:p>
        </p:txBody>
      </p:sp>
      <p:sp>
        <p:nvSpPr>
          <p:cNvPr id="2" name="Text Placeholder 1"/>
          <p:cNvSpPr>
            <a:spLocks noGrp="1"/>
          </p:cNvSpPr>
          <p:nvPr>
            <p:ph type="body" sz="quarter" idx="10"/>
          </p:nvPr>
        </p:nvSpPr>
        <p:spPr/>
        <p:txBody>
          <a:bodyPr/>
          <a:lstStyle/>
          <a:p>
            <a:r>
              <a:rPr lang="en-AU"/>
              <a:t>Case Study: Sarah Hattam</a:t>
            </a:r>
          </a:p>
        </p:txBody>
      </p:sp>
      <p:sp>
        <p:nvSpPr>
          <p:cNvPr id="3" name="Text Placeholder 2"/>
          <p:cNvSpPr>
            <a:spLocks noGrp="1"/>
          </p:cNvSpPr>
          <p:nvPr>
            <p:ph type="body" sz="quarter" idx="11"/>
          </p:nvPr>
        </p:nvSpPr>
        <p:spPr>
          <a:xfrm>
            <a:off x="409577" y="1003188"/>
            <a:ext cx="5706678" cy="2887677"/>
          </a:xfrm>
        </p:spPr>
        <p:txBody>
          <a:bodyPr>
            <a:normAutofit fontScale="25000" lnSpcReduction="20000"/>
          </a:bodyPr>
          <a:lstStyle/>
          <a:p>
            <a:r>
              <a:rPr lang="en-AU" sz="6000" b="0" dirty="0"/>
              <a:t>My teaching challenge?</a:t>
            </a:r>
          </a:p>
          <a:p>
            <a:r>
              <a:rPr lang="en-AU" sz="6000" b="0" dirty="0"/>
              <a:t>Low confidence and high discomfort with politics of language</a:t>
            </a:r>
          </a:p>
          <a:p>
            <a:endParaRPr lang="en-AU" sz="6000" dirty="0"/>
          </a:p>
          <a:p>
            <a:r>
              <a:rPr lang="en-US" sz="5600" b="0" dirty="0">
                <a:effectLst/>
                <a:ea typeface="Arial" panose="020B0604020202020204" pitchFamily="34" charset="0"/>
              </a:rPr>
              <a:t>My Research Question? </a:t>
            </a:r>
          </a:p>
          <a:p>
            <a:r>
              <a:rPr lang="en-US" sz="4400" b="0" dirty="0">
                <a:effectLst/>
                <a:latin typeface="Arial" panose="020B0604020202020204" pitchFamily="34" charset="0"/>
                <a:ea typeface="Arial" panose="020B0604020202020204" pitchFamily="34" charset="0"/>
              </a:rPr>
              <a:t>How does utilising elements of enabling pedagogy - specifically connecting to student lifeworlds, scaffolding, setting challenging tasks and transformation- increase students' engagement with and understanding of ‘politics’ and provide the students with greater understanding of the way that language is utilised to promote a world view (such as progressive/conservative) in the media?</a:t>
            </a:r>
          </a:p>
          <a:p>
            <a:endParaRPr lang="en-US" sz="3700" dirty="0">
              <a:latin typeface="Arial" panose="020B0604020202020204" pitchFamily="34" charset="0"/>
              <a:ea typeface="Arial" panose="020B0604020202020204" pitchFamily="34" charset="0"/>
            </a:endParaRPr>
          </a:p>
          <a:p>
            <a:r>
              <a:rPr lang="en-US" sz="6000" b="0" dirty="0">
                <a:effectLst/>
                <a:ea typeface="Arial" panose="020B0604020202020204" pitchFamily="34" charset="0"/>
              </a:rPr>
              <a:t>My intervention?</a:t>
            </a:r>
          </a:p>
          <a:p>
            <a:r>
              <a:rPr lang="en-AU" sz="6000" b="0" dirty="0">
                <a:ea typeface="Arial" panose="020B0604020202020204" pitchFamily="34" charset="0"/>
              </a:rPr>
              <a:t>Increasing connection through lifeworlds &amp; scaffolding of challenging tasks</a:t>
            </a:r>
            <a:endParaRPr lang="en-US" sz="6000" b="0" dirty="0">
              <a:ea typeface="Arial" panose="020B0604020202020204" pitchFamily="34" charset="0"/>
            </a:endParaRPr>
          </a:p>
          <a:p>
            <a:r>
              <a:rPr lang="en-AU" sz="4800" b="0" dirty="0">
                <a:effectLst/>
                <a:ea typeface="Arial" panose="020B0604020202020204" pitchFamily="34" charset="0"/>
              </a:rPr>
              <a:t>Based on observations, I began developing a curriculum where ‘politics’ and ideology was taught more explicitly in my course.</a:t>
            </a:r>
            <a:endParaRPr lang="en-US" sz="4800" b="0" dirty="0">
              <a:effectLst/>
              <a:ea typeface="Arial" panose="020B0604020202020204" pitchFamily="34" charset="0"/>
            </a:endParaRPr>
          </a:p>
          <a:p>
            <a:endParaRPr lang="en-US" sz="5600" b="0" dirty="0">
              <a:effectLst/>
              <a:ea typeface="Arial" panose="020B0604020202020204" pitchFamily="34" charset="0"/>
            </a:endParaRPr>
          </a:p>
          <a:p>
            <a:endParaRPr lang="en-AU" sz="6000" dirty="0"/>
          </a:p>
          <a:p>
            <a:r>
              <a:rPr lang="en-AU" sz="6000" dirty="0"/>
              <a:t> 		</a:t>
            </a:r>
            <a:endParaRPr lang="en-AU" sz="1400" i="1" dirty="0">
              <a:solidFill>
                <a:schemeClr val="bg1"/>
              </a:solidFill>
            </a:endParaRPr>
          </a:p>
          <a:p>
            <a:endParaRPr lang="en-AU" sz="1400" b="0" dirty="0"/>
          </a:p>
        </p:txBody>
      </p:sp>
      <p:sp>
        <p:nvSpPr>
          <p:cNvPr id="7" name="TextBox 6"/>
          <p:cNvSpPr txBox="1"/>
          <p:nvPr/>
        </p:nvSpPr>
        <p:spPr>
          <a:xfrm>
            <a:off x="6116255" y="301605"/>
            <a:ext cx="2320517" cy="1902059"/>
          </a:xfrm>
          <a:prstGeom prst="rect">
            <a:avLst/>
          </a:prstGeom>
          <a:noFill/>
        </p:spPr>
        <p:txBody>
          <a:bodyPr wrap="square" rtlCol="0">
            <a:spAutoFit/>
          </a:bodyPr>
          <a:lstStyle/>
          <a:p>
            <a:pPr algn="ctr">
              <a:lnSpc>
                <a:spcPct val="80000"/>
              </a:lnSpc>
            </a:pPr>
            <a:r>
              <a:rPr lang="en-AU" altLang="en-US" sz="1050" dirty="0">
                <a:latin typeface="Arial" panose="020B0604020202020204" pitchFamily="34" charset="0"/>
                <a:cs typeface="Arial" panose="020B0604020202020204" pitchFamily="34" charset="0"/>
              </a:rPr>
              <a:t>Writers have beliefs about an issue</a:t>
            </a:r>
          </a:p>
          <a:p>
            <a:pPr algn="ctr">
              <a:lnSpc>
                <a:spcPct val="80000"/>
              </a:lnSpc>
            </a:pPr>
            <a:r>
              <a:rPr lang="en-AU" altLang="en-US" sz="1050" dirty="0">
                <a:solidFill>
                  <a:srgbClr val="7030A0"/>
                </a:solidFill>
                <a:latin typeface="Arial" panose="020B0604020202020204" pitchFamily="34" charset="0"/>
                <a:cs typeface="Arial" panose="020B0604020202020204" pitchFamily="34" charset="0"/>
              </a:rPr>
              <a:t>world view  </a:t>
            </a:r>
          </a:p>
          <a:p>
            <a:pPr algn="ctr">
              <a:lnSpc>
                <a:spcPct val="80000"/>
              </a:lnSpc>
            </a:pPr>
            <a:r>
              <a:rPr lang="en-AU" altLang="en-US" sz="1050" dirty="0">
                <a:latin typeface="Arial" panose="020B0604020202020204" pitchFamily="34" charset="0"/>
                <a:cs typeface="Arial" panose="020B0604020202020204" pitchFamily="34" charset="0"/>
              </a:rPr>
              <a:t>         ↓	</a:t>
            </a:r>
          </a:p>
          <a:p>
            <a:pPr algn="ctr">
              <a:lnSpc>
                <a:spcPct val="80000"/>
              </a:lnSpc>
            </a:pPr>
            <a:r>
              <a:rPr lang="en-AU" altLang="en-US" sz="1050" dirty="0">
                <a:latin typeface="Arial" panose="020B0604020202020204" pitchFamily="34" charset="0"/>
                <a:cs typeface="Arial" panose="020B0604020202020204" pitchFamily="34" charset="0"/>
              </a:rPr>
              <a:t>They express their position or stance</a:t>
            </a:r>
          </a:p>
          <a:p>
            <a:pPr algn="ctr">
              <a:lnSpc>
                <a:spcPct val="80000"/>
              </a:lnSpc>
            </a:pPr>
            <a:r>
              <a:rPr lang="en-AU" altLang="en-US" sz="1050" dirty="0">
                <a:solidFill>
                  <a:srgbClr val="7030A0"/>
                </a:solidFill>
                <a:latin typeface="Arial" panose="020B0604020202020204" pitchFamily="34" charset="0"/>
                <a:cs typeface="Arial" panose="020B0604020202020204" pitchFamily="34" charset="0"/>
              </a:rPr>
              <a:t>perspective</a:t>
            </a:r>
          </a:p>
          <a:p>
            <a:pPr algn="ctr">
              <a:lnSpc>
                <a:spcPct val="80000"/>
              </a:lnSpc>
            </a:pPr>
            <a:r>
              <a:rPr lang="en-AU" altLang="en-US" sz="1050" dirty="0">
                <a:latin typeface="Arial" panose="020B0604020202020204" pitchFamily="34" charset="0"/>
                <a:cs typeface="Arial" panose="020B0604020202020204" pitchFamily="34" charset="0"/>
              </a:rPr>
              <a:t>↓</a:t>
            </a:r>
          </a:p>
          <a:p>
            <a:pPr algn="ctr">
              <a:lnSpc>
                <a:spcPct val="80000"/>
              </a:lnSpc>
            </a:pPr>
            <a:r>
              <a:rPr lang="en-AU" altLang="en-US" sz="1050" dirty="0">
                <a:latin typeface="Arial" panose="020B0604020202020204" pitchFamily="34" charset="0"/>
                <a:cs typeface="Arial" panose="020B0604020202020204" pitchFamily="34" charset="0"/>
              </a:rPr>
              <a:t>They provide arguments to support their perspective</a:t>
            </a:r>
          </a:p>
          <a:p>
            <a:pPr algn="ctr">
              <a:lnSpc>
                <a:spcPct val="80000"/>
              </a:lnSpc>
            </a:pPr>
            <a:r>
              <a:rPr lang="en-AU" altLang="en-US" sz="1050" dirty="0">
                <a:solidFill>
                  <a:srgbClr val="7030A0"/>
                </a:solidFill>
                <a:latin typeface="Arial" panose="020B0604020202020204" pitchFamily="34" charset="0"/>
                <a:cs typeface="Arial" panose="020B0604020202020204" pitchFamily="34" charset="0"/>
              </a:rPr>
              <a:t>arguments</a:t>
            </a:r>
          </a:p>
          <a:p>
            <a:pPr algn="ctr">
              <a:lnSpc>
                <a:spcPct val="80000"/>
              </a:lnSpc>
            </a:pPr>
            <a:r>
              <a:rPr lang="en-AU" altLang="en-US" sz="1050" dirty="0">
                <a:latin typeface="Arial" panose="020B0604020202020204" pitchFamily="34" charset="0"/>
                <a:cs typeface="Arial" panose="020B0604020202020204" pitchFamily="34" charset="0"/>
              </a:rPr>
              <a:t>↓</a:t>
            </a:r>
          </a:p>
          <a:p>
            <a:pPr algn="ctr">
              <a:lnSpc>
                <a:spcPct val="80000"/>
              </a:lnSpc>
            </a:pPr>
            <a:r>
              <a:rPr lang="en-AU" altLang="en-US" sz="1050" dirty="0">
                <a:latin typeface="Arial" panose="020B0604020202020204" pitchFamily="34" charset="0"/>
                <a:cs typeface="Arial" panose="020B0604020202020204" pitchFamily="34" charset="0"/>
              </a:rPr>
              <a:t>They provide evidence to support each argument	</a:t>
            </a:r>
          </a:p>
          <a:p>
            <a:pPr algn="ctr">
              <a:lnSpc>
                <a:spcPct val="80000"/>
              </a:lnSpc>
            </a:pPr>
            <a:r>
              <a:rPr lang="en-AU" altLang="en-US" sz="1050" dirty="0">
                <a:solidFill>
                  <a:srgbClr val="7030A0"/>
                </a:solidFill>
                <a:latin typeface="Arial" panose="020B0604020202020204" pitchFamily="34" charset="0"/>
                <a:cs typeface="Arial" panose="020B0604020202020204" pitchFamily="34" charset="0"/>
              </a:rPr>
              <a:t>evidence</a:t>
            </a:r>
            <a:endParaRPr lang="en-US" altLang="en-US" sz="1300" dirty="0">
              <a:solidFill>
                <a:srgbClr val="7030A0"/>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45643510-8FB4-49CE-9B5F-F7581544F88F}"/>
              </a:ext>
            </a:extLst>
          </p:cNvPr>
          <p:cNvSpPr txBox="1"/>
          <p:nvPr/>
        </p:nvSpPr>
        <p:spPr>
          <a:xfrm>
            <a:off x="6032280" y="2318533"/>
            <a:ext cx="2828145" cy="1477328"/>
          </a:xfrm>
          <a:prstGeom prst="rect">
            <a:avLst/>
          </a:prstGeom>
          <a:noFill/>
        </p:spPr>
        <p:txBody>
          <a:bodyPr wrap="square" rtlCol="0">
            <a:spAutoFit/>
          </a:bodyPr>
          <a:lstStyle/>
          <a:p>
            <a:r>
              <a:rPr lang="en-AU" sz="1800" dirty="0"/>
              <a:t>A2 Responses = haphazard &amp; patchy yet….</a:t>
            </a:r>
          </a:p>
          <a:p>
            <a:r>
              <a:rPr lang="en-AU" sz="1800" i="1" dirty="0"/>
              <a:t>‘Woke’</a:t>
            </a:r>
            <a:r>
              <a:rPr lang="en-AU" sz="1800" dirty="0"/>
              <a:t> &amp; ‘</a:t>
            </a:r>
            <a:r>
              <a:rPr lang="en-AU" sz="1800" i="1" dirty="0"/>
              <a:t>Cancel Culture’ </a:t>
            </a:r>
            <a:r>
              <a:rPr lang="en-AU" sz="1800" dirty="0"/>
              <a:t>part of student vernacular </a:t>
            </a:r>
            <a:endParaRPr lang="en-US" sz="1800" dirty="0"/>
          </a:p>
        </p:txBody>
      </p:sp>
      <p:pic>
        <p:nvPicPr>
          <p:cNvPr id="11" name="Picture 10">
            <a:extLst>
              <a:ext uri="{FF2B5EF4-FFF2-40B4-BE49-F238E27FC236}">
                <a16:creationId xmlns:a16="http://schemas.microsoft.com/office/drawing/2014/main" id="{38D475E8-D4EB-4002-B7EC-970F0F53D98F}"/>
              </a:ext>
            </a:extLst>
          </p:cNvPr>
          <p:cNvPicPr>
            <a:picLocks noChangeAspect="1"/>
          </p:cNvPicPr>
          <p:nvPr/>
        </p:nvPicPr>
        <p:blipFill>
          <a:blip r:embed="rId3"/>
          <a:stretch>
            <a:fillRect/>
          </a:stretch>
        </p:blipFill>
        <p:spPr>
          <a:xfrm>
            <a:off x="6651577" y="3795861"/>
            <a:ext cx="1589549" cy="1193124"/>
          </a:xfrm>
          <a:prstGeom prst="rect">
            <a:avLst/>
          </a:prstGeom>
        </p:spPr>
      </p:pic>
    </p:spTree>
    <p:extLst>
      <p:ext uri="{BB962C8B-B14F-4D97-AF65-F5344CB8AC3E}">
        <p14:creationId xmlns:p14="http://schemas.microsoft.com/office/powerpoint/2010/main" val="40456930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3E36DBB-CE97-4B82-A92A-AA06D984D2D4}"/>
              </a:ext>
            </a:extLst>
          </p:cNvPr>
          <p:cNvSpPr>
            <a:spLocks noGrp="1"/>
          </p:cNvSpPr>
          <p:nvPr>
            <p:ph type="body" sz="quarter" idx="11"/>
          </p:nvPr>
        </p:nvSpPr>
        <p:spPr>
          <a:xfrm>
            <a:off x="266919" y="237159"/>
            <a:ext cx="8290903" cy="647700"/>
          </a:xfrm>
        </p:spPr>
        <p:txBody>
          <a:bodyPr/>
          <a:lstStyle/>
          <a:p>
            <a:r>
              <a:rPr lang="en-AU" sz="3600" i="1" dirty="0">
                <a:solidFill>
                  <a:schemeClr val="accent2"/>
                </a:solidFill>
              </a:rPr>
              <a:t>Critical incidents (Tripp 1994)</a:t>
            </a:r>
            <a:endParaRPr lang="en-US" dirty="0">
              <a:solidFill>
                <a:schemeClr val="accent2"/>
              </a:solidFill>
            </a:endParaRPr>
          </a:p>
        </p:txBody>
      </p:sp>
      <p:sp>
        <p:nvSpPr>
          <p:cNvPr id="3" name="Text Placeholder 2">
            <a:extLst>
              <a:ext uri="{FF2B5EF4-FFF2-40B4-BE49-F238E27FC236}">
                <a16:creationId xmlns:a16="http://schemas.microsoft.com/office/drawing/2014/main" id="{505F76FB-7E71-4138-9DA9-02A3B30620CF}"/>
              </a:ext>
            </a:extLst>
          </p:cNvPr>
          <p:cNvSpPr>
            <a:spLocks noGrp="1"/>
          </p:cNvSpPr>
          <p:nvPr>
            <p:ph type="body" sz="quarter" idx="12"/>
          </p:nvPr>
        </p:nvSpPr>
        <p:spPr>
          <a:xfrm>
            <a:off x="360225" y="884859"/>
            <a:ext cx="8280751" cy="2504435"/>
          </a:xfrm>
        </p:spPr>
        <p:txBody>
          <a:bodyPr/>
          <a:lstStyle/>
          <a:p>
            <a:pPr marL="0" indent="0">
              <a:buNone/>
            </a:pPr>
            <a:r>
              <a:rPr lang="en-AU" dirty="0"/>
              <a:t>Resistance to political discussions….</a:t>
            </a:r>
          </a:p>
          <a:p>
            <a:pPr marL="0" indent="0">
              <a:buNone/>
            </a:pPr>
            <a:endParaRPr lang="en-AU" sz="1800" dirty="0"/>
          </a:p>
          <a:p>
            <a:pPr marL="0" indent="0">
              <a:buNone/>
            </a:pPr>
            <a:r>
              <a:rPr lang="en-AU" sz="1400" dirty="0"/>
              <a:t>‘….could she change course as she is not interested in discussing these ‘political issues’…</a:t>
            </a:r>
          </a:p>
          <a:p>
            <a:pPr marL="0" indent="0">
              <a:buNone/>
            </a:pPr>
            <a:endParaRPr lang="en-AU" sz="1400" dirty="0"/>
          </a:p>
          <a:p>
            <a:pPr marL="0" indent="0">
              <a:buNone/>
            </a:pPr>
            <a:endParaRPr lang="en-AU" sz="1400" dirty="0"/>
          </a:p>
          <a:p>
            <a:pPr marL="0" indent="0">
              <a:buNone/>
            </a:pPr>
            <a:r>
              <a:rPr lang="en-AU" sz="1400" dirty="0"/>
              <a:t>‘….another challenging me in front of the class about the suggestion to be aware of how our emotions may prevent our ability to think critically about a topic, that I was ‘denying people’s right to have views that are based on how they felt about something (in this case, the topic of immigration had just been raised)’….</a:t>
            </a:r>
          </a:p>
          <a:p>
            <a:pPr marL="0" indent="0">
              <a:buNone/>
            </a:pPr>
            <a:endParaRPr lang="en-AU" sz="1400" dirty="0"/>
          </a:p>
          <a:p>
            <a:pPr marL="0" indent="0">
              <a:buNone/>
            </a:pPr>
            <a:endParaRPr lang="en-AU" sz="1400" dirty="0"/>
          </a:p>
          <a:p>
            <a:pPr marL="0" indent="0">
              <a:buNone/>
            </a:pPr>
            <a:r>
              <a:rPr lang="en-AU" sz="1400" dirty="0"/>
              <a:t>‘…. after hearing from a number of students who identified as experiencing discrimination based on their sexual or ethnic identities, that he strongly believed in freedom of speech even if it offended the person’….</a:t>
            </a:r>
          </a:p>
          <a:p>
            <a:pPr marL="0" indent="0">
              <a:buNone/>
            </a:pPr>
            <a:endParaRPr lang="en-AU" dirty="0"/>
          </a:p>
          <a:p>
            <a:pPr marL="0" indent="0">
              <a:buNone/>
            </a:pPr>
            <a:endParaRPr lang="en-US" dirty="0"/>
          </a:p>
        </p:txBody>
      </p:sp>
    </p:spTree>
    <p:extLst>
      <p:ext uri="{BB962C8B-B14F-4D97-AF65-F5344CB8AC3E}">
        <p14:creationId xmlns:p14="http://schemas.microsoft.com/office/powerpoint/2010/main" val="20757427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 calcmode="lin" valueType="num">
                                      <p:cBhvr additive="base">
                                        <p:cTn id="1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7A190F-86CB-493E-86A5-6205C1B73D8A}"/>
              </a:ext>
            </a:extLst>
          </p:cNvPr>
          <p:cNvSpPr>
            <a:spLocks noGrp="1"/>
          </p:cNvSpPr>
          <p:nvPr>
            <p:ph type="body" sz="quarter" idx="11"/>
          </p:nvPr>
        </p:nvSpPr>
        <p:spPr>
          <a:xfrm>
            <a:off x="163469" y="167370"/>
            <a:ext cx="8290903" cy="647700"/>
          </a:xfrm>
        </p:spPr>
        <p:txBody>
          <a:bodyPr/>
          <a:lstStyle/>
          <a:p>
            <a:r>
              <a:rPr lang="en-AU" dirty="0"/>
              <a:t>Pedagogies of discomfort </a:t>
            </a:r>
            <a:endParaRPr lang="en-US" dirty="0"/>
          </a:p>
        </p:txBody>
      </p:sp>
      <p:sp>
        <p:nvSpPr>
          <p:cNvPr id="3" name="Text Placeholder 2">
            <a:extLst>
              <a:ext uri="{FF2B5EF4-FFF2-40B4-BE49-F238E27FC236}">
                <a16:creationId xmlns:a16="http://schemas.microsoft.com/office/drawing/2014/main" id="{F00B21A3-C9D1-48F9-AFCC-C49C3D7421FD}"/>
              </a:ext>
            </a:extLst>
          </p:cNvPr>
          <p:cNvSpPr>
            <a:spLocks noGrp="1"/>
          </p:cNvSpPr>
          <p:nvPr>
            <p:ph type="body" sz="quarter" idx="12"/>
          </p:nvPr>
        </p:nvSpPr>
        <p:spPr>
          <a:xfrm>
            <a:off x="431624" y="815070"/>
            <a:ext cx="8280751" cy="2504435"/>
          </a:xfrm>
        </p:spPr>
        <p:txBody>
          <a:bodyPr/>
          <a:lstStyle/>
          <a:p>
            <a:pPr marL="0" indent="0">
              <a:buNone/>
            </a:pPr>
            <a:endParaRPr lang="en-US" sz="1400" dirty="0">
              <a:latin typeface="Arial" panose="020B0604020202020204" pitchFamily="34" charset="0"/>
              <a:ea typeface="Calibri" panose="020F0502020204030204" pitchFamily="34" charset="0"/>
            </a:endParaRPr>
          </a:p>
          <a:p>
            <a:pPr marL="0" indent="0">
              <a:buNone/>
            </a:pPr>
            <a:r>
              <a:rPr lang="en-AU" sz="1200" b="1" i="1" dirty="0">
                <a:effectLst/>
                <a:latin typeface="Arial" panose="020B0604020202020204" pitchFamily="34" charset="0"/>
                <a:ea typeface="Calibri" panose="020F0502020204030204" pitchFamily="34" charset="0"/>
              </a:rPr>
              <a:t>Do I ignore the discomfort of my students or acknowledge it? </a:t>
            </a:r>
          </a:p>
          <a:p>
            <a:pPr marL="0" indent="0">
              <a:buNone/>
            </a:pPr>
            <a:r>
              <a:rPr lang="en-AU" sz="1200" b="1" i="1" dirty="0">
                <a:effectLst/>
                <a:latin typeface="Arial" panose="020B0604020202020204" pitchFamily="34" charset="0"/>
                <a:ea typeface="Calibri" panose="020F0502020204030204" pitchFamily="34" charset="0"/>
              </a:rPr>
              <a:t>What is the best course of action in acknowledging it? </a:t>
            </a:r>
          </a:p>
          <a:p>
            <a:pPr marL="0" indent="0">
              <a:buNone/>
            </a:pPr>
            <a:endParaRPr lang="en-AU" sz="1200" b="1" i="1" dirty="0">
              <a:effectLst/>
              <a:latin typeface="Arial" panose="020B0604020202020204" pitchFamily="34" charset="0"/>
              <a:ea typeface="Calibri" panose="020F0502020204030204" pitchFamily="34" charset="0"/>
            </a:endParaRPr>
          </a:p>
          <a:p>
            <a:pPr marL="0" indent="0">
              <a:buNone/>
            </a:pPr>
            <a:endParaRPr lang="en-AU" sz="1200" dirty="0">
              <a:effectLst/>
              <a:latin typeface="Arial" panose="020B0604020202020204" pitchFamily="34" charset="0"/>
              <a:ea typeface="Calibri" panose="020F0502020204030204" pitchFamily="34" charset="0"/>
            </a:endParaRPr>
          </a:p>
          <a:p>
            <a:pPr marL="0" indent="0">
              <a:buNone/>
            </a:pPr>
            <a:r>
              <a:rPr lang="en-AU" sz="1200" dirty="0">
                <a:effectLst/>
                <a:latin typeface="Arial" panose="020B0604020202020204" pitchFamily="34" charset="0"/>
                <a:ea typeface="Calibri" panose="020F0502020204030204" pitchFamily="34" charset="0"/>
              </a:rPr>
              <a:t>I chose to increase my focus on the ‘affective’ elements of teaching, because ‘emotions’ are critical to the sense-making process’ (Blackmore 2009). I assumed the discomfort in exploring ‘politics’ distracted students from focusing on the learning task and produced an ‘ill feeling’ in the teaching space that was new and challenging for me. </a:t>
            </a:r>
          </a:p>
          <a:p>
            <a:pPr marL="0" indent="0">
              <a:buNone/>
            </a:pPr>
            <a:endParaRPr lang="en-AU" sz="1200" dirty="0">
              <a:latin typeface="Arial" panose="020B0604020202020204" pitchFamily="34" charset="0"/>
              <a:ea typeface="Calibri" panose="020F0502020204030204" pitchFamily="34" charset="0"/>
            </a:endParaRPr>
          </a:p>
          <a:p>
            <a:pPr marL="0" indent="0">
              <a:buNone/>
            </a:pPr>
            <a:r>
              <a:rPr lang="en-AU" sz="1200" dirty="0">
                <a:effectLst/>
                <a:latin typeface="Arial" panose="020B0604020202020204" pitchFamily="34" charset="0"/>
                <a:ea typeface="Calibri" panose="020F0502020204030204" pitchFamily="34" charset="0"/>
              </a:rPr>
              <a:t>This ‘ill feeling’ is shared by others (Shor 2007) and captured powerfully by </a:t>
            </a:r>
            <a:r>
              <a:rPr lang="en-AU" sz="1200" dirty="0" err="1">
                <a:effectLst/>
                <a:latin typeface="Arial" panose="020B0604020202020204" pitchFamily="34" charset="0"/>
                <a:ea typeface="Calibri" panose="020F0502020204030204" pitchFamily="34" charset="0"/>
              </a:rPr>
              <a:t>Boler</a:t>
            </a:r>
            <a:r>
              <a:rPr lang="en-AU" sz="1200" dirty="0">
                <a:effectLst/>
                <a:latin typeface="Arial" panose="020B0604020202020204" pitchFamily="34" charset="0"/>
                <a:ea typeface="Calibri" panose="020F0502020204030204" pitchFamily="34" charset="0"/>
              </a:rPr>
              <a:t> (2004) as she describes the three categories of students she encounters  in her sociology course: </a:t>
            </a:r>
          </a:p>
          <a:p>
            <a:pPr marL="0" indent="0">
              <a:buNone/>
            </a:pPr>
            <a:endParaRPr lang="en-AU" sz="1200" dirty="0">
              <a:effectLst/>
              <a:latin typeface="Arial" panose="020B0604020202020204" pitchFamily="34" charset="0"/>
              <a:ea typeface="Calibri" panose="020F0502020204030204" pitchFamily="34" charset="0"/>
            </a:endParaRPr>
          </a:p>
          <a:p>
            <a:pPr marL="0" indent="0">
              <a:buNone/>
            </a:pPr>
            <a:endParaRPr lang="en-AU" sz="1200" dirty="0">
              <a:effectLst/>
              <a:latin typeface="Arial" panose="020B0604020202020204" pitchFamily="34" charset="0"/>
              <a:ea typeface="Calibri" panose="020F0502020204030204" pitchFamily="34" charset="0"/>
            </a:endParaRPr>
          </a:p>
          <a:p>
            <a:pPr marL="0" indent="0">
              <a:buNone/>
            </a:pPr>
            <a:r>
              <a:rPr lang="en-AU" sz="1200" i="1" dirty="0">
                <a:ea typeface="Calibri" panose="020F0502020204030204" pitchFamily="34" charset="0"/>
              </a:rPr>
              <a:t>There are those willing to walk down the path of critical thinking with me, who find their world-views shattered, but simultaneously engage in creatively rebuilding a sense of meaning and coherence in the face of ambiguity. Secondly, there are those who angrily and vocally resist my attempts to suggest that the world might possibly be other than they have comfortably experienced it. Third, are those who appear disaffected, already sufficiently numb so that my attempts to ask them to rethink the world encounter only vacant and dull stares…it is often the case that the most intense emotions of suffering are experienced by both myself and the students who loudly resist having their worldviews challenged’. (p.117).</a:t>
            </a:r>
          </a:p>
          <a:p>
            <a:pPr marL="0" indent="0">
              <a:buNone/>
            </a:pPr>
            <a:endParaRPr lang="en-US" sz="12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8229917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fade">
                                      <p:cBhvr>
                                        <p:cTn id="12" dur="500"/>
                                        <p:tgtEl>
                                          <p:spTgt spid="3">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13AC07-C67F-4A37-8463-B588E07E73DB}"/>
              </a:ext>
            </a:extLst>
          </p:cNvPr>
          <p:cNvSpPr>
            <a:spLocks noGrp="1"/>
          </p:cNvSpPr>
          <p:nvPr>
            <p:ph type="body" sz="quarter" idx="11"/>
          </p:nvPr>
        </p:nvSpPr>
        <p:spPr>
          <a:xfrm>
            <a:off x="406057" y="251345"/>
            <a:ext cx="8290903" cy="647700"/>
          </a:xfrm>
        </p:spPr>
        <p:txBody>
          <a:bodyPr/>
          <a:lstStyle/>
          <a:p>
            <a:r>
              <a:rPr lang="en-AU" dirty="0"/>
              <a:t>3 hopeful ideas </a:t>
            </a:r>
            <a:endParaRPr lang="en-US" dirty="0"/>
          </a:p>
        </p:txBody>
      </p:sp>
      <p:sp>
        <p:nvSpPr>
          <p:cNvPr id="3" name="Text Placeholder 2">
            <a:extLst>
              <a:ext uri="{FF2B5EF4-FFF2-40B4-BE49-F238E27FC236}">
                <a16:creationId xmlns:a16="http://schemas.microsoft.com/office/drawing/2014/main" id="{00D25098-C0A0-4741-8C92-476E7083D325}"/>
              </a:ext>
            </a:extLst>
          </p:cNvPr>
          <p:cNvSpPr>
            <a:spLocks noGrp="1"/>
          </p:cNvSpPr>
          <p:nvPr>
            <p:ph type="body" sz="quarter" idx="12"/>
          </p:nvPr>
        </p:nvSpPr>
        <p:spPr>
          <a:xfrm>
            <a:off x="406057" y="1071470"/>
            <a:ext cx="8280751" cy="2996677"/>
          </a:xfrm>
        </p:spPr>
        <p:txBody>
          <a:bodyPr/>
          <a:lstStyle/>
          <a:p>
            <a:pPr marL="0" indent="0">
              <a:buNone/>
            </a:pPr>
            <a:r>
              <a:rPr lang="en-AU" sz="1400" i="1" dirty="0"/>
              <a:t>1.The enabling approaches of scaffolding, setting challenging tasks, supporting democratic teaching and learning spaces and connecting with lifeworlds would increase students engagement with and understanding of ‘politics’ and provide the students with greater understanding of the way that language is utilised to promote a world view (such as progressive/conservative) in the media.</a:t>
            </a:r>
          </a:p>
          <a:p>
            <a:pPr>
              <a:buAutoNum type="arabicPeriod"/>
            </a:pPr>
            <a:endParaRPr lang="en-AU" sz="1400" i="1" dirty="0"/>
          </a:p>
          <a:p>
            <a:pPr marL="0" indent="0">
              <a:buNone/>
            </a:pPr>
            <a:endParaRPr lang="en-AU" sz="1400" i="1" dirty="0"/>
          </a:p>
          <a:p>
            <a:pPr marL="0" indent="0">
              <a:buNone/>
            </a:pPr>
            <a:r>
              <a:rPr lang="en-AU" sz="1400" i="1" dirty="0"/>
              <a:t>2. Students experience increased confidence in their future engagement with texts as they develop awareness of dominant forces in society and helps students to recognise, critique and create change and to give power over the meaning-making process.</a:t>
            </a:r>
          </a:p>
          <a:p>
            <a:pPr marL="0" indent="0">
              <a:buNone/>
            </a:pPr>
            <a:endParaRPr lang="en-AU" sz="1400" i="1" dirty="0"/>
          </a:p>
          <a:p>
            <a:pPr marL="0" indent="0">
              <a:buNone/>
            </a:pPr>
            <a:endParaRPr lang="en-AU" sz="1400" i="1" dirty="0"/>
          </a:p>
          <a:p>
            <a:pPr marL="0" indent="0">
              <a:buNone/>
            </a:pPr>
            <a:r>
              <a:rPr lang="en-AU" sz="1400" i="1" dirty="0"/>
              <a:t>3. Paying attention to the affective domain, students could move past discomfort, disconnection and political apathy and engage with political categories and themes in the course to develop an insight to how people and issues are positioned by these categories. </a:t>
            </a:r>
          </a:p>
          <a:p>
            <a:endParaRPr lang="en-US" dirty="0"/>
          </a:p>
        </p:txBody>
      </p:sp>
    </p:spTree>
    <p:extLst>
      <p:ext uri="{BB962C8B-B14F-4D97-AF65-F5344CB8AC3E}">
        <p14:creationId xmlns:p14="http://schemas.microsoft.com/office/powerpoint/2010/main" val="2489666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AAD107-200F-4917-A39A-3C7DCC1C0E57}"/>
              </a:ext>
            </a:extLst>
          </p:cNvPr>
          <p:cNvSpPr>
            <a:spLocks noGrp="1"/>
          </p:cNvSpPr>
          <p:nvPr>
            <p:ph type="body" sz="quarter" idx="11"/>
          </p:nvPr>
        </p:nvSpPr>
        <p:spPr>
          <a:xfrm>
            <a:off x="311929" y="195362"/>
            <a:ext cx="8290903" cy="647700"/>
          </a:xfrm>
        </p:spPr>
        <p:txBody>
          <a:bodyPr/>
          <a:lstStyle/>
          <a:p>
            <a:r>
              <a:rPr lang="en-AU" sz="3200" dirty="0"/>
              <a:t>Critical Literacy (aka Critical Thinking)  </a:t>
            </a:r>
            <a:endParaRPr lang="en-US" sz="3200" dirty="0"/>
          </a:p>
        </p:txBody>
      </p:sp>
      <p:sp>
        <p:nvSpPr>
          <p:cNvPr id="3" name="Text Placeholder 2">
            <a:extLst>
              <a:ext uri="{FF2B5EF4-FFF2-40B4-BE49-F238E27FC236}">
                <a16:creationId xmlns:a16="http://schemas.microsoft.com/office/drawing/2014/main" id="{27AFC21C-711C-42B3-82E4-67A6EEDC031F}"/>
              </a:ext>
            </a:extLst>
          </p:cNvPr>
          <p:cNvSpPr>
            <a:spLocks noGrp="1"/>
          </p:cNvSpPr>
          <p:nvPr>
            <p:ph type="body" sz="quarter" idx="12"/>
          </p:nvPr>
        </p:nvSpPr>
        <p:spPr>
          <a:xfrm>
            <a:off x="322081" y="983021"/>
            <a:ext cx="8280751" cy="2504435"/>
          </a:xfrm>
        </p:spPr>
        <p:txBody>
          <a:bodyPr/>
          <a:lstStyle/>
          <a:p>
            <a:r>
              <a:rPr lang="en-AU" sz="1100" dirty="0"/>
              <a:t>Scaffolding  - </a:t>
            </a:r>
            <a:r>
              <a:rPr lang="en-AU" sz="1100" dirty="0" err="1"/>
              <a:t>analyzing</a:t>
            </a:r>
            <a:r>
              <a:rPr lang="en-AU" sz="1100" dirty="0"/>
              <a:t> media texts to first develop criticality, leading to conducting a critical review of a peer reviewed journal article. </a:t>
            </a:r>
          </a:p>
          <a:p>
            <a:pPr marL="0" indent="0">
              <a:buNone/>
            </a:pPr>
            <a:endParaRPr lang="en-AU" sz="1100" dirty="0"/>
          </a:p>
          <a:p>
            <a:r>
              <a:rPr lang="en-AU" sz="1100" dirty="0"/>
              <a:t>Develop criticality across the genres so students learn that some are more credible sources of information than others. </a:t>
            </a:r>
          </a:p>
          <a:p>
            <a:pPr marL="0" indent="0">
              <a:buNone/>
            </a:pPr>
            <a:endParaRPr lang="en-AU" sz="1100" dirty="0"/>
          </a:p>
          <a:p>
            <a:pPr marL="0" indent="0">
              <a:buNone/>
            </a:pPr>
            <a:endParaRPr lang="en-AU" sz="1100" dirty="0"/>
          </a:p>
          <a:p>
            <a:pPr marL="0" indent="0">
              <a:buNone/>
            </a:pPr>
            <a:r>
              <a:rPr lang="en-AU" sz="1100" dirty="0"/>
              <a:t>This approach aligns with Luke’s (2012 p. viii) argument: </a:t>
            </a:r>
          </a:p>
          <a:p>
            <a:pPr marL="0" indent="0">
              <a:buNone/>
            </a:pPr>
            <a:endParaRPr lang="en-AU" sz="1100" dirty="0"/>
          </a:p>
          <a:p>
            <a:pPr marL="0" indent="0">
              <a:buNone/>
            </a:pPr>
            <a:r>
              <a:rPr lang="en-AU" sz="1100" i="1" dirty="0"/>
              <a:t>In sociocultural terms, this entails upping the ante of intellectual demand, teaching in advance of development, and generating substantive engagement with curriculum knowledge and technical discourses as ways of reading and remaking the social and scientific lifeworlds around us.</a:t>
            </a:r>
          </a:p>
          <a:p>
            <a:pPr marL="0" indent="0">
              <a:buNone/>
            </a:pPr>
            <a:endParaRPr lang="en-AU" sz="1100" dirty="0"/>
          </a:p>
          <a:p>
            <a:pPr marL="0" indent="0">
              <a:buNone/>
            </a:pPr>
            <a:r>
              <a:rPr lang="en-AU" sz="1100" dirty="0"/>
              <a:t>The scaffolding from media to academic texts means the students are encouraged to view ‘literacies as sets (sic) of practice, the focus shifts towards the ways in which students learn to participate and make meaning within an academic context’ (Henderson and Hirst 2007, p. 26). </a:t>
            </a:r>
          </a:p>
          <a:p>
            <a:pPr marL="0" indent="0">
              <a:buNone/>
            </a:pPr>
            <a:endParaRPr lang="en-AU" sz="1200" b="1" dirty="0"/>
          </a:p>
          <a:p>
            <a:pPr marL="0" indent="0">
              <a:buNone/>
            </a:pPr>
            <a:r>
              <a:rPr lang="en-AU" sz="1200" b="1" dirty="0"/>
              <a:t>Setting ‘challenging tasks’ earlier on as part of the curriculum produced greater confidence with and higher grades overall for the assessment. </a:t>
            </a:r>
          </a:p>
          <a:p>
            <a:pPr marL="0" indent="0">
              <a:buNone/>
            </a:pPr>
            <a:endParaRPr lang="en-AU" sz="1100" dirty="0"/>
          </a:p>
          <a:p>
            <a:pPr marL="0" indent="0">
              <a:buNone/>
            </a:pPr>
            <a:endParaRPr lang="en-US" dirty="0"/>
          </a:p>
        </p:txBody>
      </p:sp>
    </p:spTree>
    <p:extLst>
      <p:ext uri="{BB962C8B-B14F-4D97-AF65-F5344CB8AC3E}">
        <p14:creationId xmlns:p14="http://schemas.microsoft.com/office/powerpoint/2010/main" val="9209458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1000"/>
                                        <p:tgtEl>
                                          <p:spTgt spid="3">
                                            <p:txEl>
                                              <p:pRg st="7" end="7"/>
                                            </p:txEl>
                                          </p:spTgt>
                                        </p:tgtEl>
                                      </p:cBhvr>
                                    </p:animEffect>
                                    <p:anim calcmode="lin" valueType="num">
                                      <p:cBhvr>
                                        <p:cTn id="2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fade">
                                      <p:cBhvr>
                                        <p:cTn id="33" dur="1000"/>
                                        <p:tgtEl>
                                          <p:spTgt spid="3">
                                            <p:txEl>
                                              <p:pRg st="9" end="9"/>
                                            </p:txEl>
                                          </p:spTgt>
                                        </p:tgtEl>
                                      </p:cBhvr>
                                    </p:animEffect>
                                    <p:anim calcmode="lin" valueType="num">
                                      <p:cBhvr>
                                        <p:cTn id="3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11" end="11"/>
                                            </p:txEl>
                                          </p:spTgt>
                                        </p:tgtEl>
                                        <p:attrNameLst>
                                          <p:attrName>style.visibility</p:attrName>
                                        </p:attrNameLst>
                                      </p:cBhvr>
                                      <p:to>
                                        <p:strVal val="visible"/>
                                      </p:to>
                                    </p:set>
                                    <p:animEffect transition="in" filter="fade">
                                      <p:cBhvr>
                                        <p:cTn id="40" dur="1000"/>
                                        <p:tgtEl>
                                          <p:spTgt spid="3">
                                            <p:txEl>
                                              <p:pRg st="11" end="11"/>
                                            </p:txEl>
                                          </p:spTgt>
                                        </p:tgtEl>
                                      </p:cBhvr>
                                    </p:animEffect>
                                    <p:anim calcmode="lin" valueType="num">
                                      <p:cBhvr>
                                        <p:cTn id="41"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F6E707-C5ED-E830-2FB0-F4113D4666CB}"/>
              </a:ext>
            </a:extLst>
          </p:cNvPr>
          <p:cNvSpPr>
            <a:spLocks noGrp="1"/>
          </p:cNvSpPr>
          <p:nvPr>
            <p:ph type="body" sz="quarter" idx="10"/>
          </p:nvPr>
        </p:nvSpPr>
        <p:spPr/>
        <p:txBody>
          <a:bodyPr/>
          <a:lstStyle/>
          <a:p>
            <a:r>
              <a:rPr lang="en-AU" dirty="0"/>
              <a:t>Re-visit from Workshop 1</a:t>
            </a:r>
            <a:endParaRPr lang="en-US" dirty="0"/>
          </a:p>
        </p:txBody>
      </p:sp>
      <p:sp>
        <p:nvSpPr>
          <p:cNvPr id="3" name="Text Placeholder 2">
            <a:extLst>
              <a:ext uri="{FF2B5EF4-FFF2-40B4-BE49-F238E27FC236}">
                <a16:creationId xmlns:a16="http://schemas.microsoft.com/office/drawing/2014/main" id="{04E80837-1346-B996-1E6D-357B73B71A39}"/>
              </a:ext>
            </a:extLst>
          </p:cNvPr>
          <p:cNvSpPr>
            <a:spLocks noGrp="1"/>
          </p:cNvSpPr>
          <p:nvPr>
            <p:ph type="body" sz="quarter" idx="11"/>
          </p:nvPr>
        </p:nvSpPr>
        <p:spPr/>
        <p:txBody>
          <a:bodyPr/>
          <a:lstStyle/>
          <a:p>
            <a:r>
              <a:rPr lang="en-AU" dirty="0"/>
              <a:t>- General comments/questions?</a:t>
            </a:r>
          </a:p>
          <a:p>
            <a:r>
              <a:rPr lang="en-AU" b="0" dirty="0"/>
              <a:t>-Your challenges?</a:t>
            </a:r>
          </a:p>
          <a:p>
            <a:r>
              <a:rPr lang="en-AU" b="0" dirty="0"/>
              <a:t>- Your context?</a:t>
            </a:r>
          </a:p>
          <a:p>
            <a:endParaRPr lang="en-AU" b="0" dirty="0"/>
          </a:p>
          <a:p>
            <a:r>
              <a:rPr lang="en-AU" b="0" dirty="0"/>
              <a:t>Any further thoughts about these?</a:t>
            </a:r>
          </a:p>
          <a:p>
            <a:endParaRPr lang="en-AU" b="0" dirty="0"/>
          </a:p>
          <a:p>
            <a:r>
              <a:rPr lang="en-AU" b="0" dirty="0"/>
              <a:t>What is the outcome you would like to see for your students? (hopeful idea?). </a:t>
            </a:r>
          </a:p>
          <a:p>
            <a:endParaRPr lang="en-US" dirty="0"/>
          </a:p>
        </p:txBody>
      </p:sp>
    </p:spTree>
    <p:extLst>
      <p:ext uri="{BB962C8B-B14F-4D97-AF65-F5344CB8AC3E}">
        <p14:creationId xmlns:p14="http://schemas.microsoft.com/office/powerpoint/2010/main" val="3956364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A0663BB-6AA7-47E1-B629-5F9E6C7DB3E3}"/>
              </a:ext>
            </a:extLst>
          </p:cNvPr>
          <p:cNvSpPr>
            <a:spLocks noGrp="1"/>
          </p:cNvSpPr>
          <p:nvPr>
            <p:ph type="body" sz="quarter" idx="11"/>
          </p:nvPr>
        </p:nvSpPr>
        <p:spPr>
          <a:xfrm>
            <a:off x="457184" y="158039"/>
            <a:ext cx="8099809" cy="647700"/>
          </a:xfrm>
        </p:spPr>
        <p:txBody>
          <a:bodyPr/>
          <a:lstStyle/>
          <a:p>
            <a:r>
              <a:rPr lang="en-AU" dirty="0"/>
              <a:t>Scaffolding: Intervention  (Pt 1) </a:t>
            </a:r>
            <a:endParaRPr lang="en-US" dirty="0"/>
          </a:p>
        </p:txBody>
      </p:sp>
      <p:sp>
        <p:nvSpPr>
          <p:cNvPr id="3" name="Text Placeholder 2">
            <a:extLst>
              <a:ext uri="{FF2B5EF4-FFF2-40B4-BE49-F238E27FC236}">
                <a16:creationId xmlns:a16="http://schemas.microsoft.com/office/drawing/2014/main" id="{420B7B04-2E04-4B37-880A-5A3579239C6B}"/>
              </a:ext>
            </a:extLst>
          </p:cNvPr>
          <p:cNvSpPr>
            <a:spLocks noGrp="1"/>
          </p:cNvSpPr>
          <p:nvPr>
            <p:ph type="body" sz="quarter" idx="12"/>
          </p:nvPr>
        </p:nvSpPr>
        <p:spPr>
          <a:xfrm>
            <a:off x="406065" y="805739"/>
            <a:ext cx="8280751" cy="2504435"/>
          </a:xfrm>
        </p:spPr>
        <p:txBody>
          <a:bodyPr/>
          <a:lstStyle/>
          <a:p>
            <a:pPr marL="0" indent="0">
              <a:buNone/>
            </a:pPr>
            <a:r>
              <a:rPr lang="en-AU" sz="1800" b="1" dirty="0">
                <a:effectLst/>
                <a:latin typeface="Arial" panose="020B0604020202020204" pitchFamily="34" charset="0"/>
                <a:ea typeface="Calibri" panose="020F0502020204030204" pitchFamily="34" charset="0"/>
              </a:rPr>
              <a:t>Buildin</a:t>
            </a:r>
            <a:r>
              <a:rPr lang="en-AU" sz="1800" b="1" dirty="0">
                <a:latin typeface="Arial" panose="020B0604020202020204" pitchFamily="34" charset="0"/>
                <a:ea typeface="Calibri" panose="020F0502020204030204" pitchFamily="34" charset="0"/>
              </a:rPr>
              <a:t>g media literacy is important (week 2) </a:t>
            </a:r>
            <a:endParaRPr lang="en-AU" sz="1800" b="1" dirty="0">
              <a:effectLst/>
              <a:latin typeface="Arial" panose="020B0604020202020204" pitchFamily="34" charset="0"/>
              <a:ea typeface="Calibri" panose="020F0502020204030204" pitchFamily="34" charset="0"/>
            </a:endParaRPr>
          </a:p>
          <a:p>
            <a:pPr marL="0" indent="0">
              <a:buNone/>
            </a:pPr>
            <a:endParaRPr lang="en-AU" sz="1400" dirty="0">
              <a:latin typeface="Arial" panose="020B0604020202020204" pitchFamily="34" charset="0"/>
              <a:ea typeface="Calibri" panose="020F0502020204030204" pitchFamily="34" charset="0"/>
            </a:endParaRPr>
          </a:p>
          <a:p>
            <a:pPr marL="0" indent="0">
              <a:buNone/>
            </a:pPr>
            <a:r>
              <a:rPr lang="en-AU" sz="1400" dirty="0">
                <a:effectLst/>
                <a:latin typeface="Arial" panose="020B0604020202020204" pitchFamily="34" charset="0"/>
                <a:ea typeface="Calibri" panose="020F0502020204030204" pitchFamily="34" charset="0"/>
              </a:rPr>
              <a:t>I highlight for them that part of being media literate is understanding not just how the algorithms work in our social media platforms to show us content that will confirm our biases, but that we also need to ask: </a:t>
            </a:r>
            <a:r>
              <a:rPr lang="en-AU" sz="1400" i="1" dirty="0">
                <a:latin typeface="Arial" panose="020B0604020202020204" pitchFamily="34" charset="0"/>
                <a:ea typeface="Calibri" panose="020F0502020204030204" pitchFamily="34" charset="0"/>
              </a:rPr>
              <a:t>W</a:t>
            </a:r>
            <a:r>
              <a:rPr lang="en-AU" sz="1400" i="1" dirty="0">
                <a:effectLst/>
                <a:latin typeface="Arial" panose="020B0604020202020204" pitchFamily="34" charset="0"/>
                <a:ea typeface="Calibri" panose="020F0502020204030204" pitchFamily="34" charset="0"/>
              </a:rPr>
              <a:t>ho owns the media</a:t>
            </a:r>
            <a:r>
              <a:rPr lang="en-AU" sz="1400" dirty="0">
                <a:effectLst/>
                <a:latin typeface="Arial" panose="020B0604020202020204" pitchFamily="34" charset="0"/>
                <a:ea typeface="Calibri" panose="020F0502020204030204" pitchFamily="34" charset="0"/>
              </a:rPr>
              <a:t>? </a:t>
            </a:r>
            <a:r>
              <a:rPr lang="en-AU" sz="1400" i="1" dirty="0">
                <a:effectLst/>
                <a:latin typeface="Arial" panose="020B0604020202020204" pitchFamily="34" charset="0"/>
                <a:ea typeface="Calibri" panose="020F0502020204030204" pitchFamily="34" charset="0"/>
              </a:rPr>
              <a:t>If there is a lack of diversity of media ownership, what does this mean for democracy in Australia? Can we identify a specific world-view being represented by the different media companies in their content? </a:t>
            </a:r>
          </a:p>
          <a:p>
            <a:pPr marL="0" indent="0">
              <a:buNone/>
            </a:pPr>
            <a:endParaRPr lang="en-AU" sz="1400" dirty="0">
              <a:latin typeface="Arial" panose="020B0604020202020204" pitchFamily="34" charset="0"/>
              <a:ea typeface="Calibri" panose="020F0502020204030204" pitchFamily="34" charset="0"/>
            </a:endParaRPr>
          </a:p>
          <a:p>
            <a:pPr marL="0" indent="0">
              <a:buNone/>
            </a:pPr>
            <a:endParaRPr lang="en-AU" sz="1400" dirty="0">
              <a:effectLst/>
              <a:latin typeface="Arial" panose="020B0604020202020204" pitchFamily="34" charset="0"/>
              <a:ea typeface="Calibri" panose="020F0502020204030204" pitchFamily="34" charset="0"/>
            </a:endParaRPr>
          </a:p>
          <a:p>
            <a:pPr marL="0" indent="0">
              <a:buNone/>
            </a:pPr>
            <a:endParaRPr lang="en-AU" sz="1400" dirty="0">
              <a:effectLst/>
              <a:latin typeface="Arial" panose="020B0604020202020204" pitchFamily="34" charset="0"/>
              <a:ea typeface="Calibri" panose="020F0502020204030204" pitchFamily="34" charset="0"/>
            </a:endParaRPr>
          </a:p>
          <a:p>
            <a:pPr marL="0" indent="0">
              <a:buNone/>
            </a:pPr>
            <a:endParaRPr lang="en-AU" sz="1400" dirty="0">
              <a:latin typeface="Arial" panose="020B0604020202020204" pitchFamily="34" charset="0"/>
              <a:ea typeface="Calibri" panose="020F0502020204030204" pitchFamily="34" charset="0"/>
            </a:endParaRPr>
          </a:p>
          <a:p>
            <a:pPr marL="0" indent="0">
              <a:buNone/>
            </a:pPr>
            <a:endParaRPr lang="en-US" sz="1400" dirty="0">
              <a:effectLst/>
              <a:latin typeface="Arial" panose="020B0604020202020204" pitchFamily="34" charset="0"/>
              <a:ea typeface="Calibri" panose="020F0502020204030204" pitchFamily="34" charset="0"/>
            </a:endParaRPr>
          </a:p>
          <a:p>
            <a:pPr marL="0" indent="0">
              <a:buNone/>
            </a:pPr>
            <a:endParaRPr lang="en-US" sz="1400" dirty="0">
              <a:latin typeface="Arial" panose="020B0604020202020204" pitchFamily="34" charset="0"/>
            </a:endParaRPr>
          </a:p>
          <a:p>
            <a:pPr marL="0" indent="0">
              <a:buNone/>
            </a:pPr>
            <a:endParaRPr lang="en-US" sz="1400" dirty="0"/>
          </a:p>
        </p:txBody>
      </p:sp>
      <p:pic>
        <p:nvPicPr>
          <p:cNvPr id="4" name="Picture 3">
            <a:extLst>
              <a:ext uri="{FF2B5EF4-FFF2-40B4-BE49-F238E27FC236}">
                <a16:creationId xmlns:a16="http://schemas.microsoft.com/office/drawing/2014/main" id="{5A63832D-D8A3-44F2-8633-2BCD4D3112D7}"/>
              </a:ext>
            </a:extLst>
          </p:cNvPr>
          <p:cNvPicPr>
            <a:picLocks noChangeAspect="1"/>
          </p:cNvPicPr>
          <p:nvPr/>
        </p:nvPicPr>
        <p:blipFill>
          <a:blip r:embed="rId3"/>
          <a:stretch>
            <a:fillRect/>
          </a:stretch>
        </p:blipFill>
        <p:spPr>
          <a:xfrm>
            <a:off x="188189" y="2447856"/>
            <a:ext cx="2549158" cy="1724633"/>
          </a:xfrm>
          <a:prstGeom prst="rect">
            <a:avLst/>
          </a:prstGeom>
        </p:spPr>
      </p:pic>
      <p:pic>
        <p:nvPicPr>
          <p:cNvPr id="5" name="Picture 4">
            <a:extLst>
              <a:ext uri="{FF2B5EF4-FFF2-40B4-BE49-F238E27FC236}">
                <a16:creationId xmlns:a16="http://schemas.microsoft.com/office/drawing/2014/main" id="{0987C48A-52DD-4343-A0CB-7C9D14B5F3DF}"/>
              </a:ext>
            </a:extLst>
          </p:cNvPr>
          <p:cNvPicPr>
            <a:picLocks noChangeAspect="1"/>
          </p:cNvPicPr>
          <p:nvPr/>
        </p:nvPicPr>
        <p:blipFill>
          <a:blip r:embed="rId4"/>
          <a:stretch>
            <a:fillRect/>
          </a:stretch>
        </p:blipFill>
        <p:spPr>
          <a:xfrm>
            <a:off x="2962776" y="2447857"/>
            <a:ext cx="3268962" cy="1724632"/>
          </a:xfrm>
          <a:prstGeom prst="rect">
            <a:avLst/>
          </a:prstGeom>
        </p:spPr>
      </p:pic>
      <p:pic>
        <p:nvPicPr>
          <p:cNvPr id="6" name="Picture 5">
            <a:extLst>
              <a:ext uri="{FF2B5EF4-FFF2-40B4-BE49-F238E27FC236}">
                <a16:creationId xmlns:a16="http://schemas.microsoft.com/office/drawing/2014/main" id="{2931126A-95CF-40AD-8633-A7D2BBC28C49}"/>
              </a:ext>
            </a:extLst>
          </p:cNvPr>
          <p:cNvPicPr>
            <a:picLocks noChangeAspect="1"/>
          </p:cNvPicPr>
          <p:nvPr/>
        </p:nvPicPr>
        <p:blipFill>
          <a:blip r:embed="rId5"/>
          <a:stretch>
            <a:fillRect/>
          </a:stretch>
        </p:blipFill>
        <p:spPr>
          <a:xfrm>
            <a:off x="6323957" y="2404250"/>
            <a:ext cx="2580735" cy="1811844"/>
          </a:xfrm>
          <a:prstGeom prst="rect">
            <a:avLst/>
          </a:prstGeom>
        </p:spPr>
      </p:pic>
    </p:spTree>
    <p:extLst>
      <p:ext uri="{BB962C8B-B14F-4D97-AF65-F5344CB8AC3E}">
        <p14:creationId xmlns:p14="http://schemas.microsoft.com/office/powerpoint/2010/main" val="29529784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165875-BC6A-4C37-A449-943B3E84E83A}"/>
              </a:ext>
            </a:extLst>
          </p:cNvPr>
          <p:cNvSpPr>
            <a:spLocks noGrp="1"/>
          </p:cNvSpPr>
          <p:nvPr>
            <p:ph type="body" sz="quarter" idx="11"/>
          </p:nvPr>
        </p:nvSpPr>
        <p:spPr>
          <a:xfrm>
            <a:off x="286589" y="404813"/>
            <a:ext cx="8290903" cy="647700"/>
          </a:xfrm>
        </p:spPr>
        <p:txBody>
          <a:bodyPr/>
          <a:lstStyle/>
          <a:p>
            <a:r>
              <a:rPr lang="en-AU" dirty="0"/>
              <a:t>Scaffolding: Intervention (Pt 1) </a:t>
            </a:r>
            <a:endParaRPr lang="en-US" dirty="0"/>
          </a:p>
          <a:p>
            <a:endParaRPr lang="en-US" dirty="0"/>
          </a:p>
        </p:txBody>
      </p:sp>
      <p:sp>
        <p:nvSpPr>
          <p:cNvPr id="3" name="Text Placeholder 2">
            <a:extLst>
              <a:ext uri="{FF2B5EF4-FFF2-40B4-BE49-F238E27FC236}">
                <a16:creationId xmlns:a16="http://schemas.microsoft.com/office/drawing/2014/main" id="{29303598-411F-4A8B-9BB5-878124CEC73A}"/>
              </a:ext>
            </a:extLst>
          </p:cNvPr>
          <p:cNvSpPr>
            <a:spLocks noGrp="1"/>
          </p:cNvSpPr>
          <p:nvPr>
            <p:ph type="body" sz="quarter" idx="12"/>
          </p:nvPr>
        </p:nvSpPr>
        <p:spPr>
          <a:xfrm>
            <a:off x="286589" y="1052513"/>
            <a:ext cx="8055987" cy="3038473"/>
          </a:xfrm>
        </p:spPr>
        <p:txBody>
          <a:bodyPr/>
          <a:lstStyle/>
          <a:p>
            <a:pPr marL="0" indent="0">
              <a:buNone/>
            </a:pPr>
            <a:r>
              <a:rPr lang="en-AU" sz="1200" dirty="0"/>
              <a:t>To highlight that different media platforms may present stories with a specific stance that connects with a left or right political perspective, the students are given two articles on a contemporary social issue that may impact many of our students – </a:t>
            </a:r>
            <a:r>
              <a:rPr lang="en-AU" sz="1200" b="1" dirty="0"/>
              <a:t>increasing social welfare payments</a:t>
            </a:r>
            <a:r>
              <a:rPr lang="en-AU" sz="1200" dirty="0"/>
              <a:t>. One presents a progressive stance and one presents a conservative stance, and the students are encouraged to consider these questions: </a:t>
            </a:r>
          </a:p>
          <a:p>
            <a:pPr marL="0" indent="0">
              <a:buNone/>
            </a:pPr>
            <a:endParaRPr lang="en-AU" sz="1200" dirty="0"/>
          </a:p>
          <a:p>
            <a:pPr marL="0" indent="0">
              <a:buNone/>
            </a:pPr>
            <a:endParaRPr lang="en-AU" sz="1200" dirty="0"/>
          </a:p>
          <a:p>
            <a:pPr marL="0" indent="0">
              <a:buNone/>
            </a:pPr>
            <a:r>
              <a:rPr lang="en-AU" sz="1400" b="1" dirty="0"/>
              <a:t>Compare the ‘evidence’ included to support the discussion in both articles? Whose voices are included?</a:t>
            </a:r>
          </a:p>
          <a:p>
            <a:pPr marL="0" indent="0">
              <a:buNone/>
            </a:pPr>
            <a:endParaRPr lang="en-AU" sz="1400" b="1" dirty="0"/>
          </a:p>
          <a:p>
            <a:pPr marL="0" indent="0">
              <a:buNone/>
            </a:pPr>
            <a:r>
              <a:rPr lang="en-AU" sz="1400" b="1" dirty="0"/>
              <a:t>What is the stance adopted by the News Corp article on the issue? What is the stance adopted by SBS News? Does this implicate the broader values of the newsgroup?</a:t>
            </a:r>
          </a:p>
          <a:p>
            <a:pPr marL="0" indent="0">
              <a:buNone/>
            </a:pPr>
            <a:endParaRPr lang="en-AU" sz="1400" b="1" dirty="0"/>
          </a:p>
          <a:p>
            <a:pPr marL="0" indent="0">
              <a:buNone/>
            </a:pPr>
            <a:r>
              <a:rPr lang="en-AU" sz="1400" b="1" dirty="0"/>
              <a:t>What language techniques are adopted to inspire an emotional response in either article?</a:t>
            </a:r>
          </a:p>
          <a:p>
            <a:pPr marL="0" indent="0">
              <a:buNone/>
            </a:pPr>
            <a:endParaRPr lang="en-AU" sz="1400" b="1" dirty="0"/>
          </a:p>
          <a:p>
            <a:pPr marL="0" indent="0">
              <a:buNone/>
            </a:pPr>
            <a:endParaRPr lang="en-AU" sz="1200" dirty="0"/>
          </a:p>
          <a:p>
            <a:pPr marL="0" indent="0">
              <a:buNone/>
            </a:pPr>
            <a:endParaRPr lang="en-AU" sz="1200" dirty="0"/>
          </a:p>
          <a:p>
            <a:pPr marL="0" indent="0">
              <a:buNone/>
            </a:pPr>
            <a:endParaRPr lang="en-US" sz="1400" dirty="0"/>
          </a:p>
        </p:txBody>
      </p:sp>
    </p:spTree>
    <p:extLst>
      <p:ext uri="{BB962C8B-B14F-4D97-AF65-F5344CB8AC3E}">
        <p14:creationId xmlns:p14="http://schemas.microsoft.com/office/powerpoint/2010/main" val="34250448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1000"/>
                                        <p:tgtEl>
                                          <p:spTgt spid="3">
                                            <p:txEl>
                                              <p:pRg st="5" end="5"/>
                                            </p:txEl>
                                          </p:spTgt>
                                        </p:tgtEl>
                                      </p:cBhvr>
                                    </p:animEffect>
                                    <p:anim calcmode="lin" valueType="num">
                                      <p:cBhvr>
                                        <p:cTn id="1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1000"/>
                                        <p:tgtEl>
                                          <p:spTgt spid="3">
                                            <p:txEl>
                                              <p:pRg st="7" end="7"/>
                                            </p:txEl>
                                          </p:spTgt>
                                        </p:tgtEl>
                                      </p:cBhvr>
                                    </p:animEffect>
                                    <p:anim calcmode="lin" valueType="num">
                                      <p:cBhvr>
                                        <p:cTn id="1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3048CA-1B81-411F-A4CD-AC3B712BC540}"/>
              </a:ext>
            </a:extLst>
          </p:cNvPr>
          <p:cNvSpPr>
            <a:spLocks noGrp="1"/>
          </p:cNvSpPr>
          <p:nvPr>
            <p:ph type="body" sz="quarter" idx="11"/>
          </p:nvPr>
        </p:nvSpPr>
        <p:spPr/>
        <p:txBody>
          <a:bodyPr/>
          <a:lstStyle/>
          <a:p>
            <a:endParaRPr lang="en-US"/>
          </a:p>
        </p:txBody>
      </p:sp>
      <p:sp>
        <p:nvSpPr>
          <p:cNvPr id="3" name="Text Placeholder 2">
            <a:extLst>
              <a:ext uri="{FF2B5EF4-FFF2-40B4-BE49-F238E27FC236}">
                <a16:creationId xmlns:a16="http://schemas.microsoft.com/office/drawing/2014/main" id="{D972AB47-249C-49DD-BE8D-383567B9B40C}"/>
              </a:ext>
            </a:extLst>
          </p:cNvPr>
          <p:cNvSpPr>
            <a:spLocks noGrp="1"/>
          </p:cNvSpPr>
          <p:nvPr>
            <p:ph type="body" sz="quarter" idx="12"/>
          </p:nvPr>
        </p:nvSpPr>
        <p:spPr/>
        <p:txBody>
          <a:bodyPr/>
          <a:lstStyle/>
          <a:p>
            <a:endParaRPr lang="en-US" dirty="0"/>
          </a:p>
        </p:txBody>
      </p:sp>
      <p:pic>
        <p:nvPicPr>
          <p:cNvPr id="5" name="Picture 4">
            <a:extLst>
              <a:ext uri="{FF2B5EF4-FFF2-40B4-BE49-F238E27FC236}">
                <a16:creationId xmlns:a16="http://schemas.microsoft.com/office/drawing/2014/main" id="{89F85436-4CB7-4F71-9042-5D7EE3A49003}"/>
              </a:ext>
            </a:extLst>
          </p:cNvPr>
          <p:cNvPicPr>
            <a:picLocks noChangeAspect="1"/>
          </p:cNvPicPr>
          <p:nvPr/>
        </p:nvPicPr>
        <p:blipFill>
          <a:blip r:embed="rId2"/>
          <a:stretch>
            <a:fillRect/>
          </a:stretch>
        </p:blipFill>
        <p:spPr>
          <a:xfrm>
            <a:off x="67034" y="0"/>
            <a:ext cx="9009932" cy="5143500"/>
          </a:xfrm>
          <a:prstGeom prst="rect">
            <a:avLst/>
          </a:prstGeom>
        </p:spPr>
      </p:pic>
    </p:spTree>
    <p:extLst>
      <p:ext uri="{BB962C8B-B14F-4D97-AF65-F5344CB8AC3E}">
        <p14:creationId xmlns:p14="http://schemas.microsoft.com/office/powerpoint/2010/main" val="3711248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8D60DA0-E659-44BE-B6B6-A5FBC01A6C9A}"/>
              </a:ext>
            </a:extLst>
          </p:cNvPr>
          <p:cNvSpPr>
            <a:spLocks noGrp="1"/>
          </p:cNvSpPr>
          <p:nvPr>
            <p:ph type="body" sz="quarter" idx="11"/>
          </p:nvPr>
        </p:nvSpPr>
        <p:spPr/>
        <p:txBody>
          <a:bodyPr/>
          <a:lstStyle/>
          <a:p>
            <a:endParaRPr lang="en-US" dirty="0"/>
          </a:p>
        </p:txBody>
      </p:sp>
      <p:sp>
        <p:nvSpPr>
          <p:cNvPr id="3" name="Text Placeholder 2">
            <a:extLst>
              <a:ext uri="{FF2B5EF4-FFF2-40B4-BE49-F238E27FC236}">
                <a16:creationId xmlns:a16="http://schemas.microsoft.com/office/drawing/2014/main" id="{6D91CD9F-62B9-4FEE-BC31-7530947B2A9D}"/>
              </a:ext>
            </a:extLst>
          </p:cNvPr>
          <p:cNvSpPr>
            <a:spLocks noGrp="1"/>
          </p:cNvSpPr>
          <p:nvPr>
            <p:ph type="body" sz="quarter" idx="12"/>
          </p:nvPr>
        </p:nvSpPr>
        <p:spPr/>
        <p:txBody>
          <a:bodyPr/>
          <a:lstStyle/>
          <a:p>
            <a:endParaRPr lang="en-US"/>
          </a:p>
        </p:txBody>
      </p:sp>
      <p:pic>
        <p:nvPicPr>
          <p:cNvPr id="5" name="Picture 4">
            <a:extLst>
              <a:ext uri="{FF2B5EF4-FFF2-40B4-BE49-F238E27FC236}">
                <a16:creationId xmlns:a16="http://schemas.microsoft.com/office/drawing/2014/main" id="{9EB8B5EC-996F-48AE-8C19-90CEBFF0412C}"/>
              </a:ext>
            </a:extLst>
          </p:cNvPr>
          <p:cNvPicPr>
            <a:picLocks noChangeAspect="1"/>
          </p:cNvPicPr>
          <p:nvPr/>
        </p:nvPicPr>
        <p:blipFill>
          <a:blip r:embed="rId2"/>
          <a:stretch>
            <a:fillRect/>
          </a:stretch>
        </p:blipFill>
        <p:spPr>
          <a:xfrm>
            <a:off x="143914" y="0"/>
            <a:ext cx="8856172" cy="5143500"/>
          </a:xfrm>
          <a:prstGeom prst="rect">
            <a:avLst/>
          </a:prstGeom>
        </p:spPr>
      </p:pic>
    </p:spTree>
    <p:extLst>
      <p:ext uri="{BB962C8B-B14F-4D97-AF65-F5344CB8AC3E}">
        <p14:creationId xmlns:p14="http://schemas.microsoft.com/office/powerpoint/2010/main" val="15898122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BE34F8-9FA8-48E3-875D-53BDF831E29C}"/>
              </a:ext>
            </a:extLst>
          </p:cNvPr>
          <p:cNvSpPr>
            <a:spLocks noGrp="1"/>
          </p:cNvSpPr>
          <p:nvPr>
            <p:ph type="body" sz="quarter" idx="11"/>
          </p:nvPr>
        </p:nvSpPr>
        <p:spPr/>
        <p:txBody>
          <a:bodyPr/>
          <a:lstStyle/>
          <a:p>
            <a:r>
              <a:rPr lang="en-AU" dirty="0"/>
              <a:t>Scaffolding: Intervention (Pt 2)</a:t>
            </a:r>
            <a:endParaRPr lang="en-US" dirty="0"/>
          </a:p>
        </p:txBody>
      </p:sp>
      <p:sp>
        <p:nvSpPr>
          <p:cNvPr id="3" name="Text Placeholder 2">
            <a:extLst>
              <a:ext uri="{FF2B5EF4-FFF2-40B4-BE49-F238E27FC236}">
                <a16:creationId xmlns:a16="http://schemas.microsoft.com/office/drawing/2014/main" id="{7604CC9D-EAF5-419E-B76F-BD41442E5E72}"/>
              </a:ext>
            </a:extLst>
          </p:cNvPr>
          <p:cNvSpPr>
            <a:spLocks noGrp="1"/>
          </p:cNvSpPr>
          <p:nvPr>
            <p:ph type="body" sz="quarter" idx="12"/>
          </p:nvPr>
        </p:nvSpPr>
        <p:spPr>
          <a:xfrm>
            <a:off x="326571" y="1014319"/>
            <a:ext cx="8370397" cy="2504435"/>
          </a:xfrm>
        </p:spPr>
        <p:txBody>
          <a:bodyPr/>
          <a:lstStyle/>
          <a:p>
            <a:pPr marL="0" indent="0">
              <a:buNone/>
            </a:pPr>
            <a:r>
              <a:rPr lang="en-AU" sz="1800" b="1" dirty="0"/>
              <a:t>Language is not neutral (week 3) </a:t>
            </a:r>
          </a:p>
          <a:p>
            <a:pPr marL="0" indent="0">
              <a:buNone/>
            </a:pPr>
            <a:endParaRPr lang="en-AU" sz="1400" dirty="0"/>
          </a:p>
          <a:p>
            <a:pPr marL="0" indent="0">
              <a:buNone/>
            </a:pPr>
            <a:r>
              <a:rPr lang="en-AU" sz="1400" dirty="0"/>
              <a:t>Collectively we discuss how the meanings of ‘family’ have changed and differ according to context and over time. I ask, why does it matter how ‘family’ is defined by society, different institutions (such as religion and politics) or the media. </a:t>
            </a:r>
          </a:p>
          <a:p>
            <a:pPr marL="0" indent="0">
              <a:buNone/>
            </a:pPr>
            <a:endParaRPr lang="en-AU" sz="1400" dirty="0"/>
          </a:p>
          <a:p>
            <a:pPr marL="0" indent="0">
              <a:buNone/>
            </a:pPr>
            <a:r>
              <a:rPr lang="en-AU" sz="1400" dirty="0"/>
              <a:t>This generates a lot of discussion in the learning space as meanings of family have strong political, social and cultural implications, that are quickly highlighted by students who may come from sole-parent families, blended families, are members of the LGBTIQ+ community or from a country where families take a different approach to managing intergenerational relationships. </a:t>
            </a:r>
          </a:p>
          <a:p>
            <a:pPr marL="0" indent="0">
              <a:buNone/>
            </a:pPr>
            <a:endParaRPr lang="en-AU" sz="1400" dirty="0"/>
          </a:p>
          <a:p>
            <a:pPr marL="0" indent="0">
              <a:buNone/>
            </a:pPr>
            <a:endParaRPr lang="en-US" sz="1400" dirty="0"/>
          </a:p>
        </p:txBody>
      </p:sp>
      <p:pic>
        <p:nvPicPr>
          <p:cNvPr id="4" name="Picture 3">
            <a:extLst>
              <a:ext uri="{FF2B5EF4-FFF2-40B4-BE49-F238E27FC236}">
                <a16:creationId xmlns:a16="http://schemas.microsoft.com/office/drawing/2014/main" id="{D8B806F9-A8C8-4582-966F-95E8FB2DBCB6}"/>
              </a:ext>
            </a:extLst>
          </p:cNvPr>
          <p:cNvPicPr>
            <a:picLocks noChangeAspect="1"/>
          </p:cNvPicPr>
          <p:nvPr/>
        </p:nvPicPr>
        <p:blipFill>
          <a:blip r:embed="rId3"/>
          <a:stretch>
            <a:fillRect/>
          </a:stretch>
        </p:blipFill>
        <p:spPr>
          <a:xfrm>
            <a:off x="1917628" y="3122905"/>
            <a:ext cx="1707028" cy="1963082"/>
          </a:xfrm>
          <a:prstGeom prst="rect">
            <a:avLst/>
          </a:prstGeom>
        </p:spPr>
      </p:pic>
      <p:pic>
        <p:nvPicPr>
          <p:cNvPr id="5" name="Picture 4">
            <a:extLst>
              <a:ext uri="{FF2B5EF4-FFF2-40B4-BE49-F238E27FC236}">
                <a16:creationId xmlns:a16="http://schemas.microsoft.com/office/drawing/2014/main" id="{7BECD883-C6ED-4895-B335-4AFC0A604640}"/>
              </a:ext>
            </a:extLst>
          </p:cNvPr>
          <p:cNvPicPr>
            <a:picLocks noChangeAspect="1"/>
          </p:cNvPicPr>
          <p:nvPr/>
        </p:nvPicPr>
        <p:blipFill>
          <a:blip r:embed="rId4"/>
          <a:stretch>
            <a:fillRect/>
          </a:stretch>
        </p:blipFill>
        <p:spPr>
          <a:xfrm>
            <a:off x="3790119" y="3278366"/>
            <a:ext cx="2328874" cy="1652159"/>
          </a:xfrm>
          <a:prstGeom prst="rect">
            <a:avLst/>
          </a:prstGeom>
        </p:spPr>
      </p:pic>
      <p:pic>
        <p:nvPicPr>
          <p:cNvPr id="6" name="Picture 5">
            <a:extLst>
              <a:ext uri="{FF2B5EF4-FFF2-40B4-BE49-F238E27FC236}">
                <a16:creationId xmlns:a16="http://schemas.microsoft.com/office/drawing/2014/main" id="{3167D888-2FCA-4AFE-A8A0-28B266F61018}"/>
              </a:ext>
            </a:extLst>
          </p:cNvPr>
          <p:cNvPicPr>
            <a:picLocks noChangeAspect="1"/>
          </p:cNvPicPr>
          <p:nvPr/>
        </p:nvPicPr>
        <p:blipFill>
          <a:blip r:embed="rId5"/>
          <a:stretch>
            <a:fillRect/>
          </a:stretch>
        </p:blipFill>
        <p:spPr>
          <a:xfrm>
            <a:off x="6284456" y="3122905"/>
            <a:ext cx="2743438" cy="1865538"/>
          </a:xfrm>
          <a:prstGeom prst="rect">
            <a:avLst/>
          </a:prstGeom>
        </p:spPr>
      </p:pic>
    </p:spTree>
    <p:extLst>
      <p:ext uri="{BB962C8B-B14F-4D97-AF65-F5344CB8AC3E}">
        <p14:creationId xmlns:p14="http://schemas.microsoft.com/office/powerpoint/2010/main" val="42694613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66EB5F-F39D-4A6C-AFB8-89237B850384}"/>
              </a:ext>
            </a:extLst>
          </p:cNvPr>
          <p:cNvSpPr>
            <a:spLocks noGrp="1"/>
          </p:cNvSpPr>
          <p:nvPr>
            <p:ph type="body" sz="quarter" idx="12"/>
          </p:nvPr>
        </p:nvSpPr>
        <p:spPr>
          <a:xfrm>
            <a:off x="350895" y="126647"/>
            <a:ext cx="8280751" cy="2504435"/>
          </a:xfrm>
        </p:spPr>
        <p:txBody>
          <a:bodyPr/>
          <a:lstStyle/>
          <a:p>
            <a:pPr marL="0" indent="0">
              <a:buNone/>
            </a:pPr>
            <a:r>
              <a:rPr lang="en-AU" sz="1600" dirty="0"/>
              <a:t>In addition to this activity, students are given another text analysis task. This time they are given two media texts on the topic of Aboriginal deaths in custody, as it connects with the global Black Lives Matter movement (another contemporary social issue). </a:t>
            </a:r>
          </a:p>
          <a:p>
            <a:pPr marL="0" indent="0">
              <a:buNone/>
            </a:pPr>
            <a:endParaRPr lang="en-AU" sz="1600" dirty="0"/>
          </a:p>
          <a:p>
            <a:pPr marL="0" indent="0">
              <a:buNone/>
            </a:pPr>
            <a:r>
              <a:rPr lang="en-AU" sz="1600" dirty="0"/>
              <a:t>This time their task is to answer the critical literacy questions from week 2, but to also pay attention to the different methods of the authors to include ‘facts’ (through statistics, reports, policies) and emotive language. We discuss which article more successfully persuades the reader to adopt the authors stance, and to inspire action</a:t>
            </a:r>
            <a:r>
              <a:rPr lang="en-AU" sz="1800" dirty="0"/>
              <a:t>. </a:t>
            </a:r>
          </a:p>
          <a:p>
            <a:endParaRPr lang="en-US" dirty="0"/>
          </a:p>
        </p:txBody>
      </p:sp>
      <p:pic>
        <p:nvPicPr>
          <p:cNvPr id="5" name="Picture 4">
            <a:extLst>
              <a:ext uri="{FF2B5EF4-FFF2-40B4-BE49-F238E27FC236}">
                <a16:creationId xmlns:a16="http://schemas.microsoft.com/office/drawing/2014/main" id="{38C76BA3-7A9C-4D4E-9F1F-47B014EA60D1}"/>
              </a:ext>
            </a:extLst>
          </p:cNvPr>
          <p:cNvPicPr>
            <a:picLocks noChangeAspect="1"/>
          </p:cNvPicPr>
          <p:nvPr/>
        </p:nvPicPr>
        <p:blipFill>
          <a:blip r:embed="rId2"/>
          <a:stretch>
            <a:fillRect/>
          </a:stretch>
        </p:blipFill>
        <p:spPr>
          <a:xfrm>
            <a:off x="2320502" y="2194663"/>
            <a:ext cx="6051874" cy="2579595"/>
          </a:xfrm>
          <a:prstGeom prst="rect">
            <a:avLst/>
          </a:prstGeom>
        </p:spPr>
      </p:pic>
    </p:spTree>
    <p:extLst>
      <p:ext uri="{BB962C8B-B14F-4D97-AF65-F5344CB8AC3E}">
        <p14:creationId xmlns:p14="http://schemas.microsoft.com/office/powerpoint/2010/main" val="37188417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98C35A-C41A-4E1B-9C80-05FC6C20ABDB}"/>
              </a:ext>
            </a:extLst>
          </p:cNvPr>
          <p:cNvPicPr>
            <a:picLocks noChangeAspect="1"/>
          </p:cNvPicPr>
          <p:nvPr/>
        </p:nvPicPr>
        <p:blipFill>
          <a:blip r:embed="rId2"/>
          <a:stretch>
            <a:fillRect/>
          </a:stretch>
        </p:blipFill>
        <p:spPr>
          <a:xfrm>
            <a:off x="766427" y="0"/>
            <a:ext cx="7611146" cy="5143500"/>
          </a:xfrm>
          <a:prstGeom prst="rect">
            <a:avLst/>
          </a:prstGeom>
        </p:spPr>
      </p:pic>
    </p:spTree>
    <p:extLst>
      <p:ext uri="{BB962C8B-B14F-4D97-AF65-F5344CB8AC3E}">
        <p14:creationId xmlns:p14="http://schemas.microsoft.com/office/powerpoint/2010/main" val="24705512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8BD222-DC11-4A61-B22A-C651DA6BABAF}"/>
              </a:ext>
            </a:extLst>
          </p:cNvPr>
          <p:cNvSpPr>
            <a:spLocks noGrp="1"/>
          </p:cNvSpPr>
          <p:nvPr>
            <p:ph type="body" sz="quarter" idx="11"/>
          </p:nvPr>
        </p:nvSpPr>
        <p:spPr/>
        <p:txBody>
          <a:bodyPr/>
          <a:lstStyle/>
          <a:p>
            <a:endParaRPr lang="en-US" dirty="0"/>
          </a:p>
        </p:txBody>
      </p:sp>
      <p:sp>
        <p:nvSpPr>
          <p:cNvPr id="3" name="Text Placeholder 2">
            <a:extLst>
              <a:ext uri="{FF2B5EF4-FFF2-40B4-BE49-F238E27FC236}">
                <a16:creationId xmlns:a16="http://schemas.microsoft.com/office/drawing/2014/main" id="{3588BB02-EA98-4429-846D-630EBDC6B27C}"/>
              </a:ext>
            </a:extLst>
          </p:cNvPr>
          <p:cNvSpPr>
            <a:spLocks noGrp="1"/>
          </p:cNvSpPr>
          <p:nvPr>
            <p:ph type="body" sz="quarter" idx="12"/>
          </p:nvPr>
        </p:nvSpPr>
        <p:spPr/>
        <p:txBody>
          <a:bodyPr/>
          <a:lstStyle/>
          <a:p>
            <a:endParaRPr lang="en-US"/>
          </a:p>
        </p:txBody>
      </p:sp>
      <p:pic>
        <p:nvPicPr>
          <p:cNvPr id="5" name="Picture 4">
            <a:extLst>
              <a:ext uri="{FF2B5EF4-FFF2-40B4-BE49-F238E27FC236}">
                <a16:creationId xmlns:a16="http://schemas.microsoft.com/office/drawing/2014/main" id="{63433CC4-0BC9-410C-8FFA-6739C3C9D571}"/>
              </a:ext>
            </a:extLst>
          </p:cNvPr>
          <p:cNvPicPr>
            <a:picLocks noChangeAspect="1"/>
          </p:cNvPicPr>
          <p:nvPr/>
        </p:nvPicPr>
        <p:blipFill>
          <a:blip r:embed="rId2"/>
          <a:stretch>
            <a:fillRect/>
          </a:stretch>
        </p:blipFill>
        <p:spPr>
          <a:xfrm>
            <a:off x="531280" y="0"/>
            <a:ext cx="8081440" cy="5143500"/>
          </a:xfrm>
          <a:prstGeom prst="rect">
            <a:avLst/>
          </a:prstGeom>
        </p:spPr>
      </p:pic>
    </p:spTree>
    <p:extLst>
      <p:ext uri="{BB962C8B-B14F-4D97-AF65-F5344CB8AC3E}">
        <p14:creationId xmlns:p14="http://schemas.microsoft.com/office/powerpoint/2010/main" val="12293466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BA267C5-0B7E-4809-AEEC-DB61A10D3BFD}"/>
              </a:ext>
            </a:extLst>
          </p:cNvPr>
          <p:cNvSpPr>
            <a:spLocks noGrp="1"/>
          </p:cNvSpPr>
          <p:nvPr>
            <p:ph type="body" sz="quarter" idx="11"/>
          </p:nvPr>
        </p:nvSpPr>
        <p:spPr>
          <a:xfrm>
            <a:off x="261257" y="186031"/>
            <a:ext cx="8445863" cy="647700"/>
          </a:xfrm>
        </p:spPr>
        <p:txBody>
          <a:bodyPr/>
          <a:lstStyle/>
          <a:p>
            <a:r>
              <a:rPr lang="en-AU" dirty="0"/>
              <a:t>Student lifeworlds: Intervention (Pt 3)</a:t>
            </a:r>
            <a:endParaRPr lang="en-US" dirty="0"/>
          </a:p>
        </p:txBody>
      </p:sp>
      <p:sp>
        <p:nvSpPr>
          <p:cNvPr id="3" name="Text Placeholder 2">
            <a:extLst>
              <a:ext uri="{FF2B5EF4-FFF2-40B4-BE49-F238E27FC236}">
                <a16:creationId xmlns:a16="http://schemas.microsoft.com/office/drawing/2014/main" id="{4C575ECD-C3B0-4C6B-B3CB-0147023701EC}"/>
              </a:ext>
            </a:extLst>
          </p:cNvPr>
          <p:cNvSpPr>
            <a:spLocks noGrp="1"/>
          </p:cNvSpPr>
          <p:nvPr>
            <p:ph type="body" sz="quarter" idx="12"/>
          </p:nvPr>
        </p:nvSpPr>
        <p:spPr>
          <a:xfrm>
            <a:off x="513184" y="833731"/>
            <a:ext cx="8183784" cy="3131779"/>
          </a:xfrm>
        </p:spPr>
        <p:txBody>
          <a:bodyPr/>
          <a:lstStyle/>
          <a:p>
            <a:pPr marL="0" indent="0">
              <a:buNone/>
            </a:pPr>
            <a:r>
              <a:rPr lang="en-US" sz="1400" dirty="0">
                <a:effectLst/>
                <a:latin typeface="Arial" panose="020B0604020202020204" pitchFamily="34" charset="0"/>
                <a:ea typeface="Calibri" panose="020F0502020204030204" pitchFamily="34" charset="0"/>
              </a:rPr>
              <a:t>In the first few weeks of the course, students are asked to pick a topic they are passionate about and to find a media text on the topic (some examples of popular topics were domestic violence, mental health, climate change). </a:t>
            </a:r>
          </a:p>
          <a:p>
            <a:pPr marL="0" indent="0">
              <a:buNone/>
            </a:pPr>
            <a:endParaRPr lang="en-US" sz="1400" dirty="0">
              <a:effectLst/>
              <a:latin typeface="Arial" panose="020B0604020202020204" pitchFamily="34" charset="0"/>
              <a:ea typeface="Calibri" panose="020F0502020204030204" pitchFamily="34" charset="0"/>
            </a:endParaRPr>
          </a:p>
          <a:p>
            <a:pPr marL="0" indent="0">
              <a:buNone/>
            </a:pPr>
            <a:r>
              <a:rPr lang="en-US" sz="1400" dirty="0">
                <a:effectLst/>
                <a:latin typeface="Arial" panose="020B0604020202020204" pitchFamily="34" charset="0"/>
                <a:ea typeface="Calibri" panose="020F0502020204030204" pitchFamily="34" charset="0"/>
              </a:rPr>
              <a:t>This also provide opportunities to tap into their ‘lifeworlds’, as they explored a topic that connected with them personally. </a:t>
            </a:r>
          </a:p>
          <a:p>
            <a:pPr marL="0" indent="0">
              <a:buNone/>
            </a:pPr>
            <a:endParaRPr lang="en-US" sz="1400" dirty="0">
              <a:effectLst/>
              <a:latin typeface="Arial" panose="020B0604020202020204" pitchFamily="34" charset="0"/>
              <a:ea typeface="Calibri" panose="020F0502020204030204" pitchFamily="34" charset="0"/>
            </a:endParaRPr>
          </a:p>
          <a:p>
            <a:pPr marL="0" indent="0">
              <a:buNone/>
            </a:pPr>
            <a:r>
              <a:rPr lang="en-US" sz="1400" dirty="0">
                <a:effectLst/>
                <a:latin typeface="Arial" panose="020B0604020202020204" pitchFamily="34" charset="0"/>
                <a:ea typeface="Calibri" panose="020F0502020204030204" pitchFamily="34" charset="0"/>
              </a:rPr>
              <a:t>Building on the scaffolding that has already occurred in weeks 1-3, in </a:t>
            </a:r>
            <a:r>
              <a:rPr lang="en-US" sz="1400" b="1" dirty="0">
                <a:effectLst/>
                <a:latin typeface="Arial" panose="020B0604020202020204" pitchFamily="34" charset="0"/>
                <a:ea typeface="Calibri" panose="020F0502020204030204" pitchFamily="34" charset="0"/>
              </a:rPr>
              <a:t>week 4 </a:t>
            </a:r>
            <a:r>
              <a:rPr lang="en-US" sz="1400" dirty="0">
                <a:effectLst/>
                <a:latin typeface="Arial" panose="020B0604020202020204" pitchFamily="34" charset="0"/>
                <a:ea typeface="Calibri" panose="020F0502020204030204" pitchFamily="34" charset="0"/>
              </a:rPr>
              <a:t>we map out how these issues they are interested in could be influenced by whether government chooses to legislate or support through policy or provide adequate resources. </a:t>
            </a:r>
          </a:p>
          <a:p>
            <a:pPr marL="0" indent="0">
              <a:buNone/>
            </a:pPr>
            <a:endParaRPr lang="en-US" sz="1400" dirty="0">
              <a:latin typeface="Arial" panose="020B0604020202020204" pitchFamily="34" charset="0"/>
              <a:ea typeface="Calibri" panose="020F0502020204030204" pitchFamily="34" charset="0"/>
            </a:endParaRPr>
          </a:p>
          <a:p>
            <a:pPr marL="0" indent="0">
              <a:buNone/>
            </a:pPr>
            <a:endParaRPr lang="en-US" sz="1400" dirty="0">
              <a:effectLst/>
              <a:latin typeface="Arial" panose="020B0604020202020204" pitchFamily="34" charset="0"/>
              <a:ea typeface="Calibri" panose="020F0502020204030204" pitchFamily="34" charset="0"/>
            </a:endParaRPr>
          </a:p>
          <a:p>
            <a:pPr marL="0" indent="0">
              <a:buNone/>
            </a:pPr>
            <a:r>
              <a:rPr lang="en-US" sz="1400" dirty="0">
                <a:effectLst/>
                <a:latin typeface="Arial" panose="020B0604020202020204" pitchFamily="34" charset="0"/>
                <a:ea typeface="Calibri" panose="020F0502020204030204" pitchFamily="34" charset="0"/>
              </a:rPr>
              <a:t>This was a significant part of the learning process, as I began to see a shift in the discussion from expressing views such as ‘I think politics is boring’, or ‘what does it have to do with me’, to a realization that ‘politics is everywhere’ (Mooney 2015) and the topics they have selected and are discussed in the media texts are often highly contested in political spaces. </a:t>
            </a:r>
          </a:p>
          <a:p>
            <a:pPr marL="0" indent="0">
              <a:buNone/>
            </a:pPr>
            <a:endParaRPr lang="en-US" sz="1600" dirty="0">
              <a:latin typeface="Arial" panose="020B0604020202020204" pitchFamily="34" charset="0"/>
              <a:ea typeface="Calibri" panose="020F0502020204030204" pitchFamily="34" charset="0"/>
            </a:endParaRPr>
          </a:p>
          <a:p>
            <a:pPr marL="0" indent="0">
              <a:buNone/>
            </a:pPr>
            <a:endParaRPr lang="en-US" sz="1600" dirty="0">
              <a:effectLst/>
              <a:latin typeface="Arial" panose="020B0604020202020204" pitchFamily="34" charset="0"/>
              <a:ea typeface="Calibri" panose="020F0502020204030204" pitchFamily="34" charset="0"/>
            </a:endParaRPr>
          </a:p>
          <a:p>
            <a:pPr marL="0" indent="0">
              <a:buNone/>
            </a:pPr>
            <a:endParaRPr lang="en-US" sz="1600" dirty="0">
              <a:effectLst/>
              <a:latin typeface="Arial" panose="020B0604020202020204" pitchFamily="34" charset="0"/>
              <a:ea typeface="Calibri" panose="020F0502020204030204" pitchFamily="34" charset="0"/>
            </a:endParaRPr>
          </a:p>
          <a:p>
            <a:pPr marL="0" indent="0">
              <a:buNone/>
            </a:pPr>
            <a:endParaRPr lang="en-US" sz="1600" dirty="0">
              <a:latin typeface="Arial" panose="020B0604020202020204" pitchFamily="34" charset="0"/>
              <a:ea typeface="Calibri" panose="020F0502020204030204" pitchFamily="34" charset="0"/>
            </a:endParaRPr>
          </a:p>
          <a:p>
            <a:pPr marL="0" indent="0">
              <a:buNone/>
            </a:pPr>
            <a:endParaRPr lang="en-US" sz="1600" dirty="0">
              <a:latin typeface="Arial" panose="020B0604020202020204" pitchFamily="34" charset="0"/>
            </a:endParaRPr>
          </a:p>
          <a:p>
            <a:pPr marL="0" indent="0">
              <a:buNone/>
            </a:pPr>
            <a:endParaRPr lang="en-US" sz="1400" dirty="0">
              <a:solidFill>
                <a:schemeClr val="bg1"/>
              </a:solidFill>
              <a:effectLst/>
              <a:latin typeface="Arial" panose="020B0604020202020204" pitchFamily="34" charset="0"/>
              <a:ea typeface="Calibri" panose="020F0502020204030204" pitchFamily="34" charset="0"/>
            </a:endParaRPr>
          </a:p>
          <a:p>
            <a:pPr marL="0" indent="0">
              <a:buNone/>
            </a:pPr>
            <a:r>
              <a:rPr lang="en-US" sz="1200" dirty="0">
                <a:solidFill>
                  <a:schemeClr val="bg1"/>
                </a:solidFill>
                <a:effectLst/>
                <a:latin typeface="Arial" panose="020B0604020202020204" pitchFamily="34" charset="0"/>
                <a:ea typeface="Calibri" panose="020F0502020204030204" pitchFamily="34" charset="0"/>
              </a:rPr>
              <a:t>	</a:t>
            </a:r>
            <a:endParaRPr lang="en-US" sz="1600" dirty="0"/>
          </a:p>
        </p:txBody>
      </p:sp>
    </p:spTree>
    <p:extLst>
      <p:ext uri="{BB962C8B-B14F-4D97-AF65-F5344CB8AC3E}">
        <p14:creationId xmlns:p14="http://schemas.microsoft.com/office/powerpoint/2010/main" val="41415394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1000"/>
                                        <p:tgtEl>
                                          <p:spTgt spid="3">
                                            <p:txEl>
                                              <p:pRg st="7" end="7"/>
                                            </p:txEl>
                                          </p:spTgt>
                                        </p:tgtEl>
                                      </p:cBhvr>
                                    </p:animEffect>
                                    <p:anim calcmode="lin" valueType="num">
                                      <p:cBhvr>
                                        <p:cTn id="2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143EBF0-BE59-47E9-BE3F-8AB981933489}"/>
              </a:ext>
            </a:extLst>
          </p:cNvPr>
          <p:cNvSpPr>
            <a:spLocks noGrp="1"/>
          </p:cNvSpPr>
          <p:nvPr>
            <p:ph type="body" sz="quarter" idx="11"/>
          </p:nvPr>
        </p:nvSpPr>
        <p:spPr>
          <a:xfrm>
            <a:off x="251927" y="428627"/>
            <a:ext cx="8455193" cy="647700"/>
          </a:xfrm>
        </p:spPr>
        <p:txBody>
          <a:bodyPr/>
          <a:lstStyle/>
          <a:p>
            <a:r>
              <a:rPr lang="en-AU" dirty="0"/>
              <a:t>Student lifeworlds: Intervention (Pt 4)</a:t>
            </a:r>
            <a:endParaRPr lang="en-US" dirty="0"/>
          </a:p>
        </p:txBody>
      </p:sp>
      <p:sp>
        <p:nvSpPr>
          <p:cNvPr id="3" name="Text Placeholder 2">
            <a:extLst>
              <a:ext uri="{FF2B5EF4-FFF2-40B4-BE49-F238E27FC236}">
                <a16:creationId xmlns:a16="http://schemas.microsoft.com/office/drawing/2014/main" id="{F5F91B7F-CB6C-40CF-9E69-464BCA44057F}"/>
              </a:ext>
            </a:extLst>
          </p:cNvPr>
          <p:cNvSpPr>
            <a:spLocks noGrp="1"/>
          </p:cNvSpPr>
          <p:nvPr>
            <p:ph type="body" sz="quarter" idx="12"/>
          </p:nvPr>
        </p:nvSpPr>
        <p:spPr>
          <a:xfrm>
            <a:off x="416217" y="1076327"/>
            <a:ext cx="8280751" cy="2504435"/>
          </a:xfrm>
        </p:spPr>
        <p:txBody>
          <a:bodyPr/>
          <a:lstStyle/>
          <a:p>
            <a:pPr marL="0" indent="0">
              <a:buNone/>
            </a:pPr>
            <a:r>
              <a:rPr lang="en-AU" sz="1400" dirty="0"/>
              <a:t>Another intervention that highlights my pedagogical strategy to connect with the students lifeworlds was through conducting a case study of important issues facing students in </a:t>
            </a:r>
            <a:r>
              <a:rPr lang="en-AU" sz="1400" b="1" dirty="0"/>
              <a:t>week 7</a:t>
            </a:r>
            <a:r>
              <a:rPr lang="en-AU" sz="1400" dirty="0"/>
              <a:t> of the course.  I searched for news headlines on the topic of graduate employment prospects, costs of education and surviving while studying. </a:t>
            </a:r>
          </a:p>
          <a:p>
            <a:pPr marL="0" indent="0">
              <a:buNone/>
            </a:pPr>
            <a:endParaRPr lang="en-AU" sz="1400" dirty="0"/>
          </a:p>
          <a:p>
            <a:pPr marL="0" indent="0">
              <a:buNone/>
            </a:pPr>
            <a:r>
              <a:rPr lang="en-AU" sz="1400" dirty="0"/>
              <a:t>I asked ‘how are these issues framed or problematised in the media, </a:t>
            </a:r>
            <a:r>
              <a:rPr lang="en-AU" sz="1400" dirty="0" err="1"/>
              <a:t>analyzing</a:t>
            </a:r>
            <a:r>
              <a:rPr lang="en-AU" sz="1400" dirty="0"/>
              <a:t> the worldview represented in the framing’. The headlines we deconstructed in the lecture were: </a:t>
            </a:r>
          </a:p>
          <a:p>
            <a:pPr marL="0" indent="0">
              <a:buNone/>
            </a:pPr>
            <a:endParaRPr lang="en-AU" sz="1400" dirty="0"/>
          </a:p>
          <a:p>
            <a:pPr marL="0" indent="0">
              <a:buNone/>
            </a:pPr>
            <a:r>
              <a:rPr lang="en-AU" sz="1400" dirty="0"/>
              <a:t>1.</a:t>
            </a:r>
            <a:r>
              <a:rPr lang="en-AU" sz="1400" i="1" dirty="0"/>
              <a:t>New data reveals which universities have the worst employment outcomes </a:t>
            </a:r>
            <a:r>
              <a:rPr lang="en-AU" sz="1400" dirty="0"/>
              <a:t>(News.com, August 26th 2017).</a:t>
            </a:r>
          </a:p>
          <a:p>
            <a:pPr marL="0" indent="0">
              <a:buNone/>
            </a:pPr>
            <a:r>
              <a:rPr lang="en-AU" sz="1400" dirty="0"/>
              <a:t>2.</a:t>
            </a:r>
            <a:r>
              <a:rPr lang="en-AU" sz="1400" i="1" dirty="0"/>
              <a:t>Five myths about Australian university graduate outcomes </a:t>
            </a:r>
            <a:r>
              <a:rPr lang="en-AU" sz="1400" dirty="0"/>
              <a:t>(The Conversation, 24th November 2017).</a:t>
            </a:r>
          </a:p>
          <a:p>
            <a:pPr marL="0" indent="0">
              <a:buNone/>
            </a:pPr>
            <a:r>
              <a:rPr lang="en-AU" sz="1400" dirty="0"/>
              <a:t>3.</a:t>
            </a:r>
            <a:r>
              <a:rPr lang="en-AU" sz="1400" i="1" dirty="0"/>
              <a:t>Cost of Australia university degrees set to soar by up to $15k </a:t>
            </a:r>
            <a:r>
              <a:rPr lang="en-AU" sz="1400" dirty="0"/>
              <a:t>(9 Finance, 5th April 2018).</a:t>
            </a:r>
          </a:p>
          <a:p>
            <a:pPr marL="0" indent="0">
              <a:buNone/>
            </a:pPr>
            <a:r>
              <a:rPr lang="en-AU" sz="1400" dirty="0"/>
              <a:t>4.</a:t>
            </a:r>
            <a:r>
              <a:rPr lang="en-AU" sz="1400" i="1" dirty="0"/>
              <a:t>One in seven </a:t>
            </a:r>
            <a:r>
              <a:rPr lang="en-AU" sz="1400" i="1" dirty="0" err="1"/>
              <a:t>uni</a:t>
            </a:r>
            <a:r>
              <a:rPr lang="en-AU" sz="1400" i="1" dirty="0"/>
              <a:t> students often forced to go without food: new study </a:t>
            </a:r>
            <a:r>
              <a:rPr lang="en-AU" sz="1400" dirty="0"/>
              <a:t>(Sydney Morning Herald, 13th August 2018).</a:t>
            </a:r>
          </a:p>
          <a:p>
            <a:pPr marL="0" indent="0">
              <a:buNone/>
            </a:pPr>
            <a:r>
              <a:rPr lang="en-AU" sz="1400" dirty="0"/>
              <a:t>5.</a:t>
            </a:r>
            <a:r>
              <a:rPr lang="en-AU" sz="1400" i="1" dirty="0"/>
              <a:t>Was your university degree worth the debt? High-paying jobs aren’t a sure thing, experts say </a:t>
            </a:r>
            <a:r>
              <a:rPr lang="en-AU" sz="1400" dirty="0"/>
              <a:t>(ABC News, 11th April 2018. </a:t>
            </a:r>
          </a:p>
          <a:p>
            <a:endParaRPr lang="en-US" dirty="0"/>
          </a:p>
        </p:txBody>
      </p:sp>
    </p:spTree>
    <p:extLst>
      <p:ext uri="{BB962C8B-B14F-4D97-AF65-F5344CB8AC3E}">
        <p14:creationId xmlns:p14="http://schemas.microsoft.com/office/powerpoint/2010/main" val="19178314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1000"/>
                                        <p:tgtEl>
                                          <p:spTgt spid="3">
                                            <p:txEl>
                                              <p:pRg st="5" end="5"/>
                                            </p:txEl>
                                          </p:spTgt>
                                        </p:tgtEl>
                                      </p:cBhvr>
                                    </p:animEffect>
                                    <p:anim calcmode="lin" valueType="num">
                                      <p:cBhvr>
                                        <p:cTn id="2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1000"/>
                                        <p:tgtEl>
                                          <p:spTgt spid="3">
                                            <p:txEl>
                                              <p:pRg st="6" end="6"/>
                                            </p:txEl>
                                          </p:spTgt>
                                        </p:tgtEl>
                                      </p:cBhvr>
                                    </p:animEffect>
                                    <p:anim calcmode="lin" valueType="num">
                                      <p:cBhvr>
                                        <p:cTn id="2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1000"/>
                                        <p:tgtEl>
                                          <p:spTgt spid="3">
                                            <p:txEl>
                                              <p:pRg st="7" end="7"/>
                                            </p:txEl>
                                          </p:spTgt>
                                        </p:tgtEl>
                                      </p:cBhvr>
                                    </p:animEffect>
                                    <p:anim calcmode="lin" valueType="num">
                                      <p:cBhvr>
                                        <p:cTn id="3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7" end="7"/>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1000"/>
                                        <p:tgtEl>
                                          <p:spTgt spid="3">
                                            <p:txEl>
                                              <p:pRg st="8" end="8"/>
                                            </p:txEl>
                                          </p:spTgt>
                                        </p:tgtEl>
                                      </p:cBhvr>
                                    </p:animEffect>
                                    <p:anim calcmode="lin" valueType="num">
                                      <p:cBhvr>
                                        <p:cTn id="3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3109BE-F915-AFB9-B87E-06414DFCD150}"/>
              </a:ext>
            </a:extLst>
          </p:cNvPr>
          <p:cNvPicPr>
            <a:picLocks noChangeAspect="1"/>
          </p:cNvPicPr>
          <p:nvPr/>
        </p:nvPicPr>
        <p:blipFill>
          <a:blip r:embed="rId2"/>
          <a:stretch>
            <a:fillRect/>
          </a:stretch>
        </p:blipFill>
        <p:spPr>
          <a:xfrm>
            <a:off x="1236289" y="1192473"/>
            <a:ext cx="6200775" cy="2219325"/>
          </a:xfrm>
          <a:prstGeom prst="rect">
            <a:avLst/>
          </a:prstGeom>
        </p:spPr>
      </p:pic>
      <p:sp>
        <p:nvSpPr>
          <p:cNvPr id="4" name="TextBox 3">
            <a:extLst>
              <a:ext uri="{FF2B5EF4-FFF2-40B4-BE49-F238E27FC236}">
                <a16:creationId xmlns:a16="http://schemas.microsoft.com/office/drawing/2014/main" id="{E0B13DB9-7B38-FE76-C58A-A4A857B8C220}"/>
              </a:ext>
            </a:extLst>
          </p:cNvPr>
          <p:cNvSpPr txBox="1"/>
          <p:nvPr/>
        </p:nvSpPr>
        <p:spPr>
          <a:xfrm>
            <a:off x="1264023" y="443753"/>
            <a:ext cx="3072653" cy="461665"/>
          </a:xfrm>
          <a:prstGeom prst="rect">
            <a:avLst/>
          </a:prstGeom>
          <a:noFill/>
        </p:spPr>
        <p:txBody>
          <a:bodyPr wrap="square" rtlCol="0">
            <a:spAutoFit/>
          </a:bodyPr>
          <a:lstStyle/>
          <a:p>
            <a:r>
              <a:rPr lang="en-AU" dirty="0"/>
              <a:t>Example Template </a:t>
            </a:r>
            <a:endParaRPr lang="en-US" dirty="0"/>
          </a:p>
        </p:txBody>
      </p:sp>
      <p:sp>
        <p:nvSpPr>
          <p:cNvPr id="2" name="Oval 1">
            <a:extLst>
              <a:ext uri="{FF2B5EF4-FFF2-40B4-BE49-F238E27FC236}">
                <a16:creationId xmlns:a16="http://schemas.microsoft.com/office/drawing/2014/main" id="{A0527C8B-C59B-FCE1-3CEC-248EEA3F6423}"/>
              </a:ext>
            </a:extLst>
          </p:cNvPr>
          <p:cNvSpPr/>
          <p:nvPr/>
        </p:nvSpPr>
        <p:spPr bwMode="auto">
          <a:xfrm>
            <a:off x="978946" y="2571750"/>
            <a:ext cx="4173967" cy="849855"/>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cs typeface="Arial"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BE10D7A-F1FC-45D0-94A0-B0BD998ADF77}"/>
              </a:ext>
            </a:extLst>
          </p:cNvPr>
          <p:cNvSpPr>
            <a:spLocks noGrp="1"/>
          </p:cNvSpPr>
          <p:nvPr>
            <p:ph type="body" sz="quarter" idx="11"/>
          </p:nvPr>
        </p:nvSpPr>
        <p:spPr>
          <a:xfrm>
            <a:off x="416209" y="139378"/>
            <a:ext cx="8290903" cy="647700"/>
          </a:xfrm>
        </p:spPr>
        <p:txBody>
          <a:bodyPr/>
          <a:lstStyle/>
          <a:p>
            <a:r>
              <a:rPr lang="en-US" sz="2400" dirty="0">
                <a:effectLst/>
                <a:latin typeface="Arial" panose="020B0604020202020204" pitchFamily="34" charset="0"/>
                <a:ea typeface="Arial" panose="020B0604020202020204" pitchFamily="34" charset="0"/>
              </a:rPr>
              <a:t>I problem pose ‘What possible ideological position exists for this topic? </a:t>
            </a:r>
            <a:endParaRPr lang="en-US" sz="2400" dirty="0"/>
          </a:p>
        </p:txBody>
      </p:sp>
      <p:sp>
        <p:nvSpPr>
          <p:cNvPr id="3" name="Text Placeholder 2">
            <a:extLst>
              <a:ext uri="{FF2B5EF4-FFF2-40B4-BE49-F238E27FC236}">
                <a16:creationId xmlns:a16="http://schemas.microsoft.com/office/drawing/2014/main" id="{56131D64-B29D-4849-A1DB-9D54F1BAB36F}"/>
              </a:ext>
            </a:extLst>
          </p:cNvPr>
          <p:cNvSpPr>
            <a:spLocks noGrp="1"/>
          </p:cNvSpPr>
          <p:nvPr>
            <p:ph type="body" sz="quarter" idx="12"/>
          </p:nvPr>
        </p:nvSpPr>
        <p:spPr>
          <a:xfrm>
            <a:off x="416209" y="873775"/>
            <a:ext cx="8280751" cy="3117975"/>
          </a:xfrm>
        </p:spPr>
        <p:txBody>
          <a:bodyPr/>
          <a:lstStyle/>
          <a:p>
            <a:pPr marL="0" indent="0">
              <a:buNone/>
            </a:pPr>
            <a:r>
              <a:rPr lang="en-AU" sz="1400" dirty="0"/>
              <a:t>I highlight that the stance presented across these sources is of concern for the students (as victims) of an employment market that is insecure, therefore links can be made to left/progressive side of politics for a number of reasons. </a:t>
            </a:r>
          </a:p>
          <a:p>
            <a:pPr marL="0" indent="0">
              <a:buNone/>
            </a:pPr>
            <a:endParaRPr lang="en-AU" sz="1400" dirty="0"/>
          </a:p>
          <a:p>
            <a:pPr marL="0" indent="0">
              <a:buNone/>
            </a:pPr>
            <a:r>
              <a:rPr lang="en-AU" sz="1400" dirty="0"/>
              <a:t>However, another way of looking at this story is that there is a scare campaign or ‘panic’ about employability on completing a degree. Who would be most unsettled by this news that the financial investment in education may not pay-off? People who are already marginalized and may not want to take the risk</a:t>
            </a:r>
          </a:p>
          <a:p>
            <a:pPr marL="0" indent="0">
              <a:buNone/>
            </a:pPr>
            <a:endParaRPr lang="en-AU" sz="1400" dirty="0"/>
          </a:p>
          <a:p>
            <a:pPr marL="0" indent="0">
              <a:buNone/>
            </a:pPr>
            <a:r>
              <a:rPr lang="en-AU" sz="1400" dirty="0"/>
              <a:t>Interestingly, it is the left/progressive media outlet ‘</a:t>
            </a:r>
            <a:r>
              <a:rPr lang="en-AU" sz="1400" i="1" dirty="0"/>
              <a:t>The Conversation</a:t>
            </a:r>
            <a:r>
              <a:rPr lang="en-AU" sz="1400" dirty="0"/>
              <a:t>’ that published the article on the ‘myths about university outcomes’ that constructs a much more positive account of employment prospects.</a:t>
            </a:r>
          </a:p>
          <a:p>
            <a:pPr marL="0" indent="0">
              <a:buNone/>
            </a:pPr>
            <a:endParaRPr lang="en-US" dirty="0"/>
          </a:p>
        </p:txBody>
      </p:sp>
      <p:pic>
        <p:nvPicPr>
          <p:cNvPr id="5" name="Picture 4">
            <a:extLst>
              <a:ext uri="{FF2B5EF4-FFF2-40B4-BE49-F238E27FC236}">
                <a16:creationId xmlns:a16="http://schemas.microsoft.com/office/drawing/2014/main" id="{C836CC5A-0AF5-4D03-9C7D-86FFFAC293FA}"/>
              </a:ext>
            </a:extLst>
          </p:cNvPr>
          <p:cNvPicPr>
            <a:picLocks noChangeAspect="1"/>
          </p:cNvPicPr>
          <p:nvPr/>
        </p:nvPicPr>
        <p:blipFill>
          <a:blip r:embed="rId3"/>
          <a:stretch>
            <a:fillRect/>
          </a:stretch>
        </p:blipFill>
        <p:spPr>
          <a:xfrm>
            <a:off x="2804126" y="3318779"/>
            <a:ext cx="2938587" cy="1122006"/>
          </a:xfrm>
          <a:prstGeom prst="rect">
            <a:avLst/>
          </a:prstGeom>
        </p:spPr>
      </p:pic>
    </p:spTree>
    <p:extLst>
      <p:ext uri="{BB962C8B-B14F-4D97-AF65-F5344CB8AC3E}">
        <p14:creationId xmlns:p14="http://schemas.microsoft.com/office/powerpoint/2010/main" val="7119170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A0E761-6B87-48DB-A651-164F3210770E}"/>
              </a:ext>
            </a:extLst>
          </p:cNvPr>
          <p:cNvSpPr>
            <a:spLocks noGrp="1"/>
          </p:cNvSpPr>
          <p:nvPr>
            <p:ph type="body" sz="quarter" idx="11"/>
          </p:nvPr>
        </p:nvSpPr>
        <p:spPr>
          <a:xfrm>
            <a:off x="203032" y="357572"/>
            <a:ext cx="8707120" cy="647700"/>
          </a:xfrm>
        </p:spPr>
        <p:txBody>
          <a:bodyPr/>
          <a:lstStyle/>
          <a:p>
            <a:r>
              <a:rPr lang="en-AU" dirty="0"/>
              <a:t>Student lifeworld's: Intervention (Pt 5) </a:t>
            </a:r>
            <a:endParaRPr lang="en-US" dirty="0"/>
          </a:p>
        </p:txBody>
      </p:sp>
      <p:sp>
        <p:nvSpPr>
          <p:cNvPr id="3" name="Text Placeholder 2">
            <a:extLst>
              <a:ext uri="{FF2B5EF4-FFF2-40B4-BE49-F238E27FC236}">
                <a16:creationId xmlns:a16="http://schemas.microsoft.com/office/drawing/2014/main" id="{5F43F53D-E5A0-43D3-93FB-EB760A779644}"/>
              </a:ext>
            </a:extLst>
          </p:cNvPr>
          <p:cNvSpPr>
            <a:spLocks noGrp="1"/>
          </p:cNvSpPr>
          <p:nvPr>
            <p:ph type="body" sz="quarter" idx="12"/>
          </p:nvPr>
        </p:nvSpPr>
        <p:spPr>
          <a:xfrm>
            <a:off x="416217" y="1076327"/>
            <a:ext cx="8280751" cy="2504435"/>
          </a:xfrm>
        </p:spPr>
        <p:txBody>
          <a:bodyPr/>
          <a:lstStyle/>
          <a:p>
            <a:pPr marL="0" indent="0">
              <a:buNone/>
            </a:pPr>
            <a:r>
              <a:rPr lang="en-AU" sz="1400" dirty="0"/>
              <a:t>In week 7 and 8 I was able to deconstruct and highlight gender, class and race ideologies, encouraging the students to ‘see how the worlds of texts work to construct their worlds, their cultures, and their identities in powerful, often overly ideological ways’ (Luke 2000, p. 453). 2000, p. 453).</a:t>
            </a:r>
          </a:p>
          <a:p>
            <a:pPr marL="0" indent="0">
              <a:buNone/>
            </a:pPr>
            <a:endParaRPr lang="en-AU" sz="1400" dirty="0"/>
          </a:p>
          <a:p>
            <a:pPr marL="0" indent="0">
              <a:buNone/>
            </a:pPr>
            <a:r>
              <a:rPr lang="en-AU" sz="1400" dirty="0"/>
              <a:t> </a:t>
            </a:r>
            <a:endParaRPr lang="en-US" sz="1400" dirty="0"/>
          </a:p>
        </p:txBody>
      </p:sp>
      <p:pic>
        <p:nvPicPr>
          <p:cNvPr id="5" name="Picture 4">
            <a:extLst>
              <a:ext uri="{FF2B5EF4-FFF2-40B4-BE49-F238E27FC236}">
                <a16:creationId xmlns:a16="http://schemas.microsoft.com/office/drawing/2014/main" id="{01E2EEA7-AFD5-4B0C-B1C2-E6A8AACD6B3C}"/>
              </a:ext>
            </a:extLst>
          </p:cNvPr>
          <p:cNvPicPr>
            <a:picLocks noChangeAspect="1"/>
          </p:cNvPicPr>
          <p:nvPr/>
        </p:nvPicPr>
        <p:blipFill>
          <a:blip r:embed="rId3"/>
          <a:stretch>
            <a:fillRect/>
          </a:stretch>
        </p:blipFill>
        <p:spPr>
          <a:xfrm>
            <a:off x="341893" y="1827832"/>
            <a:ext cx="1487835" cy="1487835"/>
          </a:xfrm>
          <a:prstGeom prst="rect">
            <a:avLst/>
          </a:prstGeom>
        </p:spPr>
      </p:pic>
      <p:pic>
        <p:nvPicPr>
          <p:cNvPr id="6" name="Picture 5">
            <a:extLst>
              <a:ext uri="{FF2B5EF4-FFF2-40B4-BE49-F238E27FC236}">
                <a16:creationId xmlns:a16="http://schemas.microsoft.com/office/drawing/2014/main" id="{9C7649FE-8367-48F6-B83A-D599A9811401}"/>
              </a:ext>
            </a:extLst>
          </p:cNvPr>
          <p:cNvPicPr>
            <a:picLocks noChangeAspect="1"/>
          </p:cNvPicPr>
          <p:nvPr/>
        </p:nvPicPr>
        <p:blipFill>
          <a:blip r:embed="rId4"/>
          <a:stretch>
            <a:fillRect/>
          </a:stretch>
        </p:blipFill>
        <p:spPr>
          <a:xfrm>
            <a:off x="1955241" y="2571749"/>
            <a:ext cx="1012433" cy="1487836"/>
          </a:xfrm>
          <a:prstGeom prst="rect">
            <a:avLst/>
          </a:prstGeom>
        </p:spPr>
      </p:pic>
      <p:pic>
        <p:nvPicPr>
          <p:cNvPr id="7" name="Picture 6">
            <a:extLst>
              <a:ext uri="{FF2B5EF4-FFF2-40B4-BE49-F238E27FC236}">
                <a16:creationId xmlns:a16="http://schemas.microsoft.com/office/drawing/2014/main" id="{C200E689-7BBB-485C-BC99-8CDF365FC774}"/>
              </a:ext>
            </a:extLst>
          </p:cNvPr>
          <p:cNvPicPr>
            <a:picLocks noChangeAspect="1"/>
          </p:cNvPicPr>
          <p:nvPr/>
        </p:nvPicPr>
        <p:blipFill>
          <a:blip r:embed="rId5"/>
          <a:stretch>
            <a:fillRect/>
          </a:stretch>
        </p:blipFill>
        <p:spPr>
          <a:xfrm>
            <a:off x="3086014" y="1884298"/>
            <a:ext cx="1725456" cy="1374902"/>
          </a:xfrm>
          <a:prstGeom prst="rect">
            <a:avLst/>
          </a:prstGeom>
        </p:spPr>
      </p:pic>
      <p:pic>
        <p:nvPicPr>
          <p:cNvPr id="8" name="Picture 7">
            <a:extLst>
              <a:ext uri="{FF2B5EF4-FFF2-40B4-BE49-F238E27FC236}">
                <a16:creationId xmlns:a16="http://schemas.microsoft.com/office/drawing/2014/main" id="{FACC4D21-4D13-4742-ADB7-5D617CDA2070}"/>
              </a:ext>
            </a:extLst>
          </p:cNvPr>
          <p:cNvPicPr>
            <a:picLocks noChangeAspect="1"/>
          </p:cNvPicPr>
          <p:nvPr/>
        </p:nvPicPr>
        <p:blipFill>
          <a:blip r:embed="rId6"/>
          <a:stretch>
            <a:fillRect/>
          </a:stretch>
        </p:blipFill>
        <p:spPr>
          <a:xfrm>
            <a:off x="5119476" y="2051624"/>
            <a:ext cx="1922333" cy="2048279"/>
          </a:xfrm>
          <a:prstGeom prst="rect">
            <a:avLst/>
          </a:prstGeom>
        </p:spPr>
      </p:pic>
      <p:pic>
        <p:nvPicPr>
          <p:cNvPr id="9" name="Picture 8">
            <a:extLst>
              <a:ext uri="{FF2B5EF4-FFF2-40B4-BE49-F238E27FC236}">
                <a16:creationId xmlns:a16="http://schemas.microsoft.com/office/drawing/2014/main" id="{CD5215B1-7356-4DE8-94BC-8E5515B70B80}"/>
              </a:ext>
            </a:extLst>
          </p:cNvPr>
          <p:cNvPicPr>
            <a:picLocks noChangeAspect="1"/>
          </p:cNvPicPr>
          <p:nvPr/>
        </p:nvPicPr>
        <p:blipFill>
          <a:blip r:embed="rId7"/>
          <a:stretch>
            <a:fillRect/>
          </a:stretch>
        </p:blipFill>
        <p:spPr>
          <a:xfrm>
            <a:off x="7349816" y="2450240"/>
            <a:ext cx="1739077" cy="973883"/>
          </a:xfrm>
          <a:prstGeom prst="rect">
            <a:avLst/>
          </a:prstGeom>
        </p:spPr>
      </p:pic>
      <p:pic>
        <p:nvPicPr>
          <p:cNvPr id="10" name="Picture 9">
            <a:extLst>
              <a:ext uri="{FF2B5EF4-FFF2-40B4-BE49-F238E27FC236}">
                <a16:creationId xmlns:a16="http://schemas.microsoft.com/office/drawing/2014/main" id="{A82DB762-28D4-43E3-BE3E-14D795C697D8}"/>
              </a:ext>
            </a:extLst>
          </p:cNvPr>
          <p:cNvPicPr>
            <a:picLocks noChangeAspect="1"/>
          </p:cNvPicPr>
          <p:nvPr/>
        </p:nvPicPr>
        <p:blipFill>
          <a:blip r:embed="rId8"/>
          <a:stretch>
            <a:fillRect/>
          </a:stretch>
        </p:blipFill>
        <p:spPr>
          <a:xfrm>
            <a:off x="3442525" y="3401311"/>
            <a:ext cx="1012433" cy="1654302"/>
          </a:xfrm>
          <a:prstGeom prst="rect">
            <a:avLst/>
          </a:prstGeom>
        </p:spPr>
      </p:pic>
    </p:spTree>
    <p:extLst>
      <p:ext uri="{BB962C8B-B14F-4D97-AF65-F5344CB8AC3E}">
        <p14:creationId xmlns:p14="http://schemas.microsoft.com/office/powerpoint/2010/main" val="24140645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F3935C-97F2-46FF-BBD0-FEC8B6A7DBA8}"/>
              </a:ext>
            </a:extLst>
          </p:cNvPr>
          <p:cNvSpPr>
            <a:spLocks noGrp="1"/>
          </p:cNvSpPr>
          <p:nvPr>
            <p:ph type="body" sz="quarter" idx="11"/>
          </p:nvPr>
        </p:nvSpPr>
        <p:spPr/>
        <p:txBody>
          <a:bodyPr/>
          <a:lstStyle/>
          <a:p>
            <a:endParaRPr lang="en-US"/>
          </a:p>
        </p:txBody>
      </p:sp>
      <p:sp>
        <p:nvSpPr>
          <p:cNvPr id="3" name="Text Placeholder 2">
            <a:extLst>
              <a:ext uri="{FF2B5EF4-FFF2-40B4-BE49-F238E27FC236}">
                <a16:creationId xmlns:a16="http://schemas.microsoft.com/office/drawing/2014/main" id="{CE59F70E-584F-453F-A436-E0828B08E44F}"/>
              </a:ext>
            </a:extLst>
          </p:cNvPr>
          <p:cNvSpPr>
            <a:spLocks noGrp="1"/>
          </p:cNvSpPr>
          <p:nvPr>
            <p:ph type="body" sz="quarter" idx="12"/>
          </p:nvPr>
        </p:nvSpPr>
        <p:spPr/>
        <p:txBody>
          <a:bodyPr/>
          <a:lstStyle/>
          <a:p>
            <a:endParaRPr lang="en-US" dirty="0"/>
          </a:p>
        </p:txBody>
      </p:sp>
      <p:pic>
        <p:nvPicPr>
          <p:cNvPr id="5" name="Picture 4">
            <a:extLst>
              <a:ext uri="{FF2B5EF4-FFF2-40B4-BE49-F238E27FC236}">
                <a16:creationId xmlns:a16="http://schemas.microsoft.com/office/drawing/2014/main" id="{09F895C3-43B6-4369-9992-DE469BD0D2BF}"/>
              </a:ext>
            </a:extLst>
          </p:cNvPr>
          <p:cNvPicPr>
            <a:picLocks noChangeAspect="1"/>
          </p:cNvPicPr>
          <p:nvPr/>
        </p:nvPicPr>
        <p:blipFill>
          <a:blip r:embed="rId2"/>
          <a:stretch>
            <a:fillRect/>
          </a:stretch>
        </p:blipFill>
        <p:spPr>
          <a:xfrm>
            <a:off x="0" y="565853"/>
            <a:ext cx="9144000" cy="4011794"/>
          </a:xfrm>
          <a:prstGeom prst="rect">
            <a:avLst/>
          </a:prstGeom>
        </p:spPr>
      </p:pic>
    </p:spTree>
    <p:extLst>
      <p:ext uri="{BB962C8B-B14F-4D97-AF65-F5344CB8AC3E}">
        <p14:creationId xmlns:p14="http://schemas.microsoft.com/office/powerpoint/2010/main" val="29273354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F6E283-9A94-4727-87C1-4412AAAE96E8}"/>
              </a:ext>
            </a:extLst>
          </p:cNvPr>
          <p:cNvSpPr>
            <a:spLocks noGrp="1"/>
          </p:cNvSpPr>
          <p:nvPr>
            <p:ph type="body" sz="quarter" idx="11"/>
          </p:nvPr>
        </p:nvSpPr>
        <p:spPr/>
        <p:txBody>
          <a:bodyPr/>
          <a:lstStyle/>
          <a:p>
            <a:r>
              <a:rPr lang="en-AU" dirty="0"/>
              <a:t>Data Collection </a:t>
            </a:r>
            <a:endParaRPr lang="en-US" dirty="0"/>
          </a:p>
        </p:txBody>
      </p:sp>
      <p:sp>
        <p:nvSpPr>
          <p:cNvPr id="3" name="Text Placeholder 2">
            <a:extLst>
              <a:ext uri="{FF2B5EF4-FFF2-40B4-BE49-F238E27FC236}">
                <a16:creationId xmlns:a16="http://schemas.microsoft.com/office/drawing/2014/main" id="{59810C29-185A-49CD-B501-F52D3CA23801}"/>
              </a:ext>
            </a:extLst>
          </p:cNvPr>
          <p:cNvSpPr>
            <a:spLocks noGrp="1"/>
          </p:cNvSpPr>
          <p:nvPr>
            <p:ph type="body" sz="quarter" idx="12"/>
          </p:nvPr>
        </p:nvSpPr>
        <p:spPr>
          <a:xfrm>
            <a:off x="350895" y="950172"/>
            <a:ext cx="8280751" cy="3764701"/>
          </a:xfrm>
        </p:spPr>
        <p:txBody>
          <a:bodyPr/>
          <a:lstStyle/>
          <a:p>
            <a:pPr marL="0" indent="0">
              <a:buNone/>
            </a:pPr>
            <a:r>
              <a:rPr lang="en-AU" sz="1800" dirty="0"/>
              <a:t>My data collection phase of the project involved the distribution of a hand-written survey to 200+ in the final week of the course that featured the following questions:</a:t>
            </a:r>
          </a:p>
          <a:p>
            <a:pPr marL="0" indent="0">
              <a:buNone/>
            </a:pPr>
            <a:endParaRPr lang="en-AU" sz="1800" dirty="0"/>
          </a:p>
          <a:p>
            <a:pPr marL="0" indent="0">
              <a:buNone/>
            </a:pPr>
            <a:r>
              <a:rPr lang="en-AU" sz="1800" dirty="0"/>
              <a:t>1.How confident are you to identify the political worldview that is being represented in what you read in the media? </a:t>
            </a:r>
          </a:p>
          <a:p>
            <a:pPr marL="0" indent="0">
              <a:buNone/>
            </a:pPr>
            <a:endParaRPr lang="en-AU" sz="1800" dirty="0"/>
          </a:p>
          <a:p>
            <a:pPr marL="0" indent="0">
              <a:buNone/>
            </a:pPr>
            <a:r>
              <a:rPr lang="en-AU" sz="1800" dirty="0"/>
              <a:t>2.How confident are you in detecting the way specific groups and people are represented in the media? </a:t>
            </a:r>
          </a:p>
          <a:p>
            <a:pPr marL="0" indent="0">
              <a:buNone/>
            </a:pPr>
            <a:endParaRPr lang="en-AU" sz="1800" dirty="0"/>
          </a:p>
          <a:p>
            <a:pPr marL="0" indent="0">
              <a:buNone/>
            </a:pPr>
            <a:r>
              <a:rPr lang="en-AU" sz="1800" dirty="0"/>
              <a:t>3.Do you feel confident to assess whether you should believe something as the ‘truth’, whether in the media or academia? </a:t>
            </a:r>
          </a:p>
          <a:p>
            <a:endParaRPr lang="en-US" dirty="0"/>
          </a:p>
        </p:txBody>
      </p:sp>
    </p:spTree>
    <p:extLst>
      <p:ext uri="{BB962C8B-B14F-4D97-AF65-F5344CB8AC3E}">
        <p14:creationId xmlns:p14="http://schemas.microsoft.com/office/powerpoint/2010/main" val="38019961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65DF7E-EBB9-4E67-BA54-E6B5742FE1B5}"/>
              </a:ext>
            </a:extLst>
          </p:cNvPr>
          <p:cNvSpPr>
            <a:spLocks noGrp="1"/>
          </p:cNvSpPr>
          <p:nvPr>
            <p:ph type="body" sz="quarter" idx="11"/>
          </p:nvPr>
        </p:nvSpPr>
        <p:spPr/>
        <p:txBody>
          <a:bodyPr/>
          <a:lstStyle/>
          <a:p>
            <a:r>
              <a:rPr lang="en-AU" dirty="0"/>
              <a:t>Hopeful idea number 1 </a:t>
            </a:r>
            <a:endParaRPr lang="en-US" dirty="0"/>
          </a:p>
        </p:txBody>
      </p:sp>
      <p:sp>
        <p:nvSpPr>
          <p:cNvPr id="3" name="Text Placeholder 2">
            <a:extLst>
              <a:ext uri="{FF2B5EF4-FFF2-40B4-BE49-F238E27FC236}">
                <a16:creationId xmlns:a16="http://schemas.microsoft.com/office/drawing/2014/main" id="{FF413F91-6CBB-48B6-BB58-C2DE0779F6A2}"/>
              </a:ext>
            </a:extLst>
          </p:cNvPr>
          <p:cNvSpPr>
            <a:spLocks noGrp="1"/>
          </p:cNvSpPr>
          <p:nvPr>
            <p:ph type="body" sz="quarter" idx="12"/>
          </p:nvPr>
        </p:nvSpPr>
        <p:spPr>
          <a:xfrm>
            <a:off x="332233" y="1164777"/>
            <a:ext cx="8280751" cy="2504435"/>
          </a:xfrm>
        </p:spPr>
        <p:txBody>
          <a:bodyPr/>
          <a:lstStyle/>
          <a:p>
            <a:pPr marL="0" indent="0">
              <a:buNone/>
            </a:pPr>
            <a:r>
              <a:rPr lang="en-AU" sz="1400" dirty="0"/>
              <a:t>1. The enabling approaches of scaffolding, setting challenging tasks, supporting democratic teaching and learning spaces and connecting with lifeworlds would increase students engagement with and understanding of ‘politics’ and provide the students with greater understanding of the way that language is utilised to promote a world view (such as progressive/conservative) in the media. </a:t>
            </a:r>
          </a:p>
          <a:p>
            <a:pPr marL="0" indent="0">
              <a:buNone/>
            </a:pPr>
            <a:endParaRPr lang="en-AU" sz="1400" dirty="0"/>
          </a:p>
          <a:p>
            <a:pPr marL="0" indent="0">
              <a:buNone/>
            </a:pPr>
            <a:r>
              <a:rPr lang="en-AU" sz="1400" dirty="0"/>
              <a:t>In response to question 3 of the survey: </a:t>
            </a:r>
            <a:r>
              <a:rPr lang="en-AU" sz="1400" i="1" dirty="0"/>
              <a:t>How confident do you feel about identifying the political worldview that is being represented in what you read in the media</a:t>
            </a:r>
            <a:r>
              <a:rPr lang="en-AU" sz="1400" dirty="0"/>
              <a:t>?, many students offered positive accounts of how the course has transformed their understanding of the link between politics and the media. </a:t>
            </a:r>
          </a:p>
          <a:p>
            <a:pPr marL="0" indent="0">
              <a:buNone/>
            </a:pPr>
            <a:endParaRPr lang="en-AU" sz="1400" dirty="0"/>
          </a:p>
          <a:p>
            <a:pPr marL="0" indent="0">
              <a:buNone/>
            </a:pPr>
            <a:r>
              <a:rPr lang="en-AU" sz="1400" dirty="0"/>
              <a:t>Such as this response </a:t>
            </a:r>
            <a:r>
              <a:rPr lang="en-AU" sz="1400" i="1" dirty="0"/>
              <a:t>‘Before starting this course, I had very little understanding of politics, despite many people attempting to explain the concept to me in the past. I certainly had no idea political bias exists in the media. I’m now not only aware it exists, but I am able to identify it</a:t>
            </a:r>
            <a:r>
              <a:rPr lang="en-AU" sz="1400" dirty="0"/>
              <a:t>’ (Student feedback, Survey 2019). </a:t>
            </a:r>
            <a:endParaRPr lang="en-US" sz="1400" dirty="0"/>
          </a:p>
        </p:txBody>
      </p:sp>
    </p:spTree>
    <p:extLst>
      <p:ext uri="{BB962C8B-B14F-4D97-AF65-F5344CB8AC3E}">
        <p14:creationId xmlns:p14="http://schemas.microsoft.com/office/powerpoint/2010/main" val="40337499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C6552F-3776-406A-BA90-B27B8E550F06}"/>
              </a:ext>
            </a:extLst>
          </p:cNvPr>
          <p:cNvSpPr>
            <a:spLocks noGrp="1"/>
          </p:cNvSpPr>
          <p:nvPr>
            <p:ph type="body" sz="quarter" idx="11"/>
          </p:nvPr>
        </p:nvSpPr>
        <p:spPr>
          <a:xfrm>
            <a:off x="303428" y="307329"/>
            <a:ext cx="8290903" cy="647700"/>
          </a:xfrm>
        </p:spPr>
        <p:txBody>
          <a:bodyPr/>
          <a:lstStyle/>
          <a:p>
            <a:r>
              <a:rPr lang="en-AU" dirty="0"/>
              <a:t>Hopeful idea number 1 </a:t>
            </a:r>
            <a:endParaRPr lang="en-US" dirty="0"/>
          </a:p>
          <a:p>
            <a:endParaRPr lang="en-US" dirty="0"/>
          </a:p>
        </p:txBody>
      </p:sp>
      <p:sp>
        <p:nvSpPr>
          <p:cNvPr id="3" name="Text Placeholder 2">
            <a:extLst>
              <a:ext uri="{FF2B5EF4-FFF2-40B4-BE49-F238E27FC236}">
                <a16:creationId xmlns:a16="http://schemas.microsoft.com/office/drawing/2014/main" id="{2FFE605C-9660-4A0D-84E6-90F03F160694}"/>
              </a:ext>
            </a:extLst>
          </p:cNvPr>
          <p:cNvSpPr>
            <a:spLocks noGrp="1"/>
          </p:cNvSpPr>
          <p:nvPr>
            <p:ph type="body" sz="quarter" idx="12"/>
          </p:nvPr>
        </p:nvSpPr>
        <p:spPr>
          <a:xfrm>
            <a:off x="229605" y="1155445"/>
            <a:ext cx="8280751" cy="2688766"/>
          </a:xfrm>
        </p:spPr>
        <p:txBody>
          <a:bodyPr/>
          <a:lstStyle/>
          <a:p>
            <a:pPr marL="0" indent="0">
              <a:buNone/>
            </a:pPr>
            <a:r>
              <a:rPr lang="en-AU" sz="1400" dirty="0"/>
              <a:t>Another student reflects on their increased confidence: </a:t>
            </a:r>
            <a:r>
              <a:rPr lang="en-AU" sz="1400" i="1" dirty="0"/>
              <a:t>‘Before this course I stayed in a bubble and had no ideas about politics. After doing this course I have found myself watching the news and to try and follow what is happening…I feel more confident about understanding what I watch, read and listen to</a:t>
            </a:r>
            <a:r>
              <a:rPr lang="en-AU" sz="1400" dirty="0"/>
              <a:t>’ (Student feedback, Survey 2019). </a:t>
            </a:r>
          </a:p>
          <a:p>
            <a:pPr marL="0" indent="0">
              <a:buNone/>
            </a:pPr>
            <a:endParaRPr lang="en-AU" sz="1400" dirty="0"/>
          </a:p>
          <a:p>
            <a:pPr marL="0" indent="0">
              <a:buNone/>
            </a:pPr>
            <a:r>
              <a:rPr lang="en-AU" sz="1400" dirty="0"/>
              <a:t>This </a:t>
            </a:r>
            <a:r>
              <a:rPr lang="en-AU" sz="1400" dirty="0" err="1"/>
              <a:t>skepticism</a:t>
            </a:r>
            <a:r>
              <a:rPr lang="en-AU" sz="1400" dirty="0"/>
              <a:t> is echoed in this student comment ‘</a:t>
            </a:r>
            <a:r>
              <a:rPr lang="en-AU" sz="1400" i="1" dirty="0"/>
              <a:t>I am definitely better at recognizing and identifying worldviews and now have a more </a:t>
            </a:r>
            <a:r>
              <a:rPr lang="en-AU" sz="1400" i="1" dirty="0" err="1"/>
              <a:t>skeptical</a:t>
            </a:r>
            <a:r>
              <a:rPr lang="en-AU" sz="1400" i="1" dirty="0"/>
              <a:t> approach to consuming media as well as a bigger interest in politics</a:t>
            </a:r>
            <a:r>
              <a:rPr lang="en-AU" sz="1400" dirty="0"/>
              <a:t>’ (Student feedback, Survey 2019). </a:t>
            </a:r>
          </a:p>
          <a:p>
            <a:pPr marL="0" indent="0">
              <a:buNone/>
            </a:pPr>
            <a:endParaRPr lang="en-AU" sz="1400" dirty="0"/>
          </a:p>
          <a:p>
            <a:pPr marL="0" indent="0">
              <a:buNone/>
            </a:pPr>
            <a:endParaRPr lang="en-AU" sz="1400" dirty="0"/>
          </a:p>
          <a:p>
            <a:pPr marL="0" indent="0">
              <a:buNone/>
            </a:pPr>
            <a:r>
              <a:rPr lang="en-AU" sz="1400" dirty="0"/>
              <a:t>Other students reflected on how the course assisted their understanding of politics more broadly; </a:t>
            </a:r>
            <a:r>
              <a:rPr lang="en-AU" sz="1400" i="1" dirty="0"/>
              <a:t>‘I finally understand what political parties stand for and what they try and do. Do I like politics….NO! I think most of them are dumb. However, the course has helped me understand what the media and politics is trying to do </a:t>
            </a:r>
            <a:r>
              <a:rPr lang="en-AU" sz="1400" dirty="0"/>
              <a:t>(Student feedback, Survey 2019). </a:t>
            </a:r>
          </a:p>
          <a:p>
            <a:pPr marL="0" indent="0">
              <a:buNone/>
            </a:pPr>
            <a:endParaRPr lang="en-US" sz="1200" dirty="0"/>
          </a:p>
        </p:txBody>
      </p:sp>
    </p:spTree>
    <p:extLst>
      <p:ext uri="{BB962C8B-B14F-4D97-AF65-F5344CB8AC3E}">
        <p14:creationId xmlns:p14="http://schemas.microsoft.com/office/powerpoint/2010/main" val="28140459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D1202E-171B-44E4-836E-BA7A86DA081B}"/>
              </a:ext>
            </a:extLst>
          </p:cNvPr>
          <p:cNvSpPr>
            <a:spLocks noGrp="1"/>
          </p:cNvSpPr>
          <p:nvPr>
            <p:ph type="body" sz="quarter" idx="11"/>
          </p:nvPr>
        </p:nvSpPr>
        <p:spPr>
          <a:xfrm>
            <a:off x="406057" y="102055"/>
            <a:ext cx="8290903" cy="647700"/>
          </a:xfrm>
        </p:spPr>
        <p:txBody>
          <a:bodyPr/>
          <a:lstStyle/>
          <a:p>
            <a:r>
              <a:rPr lang="en-AU" dirty="0"/>
              <a:t>Hopeful idea number 2 </a:t>
            </a:r>
            <a:endParaRPr lang="en-US" dirty="0"/>
          </a:p>
        </p:txBody>
      </p:sp>
      <p:sp>
        <p:nvSpPr>
          <p:cNvPr id="3" name="Text Placeholder 2">
            <a:extLst>
              <a:ext uri="{FF2B5EF4-FFF2-40B4-BE49-F238E27FC236}">
                <a16:creationId xmlns:a16="http://schemas.microsoft.com/office/drawing/2014/main" id="{1BAE6D53-3D7D-47BB-A65D-3940FC628D10}"/>
              </a:ext>
            </a:extLst>
          </p:cNvPr>
          <p:cNvSpPr>
            <a:spLocks noGrp="1"/>
          </p:cNvSpPr>
          <p:nvPr>
            <p:ph type="body" sz="quarter" idx="12"/>
          </p:nvPr>
        </p:nvSpPr>
        <p:spPr>
          <a:xfrm>
            <a:off x="406057" y="647119"/>
            <a:ext cx="8280751" cy="3654293"/>
          </a:xfrm>
        </p:spPr>
        <p:txBody>
          <a:bodyPr/>
          <a:lstStyle/>
          <a:p>
            <a:pPr marL="0" indent="0">
              <a:buNone/>
            </a:pPr>
            <a:r>
              <a:rPr lang="en-AU" sz="1400" b="1" dirty="0"/>
              <a:t>Student artefacts – demonstration of identification of political worldviews or ideologie</a:t>
            </a:r>
            <a:r>
              <a:rPr lang="en-AU" sz="1400" dirty="0"/>
              <a:t>s</a:t>
            </a:r>
          </a:p>
          <a:p>
            <a:pPr marL="0" indent="0">
              <a:buNone/>
            </a:pPr>
            <a:endParaRPr lang="en-AU" sz="1400" dirty="0"/>
          </a:p>
          <a:p>
            <a:pPr marL="0" indent="0">
              <a:buNone/>
            </a:pPr>
            <a:r>
              <a:rPr lang="en-AU" sz="1400" b="1" i="1" dirty="0"/>
              <a:t>This speaks to ‘hopeful’ idea number two regarding the student's increased confidence in their engagement with texts as they develop awareness of dominant forces in society and helps students to recognise, critique and create change and to give power over the meaning-making process.</a:t>
            </a:r>
          </a:p>
          <a:p>
            <a:pPr marL="0" indent="0">
              <a:buNone/>
            </a:pPr>
            <a:endParaRPr lang="en-AU" sz="1400" b="1" i="1" dirty="0"/>
          </a:p>
          <a:p>
            <a:pPr marL="0" indent="0">
              <a:buNone/>
            </a:pPr>
            <a:endParaRPr lang="en-AU" sz="1400" dirty="0"/>
          </a:p>
          <a:p>
            <a:endParaRPr lang="en-US" dirty="0"/>
          </a:p>
        </p:txBody>
      </p:sp>
      <p:pic>
        <p:nvPicPr>
          <p:cNvPr id="5" name="Picture 4">
            <a:extLst>
              <a:ext uri="{FF2B5EF4-FFF2-40B4-BE49-F238E27FC236}">
                <a16:creationId xmlns:a16="http://schemas.microsoft.com/office/drawing/2014/main" id="{3877C41F-5E50-44E8-A214-AF56064C8BB3}"/>
              </a:ext>
            </a:extLst>
          </p:cNvPr>
          <p:cNvPicPr>
            <a:picLocks noChangeAspect="1"/>
          </p:cNvPicPr>
          <p:nvPr/>
        </p:nvPicPr>
        <p:blipFill>
          <a:blip r:embed="rId3"/>
          <a:stretch>
            <a:fillRect/>
          </a:stretch>
        </p:blipFill>
        <p:spPr>
          <a:xfrm>
            <a:off x="1297779" y="1901009"/>
            <a:ext cx="6100572" cy="2138172"/>
          </a:xfrm>
          <a:prstGeom prst="rect">
            <a:avLst/>
          </a:prstGeom>
        </p:spPr>
      </p:pic>
    </p:spTree>
    <p:extLst>
      <p:ext uri="{BB962C8B-B14F-4D97-AF65-F5344CB8AC3E}">
        <p14:creationId xmlns:p14="http://schemas.microsoft.com/office/powerpoint/2010/main" val="16551187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E4043F-5CA4-4B2C-ACA9-17C1440E11A1}"/>
              </a:ext>
            </a:extLst>
          </p:cNvPr>
          <p:cNvSpPr>
            <a:spLocks noGrp="1"/>
          </p:cNvSpPr>
          <p:nvPr>
            <p:ph type="body" sz="quarter" idx="11"/>
          </p:nvPr>
        </p:nvSpPr>
        <p:spPr>
          <a:xfrm>
            <a:off x="426548" y="111386"/>
            <a:ext cx="8290903" cy="647700"/>
          </a:xfrm>
        </p:spPr>
        <p:txBody>
          <a:bodyPr/>
          <a:lstStyle/>
          <a:p>
            <a:r>
              <a:rPr lang="en-US" dirty="0"/>
              <a:t>Hopeful idea number 2 </a:t>
            </a:r>
          </a:p>
          <a:p>
            <a:endParaRPr lang="en-US" dirty="0"/>
          </a:p>
        </p:txBody>
      </p:sp>
      <p:sp>
        <p:nvSpPr>
          <p:cNvPr id="3" name="Text Placeholder 2">
            <a:extLst>
              <a:ext uri="{FF2B5EF4-FFF2-40B4-BE49-F238E27FC236}">
                <a16:creationId xmlns:a16="http://schemas.microsoft.com/office/drawing/2014/main" id="{DF5287B0-139B-4592-A99D-0B073D866DDD}"/>
              </a:ext>
            </a:extLst>
          </p:cNvPr>
          <p:cNvSpPr>
            <a:spLocks noGrp="1"/>
          </p:cNvSpPr>
          <p:nvPr>
            <p:ph type="body" sz="quarter" idx="12"/>
          </p:nvPr>
        </p:nvSpPr>
        <p:spPr>
          <a:xfrm>
            <a:off x="416217" y="759086"/>
            <a:ext cx="8280751" cy="2504435"/>
          </a:xfrm>
        </p:spPr>
        <p:txBody>
          <a:bodyPr/>
          <a:lstStyle/>
          <a:p>
            <a:pPr marL="0" indent="0">
              <a:buNone/>
            </a:pPr>
            <a:r>
              <a:rPr lang="en-AU" sz="1400" dirty="0"/>
              <a:t>. </a:t>
            </a:r>
          </a:p>
          <a:p>
            <a:pPr marL="0" indent="0">
              <a:buNone/>
            </a:pPr>
            <a:endParaRPr lang="en-AU" sz="1400" dirty="0"/>
          </a:p>
          <a:p>
            <a:pPr marL="0" indent="0">
              <a:buNone/>
            </a:pPr>
            <a:endParaRPr lang="en-US" sz="1400" dirty="0"/>
          </a:p>
        </p:txBody>
      </p:sp>
      <p:pic>
        <p:nvPicPr>
          <p:cNvPr id="5" name="Picture 4">
            <a:extLst>
              <a:ext uri="{FF2B5EF4-FFF2-40B4-BE49-F238E27FC236}">
                <a16:creationId xmlns:a16="http://schemas.microsoft.com/office/drawing/2014/main" id="{907950D9-EAAA-4C6F-8CB5-AFC629675771}"/>
              </a:ext>
            </a:extLst>
          </p:cNvPr>
          <p:cNvPicPr>
            <a:picLocks noChangeAspect="1"/>
          </p:cNvPicPr>
          <p:nvPr/>
        </p:nvPicPr>
        <p:blipFill>
          <a:blip r:embed="rId3"/>
          <a:stretch>
            <a:fillRect/>
          </a:stretch>
        </p:blipFill>
        <p:spPr>
          <a:xfrm>
            <a:off x="1521713" y="1172313"/>
            <a:ext cx="6100572" cy="2738908"/>
          </a:xfrm>
          <a:prstGeom prst="rect">
            <a:avLst/>
          </a:prstGeom>
        </p:spPr>
      </p:pic>
    </p:spTree>
    <p:extLst>
      <p:ext uri="{BB962C8B-B14F-4D97-AF65-F5344CB8AC3E}">
        <p14:creationId xmlns:p14="http://schemas.microsoft.com/office/powerpoint/2010/main" val="25490455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F28978-4EB4-4EC8-BA5E-907CDACDE7CB}"/>
              </a:ext>
            </a:extLst>
          </p:cNvPr>
          <p:cNvSpPr>
            <a:spLocks noGrp="1"/>
          </p:cNvSpPr>
          <p:nvPr>
            <p:ph type="body" sz="quarter" idx="11"/>
          </p:nvPr>
        </p:nvSpPr>
        <p:spPr>
          <a:xfrm>
            <a:off x="304250" y="148708"/>
            <a:ext cx="8290903" cy="647700"/>
          </a:xfrm>
        </p:spPr>
        <p:txBody>
          <a:bodyPr/>
          <a:lstStyle/>
          <a:p>
            <a:r>
              <a:rPr lang="en-AU" sz="2800" dirty="0"/>
              <a:t>Apathy, boredom or misunderstood – what did I learn about my students? </a:t>
            </a:r>
            <a:endParaRPr lang="en-US" sz="2800" dirty="0"/>
          </a:p>
        </p:txBody>
      </p:sp>
      <p:sp>
        <p:nvSpPr>
          <p:cNvPr id="3" name="Text Placeholder 2">
            <a:extLst>
              <a:ext uri="{FF2B5EF4-FFF2-40B4-BE49-F238E27FC236}">
                <a16:creationId xmlns:a16="http://schemas.microsoft.com/office/drawing/2014/main" id="{0B00C4CE-FAEF-4D14-B34D-1FEFB08328DB}"/>
              </a:ext>
            </a:extLst>
          </p:cNvPr>
          <p:cNvSpPr>
            <a:spLocks noGrp="1"/>
          </p:cNvSpPr>
          <p:nvPr>
            <p:ph type="body" sz="quarter" idx="12"/>
          </p:nvPr>
        </p:nvSpPr>
        <p:spPr>
          <a:xfrm>
            <a:off x="314402" y="950173"/>
            <a:ext cx="8280751" cy="2504435"/>
          </a:xfrm>
        </p:spPr>
        <p:txBody>
          <a:bodyPr/>
          <a:lstStyle/>
          <a:p>
            <a:pPr marL="0" indent="0">
              <a:buNone/>
            </a:pPr>
            <a:r>
              <a:rPr lang="en-AU" sz="1600" dirty="0"/>
              <a:t>The data collection demonstrated  students acknowledged that they may not complete the course with an increased interest with politics or political bias, but that their eyes have been opened to this process in the media and they are aware of the significance of political bias:</a:t>
            </a:r>
          </a:p>
          <a:p>
            <a:pPr marL="0" indent="0">
              <a:buNone/>
            </a:pPr>
            <a:endParaRPr lang="en-AU" sz="1600" dirty="0"/>
          </a:p>
          <a:p>
            <a:pPr marL="0" indent="0">
              <a:buNone/>
            </a:pPr>
            <a:r>
              <a:rPr lang="en-AU" sz="1600" dirty="0"/>
              <a:t>‘</a:t>
            </a:r>
            <a:r>
              <a:rPr lang="en-AU" sz="1600" i="1" dirty="0"/>
              <a:t>My interest in politics has not changed. I still don’t have a view on it but now when I see the media exposing it, I do look up key words on the topic to gain a better understanding about what the media was wanting to expose</a:t>
            </a:r>
            <a:r>
              <a:rPr lang="en-AU" sz="1600" dirty="0"/>
              <a:t>’ (Student feedback, Survey 2019); </a:t>
            </a:r>
          </a:p>
          <a:p>
            <a:pPr marL="0" indent="0">
              <a:buNone/>
            </a:pPr>
            <a:r>
              <a:rPr lang="en-AU" sz="1600" dirty="0"/>
              <a:t>‘</a:t>
            </a:r>
            <a:r>
              <a:rPr lang="en-AU" sz="1600" i="1" dirty="0"/>
              <a:t>I never really had a thought when it came to politics, however with media I have learnt not to also rely on what is being shown without looking it up with evidence</a:t>
            </a:r>
            <a:r>
              <a:rPr lang="en-AU" sz="1600" dirty="0"/>
              <a:t>’ (Student feedback, Survey 2019). </a:t>
            </a:r>
          </a:p>
          <a:p>
            <a:pPr marL="0" indent="0">
              <a:buNone/>
            </a:pPr>
            <a:endParaRPr lang="en-AU" sz="1600" dirty="0"/>
          </a:p>
          <a:p>
            <a:pPr marL="0" indent="0">
              <a:buNone/>
            </a:pPr>
            <a:r>
              <a:rPr lang="en-AU" sz="1600" dirty="0"/>
              <a:t>Hess and </a:t>
            </a:r>
            <a:r>
              <a:rPr lang="en-AU" sz="1600" dirty="0" err="1"/>
              <a:t>Gatti</a:t>
            </a:r>
            <a:r>
              <a:rPr lang="en-AU" sz="1600" dirty="0"/>
              <a:t> (2010, p. 22) propose that ‘teaching controversial issues through discussion strengthens democracy because of the causal relationship between discussion and the cultivation of political tolerance’, that is vital to democracies like Australia.</a:t>
            </a:r>
          </a:p>
          <a:p>
            <a:endParaRPr lang="en-AU" sz="1600" dirty="0"/>
          </a:p>
          <a:p>
            <a:endParaRPr lang="en-US" dirty="0"/>
          </a:p>
        </p:txBody>
      </p:sp>
    </p:spTree>
    <p:extLst>
      <p:ext uri="{BB962C8B-B14F-4D97-AF65-F5344CB8AC3E}">
        <p14:creationId xmlns:p14="http://schemas.microsoft.com/office/powerpoint/2010/main" val="32891479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1000"/>
                                        <p:tgtEl>
                                          <p:spTgt spid="3">
                                            <p:txEl>
                                              <p:pRg st="5" end="5"/>
                                            </p:txEl>
                                          </p:spTgt>
                                        </p:tgtEl>
                                      </p:cBhvr>
                                    </p:animEffect>
                                    <p:anim calcmode="lin" valueType="num">
                                      <p:cBhvr>
                                        <p:cTn id="2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BA71B8-C61C-46C1-BCD5-801AD8589804}"/>
              </a:ext>
            </a:extLst>
          </p:cNvPr>
          <p:cNvSpPr>
            <a:spLocks noGrp="1"/>
          </p:cNvSpPr>
          <p:nvPr>
            <p:ph type="body" sz="quarter" idx="11"/>
          </p:nvPr>
        </p:nvSpPr>
        <p:spPr>
          <a:xfrm>
            <a:off x="406057" y="111386"/>
            <a:ext cx="8290903" cy="647700"/>
          </a:xfrm>
        </p:spPr>
        <p:txBody>
          <a:bodyPr/>
          <a:lstStyle/>
          <a:p>
            <a:r>
              <a:rPr lang="en-AU" sz="3200" dirty="0"/>
              <a:t>Apathy, boredom or misunderstood – what did I learn about my students? </a:t>
            </a:r>
            <a:endParaRPr lang="en-US" sz="3200" dirty="0"/>
          </a:p>
          <a:p>
            <a:endParaRPr lang="en-US" dirty="0"/>
          </a:p>
        </p:txBody>
      </p:sp>
      <p:sp>
        <p:nvSpPr>
          <p:cNvPr id="3" name="Text Placeholder 2">
            <a:extLst>
              <a:ext uri="{FF2B5EF4-FFF2-40B4-BE49-F238E27FC236}">
                <a16:creationId xmlns:a16="http://schemas.microsoft.com/office/drawing/2014/main" id="{E7149F61-94A4-4892-B417-10F947D03D8B}"/>
              </a:ext>
            </a:extLst>
          </p:cNvPr>
          <p:cNvSpPr>
            <a:spLocks noGrp="1"/>
          </p:cNvSpPr>
          <p:nvPr>
            <p:ph type="body" sz="quarter" idx="12"/>
          </p:nvPr>
        </p:nvSpPr>
        <p:spPr>
          <a:xfrm>
            <a:off x="266090" y="1099463"/>
            <a:ext cx="8280751" cy="2504435"/>
          </a:xfrm>
        </p:spPr>
        <p:txBody>
          <a:bodyPr/>
          <a:lstStyle/>
          <a:p>
            <a:pPr marL="0" indent="0">
              <a:buNone/>
            </a:pPr>
            <a:r>
              <a:rPr lang="en-AU" sz="1400" dirty="0"/>
              <a:t>The responses to question 2 of the survey about the course increasing confidence in identifying the way specific groups and people are represented in the media, indicate this awareness of marginalization as one student responded ‘</a:t>
            </a:r>
            <a:r>
              <a:rPr lang="en-AU" sz="1400" i="1" dirty="0"/>
              <a:t>I guess the lesson of asking ‘whose voices are being heard/ignored is important to remember</a:t>
            </a:r>
            <a:r>
              <a:rPr lang="en-AU" sz="1400" dirty="0"/>
              <a:t>’ (Student feedback, Survey 2019).</a:t>
            </a:r>
          </a:p>
          <a:p>
            <a:pPr marL="0" indent="0">
              <a:buNone/>
            </a:pPr>
            <a:endParaRPr lang="en-AU" sz="1400" dirty="0"/>
          </a:p>
          <a:p>
            <a:pPr marL="0" indent="0">
              <a:buNone/>
            </a:pPr>
            <a:endParaRPr lang="en-AU" sz="1400" dirty="0"/>
          </a:p>
          <a:p>
            <a:pPr marL="0" indent="0">
              <a:buNone/>
            </a:pPr>
            <a:r>
              <a:rPr lang="en-AU" sz="1400" dirty="0"/>
              <a:t> Another student reflected </a:t>
            </a:r>
            <a:r>
              <a:rPr lang="en-AU" sz="1400" i="1" dirty="0"/>
              <a:t>‘I was unaware of how much minorities were not represented in the media. I previously never thought much about the voices that were excluded’</a:t>
            </a:r>
            <a:r>
              <a:rPr lang="en-AU" sz="1400" dirty="0"/>
              <a:t> (Student feedback, Survey 2019). </a:t>
            </a:r>
          </a:p>
          <a:p>
            <a:pPr marL="0" indent="0">
              <a:buNone/>
            </a:pPr>
            <a:endParaRPr lang="en-AU" sz="1400" dirty="0"/>
          </a:p>
          <a:p>
            <a:pPr marL="0" indent="0">
              <a:buNone/>
            </a:pPr>
            <a:endParaRPr lang="en-AU" sz="1400" dirty="0"/>
          </a:p>
          <a:p>
            <a:pPr marL="0" indent="0">
              <a:buNone/>
            </a:pPr>
            <a:r>
              <a:rPr lang="en-AU" sz="1400" dirty="0"/>
              <a:t>The scaffolding of concepts and application to different texts each week provided the tools for students to apply in their everyday ‘reading of the world’ (Freire 2004) as this student shared: ‘</a:t>
            </a:r>
            <a:r>
              <a:rPr lang="en-AU" sz="1400" i="1" dirty="0"/>
              <a:t>Seeing biased articles and news had always upset me, but being able to identify methods of bias and manipulation and poor research makes it easier for me to understand</a:t>
            </a:r>
            <a:r>
              <a:rPr lang="en-AU" sz="1400" dirty="0"/>
              <a:t>’ (Student feedback, Survey 2019).</a:t>
            </a:r>
          </a:p>
          <a:p>
            <a:endParaRPr lang="en-US" dirty="0"/>
          </a:p>
        </p:txBody>
      </p:sp>
    </p:spTree>
    <p:extLst>
      <p:ext uri="{BB962C8B-B14F-4D97-AF65-F5344CB8AC3E}">
        <p14:creationId xmlns:p14="http://schemas.microsoft.com/office/powerpoint/2010/main" val="3385981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730B7A1-5695-EFD1-0B4A-72BB7127374E}"/>
              </a:ext>
            </a:extLst>
          </p:cNvPr>
          <p:cNvPicPr>
            <a:picLocks noChangeAspect="1"/>
          </p:cNvPicPr>
          <p:nvPr/>
        </p:nvPicPr>
        <p:blipFill>
          <a:blip r:embed="rId2"/>
          <a:stretch>
            <a:fillRect/>
          </a:stretch>
        </p:blipFill>
        <p:spPr>
          <a:xfrm>
            <a:off x="1454944" y="298305"/>
            <a:ext cx="5873703" cy="3741276"/>
          </a:xfrm>
          <a:prstGeom prst="rect">
            <a:avLst/>
          </a:prstGeom>
        </p:spPr>
      </p:pic>
      <p:sp>
        <p:nvSpPr>
          <p:cNvPr id="2" name="Oval 1">
            <a:extLst>
              <a:ext uri="{FF2B5EF4-FFF2-40B4-BE49-F238E27FC236}">
                <a16:creationId xmlns:a16="http://schemas.microsoft.com/office/drawing/2014/main" id="{3C425312-5171-97CB-54F8-4F4EC653CC48}"/>
              </a:ext>
            </a:extLst>
          </p:cNvPr>
          <p:cNvSpPr/>
          <p:nvPr/>
        </p:nvSpPr>
        <p:spPr bwMode="auto">
          <a:xfrm>
            <a:off x="1624404" y="3377901"/>
            <a:ext cx="2065468" cy="494851"/>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cs typeface="Arial" charset="0"/>
            </a:endParaRPr>
          </a:p>
        </p:txBody>
      </p:sp>
      <p:sp>
        <p:nvSpPr>
          <p:cNvPr id="4" name="Oval 3">
            <a:extLst>
              <a:ext uri="{FF2B5EF4-FFF2-40B4-BE49-F238E27FC236}">
                <a16:creationId xmlns:a16="http://schemas.microsoft.com/office/drawing/2014/main" id="{AD1DF9FF-4B52-6892-0F61-100E5A1B1191}"/>
              </a:ext>
            </a:extLst>
          </p:cNvPr>
          <p:cNvSpPr/>
          <p:nvPr/>
        </p:nvSpPr>
        <p:spPr bwMode="auto">
          <a:xfrm>
            <a:off x="1519504" y="2409713"/>
            <a:ext cx="5666604" cy="59772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cs typeface="Arial"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DDEB84-8ECF-4FCD-AB9E-D1C78CCB62A1}"/>
              </a:ext>
            </a:extLst>
          </p:cNvPr>
          <p:cNvSpPr>
            <a:spLocks noGrp="1"/>
          </p:cNvSpPr>
          <p:nvPr>
            <p:ph type="body" sz="quarter" idx="11"/>
          </p:nvPr>
        </p:nvSpPr>
        <p:spPr>
          <a:xfrm>
            <a:off x="285581" y="400635"/>
            <a:ext cx="8290903" cy="647700"/>
          </a:xfrm>
        </p:spPr>
        <p:txBody>
          <a:bodyPr/>
          <a:lstStyle/>
          <a:p>
            <a:r>
              <a:rPr lang="en-AU" sz="2400" dirty="0"/>
              <a:t>Apathy, boredom or misunderstood – what did I learn about my students? </a:t>
            </a:r>
          </a:p>
          <a:p>
            <a:endParaRPr lang="en-US" dirty="0"/>
          </a:p>
        </p:txBody>
      </p:sp>
      <p:sp>
        <p:nvSpPr>
          <p:cNvPr id="3" name="Text Placeholder 2">
            <a:extLst>
              <a:ext uri="{FF2B5EF4-FFF2-40B4-BE49-F238E27FC236}">
                <a16:creationId xmlns:a16="http://schemas.microsoft.com/office/drawing/2014/main" id="{F6D5A54A-0B68-41E8-82C3-59DA9D5B8E61}"/>
              </a:ext>
            </a:extLst>
          </p:cNvPr>
          <p:cNvSpPr>
            <a:spLocks noGrp="1"/>
          </p:cNvSpPr>
          <p:nvPr>
            <p:ph type="body" sz="quarter" idx="12"/>
          </p:nvPr>
        </p:nvSpPr>
        <p:spPr>
          <a:xfrm>
            <a:off x="285581" y="1211429"/>
            <a:ext cx="8280751" cy="2504435"/>
          </a:xfrm>
        </p:spPr>
        <p:txBody>
          <a:bodyPr/>
          <a:lstStyle/>
          <a:p>
            <a:pPr marL="0" indent="0">
              <a:buNone/>
            </a:pPr>
            <a:r>
              <a:rPr lang="en-AU" sz="1400" dirty="0"/>
              <a:t>Choosing themes that connect strongly with their lifeworlds means the students develop an enhanced awareness of the relevance of understanding political ideologies. This inspires students to challenge what is being presented as the ‘truth’ in the media across a whole range of issues. </a:t>
            </a:r>
          </a:p>
          <a:p>
            <a:pPr marL="0" indent="0">
              <a:buNone/>
            </a:pPr>
            <a:endParaRPr lang="en-AU" sz="1400" dirty="0"/>
          </a:p>
          <a:p>
            <a:pPr marL="0" indent="0">
              <a:buNone/>
            </a:pPr>
            <a:r>
              <a:rPr lang="en-AU" sz="1400" dirty="0"/>
              <a:t>In Freire’s terms, through the course students can become ‘masters of their own thinking’ (1974, p. 124), as their consciousness has been raised and they are empowered to create their own ‘truth’ claims, or narrative, about the world and their place in the world. </a:t>
            </a:r>
          </a:p>
          <a:p>
            <a:pPr marL="0" indent="0">
              <a:buNone/>
            </a:pPr>
            <a:endParaRPr lang="en-AU" sz="1400" dirty="0"/>
          </a:p>
          <a:p>
            <a:pPr marL="0" indent="0">
              <a:buNone/>
            </a:pPr>
            <a:r>
              <a:rPr lang="en-AU" sz="1400" dirty="0"/>
              <a:t>As one student reflected: ‘</a:t>
            </a:r>
            <a:r>
              <a:rPr lang="en-AU" sz="1400" i="1" dirty="0"/>
              <a:t>I think coming out of this course I will be more aware of how I might be being manipulated’</a:t>
            </a:r>
            <a:r>
              <a:rPr lang="en-AU" sz="1400" dirty="0"/>
              <a:t> (Student feedback, Survey 2019). Another student reflected: ‘</a:t>
            </a:r>
            <a:r>
              <a:rPr lang="en-AU" sz="1400" i="1" dirty="0"/>
              <a:t>Before this course I had no interest in politics, now I find I have gained a new respect for it</a:t>
            </a:r>
            <a:r>
              <a:rPr lang="en-AU" sz="1400" dirty="0"/>
              <a:t>’ (Student feedback, Survey 2019).  I have learnt that students might struggle and resist, but our role is to provide them with the ‘critical hope’ and a sense of possibility as we rebuild the world around us together through practicing compassion and being aware this is difficult in an ‘increasingly polarized society’ (Shor 2018, p. 98). </a:t>
            </a:r>
          </a:p>
          <a:p>
            <a:endParaRPr lang="en-AU" dirty="0"/>
          </a:p>
          <a:p>
            <a:endParaRPr lang="en-US" dirty="0"/>
          </a:p>
        </p:txBody>
      </p:sp>
    </p:spTree>
    <p:extLst>
      <p:ext uri="{BB962C8B-B14F-4D97-AF65-F5344CB8AC3E}">
        <p14:creationId xmlns:p14="http://schemas.microsoft.com/office/powerpoint/2010/main" val="24408010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97A9027-2AF5-40F8-8EF0-FD9F54661101}"/>
              </a:ext>
            </a:extLst>
          </p:cNvPr>
          <p:cNvSpPr>
            <a:spLocks noGrp="1"/>
          </p:cNvSpPr>
          <p:nvPr>
            <p:ph type="body" sz="quarter" idx="11"/>
          </p:nvPr>
        </p:nvSpPr>
        <p:spPr/>
        <p:txBody>
          <a:bodyPr/>
          <a:lstStyle/>
          <a:p>
            <a:r>
              <a:rPr lang="en-AU" dirty="0"/>
              <a:t>What did I learn about my practice? </a:t>
            </a:r>
            <a:endParaRPr lang="en-US" dirty="0"/>
          </a:p>
          <a:p>
            <a:endParaRPr lang="en-US" dirty="0"/>
          </a:p>
        </p:txBody>
      </p:sp>
      <p:sp>
        <p:nvSpPr>
          <p:cNvPr id="3" name="Text Placeholder 2">
            <a:extLst>
              <a:ext uri="{FF2B5EF4-FFF2-40B4-BE49-F238E27FC236}">
                <a16:creationId xmlns:a16="http://schemas.microsoft.com/office/drawing/2014/main" id="{84FA4476-B2A4-4BE0-8497-4B8555AB9022}"/>
              </a:ext>
            </a:extLst>
          </p:cNvPr>
          <p:cNvSpPr>
            <a:spLocks noGrp="1"/>
          </p:cNvSpPr>
          <p:nvPr>
            <p:ph type="body" sz="quarter" idx="12"/>
          </p:nvPr>
        </p:nvSpPr>
        <p:spPr>
          <a:xfrm>
            <a:off x="332242" y="1088964"/>
            <a:ext cx="8280751" cy="2504435"/>
          </a:xfrm>
        </p:spPr>
        <p:txBody>
          <a:bodyPr/>
          <a:lstStyle/>
          <a:p>
            <a:pPr marL="0" indent="0">
              <a:buNone/>
            </a:pPr>
            <a:r>
              <a:rPr lang="en-AU" sz="1400" dirty="0"/>
              <a:t>The </a:t>
            </a:r>
            <a:r>
              <a:rPr lang="en-AU" sz="1400" b="1" dirty="0"/>
              <a:t>strategy of inviting the students </a:t>
            </a:r>
            <a:r>
              <a:rPr lang="en-AU" sz="1400" dirty="0"/>
              <a:t>to select a topic they strongly connect with led to increased engagement and heightened sense of the relevance of politics in their lives. I also observed that often students discomfort dissipated or eased by week four or five of the course as they focused on critically analysing their own article, giving them agency over their learning and avoiding a scenario where I ‘talk knowledge (Shor 1992, p. 85) at them. </a:t>
            </a:r>
          </a:p>
          <a:p>
            <a:pPr marL="0" indent="0">
              <a:buNone/>
            </a:pPr>
            <a:endParaRPr lang="en-AU" sz="1400" dirty="0"/>
          </a:p>
          <a:p>
            <a:pPr marL="0" indent="0">
              <a:buNone/>
            </a:pPr>
            <a:r>
              <a:rPr lang="en-AU" sz="1400" dirty="0"/>
              <a:t>Also by </a:t>
            </a:r>
            <a:r>
              <a:rPr lang="en-AU" sz="1400" b="1" dirty="0"/>
              <a:t>demonstrating an interest in their lifeworlds </a:t>
            </a:r>
            <a:r>
              <a:rPr lang="en-AU" sz="1400" dirty="0"/>
              <a:t>through the case study of news articles on graduate outcomes may also help alleviate the discomfort and build ‘trust’ and ‘goodwill’ between the students and myself as I demonstrate by this careful topic selection, I care about their education and employment opportunities. </a:t>
            </a:r>
          </a:p>
          <a:p>
            <a:endParaRPr lang="en-AU" sz="1400" dirty="0"/>
          </a:p>
          <a:p>
            <a:pPr marL="0" indent="0">
              <a:buNone/>
            </a:pPr>
            <a:r>
              <a:rPr lang="en-AU" sz="1400" dirty="0"/>
              <a:t>I am </a:t>
            </a:r>
            <a:r>
              <a:rPr lang="en-AU" sz="1400" b="1" dirty="0"/>
              <a:t>more attuned to my emotional reactions </a:t>
            </a:r>
            <a:r>
              <a:rPr lang="en-AU" sz="1400" dirty="0"/>
              <a:t>in the teaching space, as I understand the importance to ‘pause’ and manage my own emotions (</a:t>
            </a:r>
            <a:r>
              <a:rPr lang="en-AU" sz="1400" dirty="0" err="1"/>
              <a:t>Cutri</a:t>
            </a:r>
            <a:r>
              <a:rPr lang="en-AU" sz="1400" dirty="0"/>
              <a:t> &amp; Whiting 2015). </a:t>
            </a:r>
          </a:p>
          <a:p>
            <a:pPr marL="0" indent="0">
              <a:buNone/>
            </a:pPr>
            <a:endParaRPr lang="en-US" dirty="0"/>
          </a:p>
        </p:txBody>
      </p:sp>
    </p:spTree>
    <p:extLst>
      <p:ext uri="{BB962C8B-B14F-4D97-AF65-F5344CB8AC3E}">
        <p14:creationId xmlns:p14="http://schemas.microsoft.com/office/powerpoint/2010/main" val="12687144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C4EDBAC-ACE4-4806-8BBD-6CBCB204A09F}"/>
              </a:ext>
            </a:extLst>
          </p:cNvPr>
          <p:cNvSpPr>
            <a:spLocks noGrp="1"/>
          </p:cNvSpPr>
          <p:nvPr>
            <p:ph type="body" sz="quarter" idx="11"/>
          </p:nvPr>
        </p:nvSpPr>
        <p:spPr/>
        <p:txBody>
          <a:bodyPr/>
          <a:lstStyle/>
          <a:p>
            <a:r>
              <a:rPr lang="en-AU" dirty="0"/>
              <a:t>In conclusion….</a:t>
            </a:r>
            <a:endParaRPr lang="en-US" dirty="0"/>
          </a:p>
        </p:txBody>
      </p:sp>
      <p:sp>
        <p:nvSpPr>
          <p:cNvPr id="3" name="Text Placeholder 2">
            <a:extLst>
              <a:ext uri="{FF2B5EF4-FFF2-40B4-BE49-F238E27FC236}">
                <a16:creationId xmlns:a16="http://schemas.microsoft.com/office/drawing/2014/main" id="{1EEF2E7E-ABAF-4208-9972-C714F9F2E0DE}"/>
              </a:ext>
            </a:extLst>
          </p:cNvPr>
          <p:cNvSpPr>
            <a:spLocks noGrp="1"/>
          </p:cNvSpPr>
          <p:nvPr>
            <p:ph type="body" sz="quarter" idx="12"/>
          </p:nvPr>
        </p:nvSpPr>
        <p:spPr>
          <a:xfrm>
            <a:off x="416217" y="950173"/>
            <a:ext cx="8280751" cy="2504435"/>
          </a:xfrm>
        </p:spPr>
        <p:txBody>
          <a:bodyPr/>
          <a:lstStyle/>
          <a:p>
            <a:pPr marL="0" indent="0">
              <a:buNone/>
            </a:pPr>
            <a:r>
              <a:rPr lang="en-AU" sz="1400" dirty="0"/>
              <a:t>Enabling pedagogy enacted in a critical literacy course presents opportunities of transformation not just for students, but for educators as well. To borrow from hooks (1994, p. 21), </a:t>
            </a:r>
            <a:r>
              <a:rPr lang="en-AU" sz="1400" i="1" dirty="0"/>
              <a:t>‘any classroom that employs a holistic model of learning will also be a place that teachers grow, and are empowered by the process. That transformation cannot happen if we refuse to be vulnerable while encouraging students to take risks</a:t>
            </a:r>
            <a:r>
              <a:rPr lang="en-AU" sz="1400" dirty="0"/>
              <a:t>’. </a:t>
            </a:r>
          </a:p>
          <a:p>
            <a:pPr marL="0" indent="0">
              <a:buNone/>
            </a:pPr>
            <a:endParaRPr lang="en-AU" sz="1400" dirty="0"/>
          </a:p>
          <a:p>
            <a:pPr marL="0" indent="0">
              <a:buNone/>
            </a:pPr>
            <a:r>
              <a:rPr lang="en-AU" sz="1400" dirty="0"/>
              <a:t>Participating in a collective action research project gave me the confidence to face my vulnerability and overcome teaching challenges that has contributed to increased student engagement, outstanding student outcomes of high challenge curricula and increased hope for the students: </a:t>
            </a:r>
            <a:r>
              <a:rPr lang="en-AU" sz="1400" i="1" dirty="0"/>
              <a:t>I have doubted myself for most of my life but I am finally starting to realise that I am capable, I just have to believe in myself a bit more</a:t>
            </a:r>
            <a:r>
              <a:rPr lang="en-AU" sz="1400" dirty="0"/>
              <a:t> (student email communication, 2020). </a:t>
            </a:r>
          </a:p>
          <a:p>
            <a:pPr marL="0" indent="0">
              <a:buNone/>
            </a:pPr>
            <a:endParaRPr lang="en-AU" sz="1400" dirty="0"/>
          </a:p>
          <a:p>
            <a:pPr marL="0" indent="0">
              <a:buNone/>
            </a:pPr>
            <a:r>
              <a:rPr lang="en-AU" sz="1400" dirty="0"/>
              <a:t>As the student cohort in Bachelor level study becomes increasingly diverse, adopting ‘critical’ pedagogical approaches in undergraduate teaching not only supports a social justice agenda for widening participation, but also improves overall student engagement, retention and satisfaction with teaching. </a:t>
            </a:r>
          </a:p>
          <a:p>
            <a:endParaRPr lang="en-AU" dirty="0"/>
          </a:p>
          <a:p>
            <a:endParaRPr lang="en-US" dirty="0"/>
          </a:p>
        </p:txBody>
      </p:sp>
    </p:spTree>
    <p:extLst>
      <p:ext uri="{BB962C8B-B14F-4D97-AF65-F5344CB8AC3E}">
        <p14:creationId xmlns:p14="http://schemas.microsoft.com/office/powerpoint/2010/main" val="33229067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C6471C-17B0-4C1A-A738-5D96B3067CBE}"/>
              </a:ext>
            </a:extLst>
          </p:cNvPr>
          <p:cNvSpPr>
            <a:spLocks noGrp="1"/>
          </p:cNvSpPr>
          <p:nvPr>
            <p:ph type="body" sz="quarter" idx="11"/>
          </p:nvPr>
        </p:nvSpPr>
        <p:spPr/>
        <p:txBody>
          <a:bodyPr/>
          <a:lstStyle/>
          <a:p>
            <a:r>
              <a:rPr lang="en-AU" dirty="0"/>
              <a:t>What’s next </a:t>
            </a:r>
            <a:endParaRPr lang="en-US" dirty="0"/>
          </a:p>
        </p:txBody>
      </p:sp>
      <p:sp>
        <p:nvSpPr>
          <p:cNvPr id="3" name="Text Placeholder 2">
            <a:extLst>
              <a:ext uri="{FF2B5EF4-FFF2-40B4-BE49-F238E27FC236}">
                <a16:creationId xmlns:a16="http://schemas.microsoft.com/office/drawing/2014/main" id="{DA3BF4B1-EC82-49E7-AE7F-0D4FD1769BDA}"/>
              </a:ext>
            </a:extLst>
          </p:cNvPr>
          <p:cNvSpPr>
            <a:spLocks noGrp="1"/>
          </p:cNvSpPr>
          <p:nvPr>
            <p:ph type="body" sz="quarter" idx="12"/>
          </p:nvPr>
        </p:nvSpPr>
        <p:spPr/>
        <p:txBody>
          <a:bodyPr/>
          <a:lstStyle/>
          <a:p>
            <a:r>
              <a:rPr lang="en-AU" dirty="0"/>
              <a:t>Pedagogies…..</a:t>
            </a:r>
          </a:p>
          <a:p>
            <a:pPr marL="0" indent="0">
              <a:buNone/>
            </a:pPr>
            <a:endParaRPr lang="en-AU" dirty="0"/>
          </a:p>
          <a:p>
            <a:r>
              <a:rPr lang="en-AU" dirty="0"/>
              <a:t>Affect in education: Pedagogies of care</a:t>
            </a:r>
          </a:p>
          <a:p>
            <a:r>
              <a:rPr lang="en-AU" dirty="0"/>
              <a:t>Co-construction: Turn around pedagogy </a:t>
            </a:r>
          </a:p>
          <a:p>
            <a:r>
              <a:rPr lang="en-AU" dirty="0"/>
              <a:t>Connecting with lifeworlds – strength based and responsive </a:t>
            </a:r>
          </a:p>
          <a:p>
            <a:pPr marL="0" indent="0">
              <a:buNone/>
            </a:pPr>
            <a:endParaRPr lang="en-AU" dirty="0"/>
          </a:p>
          <a:p>
            <a:r>
              <a:rPr lang="en-AU" dirty="0"/>
              <a:t>Research question/ what data to collect/</a:t>
            </a:r>
          </a:p>
          <a:p>
            <a:r>
              <a:rPr lang="en-AU" dirty="0"/>
              <a:t>Submit ethics by early-mid June </a:t>
            </a:r>
          </a:p>
          <a:p>
            <a:endParaRPr lang="en-AU" dirty="0"/>
          </a:p>
          <a:p>
            <a:endParaRPr lang="en-US" dirty="0"/>
          </a:p>
        </p:txBody>
      </p:sp>
    </p:spTree>
    <p:extLst>
      <p:ext uri="{BB962C8B-B14F-4D97-AF65-F5344CB8AC3E}">
        <p14:creationId xmlns:p14="http://schemas.microsoft.com/office/powerpoint/2010/main" val="21874604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2CE3D13B-6D6A-944C-BA46-5F367933D744}"/>
              </a:ext>
            </a:extLst>
          </p:cNvPr>
          <p:cNvSpPr>
            <a:spLocks noGrp="1"/>
          </p:cNvSpPr>
          <p:nvPr>
            <p:ph type="subTitle" sz="quarter" idx="1"/>
          </p:nvPr>
        </p:nvSpPr>
        <p:spPr/>
        <p:txBody>
          <a:bodyPr/>
          <a:lstStyle/>
          <a:p>
            <a:r>
              <a:rPr lang="en-US"/>
              <a:t>Questions? </a:t>
            </a:r>
          </a:p>
        </p:txBody>
      </p:sp>
    </p:spTree>
    <p:extLst>
      <p:ext uri="{BB962C8B-B14F-4D97-AF65-F5344CB8AC3E}">
        <p14:creationId xmlns:p14="http://schemas.microsoft.com/office/powerpoint/2010/main" val="24779638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A15949-1807-982E-E5F2-A39AD2706C08}"/>
              </a:ext>
            </a:extLst>
          </p:cNvPr>
          <p:cNvPicPr>
            <a:picLocks noChangeAspect="1"/>
          </p:cNvPicPr>
          <p:nvPr/>
        </p:nvPicPr>
        <p:blipFill>
          <a:blip r:embed="rId2"/>
          <a:stretch>
            <a:fillRect/>
          </a:stretch>
        </p:blipFill>
        <p:spPr>
          <a:xfrm>
            <a:off x="1397653" y="196382"/>
            <a:ext cx="6200775" cy="904875"/>
          </a:xfrm>
          <a:prstGeom prst="rect">
            <a:avLst/>
          </a:prstGeom>
        </p:spPr>
      </p:pic>
      <p:pic>
        <p:nvPicPr>
          <p:cNvPr id="5" name="Picture 4">
            <a:extLst>
              <a:ext uri="{FF2B5EF4-FFF2-40B4-BE49-F238E27FC236}">
                <a16:creationId xmlns:a16="http://schemas.microsoft.com/office/drawing/2014/main" id="{A03EB5CF-CFB5-FF6E-4FA9-4108987D3E71}"/>
              </a:ext>
            </a:extLst>
          </p:cNvPr>
          <p:cNvPicPr>
            <a:picLocks noChangeAspect="1"/>
          </p:cNvPicPr>
          <p:nvPr/>
        </p:nvPicPr>
        <p:blipFill>
          <a:blip r:embed="rId3"/>
          <a:stretch>
            <a:fillRect/>
          </a:stretch>
        </p:blipFill>
        <p:spPr>
          <a:xfrm>
            <a:off x="1397653" y="966226"/>
            <a:ext cx="5962650" cy="3076575"/>
          </a:xfrm>
          <a:prstGeom prst="rect">
            <a:avLst/>
          </a:prstGeom>
        </p:spPr>
      </p:pic>
      <p:sp>
        <p:nvSpPr>
          <p:cNvPr id="2" name="Oval 1">
            <a:extLst>
              <a:ext uri="{FF2B5EF4-FFF2-40B4-BE49-F238E27FC236}">
                <a16:creationId xmlns:a16="http://schemas.microsoft.com/office/drawing/2014/main" id="{D8B732C9-C64D-3655-C007-95A8B025D160}"/>
              </a:ext>
            </a:extLst>
          </p:cNvPr>
          <p:cNvSpPr/>
          <p:nvPr/>
        </p:nvSpPr>
        <p:spPr bwMode="auto">
          <a:xfrm>
            <a:off x="4498040" y="196382"/>
            <a:ext cx="2700169" cy="455241"/>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cs typeface="Arial"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08B20C8-DA12-903E-BC04-B4542C7B580F}"/>
              </a:ext>
            </a:extLst>
          </p:cNvPr>
          <p:cNvPicPr>
            <a:picLocks noChangeAspect="1"/>
          </p:cNvPicPr>
          <p:nvPr/>
        </p:nvPicPr>
        <p:blipFill>
          <a:blip r:embed="rId2"/>
          <a:stretch>
            <a:fillRect/>
          </a:stretch>
        </p:blipFill>
        <p:spPr>
          <a:xfrm>
            <a:off x="1282138" y="1012067"/>
            <a:ext cx="6143625" cy="1895475"/>
          </a:xfrm>
          <a:prstGeom prst="rect">
            <a:avLst/>
          </a:prstGeom>
        </p:spPr>
      </p:pic>
    </p:spTree>
    <p:extLst>
      <p:ext uri="{BB962C8B-B14F-4D97-AF65-F5344CB8AC3E}">
        <p14:creationId xmlns:p14="http://schemas.microsoft.com/office/powerpoint/2010/main" val="17361589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UniSA PPT - Bar footer">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PT template 16-9_UniSA Corporate - Bar footer" id="{9F5AD3D8-F754-44A4-AC4D-A815DC4E54A1}" vid="{25813748-2585-4D6F-8CAF-E563CA521B3F}"/>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ADC18C3C5536B4BA82501E84EEDEDB5" ma:contentTypeVersion="24" ma:contentTypeDescription="Create a new document." ma:contentTypeScope="" ma:versionID="ee0130bcf631e088006a15af161c6419">
  <xsd:schema xmlns:xsd="http://www.w3.org/2001/XMLSchema" xmlns:xs="http://www.w3.org/2001/XMLSchema" xmlns:p="http://schemas.microsoft.com/office/2006/metadata/properties" xmlns:ns3="739ccbe4-bc42-41af-ad40-d5925bb58805" xmlns:ns4="5e97e995-cb86-401e-8992-3861983dfada" targetNamespace="http://schemas.microsoft.com/office/2006/metadata/properties" ma:root="true" ma:fieldsID="746ec5d5b1e2c9986aa954b68397d1d0" ns3:_="" ns4:_="">
    <xsd:import namespace="739ccbe4-bc42-41af-ad40-d5925bb58805"/>
    <xsd:import namespace="5e97e995-cb86-401e-8992-3861983dfada"/>
    <xsd:element name="properties">
      <xsd:complexType>
        <xsd:sequence>
          <xsd:element name="documentManagement">
            <xsd:complexType>
              <xsd:all>
                <xsd:element ref="ns3:SharedWithUsers" minOccurs="0"/>
                <xsd:element ref="ns3:SharedWithDetails" minOccurs="0"/>
                <xsd:element ref="ns3:SharingHintHash" minOccurs="0"/>
                <xsd:element ref="ns4:NotebookType" minOccurs="0"/>
                <xsd:element ref="ns4:FolderType" minOccurs="0"/>
                <xsd:element ref="ns4:Owner" minOccurs="0"/>
                <xsd:element ref="ns4:DefaultSectionNames" minOccurs="0"/>
                <xsd:element ref="ns4:CultureName" minOccurs="0"/>
                <xsd:element ref="ns4:AppVersion" minOccurs="0"/>
                <xsd:element ref="ns4:Teachers" minOccurs="0"/>
                <xsd:element ref="ns4:Students" minOccurs="0"/>
                <xsd:element ref="ns4:Student_Groups" minOccurs="0"/>
                <xsd:element ref="ns4:Invited_Teachers" minOccurs="0"/>
                <xsd:element ref="ns4:Invited_Students" minOccurs="0"/>
                <xsd:element ref="ns4:Self_Registration_Enabled" minOccurs="0"/>
                <xsd:element ref="ns4:Has_Teacher_Only_SectionGroup" minOccurs="0"/>
                <xsd:element ref="ns4:Is_Collaboration_Space_Locked"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9ccbe4-bc42-41af-ad40-d5925bb58805"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e97e995-cb86-401e-8992-3861983dfada" elementFormDefault="qualified">
    <xsd:import namespace="http://schemas.microsoft.com/office/2006/documentManagement/types"/>
    <xsd:import namespace="http://schemas.microsoft.com/office/infopath/2007/PartnerControls"/>
    <xsd:element name="NotebookType" ma:index="11" nillable="true" ma:displayName="Notebook Type" ma:internalName="NotebookType">
      <xsd:simpleType>
        <xsd:restriction base="dms:Text"/>
      </xsd:simpleType>
    </xsd:element>
    <xsd:element name="FolderType" ma:index="12" nillable="true" ma:displayName="Folder Type" ma:internalName="FolderType">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4" nillable="true" ma:displayName="Default Section Names" ma:internalName="DefaultSectionNames">
      <xsd:simpleType>
        <xsd:restriction base="dms:Note">
          <xsd:maxLength value="255"/>
        </xsd:restriction>
      </xsd:simpleType>
    </xsd:element>
    <xsd:element name="CultureName" ma:index="15" nillable="true" ma:displayName="Culture Name" ma:internalName="CultureName">
      <xsd:simpleType>
        <xsd:restriction base="dms:Text"/>
      </xsd:simpleType>
    </xsd:element>
    <xsd:element name="AppVersion" ma:index="16" nillable="true" ma:displayName="App Version" ma:internalName="AppVersion">
      <xsd:simpleType>
        <xsd:restriction base="dms:Text"/>
      </xsd:simpleType>
    </xsd:element>
    <xsd:element name="Teachers" ma:index="17"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8"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9"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0" nillable="true" ma:displayName="Invited Teachers" ma:internalName="Invited_Teachers">
      <xsd:simpleType>
        <xsd:restriction base="dms:Note">
          <xsd:maxLength value="255"/>
        </xsd:restriction>
      </xsd:simpleType>
    </xsd:element>
    <xsd:element name="Invited_Students" ma:index="21" nillable="true" ma:displayName="Invited Students" ma:internalName="Invited_Students">
      <xsd:simpleType>
        <xsd:restriction base="dms:Note">
          <xsd:maxLength value="255"/>
        </xsd:restriction>
      </xsd:simpleType>
    </xsd:element>
    <xsd:element name="Self_Registration_Enabled" ma:index="22" nillable="true" ma:displayName="Self Registration Enabled" ma:internalName="Self_Registration_Enabled">
      <xsd:simpleType>
        <xsd:restriction base="dms:Boolean"/>
      </xsd:simpleType>
    </xsd:element>
    <xsd:element name="Has_Teacher_Only_SectionGroup" ma:index="23" nillable="true" ma:displayName="Has Teacher Only SectionGroup" ma:internalName="Has_Teacher_Only_SectionGroup">
      <xsd:simpleType>
        <xsd:restriction base="dms:Boolean"/>
      </xsd:simpleType>
    </xsd:element>
    <xsd:element name="Is_Collaboration_Space_Locked" ma:index="24" nillable="true" ma:displayName="Is Collaboration Space Locked" ma:internalName="Is_Collaboration_Space_Locked">
      <xsd:simpleType>
        <xsd:restriction base="dms:Boolean"/>
      </xsd:simpleType>
    </xsd:element>
    <xsd:element name="MediaServiceMetadata" ma:index="25" nillable="true" ma:displayName="MediaServiceMetadata" ma:description="" ma:hidden="true" ma:internalName="MediaServiceMetadata" ma:readOnly="true">
      <xsd:simpleType>
        <xsd:restriction base="dms:Note"/>
      </xsd:simpleType>
    </xsd:element>
    <xsd:element name="MediaServiceFastMetadata" ma:index="26" nillable="true" ma:displayName="MediaServiceFastMetadata" ma:description="" ma:hidden="true" ma:internalName="MediaServiceFastMetadata" ma:readOnly="true">
      <xsd:simpleType>
        <xsd:restriction base="dms:Note"/>
      </xsd:simpleType>
    </xsd:element>
    <xsd:element name="MediaServiceDateTaken" ma:index="27" nillable="true" ma:displayName="MediaServiceDateTaken" ma:description="" ma:hidden="true" ma:internalName="MediaServiceDateTaken" ma:readOnly="true">
      <xsd:simpleType>
        <xsd:restriction base="dms:Text"/>
      </xsd:simpleType>
    </xsd:element>
    <xsd:element name="MediaServiceAutoTags" ma:index="28" nillable="true" ma:displayName="MediaServiceAutoTags" ma:description="" ma:internalName="MediaServiceAutoTags" ma:readOnly="true">
      <xsd:simpleType>
        <xsd:restriction base="dms:Text"/>
      </xsd:simpleType>
    </xsd:element>
    <xsd:element name="MediaServiceOCR" ma:index="29" nillable="true" ma:displayName="MediaServiceOCR" ma:internalName="MediaServiceOCR" ma:readOnly="true">
      <xsd:simpleType>
        <xsd:restriction base="dms:Note">
          <xsd:maxLength value="255"/>
        </xsd:restriction>
      </xsd:simpleType>
    </xsd:element>
    <xsd:element name="MediaServiceGenerationTime" ma:index="30" nillable="true" ma:displayName="MediaServiceGenerationTime" ma:hidden="true" ma:internalName="MediaServiceGenerationTime" ma:readOnly="true">
      <xsd:simpleType>
        <xsd:restriction base="dms:Text"/>
      </xsd:simpleType>
    </xsd:element>
    <xsd:element name="MediaServiceEventHashCode" ma:index="31"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Invited_Teachers xmlns="5e97e995-cb86-401e-8992-3861983dfada" xsi:nil="true"/>
    <DefaultSectionNames xmlns="5e97e995-cb86-401e-8992-3861983dfada" xsi:nil="true"/>
    <Teachers xmlns="5e97e995-cb86-401e-8992-3861983dfada">
      <UserInfo>
        <DisplayName/>
        <AccountId xsi:nil="true"/>
        <AccountType/>
      </UserInfo>
    </Teachers>
    <Is_Collaboration_Space_Locked xmlns="5e97e995-cb86-401e-8992-3861983dfada" xsi:nil="true"/>
    <CultureName xmlns="5e97e995-cb86-401e-8992-3861983dfada" xsi:nil="true"/>
    <Self_Registration_Enabled xmlns="5e97e995-cb86-401e-8992-3861983dfada" xsi:nil="true"/>
    <Student_Groups xmlns="5e97e995-cb86-401e-8992-3861983dfada">
      <UserInfo>
        <DisplayName/>
        <AccountId xsi:nil="true"/>
        <AccountType/>
      </UserInfo>
    </Student_Groups>
    <NotebookType xmlns="5e97e995-cb86-401e-8992-3861983dfada" xsi:nil="true"/>
    <AppVersion xmlns="5e97e995-cb86-401e-8992-3861983dfada" xsi:nil="true"/>
    <Invited_Students xmlns="5e97e995-cb86-401e-8992-3861983dfada" xsi:nil="true"/>
    <Has_Teacher_Only_SectionGroup xmlns="5e97e995-cb86-401e-8992-3861983dfada" xsi:nil="true"/>
    <FolderType xmlns="5e97e995-cb86-401e-8992-3861983dfada" xsi:nil="true"/>
    <Owner xmlns="5e97e995-cb86-401e-8992-3861983dfada">
      <UserInfo>
        <DisplayName/>
        <AccountId xsi:nil="true"/>
        <AccountType/>
      </UserInfo>
    </Owner>
    <Students xmlns="5e97e995-cb86-401e-8992-3861983dfada">
      <UserInfo>
        <DisplayName/>
        <AccountId xsi:nil="true"/>
        <AccountType/>
      </UserInfo>
    </Students>
  </documentManagement>
</p:properties>
</file>

<file path=customXml/itemProps1.xml><?xml version="1.0" encoding="utf-8"?>
<ds:datastoreItem xmlns:ds="http://schemas.openxmlformats.org/officeDocument/2006/customXml" ds:itemID="{36ED6CFB-4565-4EBD-BC27-3050874D64DE}">
  <ds:schemaRefs>
    <ds:schemaRef ds:uri="http://schemas.microsoft.com/sharepoint/v3/contenttype/forms"/>
  </ds:schemaRefs>
</ds:datastoreItem>
</file>

<file path=customXml/itemProps2.xml><?xml version="1.0" encoding="utf-8"?>
<ds:datastoreItem xmlns:ds="http://schemas.openxmlformats.org/officeDocument/2006/customXml" ds:itemID="{5E0B9122-A68E-4483-9D6B-5D4A9FC822A4}">
  <ds:schemaRefs>
    <ds:schemaRef ds:uri="5e97e995-cb86-401e-8992-3861983dfada"/>
    <ds:schemaRef ds:uri="739ccbe4-bc42-41af-ad40-d5925bb5880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C26E445-7CE4-4246-8615-C7FCCAAEC9EF}">
  <ds:schemaRefs>
    <ds:schemaRef ds:uri="http://purl.org/dc/elements/1.1/"/>
    <ds:schemaRef ds:uri="http://schemas.openxmlformats.org/package/2006/metadata/core-properties"/>
    <ds:schemaRef ds:uri="http://purl.org/dc/terms/"/>
    <ds:schemaRef ds:uri="http://schemas.microsoft.com/office/2006/documentManagement/types"/>
    <ds:schemaRef ds:uri="http://schemas.microsoft.com/office/2006/metadata/properties"/>
    <ds:schemaRef ds:uri="http://schemas.microsoft.com/office/infopath/2007/PartnerControls"/>
    <ds:schemaRef ds:uri="739ccbe4-bc42-41af-ad40-d5925bb58805"/>
    <ds:schemaRef ds:uri="5e97e995-cb86-401e-8992-3861983dfada"/>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5249</TotalTime>
  <Words>10453</Words>
  <Application>Microsoft Office PowerPoint</Application>
  <PresentationFormat>On-screen Show (16:9)</PresentationFormat>
  <Paragraphs>523</Paragraphs>
  <Slides>74</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74</vt:i4>
      </vt:variant>
    </vt:vector>
  </HeadingPairs>
  <TitlesOfParts>
    <vt:vector size="79" baseType="lpstr">
      <vt:lpstr>Altis UniSA</vt:lpstr>
      <vt:lpstr>Arial</vt:lpstr>
      <vt:lpstr>Calibri</vt:lpstr>
      <vt:lpstr>Times New Roman</vt:lpstr>
      <vt:lpstr>UniSA PPT - Bar footer</vt:lpstr>
      <vt:lpstr>Researching While Teaching Series  Workshop #2 Provocations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Nita Haubrich</dc:creator>
  <cp:lastModifiedBy>Sarah Hattam</cp:lastModifiedBy>
  <cp:revision>577</cp:revision>
  <cp:lastPrinted>2019-11-08T00:52:50Z</cp:lastPrinted>
  <dcterms:created xsi:type="dcterms:W3CDTF">2019-06-17T22:49:35Z</dcterms:created>
  <dcterms:modified xsi:type="dcterms:W3CDTF">2024-03-17T10:29:49Z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0x0101002ADC18C3C5536B4BA82501E84EEDEDB5</vt:lpwstr>
  </property>
</Properties>
</file>