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354" r:id="rId4"/>
    <p:sldId id="355" r:id="rId5"/>
    <p:sldId id="356" r:id="rId6"/>
    <p:sldId id="357" r:id="rId7"/>
    <p:sldId id="358" r:id="rId8"/>
    <p:sldId id="262" r:id="rId9"/>
    <p:sldId id="259" r:id="rId10"/>
    <p:sldId id="260" r:id="rId11"/>
    <p:sldId id="261" r:id="rId12"/>
    <p:sldId id="359" r:id="rId13"/>
    <p:sldId id="360" r:id="rId14"/>
    <p:sldId id="361" r:id="rId15"/>
    <p:sldId id="362" r:id="rId16"/>
    <p:sldId id="271" r:id="rId17"/>
    <p:sldId id="288" r:id="rId18"/>
    <p:sldId id="272" r:id="rId19"/>
    <p:sldId id="275" r:id="rId20"/>
    <p:sldId id="273" r:id="rId21"/>
    <p:sldId id="274" r:id="rId22"/>
    <p:sldId id="276" r:id="rId23"/>
    <p:sldId id="277" r:id="rId24"/>
    <p:sldId id="278" r:id="rId25"/>
    <p:sldId id="279" r:id="rId26"/>
    <p:sldId id="280" r:id="rId27"/>
    <p:sldId id="281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2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D8838-2964-36BC-763D-9C4D6F10B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5C140-4240-29C0-E450-099A7DA79E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A8B0E-0A89-CF9E-EDB8-1652B581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F1DD0-6022-5AF9-5374-9A67C312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FCAF8-B654-5571-61D8-E034F2D8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03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A7F7F-B72C-D71C-892E-4ED1F2D58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E2A336-03FC-79B6-A4EA-B7342FD70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7BCE8-710D-8425-0F36-4A650DE79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7D926-018B-DE2C-FE35-16FCED92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4360B-2DB0-DDA9-04F6-218A38BBF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2826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179A2A-5CD3-BF4F-D056-29A1C4A11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49FD17-ECA7-B296-DD48-ECFF012E2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D8B17-B8B1-6FD3-11EE-D95F1A81A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8AC0D-A1DC-E5AC-FC69-81390B7B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83633-16A5-85FA-7546-F3A45849E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6656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98C20E8-3069-A9A6-DFBA-19E9AF3280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 descr="UniSA New Portrait 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971" y="787401"/>
            <a:ext cx="1718059" cy="1374447"/>
          </a:xfrm>
          <a:prstGeom prst="rect">
            <a:avLst/>
          </a:prstGeom>
        </p:spPr>
      </p:pic>
      <p:sp>
        <p:nvSpPr>
          <p:cNvPr id="4" name="Rectangle 8"/>
          <p:cNvSpPr>
            <a:spLocks noGrp="1" noChangeArrowheads="1"/>
          </p:cNvSpPr>
          <p:nvPr>
            <p:ph type="ctrTitle" sz="quarter" hasCustomPrompt="1"/>
          </p:nvPr>
        </p:nvSpPr>
        <p:spPr bwMode="auto">
          <a:xfrm>
            <a:off x="1810786" y="2912534"/>
            <a:ext cx="8582777" cy="112437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5867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ubTitle" sz="quarter" idx="1" hasCustomPrompt="1"/>
          </p:nvPr>
        </p:nvSpPr>
        <p:spPr bwMode="auto">
          <a:xfrm>
            <a:off x="1821805" y="4443773"/>
            <a:ext cx="8571769" cy="16657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4267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text or delete if not required</a:t>
            </a:r>
          </a:p>
        </p:txBody>
      </p:sp>
    </p:spTree>
    <p:extLst>
      <p:ext uri="{BB962C8B-B14F-4D97-AF65-F5344CB8AC3E}">
        <p14:creationId xmlns:p14="http://schemas.microsoft.com/office/powerpoint/2010/main" val="52375200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81E08-845A-3916-73E9-FD25FE66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6A998-5DCA-BF86-C221-4E6330EF7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467AC-7976-ABD2-C2D5-0AFA14C1D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B9BE4-01F8-4AB1-F28C-C355B1522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A5A80-A9B2-401D-67C5-25595436A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832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BE821-2468-DB7B-F7DB-1F0D885A8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163BE-9BFB-7929-3BA6-0BED61383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8E6DA-B5AF-B964-D5A8-927FA003A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AD7B5-E2F6-F015-5E7E-335735E28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E031F-B501-9F7B-C3B2-BB5A6FCBD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398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D894C-B1E3-6BEB-32B6-024E9AC5B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E8498-475D-70DF-F274-ECDBE8E97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08B77-DCA3-910D-3DD2-5312FAC1F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89FF6-1092-8905-824F-0A2A845AA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8E30A-218E-5671-EB23-2263EB45A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60E823-CD8B-ECD8-167D-ACDAF2A85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56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862DB-261A-071A-37F9-FBA648D2B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72B68-E172-E889-DD6D-A74512726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6F964-B1A9-D630-A282-628199C54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703A6D-31BB-133A-104E-5F67E0D5E5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6BE893-3480-ABC1-2D4A-24981483B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69D0C1-27AB-AA35-D529-FF200503F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4C76BB-4617-A830-203B-397DC928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F6F978-75DF-0FDB-5D4A-205D04645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026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CAC94-B788-E588-832D-1C065FA7F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65A5E3-C9CC-87EB-A408-791B7B508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89614-700F-8AC0-1D3F-A1BDB967C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A2F9FD-D724-3737-8B3F-A78C5067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059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69236C-2A59-3BCC-C827-85EE1843A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222A2E-5434-DD12-65B4-6B9592492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741968-C372-B24A-1CA5-F9C484B89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05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10DBA-B971-C981-0AB9-5C391AF8E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B8C36-BA72-BDE2-208E-8A94C11D6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2DABC-7269-7821-0C86-BE2D32185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34F0D6-49B8-0102-2931-62199467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2C662-F686-0417-7F23-E1C9779AC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327595-A025-7EEF-28A2-A1A17CA7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054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4F49A-7526-DD6E-C5F8-F508F740C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E18FE8-5042-EFC6-9537-1DE3C8CDBD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C496B3-A27F-27E4-5378-348A4BFB2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EC291-BE4B-0F8B-1F7A-AE305003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52CFB8-FC0E-CBD1-75A4-3D1786DF0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8E732-4D45-76C5-99F4-0C58CCBDD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105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0A598C-5437-11D2-C319-91825241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D48D3-0626-ED9B-2103-21067D4EF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F6A5E-4C76-6569-2863-04E3D732E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EA9D1-8E00-4196-99A2-432F8D70EEFA}" type="datetimeFigureOut">
              <a:rPr lang="en-AU" smtClean="0"/>
              <a:t>10/09/2024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BCF36-F400-6661-8A17-EB4F76EA7C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176D6-F7E8-E258-69DA-822F7AA3B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4B46C-4480-4F82-9706-0BAF55B77E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458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sz="quarter"/>
          </p:nvPr>
        </p:nvSpPr>
        <p:spPr>
          <a:xfrm>
            <a:off x="984739" y="2912533"/>
            <a:ext cx="10119359" cy="1720427"/>
          </a:xfrm>
        </p:spPr>
        <p:txBody>
          <a:bodyPr>
            <a:normAutofit fontScale="90000"/>
          </a:bodyPr>
          <a:lstStyle/>
          <a:p>
            <a:r>
              <a:rPr lang="en-US" dirty="0"/>
              <a:t>Keys to research degree success and PhD/Masters criteria in a nutshell 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sz="quarter" idx="1"/>
          </p:nvPr>
        </p:nvSpPr>
        <p:spPr>
          <a:xfrm>
            <a:off x="722143" y="4443773"/>
            <a:ext cx="10832123" cy="2121151"/>
          </a:xfrm>
        </p:spPr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Professor Alistair McCulloch, UniSA Research Office (URO)</a:t>
            </a:r>
          </a:p>
          <a:p>
            <a:r>
              <a:rPr lang="en-US" sz="1867" dirty="0"/>
              <a:t>9.40am-10.00am</a:t>
            </a:r>
          </a:p>
        </p:txBody>
      </p:sp>
    </p:spTree>
    <p:extLst>
      <p:ext uri="{BB962C8B-B14F-4D97-AF65-F5344CB8AC3E}">
        <p14:creationId xmlns:p14="http://schemas.microsoft.com/office/powerpoint/2010/main" val="361112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5000">
        <p:fade/>
      </p:transition>
    </mc:Choice>
    <mc:Fallback xmlns="">
      <p:transition xmlns:p14="http://schemas.microsoft.com/office/powerpoint/2010/main" spd="slow" advClick="0" advTm="5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6163" y="1755401"/>
            <a:ext cx="5075044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19" y="2570777"/>
            <a:ext cx="10131941" cy="3721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AU" sz="2000" dirty="0"/>
              <a:t>Examiners will examine the research degree student's thesis according to the following criteria: </a:t>
            </a:r>
          </a:p>
          <a:p>
            <a:pPr marL="457189" indent="-457189">
              <a:lnSpc>
                <a:spcPct val="114000"/>
              </a:lnSpc>
              <a:buAutoNum type="alphaLcPeriod"/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capacity to demonstrate critical analysis and original thought in all aspects of the study </a:t>
            </a:r>
          </a:p>
          <a:p>
            <a:pPr marL="457189" indent="-457189">
              <a:lnSpc>
                <a:spcPct val="114000"/>
              </a:lnSpc>
              <a:buAutoNum type="alphaLcPeriod"/>
            </a:pPr>
            <a:endParaRPr lang="en-AU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14000"/>
              </a:lnSpc>
            </a:pPr>
            <a:r>
              <a:rPr lang="en-AU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b. 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ability to demonstrate a comprehensive and detailed knowledge of the literature and </a:t>
            </a:r>
          </a:p>
          <a:p>
            <a:pPr>
              <a:lnSpc>
                <a:spcPct val="114000"/>
              </a:lnSpc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theoretical understandings relevant to the field of study </a:t>
            </a:r>
          </a:p>
          <a:p>
            <a:pPr>
              <a:lnSpc>
                <a:spcPct val="114000"/>
              </a:lnSpc>
            </a:pPr>
            <a:endParaRPr lang="en-AU" sz="2000" dirty="0"/>
          </a:p>
          <a:p>
            <a:pPr>
              <a:lnSpc>
                <a:spcPct val="114000"/>
              </a:lnSpc>
            </a:pPr>
            <a:r>
              <a:rPr lang="en-AU" sz="2000" dirty="0"/>
              <a:t>c. </a:t>
            </a:r>
            <a:r>
              <a:rPr lang="en-AU" sz="2400" dirty="0"/>
              <a:t>capacity to design and apply appropriate research </a:t>
            </a:r>
          </a:p>
          <a:p>
            <a:pPr>
              <a:lnSpc>
                <a:spcPct val="114000"/>
              </a:lnSpc>
            </a:pPr>
            <a:r>
              <a:rPr lang="en-AU" sz="2400" dirty="0"/>
              <a:t>   methodologies </a:t>
            </a:r>
          </a:p>
          <a:p>
            <a:pPr>
              <a:lnSpc>
                <a:spcPct val="114000"/>
              </a:lnSpc>
            </a:pPr>
            <a:endParaRPr lang="en-AU" sz="2000" dirty="0"/>
          </a:p>
          <a:p>
            <a:pPr>
              <a:lnSpc>
                <a:spcPct val="114000"/>
              </a:lnSpc>
            </a:pPr>
            <a:endParaRPr lang="en-AU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FD5F36-9CE3-4377-A2C2-45446958A9F7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216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6163" y="1755401"/>
            <a:ext cx="5075044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19" y="2570777"/>
            <a:ext cx="10131941" cy="37683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AU" sz="2000" dirty="0"/>
              <a:t>Examiners will examine the research degree student's thesis according to the following criteria: </a:t>
            </a:r>
          </a:p>
          <a:p>
            <a:pPr marL="457189" indent="-457189">
              <a:lnSpc>
                <a:spcPct val="114000"/>
              </a:lnSpc>
              <a:buAutoNum type="alphaLcPeriod"/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capacity to demonstrate critical analysis and original thought in all aspects of the study </a:t>
            </a:r>
          </a:p>
          <a:p>
            <a:pPr>
              <a:lnSpc>
                <a:spcPct val="114000"/>
              </a:lnSpc>
            </a:pPr>
            <a:r>
              <a:rPr lang="en-AU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b. 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ability to demonstrate a comprehensive and detailed knowledge of the literature and </a:t>
            </a:r>
          </a:p>
          <a:p>
            <a:pPr>
              <a:lnSpc>
                <a:spcPct val="114000"/>
              </a:lnSpc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theoretical understandings relevant to the field of study </a:t>
            </a:r>
          </a:p>
          <a:p>
            <a:pPr>
              <a:lnSpc>
                <a:spcPct val="114000"/>
              </a:lnSpc>
            </a:pPr>
            <a:r>
              <a:rPr lang="en-AU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c.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capacity to design and apply appropriate research methodologies </a:t>
            </a:r>
          </a:p>
          <a:p>
            <a:pPr>
              <a:lnSpc>
                <a:spcPct val="114000"/>
              </a:lnSpc>
            </a:pPr>
            <a:endParaRPr lang="en-AU" sz="2000" dirty="0"/>
          </a:p>
          <a:p>
            <a:pPr>
              <a:lnSpc>
                <a:spcPct val="114000"/>
              </a:lnSpc>
            </a:pPr>
            <a:r>
              <a:rPr lang="en-AU" sz="2000" dirty="0"/>
              <a:t>d. </a:t>
            </a:r>
            <a:r>
              <a:rPr lang="en-AU" sz="2400" dirty="0"/>
              <a:t>the extent to which the thesis makes a </a:t>
            </a:r>
          </a:p>
          <a:p>
            <a:pPr>
              <a:lnSpc>
                <a:spcPct val="114000"/>
              </a:lnSpc>
            </a:pPr>
            <a:r>
              <a:rPr lang="en-AU" sz="2400" dirty="0"/>
              <a:t>   significant original contribution to knowledge and/or </a:t>
            </a:r>
          </a:p>
          <a:p>
            <a:pPr>
              <a:lnSpc>
                <a:spcPct val="114000"/>
              </a:lnSpc>
            </a:pPr>
            <a:r>
              <a:rPr lang="en-AU" sz="2400" dirty="0"/>
              <a:t>   the application of knowledge within the field of study </a:t>
            </a:r>
          </a:p>
          <a:p>
            <a:endParaRPr lang="en-AU" sz="2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398F43-623D-438B-9E57-132BFBA1CB66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78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9045" y="1763985"/>
            <a:ext cx="768338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an Masters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18" y="2570776"/>
            <a:ext cx="858658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/>
              <a:t>3 Masters by Research degree examiners will examine the thesis to determine: </a:t>
            </a:r>
            <a:endParaRPr lang="en-AU" sz="2000" dirty="0"/>
          </a:p>
          <a:p>
            <a:pPr marL="457189" indent="-457189">
              <a:buAutoNum type="alphaLcPeriod"/>
            </a:pPr>
            <a:r>
              <a:rPr lang="en-AU" sz="2400" dirty="0"/>
              <a:t>the research degree student's ability to demonstrate </a:t>
            </a:r>
          </a:p>
          <a:p>
            <a:r>
              <a:rPr lang="en-AU" sz="2400" dirty="0"/>
              <a:t>     an appropriate knowledge of the literature, creative works </a:t>
            </a:r>
          </a:p>
          <a:p>
            <a:r>
              <a:rPr lang="en-AU" sz="2400" dirty="0"/>
              <a:t>     and theoretical understandings relevant to the field of study </a:t>
            </a:r>
          </a:p>
          <a:p>
            <a:endParaRPr lang="en-AU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3E0D9E-2503-4800-9C28-8160BF5F72BB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417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9045" y="1763985"/>
            <a:ext cx="6419321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an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19" y="2570778"/>
            <a:ext cx="10746788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/>
              <a:t>3 Masters by Research degree examiners will examine the thesis to determine: </a:t>
            </a:r>
            <a:endParaRPr lang="en-AU" sz="2000" dirty="0"/>
          </a:p>
          <a:p>
            <a:pPr marL="457189" indent="-457189">
              <a:buAutoNum type="alphaLcPeriod"/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research degree student's ability to demonstrate an appropriate knowledge of the literature,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creative works and theoretical understandings relevant to the field of study </a:t>
            </a:r>
          </a:p>
          <a:p>
            <a:r>
              <a:rPr lang="en-AU" sz="2000" b="1" dirty="0"/>
              <a:t>b. </a:t>
            </a:r>
            <a:r>
              <a:rPr lang="en-AU" sz="2400" dirty="0"/>
              <a:t>the research degree student's capacity to demonstrate </a:t>
            </a:r>
          </a:p>
          <a:p>
            <a:r>
              <a:rPr lang="en-AU" sz="2400" dirty="0"/>
              <a:t>   critical analysis in applying research approaches and, where </a:t>
            </a:r>
          </a:p>
          <a:p>
            <a:r>
              <a:rPr lang="en-AU" sz="2400" dirty="0"/>
              <a:t>   appropriate, interpreting results </a:t>
            </a:r>
          </a:p>
          <a:p>
            <a:endParaRPr lang="en-AU" sz="2000" dirty="0"/>
          </a:p>
          <a:p>
            <a:endParaRPr lang="en-AU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346733-8E8B-4AA4-A021-FE42E870122F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946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9045" y="1763985"/>
            <a:ext cx="6419321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an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20" y="2570777"/>
            <a:ext cx="1123756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/>
              <a:t>3 Masters by Research degree examiners will examine the thesis to determine: </a:t>
            </a:r>
            <a:endParaRPr lang="en-AU" sz="2000" dirty="0"/>
          </a:p>
          <a:p>
            <a:pPr marL="457189" indent="-457189">
              <a:buAutoNum type="alphaLcPeriod"/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research degree student's ability to demonstrate an appropriate knowledge of the literature,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creative works and theoretical understandings relevant to the field of study </a:t>
            </a:r>
          </a:p>
          <a:p>
            <a:r>
              <a:rPr lang="en-AU" sz="2000" b="1" dirty="0"/>
              <a:t>b. 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research degree student's capacity to demonstrate critical analysis in applying research approaches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and, where appropriate, interpreting results </a:t>
            </a:r>
          </a:p>
          <a:p>
            <a:r>
              <a:rPr lang="en-AU" sz="2000" b="1" dirty="0"/>
              <a:t>c. </a:t>
            </a:r>
            <a:r>
              <a:rPr lang="en-AU" sz="2400" dirty="0"/>
              <a:t>the extent to which the thesis makes a contribution to </a:t>
            </a:r>
          </a:p>
          <a:p>
            <a:r>
              <a:rPr lang="en-AU" sz="2400" dirty="0"/>
              <a:t>   knowledge and/or the application of knowledge within the </a:t>
            </a:r>
          </a:p>
          <a:p>
            <a:r>
              <a:rPr lang="en-AU" sz="2400" dirty="0"/>
              <a:t>   field of study </a:t>
            </a:r>
          </a:p>
          <a:p>
            <a:endParaRPr lang="en-AU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D1DC19-1207-47A4-AAEC-936F48128915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293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9045" y="1763985"/>
            <a:ext cx="6419321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an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19" y="2570777"/>
            <a:ext cx="10746788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/>
              <a:t>3 Masters by Research degree examiners will examine the thesis to determine: </a:t>
            </a:r>
            <a:endParaRPr lang="en-AU" sz="2000" dirty="0"/>
          </a:p>
          <a:p>
            <a:pPr marL="457189" indent="-457189">
              <a:buAutoNum type="alphaLcPeriod"/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research degree student's ability to demonstrate an appropriate knowledge of the literature,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creative works and theoretical understandings relevant to the field of study </a:t>
            </a:r>
          </a:p>
          <a:p>
            <a:r>
              <a:rPr lang="en-AU" sz="2000" b="1" dirty="0"/>
              <a:t>b</a:t>
            </a:r>
            <a:r>
              <a:rPr lang="en-AU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research degree student's capacity to demonstrate critical analysis in applying research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approaches and, where appropriate, interpreting results </a:t>
            </a:r>
          </a:p>
          <a:p>
            <a:r>
              <a:rPr lang="en-AU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c. 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extent to which the thesis makes a contribution to knowledge and/or the application of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knowledge within the field of study </a:t>
            </a:r>
          </a:p>
          <a:p>
            <a:r>
              <a:rPr lang="en-AU" sz="2000" b="1" dirty="0"/>
              <a:t>d. </a:t>
            </a:r>
            <a:r>
              <a:rPr lang="en-AU" sz="2400" dirty="0"/>
              <a:t>the quality of the presentation of the written component …  </a:t>
            </a:r>
          </a:p>
          <a:p>
            <a:endParaRPr lang="en-AU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E9F77B-AC50-4E70-91BA-9FFB144FB72A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754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9045" y="1763985"/>
            <a:ext cx="6419321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an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19" y="2570776"/>
            <a:ext cx="1074678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/>
              <a:t>3 Masters by Research degree examiners will examine the thesis to determine: </a:t>
            </a:r>
            <a:endParaRPr lang="en-AU" sz="2000" dirty="0"/>
          </a:p>
          <a:p>
            <a:pPr marL="457189" indent="-457189">
              <a:buAutoNum type="alphaLcPeriod"/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research degree student's ability to demonstrate an appropriate knowledge of the literature,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creative works and theoretical understandings relevant to the field of study </a:t>
            </a:r>
          </a:p>
          <a:p>
            <a:r>
              <a:rPr lang="en-AU" sz="2000" b="1" dirty="0"/>
              <a:t>b</a:t>
            </a:r>
            <a:r>
              <a:rPr lang="en-AU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research degree student's capacity to demonstrate critical analysis in applying research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approaches and, where appropriate, interpreting results </a:t>
            </a:r>
          </a:p>
          <a:p>
            <a:r>
              <a:rPr lang="en-AU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c. 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extent to which the thesis makes a contribution to knowledge and/or the application of </a:t>
            </a:r>
          </a:p>
          <a:p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knowledge within the field of study </a:t>
            </a:r>
          </a:p>
          <a:p>
            <a:r>
              <a:rPr lang="en-AU" sz="2000" b="1" dirty="0"/>
              <a:t>d. </a:t>
            </a: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quality of the presentation of the written component …  </a:t>
            </a:r>
          </a:p>
          <a:p>
            <a:r>
              <a:rPr lang="en-AU" sz="2000" b="1" dirty="0"/>
              <a:t>e</a:t>
            </a:r>
            <a:r>
              <a:rPr lang="en-AU" sz="2400" dirty="0"/>
              <a:t>. the development of a coherent argument where relevant to </a:t>
            </a:r>
          </a:p>
          <a:p>
            <a:r>
              <a:rPr lang="en-AU" sz="2400" dirty="0"/>
              <a:t>the field of study, and the quality of creative works, if any, </a:t>
            </a:r>
          </a:p>
          <a:p>
            <a:r>
              <a:rPr lang="en-AU" sz="2400" dirty="0"/>
              <a:t>including: </a:t>
            </a:r>
          </a:p>
          <a:p>
            <a:endParaRPr lang="en-AU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0D4344-8052-4FD5-AA0F-2079CC46CF97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0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9045" y="1763985"/>
            <a:ext cx="6419321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an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19" y="2570777"/>
            <a:ext cx="8669553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…. the development of a coherent argument where relevant to </a:t>
            </a:r>
          </a:p>
          <a:p>
            <a:r>
              <a:rPr lang="en-AU" sz="2400" dirty="0"/>
              <a:t>the field of study, and the quality of creative works, if any, including:</a:t>
            </a:r>
          </a:p>
          <a:p>
            <a:endParaRPr lang="en-AU" sz="2400" dirty="0"/>
          </a:p>
          <a:p>
            <a:r>
              <a:rPr lang="en-AU" sz="2400" dirty="0"/>
              <a:t> 1. the conceptual understanding of the relevant field,</a:t>
            </a:r>
          </a:p>
          <a:p>
            <a:r>
              <a:rPr lang="en-AU" sz="2400" dirty="0"/>
              <a:t>2. the ideas and/or imagination demonstrated,</a:t>
            </a:r>
          </a:p>
          <a:p>
            <a:r>
              <a:rPr lang="en-AU" sz="2400" dirty="0"/>
              <a:t>3. the technical competence, and</a:t>
            </a:r>
          </a:p>
          <a:p>
            <a:r>
              <a:rPr lang="en-AU" sz="2400" dirty="0"/>
              <a:t>4. the resolution of the creative works and the complexity </a:t>
            </a:r>
          </a:p>
          <a:p>
            <a:r>
              <a:rPr lang="en-AU" sz="2400" dirty="0"/>
              <a:t>and difficulty demonstrated</a:t>
            </a:r>
          </a:p>
          <a:p>
            <a:endParaRPr lang="en-AU" sz="2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7E3226-5005-42E2-BE17-489C59D5B58E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336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5"/>
            <a:ext cx="100465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1-6</a:t>
            </a:r>
          </a:p>
          <a:p>
            <a:endParaRPr lang="en-AU" sz="2400" b="1" dirty="0"/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/>
              <a:t>Complete research induction plan (2 weeks)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/>
              <a:t>Complete round of Orientations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/>
              <a:t>Complete statement of agreement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/>
              <a:t>Establish your initial milestones for the project research proposal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06759A-BF88-4CD6-8D5C-4C6FE92BF6D9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21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5"/>
            <a:ext cx="100465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1-6</a:t>
            </a:r>
          </a:p>
          <a:p>
            <a:endParaRPr lang="en-AU" sz="2400" b="1" dirty="0"/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research induction plan (2 weeks)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round of Orientations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statement of agreement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Establish your initial milestones for the project research proposal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/>
              <a:t>Finalise supervisory panel and agree working procedures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C511AC-8157-43AB-B564-712562ADCFF2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07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3787" y="2413558"/>
            <a:ext cx="10492616" cy="24132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 and Masters by Research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Professor Alistair McCulloch</a:t>
            </a:r>
          </a:p>
          <a:p>
            <a:pPr algn="ctr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UniSA Research Office</a:t>
            </a:r>
            <a:endParaRPr lang="en-AU" sz="24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206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5"/>
            <a:ext cx="100465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1-6</a:t>
            </a:r>
          </a:p>
          <a:p>
            <a:endParaRPr lang="en-AU" sz="2400" b="1" dirty="0"/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research induction plan (2 weeks)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round of Orientations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statement of agreement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Establish your initial milestones for the project research proposal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Finalise supervisory panel and agree working procedures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/>
              <a:t>Complete research proposal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/>
              <a:t>Complete ethics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14A134-FF0D-4480-8E8F-B6343AC4D131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0033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5"/>
            <a:ext cx="100465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1-6</a:t>
            </a:r>
          </a:p>
          <a:p>
            <a:endParaRPr lang="en-AU" sz="2400" b="1" dirty="0"/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research induction plan (2 weeks)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round of Orientations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statement of agreement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Establish your initial milestones for the project research proposal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Finalise supervisory panel and agree working procedures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research proposal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Complete ethics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AU" sz="2400" dirty="0"/>
              <a:t>Establish your individual milestones for the project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EE673-212C-463C-8EAB-D21D53DB5962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887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5"/>
            <a:ext cx="100465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30-36</a:t>
            </a:r>
          </a:p>
          <a:p>
            <a:endParaRPr lang="en-AU" sz="2400" b="1" dirty="0"/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/>
              <a:t>Continue to review progress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endParaRPr lang="en-AU" sz="24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FE152E-EDE4-436E-913E-AA2AE4817000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9721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6"/>
            <a:ext cx="100465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30-36</a:t>
            </a:r>
          </a:p>
          <a:p>
            <a:endParaRPr lang="en-AU" sz="2400" b="1" dirty="0"/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Continue to review progress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/>
              <a:t>Work backwards from month 36 to plan your completion schedule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endParaRPr lang="en-AU" sz="24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EDC2AD-C2E6-4EDF-BB15-00DF1D7567E2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5766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5"/>
            <a:ext cx="100465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30-36</a:t>
            </a:r>
          </a:p>
          <a:p>
            <a:endParaRPr lang="en-AU" sz="2400" b="1" dirty="0"/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Continue to review progress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Work backwards from month 36 to plan your completion schedule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/>
              <a:t>If part-time, consider applying for a completion scholarship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FB2E2A-9A17-4F35-A2E9-4E80904E27A3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5986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6"/>
            <a:ext cx="100465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30-36</a:t>
            </a:r>
          </a:p>
          <a:p>
            <a:endParaRPr lang="en-AU" sz="2400" b="1" dirty="0"/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Continue to review progress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Work backwards from month 36 to plan your completion schedule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part-time, consider applying for a completion scholarship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/>
              <a:t>Re-read regulations!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endParaRPr lang="en-AU" sz="24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E2F11E-376E-4A17-BDC6-DEB0D0462E7F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448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5"/>
            <a:ext cx="100465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30-36</a:t>
            </a:r>
          </a:p>
          <a:p>
            <a:endParaRPr lang="en-AU" sz="2400" b="1" dirty="0"/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Continue to review progress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Work backwards from month 36 to plan your completion schedule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part-time, consider applying for a completion scholarship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Re-read regulations!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/>
              <a:t>Finalise thesis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endParaRPr lang="en-AU" sz="24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FBD610-D2E2-417E-94A9-36DC652C6DE5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183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5"/>
            <a:ext cx="100465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30-36</a:t>
            </a:r>
          </a:p>
          <a:p>
            <a:endParaRPr lang="en-AU" sz="2400" b="1" dirty="0"/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Continue to review progress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Work backwards from month 36 to plan your completion schedule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part-time, consider applying for a completion scholarship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Re-read regulations!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Finalise thesis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/>
              <a:t>Consider how well networked you are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endParaRPr lang="en-AU" sz="24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CDB93B-A696-44BD-8C0A-EFC92CC297F2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4165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323" y="1834088"/>
            <a:ext cx="889089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of the first and last 6 months 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872" y="2689646"/>
            <a:ext cx="10046573" cy="3867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Months 30-36</a:t>
            </a:r>
          </a:p>
          <a:p>
            <a:endParaRPr lang="en-AU" sz="2133" b="1" dirty="0"/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133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Continue to review progress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133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Work backwards from month 36 to plan your completion schedule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133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part-time, consider applying for a completion scholarship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133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Re-read regulations!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133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Finalise thesis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133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 how well networked you are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r>
              <a:rPr lang="en-AU" sz="2400" b="1" dirty="0"/>
              <a:t>While you’re waiting for the examination process &amp; oral defence to be finalised, try publishing (either out of your thesis or adjacent to it)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endParaRPr lang="en-AU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6205C7-9842-4538-99BA-CE739B14ED0C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036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1175" y="1851068"/>
            <a:ext cx="773628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 or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3690" y="2762470"/>
            <a:ext cx="5800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What is a PhD or and a Masters by Research?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10E90D-9875-4DC5-AFFC-E0123C47F438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89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1175" y="1851068"/>
            <a:ext cx="773628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 or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3691" y="4073006"/>
            <a:ext cx="4301562" cy="489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AU" sz="2400" dirty="0"/>
              <a:t>Where would you go to find out?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3690" y="2762470"/>
            <a:ext cx="5800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What is a PhD or and a Masters by Research?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7B7379-562F-4A91-9C89-75834DE4002E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936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1175" y="1851068"/>
            <a:ext cx="773628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 or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7706" y="2893612"/>
            <a:ext cx="2361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Definitive answer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324948" y="3700345"/>
            <a:ext cx="94378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b="1" dirty="0">
                <a:solidFill>
                  <a:srgbClr val="CB131C"/>
                </a:solidFill>
                <a:latin typeface="Arial" panose="020B0604020202020204" pitchFamily="34" charset="0"/>
              </a:rPr>
              <a:t>Academic regulations for Higher Degrees by Research</a:t>
            </a:r>
            <a:endParaRPr lang="en-AU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A1AF4E-CEA2-4166-85FC-0F5F0D1797F7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232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1175" y="1851068"/>
            <a:ext cx="773628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 or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7706" y="2893612"/>
            <a:ext cx="2361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Definitive answer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324948" y="3700345"/>
            <a:ext cx="94378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b="1" dirty="0">
                <a:solidFill>
                  <a:srgbClr val="CB131C"/>
                </a:solidFill>
                <a:latin typeface="Arial" panose="020B0604020202020204" pitchFamily="34" charset="0"/>
              </a:rPr>
              <a:t>Academic regulations for Higher Degrees by Research</a:t>
            </a:r>
            <a:endParaRPr lang="en-A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892491" y="4411489"/>
            <a:ext cx="6139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/>
              <a:t>Sec 7 - Criteria for examination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EA1D41-7553-4A3C-89B0-AAA9598591C2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51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1175" y="1851068"/>
            <a:ext cx="7736285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 or M by RES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7706" y="5271065"/>
            <a:ext cx="7354064" cy="9103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AU" sz="2400" dirty="0"/>
              <a:t>‘Examiners will examine the research degree student's </a:t>
            </a:r>
          </a:p>
          <a:p>
            <a:pPr algn="ctr">
              <a:lnSpc>
                <a:spcPct val="114000"/>
              </a:lnSpc>
            </a:pPr>
            <a:r>
              <a:rPr lang="en-AU" sz="2400" dirty="0"/>
              <a:t>thesis according to the following criteria’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7706" y="2893612"/>
            <a:ext cx="2361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Definitive answer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324948" y="3700345"/>
            <a:ext cx="94378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b="1" dirty="0">
                <a:solidFill>
                  <a:srgbClr val="CB131C"/>
                </a:solidFill>
                <a:latin typeface="Arial" panose="020B0604020202020204" pitchFamily="34" charset="0"/>
              </a:rPr>
              <a:t>Academic regulations for Higher Degrees by Research</a:t>
            </a:r>
            <a:endParaRPr lang="en-A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892491" y="4411489"/>
            <a:ext cx="6139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/>
              <a:t>Sec 7 - Criteria for examination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FAEECE-FA17-4D3F-B298-A3337A03B435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460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6163" y="1755401"/>
            <a:ext cx="5075044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7119" y="2570778"/>
            <a:ext cx="10131941" cy="16822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AU" sz="2000" dirty="0"/>
              <a:t>Examiners will examine the research degree student's thesis according to the following criteria: </a:t>
            </a:r>
          </a:p>
          <a:p>
            <a:pPr marL="457189" indent="-457189">
              <a:lnSpc>
                <a:spcPct val="114000"/>
              </a:lnSpc>
              <a:buAutoNum type="alphaLcPeriod"/>
            </a:pPr>
            <a:r>
              <a:rPr lang="en-AU" sz="2400" dirty="0"/>
              <a:t>capacity to demonstrate critical analysis and original </a:t>
            </a:r>
          </a:p>
          <a:p>
            <a:pPr>
              <a:lnSpc>
                <a:spcPct val="114000"/>
              </a:lnSpc>
            </a:pPr>
            <a:r>
              <a:rPr lang="en-AU" sz="2400" dirty="0"/>
              <a:t>        thought in all aspects of the study </a:t>
            </a:r>
          </a:p>
          <a:p>
            <a:pPr marL="457189" indent="-457189">
              <a:lnSpc>
                <a:spcPct val="114000"/>
              </a:lnSpc>
              <a:buAutoNum type="alphaLcPeriod"/>
            </a:pPr>
            <a:endParaRPr lang="en-AU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41A20A-2F3D-46A0-A44C-7EFCA039F10E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379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6163" y="1755401"/>
            <a:ext cx="5075044" cy="721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AU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 of a PhD</a:t>
            </a:r>
            <a:endParaRPr lang="en-AU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9797" y="2568348"/>
            <a:ext cx="10131941" cy="3089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AU" sz="2000" dirty="0"/>
              <a:t>Examiners will examine the research degree student's thesis according to the following criteria: </a:t>
            </a:r>
          </a:p>
          <a:p>
            <a:pPr marL="457189" indent="-457189">
              <a:lnSpc>
                <a:spcPct val="114000"/>
              </a:lnSpc>
              <a:buAutoNum type="alphaLcPeriod"/>
            </a:pPr>
            <a:r>
              <a:rPr lang="en-A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capacity to demonstrate critical analysis and original thought in all aspects of the study </a:t>
            </a:r>
          </a:p>
          <a:p>
            <a:pPr marL="457189" indent="-457189">
              <a:lnSpc>
                <a:spcPct val="114000"/>
              </a:lnSpc>
              <a:buAutoNum type="alphaLcPeriod"/>
            </a:pPr>
            <a:endParaRPr lang="en-AU" sz="2000" dirty="0"/>
          </a:p>
          <a:p>
            <a:pPr>
              <a:lnSpc>
                <a:spcPct val="114000"/>
              </a:lnSpc>
            </a:pPr>
            <a:r>
              <a:rPr lang="en-AU" sz="2000" dirty="0"/>
              <a:t>b. </a:t>
            </a:r>
            <a:r>
              <a:rPr lang="en-AU" sz="2400" dirty="0"/>
              <a:t>ability to demonstrate a comprehensive and detailed </a:t>
            </a:r>
          </a:p>
          <a:p>
            <a:pPr>
              <a:lnSpc>
                <a:spcPct val="114000"/>
              </a:lnSpc>
            </a:pPr>
            <a:r>
              <a:rPr lang="en-AU" sz="2400" dirty="0"/>
              <a:t>   knowledge of the literature and theoretical understandings </a:t>
            </a:r>
          </a:p>
          <a:p>
            <a:pPr>
              <a:lnSpc>
                <a:spcPct val="114000"/>
              </a:lnSpc>
            </a:pPr>
            <a:r>
              <a:rPr lang="en-AU" sz="2400" dirty="0"/>
              <a:t>   relevant to the field of study </a:t>
            </a:r>
          </a:p>
          <a:p>
            <a:pPr>
              <a:lnSpc>
                <a:spcPct val="114000"/>
              </a:lnSpc>
            </a:pPr>
            <a:endParaRPr lang="en-AU" sz="2000" dirty="0"/>
          </a:p>
          <a:p>
            <a:pPr>
              <a:lnSpc>
                <a:spcPct val="114000"/>
              </a:lnSpc>
            </a:pPr>
            <a:endParaRPr lang="en-AU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530AD2-FA45-47F5-ACEB-46F386A0C90D}"/>
              </a:ext>
            </a:extLst>
          </p:cNvPr>
          <p:cNvSpPr/>
          <p:nvPr/>
        </p:nvSpPr>
        <p:spPr>
          <a:xfrm>
            <a:off x="2898711" y="623238"/>
            <a:ext cx="6394579" cy="78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AU" sz="4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Getting off to a flying start</a:t>
            </a:r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499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1536</Words>
  <Application>Microsoft Office PowerPoint</Application>
  <PresentationFormat>Widescreen</PresentationFormat>
  <Paragraphs>220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Keys to research degree success and PhD/Masters criteria in a nutshell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South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Keys to research degree success and PhD/Masters criteria in a nutshell </dc:title>
  <dc:creator>Cassandra Loeser</dc:creator>
  <cp:lastModifiedBy>Cassandra Loeser</cp:lastModifiedBy>
  <cp:revision>1</cp:revision>
  <dcterms:created xsi:type="dcterms:W3CDTF">2024-09-09T22:54:59Z</dcterms:created>
  <dcterms:modified xsi:type="dcterms:W3CDTF">2024-09-09T22:55:45Z</dcterms:modified>
</cp:coreProperties>
</file>