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4" r:id="rId5"/>
  </p:sldMasterIdLst>
  <p:notesMasterIdLst>
    <p:notesMasterId r:id="rId40"/>
  </p:notesMasterIdLst>
  <p:handoutMasterIdLst>
    <p:handoutMasterId r:id="rId41"/>
  </p:handoutMasterIdLst>
  <p:sldIdLst>
    <p:sldId id="256" r:id="rId6"/>
    <p:sldId id="258" r:id="rId7"/>
    <p:sldId id="417" r:id="rId8"/>
    <p:sldId id="495"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496" r:id="rId27"/>
    <p:sldId id="520" r:id="rId28"/>
    <p:sldId id="517" r:id="rId29"/>
    <p:sldId id="518" r:id="rId30"/>
    <p:sldId id="519" r:id="rId31"/>
    <p:sldId id="493" r:id="rId32"/>
    <p:sldId id="310" r:id="rId33"/>
    <p:sldId id="326" r:id="rId34"/>
    <p:sldId id="323" r:id="rId35"/>
    <p:sldId id="327" r:id="rId36"/>
    <p:sldId id="324" r:id="rId37"/>
    <p:sldId id="499" r:id="rId38"/>
    <p:sldId id="263" r:id="rId39"/>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7"/>
    <p:restoredTop sz="94720"/>
  </p:normalViewPr>
  <p:slideViewPr>
    <p:cSldViewPr snapToGrid="0">
      <p:cViewPr varScale="1">
        <p:scale>
          <a:sx n="116" d="100"/>
          <a:sy n="116" d="100"/>
        </p:scale>
        <p:origin x="1422" y="9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266161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22</a:t>
            </a:fld>
            <a:endParaRPr lang="en-US"/>
          </a:p>
        </p:txBody>
      </p:sp>
    </p:spTree>
    <p:extLst>
      <p:ext uri="{BB962C8B-B14F-4D97-AF65-F5344CB8AC3E}">
        <p14:creationId xmlns:p14="http://schemas.microsoft.com/office/powerpoint/2010/main" val="1187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27</a:t>
            </a:fld>
            <a:endParaRPr lang="en-US"/>
          </a:p>
        </p:txBody>
      </p:sp>
    </p:spTree>
    <p:extLst>
      <p:ext uri="{BB962C8B-B14F-4D97-AF65-F5344CB8AC3E}">
        <p14:creationId xmlns:p14="http://schemas.microsoft.com/office/powerpoint/2010/main" val="171484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33</a:t>
            </a:fld>
            <a:endParaRPr lang="en-US"/>
          </a:p>
        </p:txBody>
      </p:sp>
    </p:spTree>
    <p:extLst>
      <p:ext uri="{BB962C8B-B14F-4D97-AF65-F5344CB8AC3E}">
        <p14:creationId xmlns:p14="http://schemas.microsoft.com/office/powerpoint/2010/main" val="267980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56299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F567-7116-4DFB-87BB-3DA261F684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91C32E-E48E-474A-BED1-D2B348360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810662-92C5-4C56-85AA-511205D4CDBD}"/>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7BA53CFC-3AB8-4827-B049-47AB6B5FFC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A560D2-B0C7-40E8-A080-0EC401CF2EAC}"/>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51253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86CA-BD44-43CF-A9F8-45C44971496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456EF5-9824-4508-A31F-DDA32DD94A2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138D6-B39F-4963-BBD6-2907850EB308}"/>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447CB8D5-89A7-4508-AE45-D177301AB1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0B3370-0E6B-482B-8E18-52B2225D14BB}"/>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49419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F102-848F-43E3-8ED4-796B20AAF4A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FA7CC48-8337-4DF1-B26A-E015B848803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0BC02D-4EBC-42E5-96F5-5C0E390D7A8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2AD390-40E0-4EEB-B14C-F90EBBD060DC}"/>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6" name="Footer Placeholder 5">
            <a:extLst>
              <a:ext uri="{FF2B5EF4-FFF2-40B4-BE49-F238E27FC236}">
                <a16:creationId xmlns:a16="http://schemas.microsoft.com/office/drawing/2014/main" id="{671628A2-AA5B-4360-B1CE-E16EAC6CE2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25ED42-A667-4519-97DD-FBD185071913}"/>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07531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89E6-DD09-456F-93F6-364576B2E81D}"/>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64A016-29EB-47B8-905B-31796ACD0CC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69085-51B6-40C7-BE0E-EA45068A906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AE5B32-ACF3-4BD4-9B5D-65FA9227404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B831A-B2B9-4DFF-AD39-A51705B73FD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30B96DB-7BE9-4D5E-AA0A-6EF000B6E0DD}"/>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8" name="Footer Placeholder 7">
            <a:extLst>
              <a:ext uri="{FF2B5EF4-FFF2-40B4-BE49-F238E27FC236}">
                <a16:creationId xmlns:a16="http://schemas.microsoft.com/office/drawing/2014/main" id="{1AEEB607-41A2-491A-842D-C8CBD1E571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1A47041-43EF-4011-9663-2B2BD7F74E79}"/>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104120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9D46-A47A-42EF-A1E8-D054AC365BB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EBAA7A-B68D-47E0-8583-5BCD2D55D41F}"/>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4" name="Footer Placeholder 3">
            <a:extLst>
              <a:ext uri="{FF2B5EF4-FFF2-40B4-BE49-F238E27FC236}">
                <a16:creationId xmlns:a16="http://schemas.microsoft.com/office/drawing/2014/main" id="{45332383-CC83-4E0E-B6B2-C53D85F055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3ADD27B-D32C-479C-84A4-B0F8238716C3}"/>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83769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1C5AA-E542-478B-8A5F-2359FA68B5B5}"/>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3" name="Footer Placeholder 2">
            <a:extLst>
              <a:ext uri="{FF2B5EF4-FFF2-40B4-BE49-F238E27FC236}">
                <a16:creationId xmlns:a16="http://schemas.microsoft.com/office/drawing/2014/main" id="{8603AF4C-CECD-48F2-AE7A-08B0A06ED0C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664A64D-B134-45B6-91A1-2F8FD1FE0725}"/>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242980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FF44-D8C0-432A-A0E9-20699ECA3A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98F64CB-1A6A-416B-BB66-EE5D5DD0182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F502AF8-2C9D-414F-BE82-368813F8B54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FE952E-0C0C-4635-B5A6-8F53F3A33460}"/>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6" name="Footer Placeholder 5">
            <a:extLst>
              <a:ext uri="{FF2B5EF4-FFF2-40B4-BE49-F238E27FC236}">
                <a16:creationId xmlns:a16="http://schemas.microsoft.com/office/drawing/2014/main" id="{FB1E82FB-6289-429A-B703-1A686D9253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7BEC1F-F13D-4E64-BAF8-1498D74566E4}"/>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937283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A632-6466-4420-97DB-33A216813F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F660815-8A61-4BF6-96FF-C9605EEC5F8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5B0A9668-ACBD-4030-BF9B-149ED7926F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7D9CD5-7255-44E4-B8B9-CF980A811851}"/>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6" name="Footer Placeholder 5">
            <a:extLst>
              <a:ext uri="{FF2B5EF4-FFF2-40B4-BE49-F238E27FC236}">
                <a16:creationId xmlns:a16="http://schemas.microsoft.com/office/drawing/2014/main" id="{A5F467EB-5952-436F-B3CD-E85794F297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8C4141-EA67-44F4-85C3-8B5A7DD95F78}"/>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678968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2645-F8DC-4323-8888-18C312FB8F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5E93A0-89AB-4F03-A136-61C343E54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65E8DD-C5F2-4396-A278-EA6190E3090A}"/>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CA405356-EDBD-4BD3-B1CB-AF545BE409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014602-B056-47C7-AD1C-AD9708699D14}"/>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1829359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8BE30-6E95-437C-B76A-EE91B503F65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AA5C7D4-8A4D-48E1-99CB-812E2F17A42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D969EC-F9B7-42C7-ACA5-99F4ED5047D3}"/>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03734FC2-0DBB-4A8D-93E3-4C6A91AD77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3C137C-96B6-44AB-8D12-FDA8D286E21B}"/>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42451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0" y="4848225"/>
            <a:ext cx="9144000" cy="295275"/>
          </a:xfrm>
          <a:prstGeom prst="rect">
            <a:avLst/>
          </a:prstGeom>
          <a:solidFill>
            <a:srgbClr val="00349C"/>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pic>
        <p:nvPicPr>
          <p:cNvPr id="5" name="Picture 4" descr="Unifulllogo-blu2011_01.png"/>
          <p:cNvPicPr>
            <a:picLocks noChangeAspect="1"/>
          </p:cNvPicPr>
          <p:nvPr userDrawn="1"/>
        </p:nvPicPr>
        <p:blipFill>
          <a:blip r:embed="rId2" cstate="print"/>
          <a:stretch>
            <a:fillRect/>
          </a:stretch>
        </p:blipFill>
        <p:spPr>
          <a:xfrm>
            <a:off x="7920001" y="4185000"/>
            <a:ext cx="888236" cy="540000"/>
          </a:xfrm>
          <a:prstGeom prst="rect">
            <a:avLst/>
          </a:prstGeom>
        </p:spPr>
      </p:pic>
    </p:spTree>
    <p:extLst>
      <p:ext uri="{BB962C8B-B14F-4D97-AF65-F5344CB8AC3E}">
        <p14:creationId xmlns:p14="http://schemas.microsoft.com/office/powerpoint/2010/main" val="790989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5171303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19844483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34290529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spTree>
    <p:extLst>
      <p:ext uri="{BB962C8B-B14F-4D97-AF65-F5344CB8AC3E}">
        <p14:creationId xmlns:p14="http://schemas.microsoft.com/office/powerpoint/2010/main" val="9554159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ED6-E127-45A8-B695-7E45894EC32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D38D4AD0-88BE-4D03-A57F-69EF68A5B18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7F3B7D5-4BC6-4C15-A6AE-FE9FCAF33A26}"/>
              </a:ext>
            </a:extLst>
          </p:cNvPr>
          <p:cNvSpPr>
            <a:spLocks noGrp="1"/>
          </p:cNvSpPr>
          <p:nvPr>
            <p:ph type="dt" sz="half" idx="10"/>
          </p:nvPr>
        </p:nvSpPr>
        <p:spPr/>
        <p:txBody>
          <a:body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E1DEA057-1B8D-4F97-BD6C-AB2833F500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C57FDE-967D-4222-8950-1708AEE0476E}"/>
              </a:ext>
            </a:extLst>
          </p:cNvPr>
          <p:cNvSpPr>
            <a:spLocks noGrp="1"/>
          </p:cNvSpPr>
          <p:nvPr>
            <p:ph type="sldNum" sz="quarter" idx="12"/>
          </p:nvPr>
        </p:nvSpPr>
        <p:spPr/>
        <p:txBody>
          <a:bodyPr/>
          <a:lstStyle/>
          <a:p>
            <a:fld id="{787A2FF7-60F7-49DF-80B5-74C6EFD7B7F2}" type="slidenum">
              <a:rPr lang="en-AU" smtClean="0"/>
              <a:t>‹#›</a:t>
            </a:fld>
            <a:endParaRPr lang="en-AU"/>
          </a:p>
        </p:txBody>
      </p:sp>
    </p:spTree>
    <p:extLst>
      <p:ext uri="{BB962C8B-B14F-4D97-AF65-F5344CB8AC3E}">
        <p14:creationId xmlns:p14="http://schemas.microsoft.com/office/powerpoint/2010/main" val="392139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C501F-A2ED-42BC-8A18-52C4DE7696A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820BE6-2157-4852-B3D1-6CB63355B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BE603B-B463-43FA-8F85-A175A533F80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ED84D26-D77D-49D6-A82B-937C8C0A588E}" type="datetimeFigureOut">
              <a:rPr lang="en-AU" smtClean="0"/>
              <a:t>29/06/2022</a:t>
            </a:fld>
            <a:endParaRPr lang="en-AU"/>
          </a:p>
        </p:txBody>
      </p:sp>
      <p:sp>
        <p:nvSpPr>
          <p:cNvPr id="5" name="Footer Placeholder 4">
            <a:extLst>
              <a:ext uri="{FF2B5EF4-FFF2-40B4-BE49-F238E27FC236}">
                <a16:creationId xmlns:a16="http://schemas.microsoft.com/office/drawing/2014/main" id="{7437AF04-42EE-4FBA-963D-11F1E55DD93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2944857-4011-4ADE-B3E3-01A5BBDD47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A2FF7-60F7-49DF-80B5-74C6EFD7B7F2}" type="slidenum">
              <a:rPr lang="en-AU" smtClean="0"/>
              <a:t>‹#›</a:t>
            </a:fld>
            <a:endParaRPr lang="en-AU"/>
          </a:p>
        </p:txBody>
      </p:sp>
    </p:spTree>
    <p:extLst>
      <p:ext uri="{BB962C8B-B14F-4D97-AF65-F5344CB8AC3E}">
        <p14:creationId xmlns:p14="http://schemas.microsoft.com/office/powerpoint/2010/main" val="27843152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#4</a:t>
            </a:r>
            <a:br>
              <a:rPr lang="en-US" sz="2000" dirty="0"/>
            </a:br>
            <a:r>
              <a:rPr lang="en-US" sz="2000" dirty="0"/>
              <a:t>Re-design Pedagogy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Associate Professor Anna Bennett, Dr Jo Hanley  </a:t>
            </a:r>
          </a:p>
          <a:p>
            <a:endParaRPr lang="en-AU" sz="2000" dirty="0"/>
          </a:p>
        </p:txBody>
      </p:sp>
      <p:pic>
        <p:nvPicPr>
          <p:cNvPr id="4" name="Picture 3">
            <a:extLst>
              <a:ext uri="{FF2B5EF4-FFF2-40B4-BE49-F238E27FC236}">
                <a16:creationId xmlns:a16="http://schemas.microsoft.com/office/drawing/2014/main" id="{53F1C850-7E9E-443C-A2A7-D37142808BEA}"/>
              </a:ext>
            </a:extLst>
          </p:cNvPr>
          <p:cNvPicPr>
            <a:picLocks noChangeAspect="1"/>
          </p:cNvPicPr>
          <p:nvPr/>
        </p:nvPicPr>
        <p:blipFill>
          <a:blip r:embed="rId3"/>
          <a:stretch>
            <a:fillRect/>
          </a:stretch>
        </p:blipFill>
        <p:spPr>
          <a:xfrm>
            <a:off x="5524564" y="561340"/>
            <a:ext cx="1390008" cy="1048603"/>
          </a:xfrm>
          <a:prstGeom prst="rect">
            <a:avLst/>
          </a:prstGeom>
        </p:spPr>
      </p:pic>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ACAA-2D75-4FDC-928A-054CA14E4402}"/>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EBEA9988-A5A5-4CBA-966E-27BACC26EA1F}"/>
              </a:ext>
            </a:extLst>
          </p:cNvPr>
          <p:cNvSpPr>
            <a:spLocks noGrp="1"/>
          </p:cNvSpPr>
          <p:nvPr>
            <p:ph type="body" sz="quarter" idx="12"/>
          </p:nvPr>
        </p:nvSpPr>
        <p:spPr/>
        <p:txBody>
          <a:bodyPr/>
          <a:lstStyle/>
          <a:p>
            <a:pPr marL="0" indent="0">
              <a:buNone/>
            </a:pPr>
            <a:r>
              <a:rPr lang="en-AU" i="1" dirty="0"/>
              <a:t>Level 3: What the student does </a:t>
            </a:r>
          </a:p>
          <a:p>
            <a:pPr marL="0" indent="0">
              <a:buNone/>
            </a:pPr>
            <a:r>
              <a:rPr lang="en-AU" sz="1600" i="1" dirty="0"/>
              <a:t>The Level 3 teacher focuses on what the student does; on what learning is</a:t>
            </a:r>
          </a:p>
          <a:p>
            <a:pPr marL="0" indent="0">
              <a:buNone/>
            </a:pPr>
            <a:r>
              <a:rPr lang="en-AU" sz="1600" i="1" dirty="0"/>
              <a:t>or is not going on. Level 3 teaching is systemic, taking into account all components</a:t>
            </a:r>
          </a:p>
          <a:p>
            <a:pPr marL="0" indent="0">
              <a:buNone/>
            </a:pPr>
            <a:r>
              <a:rPr lang="en-AU" sz="1600" i="1" dirty="0"/>
              <a:t>in the system.</a:t>
            </a:r>
          </a:p>
          <a:p>
            <a:pPr marL="0" indent="0">
              <a:buNone/>
            </a:pPr>
            <a:endParaRPr lang="en-AU" sz="1600" i="1" dirty="0"/>
          </a:p>
          <a:p>
            <a:pPr marL="0" indent="0">
              <a:buNone/>
            </a:pPr>
            <a:r>
              <a:rPr lang="en-AU" sz="1600" i="1" dirty="0"/>
              <a:t>This implies a view of teaching that is not just about facts, concepts and principles</a:t>
            </a:r>
          </a:p>
          <a:p>
            <a:pPr marL="0" indent="0">
              <a:buNone/>
            </a:pPr>
            <a:r>
              <a:rPr lang="en-AU" sz="1600" i="1" dirty="0"/>
              <a:t>to be covered and understood, but about:</a:t>
            </a:r>
          </a:p>
          <a:p>
            <a:pPr marL="0" indent="0">
              <a:buNone/>
            </a:pPr>
            <a:endParaRPr lang="en-AU" sz="1600" i="1" dirty="0"/>
          </a:p>
          <a:p>
            <a:pPr marL="0" indent="0">
              <a:buNone/>
            </a:pPr>
            <a:r>
              <a:rPr lang="en-AU" sz="1600" i="1" dirty="0"/>
              <a:t>1. What it means to understand those concepts and principles in the way we want</a:t>
            </a:r>
          </a:p>
          <a:p>
            <a:pPr marL="0" indent="0">
              <a:buNone/>
            </a:pPr>
            <a:r>
              <a:rPr lang="en-AU" sz="1600" i="1" dirty="0"/>
              <a:t>them to be understood.</a:t>
            </a:r>
          </a:p>
          <a:p>
            <a:pPr marL="0" indent="0">
              <a:buNone/>
            </a:pPr>
            <a:r>
              <a:rPr lang="en-AU" sz="1600" i="1" dirty="0"/>
              <a:t>2. What kind of TLAs (teaching/learning activities) are required to reach those kinds</a:t>
            </a:r>
          </a:p>
          <a:p>
            <a:pPr marL="0" indent="0">
              <a:buNone/>
            </a:pPr>
            <a:r>
              <a:rPr lang="en-AU" sz="1600" i="1" dirty="0"/>
              <a:t>of understandings.</a:t>
            </a:r>
          </a:p>
        </p:txBody>
      </p:sp>
    </p:spTree>
    <p:extLst>
      <p:ext uri="{BB962C8B-B14F-4D97-AF65-F5344CB8AC3E}">
        <p14:creationId xmlns:p14="http://schemas.microsoft.com/office/powerpoint/2010/main" val="176173146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6F9EA-E275-4C4E-BD2B-F839834BF966}"/>
              </a:ext>
            </a:extLst>
          </p:cNvPr>
          <p:cNvSpPr>
            <a:spLocks noGrp="1"/>
          </p:cNvSpPr>
          <p:nvPr>
            <p:ph type="body" sz="quarter" idx="11"/>
          </p:nvPr>
        </p:nvSpPr>
        <p:spPr/>
        <p:txBody>
          <a:bodyPr/>
          <a:lstStyle/>
          <a:p>
            <a:r>
              <a:rPr lang="en-AU" dirty="0"/>
              <a:t>The design of teaching </a:t>
            </a:r>
            <a:endParaRPr lang="en-US" dirty="0"/>
          </a:p>
        </p:txBody>
      </p:sp>
      <p:sp>
        <p:nvSpPr>
          <p:cNvPr id="3" name="Text Placeholder 2">
            <a:extLst>
              <a:ext uri="{FF2B5EF4-FFF2-40B4-BE49-F238E27FC236}">
                <a16:creationId xmlns:a16="http://schemas.microsoft.com/office/drawing/2014/main" id="{E94BB3D6-B436-4CB1-A1E5-31BE722872C6}"/>
              </a:ext>
            </a:extLst>
          </p:cNvPr>
          <p:cNvSpPr>
            <a:spLocks noGrp="1"/>
          </p:cNvSpPr>
          <p:nvPr>
            <p:ph type="body" sz="quarter" idx="12"/>
          </p:nvPr>
        </p:nvSpPr>
        <p:spPr>
          <a:xfrm>
            <a:off x="416217" y="1076327"/>
            <a:ext cx="8280751" cy="2504435"/>
          </a:xfrm>
        </p:spPr>
        <p:txBody>
          <a:bodyPr/>
          <a:lstStyle/>
          <a:p>
            <a:pPr marL="0" indent="0">
              <a:buNone/>
            </a:pPr>
            <a:r>
              <a:rPr lang="en-AU" sz="1400" dirty="0"/>
              <a:t>We have first to be clear about </a:t>
            </a:r>
            <a:r>
              <a:rPr lang="en-AU" sz="1400" i="1" dirty="0"/>
              <a:t>what we want students to learn</a:t>
            </a:r>
            <a:r>
              <a:rPr lang="en-AU" sz="1400" dirty="0"/>
              <a:t>, and then teach and</a:t>
            </a:r>
          </a:p>
          <a:p>
            <a:pPr marL="0" indent="0">
              <a:buNone/>
            </a:pPr>
            <a:r>
              <a:rPr lang="en-AU" sz="1400" dirty="0"/>
              <a:t>assess accordingly in an aligned system of instruction (Biggs, 1996). It is a fully criterion-referenced system, where the objectives define what we should be teaching; how we should be teaching it; and how we could know how well students have learned it. In aligned teaching, there is maximum consistency throughout the system. </a:t>
            </a:r>
          </a:p>
          <a:p>
            <a:pPr marL="0" indent="0">
              <a:buNone/>
            </a:pPr>
            <a:endParaRPr lang="en-AU" sz="1400" dirty="0"/>
          </a:p>
          <a:p>
            <a:pPr marL="0" indent="0">
              <a:buNone/>
            </a:pPr>
            <a:r>
              <a:rPr lang="en-AU" sz="1400" dirty="0"/>
              <a:t>The curriculum is stated in the form of clear objectives which state the level of understanding required rather than simply listing the topics to be covered. The teaching methods chosen are those that are likely to realise those objectives; you get students to do the things that the objectives nominate. Finally, the assessment tasks address the objectives, so that you can test to see if the students have learned what the objectives state they should be learning. </a:t>
            </a:r>
          </a:p>
          <a:p>
            <a:pPr marL="0" indent="0">
              <a:buNone/>
            </a:pPr>
            <a:endParaRPr lang="en-AU" sz="1400" dirty="0"/>
          </a:p>
          <a:p>
            <a:pPr marL="0" indent="0">
              <a:buNone/>
            </a:pPr>
            <a:r>
              <a:rPr lang="en-AU" sz="1400" dirty="0"/>
              <a:t>All components in the system address the same agenda and support each other. The students are "entrapped" in this web of consistency, optimising the likelihood that they will engage the appropriate learning activities. I call this network </a:t>
            </a:r>
            <a:r>
              <a:rPr lang="en-AU" sz="1400" i="1" dirty="0"/>
              <a:t>constructive alignment </a:t>
            </a:r>
            <a:r>
              <a:rPr lang="en-AU" sz="1400" dirty="0"/>
              <a:t>(Biggs, 1999).</a:t>
            </a:r>
          </a:p>
        </p:txBody>
      </p:sp>
    </p:spTree>
    <p:extLst>
      <p:ext uri="{BB962C8B-B14F-4D97-AF65-F5344CB8AC3E}">
        <p14:creationId xmlns:p14="http://schemas.microsoft.com/office/powerpoint/2010/main" val="6532898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12503-7BB9-4EBB-85EB-357248B02BB1}"/>
              </a:ext>
            </a:extLst>
          </p:cNvPr>
          <p:cNvSpPr>
            <a:spLocks noGrp="1"/>
          </p:cNvSpPr>
          <p:nvPr>
            <p:ph type="body" sz="quarter" idx="11"/>
          </p:nvPr>
        </p:nvSpPr>
        <p:spPr/>
        <p:txBody>
          <a:bodyPr/>
          <a:lstStyle/>
          <a:p>
            <a:r>
              <a:rPr lang="en-AU" dirty="0"/>
              <a:t>The value of verbs…</a:t>
            </a:r>
            <a:endParaRPr lang="en-US" dirty="0"/>
          </a:p>
        </p:txBody>
      </p:sp>
      <p:sp>
        <p:nvSpPr>
          <p:cNvPr id="3" name="Text Placeholder 2">
            <a:extLst>
              <a:ext uri="{FF2B5EF4-FFF2-40B4-BE49-F238E27FC236}">
                <a16:creationId xmlns:a16="http://schemas.microsoft.com/office/drawing/2014/main" id="{7EBFAAF0-520B-4954-A763-199605FC0169}"/>
              </a:ext>
            </a:extLst>
          </p:cNvPr>
          <p:cNvSpPr>
            <a:spLocks noGrp="1"/>
          </p:cNvSpPr>
          <p:nvPr>
            <p:ph type="body" sz="quarter" idx="12"/>
          </p:nvPr>
        </p:nvSpPr>
        <p:spPr/>
        <p:txBody>
          <a:bodyPr/>
          <a:lstStyle/>
          <a:p>
            <a:pPr marL="0" indent="0">
              <a:buNone/>
            </a:pPr>
            <a:r>
              <a:rPr lang="en-AU" sz="1800" dirty="0"/>
              <a:t>‘In practice, verbs are useful markers for operationalising alignment. Verbs are used in a similar way in Figure 1, where Susan is depicted as spontaneously using </a:t>
            </a:r>
            <a:r>
              <a:rPr lang="en-AU" sz="1800" i="1" dirty="0"/>
              <a:t>high level verbs such as theorise, reflect, generate, apply, and Robert lower level verbs such as recognise, memorise, and so on. </a:t>
            </a:r>
            <a:r>
              <a:rPr lang="en-AU" sz="1800" dirty="0"/>
              <a:t>The TLAs are then tuned to elicit those verbs, and they are also embedded in the assessment tasks. The content being taught, of course, determines the objects of the verbs’ (p. 64) </a:t>
            </a:r>
          </a:p>
          <a:p>
            <a:pPr marL="0" indent="0">
              <a:buNone/>
            </a:pPr>
            <a:endParaRPr lang="en-AU" sz="1800" dirty="0"/>
          </a:p>
          <a:p>
            <a:pPr marL="0" indent="0">
              <a:buNone/>
            </a:pPr>
            <a:r>
              <a:rPr lang="en-AU" sz="1800" dirty="0"/>
              <a:t>‘Practically speaking, we specify the verbs which </a:t>
            </a:r>
            <a:r>
              <a:rPr lang="en-AU" sz="1800" i="1" dirty="0"/>
              <a:t>describe the behaviours which we want students to enact in the context of the content </a:t>
            </a:r>
            <a:r>
              <a:rPr lang="en-AU" sz="1800" dirty="0"/>
              <a:t>discipline being taught, specifying levels of understanding that can be used for awarding grades’. (p. 64) </a:t>
            </a:r>
            <a:endParaRPr lang="en-US" sz="1800" dirty="0"/>
          </a:p>
        </p:txBody>
      </p:sp>
    </p:spTree>
    <p:extLst>
      <p:ext uri="{BB962C8B-B14F-4D97-AF65-F5344CB8AC3E}">
        <p14:creationId xmlns:p14="http://schemas.microsoft.com/office/powerpoint/2010/main" val="40846892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EBF8AB-7CD0-4504-883E-32164889425F}"/>
              </a:ext>
            </a:extLst>
          </p:cNvPr>
          <p:cNvSpPr>
            <a:spLocks noGrp="1"/>
          </p:cNvSpPr>
          <p:nvPr>
            <p:ph type="body" sz="quarter" idx="12"/>
          </p:nvPr>
        </p:nvSpPr>
        <p:spPr>
          <a:xfrm>
            <a:off x="4365944" y="801135"/>
            <a:ext cx="4124960" cy="2504435"/>
          </a:xfrm>
        </p:spPr>
        <p:txBody>
          <a:bodyPr/>
          <a:lstStyle/>
          <a:p>
            <a:pPr marL="0" indent="0">
              <a:buNone/>
            </a:pPr>
            <a:r>
              <a:rPr lang="en-AU" sz="2000" dirty="0"/>
              <a:t>‘The categories are defined by a particular quality of learning and understanding that suits the unit in question, not by the accumulation of marks or percentages. The</a:t>
            </a:r>
          </a:p>
          <a:p>
            <a:pPr marL="0" indent="0">
              <a:buNone/>
            </a:pPr>
            <a:r>
              <a:rPr lang="en-AU" sz="2000" dirty="0"/>
              <a:t>assessment tasks, embodying the crucial verbs, denote whether the quality in question is pre</a:t>
            </a:r>
          </a:p>
          <a:p>
            <a:pPr marL="0" indent="0">
              <a:buNone/>
            </a:pPr>
            <a:r>
              <a:rPr lang="en-AU" sz="2000" dirty="0"/>
              <a:t>sent or not.’ (p. 66) </a:t>
            </a:r>
            <a:endParaRPr lang="en-US" sz="2000" dirty="0"/>
          </a:p>
        </p:txBody>
      </p:sp>
      <p:pic>
        <p:nvPicPr>
          <p:cNvPr id="5" name="Picture 4">
            <a:extLst>
              <a:ext uri="{FF2B5EF4-FFF2-40B4-BE49-F238E27FC236}">
                <a16:creationId xmlns:a16="http://schemas.microsoft.com/office/drawing/2014/main" id="{F08C147A-8528-4B2A-8536-99794DAD5DFC}"/>
              </a:ext>
            </a:extLst>
          </p:cNvPr>
          <p:cNvPicPr>
            <a:picLocks noChangeAspect="1"/>
          </p:cNvPicPr>
          <p:nvPr/>
        </p:nvPicPr>
        <p:blipFill>
          <a:blip r:embed="rId2"/>
          <a:stretch>
            <a:fillRect/>
          </a:stretch>
        </p:blipFill>
        <p:spPr>
          <a:xfrm>
            <a:off x="249441" y="41068"/>
            <a:ext cx="3918904" cy="5061364"/>
          </a:xfrm>
          <a:prstGeom prst="rect">
            <a:avLst/>
          </a:prstGeom>
        </p:spPr>
      </p:pic>
    </p:spTree>
    <p:extLst>
      <p:ext uri="{BB962C8B-B14F-4D97-AF65-F5344CB8AC3E}">
        <p14:creationId xmlns:p14="http://schemas.microsoft.com/office/powerpoint/2010/main" val="377857266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070EE-D094-44E3-8503-20AF0FDF9A93}"/>
              </a:ext>
            </a:extLst>
          </p:cNvPr>
          <p:cNvSpPr>
            <a:spLocks noGrp="1"/>
          </p:cNvSpPr>
          <p:nvPr>
            <p:ph type="body" sz="quarter" idx="11"/>
          </p:nvPr>
        </p:nvSpPr>
        <p:spPr/>
        <p:txBody>
          <a:bodyPr/>
          <a:lstStyle/>
          <a:p>
            <a:r>
              <a:rPr lang="en-AU" sz="2800" dirty="0"/>
              <a:t>Aligning objectives, teaching and assessment </a:t>
            </a:r>
            <a:endParaRPr lang="en-US" sz="2800" dirty="0"/>
          </a:p>
        </p:txBody>
      </p:sp>
      <p:sp>
        <p:nvSpPr>
          <p:cNvPr id="3" name="Text Placeholder 2">
            <a:extLst>
              <a:ext uri="{FF2B5EF4-FFF2-40B4-BE49-F238E27FC236}">
                <a16:creationId xmlns:a16="http://schemas.microsoft.com/office/drawing/2014/main" id="{A5733590-EDCE-4A4B-96A4-B3D9CAB978EB}"/>
              </a:ext>
            </a:extLst>
          </p:cNvPr>
          <p:cNvSpPr>
            <a:spLocks noGrp="1"/>
          </p:cNvSpPr>
          <p:nvPr>
            <p:ph type="body" sz="quarter" idx="12"/>
          </p:nvPr>
        </p:nvSpPr>
        <p:spPr/>
        <p:txBody>
          <a:bodyPr/>
          <a:lstStyle/>
          <a:p>
            <a:pPr marL="0" indent="0">
              <a:buNone/>
            </a:pPr>
            <a:r>
              <a:rPr lang="en-AU" sz="1600" dirty="0"/>
              <a:t>‘The very highest levels of understanding that we want students to display by the end</a:t>
            </a:r>
          </a:p>
          <a:p>
            <a:pPr marL="0" indent="0">
              <a:buNone/>
            </a:pPr>
            <a:r>
              <a:rPr lang="en-AU" sz="1600" dirty="0"/>
              <a:t>of a degree program—and in some cases very much before the end—are</a:t>
            </a:r>
          </a:p>
          <a:p>
            <a:pPr marL="0" indent="0">
              <a:buNone/>
            </a:pPr>
            <a:r>
              <a:rPr lang="en-AU" sz="1600" dirty="0"/>
              <a:t>"performative"; that is, students act differently when they really understand (Perkins</a:t>
            </a:r>
          </a:p>
          <a:p>
            <a:pPr marL="0" indent="0">
              <a:buNone/>
            </a:pPr>
            <a:r>
              <a:rPr lang="en-AU" sz="1600" dirty="0"/>
              <a:t>&amp; Blythe, 1993). Students need to understand to the extent that a particular sector</a:t>
            </a:r>
          </a:p>
          <a:p>
            <a:pPr marL="0" indent="0">
              <a:buNone/>
            </a:pPr>
            <a:r>
              <a:rPr lang="en-AU" sz="1600" dirty="0"/>
              <a:t>of their world has changed, and is now coming under their control. </a:t>
            </a:r>
            <a:r>
              <a:rPr lang="en-AU" sz="1600" i="1" dirty="0"/>
              <a:t>They behave</a:t>
            </a:r>
          </a:p>
          <a:p>
            <a:pPr marL="0" indent="0">
              <a:buNone/>
            </a:pPr>
            <a:r>
              <a:rPr lang="en-AU" sz="1600" i="1" dirty="0"/>
              <a:t>differently towards that which they truly understand.</a:t>
            </a:r>
            <a:r>
              <a:rPr lang="en-AU" sz="1600" dirty="0"/>
              <a:t> Capturing that difference in</a:t>
            </a:r>
          </a:p>
          <a:p>
            <a:pPr marL="0" indent="0">
              <a:buNone/>
            </a:pPr>
            <a:r>
              <a:rPr lang="en-AU" sz="1600" dirty="0"/>
              <a:t>an assessment task is what Perkins and Blythe mean by </a:t>
            </a:r>
            <a:r>
              <a:rPr lang="en-AU" sz="1600" i="1" dirty="0"/>
              <a:t>"performances of understanding</a:t>
            </a:r>
            <a:r>
              <a:rPr lang="en-AU" sz="1600" dirty="0"/>
              <a:t>".’ (p. 66) </a:t>
            </a:r>
          </a:p>
        </p:txBody>
      </p:sp>
    </p:spTree>
    <p:extLst>
      <p:ext uri="{BB962C8B-B14F-4D97-AF65-F5344CB8AC3E}">
        <p14:creationId xmlns:p14="http://schemas.microsoft.com/office/powerpoint/2010/main" val="13033178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1EC69-D936-4394-B8CE-C33DDA6A1C47}"/>
              </a:ext>
            </a:extLst>
          </p:cNvPr>
          <p:cNvSpPr>
            <a:spLocks noGrp="1"/>
          </p:cNvSpPr>
          <p:nvPr>
            <p:ph type="body" sz="quarter" idx="11"/>
          </p:nvPr>
        </p:nvSpPr>
        <p:spPr/>
        <p:txBody>
          <a:bodyPr/>
          <a:lstStyle/>
          <a:p>
            <a:r>
              <a:rPr lang="en-AU" dirty="0"/>
              <a:t>SOLO Taxonomy</a:t>
            </a:r>
            <a:endParaRPr lang="en-US" dirty="0"/>
          </a:p>
        </p:txBody>
      </p:sp>
      <p:sp>
        <p:nvSpPr>
          <p:cNvPr id="3" name="Text Placeholder 2">
            <a:extLst>
              <a:ext uri="{FF2B5EF4-FFF2-40B4-BE49-F238E27FC236}">
                <a16:creationId xmlns:a16="http://schemas.microsoft.com/office/drawing/2014/main" id="{2BFC16D3-E64B-4C47-8F40-5EE707B7B7B0}"/>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7EDC258-84AE-4A5F-8F7F-26B379D31E93}"/>
              </a:ext>
            </a:extLst>
          </p:cNvPr>
          <p:cNvPicPr>
            <a:picLocks noChangeAspect="1"/>
          </p:cNvPicPr>
          <p:nvPr/>
        </p:nvPicPr>
        <p:blipFill>
          <a:blip r:embed="rId2"/>
          <a:stretch>
            <a:fillRect/>
          </a:stretch>
        </p:blipFill>
        <p:spPr>
          <a:xfrm>
            <a:off x="1775106" y="1295405"/>
            <a:ext cx="4920405" cy="3713836"/>
          </a:xfrm>
          <a:prstGeom prst="rect">
            <a:avLst/>
          </a:prstGeom>
        </p:spPr>
      </p:pic>
    </p:spTree>
    <p:extLst>
      <p:ext uri="{BB962C8B-B14F-4D97-AF65-F5344CB8AC3E}">
        <p14:creationId xmlns:p14="http://schemas.microsoft.com/office/powerpoint/2010/main" val="223710803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F4059-5B62-4F53-8FC4-819C00F59F3C}"/>
              </a:ext>
            </a:extLst>
          </p:cNvPr>
          <p:cNvPicPr>
            <a:picLocks noChangeAspect="1"/>
          </p:cNvPicPr>
          <p:nvPr/>
        </p:nvPicPr>
        <p:blipFill>
          <a:blip r:embed="rId2"/>
          <a:stretch>
            <a:fillRect/>
          </a:stretch>
        </p:blipFill>
        <p:spPr>
          <a:xfrm>
            <a:off x="1026616" y="521856"/>
            <a:ext cx="7206097" cy="3572566"/>
          </a:xfrm>
          <a:prstGeom prst="rect">
            <a:avLst/>
          </a:prstGeom>
        </p:spPr>
      </p:pic>
    </p:spTree>
    <p:extLst>
      <p:ext uri="{BB962C8B-B14F-4D97-AF65-F5344CB8AC3E}">
        <p14:creationId xmlns:p14="http://schemas.microsoft.com/office/powerpoint/2010/main" val="39659041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B43AF-A5A4-404B-A1C1-651955B818CF}"/>
              </a:ext>
            </a:extLst>
          </p:cNvPr>
          <p:cNvSpPr>
            <a:spLocks noGrp="1"/>
          </p:cNvSpPr>
          <p:nvPr>
            <p:ph type="body" sz="quarter" idx="11"/>
          </p:nvPr>
        </p:nvSpPr>
        <p:spPr/>
        <p:txBody>
          <a:bodyPr/>
          <a:lstStyle/>
          <a:p>
            <a:r>
              <a:rPr lang="en-AU" dirty="0"/>
              <a:t>Selecting TLA’s </a:t>
            </a:r>
            <a:endParaRPr lang="en-US" dirty="0"/>
          </a:p>
        </p:txBody>
      </p:sp>
      <p:sp>
        <p:nvSpPr>
          <p:cNvPr id="3" name="Text Placeholder 2">
            <a:extLst>
              <a:ext uri="{FF2B5EF4-FFF2-40B4-BE49-F238E27FC236}">
                <a16:creationId xmlns:a16="http://schemas.microsoft.com/office/drawing/2014/main" id="{F4ED5F9A-920B-4CAB-B357-7E046547F805}"/>
              </a:ext>
            </a:extLst>
          </p:cNvPr>
          <p:cNvSpPr>
            <a:spLocks noGrp="1"/>
          </p:cNvSpPr>
          <p:nvPr>
            <p:ph type="body" sz="quarter" idx="12"/>
          </p:nvPr>
        </p:nvSpPr>
        <p:spPr/>
        <p:txBody>
          <a:bodyPr/>
          <a:lstStyle/>
          <a:p>
            <a:pPr marL="0" indent="0">
              <a:buNone/>
            </a:pPr>
            <a:r>
              <a:rPr lang="en-AU" dirty="0"/>
              <a:t>‘</a:t>
            </a:r>
            <a:r>
              <a:rPr lang="en-AU" sz="1800" dirty="0"/>
              <a:t>The next step is to set up the teaching/learning context so that students have every encouragement to react with the level of cognitive engagement that the objectives require’ (p. 67) </a:t>
            </a:r>
          </a:p>
          <a:p>
            <a:pPr marL="0" indent="0">
              <a:buNone/>
            </a:pPr>
            <a:endParaRPr lang="en-AU" sz="1800" dirty="0"/>
          </a:p>
          <a:p>
            <a:pPr marL="0" indent="0">
              <a:buNone/>
            </a:pPr>
            <a:r>
              <a:rPr lang="en-AU" sz="1800" dirty="0"/>
              <a:t>‘Certainly, students need to know about important concepts, and lecturing is not a bad way of letting them know, but there are better ways’ (p. 67) </a:t>
            </a:r>
            <a:endParaRPr lang="en-US" sz="1800" dirty="0"/>
          </a:p>
        </p:txBody>
      </p:sp>
    </p:spTree>
    <p:extLst>
      <p:ext uri="{BB962C8B-B14F-4D97-AF65-F5344CB8AC3E}">
        <p14:creationId xmlns:p14="http://schemas.microsoft.com/office/powerpoint/2010/main" val="163755907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D5809-594A-4346-B385-9C8B37E663F1}"/>
              </a:ext>
            </a:extLst>
          </p:cNvPr>
          <p:cNvPicPr>
            <a:picLocks noChangeAspect="1"/>
          </p:cNvPicPr>
          <p:nvPr/>
        </p:nvPicPr>
        <p:blipFill>
          <a:blip r:embed="rId2"/>
          <a:stretch>
            <a:fillRect/>
          </a:stretch>
        </p:blipFill>
        <p:spPr>
          <a:xfrm>
            <a:off x="1714500" y="282531"/>
            <a:ext cx="5715000" cy="4314825"/>
          </a:xfrm>
          <a:prstGeom prst="rect">
            <a:avLst/>
          </a:prstGeom>
        </p:spPr>
      </p:pic>
    </p:spTree>
    <p:extLst>
      <p:ext uri="{BB962C8B-B14F-4D97-AF65-F5344CB8AC3E}">
        <p14:creationId xmlns:p14="http://schemas.microsoft.com/office/powerpoint/2010/main" val="21717675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3EF8C-AE75-4727-8E97-B63CCC9149D4}"/>
              </a:ext>
            </a:extLst>
          </p:cNvPr>
          <p:cNvSpPr>
            <a:spLocks noGrp="1"/>
          </p:cNvSpPr>
          <p:nvPr>
            <p:ph type="body" sz="quarter" idx="11"/>
          </p:nvPr>
        </p:nvSpPr>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359FF314-D99A-4511-814B-F2541A6586BF}"/>
              </a:ext>
            </a:extLst>
          </p:cNvPr>
          <p:cNvSpPr>
            <a:spLocks noGrp="1"/>
          </p:cNvSpPr>
          <p:nvPr>
            <p:ph type="body" sz="quarter" idx="12"/>
          </p:nvPr>
        </p:nvSpPr>
        <p:spPr>
          <a:xfrm>
            <a:off x="416217" y="1076327"/>
            <a:ext cx="8280751" cy="2504435"/>
          </a:xfrm>
        </p:spPr>
        <p:txBody>
          <a:bodyPr/>
          <a:lstStyle/>
          <a:p>
            <a:pPr marL="0" indent="0">
              <a:buNone/>
            </a:pPr>
            <a:r>
              <a:rPr lang="en-AU" sz="1400" dirty="0"/>
              <a:t>‘Assessment in practice has two functions</a:t>
            </a:r>
            <a:r>
              <a:rPr lang="en-AU" sz="1400" i="1" dirty="0"/>
              <a:t>: to tell us whether or not the learning has been successful, and in conveying to students what we want them to learn,</a:t>
            </a:r>
            <a:r>
              <a:rPr lang="en-AU" sz="1400" dirty="0"/>
              <a:t> as stated by Ramsden (1992): From our students' point of view, the assessment always defines the actual curriculum (p. 187).</a:t>
            </a:r>
          </a:p>
          <a:p>
            <a:pPr marL="0" indent="0">
              <a:buNone/>
            </a:pPr>
            <a:endParaRPr lang="en-AU" sz="1400" dirty="0"/>
          </a:p>
          <a:p>
            <a:pPr marL="0" indent="0">
              <a:buNone/>
            </a:pPr>
            <a:r>
              <a:rPr lang="en-AU" sz="1400" dirty="0"/>
              <a:t>Backwash from assessment is not a problem, it is the solution. In a criterion referenced</a:t>
            </a:r>
          </a:p>
          <a:p>
            <a:pPr marL="0" indent="0">
              <a:buNone/>
            </a:pPr>
            <a:r>
              <a:rPr lang="en-AU" sz="1400" dirty="0"/>
              <a:t>system, </a:t>
            </a:r>
            <a:r>
              <a:rPr lang="en-AU" sz="1400" i="1" dirty="0"/>
              <a:t>the objectives are embedded in the assessment tasks</a:t>
            </a:r>
            <a:r>
              <a:rPr lang="en-AU" sz="1400" dirty="0"/>
              <a:t>. So, if students focus on the assessment, they will be learning what the objectives say they should be learning. It is only when the assessment tasks elicit lower level cognitive activities than the objectives nominate that backwash gets a bad name.’ (p. 68) </a:t>
            </a:r>
          </a:p>
          <a:p>
            <a:pPr marL="0" indent="0">
              <a:buNone/>
            </a:pPr>
            <a:endParaRPr lang="en-AU" sz="1400" dirty="0"/>
          </a:p>
          <a:p>
            <a:pPr marL="0" indent="0">
              <a:buNone/>
            </a:pPr>
            <a:r>
              <a:rPr lang="en-AU" sz="1400" dirty="0"/>
              <a:t>‘Lack of alignment is a major reason why students adopt a surface approach to learning. Poor alignment often results from such institutional policies as requiring assessment results to be reported in percentages or "marks", or </a:t>
            </a:r>
            <a:r>
              <a:rPr lang="en-AU" sz="1400" i="1" dirty="0"/>
              <a:t>requiring results to be distributed along a pre-determined curve</a:t>
            </a:r>
            <a:r>
              <a:rPr lang="en-AU" sz="1400" dirty="0"/>
              <a:t>. The first can be mitigated by assessing qualitatively but reporting quantitatively, but the second is crippling. There can be no educational justification for grading on a curve.’ (p. 69) </a:t>
            </a:r>
          </a:p>
        </p:txBody>
      </p:sp>
    </p:spTree>
    <p:extLst>
      <p:ext uri="{BB962C8B-B14F-4D97-AF65-F5344CB8AC3E}">
        <p14:creationId xmlns:p14="http://schemas.microsoft.com/office/powerpoint/2010/main" val="95847569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295194" y="420783"/>
            <a:ext cx="8290903" cy="647700"/>
          </a:xfrm>
        </p:spPr>
        <p:txBody>
          <a:bodyPr/>
          <a:lstStyle/>
          <a:p>
            <a:r>
              <a:rPr lang="en-AU" dirty="0"/>
              <a:t>Plan for Workshop #4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20586" y="1344958"/>
            <a:ext cx="7903932" cy="3811431"/>
          </a:xfrm>
        </p:spPr>
        <p:txBody>
          <a:bodyPr anchor="t"/>
          <a:lstStyle/>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2:00 </a:t>
            </a:r>
            <a:r>
              <a:rPr lang="en-AU" sz="1200" dirty="0">
                <a:latin typeface="Calibri" panose="020F0502020204030204" pitchFamily="34" charset="0"/>
                <a:ea typeface="Calibri" panose="020F0502020204030204" pitchFamily="34" charset="0"/>
                <a:cs typeface="Times New Roman" panose="02020603050405020304" pitchFamily="18" charset="0"/>
              </a:rPr>
              <a:t> </a:t>
            </a:r>
            <a:r>
              <a:rPr lang="en-AU" sz="1200" dirty="0">
                <a:effectLst/>
                <a:latin typeface="Calibri" panose="020F0502020204030204" pitchFamily="34" charset="0"/>
                <a:ea typeface="Calibri" panose="020F0502020204030204" pitchFamily="34" charset="0"/>
                <a:cs typeface="Times New Roman" panose="02020603050405020304" pitchFamily="18" charset="0"/>
              </a:rPr>
              <a:t>Presentation &amp; Discussion: Re-designing Teaching and Learnin</a:t>
            </a:r>
            <a:r>
              <a:rPr lang="en-AU" sz="1200" dirty="0">
                <a:latin typeface="Calibri" panose="020F0502020204030204" pitchFamily="34" charset="0"/>
                <a:ea typeface="Calibri" panose="020F0502020204030204" pitchFamily="34" charset="0"/>
                <a:cs typeface="Times New Roman" panose="02020603050405020304" pitchFamily="18" charset="0"/>
              </a:rPr>
              <a:t>g Activities – what do we take from Biggs Constructive Alignment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2:45 Back in small groups or pairs, review the </a:t>
            </a:r>
            <a:r>
              <a:rPr lang="en-AU" sz="1100" dirty="0"/>
              <a:t>examples of projects from UniSA and their approach to re-design. Is anything useful here for your own project?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3.30 Afternoon Break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3:45 Discussion of Schratz reading and develop plan for your data collection – What data? Survey, Interviews, Focus groups, reflective journal? Review example of survey/focus group questions (writing/thinking time)</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4:30 Ethics – How to approach ethics to publish research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5:00 Next steps &amp; close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33719-53F0-4891-9454-F63AA885DE73}"/>
              </a:ext>
            </a:extLst>
          </p:cNvPr>
          <p:cNvSpPr>
            <a:spLocks noGrp="1"/>
          </p:cNvSpPr>
          <p:nvPr>
            <p:ph type="body" sz="quarter" idx="11"/>
          </p:nvPr>
        </p:nvSpPr>
        <p:spPr>
          <a:xfrm>
            <a:off x="416209" y="82637"/>
            <a:ext cx="8290903" cy="647700"/>
          </a:xfrm>
        </p:spPr>
        <p:txBody>
          <a:bodyPr/>
          <a:lstStyle/>
          <a:p>
            <a:r>
              <a:rPr lang="en-AU" dirty="0"/>
              <a:t>Assessment tasks </a:t>
            </a:r>
            <a:endParaRPr lang="en-US" dirty="0"/>
          </a:p>
        </p:txBody>
      </p:sp>
      <p:sp>
        <p:nvSpPr>
          <p:cNvPr id="3" name="Text Placeholder 2">
            <a:extLst>
              <a:ext uri="{FF2B5EF4-FFF2-40B4-BE49-F238E27FC236}">
                <a16:creationId xmlns:a16="http://schemas.microsoft.com/office/drawing/2014/main" id="{4FABE397-A505-415F-8F82-7D3DAA21F0FD}"/>
              </a:ext>
            </a:extLst>
          </p:cNvPr>
          <p:cNvSpPr>
            <a:spLocks noGrp="1"/>
          </p:cNvSpPr>
          <p:nvPr>
            <p:ph type="body" sz="quarter" idx="12"/>
          </p:nvPr>
        </p:nvSpPr>
        <p:spPr>
          <a:xfrm>
            <a:off x="416209" y="1295405"/>
            <a:ext cx="2598839" cy="2504435"/>
          </a:xfrm>
        </p:spPr>
        <p:txBody>
          <a:bodyPr/>
          <a:lstStyle/>
          <a:p>
            <a:pPr marL="0" indent="0">
              <a:buNone/>
            </a:pPr>
            <a:r>
              <a:rPr lang="en-AU" sz="1600" dirty="0"/>
              <a:t>‘Criterion-referenced assessment in the constructive alignment model requires</a:t>
            </a:r>
          </a:p>
          <a:p>
            <a:pPr marL="0" indent="0">
              <a:buNone/>
            </a:pPr>
            <a:r>
              <a:rPr lang="en-AU" sz="1600" dirty="0"/>
              <a:t>assessment tasks that are likely to elicit the learning verbs that are stipulated in the objectives’. (p. 69). </a:t>
            </a:r>
          </a:p>
          <a:p>
            <a:pPr marL="0" indent="0">
              <a:buNone/>
            </a:pPr>
            <a:endParaRPr lang="en-US" sz="1600" dirty="0"/>
          </a:p>
        </p:txBody>
      </p:sp>
      <p:pic>
        <p:nvPicPr>
          <p:cNvPr id="5" name="Picture 4">
            <a:extLst>
              <a:ext uri="{FF2B5EF4-FFF2-40B4-BE49-F238E27FC236}">
                <a16:creationId xmlns:a16="http://schemas.microsoft.com/office/drawing/2014/main" id="{CFBC7999-BB04-46FD-8A9C-C3D038B5F144}"/>
              </a:ext>
            </a:extLst>
          </p:cNvPr>
          <p:cNvPicPr>
            <a:picLocks noChangeAspect="1"/>
          </p:cNvPicPr>
          <p:nvPr/>
        </p:nvPicPr>
        <p:blipFill>
          <a:blip r:embed="rId2"/>
          <a:stretch>
            <a:fillRect/>
          </a:stretch>
        </p:blipFill>
        <p:spPr>
          <a:xfrm>
            <a:off x="3282650" y="628015"/>
            <a:ext cx="4806907" cy="4260112"/>
          </a:xfrm>
          <a:prstGeom prst="rect">
            <a:avLst/>
          </a:prstGeom>
        </p:spPr>
      </p:pic>
    </p:spTree>
    <p:extLst>
      <p:ext uri="{BB962C8B-B14F-4D97-AF65-F5344CB8AC3E}">
        <p14:creationId xmlns:p14="http://schemas.microsoft.com/office/powerpoint/2010/main" val="61294020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B4C67-DC37-4F0A-9A3D-9284C8979D96}"/>
              </a:ext>
            </a:extLst>
          </p:cNvPr>
          <p:cNvSpPr>
            <a:spLocks noGrp="1"/>
          </p:cNvSpPr>
          <p:nvPr>
            <p:ph type="body" sz="quarter" idx="11"/>
          </p:nvPr>
        </p:nvSpPr>
        <p:spPr/>
        <p:txBody>
          <a:bodyPr/>
          <a:lstStyle/>
          <a:p>
            <a:r>
              <a:rPr lang="en-AU" dirty="0"/>
              <a:t>Summary </a:t>
            </a:r>
            <a:endParaRPr lang="en-US" dirty="0"/>
          </a:p>
        </p:txBody>
      </p:sp>
      <p:sp>
        <p:nvSpPr>
          <p:cNvPr id="3" name="Text Placeholder 2">
            <a:extLst>
              <a:ext uri="{FF2B5EF4-FFF2-40B4-BE49-F238E27FC236}">
                <a16:creationId xmlns:a16="http://schemas.microsoft.com/office/drawing/2014/main" id="{C9920B27-1260-4188-96E3-9A9D62295FA3}"/>
              </a:ext>
            </a:extLst>
          </p:cNvPr>
          <p:cNvSpPr>
            <a:spLocks noGrp="1"/>
          </p:cNvSpPr>
          <p:nvPr>
            <p:ph type="body" sz="quarter" idx="12"/>
          </p:nvPr>
        </p:nvSpPr>
        <p:spPr/>
        <p:txBody>
          <a:bodyPr/>
          <a:lstStyle/>
          <a:p>
            <a:pPr marL="0" indent="0">
              <a:buNone/>
            </a:pPr>
            <a:r>
              <a:rPr lang="en-AU" sz="1600" dirty="0"/>
              <a:t>In an aligned system of instruction, the teacher's task is to see that the appropriate</a:t>
            </a:r>
          </a:p>
          <a:p>
            <a:pPr marL="0" indent="0">
              <a:buNone/>
            </a:pPr>
            <a:r>
              <a:rPr lang="en-AU" sz="1600" dirty="0"/>
              <a:t>verbs are:</a:t>
            </a:r>
          </a:p>
          <a:p>
            <a:pPr marL="0" indent="0">
              <a:buNone/>
            </a:pPr>
            <a:endParaRPr lang="en-AU" sz="1600" dirty="0"/>
          </a:p>
          <a:p>
            <a:pPr marL="0" indent="0">
              <a:buNone/>
            </a:pPr>
            <a:r>
              <a:rPr lang="en-AU" sz="1600" dirty="0"/>
              <a:t>1. Nominated in the objectives.</a:t>
            </a:r>
          </a:p>
          <a:p>
            <a:pPr marL="0" indent="0">
              <a:buNone/>
            </a:pPr>
            <a:r>
              <a:rPr lang="en-AU" sz="1600" dirty="0"/>
              <a:t>2. Likely to be elicited in the chosen TLAs.</a:t>
            </a:r>
          </a:p>
          <a:p>
            <a:pPr marL="0" indent="0">
              <a:buNone/>
            </a:pPr>
            <a:r>
              <a:rPr lang="en-AU" sz="1600" dirty="0"/>
              <a:t>3. Embedded in the assessment tasks so that judgments can be made about how</a:t>
            </a:r>
          </a:p>
          <a:p>
            <a:pPr marL="0" indent="0">
              <a:buNone/>
            </a:pPr>
            <a:r>
              <a:rPr lang="en-AU" sz="1600" dirty="0"/>
              <a:t>well a given student's level of performance meets the objectives.</a:t>
            </a:r>
          </a:p>
          <a:p>
            <a:pPr marL="0" indent="0">
              <a:buNone/>
            </a:pPr>
            <a:endParaRPr lang="en-AU" sz="1600" dirty="0"/>
          </a:p>
          <a:p>
            <a:pPr marL="0" indent="0">
              <a:buNone/>
            </a:pPr>
            <a:r>
              <a:rPr lang="en-AU" sz="1600" dirty="0"/>
              <a:t>Because the teaching methods and the assessment tasks now access the same verbs</a:t>
            </a:r>
          </a:p>
          <a:p>
            <a:pPr marL="0" indent="0">
              <a:buNone/>
            </a:pPr>
            <a:r>
              <a:rPr lang="en-AU" sz="1600" dirty="0"/>
              <a:t>as are in the objectives, the chances are increased that most students will in fact</a:t>
            </a:r>
          </a:p>
          <a:p>
            <a:pPr marL="0" indent="0">
              <a:buNone/>
            </a:pPr>
            <a:r>
              <a:rPr lang="en-AU" sz="1600" dirty="0"/>
              <a:t>engage with the appropriate learning activities. This is, by definition, a deep</a:t>
            </a:r>
          </a:p>
          <a:p>
            <a:pPr marL="0" indent="0">
              <a:buNone/>
            </a:pPr>
            <a:r>
              <a:rPr lang="en-AU" sz="1600" dirty="0"/>
              <a:t>approach.</a:t>
            </a:r>
          </a:p>
        </p:txBody>
      </p:sp>
    </p:spTree>
    <p:extLst>
      <p:ext uri="{BB962C8B-B14F-4D97-AF65-F5344CB8AC3E}">
        <p14:creationId xmlns:p14="http://schemas.microsoft.com/office/powerpoint/2010/main" val="16575926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FA583-E4E0-4452-8246-49873B0A346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1B09DA1-6794-4E14-B141-11C833DEF180}"/>
              </a:ext>
            </a:extLst>
          </p:cNvPr>
          <p:cNvSpPr>
            <a:spLocks noGrp="1"/>
          </p:cNvSpPr>
          <p:nvPr>
            <p:ph type="body" sz="quarter" idx="12"/>
          </p:nvPr>
        </p:nvSpPr>
        <p:spPr/>
        <p:txBody>
          <a:bodyPr/>
          <a:lstStyle/>
          <a:p>
            <a:pPr marL="0" indent="0">
              <a:buNone/>
            </a:pPr>
            <a:r>
              <a:rPr lang="en-AU" sz="2800" dirty="0">
                <a:effectLst/>
                <a:latin typeface="Calibri" panose="020F0502020204030204" pitchFamily="34" charset="0"/>
                <a:ea typeface="Calibri" panose="020F0502020204030204" pitchFamily="34" charset="0"/>
                <a:cs typeface="Times New Roman" panose="02020603050405020304" pitchFamily="18" charset="0"/>
              </a:rPr>
              <a:t>2:45 Back in small groups or pairs, review the </a:t>
            </a:r>
            <a:r>
              <a:rPr lang="en-AU" sz="2400" dirty="0"/>
              <a:t>examples of projects from UniSA and their approach to re-design. Is anything useful here for your own project?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AU" sz="2800" dirty="0">
                <a:effectLst/>
                <a:latin typeface="Calibri" panose="020F0502020204030204" pitchFamily="34" charset="0"/>
                <a:ea typeface="Calibri" panose="020F0502020204030204" pitchFamily="34" charset="0"/>
                <a:cs typeface="Times New Roman" panose="02020603050405020304" pitchFamily="18" charset="0"/>
              </a:rPr>
              <a:t>3.30 Afternoon Break </a:t>
            </a:r>
          </a:p>
          <a:p>
            <a:pPr marL="0" indent="0">
              <a:buNone/>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47393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3838A-98FD-477A-B88A-49288515B337}"/>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D981D6C-24E3-4356-8CAC-DCC07A041BF1}"/>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3:45 Discussion of Schratz reading and develop plan for your data collection – What data? Survey, Interviews, Focus groups, reflective journal? Review example of survey/focus group questions (writing/thinking time)</a:t>
            </a:r>
          </a:p>
          <a:p>
            <a:endParaRPr lang="en-US" dirty="0"/>
          </a:p>
        </p:txBody>
      </p:sp>
    </p:spTree>
    <p:extLst>
      <p:ext uri="{BB962C8B-B14F-4D97-AF65-F5344CB8AC3E}">
        <p14:creationId xmlns:p14="http://schemas.microsoft.com/office/powerpoint/2010/main" val="412174035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16EF0-7126-421B-94FF-59D13A12B0C2}"/>
              </a:ext>
            </a:extLst>
          </p:cNvPr>
          <p:cNvSpPr>
            <a:spLocks noGrp="1"/>
          </p:cNvSpPr>
          <p:nvPr>
            <p:ph type="body" sz="quarter" idx="11"/>
          </p:nvPr>
        </p:nvSpPr>
        <p:spPr/>
        <p:txBody>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Schratz, M. (1992) Researching while teaching: an action research approach in higher education, </a:t>
            </a:r>
            <a:r>
              <a:rPr lang="en-AU" sz="1800"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AU" sz="1800" dirty="0">
                <a:latin typeface="Calibri" panose="020F0502020204030204" pitchFamily="34" charset="0"/>
                <a:ea typeface="Calibri" panose="020F0502020204030204" pitchFamily="34" charset="0"/>
                <a:cs typeface="Times New Roman" panose="02020603050405020304" pitchFamily="18" charset="0"/>
              </a:rPr>
              <a:t>, 17(1), 81-95. </a:t>
            </a:r>
          </a:p>
          <a:p>
            <a:endParaRPr lang="en-US" dirty="0"/>
          </a:p>
        </p:txBody>
      </p:sp>
      <p:sp>
        <p:nvSpPr>
          <p:cNvPr id="3" name="Text Placeholder 2">
            <a:extLst>
              <a:ext uri="{FF2B5EF4-FFF2-40B4-BE49-F238E27FC236}">
                <a16:creationId xmlns:a16="http://schemas.microsoft.com/office/drawing/2014/main" id="{53741DF9-0272-4E9D-9015-868DAF4CDE20}"/>
              </a:ext>
            </a:extLst>
          </p:cNvPr>
          <p:cNvSpPr>
            <a:spLocks noGrp="1"/>
          </p:cNvSpPr>
          <p:nvPr>
            <p:ph type="body" sz="quarter" idx="12"/>
          </p:nvPr>
        </p:nvSpPr>
        <p:spPr>
          <a:xfrm>
            <a:off x="359565" y="1076327"/>
            <a:ext cx="8280751" cy="2504435"/>
          </a:xfrm>
        </p:spPr>
        <p:txBody>
          <a:bodyPr/>
          <a:lstStyle/>
          <a:p>
            <a:pPr marL="0" indent="0">
              <a:buNone/>
            </a:pPr>
            <a:r>
              <a:rPr lang="en-AU" sz="1600" b="1" i="1" dirty="0"/>
              <a:t>Schratz article provides a technical/methodological/critical lens to consider action research process. </a:t>
            </a:r>
          </a:p>
          <a:p>
            <a:pPr marL="0" indent="0">
              <a:buNone/>
            </a:pPr>
            <a:endParaRPr lang="en-AU" sz="1400" dirty="0"/>
          </a:p>
          <a:p>
            <a:pPr marL="0" indent="0">
              <a:buNone/>
            </a:pPr>
            <a:r>
              <a:rPr lang="en-AU" sz="1400" dirty="0"/>
              <a:t>Instruments for action research: </a:t>
            </a:r>
          </a:p>
          <a:p>
            <a:pPr>
              <a:buAutoNum type="arabicPeriod"/>
            </a:pPr>
            <a:r>
              <a:rPr lang="en-AU" sz="1400" dirty="0"/>
              <a:t>Instant feedback – handing out 2 questions at the end of the lesson to students </a:t>
            </a:r>
          </a:p>
          <a:p>
            <a:pPr>
              <a:buAutoNum type="arabicPeriod"/>
            </a:pPr>
            <a:r>
              <a:rPr lang="en-AU" sz="1400" dirty="0"/>
              <a:t>Questionnaire – multiple choice questions </a:t>
            </a:r>
          </a:p>
          <a:p>
            <a:pPr>
              <a:buAutoNum type="arabicPeriod"/>
            </a:pPr>
            <a:r>
              <a:rPr lang="en-AU" sz="1400" dirty="0"/>
              <a:t>Sentence completion – phrases indicating the beginnings of evaluative statements (such as feelings, opinions, values etc)</a:t>
            </a:r>
          </a:p>
          <a:p>
            <a:pPr>
              <a:buAutoNum type="arabicPeriod"/>
            </a:pPr>
            <a:r>
              <a:rPr lang="en-AU" sz="1400" dirty="0"/>
              <a:t>Open Letter – writing a letter to the class to support overcoming a challenge</a:t>
            </a:r>
          </a:p>
          <a:p>
            <a:pPr>
              <a:buAutoNum type="arabicPeriod"/>
            </a:pPr>
            <a:r>
              <a:rPr lang="en-AU" sz="1400" dirty="0"/>
              <a:t>Journal book – Tracking personal thoughts and professional experiences – can be adopted by both educator and student </a:t>
            </a:r>
          </a:p>
          <a:p>
            <a:pPr>
              <a:buAutoNum type="arabicPeriod"/>
            </a:pPr>
            <a:r>
              <a:rPr lang="en-AU" sz="1400" dirty="0"/>
              <a:t>Classroom observation – invite a person you trust to offer supportive observation of teaching in action (teaching squares) </a:t>
            </a:r>
          </a:p>
          <a:p>
            <a:pPr>
              <a:buAutoNum type="arabicPeriod"/>
            </a:pPr>
            <a:r>
              <a:rPr lang="en-AU" sz="1400" dirty="0"/>
              <a:t>Audio-visual – offers potential for ‘critical’ lens of teaching performance </a:t>
            </a:r>
          </a:p>
          <a:p>
            <a:pPr>
              <a:buAutoNum type="arabicPeriod"/>
            </a:pPr>
            <a:r>
              <a:rPr lang="en-AU" sz="1400" dirty="0"/>
              <a:t>Interview triangle – with in-put from educator, student &amp; 3</a:t>
            </a:r>
            <a:r>
              <a:rPr lang="en-AU" sz="1400" baseline="30000" dirty="0"/>
              <a:t>rd</a:t>
            </a:r>
            <a:r>
              <a:rPr lang="en-AU" sz="1400" dirty="0"/>
              <a:t> person </a:t>
            </a:r>
          </a:p>
          <a:p>
            <a:pPr>
              <a:buAutoNum type="arabicPeriod"/>
            </a:pPr>
            <a:endParaRPr lang="en-AU" sz="1400" dirty="0"/>
          </a:p>
          <a:p>
            <a:pPr>
              <a:buAutoNum type="arabicPeriod"/>
            </a:pPr>
            <a:endParaRPr lang="en-AU" sz="1600" dirty="0"/>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4204551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EDC9-8590-40B6-8CCA-02EA2AFB8671}"/>
              </a:ext>
            </a:extLst>
          </p:cNvPr>
          <p:cNvSpPr>
            <a:spLocks noGrp="1"/>
          </p:cNvSpPr>
          <p:nvPr>
            <p:ph type="body" sz="quarter" idx="11"/>
          </p:nvPr>
        </p:nvSpPr>
        <p:spPr/>
        <p:txBody>
          <a:bodyPr/>
          <a:lstStyle/>
          <a:p>
            <a:r>
              <a:rPr lang="en-AU" dirty="0"/>
              <a:t>Questions </a:t>
            </a:r>
            <a:endParaRPr lang="en-US" dirty="0"/>
          </a:p>
        </p:txBody>
      </p:sp>
      <p:sp>
        <p:nvSpPr>
          <p:cNvPr id="3" name="Text Placeholder 2">
            <a:extLst>
              <a:ext uri="{FF2B5EF4-FFF2-40B4-BE49-F238E27FC236}">
                <a16:creationId xmlns:a16="http://schemas.microsoft.com/office/drawing/2014/main" id="{816A5C30-1F30-4DB7-887D-D6265B2FFBAD}"/>
              </a:ext>
            </a:extLst>
          </p:cNvPr>
          <p:cNvSpPr>
            <a:spLocks noGrp="1"/>
          </p:cNvSpPr>
          <p:nvPr>
            <p:ph type="body" sz="quarter" idx="12"/>
          </p:nvPr>
        </p:nvSpPr>
        <p:spPr/>
        <p:txBody>
          <a:bodyPr/>
          <a:lstStyle/>
          <a:p>
            <a:pPr marL="0" indent="0">
              <a:buNone/>
            </a:pPr>
            <a:r>
              <a:rPr lang="en-AU" dirty="0"/>
              <a:t>Which instruments appealed to you as useful for your project? </a:t>
            </a:r>
          </a:p>
          <a:p>
            <a:pPr marL="0" indent="0">
              <a:buNone/>
            </a:pPr>
            <a:endParaRPr lang="en-AU" dirty="0"/>
          </a:p>
          <a:p>
            <a:pPr marL="0" indent="0">
              <a:buNone/>
            </a:pPr>
            <a:r>
              <a:rPr lang="en-AU" dirty="0"/>
              <a:t>What are your perspectives on the qualitative/quantitative binary to search for evidence of your teaching impact? </a:t>
            </a:r>
          </a:p>
          <a:p>
            <a:pPr marL="0" indent="0">
              <a:buNone/>
            </a:pPr>
            <a:endParaRPr lang="en-US" dirty="0"/>
          </a:p>
        </p:txBody>
      </p:sp>
    </p:spTree>
    <p:extLst>
      <p:ext uri="{BB962C8B-B14F-4D97-AF65-F5344CB8AC3E}">
        <p14:creationId xmlns:p14="http://schemas.microsoft.com/office/powerpoint/2010/main" val="711484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06356-DA16-4A0F-8BBB-E28CA4660E98}"/>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D19D82F8-0962-4F75-AF98-71817248C22E}"/>
              </a:ext>
            </a:extLst>
          </p:cNvPr>
          <p:cNvSpPr>
            <a:spLocks noGrp="1"/>
          </p:cNvSpPr>
          <p:nvPr>
            <p:ph type="body" sz="quarter" idx="12"/>
          </p:nvPr>
        </p:nvSpPr>
        <p:spPr/>
        <p:txBody>
          <a:bodyPr/>
          <a:lstStyle/>
          <a:p>
            <a:pPr marL="0" indent="0">
              <a:buNone/>
            </a:pPr>
            <a:r>
              <a:rPr lang="en-AU" sz="2000" dirty="0"/>
              <a:t>Smyth argues that teachers have to ‘critically’ confront their work in the classroom, that is, in the act of teaching itself. “The starting point lies in the teachers theorising their own practice in ways that involves them in coming to see how their own understandings have become limited and distorted by non-educational forces, such as institutional structures and political constraints” (cited in Schratz 1992, p. 90). </a:t>
            </a:r>
          </a:p>
          <a:p>
            <a:pPr marL="0" indent="0">
              <a:buNone/>
            </a:pPr>
            <a:endParaRPr lang="en-AU" sz="2000" dirty="0"/>
          </a:p>
          <a:p>
            <a:pPr marL="0" indent="0">
              <a:buNone/>
            </a:pPr>
            <a:r>
              <a:rPr lang="en-AU" sz="2000" b="1" dirty="0"/>
              <a:t>What are the institutional structure and political constraints that potentially limit your understandings of your own teaching</a:t>
            </a:r>
            <a:r>
              <a:rPr lang="en-AU" sz="2000" dirty="0"/>
              <a:t>? </a:t>
            </a:r>
            <a:endParaRPr lang="en-US" sz="2000" dirty="0"/>
          </a:p>
          <a:p>
            <a:pPr marL="0" indent="0">
              <a:buNone/>
            </a:pPr>
            <a:endParaRPr lang="en-US" sz="2000" dirty="0"/>
          </a:p>
        </p:txBody>
      </p:sp>
    </p:spTree>
    <p:extLst>
      <p:ext uri="{BB962C8B-B14F-4D97-AF65-F5344CB8AC3E}">
        <p14:creationId xmlns:p14="http://schemas.microsoft.com/office/powerpoint/2010/main" val="1055771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Ethics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pPr marL="0" indent="0">
              <a:buNone/>
            </a:pPr>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6516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72728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04995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594C6BD-CBA9-4B56-9404-8413C783B73B}"/>
              </a:ext>
            </a:extLst>
          </p:cNvPr>
          <p:cNvSpPr>
            <a:spLocks noGrp="1"/>
          </p:cNvSpPr>
          <p:nvPr>
            <p:ph type="title"/>
          </p:nvPr>
        </p:nvSpPr>
        <p:spPr>
          <a:xfrm>
            <a:off x="350041" y="440142"/>
            <a:ext cx="2401025" cy="2540623"/>
          </a:xfrm>
        </p:spPr>
        <p:txBody>
          <a:bodyPr anchor="b">
            <a:normAutofit/>
          </a:bodyPr>
          <a:lstStyle/>
          <a:p>
            <a:pPr algn="r"/>
            <a:r>
              <a:rPr lang="en-AU" sz="3000">
                <a:solidFill>
                  <a:srgbClr val="FFFFFF"/>
                </a:solidFill>
              </a:rPr>
              <a:t>Action Research Design &amp; Risk Questions</a:t>
            </a:r>
          </a:p>
        </p:txBody>
      </p:sp>
      <p:sp>
        <p:nvSpPr>
          <p:cNvPr id="3" name="Content Placeholder 2">
            <a:extLst>
              <a:ext uri="{FF2B5EF4-FFF2-40B4-BE49-F238E27FC236}">
                <a16:creationId xmlns:a16="http://schemas.microsoft.com/office/drawing/2014/main" id="{FD81C4A2-3355-408A-BC6F-05869588DCAD}"/>
              </a:ext>
            </a:extLst>
          </p:cNvPr>
          <p:cNvSpPr>
            <a:spLocks noGrp="1"/>
          </p:cNvSpPr>
          <p:nvPr>
            <p:ph idx="1"/>
          </p:nvPr>
        </p:nvSpPr>
        <p:spPr>
          <a:xfrm>
            <a:off x="3607695" y="487111"/>
            <a:ext cx="4916510" cy="4159535"/>
          </a:xfrm>
        </p:spPr>
        <p:txBody>
          <a:bodyPr anchor="ctr">
            <a:normAutofit fontScale="92500" lnSpcReduction="20000"/>
          </a:bodyPr>
          <a:lstStyle/>
          <a:p>
            <a:pPr marL="0" indent="0">
              <a:buNone/>
            </a:pPr>
            <a:endParaRPr lang="en-AU" sz="1500" i="1" dirty="0"/>
          </a:p>
          <a:p>
            <a:pPr marL="0" indent="0">
              <a:buNone/>
            </a:pPr>
            <a:endParaRPr lang="en-AU" sz="1500" i="1" dirty="0"/>
          </a:p>
          <a:p>
            <a:pPr marL="0" indent="0">
              <a:buNone/>
            </a:pPr>
            <a:r>
              <a:rPr lang="en-AU" sz="1500" i="1" dirty="0"/>
              <a:t>Data sources? Will you be collecting data from children/learners?</a:t>
            </a:r>
          </a:p>
          <a:p>
            <a:pPr marL="0" indent="0">
              <a:buNone/>
            </a:pPr>
            <a:r>
              <a:rPr lang="en-AU" sz="1500" dirty="0"/>
              <a:t>If yes, you will need to plan to get consent from parents/guardians of children.</a:t>
            </a:r>
          </a:p>
          <a:p>
            <a:pPr marL="0" indent="0">
              <a:buNone/>
            </a:pPr>
            <a:r>
              <a:rPr lang="en-AU" sz="1500" dirty="0"/>
              <a:t>You will need to have a current Working with Children Check.</a:t>
            </a:r>
          </a:p>
          <a:p>
            <a:pPr marL="0" indent="0">
              <a:buNone/>
            </a:pPr>
            <a:r>
              <a:rPr lang="en-AU" sz="1500" dirty="0"/>
              <a:t>How will you avoid students feeling coerced? </a:t>
            </a:r>
          </a:p>
          <a:p>
            <a:pPr marL="0" indent="0">
              <a:buNone/>
            </a:pPr>
            <a:r>
              <a:rPr lang="en-AU" sz="1500" i="1" dirty="0"/>
              <a:t>Are you planning to do something that is different from/outside usual teaching and learning practices?</a:t>
            </a:r>
          </a:p>
          <a:p>
            <a:pPr marL="0" indent="0">
              <a:buNone/>
            </a:pPr>
            <a:r>
              <a:rPr lang="en-AU" sz="1500" dirty="0"/>
              <a:t>If yes, how will you manage the risk of disrupting student learning or imposing extra work?</a:t>
            </a:r>
          </a:p>
          <a:p>
            <a:pPr marL="0" indent="0">
              <a:buNone/>
            </a:pPr>
            <a:r>
              <a:rPr lang="en-AU" sz="1500" i="1" dirty="0"/>
              <a:t>Could students become distressed by the research process? Eg Recalling difficult experiences?</a:t>
            </a:r>
          </a:p>
          <a:p>
            <a:pPr marL="0" indent="0">
              <a:buNone/>
            </a:pPr>
            <a:r>
              <a:rPr lang="en-AU" sz="1500" dirty="0"/>
              <a:t>How will you provide support to students experiencing distress?</a:t>
            </a:r>
          </a:p>
          <a:p>
            <a:pPr marL="0" indent="0">
              <a:buNone/>
            </a:pPr>
            <a:r>
              <a:rPr lang="en-AU" sz="1500" i="1" dirty="0"/>
              <a:t>What would you do if a student revealed/you observed a problem of abuse, bullying or unprofessional staff conduct?</a:t>
            </a:r>
          </a:p>
          <a:p>
            <a:pPr marL="0" indent="0">
              <a:buNone/>
            </a:pPr>
            <a:r>
              <a:rPr lang="en-AU" sz="1500" dirty="0"/>
              <a:t>Know who to report to, and what needs to be reported. Have </a:t>
            </a:r>
            <a:r>
              <a:rPr lang="en-AU" sz="1500"/>
              <a:t>a plan.</a:t>
            </a:r>
            <a:endParaRPr lang="en-AU" sz="1500" dirty="0"/>
          </a:p>
          <a:p>
            <a:pPr marL="0" indent="0">
              <a:buNone/>
            </a:pPr>
            <a:endParaRPr lang="en-AU" sz="1500" dirty="0"/>
          </a:p>
          <a:p>
            <a:pPr marL="0" indent="0">
              <a:buNone/>
            </a:pPr>
            <a:endParaRPr lang="en-AU" sz="1500" i="1" dirty="0"/>
          </a:p>
          <a:p>
            <a:pPr marL="0" indent="0">
              <a:buNone/>
            </a:pPr>
            <a:endParaRPr lang="en-AU" sz="1500" dirty="0"/>
          </a:p>
        </p:txBody>
      </p:sp>
    </p:spTree>
    <p:extLst>
      <p:ext uri="{BB962C8B-B14F-4D97-AF65-F5344CB8AC3E}">
        <p14:creationId xmlns:p14="http://schemas.microsoft.com/office/powerpoint/2010/main" val="190385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7835-914A-4C62-BF76-66619DBEDCE9}"/>
              </a:ext>
            </a:extLst>
          </p:cNvPr>
          <p:cNvSpPr>
            <a:spLocks noGrp="1"/>
          </p:cNvSpPr>
          <p:nvPr>
            <p:ph type="title"/>
          </p:nvPr>
        </p:nvSpPr>
        <p:spPr/>
        <p:txBody>
          <a:bodyPr/>
          <a:lstStyle/>
          <a:p>
            <a:r>
              <a:rPr lang="en-AU" dirty="0"/>
              <a:t>Language Matters</a:t>
            </a:r>
            <a:endParaRPr lang="en-US" dirty="0"/>
          </a:p>
        </p:txBody>
      </p:sp>
      <p:sp>
        <p:nvSpPr>
          <p:cNvPr id="3" name="Content Placeholder 2">
            <a:extLst>
              <a:ext uri="{FF2B5EF4-FFF2-40B4-BE49-F238E27FC236}">
                <a16:creationId xmlns:a16="http://schemas.microsoft.com/office/drawing/2014/main" id="{E23785F7-AB04-4CDA-A5CA-03EC4E8F187F}"/>
              </a:ext>
            </a:extLst>
          </p:cNvPr>
          <p:cNvSpPr>
            <a:spLocks noGrp="1"/>
          </p:cNvSpPr>
          <p:nvPr>
            <p:ph idx="1"/>
          </p:nvPr>
        </p:nvSpPr>
        <p:spPr/>
        <p:txBody>
          <a:bodyPr/>
          <a:lstStyle/>
          <a:p>
            <a:r>
              <a:rPr lang="en-AU" dirty="0"/>
              <a:t>Key communications with participants – Information sheet and Consent form</a:t>
            </a:r>
          </a:p>
          <a:p>
            <a:r>
              <a:rPr lang="en-AU" dirty="0"/>
              <a:t>Will all participants be fluent in speaking, reading and writing English? How will you manage variations of language and capacity?</a:t>
            </a:r>
          </a:p>
          <a:p>
            <a:r>
              <a:rPr lang="en-AU" dirty="0"/>
              <a:t>Is your choice of words and expression appropriate for your audience?</a:t>
            </a:r>
          </a:p>
          <a:p>
            <a:r>
              <a:rPr lang="en-AU" dirty="0"/>
              <a:t>How will you make sure that participants understand what they are being asked to consent to?</a:t>
            </a:r>
          </a:p>
          <a:p>
            <a:pPr marL="0" indent="0">
              <a:buNone/>
            </a:pPr>
            <a:endParaRPr lang="en-US" dirty="0"/>
          </a:p>
        </p:txBody>
      </p:sp>
    </p:spTree>
    <p:extLst>
      <p:ext uri="{BB962C8B-B14F-4D97-AF65-F5344CB8AC3E}">
        <p14:creationId xmlns:p14="http://schemas.microsoft.com/office/powerpoint/2010/main" val="355759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endParaRPr lang="en-US" dirty="0"/>
          </a:p>
        </p:txBody>
      </p:sp>
      <p:sp>
        <p:nvSpPr>
          <p:cNvPr id="5" name="TextBox 4">
            <a:extLst>
              <a:ext uri="{FF2B5EF4-FFF2-40B4-BE49-F238E27FC236}">
                <a16:creationId xmlns:a16="http://schemas.microsoft.com/office/drawing/2014/main" id="{BBF8A9B2-DCF0-4AA0-A4EB-C0EE0BFB5007}"/>
              </a:ext>
            </a:extLst>
          </p:cNvPr>
          <p:cNvSpPr txBox="1"/>
          <p:nvPr/>
        </p:nvSpPr>
        <p:spPr>
          <a:xfrm>
            <a:off x="445062" y="1602254"/>
            <a:ext cx="8410614" cy="1323439"/>
          </a:xfrm>
          <a:prstGeom prst="rect">
            <a:avLst/>
          </a:prstGeom>
          <a:noFill/>
        </p:spPr>
        <p:txBody>
          <a:bodyPr wrap="square">
            <a:spAutoFit/>
          </a:bodyPr>
          <a:lstStyle/>
          <a:p>
            <a:pPr algn="just"/>
            <a:r>
              <a:rPr lang="en-AU" altLang="en-US" sz="2000" b="0" dirty="0">
                <a:cs typeface="Calibri" panose="020F0502020204030204" pitchFamily="34" charset="0"/>
              </a:rPr>
              <a:t>The University of Newcastle acknowledges the traditional custodians of the lands within our footprint areas: Awabakal, Darkinjung, </a:t>
            </a:r>
            <a:r>
              <a:rPr lang="en-AU" altLang="en-US" sz="2000" b="0" dirty="0" err="1">
                <a:cs typeface="Calibri" panose="020F0502020204030204" pitchFamily="34" charset="0"/>
              </a:rPr>
              <a:t>Biripai</a:t>
            </a:r>
            <a:r>
              <a:rPr lang="en-AU" altLang="en-US" sz="2000" b="0" dirty="0">
                <a:cs typeface="Calibri" panose="020F0502020204030204" pitchFamily="34" charset="0"/>
              </a:rPr>
              <a:t>, </a:t>
            </a:r>
            <a:r>
              <a:rPr lang="en-AU" altLang="en-US" sz="2000" b="0" dirty="0" err="1">
                <a:cs typeface="Calibri" panose="020F0502020204030204" pitchFamily="34" charset="0"/>
              </a:rPr>
              <a:t>Worimi</a:t>
            </a:r>
            <a:r>
              <a:rPr lang="en-AU" altLang="en-US" sz="2000" b="0" dirty="0">
                <a:cs typeface="Calibri" panose="020F0502020204030204" pitchFamily="34" charset="0"/>
              </a:rPr>
              <a:t>, </a:t>
            </a:r>
            <a:r>
              <a:rPr lang="en-AU" altLang="en-US" sz="2000" b="0" dirty="0" err="1">
                <a:cs typeface="Calibri" panose="020F0502020204030204" pitchFamily="34" charset="0"/>
              </a:rPr>
              <a:t>Wonnarua</a:t>
            </a:r>
            <a:r>
              <a:rPr lang="en-AU" altLang="en-US" sz="2000" b="0" dirty="0">
                <a:cs typeface="Calibri" panose="020F0502020204030204" pitchFamily="34" charset="0"/>
              </a:rPr>
              <a:t>, and Eora Nations. We also pay respect to the wisdom of our Elders past and present.</a:t>
            </a:r>
            <a:endParaRPr lang="en-US" altLang="en-US" sz="2000" b="0"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8" y="321470"/>
            <a:ext cx="4954904" cy="485775"/>
          </a:xfrm>
        </p:spPr>
        <p:txBody>
          <a:bodyPr/>
          <a:ls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609585" algn="l" rtl="0" eaLnBrk="0" fontAlgn="base" hangingPunct="0">
              <a:spcBef>
                <a:spcPct val="0"/>
              </a:spcBef>
              <a:spcAft>
                <a:spcPct val="0"/>
              </a:spcAft>
              <a:defRPr sz="3200" kern="1200">
                <a:solidFill>
                  <a:schemeClr val="tx1"/>
                </a:solidFill>
                <a:latin typeface="Arial" charset="0"/>
                <a:ea typeface="+mn-ea"/>
                <a:cs typeface="Arial" charset="0"/>
              </a:defRPr>
            </a:lvl2pPr>
            <a:lvl3pPr marL="1219170" algn="l" rtl="0" eaLnBrk="0" fontAlgn="base" hangingPunct="0">
              <a:spcBef>
                <a:spcPct val="0"/>
              </a:spcBef>
              <a:spcAft>
                <a:spcPct val="0"/>
              </a:spcAft>
              <a:defRPr sz="3200" kern="1200">
                <a:solidFill>
                  <a:schemeClr val="tx1"/>
                </a:solidFill>
                <a:latin typeface="Arial" charset="0"/>
                <a:ea typeface="+mn-ea"/>
                <a:cs typeface="Arial" charset="0"/>
              </a:defRPr>
            </a:lvl3pPr>
            <a:lvl4pPr marL="1828754" algn="l" rtl="0" eaLnBrk="0" fontAlgn="base" hangingPunct="0">
              <a:spcBef>
                <a:spcPct val="0"/>
              </a:spcBef>
              <a:spcAft>
                <a:spcPct val="0"/>
              </a:spcAft>
              <a:defRPr sz="3200" kern="1200">
                <a:solidFill>
                  <a:schemeClr val="tx1"/>
                </a:solidFill>
                <a:latin typeface="Arial" charset="0"/>
                <a:ea typeface="+mn-ea"/>
                <a:cs typeface="Arial" charset="0"/>
              </a:defRPr>
            </a:lvl4pPr>
            <a:lvl5pPr marL="2438339" algn="l" rtl="0" eaLnBrk="0" fontAlgn="base" hangingPunct="0">
              <a:spcBef>
                <a:spcPct val="0"/>
              </a:spcBef>
              <a:spcAft>
                <a:spcPct val="0"/>
              </a:spcAft>
              <a:defRPr sz="3200" kern="1200">
                <a:solidFill>
                  <a:schemeClr val="tx1"/>
                </a:solidFill>
                <a:latin typeface="Arial" charset="0"/>
                <a:ea typeface="+mn-ea"/>
                <a:cs typeface="Arial" charset="0"/>
              </a:defRPr>
            </a:lvl5pPr>
            <a:lvl6pPr marL="3047924" algn="l" defTabSz="1219170" rtl="0" eaLnBrk="1" latinLnBrk="0" hangingPunct="1">
              <a:defRPr sz="3200" kern="1200">
                <a:solidFill>
                  <a:schemeClr val="tx1"/>
                </a:solidFill>
                <a:latin typeface="Arial" charset="0"/>
                <a:ea typeface="+mn-ea"/>
                <a:cs typeface="Arial" charset="0"/>
              </a:defRPr>
            </a:lvl6pPr>
            <a:lvl7pPr marL="3657509" algn="l" defTabSz="1219170" rtl="0" eaLnBrk="1" latinLnBrk="0" hangingPunct="1">
              <a:defRPr sz="3200" kern="1200">
                <a:solidFill>
                  <a:schemeClr val="tx1"/>
                </a:solidFill>
                <a:latin typeface="Arial" charset="0"/>
                <a:ea typeface="+mn-ea"/>
                <a:cs typeface="Arial" charset="0"/>
              </a:defRPr>
            </a:lvl7pPr>
            <a:lvl8pPr marL="4267093" algn="l" defTabSz="1219170" rtl="0" eaLnBrk="1" latinLnBrk="0" hangingPunct="1">
              <a:defRPr sz="3200" kern="1200">
                <a:solidFill>
                  <a:schemeClr val="tx1"/>
                </a:solidFill>
                <a:latin typeface="Arial" charset="0"/>
                <a:ea typeface="+mn-ea"/>
                <a:cs typeface="Arial" charset="0"/>
              </a:defRPr>
            </a:lvl8pPr>
            <a:lvl9pPr marL="4876678" algn="l" defTabSz="1219170" rtl="0" eaLnBrk="1" latinLnBrk="0" hangingPunct="1">
              <a:defRPr sz="3200" kern="1200">
                <a:solidFill>
                  <a:schemeClr val="tx1"/>
                </a:solidFill>
                <a:latin typeface="Arial" charset="0"/>
                <a:ea typeface="+mn-ea"/>
                <a:cs typeface="Arial" charset="0"/>
              </a:defRPr>
            </a:lvl9pPr>
          </a:lstStyle>
          <a:p>
            <a:pPr algn="ctr"/>
            <a:r>
              <a:rPr lang="en-AU" sz="2300" dirty="0"/>
              <a:t>Participant Information Sheets</a:t>
            </a:r>
          </a:p>
        </p:txBody>
      </p:sp>
      <p:sp>
        <p:nvSpPr>
          <p:cNvPr id="3" name="Text Placeholder 2"/>
          <p:cNvSpPr>
            <a:spLocks noGrp="1"/>
          </p:cNvSpPr>
          <p:nvPr>
            <p:ph type="body" sz="quarter" idx="11"/>
          </p:nvPr>
        </p:nvSpPr>
        <p:spPr>
          <a:xfrm>
            <a:off x="414339" y="971549"/>
            <a:ext cx="5115605" cy="2041617"/>
          </a:xfrm>
        </p:spPr>
        <p:txBody>
          <a:bodyPr/>
          <a:ls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609585" algn="l" rtl="0" eaLnBrk="0" fontAlgn="base" hangingPunct="0">
              <a:spcBef>
                <a:spcPct val="0"/>
              </a:spcBef>
              <a:spcAft>
                <a:spcPct val="0"/>
              </a:spcAft>
              <a:defRPr sz="3200" kern="1200">
                <a:solidFill>
                  <a:schemeClr val="tx1"/>
                </a:solidFill>
                <a:latin typeface="Arial" charset="0"/>
                <a:ea typeface="+mn-ea"/>
                <a:cs typeface="Arial" charset="0"/>
              </a:defRPr>
            </a:lvl2pPr>
            <a:lvl3pPr marL="1219170" algn="l" rtl="0" eaLnBrk="0" fontAlgn="base" hangingPunct="0">
              <a:spcBef>
                <a:spcPct val="0"/>
              </a:spcBef>
              <a:spcAft>
                <a:spcPct val="0"/>
              </a:spcAft>
              <a:defRPr sz="3200" kern="1200">
                <a:solidFill>
                  <a:schemeClr val="tx1"/>
                </a:solidFill>
                <a:latin typeface="Arial" charset="0"/>
                <a:ea typeface="+mn-ea"/>
                <a:cs typeface="Arial" charset="0"/>
              </a:defRPr>
            </a:lvl3pPr>
            <a:lvl4pPr marL="1828754" algn="l" rtl="0" eaLnBrk="0" fontAlgn="base" hangingPunct="0">
              <a:spcBef>
                <a:spcPct val="0"/>
              </a:spcBef>
              <a:spcAft>
                <a:spcPct val="0"/>
              </a:spcAft>
              <a:defRPr sz="3200" kern="1200">
                <a:solidFill>
                  <a:schemeClr val="tx1"/>
                </a:solidFill>
                <a:latin typeface="Arial" charset="0"/>
                <a:ea typeface="+mn-ea"/>
                <a:cs typeface="Arial" charset="0"/>
              </a:defRPr>
            </a:lvl4pPr>
            <a:lvl5pPr marL="2438339" algn="l" rtl="0" eaLnBrk="0" fontAlgn="base" hangingPunct="0">
              <a:spcBef>
                <a:spcPct val="0"/>
              </a:spcBef>
              <a:spcAft>
                <a:spcPct val="0"/>
              </a:spcAft>
              <a:defRPr sz="3200" kern="1200">
                <a:solidFill>
                  <a:schemeClr val="tx1"/>
                </a:solidFill>
                <a:latin typeface="Arial" charset="0"/>
                <a:ea typeface="+mn-ea"/>
                <a:cs typeface="Arial" charset="0"/>
              </a:defRPr>
            </a:lvl5pPr>
            <a:lvl6pPr marL="3047924" algn="l" defTabSz="1219170" rtl="0" eaLnBrk="1" latinLnBrk="0" hangingPunct="1">
              <a:defRPr sz="3200" kern="1200">
                <a:solidFill>
                  <a:schemeClr val="tx1"/>
                </a:solidFill>
                <a:latin typeface="Arial" charset="0"/>
                <a:ea typeface="+mn-ea"/>
                <a:cs typeface="Arial" charset="0"/>
              </a:defRPr>
            </a:lvl6pPr>
            <a:lvl7pPr marL="3657509" algn="l" defTabSz="1219170" rtl="0" eaLnBrk="1" latinLnBrk="0" hangingPunct="1">
              <a:defRPr sz="3200" kern="1200">
                <a:solidFill>
                  <a:schemeClr val="tx1"/>
                </a:solidFill>
                <a:latin typeface="Arial" charset="0"/>
                <a:ea typeface="+mn-ea"/>
                <a:cs typeface="Arial" charset="0"/>
              </a:defRPr>
            </a:lvl7pPr>
            <a:lvl8pPr marL="4267093" algn="l" defTabSz="1219170" rtl="0" eaLnBrk="1" latinLnBrk="0" hangingPunct="1">
              <a:defRPr sz="3200" kern="1200">
                <a:solidFill>
                  <a:schemeClr val="tx1"/>
                </a:solidFill>
                <a:latin typeface="Arial" charset="0"/>
                <a:ea typeface="+mn-ea"/>
                <a:cs typeface="Arial" charset="0"/>
              </a:defRPr>
            </a:lvl8pPr>
            <a:lvl9pPr marL="4876678" algn="l" defTabSz="1219170" rtl="0" eaLnBrk="1" latinLnBrk="0" hangingPunct="1">
              <a:defRPr sz="3200" kern="1200">
                <a:solidFill>
                  <a:schemeClr val="tx1"/>
                </a:solidFill>
                <a:latin typeface="Arial" charset="0"/>
                <a:ea typeface="+mn-ea"/>
                <a:cs typeface="Arial" charset="0"/>
              </a:defRPr>
            </a:lvl9pPr>
          </a:lstStyle>
          <a:p>
            <a:pPr algn="ctr"/>
            <a:r>
              <a:rPr lang="en-AU" sz="1800" b="0" dirty="0"/>
              <a:t>Participant information sheets are public documents and are used to obtain </a:t>
            </a:r>
            <a:r>
              <a:rPr lang="en-AU" sz="1800" dirty="0"/>
              <a:t>informed consent</a:t>
            </a:r>
            <a:r>
              <a:rPr lang="en-AU" sz="1800" b="0" dirty="0"/>
              <a:t>. They should be </a:t>
            </a:r>
            <a:r>
              <a:rPr lang="en-AU" sz="1800" dirty="0"/>
              <a:t>presentable</a:t>
            </a:r>
            <a:r>
              <a:rPr lang="en-AU" sz="1800" b="0" dirty="0"/>
              <a:t> and contain all </a:t>
            </a:r>
            <a:r>
              <a:rPr lang="en-AU" sz="1800" dirty="0"/>
              <a:t>relevant information</a:t>
            </a:r>
            <a:r>
              <a:rPr lang="en-AU" sz="1800" b="0" dirty="0"/>
              <a:t> about the research project, what </a:t>
            </a:r>
            <a:r>
              <a:rPr lang="en-AU" sz="1800" dirty="0"/>
              <a:t>participants are required to do </a:t>
            </a:r>
            <a:r>
              <a:rPr lang="en-AU" sz="1800" b="0" dirty="0"/>
              <a:t>and </a:t>
            </a:r>
            <a:r>
              <a:rPr lang="en-AU" sz="1800" dirty="0"/>
              <a:t>data use </a:t>
            </a:r>
            <a:r>
              <a:rPr lang="en-AU" sz="1800" b="0" dirty="0"/>
              <a:t>and </a:t>
            </a:r>
            <a:r>
              <a:rPr lang="en-AU" sz="1800" dirty="0"/>
              <a:t>publication outcomes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71" y="267993"/>
            <a:ext cx="2436518" cy="3344390"/>
          </a:xfrm>
          <a:prstGeom prst="rect">
            <a:avLst/>
          </a:prstGeom>
        </p:spPr>
      </p:pic>
    </p:spTree>
    <p:extLst>
      <p:ext uri="{BB962C8B-B14F-4D97-AF65-F5344CB8AC3E}">
        <p14:creationId xmlns:p14="http://schemas.microsoft.com/office/powerpoint/2010/main" val="30247599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E8EB3-8B72-429E-B015-1781B43E03CB}"/>
              </a:ext>
            </a:extLst>
          </p:cNvPr>
          <p:cNvSpPr>
            <a:spLocks noGrp="1"/>
          </p:cNvSpPr>
          <p:nvPr>
            <p:ph type="body" sz="quarter" idx="10"/>
          </p:nvPr>
        </p:nvSpPr>
        <p:spPr/>
        <p:txBody>
          <a:bodyPr/>
          <a:lstStyle/>
          <a:p>
            <a:r>
              <a:rPr lang="en-AU" dirty="0"/>
              <a:t>Participant Requirements</a:t>
            </a:r>
            <a:endParaRPr lang="en-US" dirty="0"/>
          </a:p>
        </p:txBody>
      </p:sp>
      <p:sp>
        <p:nvSpPr>
          <p:cNvPr id="3" name="Text Placeholder 2">
            <a:extLst>
              <a:ext uri="{FF2B5EF4-FFF2-40B4-BE49-F238E27FC236}">
                <a16:creationId xmlns:a16="http://schemas.microsoft.com/office/drawing/2014/main" id="{713645ED-367E-42B8-B812-1CB57260783E}"/>
              </a:ext>
            </a:extLst>
          </p:cNvPr>
          <p:cNvSpPr>
            <a:spLocks noGrp="1"/>
          </p:cNvSpPr>
          <p:nvPr>
            <p:ph type="body" sz="quarter" idx="11"/>
          </p:nvPr>
        </p:nvSpPr>
        <p:spPr>
          <a:xfrm>
            <a:off x="414338" y="971551"/>
            <a:ext cx="8258175" cy="2994830"/>
          </a:xfrm>
        </p:spPr>
        <p:txBody>
          <a:bodyPr>
            <a:normAutofit lnSpcReduction="10000"/>
          </a:bodyPr>
          <a:lstStyle/>
          <a:p>
            <a:r>
              <a:rPr lang="en-AU" dirty="0"/>
              <a:t>What will participants be asked to do?</a:t>
            </a:r>
          </a:p>
          <a:p>
            <a:r>
              <a:rPr lang="en-AU" dirty="0"/>
              <a:t>Why? What does the research aim to find out?</a:t>
            </a:r>
          </a:p>
          <a:p>
            <a:r>
              <a:rPr lang="en-AU" dirty="0"/>
              <a:t>Where? At work? At home? Online?</a:t>
            </a:r>
          </a:p>
          <a:p>
            <a:r>
              <a:rPr lang="en-AU" dirty="0"/>
              <a:t>When? </a:t>
            </a:r>
          </a:p>
          <a:p>
            <a:r>
              <a:rPr lang="en-AU" dirty="0"/>
              <a:t>How long will it take?</a:t>
            </a:r>
          </a:p>
          <a:p>
            <a:r>
              <a:rPr lang="en-AU" dirty="0"/>
              <a:t>What should they do if they change their mind or become upset?</a:t>
            </a:r>
          </a:p>
          <a:p>
            <a:r>
              <a:rPr lang="en-AU" dirty="0"/>
              <a:t>What will happen with the data?</a:t>
            </a:r>
          </a:p>
          <a:p>
            <a:r>
              <a:rPr lang="en-AU" dirty="0"/>
              <a:t>How will COVID be managed?</a:t>
            </a:r>
            <a:endParaRPr lang="en-US" dirty="0"/>
          </a:p>
        </p:txBody>
      </p:sp>
    </p:spTree>
    <p:extLst>
      <p:ext uri="{BB962C8B-B14F-4D97-AF65-F5344CB8AC3E}">
        <p14:creationId xmlns:p14="http://schemas.microsoft.com/office/powerpoint/2010/main" val="8970121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CB8B0-13BA-4881-ACDC-5F29FF67A965}"/>
              </a:ext>
            </a:extLst>
          </p:cNvPr>
          <p:cNvSpPr>
            <a:spLocks noGrp="1"/>
          </p:cNvSpPr>
          <p:nvPr>
            <p:ph type="body" sz="quarter" idx="10"/>
          </p:nvPr>
        </p:nvSpPr>
        <p:spPr/>
        <p:txBody>
          <a:bodyPr/>
          <a:lstStyle/>
          <a:p>
            <a:r>
              <a:rPr lang="en-AU" dirty="0"/>
              <a:t>Research Tools</a:t>
            </a:r>
            <a:endParaRPr lang="en-US" dirty="0"/>
          </a:p>
        </p:txBody>
      </p:sp>
      <p:sp>
        <p:nvSpPr>
          <p:cNvPr id="3" name="Text Placeholder 2">
            <a:extLst>
              <a:ext uri="{FF2B5EF4-FFF2-40B4-BE49-F238E27FC236}">
                <a16:creationId xmlns:a16="http://schemas.microsoft.com/office/drawing/2014/main" id="{9B211AC3-CD99-4CBC-89C1-00C42E479A0E}"/>
              </a:ext>
            </a:extLst>
          </p:cNvPr>
          <p:cNvSpPr>
            <a:spLocks noGrp="1"/>
          </p:cNvSpPr>
          <p:nvPr>
            <p:ph type="body" sz="quarter" idx="11"/>
          </p:nvPr>
        </p:nvSpPr>
        <p:spPr>
          <a:xfrm>
            <a:off x="409577" y="971551"/>
            <a:ext cx="8262937" cy="2774475"/>
          </a:xfrm>
        </p:spPr>
        <p:txBody>
          <a:bodyPr/>
          <a:lstStyle/>
          <a:p>
            <a:r>
              <a:rPr lang="en-AU" b="0" dirty="0"/>
              <a:t>You will need to provide the data collection tools you intend to use.</a:t>
            </a:r>
          </a:p>
          <a:p>
            <a:pPr marL="342900" indent="-342900">
              <a:buFont typeface="Arial" panose="020B0604020202020204" pitchFamily="34" charset="0"/>
              <a:buChar char="•"/>
            </a:pPr>
            <a:r>
              <a:rPr lang="en-AU" b="0" dirty="0"/>
              <a:t>Interview/survey/focus group questions</a:t>
            </a:r>
          </a:p>
          <a:p>
            <a:pPr marL="342900" indent="-342900">
              <a:buFont typeface="Arial" panose="020B0604020202020204" pitchFamily="34" charset="0"/>
              <a:buChar char="•"/>
            </a:pPr>
            <a:r>
              <a:rPr lang="en-AU" b="0" dirty="0"/>
              <a:t>Observation templates</a:t>
            </a:r>
          </a:p>
          <a:p>
            <a:pPr marL="342900" indent="-342900">
              <a:buFont typeface="Arial" panose="020B0604020202020204" pitchFamily="34" charset="0"/>
              <a:buChar char="•"/>
            </a:pPr>
            <a:r>
              <a:rPr lang="en-AU" b="0" dirty="0"/>
              <a:t>Data collection recording sheets or instruments</a:t>
            </a:r>
          </a:p>
          <a:p>
            <a:pPr marL="342900" indent="-342900">
              <a:buFont typeface="Arial" panose="020B0604020202020204" pitchFamily="34" charset="0"/>
              <a:buChar char="•"/>
            </a:pPr>
            <a:r>
              <a:rPr lang="en-AU" b="0" dirty="0"/>
              <a:t>Instructions for reflective journals, or digital data collection such as photographs or videos or other activities</a:t>
            </a:r>
          </a:p>
          <a:p>
            <a:endParaRPr lang="en-AU" b="0" dirty="0"/>
          </a:p>
          <a:p>
            <a:endParaRPr lang="en-AU" b="0" dirty="0"/>
          </a:p>
          <a:p>
            <a:endParaRPr lang="en-US" b="0" dirty="0"/>
          </a:p>
        </p:txBody>
      </p:sp>
    </p:spTree>
    <p:extLst>
      <p:ext uri="{BB962C8B-B14F-4D97-AF65-F5344CB8AC3E}">
        <p14:creationId xmlns:p14="http://schemas.microsoft.com/office/powerpoint/2010/main" val="26969358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F3E44F-8865-450A-B1A7-0F2B35690EA5}"/>
              </a:ext>
            </a:extLst>
          </p:cNvPr>
          <p:cNvSpPr>
            <a:spLocks noGrp="1"/>
          </p:cNvSpPr>
          <p:nvPr>
            <p:ph type="body" sz="quarter" idx="11"/>
          </p:nvPr>
        </p:nvSpPr>
        <p:spPr/>
        <p:txBody>
          <a:bodyPr/>
          <a:lstStyle/>
          <a:p>
            <a:r>
              <a:rPr lang="en-AU" dirty="0"/>
              <a:t>Next steps </a:t>
            </a:r>
            <a:endParaRPr lang="en-US" dirty="0"/>
          </a:p>
        </p:txBody>
      </p:sp>
      <p:sp>
        <p:nvSpPr>
          <p:cNvPr id="3" name="Text Placeholder 2">
            <a:extLst>
              <a:ext uri="{FF2B5EF4-FFF2-40B4-BE49-F238E27FC236}">
                <a16:creationId xmlns:a16="http://schemas.microsoft.com/office/drawing/2014/main" id="{865E7DB1-8CC5-4493-9FD3-7238E026AB54}"/>
              </a:ext>
            </a:extLst>
          </p:cNvPr>
          <p:cNvSpPr>
            <a:spLocks noGrp="1"/>
          </p:cNvSpPr>
          <p:nvPr>
            <p:ph type="body" sz="quarter" idx="12"/>
          </p:nvPr>
        </p:nvSpPr>
        <p:spPr/>
        <p:txBody>
          <a:bodyPr/>
          <a:lstStyle/>
          <a:p>
            <a:pPr marL="0" indent="0">
              <a:buNone/>
            </a:pPr>
            <a:r>
              <a:rPr lang="en-AU"/>
              <a:t>Ethics </a:t>
            </a:r>
            <a:r>
              <a:rPr lang="en-AU" dirty="0"/>
              <a:t>protocol to align with your project </a:t>
            </a:r>
          </a:p>
          <a:p>
            <a:pPr marL="0" indent="0">
              <a:buNone/>
            </a:pPr>
            <a:endParaRPr lang="en-AU" dirty="0"/>
          </a:p>
          <a:p>
            <a:pPr marL="0" indent="0">
              <a:buNone/>
            </a:pPr>
            <a:r>
              <a:rPr lang="en-AU" dirty="0"/>
              <a:t>Keep reading literature in your area (pedagogy or other…)</a:t>
            </a:r>
          </a:p>
          <a:p>
            <a:pPr marL="0" indent="0">
              <a:buNone/>
            </a:pPr>
            <a:endParaRPr lang="en-AU" dirty="0"/>
          </a:p>
          <a:p>
            <a:pPr marL="0" indent="0">
              <a:buNone/>
            </a:pPr>
            <a:r>
              <a:rPr lang="en-AU" dirty="0"/>
              <a:t>Refine templates and review examples on the resource site</a:t>
            </a:r>
            <a:endParaRPr lang="en-US" dirty="0"/>
          </a:p>
        </p:txBody>
      </p:sp>
    </p:spTree>
    <p:extLst>
      <p:ext uri="{BB962C8B-B14F-4D97-AF65-F5344CB8AC3E}">
        <p14:creationId xmlns:p14="http://schemas.microsoft.com/office/powerpoint/2010/main" val="332457392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F7D17-92B0-498A-9C99-F6915F4D3266}"/>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979EF5B-5A16-4037-827B-41D487666EBB}"/>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Presentation &amp; Discussion: Re-designing Teaching and Learning Activities – what do we take from Biggs Constructive Alignment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t>John Biggs (1999) What the Student Does: teaching for enhanced learning, </a:t>
            </a:r>
            <a:r>
              <a:rPr lang="en-AU" i="1" dirty="0"/>
              <a:t>Higher Education Research &amp; Development</a:t>
            </a:r>
            <a:r>
              <a:rPr lang="en-AU" dirty="0"/>
              <a:t>, 18:1, 57-75. </a:t>
            </a:r>
            <a:endParaRPr lang="en-US" dirty="0"/>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709551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F3E2F-589F-4AE6-9BC5-9E6D94EC86F4}"/>
              </a:ext>
            </a:extLst>
          </p:cNvPr>
          <p:cNvSpPr>
            <a:spLocks noGrp="1"/>
          </p:cNvSpPr>
          <p:nvPr>
            <p:ph type="body" sz="quarter" idx="11"/>
          </p:nvPr>
        </p:nvSpPr>
        <p:spPr>
          <a:xfrm>
            <a:off x="426548" y="305059"/>
            <a:ext cx="8290903" cy="647700"/>
          </a:xfrm>
        </p:spPr>
        <p:txBody>
          <a:bodyPr/>
          <a:lstStyle/>
          <a:p>
            <a:r>
              <a:rPr lang="en-AU" dirty="0"/>
              <a:t>Robert &amp; Susan </a:t>
            </a:r>
            <a:endParaRPr lang="en-US" dirty="0"/>
          </a:p>
        </p:txBody>
      </p:sp>
      <p:sp>
        <p:nvSpPr>
          <p:cNvPr id="3" name="Text Placeholder 2">
            <a:extLst>
              <a:ext uri="{FF2B5EF4-FFF2-40B4-BE49-F238E27FC236}">
                <a16:creationId xmlns:a16="http://schemas.microsoft.com/office/drawing/2014/main" id="{FEFDBD21-2B7A-44B9-99E2-FC743C273C7F}"/>
              </a:ext>
            </a:extLst>
          </p:cNvPr>
          <p:cNvSpPr>
            <a:spLocks noGrp="1"/>
          </p:cNvSpPr>
          <p:nvPr>
            <p:ph type="body" sz="quarter" idx="12"/>
          </p:nvPr>
        </p:nvSpPr>
        <p:spPr>
          <a:xfrm>
            <a:off x="406057" y="1056508"/>
            <a:ext cx="8280751" cy="3614346"/>
          </a:xfrm>
        </p:spPr>
        <p:txBody>
          <a:bodyPr/>
          <a:lstStyle/>
          <a:p>
            <a:pPr marL="0" indent="0">
              <a:buNone/>
            </a:pPr>
            <a:r>
              <a:rPr lang="en-AU" sz="1600" dirty="0"/>
              <a:t>‘The teaching </a:t>
            </a:r>
            <a:r>
              <a:rPr lang="en-AU" sz="1600" i="1" dirty="0"/>
              <a:t>challenge</a:t>
            </a:r>
            <a:r>
              <a:rPr lang="en-AU" sz="1600" dirty="0"/>
              <a:t> is precisely to change his usual way of learning, not to see it as an impediment to teaching him’ (p. 58) </a:t>
            </a:r>
          </a:p>
          <a:p>
            <a:pPr marL="0" indent="0">
              <a:buNone/>
            </a:pPr>
            <a:endParaRPr lang="en-AU" sz="1600" dirty="0"/>
          </a:p>
          <a:p>
            <a:pPr marL="0" indent="0">
              <a:buNone/>
            </a:pPr>
            <a:r>
              <a:rPr lang="en-AU" sz="1600" dirty="0"/>
              <a:t>‘Figure 1, based on a number of studies and observations summarised in Biggs</a:t>
            </a:r>
          </a:p>
          <a:p>
            <a:pPr marL="0" indent="0">
              <a:buNone/>
            </a:pPr>
            <a:r>
              <a:rPr lang="en-AU" sz="1600" dirty="0"/>
              <a:t>(1999), postulates a two-way interaction between the degree of learning-related</a:t>
            </a:r>
          </a:p>
          <a:p>
            <a:pPr marL="0" indent="0">
              <a:buNone/>
            </a:pPr>
            <a:r>
              <a:rPr lang="en-AU" sz="1600" dirty="0"/>
              <a:t>activity that a teaching method is likely to stimulate, and the academic orientation of the students, as they jointly affect students' levels of engagement in the task’. (p. 58) </a:t>
            </a:r>
          </a:p>
          <a:p>
            <a:pPr marL="0" indent="0">
              <a:buNone/>
            </a:pPr>
            <a:endParaRPr lang="en-AU" sz="1600" dirty="0"/>
          </a:p>
          <a:p>
            <a:pPr marL="0" indent="0">
              <a:buNone/>
            </a:pPr>
            <a:r>
              <a:rPr lang="en-AU" sz="1600" dirty="0"/>
              <a:t>‘There may well be endogenous limits to what students can do that are beyond any teacher's control, but there are learning-related aspects that are controllable. Capitalising on them is what good teaching is about. </a:t>
            </a:r>
            <a:r>
              <a:rPr lang="en-AU" sz="1600" i="1" dirty="0"/>
              <a:t>Good teaching is getting most students to use the higher cognitive level processes that the more academic students use spontaneously</a:t>
            </a:r>
            <a:r>
              <a:rPr lang="en-AU" sz="1600" dirty="0"/>
              <a:t>. Good teaching narrows the gap’.</a:t>
            </a:r>
          </a:p>
        </p:txBody>
      </p:sp>
    </p:spTree>
    <p:extLst>
      <p:ext uri="{BB962C8B-B14F-4D97-AF65-F5344CB8AC3E}">
        <p14:creationId xmlns:p14="http://schemas.microsoft.com/office/powerpoint/2010/main" val="317162033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6D65-F01F-4C30-AF98-96A345332CE2}"/>
              </a:ext>
            </a:extLst>
          </p:cNvPr>
          <p:cNvSpPr>
            <a:spLocks noGrp="1"/>
          </p:cNvSpPr>
          <p:nvPr>
            <p:ph type="body" sz="quarter" idx="11"/>
          </p:nvPr>
        </p:nvSpPr>
        <p:spPr/>
        <p:txBody>
          <a:bodyPr/>
          <a:lstStyle/>
          <a:p>
            <a:r>
              <a:rPr lang="en-AU" dirty="0"/>
              <a:t>Theory of teaching </a:t>
            </a:r>
            <a:endParaRPr lang="en-US" dirty="0"/>
          </a:p>
        </p:txBody>
      </p:sp>
      <p:sp>
        <p:nvSpPr>
          <p:cNvPr id="3" name="Text Placeholder 2">
            <a:extLst>
              <a:ext uri="{FF2B5EF4-FFF2-40B4-BE49-F238E27FC236}">
                <a16:creationId xmlns:a16="http://schemas.microsoft.com/office/drawing/2014/main" id="{78413C0C-58BD-4FBF-9C8A-9C6742574D4A}"/>
              </a:ext>
            </a:extLst>
          </p:cNvPr>
          <p:cNvSpPr>
            <a:spLocks noGrp="1"/>
          </p:cNvSpPr>
          <p:nvPr>
            <p:ph type="body" sz="quarter" idx="12"/>
          </p:nvPr>
        </p:nvSpPr>
        <p:spPr/>
        <p:txBody>
          <a:bodyPr/>
          <a:lstStyle/>
          <a:p>
            <a:pPr marL="0" indent="0">
              <a:buNone/>
            </a:pPr>
            <a:r>
              <a:rPr lang="en-AU" sz="1800" dirty="0"/>
              <a:t>Constructivism:  ‘meaning is not imposed or transmitted by direct instruction, but is created by the student's learning activities, well summarised in the term "approaches to learning”’(p. 60) </a:t>
            </a:r>
          </a:p>
          <a:p>
            <a:pPr marL="0" indent="0">
              <a:buNone/>
            </a:pPr>
            <a:endParaRPr lang="en-AU" sz="1800" dirty="0"/>
          </a:p>
          <a:p>
            <a:pPr marL="0" indent="0">
              <a:buNone/>
            </a:pPr>
            <a:r>
              <a:rPr lang="en-AU" sz="1800" dirty="0"/>
              <a:t>‘The acquisition of information in itself does not bring about such a change, but the way we structure that information and think with it does. Thus, education is about </a:t>
            </a:r>
            <a:r>
              <a:rPr lang="en-AU" sz="1800" i="1" dirty="0"/>
              <a:t>conceptual change</a:t>
            </a:r>
            <a:r>
              <a:rPr lang="en-AU" sz="1800" dirty="0"/>
              <a:t>, not just the acquisition of information.’ (p. 60)</a:t>
            </a:r>
            <a:endParaRPr lang="en-US" sz="1800" dirty="0"/>
          </a:p>
        </p:txBody>
      </p:sp>
    </p:spTree>
    <p:extLst>
      <p:ext uri="{BB962C8B-B14F-4D97-AF65-F5344CB8AC3E}">
        <p14:creationId xmlns:p14="http://schemas.microsoft.com/office/powerpoint/2010/main" val="10909597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450C9-C301-4DD5-B760-6E2A982CF0C2}"/>
              </a:ext>
            </a:extLst>
          </p:cNvPr>
          <p:cNvSpPr>
            <a:spLocks noGrp="1"/>
          </p:cNvSpPr>
          <p:nvPr>
            <p:ph type="body" sz="quarter" idx="11"/>
          </p:nvPr>
        </p:nvSpPr>
        <p:spPr/>
        <p:txBody>
          <a:bodyPr/>
          <a:lstStyle/>
          <a:p>
            <a:r>
              <a:rPr lang="en-AU" sz="2800" dirty="0"/>
              <a:t>This conceptual change takes place when… </a:t>
            </a:r>
            <a:endParaRPr lang="en-US" sz="2800" dirty="0"/>
          </a:p>
        </p:txBody>
      </p:sp>
      <p:sp>
        <p:nvSpPr>
          <p:cNvPr id="3" name="Text Placeholder 2">
            <a:extLst>
              <a:ext uri="{FF2B5EF4-FFF2-40B4-BE49-F238E27FC236}">
                <a16:creationId xmlns:a16="http://schemas.microsoft.com/office/drawing/2014/main" id="{4AFDD0A9-BCDD-4126-AC44-478BE8D545A8}"/>
              </a:ext>
            </a:extLst>
          </p:cNvPr>
          <p:cNvSpPr>
            <a:spLocks noGrp="1"/>
          </p:cNvSpPr>
          <p:nvPr>
            <p:ph type="body" sz="quarter" idx="12"/>
          </p:nvPr>
        </p:nvSpPr>
        <p:spPr>
          <a:xfrm>
            <a:off x="342068" y="1076327"/>
            <a:ext cx="8280751" cy="2782325"/>
          </a:xfrm>
        </p:spPr>
        <p:txBody>
          <a:bodyPr/>
          <a:lstStyle/>
          <a:p>
            <a:pPr marL="0" indent="0">
              <a:buNone/>
            </a:pPr>
            <a:r>
              <a:rPr lang="en-AU" sz="1400" dirty="0"/>
              <a:t>1. It is clear to students (and teachers) what is "appropriate", what the objectives are, where all can see where they are supposed to be going, and where these objectives are buried in the assessment tasks. </a:t>
            </a:r>
          </a:p>
          <a:p>
            <a:pPr marL="0" indent="0">
              <a:buNone/>
            </a:pPr>
            <a:endParaRPr lang="en-AU" sz="1400" dirty="0"/>
          </a:p>
          <a:p>
            <a:pPr marL="0" indent="0">
              <a:buNone/>
            </a:pPr>
            <a:r>
              <a:rPr lang="en-AU" sz="1400" dirty="0"/>
              <a:t>2. Students experience the felt need to get there. The art of good teaching is to communicate that need where it is initially lacking. "Motivation" is a product of good teaching, not its prerequisite.</a:t>
            </a:r>
          </a:p>
          <a:p>
            <a:pPr marL="0" indent="0">
              <a:buNone/>
            </a:pPr>
            <a:endParaRPr lang="en-AU" sz="1400" dirty="0"/>
          </a:p>
          <a:p>
            <a:pPr marL="0" indent="0">
              <a:buNone/>
            </a:pPr>
            <a:r>
              <a:rPr lang="en-AU" sz="1400" dirty="0"/>
              <a:t>3. Students feel free to focus on the task, not on watching their backs. Often, attempts to create a felt need to learn, particularly through ill-conceived and urgent assessments, are counter-productive. The game then becomes a matter of dealing with the test, not with engaging the task deeply.</a:t>
            </a:r>
          </a:p>
          <a:p>
            <a:pPr marL="0" indent="0">
              <a:buNone/>
            </a:pPr>
            <a:endParaRPr lang="en-AU" sz="1400" dirty="0"/>
          </a:p>
          <a:p>
            <a:pPr marL="0" indent="0">
              <a:buNone/>
            </a:pPr>
            <a:r>
              <a:rPr lang="en-AU" sz="1400" dirty="0"/>
              <a:t>4. Students can work collaboratively and in dialogue with others, both peers and teachers. Good dialogue elicits those activities that shape, elaborate, and deepen understanding. (pp. 60-61) </a:t>
            </a:r>
            <a:endParaRPr lang="en-US" sz="1400" dirty="0"/>
          </a:p>
        </p:txBody>
      </p:sp>
    </p:spTree>
    <p:extLst>
      <p:ext uri="{BB962C8B-B14F-4D97-AF65-F5344CB8AC3E}">
        <p14:creationId xmlns:p14="http://schemas.microsoft.com/office/powerpoint/2010/main" val="36956748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FB279-64F3-4ADF-971E-B7E3341EC234}"/>
              </a:ext>
            </a:extLst>
          </p:cNvPr>
          <p:cNvSpPr>
            <a:spLocks noGrp="1"/>
          </p:cNvSpPr>
          <p:nvPr>
            <p:ph type="body" sz="quarter" idx="11"/>
          </p:nvPr>
        </p:nvSpPr>
        <p:spPr>
          <a:xfrm>
            <a:off x="426361" y="338011"/>
            <a:ext cx="8290903" cy="647700"/>
          </a:xfrm>
        </p:spPr>
        <p:txBody>
          <a:bodyPr/>
          <a:lstStyle/>
          <a:p>
            <a:r>
              <a:rPr lang="en-AU" dirty="0"/>
              <a:t>Student centred </a:t>
            </a:r>
            <a:endParaRPr lang="en-US" dirty="0"/>
          </a:p>
        </p:txBody>
      </p:sp>
      <p:sp>
        <p:nvSpPr>
          <p:cNvPr id="3" name="Text Placeholder 2">
            <a:extLst>
              <a:ext uri="{FF2B5EF4-FFF2-40B4-BE49-F238E27FC236}">
                <a16:creationId xmlns:a16="http://schemas.microsoft.com/office/drawing/2014/main" id="{EEA6E7E5-4CC1-48E3-BC59-CC135B4C3E0A}"/>
              </a:ext>
            </a:extLst>
          </p:cNvPr>
          <p:cNvSpPr>
            <a:spLocks noGrp="1"/>
          </p:cNvSpPr>
          <p:nvPr>
            <p:ph type="body" sz="quarter" idx="12"/>
          </p:nvPr>
        </p:nvSpPr>
        <p:spPr>
          <a:xfrm>
            <a:off x="426361" y="1117516"/>
            <a:ext cx="8280751" cy="2504435"/>
          </a:xfrm>
        </p:spPr>
        <p:txBody>
          <a:bodyPr/>
          <a:lstStyle/>
          <a:p>
            <a:pPr marL="0" indent="0" algn="l">
              <a:buNone/>
            </a:pPr>
            <a:r>
              <a:rPr lang="en-AU" sz="1600" b="0" i="0" u="none" strike="noStrike" baseline="0" dirty="0"/>
              <a:t>‘Student-focused strategies see the focus as being on bringing about conceptual change in students' understanding of the world, and it is what students do to achieve understanding that is important, not what </a:t>
            </a:r>
            <a:r>
              <a:rPr lang="en-US" sz="1600" b="0" i="0" u="none" strike="noStrike" baseline="0" dirty="0"/>
              <a:t>teachers do’. (p. 61) </a:t>
            </a:r>
          </a:p>
          <a:p>
            <a:pPr marL="0" indent="0" algn="l">
              <a:buNone/>
            </a:pPr>
            <a:endParaRPr lang="en-US" sz="1600" b="0" i="0" u="none" strike="noStrike" baseline="0" dirty="0"/>
          </a:p>
          <a:p>
            <a:pPr marL="0" indent="0" algn="l">
              <a:buNone/>
            </a:pPr>
            <a:endParaRPr lang="en-US" sz="1600" b="0" i="0" u="none" strike="noStrike" baseline="0" dirty="0">
              <a:latin typeface="Times New Roman" panose="02020603050405020304" pitchFamily="18" charset="0"/>
            </a:endParaRPr>
          </a:p>
          <a:p>
            <a:pPr marL="0" indent="0" algn="l">
              <a:buNone/>
            </a:pPr>
            <a:r>
              <a:rPr lang="en-AU" sz="1600" b="0" i="0" u="none" strike="noStrike" baseline="0" dirty="0"/>
              <a:t>‘Learning outcomes are determined by a whole complex of factors: fixed student-related factors such as ability; teaching-related factors such as curriculum, and methods of teaching and assessing; and the approaches to learning that students use while engaging in any particular task to achieve an outcome. All these factors affect each other, forming an </a:t>
            </a:r>
            <a:r>
              <a:rPr lang="en-AU" sz="1600" b="0" i="1" u="none" strike="noStrike" baseline="0" dirty="0"/>
              <a:t>interactive system </a:t>
            </a:r>
            <a:r>
              <a:rPr lang="en-AU" sz="1600" b="0" i="0" u="none" strike="noStrike" baseline="0" dirty="0"/>
              <a:t>(Biggs, 1993b). Any system, such as an eco-system, has to be understood as a whole. Components have to be considered as they affect each other, not as acting separately or additively.’ (p. 61) </a:t>
            </a:r>
            <a:endParaRPr lang="en-US" sz="1600" b="0" i="0" u="none" strike="noStrike" baseline="0" dirty="0"/>
          </a:p>
        </p:txBody>
      </p:sp>
    </p:spTree>
    <p:extLst>
      <p:ext uri="{BB962C8B-B14F-4D97-AF65-F5344CB8AC3E}">
        <p14:creationId xmlns:p14="http://schemas.microsoft.com/office/powerpoint/2010/main" val="91333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C4405-26C8-40F3-9EFB-FC8FF6D8DA28}"/>
              </a:ext>
            </a:extLst>
          </p:cNvPr>
          <p:cNvSpPr>
            <a:spLocks noGrp="1"/>
          </p:cNvSpPr>
          <p:nvPr>
            <p:ph type="body" sz="quarter" idx="11"/>
          </p:nvPr>
        </p:nvSpPr>
        <p:spPr/>
        <p:txBody>
          <a:bodyPr/>
          <a:lstStyle/>
          <a:p>
            <a:r>
              <a:rPr lang="en-AU" dirty="0"/>
              <a:t>3 Approaches </a:t>
            </a:r>
            <a:endParaRPr lang="en-US" dirty="0"/>
          </a:p>
        </p:txBody>
      </p:sp>
      <p:sp>
        <p:nvSpPr>
          <p:cNvPr id="3" name="Text Placeholder 2">
            <a:extLst>
              <a:ext uri="{FF2B5EF4-FFF2-40B4-BE49-F238E27FC236}">
                <a16:creationId xmlns:a16="http://schemas.microsoft.com/office/drawing/2014/main" id="{2DB3FDAE-CBEE-4CD8-B361-77842DD96E6B}"/>
              </a:ext>
            </a:extLst>
          </p:cNvPr>
          <p:cNvSpPr>
            <a:spLocks noGrp="1"/>
          </p:cNvSpPr>
          <p:nvPr>
            <p:ph type="body" sz="quarter" idx="12"/>
          </p:nvPr>
        </p:nvSpPr>
        <p:spPr/>
        <p:txBody>
          <a:bodyPr/>
          <a:lstStyle/>
          <a:p>
            <a:pPr marL="0" indent="0">
              <a:buNone/>
            </a:pPr>
            <a:r>
              <a:rPr lang="en-AU" sz="1600" i="1" dirty="0"/>
              <a:t>Level 1: What the student is -</a:t>
            </a:r>
            <a:r>
              <a:rPr lang="en-AU" sz="1600" dirty="0"/>
              <a:t> individual differences (good student/bad student) lead to a blame-the-student theory and a transmission approach </a:t>
            </a:r>
          </a:p>
          <a:p>
            <a:pPr marL="0" indent="0">
              <a:buNone/>
            </a:pPr>
            <a:r>
              <a:rPr lang="en-AU" sz="1600" dirty="0"/>
              <a:t>‘When students don't learn, it is due to a deficit: ability; attitude; study skills; motivation; even a student's ethnicity (</a:t>
            </a:r>
            <a:r>
              <a:rPr lang="en-AU" sz="1600" dirty="0" err="1"/>
              <a:t>Samuelowicz</a:t>
            </a:r>
            <a:r>
              <a:rPr lang="en-AU" sz="1600" dirty="0"/>
              <a:t>, 1987). It is not considered that the teaching might have been the problem’. (p. 62)</a:t>
            </a:r>
          </a:p>
          <a:p>
            <a:pPr marL="0" indent="0">
              <a:buNone/>
            </a:pPr>
            <a:endParaRPr lang="en-AU" sz="1600" dirty="0"/>
          </a:p>
          <a:p>
            <a:pPr marL="0" indent="0">
              <a:buNone/>
            </a:pPr>
            <a:r>
              <a:rPr lang="en-AU" sz="1600" i="1" dirty="0"/>
              <a:t>Level 2: what the teacher does</a:t>
            </a:r>
            <a:r>
              <a:rPr lang="en-AU" sz="1600" dirty="0"/>
              <a:t> – the performance of the teacher in transmitting complex concepts with ‘effective teaching strategies, leads to blame the teacher approach </a:t>
            </a:r>
          </a:p>
          <a:p>
            <a:pPr marL="0" indent="0">
              <a:buNone/>
            </a:pPr>
            <a:r>
              <a:rPr lang="en-AU" sz="1600" dirty="0"/>
              <a:t>‘This advice, useful as it is, is concerned with </a:t>
            </a:r>
            <a:r>
              <a:rPr lang="en-AU" sz="1600" i="1" dirty="0"/>
              <a:t>management</a:t>
            </a:r>
            <a:r>
              <a:rPr lang="en-AU" sz="1600" dirty="0"/>
              <a:t>, not with facilitating</a:t>
            </a:r>
          </a:p>
          <a:p>
            <a:pPr marL="0" indent="0">
              <a:buNone/>
            </a:pPr>
            <a:r>
              <a:rPr lang="en-AU" sz="1600" dirty="0"/>
              <a:t>learning. Good management is important for setting the stage for good learning to</a:t>
            </a:r>
          </a:p>
          <a:p>
            <a:pPr marL="0" indent="0">
              <a:buNone/>
            </a:pPr>
            <a:r>
              <a:rPr lang="en-AU" sz="1600" dirty="0"/>
              <a:t>take place—not as an end in itself.’ (p. 62) </a:t>
            </a:r>
          </a:p>
        </p:txBody>
      </p:sp>
    </p:spTree>
    <p:extLst>
      <p:ext uri="{BB962C8B-B14F-4D97-AF65-F5344CB8AC3E}">
        <p14:creationId xmlns:p14="http://schemas.microsoft.com/office/powerpoint/2010/main" val="323007193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2415</TotalTime>
  <Words>2837</Words>
  <Application>Microsoft Office PowerPoint</Application>
  <PresentationFormat>On-screen Show (16:9)</PresentationFormat>
  <Paragraphs>202</Paragraphs>
  <Slides>34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Altis UniSA</vt:lpstr>
      <vt:lpstr>Arial</vt:lpstr>
      <vt:lpstr>Calibri</vt:lpstr>
      <vt:lpstr>Calibri Light</vt:lpstr>
      <vt:lpstr>Times New Roman</vt:lpstr>
      <vt:lpstr>UniSA PPT - Bar footer</vt:lpstr>
      <vt:lpstr>Office Theme</vt:lpstr>
      <vt:lpstr>Researching While Teaching Series  Workshop #4 Re-design Pedagogy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Research Design &amp; Risk Questions</vt:lpstr>
      <vt:lpstr>Language Matters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562</cp:revision>
  <cp:lastPrinted>2022-05-19T01:44:21Z</cp:lastPrinted>
  <dcterms:created xsi:type="dcterms:W3CDTF">2019-06-17T22:49:35Z</dcterms:created>
  <dcterms:modified xsi:type="dcterms:W3CDTF">2022-06-29T10:11:10Z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