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5" r:id="rId3"/>
    <p:sldId id="277" r:id="rId4"/>
    <p:sldId id="257" r:id="rId5"/>
    <p:sldId id="261" r:id="rId6"/>
    <p:sldId id="258" r:id="rId7"/>
    <p:sldId id="276" r:id="rId8"/>
    <p:sldId id="286" r:id="rId9"/>
    <p:sldId id="287" r:id="rId10"/>
    <p:sldId id="289" r:id="rId11"/>
    <p:sldId id="290" r:id="rId12"/>
    <p:sldId id="288" r:id="rId1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1" autoAdjust="0"/>
    <p:restoredTop sz="66971" autoAdjust="0"/>
  </p:normalViewPr>
  <p:slideViewPr>
    <p:cSldViewPr>
      <p:cViewPr varScale="1">
        <p:scale>
          <a:sx n="77" d="100"/>
          <a:sy n="77" d="100"/>
        </p:scale>
        <p:origin x="-26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38DC6-F47C-4C5D-BADC-DDDE46C62996}" type="datetimeFigureOut">
              <a:rPr lang="en-GB" smtClean="0"/>
              <a:t>24/06/2015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28CD0-1C7B-467C-8517-2CC242B13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691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2D760-B3A9-4998-A8C6-CE460891E9BF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4338E-76F5-456E-82FA-15B7895CFE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8832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Thank you…people here and participants.</a:t>
            </a:r>
            <a:r>
              <a:rPr lang="en-AU" baseline="0" dirty="0" smtClean="0"/>
              <a:t>, OLT and SA branch of HERDSA </a:t>
            </a:r>
            <a:endParaRPr lang="en-AU" dirty="0" smtClean="0"/>
          </a:p>
          <a:p>
            <a:endParaRPr lang="en-AU" dirty="0" smtClean="0"/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baseline="0" dirty="0" smtClean="0"/>
          </a:p>
          <a:p>
            <a:r>
              <a:rPr lang="en-AU" baseline="0" dirty="0" smtClean="0"/>
              <a:t>We want to show you our ..probably our third attempt ..we are expecting many more and we are expecting to move beyond a PDF which you will see…but we think there is value in a low tech approach</a:t>
            </a:r>
          </a:p>
          <a:p>
            <a:endParaRPr lang="en-AU" baseline="0" dirty="0" smtClean="0"/>
          </a:p>
          <a:p>
            <a:r>
              <a:rPr lang="en-AU" baseline="0" dirty="0" smtClean="0"/>
              <a:t>Hopefully you can think of a course and have a look at one component.. </a:t>
            </a:r>
          </a:p>
          <a:p>
            <a:endParaRPr lang="en-AU" baseline="0" dirty="0" smtClean="0"/>
          </a:p>
          <a:p>
            <a:r>
              <a:rPr lang="en-AU" baseline="0" dirty="0" smtClean="0"/>
              <a:t>We would like to open this up to a general discussion about the issue </a:t>
            </a:r>
          </a:p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4338E-76F5-456E-82FA-15B7895CFE4A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856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baseline="0" dirty="0" smtClean="0"/>
          </a:p>
          <a:p>
            <a:r>
              <a:rPr lang="en-AU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4338E-76F5-456E-82FA-15B7895CFE4A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7505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4338E-76F5-456E-82FA-15B7895CFE4A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023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 smtClean="0"/>
          </a:p>
          <a:p>
            <a:r>
              <a:rPr lang="en-AU" dirty="0" smtClean="0"/>
              <a:t>We see two nurses handing over a patient in a process called clinical handover. </a:t>
            </a:r>
          </a:p>
          <a:p>
            <a:endParaRPr lang="en-AU" dirty="0" smtClean="0"/>
          </a:p>
          <a:p>
            <a:r>
              <a:rPr lang="en-AU" dirty="0" smtClean="0"/>
              <a:t>What I want you to see is the structure</a:t>
            </a:r>
            <a:r>
              <a:rPr lang="en-AU" baseline="0" dirty="0" smtClean="0"/>
              <a:t> / that there is a process </a:t>
            </a:r>
            <a:endParaRPr lang="en-AU" dirty="0" smtClean="0"/>
          </a:p>
          <a:p>
            <a:endParaRPr lang="en-AU" dirty="0" smtClean="0"/>
          </a:p>
          <a:p>
            <a:r>
              <a:rPr lang="en-AU" dirty="0" smtClean="0"/>
              <a:t>Patients</a:t>
            </a:r>
            <a:r>
              <a:rPr lang="en-AU" baseline="0" dirty="0" smtClean="0"/>
              <a:t> are unique individuals (</a:t>
            </a:r>
            <a:r>
              <a:rPr lang="en-AU" baseline="0" dirty="0" err="1" smtClean="0"/>
              <a:t>infinte</a:t>
            </a:r>
            <a:r>
              <a:rPr lang="en-AU" baseline="0" dirty="0" smtClean="0"/>
              <a:t> complexity)  that’s important because complexity is a potential challenge for this tool </a:t>
            </a:r>
          </a:p>
          <a:p>
            <a:endParaRPr lang="en-AU" baseline="0" dirty="0" smtClean="0"/>
          </a:p>
          <a:p>
            <a:r>
              <a:rPr lang="en-AU" baseline="0" dirty="0" smtClean="0"/>
              <a:t>Address the complexity by process called ISBAR which structures the handover ---- </a:t>
            </a:r>
          </a:p>
          <a:p>
            <a:endParaRPr lang="en-AU" baseline="0" dirty="0" smtClean="0"/>
          </a:p>
          <a:p>
            <a:r>
              <a:rPr lang="en-AU" baseline="0" dirty="0" smtClean="0"/>
              <a:t>both the person receiving the handover and the person giving the handover know what is coming next. </a:t>
            </a:r>
          </a:p>
          <a:p>
            <a:endParaRPr lang="en-AU" baseline="0" dirty="0" smtClean="0"/>
          </a:p>
          <a:p>
            <a:r>
              <a:rPr lang="en-AU" baseline="0" dirty="0" smtClean="0"/>
              <a:t>Takes 2.47 </a:t>
            </a:r>
            <a:r>
              <a:rPr lang="en-AU" baseline="0" dirty="0" err="1" smtClean="0"/>
              <a:t>secs</a:t>
            </a:r>
            <a:r>
              <a:rPr lang="en-AU" baseline="0" dirty="0" smtClean="0"/>
              <a:t>…we start at 1 minute</a:t>
            </a:r>
          </a:p>
          <a:p>
            <a:endParaRPr lang="en-AU" baseline="0" dirty="0" smtClean="0"/>
          </a:p>
          <a:p>
            <a:r>
              <a:rPr lang="en-AU" baseline="0" dirty="0" smtClean="0"/>
              <a:t>The nurses doesn’t own the </a:t>
            </a:r>
            <a:r>
              <a:rPr lang="en-AU" baseline="0" dirty="0" err="1" smtClean="0"/>
              <a:t>patient..they</a:t>
            </a:r>
            <a:r>
              <a:rPr lang="en-AU" baseline="0" dirty="0" smtClean="0"/>
              <a:t> are the caretakers…but at the same time their judgment is critical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4338E-76F5-456E-82FA-15B7895CFE4A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7381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4338E-76F5-456E-82FA-15B7895CFE4A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6585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4338E-76F5-456E-82FA-15B7895CFE4A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76038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coursehandover.net/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REHBxxxx-CCchecklist%20-%20Example%20for%20David.xl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andover.mp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3766072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AU" sz="4300" i="1" dirty="0" smtClean="0"/>
          </a:p>
          <a:p>
            <a:pPr marL="0" indent="0" algn="ctr">
              <a:buNone/>
            </a:pPr>
            <a:r>
              <a:rPr lang="en-AU" sz="4300" b="1" i="1" dirty="0" smtClean="0"/>
              <a:t>Plan for the session</a:t>
            </a:r>
          </a:p>
          <a:p>
            <a:pPr marL="0" indent="0">
              <a:buNone/>
            </a:pPr>
            <a:endParaRPr lang="en-AU" sz="4300" i="1" dirty="0"/>
          </a:p>
          <a:p>
            <a:pPr marL="0" indent="0" algn="ctr">
              <a:buNone/>
            </a:pPr>
            <a:r>
              <a:rPr lang="en-AU" sz="4300" i="1" dirty="0" smtClean="0"/>
              <a:t>Look at the tool</a:t>
            </a:r>
          </a:p>
          <a:p>
            <a:pPr marL="0" indent="0" algn="ctr">
              <a:buNone/>
            </a:pPr>
            <a:endParaRPr lang="en-AU" sz="4300" i="1" dirty="0" smtClean="0"/>
          </a:p>
          <a:p>
            <a:pPr marL="0" indent="0" algn="ctr">
              <a:buNone/>
            </a:pPr>
            <a:r>
              <a:rPr lang="en-AU" sz="4300" i="1" dirty="0" smtClean="0"/>
              <a:t>15 minutes back story and the research</a:t>
            </a:r>
          </a:p>
          <a:p>
            <a:pPr marL="0" indent="0" algn="ctr">
              <a:buNone/>
            </a:pPr>
            <a:endParaRPr lang="en-AU" sz="4300" i="1" dirty="0"/>
          </a:p>
          <a:p>
            <a:pPr marL="0" indent="0" algn="ctr">
              <a:buNone/>
            </a:pPr>
            <a:r>
              <a:rPr lang="en-AU" sz="4300" i="1" dirty="0" smtClean="0"/>
              <a:t>30 minutes exploring and using the tool</a:t>
            </a:r>
            <a:r>
              <a:rPr lang="en-AU" sz="4300" i="1" dirty="0"/>
              <a:t> </a:t>
            </a:r>
            <a:r>
              <a:rPr lang="en-AU" sz="4300" i="1" dirty="0" smtClean="0"/>
              <a:t>in some detail</a:t>
            </a:r>
          </a:p>
          <a:p>
            <a:pPr marL="0" indent="0" algn="ctr">
              <a:buNone/>
            </a:pPr>
            <a:endParaRPr lang="en-AU" sz="4300" i="1" dirty="0"/>
          </a:p>
          <a:p>
            <a:pPr marL="0" indent="0" algn="ctr">
              <a:buNone/>
            </a:pPr>
            <a:r>
              <a:rPr lang="en-AU" sz="4300" i="1" dirty="0" smtClean="0"/>
              <a:t>Initial thoughts</a:t>
            </a:r>
          </a:p>
          <a:p>
            <a:pPr marL="0" indent="0" algn="ctr">
              <a:buNone/>
            </a:pPr>
            <a:endParaRPr lang="en-AU" sz="4300" i="1" dirty="0"/>
          </a:p>
          <a:p>
            <a:pPr marL="0" indent="0" algn="ctr">
              <a:buNone/>
            </a:pPr>
            <a:r>
              <a:rPr lang="en-AU" sz="4300" i="1" dirty="0" smtClean="0"/>
              <a:t>De Bono hats. (Table cloths)</a:t>
            </a:r>
          </a:p>
          <a:p>
            <a:pPr marL="0" indent="0" algn="ctr">
              <a:buNone/>
            </a:pPr>
            <a:endParaRPr lang="en-AU" sz="2900" i="1" dirty="0"/>
          </a:p>
          <a:p>
            <a:pPr marL="0" indent="0" algn="ctr">
              <a:buNone/>
            </a:pPr>
            <a:endParaRPr lang="en-AU" sz="2900" i="1" dirty="0"/>
          </a:p>
          <a:p>
            <a:pPr marL="0" indent="0" algn="ctr">
              <a:buNone/>
            </a:pPr>
            <a:r>
              <a:rPr lang="en-AU" sz="2900" i="1" dirty="0"/>
              <a:t>Web site: </a:t>
            </a:r>
            <a:r>
              <a:rPr lang="en-AU" sz="2900" i="1">
                <a:hlinkClick r:id="rId3"/>
              </a:rPr>
              <a:t>http</a:t>
            </a:r>
            <a:r>
              <a:rPr lang="en-AU" sz="2900" i="1" smtClean="0">
                <a:hlinkClick r:id="rId3"/>
              </a:rPr>
              <a:t>://coursehandover.net</a:t>
            </a:r>
            <a:r>
              <a:rPr lang="en-AU" sz="2900" i="1" smtClean="0"/>
              <a:t> </a:t>
            </a:r>
            <a:endParaRPr lang="en-AU" sz="2900" i="1" dirty="0" smtClean="0"/>
          </a:p>
          <a:p>
            <a:pPr marL="0" indent="0">
              <a:buNone/>
            </a:pPr>
            <a:endParaRPr lang="en-AU" sz="1200" i="1" dirty="0"/>
          </a:p>
          <a:p>
            <a:pPr marL="0" indent="0">
              <a:buNone/>
            </a:pPr>
            <a:endParaRPr lang="en-AU" sz="1200" i="1" dirty="0" smtClean="0"/>
          </a:p>
          <a:p>
            <a:pPr marL="0" indent="0">
              <a:buNone/>
            </a:pPr>
            <a:endParaRPr lang="en-AU" sz="1200" i="1" dirty="0"/>
          </a:p>
          <a:p>
            <a:pPr marL="0" indent="0">
              <a:buNone/>
            </a:pPr>
            <a:endParaRPr lang="en-AU" sz="1200" i="1" dirty="0" smtClean="0"/>
          </a:p>
          <a:p>
            <a:pPr marL="0" indent="0">
              <a:buNone/>
            </a:pPr>
            <a:endParaRPr lang="en-AU" sz="1200" i="1" dirty="0"/>
          </a:p>
          <a:p>
            <a:pPr marL="0" indent="0">
              <a:buNone/>
            </a:pPr>
            <a:endParaRPr lang="en-AU" sz="1200" i="1" dirty="0"/>
          </a:p>
          <a:p>
            <a:pPr marL="0" indent="0">
              <a:buNone/>
            </a:pPr>
            <a:r>
              <a:rPr lang="en-AU" sz="2500" i="1" dirty="0" smtClean="0"/>
              <a:t>Support </a:t>
            </a:r>
            <a:r>
              <a:rPr lang="en-AU" sz="2500" i="1" dirty="0"/>
              <a:t>for this project/activity has been provided by the Australian Government Office for Learning and Teaching.  The views in this project/activity do not necessarily reflect the views of the Australian Government Office for Learning and Teaching</a:t>
            </a:r>
            <a:endParaRPr lang="en-AU" sz="2500" dirty="0"/>
          </a:p>
        </p:txBody>
      </p:sp>
      <p:pic>
        <p:nvPicPr>
          <p:cNvPr id="1027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366273"/>
            <a:ext cx="3230217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352801"/>
            <a:ext cx="1676400" cy="57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229651"/>
            <a:ext cx="1368686" cy="1094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8486" y="3026296"/>
            <a:ext cx="9525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66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5029200"/>
          </a:xfrm>
        </p:spPr>
        <p:txBody>
          <a:bodyPr>
            <a:normAutofit fontScale="70000" lnSpcReduction="20000"/>
          </a:bodyPr>
          <a:lstStyle/>
          <a:p>
            <a:r>
              <a:rPr lang="en-AU" dirty="0" smtClean="0"/>
              <a:t>Keep </a:t>
            </a:r>
            <a:r>
              <a:rPr lang="en-AU" dirty="0"/>
              <a:t>your information brief and to the point. Dot points are preferable.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lvl="0"/>
            <a:r>
              <a:rPr lang="en-AU" dirty="0"/>
              <a:t>Create the tool as a ‘standalone’ document. However, it is best used to guide a conversation between the outgoing coordinator and the new coordinator.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lvl="0"/>
            <a:r>
              <a:rPr lang="en-US" dirty="0"/>
              <a:t>Remember a new coordinator maybe new not only to the course, but also new to higher education and maybe new to Australia. 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lvl="0"/>
            <a:r>
              <a:rPr lang="en-AU" dirty="0"/>
              <a:t>Not all aspects of the tool will be relevant for every course. Some questions may require a link to an external document. 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lvl="0"/>
            <a:r>
              <a:rPr lang="en-AU" dirty="0"/>
              <a:t>Some parts of the tool need only be readdressed when the course is formally modified. Other parts will need updating each time the course is taught</a:t>
            </a:r>
            <a:r>
              <a:rPr lang="en-AU" dirty="0" smtClean="0"/>
              <a:t>.</a:t>
            </a:r>
            <a:endParaRPr lang="en-GB" dirty="0"/>
          </a:p>
        </p:txBody>
      </p:sp>
      <p:pic>
        <p:nvPicPr>
          <p:cNvPr id="4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22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Evaluation : De Bono 6 hats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Way of separating components of analysis ….rather than try and analyse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You look through a lens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11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dirty="0" smtClean="0"/>
              <a:t>Evaluation : De Bono 6 hats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If you could maybe spend 5 minutes at your table…….brief report back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Open movement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11.45….</a:t>
            </a:r>
            <a:r>
              <a:rPr lang="en-AU" smtClean="0"/>
              <a:t>last feedback</a:t>
            </a: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41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AU" dirty="0" smtClean="0"/>
              <a:t>The Challenge</a:t>
            </a:r>
          </a:p>
          <a:p>
            <a:pPr marL="0" indent="0" algn="ctr">
              <a:buNone/>
            </a:pPr>
            <a:endParaRPr lang="en-AU" dirty="0"/>
          </a:p>
          <a:p>
            <a:r>
              <a:rPr lang="en-AU" dirty="0" smtClean="0"/>
              <a:t>2011  support for a new curriculum </a:t>
            </a:r>
          </a:p>
          <a:p>
            <a:r>
              <a:rPr lang="en-AU" dirty="0" smtClean="0"/>
              <a:t>Often asked to look at courses that used to work- but something has happened </a:t>
            </a:r>
          </a:p>
          <a:p>
            <a:r>
              <a:rPr lang="en-AU" dirty="0" smtClean="0"/>
              <a:t>Support for new staff</a:t>
            </a:r>
          </a:p>
          <a:p>
            <a:r>
              <a:rPr lang="en-AU" dirty="0" smtClean="0"/>
              <a:t>Increased focus on “program” in the sector</a:t>
            </a:r>
          </a:p>
          <a:p>
            <a:r>
              <a:rPr lang="en-AU" dirty="0" smtClean="0"/>
              <a:t>Reflected in the development of threshold learning outcomes </a:t>
            </a:r>
          </a:p>
          <a:p>
            <a:endParaRPr lang="en-AU" dirty="0"/>
          </a:p>
          <a:p>
            <a:endParaRPr lang="en-AU" dirty="0" smtClean="0"/>
          </a:p>
        </p:txBody>
      </p:sp>
      <p:pic>
        <p:nvPicPr>
          <p:cNvPr id="4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53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Nursing Handover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Can’t find any literature directly related 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Lots on curriculum design / mapping / alignment</a:t>
            </a:r>
          </a:p>
          <a:p>
            <a:pPr marL="0" indent="0">
              <a:buNone/>
            </a:pPr>
            <a:r>
              <a:rPr lang="en-AU" dirty="0" smtClean="0"/>
              <a:t>-Handover is more to do with the communication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Lots on course coordination: more about the job in general:</a:t>
            </a:r>
          </a:p>
          <a:p>
            <a:pPr marL="0" indent="0">
              <a:buNone/>
            </a:pPr>
            <a:r>
              <a:rPr lang="en-AU" dirty="0" smtClean="0"/>
              <a:t>-Handover is more about the course than the job 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We did find local “</a:t>
            </a:r>
            <a:r>
              <a:rPr lang="en-AU" dirty="0" smtClean="0">
                <a:hlinkClick r:id="rId3" action="ppaction://hlinkfile"/>
              </a:rPr>
              <a:t>tick sheets</a:t>
            </a:r>
            <a:r>
              <a:rPr lang="en-AU" dirty="0" smtClean="0"/>
              <a:t>” which address some of the admin requirements ..these are general but very helpful…….</a:t>
            </a:r>
            <a:r>
              <a:rPr lang="en-AU" b="1" dirty="0" smtClean="0"/>
              <a:t>but not handover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545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Nursing Handover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Clinical Handover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944" y="2667000"/>
            <a:ext cx="6096851" cy="3515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36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AU" dirty="0" smtClean="0"/>
              <a:t>Interviewed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21 Course coordinators (11 new + 10 over 2 years experience)</a:t>
            </a:r>
          </a:p>
          <a:p>
            <a:pPr marL="0" indent="0">
              <a:buNone/>
            </a:pPr>
            <a:r>
              <a:rPr lang="en-AU" dirty="0" smtClean="0"/>
              <a:t>6 Program directors</a:t>
            </a:r>
          </a:p>
          <a:p>
            <a:pPr marL="0" indent="0">
              <a:buNone/>
            </a:pPr>
            <a:r>
              <a:rPr lang="en-AU" dirty="0" smtClean="0"/>
              <a:t>5 Heads of school</a:t>
            </a:r>
          </a:p>
          <a:p>
            <a:pPr marL="0" indent="0">
              <a:buNone/>
            </a:pPr>
            <a:r>
              <a:rPr lang="en-AU" dirty="0" smtClean="0"/>
              <a:t>3 Universities in 3 states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Qualitative and exploratory 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Focus groups / individual interviews based on opportunity or need 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924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AU" dirty="0" smtClean="0"/>
              <a:t>4 focus areas</a:t>
            </a:r>
            <a:endParaRPr lang="en-AU" dirty="0"/>
          </a:p>
          <a:p>
            <a:r>
              <a:rPr lang="en-AU" dirty="0" smtClean="0"/>
              <a:t>Previous experience of receiving or giving a  course handover</a:t>
            </a:r>
          </a:p>
          <a:p>
            <a:pPr marL="0" indent="0">
              <a:buNone/>
            </a:pPr>
            <a:r>
              <a:rPr lang="en-AU" dirty="0" smtClean="0"/>
              <a:t>Led to</a:t>
            </a:r>
          </a:p>
          <a:p>
            <a:r>
              <a:rPr lang="en-AU" dirty="0" smtClean="0"/>
              <a:t>Whether they supported the idea, or not (is it really a problem?) very important </a:t>
            </a:r>
          </a:p>
          <a:p>
            <a:r>
              <a:rPr lang="en-AU" dirty="0" smtClean="0"/>
              <a:t>What should be in the tool</a:t>
            </a:r>
          </a:p>
          <a:p>
            <a:r>
              <a:rPr lang="en-AU" dirty="0" smtClean="0"/>
              <a:t>What would stop them using it / how to embed the tool </a:t>
            </a:r>
          </a:p>
          <a:p>
            <a:endParaRPr lang="en-AU" dirty="0"/>
          </a:p>
        </p:txBody>
      </p:sp>
      <p:pic>
        <p:nvPicPr>
          <p:cNvPr id="4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020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dirty="0"/>
              <a:t>  </a:t>
            </a:r>
          </a:p>
          <a:p>
            <a:pPr marL="0" indent="0">
              <a:buNone/>
            </a:pPr>
            <a:r>
              <a:rPr lang="en-AU" dirty="0" smtClean="0"/>
              <a:t>I </a:t>
            </a:r>
            <a:r>
              <a:rPr lang="en-AU" dirty="0"/>
              <a:t>think that this concept of a handover is really quite important.  You look at any system, for it to be efficient you need that, like the succession planning and also the handover.  I think it's crazy, at the levels that we work at, that you don't have that handover.  </a:t>
            </a:r>
            <a:r>
              <a:rPr lang="en-AU" dirty="0" smtClean="0"/>
              <a:t>………But </a:t>
            </a:r>
            <a:r>
              <a:rPr lang="en-AU" dirty="0"/>
              <a:t>I think at our level and to make sure everything flows smoothly, it seems sensible to have some sort of a handover</a:t>
            </a:r>
            <a:r>
              <a:rPr lang="en-AU" dirty="0" smtClean="0"/>
              <a:t>.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(experienced course coordinator)</a:t>
            </a: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384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  </a:t>
            </a: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24016" y="1564243"/>
            <a:ext cx="783418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accent6"/>
                </a:solidFill>
              </a:rPr>
              <a:t>C</a:t>
            </a:r>
            <a:r>
              <a:rPr lang="en-AU" sz="2800" dirty="0" smtClean="0"/>
              <a:t>ritical events and hidden traps</a:t>
            </a:r>
          </a:p>
          <a:p>
            <a:endParaRPr lang="en-AU" dirty="0" smtClean="0"/>
          </a:p>
          <a:p>
            <a:r>
              <a:rPr lang="en-AU" sz="3200" b="1" dirty="0" smtClean="0">
                <a:solidFill>
                  <a:schemeClr val="accent6"/>
                </a:solidFill>
              </a:rPr>
              <a:t>H</a:t>
            </a:r>
            <a:r>
              <a:rPr lang="en-AU" sz="2800" dirty="0" smtClean="0"/>
              <a:t>istory</a:t>
            </a:r>
          </a:p>
          <a:p>
            <a:endParaRPr lang="en-AU" dirty="0" smtClean="0"/>
          </a:p>
          <a:p>
            <a:r>
              <a:rPr lang="en-AU" sz="3200" b="1" dirty="0" smtClean="0">
                <a:solidFill>
                  <a:schemeClr val="accent6"/>
                </a:solidFill>
              </a:rPr>
              <a:t>A</a:t>
            </a:r>
            <a:r>
              <a:rPr lang="en-AU" sz="2800" dirty="0" smtClean="0"/>
              <a:t>ssessment</a:t>
            </a:r>
          </a:p>
          <a:p>
            <a:endParaRPr lang="en-AU" dirty="0" smtClean="0"/>
          </a:p>
          <a:p>
            <a:r>
              <a:rPr lang="en-AU" sz="3200" b="1" dirty="0" smtClean="0">
                <a:solidFill>
                  <a:schemeClr val="accent6"/>
                </a:solidFill>
              </a:rPr>
              <a:t>T</a:t>
            </a:r>
            <a:r>
              <a:rPr lang="en-AU" sz="2800" dirty="0" smtClean="0"/>
              <a:t>eaching quality</a:t>
            </a:r>
          </a:p>
          <a:p>
            <a:endParaRPr lang="en-AU" dirty="0" smtClean="0"/>
          </a:p>
          <a:p>
            <a:r>
              <a:rPr lang="en-AU" sz="3200" b="1" dirty="0" smtClean="0">
                <a:solidFill>
                  <a:schemeClr val="accent6"/>
                </a:solidFill>
              </a:rPr>
              <a:t>S</a:t>
            </a:r>
            <a:r>
              <a:rPr lang="en-AU" sz="2800" dirty="0" smtClean="0"/>
              <a:t>taff</a:t>
            </a:r>
          </a:p>
          <a:p>
            <a:endParaRPr lang="en-AU" dirty="0" smtClean="0"/>
          </a:p>
          <a:p>
            <a:r>
              <a:rPr lang="en-AU" sz="3200" b="1" dirty="0" smtClean="0">
                <a:solidFill>
                  <a:schemeClr val="accent6"/>
                </a:solidFill>
              </a:rPr>
              <a:t>S</a:t>
            </a:r>
            <a:r>
              <a:rPr lang="en-AU" sz="2800" dirty="0" smtClean="0"/>
              <a:t>tudents</a:t>
            </a:r>
          </a:p>
        </p:txBody>
      </p:sp>
    </p:spTree>
    <p:extLst>
      <p:ext uri="{BB962C8B-B14F-4D97-AF65-F5344CB8AC3E}">
        <p14:creationId xmlns:p14="http://schemas.microsoft.com/office/powerpoint/2010/main" val="224120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AU" smtClean="0"/>
              <a:t>Would you like </a:t>
            </a:r>
            <a:r>
              <a:rPr lang="en-AU" dirty="0" smtClean="0"/>
              <a:t>to have </a:t>
            </a:r>
            <a:r>
              <a:rPr lang="en-AU" smtClean="0"/>
              <a:t>a go?</a:t>
            </a: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Groups of 2 or 3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Great if you can do something in all sections but ! Time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‘C’ and ‘A’ are the academic design aspects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 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3" descr="C:\Users\birbecdj\Desktop\Course handover workshop\Banner_2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8589"/>
            <a:ext cx="7989940" cy="131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113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676</Words>
  <Application>Microsoft Office PowerPoint</Application>
  <PresentationFormat>On-screen Show (4:3)</PresentationFormat>
  <Paragraphs>158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Nursing Handover</vt:lpstr>
      <vt:lpstr>Nursing Handover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Birbeck</dc:creator>
  <cp:lastModifiedBy>University of South Australia</cp:lastModifiedBy>
  <cp:revision>150</cp:revision>
  <cp:lastPrinted>2015-04-08T04:22:44Z</cp:lastPrinted>
  <dcterms:created xsi:type="dcterms:W3CDTF">2006-08-16T00:00:00Z</dcterms:created>
  <dcterms:modified xsi:type="dcterms:W3CDTF">2015-06-24T02:27:20Z</dcterms:modified>
</cp:coreProperties>
</file>