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71" r:id="rId13"/>
    <p:sldId id="268" r:id="rId14"/>
    <p:sldId id="269" r:id="rId15"/>
    <p:sldId id="270" r:id="rId16"/>
    <p:sldId id="273" r:id="rId17"/>
    <p:sldId id="275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45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141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9812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8645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250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419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5950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84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001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750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294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92B5C-D572-4679-9E04-2A27782A761E}" type="datetimeFigureOut">
              <a:rPr lang="en-AU" smtClean="0"/>
              <a:t>19/02/2019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0B840-D2B5-40FC-9D0E-764CD6BDD4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218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5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873" y="1995054"/>
            <a:ext cx="9144000" cy="1905434"/>
          </a:xfrm>
        </p:spPr>
        <p:txBody>
          <a:bodyPr>
            <a:normAutofit fontScale="90000"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/>
            </a:r>
            <a:br>
              <a:rPr lang="en-AU" sz="4000" b="1" dirty="0">
                <a:solidFill>
                  <a:srgbClr val="0070C0"/>
                </a:solidFill>
              </a:rPr>
            </a:br>
            <a:r>
              <a:rPr lang="en-AU" sz="4000" b="1" dirty="0">
                <a:solidFill>
                  <a:srgbClr val="0070C0"/>
                </a:solidFill>
              </a:rPr>
              <a:t/>
            </a:r>
            <a:br>
              <a:rPr lang="en-AU" sz="4000" b="1" dirty="0">
                <a:solidFill>
                  <a:srgbClr val="0070C0"/>
                </a:solidFill>
              </a:rPr>
            </a:br>
            <a:r>
              <a:rPr lang="en-AU" sz="4000" b="1" dirty="0">
                <a:solidFill>
                  <a:srgbClr val="0070C0"/>
                </a:solidFill>
              </a:rPr>
              <a:t/>
            </a:r>
            <a:br>
              <a:rPr lang="en-AU" sz="4000" b="1" dirty="0">
                <a:solidFill>
                  <a:srgbClr val="0070C0"/>
                </a:solidFill>
              </a:rPr>
            </a:br>
            <a:r>
              <a:rPr lang="en-AU" sz="4000" b="1" dirty="0">
                <a:solidFill>
                  <a:srgbClr val="0070C0"/>
                </a:solidFill>
              </a:rPr>
              <a:t/>
            </a:r>
            <a:br>
              <a:rPr lang="en-AU" sz="4000" b="1" dirty="0">
                <a:solidFill>
                  <a:srgbClr val="0070C0"/>
                </a:solidFill>
              </a:rPr>
            </a:br>
            <a:r>
              <a:rPr lang="en-AU" sz="4000" b="1" dirty="0">
                <a:solidFill>
                  <a:srgbClr val="0070C0"/>
                </a:solidFill>
              </a:rPr>
              <a:t/>
            </a:r>
            <a:br>
              <a:rPr lang="en-AU" sz="4000" b="1" dirty="0">
                <a:solidFill>
                  <a:srgbClr val="0070C0"/>
                </a:solidFill>
              </a:rPr>
            </a:br>
            <a:r>
              <a:rPr lang="en-AU" sz="4000" b="1" dirty="0">
                <a:solidFill>
                  <a:srgbClr val="0070C0"/>
                </a:solidFill>
              </a:rPr>
              <a:t>Explicit teaching and learning:</a:t>
            </a:r>
            <a:br>
              <a:rPr lang="en-AU" sz="4000" b="1" dirty="0">
                <a:solidFill>
                  <a:srgbClr val="0070C0"/>
                </a:solidFill>
              </a:rPr>
            </a:br>
            <a:r>
              <a:rPr lang="en-AU" sz="4000" b="1" dirty="0">
                <a:solidFill>
                  <a:srgbClr val="0070C0"/>
                </a:solidFill>
              </a:rPr>
              <a:t/>
            </a:r>
            <a:br>
              <a:rPr lang="en-AU" sz="4000" b="1" dirty="0">
                <a:solidFill>
                  <a:srgbClr val="0070C0"/>
                </a:solidFill>
              </a:rPr>
            </a:br>
            <a:r>
              <a:rPr lang="en-AU" sz="4000" b="1" dirty="0">
                <a:solidFill>
                  <a:srgbClr val="0070C0"/>
                </a:solidFill>
              </a:rPr>
              <a:t>Experience in developing CCQs </a:t>
            </a:r>
            <a:br>
              <a:rPr lang="en-AU" sz="4000" b="1" dirty="0">
                <a:solidFill>
                  <a:srgbClr val="0070C0"/>
                </a:solidFill>
              </a:rPr>
            </a:br>
            <a:endParaRPr lang="en-AU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224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4417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chemeClr val="accent5">
                    <a:lumMod val="75000"/>
                  </a:schemeClr>
                </a:solidFill>
              </a:rPr>
              <a:t>Explicit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Put the content in a clear context</a:t>
            </a:r>
          </a:p>
          <a:p>
            <a:endParaRPr lang="en-AU" dirty="0"/>
          </a:p>
          <a:p>
            <a:r>
              <a:rPr lang="en-AU" dirty="0"/>
              <a:t>Let’s students discuss about it and guide them through</a:t>
            </a:r>
          </a:p>
          <a:p>
            <a:endParaRPr lang="en-AU" dirty="0"/>
          </a:p>
          <a:p>
            <a:r>
              <a:rPr lang="en-AU" u="sng" dirty="0">
                <a:solidFill>
                  <a:schemeClr val="accent5">
                    <a:lumMod val="75000"/>
                  </a:schemeClr>
                </a:solidFill>
              </a:rPr>
              <a:t>Check that they understand </a:t>
            </a:r>
          </a:p>
        </p:txBody>
      </p:sp>
    </p:spTree>
    <p:extLst>
      <p:ext uri="{BB962C8B-B14F-4D97-AF65-F5344CB8AC3E}">
        <p14:creationId xmlns:p14="http://schemas.microsoft.com/office/powerpoint/2010/main" val="1592278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6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>
                <a:solidFill>
                  <a:schemeClr val="accent5">
                    <a:lumMod val="75000"/>
                  </a:schemeClr>
                </a:solidFill>
              </a:rPr>
              <a:t>How can we check if they understand?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By asking (closed) questions that are easy to answer and prove that they understand</a:t>
            </a:r>
          </a:p>
          <a:p>
            <a:endParaRPr lang="en-AU" dirty="0"/>
          </a:p>
          <a:p>
            <a:pPr lvl="1"/>
            <a:r>
              <a:rPr lang="en-AU" dirty="0"/>
              <a:t>Step 1: Identify the meaning of a content clearly (elements of meaning)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Step 2: Turn that meaning into closed question(s) with a short/easy answer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99755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1380"/>
            <a:ext cx="10515600" cy="815282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chemeClr val="accent5">
                    <a:lumMod val="75000"/>
                  </a:schemeClr>
                </a:solidFill>
              </a:rPr>
              <a:t>Example: Managed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118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dirty="0"/>
              <a:t>John: Good morning Mary! How are you?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Mary: Not too bad.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John: You look tired.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Mary: Well, I did not sleep well. My neighbour had a party last night and it 	was very noisy. I went to bed at 10:00PM but could not sleep. 	Finally, I </a:t>
            </a:r>
            <a:r>
              <a:rPr lang="en-AU" b="1" u="sng" dirty="0">
                <a:solidFill>
                  <a:srgbClr val="7030A0"/>
                </a:solidFill>
              </a:rPr>
              <a:t>managed</a:t>
            </a:r>
            <a:r>
              <a:rPr lang="en-AU" b="1" dirty="0">
                <a:solidFill>
                  <a:srgbClr val="7030A0"/>
                </a:solidFill>
              </a:rPr>
              <a:t> </a:t>
            </a:r>
            <a:r>
              <a:rPr lang="en-AU" dirty="0"/>
              <a:t>to get some sleep around 3:00AM. </a:t>
            </a:r>
          </a:p>
          <a:p>
            <a:pPr marL="0" indent="0">
              <a:buNone/>
            </a:pPr>
            <a:r>
              <a:rPr lang="en-AU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979389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0890" y="1088967"/>
            <a:ext cx="8972909" cy="5087996"/>
          </a:xfrm>
        </p:spPr>
        <p:txBody>
          <a:bodyPr/>
          <a:lstStyle/>
          <a:p>
            <a:pPr marL="0" indent="0">
              <a:buNone/>
            </a:pPr>
            <a:r>
              <a:rPr lang="en-AU" b="1" dirty="0">
                <a:solidFill>
                  <a:srgbClr val="00B050"/>
                </a:solidFill>
              </a:rPr>
              <a:t>Why the following questions may not be helpful:</a:t>
            </a:r>
          </a:p>
          <a:p>
            <a:pPr marL="0" indent="0">
              <a:buNone/>
            </a:pPr>
            <a:endParaRPr lang="en-AU" dirty="0"/>
          </a:p>
          <a:p>
            <a:pPr lvl="1"/>
            <a:r>
              <a:rPr lang="en-AU" dirty="0"/>
              <a:t>What does ‘managed’ mean?</a:t>
            </a:r>
          </a:p>
          <a:p>
            <a:endParaRPr lang="en-AU" dirty="0"/>
          </a:p>
          <a:p>
            <a:pPr lvl="1"/>
            <a:r>
              <a:rPr lang="en-AU" dirty="0"/>
              <a:t>Do you understand ‘managed’?</a:t>
            </a:r>
          </a:p>
          <a:p>
            <a:endParaRPr lang="en-AU" dirty="0"/>
          </a:p>
          <a:p>
            <a:pPr lvl="1"/>
            <a:r>
              <a:rPr lang="en-AU" dirty="0"/>
              <a:t>You all seem to understand ‘managed’, do you?</a:t>
            </a:r>
          </a:p>
        </p:txBody>
      </p:sp>
    </p:spTree>
    <p:extLst>
      <p:ext uri="{BB962C8B-B14F-4D97-AF65-F5344CB8AC3E}">
        <p14:creationId xmlns:p14="http://schemas.microsoft.com/office/powerpoint/2010/main" val="3902409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5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3093" y="199507"/>
            <a:ext cx="9518895" cy="598516"/>
          </a:xfrm>
        </p:spPr>
        <p:txBody>
          <a:bodyPr>
            <a:normAutofit fontScale="90000"/>
          </a:bodyPr>
          <a:lstStyle/>
          <a:p>
            <a:r>
              <a:rPr lang="en-AU" b="1" dirty="0">
                <a:solidFill>
                  <a:schemeClr val="accent5">
                    <a:lumMod val="75000"/>
                  </a:schemeClr>
                </a:solidFill>
              </a:rPr>
              <a:t>Some hints on developing CCQs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3094" y="1080656"/>
            <a:ext cx="9959469" cy="5295814"/>
          </a:xfrm>
        </p:spPr>
        <p:txBody>
          <a:bodyPr>
            <a:normAutofit/>
          </a:bodyPr>
          <a:lstStyle/>
          <a:p>
            <a:r>
              <a:rPr lang="en-AU" dirty="0"/>
              <a:t>Did she sleep last night? </a:t>
            </a:r>
          </a:p>
          <a:p>
            <a:pPr lvl="1"/>
            <a:r>
              <a:rPr lang="en-AU" b="1" dirty="0">
                <a:solidFill>
                  <a:srgbClr val="00B050"/>
                </a:solidFill>
              </a:rPr>
              <a:t>Hint 1: Make sure to check the meaning carefully</a:t>
            </a:r>
          </a:p>
          <a:p>
            <a:pPr lvl="1"/>
            <a:endParaRPr lang="en-AU" dirty="0"/>
          </a:p>
          <a:p>
            <a:r>
              <a:rPr lang="en-AU" dirty="0"/>
              <a:t>What did she do last night?</a:t>
            </a:r>
          </a:p>
          <a:p>
            <a:pPr lvl="1"/>
            <a:r>
              <a:rPr lang="en-AU" b="1" dirty="0">
                <a:solidFill>
                  <a:srgbClr val="00B050"/>
                </a:solidFill>
              </a:rPr>
              <a:t>Hint 2: Make sure to be specific about the meaning</a:t>
            </a:r>
          </a:p>
          <a:p>
            <a:pPr lvl="1"/>
            <a:endParaRPr lang="en-AU" dirty="0"/>
          </a:p>
          <a:p>
            <a:r>
              <a:rPr lang="en-AU" dirty="0"/>
              <a:t>Did she </a:t>
            </a:r>
            <a:r>
              <a:rPr lang="en-AU" u="sng" dirty="0">
                <a:solidFill>
                  <a:schemeClr val="accent5">
                    <a:lumMod val="75000"/>
                  </a:schemeClr>
                </a:solidFill>
              </a:rPr>
              <a:t>manage</a:t>
            </a:r>
            <a:r>
              <a:rPr lang="en-AU" dirty="0"/>
              <a:t> to get to sleep last night? </a:t>
            </a:r>
          </a:p>
          <a:p>
            <a:pPr lvl="1"/>
            <a:r>
              <a:rPr lang="en-AU" b="1" dirty="0">
                <a:solidFill>
                  <a:srgbClr val="00B050"/>
                </a:solidFill>
              </a:rPr>
              <a:t>Hint 3: Avoid using the target language (if possible)</a:t>
            </a:r>
          </a:p>
          <a:p>
            <a:endParaRPr lang="en-AU" dirty="0"/>
          </a:p>
          <a:p>
            <a:r>
              <a:rPr lang="en-AU" dirty="0"/>
              <a:t>If her neighbour did not have a party last night, would Mary have been able to sleep early? </a:t>
            </a:r>
          </a:p>
          <a:p>
            <a:pPr lvl="1"/>
            <a:r>
              <a:rPr lang="en-AU" b="1" dirty="0">
                <a:solidFill>
                  <a:srgbClr val="00B050"/>
                </a:solidFill>
              </a:rPr>
              <a:t>Hint 4: Use simple (or no more complicated) language in CCQs</a:t>
            </a:r>
          </a:p>
        </p:txBody>
      </p:sp>
    </p:spTree>
    <p:extLst>
      <p:ext uri="{BB962C8B-B14F-4D97-AF65-F5344CB8AC3E}">
        <p14:creationId xmlns:p14="http://schemas.microsoft.com/office/powerpoint/2010/main" val="26218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7426" y="1357312"/>
            <a:ext cx="9541312" cy="4270403"/>
          </a:xfrm>
        </p:spPr>
        <p:txBody>
          <a:bodyPr/>
          <a:lstStyle/>
          <a:p>
            <a:r>
              <a:rPr lang="en-AU" dirty="0">
                <a:solidFill>
                  <a:schemeClr val="accent5">
                    <a:lumMod val="75000"/>
                  </a:schemeClr>
                </a:solidFill>
              </a:rPr>
              <a:t>Identity (elements of) the meaning of ‘Managed’</a:t>
            </a:r>
          </a:p>
          <a:p>
            <a:pPr lvl="1"/>
            <a:r>
              <a:rPr lang="en-AU" dirty="0"/>
              <a:t>Tried to do something </a:t>
            </a:r>
          </a:p>
          <a:p>
            <a:pPr lvl="1"/>
            <a:r>
              <a:rPr lang="en-AU" dirty="0"/>
              <a:t>Not easy to do </a:t>
            </a:r>
          </a:p>
          <a:p>
            <a:pPr lvl="1"/>
            <a:r>
              <a:rPr lang="en-AU" dirty="0"/>
              <a:t>But succeeded in doing it</a:t>
            </a:r>
          </a:p>
          <a:p>
            <a:endParaRPr lang="en-AU" dirty="0"/>
          </a:p>
          <a:p>
            <a:r>
              <a:rPr lang="en-AU" dirty="0">
                <a:solidFill>
                  <a:schemeClr val="accent5">
                    <a:lumMod val="75000"/>
                  </a:schemeClr>
                </a:solidFill>
              </a:rPr>
              <a:t>Turn these into questions</a:t>
            </a:r>
          </a:p>
          <a:p>
            <a:pPr lvl="1"/>
            <a:r>
              <a:rPr lang="en-AU" dirty="0"/>
              <a:t>Did she try to sleep? (yes)</a:t>
            </a:r>
          </a:p>
          <a:p>
            <a:pPr lvl="1"/>
            <a:r>
              <a:rPr lang="en-AU" dirty="0"/>
              <a:t>Was it easy for her to sleep? (No)</a:t>
            </a:r>
          </a:p>
          <a:p>
            <a:pPr lvl="1"/>
            <a:r>
              <a:rPr lang="en-AU" dirty="0"/>
              <a:t>Did she get some sleep? (yes)</a:t>
            </a:r>
          </a:p>
        </p:txBody>
      </p:sp>
    </p:spTree>
    <p:extLst>
      <p:ext uri="{BB962C8B-B14F-4D97-AF65-F5344CB8AC3E}">
        <p14:creationId xmlns:p14="http://schemas.microsoft.com/office/powerpoint/2010/main" val="4103253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1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4518" y="783641"/>
            <a:ext cx="11119269" cy="1325563"/>
          </a:xfrm>
        </p:spPr>
        <p:txBody>
          <a:bodyPr/>
          <a:lstStyle/>
          <a:p>
            <a:r>
              <a:rPr lang="en-AU" b="1" dirty="0"/>
              <a:t>Let’s practice!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4518" y="2335875"/>
            <a:ext cx="9489281" cy="3841087"/>
          </a:xfrm>
        </p:spPr>
        <p:txBody>
          <a:bodyPr/>
          <a:lstStyle/>
          <a:p>
            <a:r>
              <a:rPr lang="en-AU" dirty="0"/>
              <a:t>Discuss with your group and develop some CCQs for the concept that you have chosen in Activity 1. </a:t>
            </a:r>
          </a:p>
        </p:txBody>
      </p:sp>
    </p:spTree>
    <p:extLst>
      <p:ext uri="{BB962C8B-B14F-4D97-AF65-F5344CB8AC3E}">
        <p14:creationId xmlns:p14="http://schemas.microsoft.com/office/powerpoint/2010/main" val="382119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57A946-5442-8348-9562-DBCB82679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074" y="365126"/>
            <a:ext cx="9369726" cy="70643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Explicit teaching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8344D8-D218-E34B-A286-748C77071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4074" y="1207294"/>
            <a:ext cx="9369725" cy="496966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Being clear about what you want your students to learn (content)</a:t>
            </a:r>
          </a:p>
          <a:p>
            <a:endParaRPr lang="en-US" dirty="0"/>
          </a:p>
          <a:p>
            <a:r>
              <a:rPr lang="en-US" dirty="0"/>
              <a:t>Being specific about the content’s elements of meaning</a:t>
            </a:r>
          </a:p>
          <a:p>
            <a:endParaRPr lang="en-US" dirty="0"/>
          </a:p>
          <a:p>
            <a:r>
              <a:rPr lang="en-US" dirty="0"/>
              <a:t>Learning is a constructive process that takes place in a social context</a:t>
            </a:r>
          </a:p>
          <a:p>
            <a:endParaRPr lang="en-US" dirty="0"/>
          </a:p>
          <a:p>
            <a:r>
              <a:rPr lang="en-US" dirty="0"/>
              <a:t>Scaffolding learners through this process </a:t>
            </a:r>
          </a:p>
          <a:p>
            <a:endParaRPr lang="en-US" dirty="0"/>
          </a:p>
          <a:p>
            <a:r>
              <a:rPr lang="en-US" dirty="0"/>
              <a:t>Developing CCQs to check learners’ understandings </a:t>
            </a:r>
          </a:p>
          <a:p>
            <a:endParaRPr lang="en-US" dirty="0"/>
          </a:p>
          <a:p>
            <a:r>
              <a:rPr lang="en-US" dirty="0"/>
              <a:t>Using simple language to explain the target language (content)</a:t>
            </a:r>
          </a:p>
          <a:p>
            <a:endParaRPr lang="en-US" dirty="0"/>
          </a:p>
          <a:p>
            <a:r>
              <a:rPr lang="en-US" dirty="0"/>
              <a:t>Practicing to develop CCQs for any content to be taught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038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88225"/>
            <a:ext cx="10573139" cy="36223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40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AU" sz="4400" b="1" dirty="0">
                <a:solidFill>
                  <a:schemeClr val="accent5">
                    <a:lumMod val="75000"/>
                  </a:schemeClr>
                </a:solidFill>
              </a:rPr>
              <a:t>Welcome and thank you</a:t>
            </a:r>
          </a:p>
          <a:p>
            <a:pPr marL="0" indent="0" algn="ctr">
              <a:buNone/>
            </a:pPr>
            <a:endParaRPr lang="en-AU" sz="4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AU" sz="4400" b="1" dirty="0">
                <a:solidFill>
                  <a:schemeClr val="accent5">
                    <a:lumMod val="75000"/>
                  </a:schemeClr>
                </a:solidFill>
              </a:rPr>
              <a:t>Enjoy teaching SP2-2019!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3410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5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7193" y="688683"/>
            <a:ext cx="10225239" cy="1906734"/>
          </a:xfrm>
        </p:spPr>
        <p:txBody>
          <a:bodyPr>
            <a:normAutofit/>
          </a:bodyPr>
          <a:lstStyle/>
          <a:p>
            <a:r>
              <a:rPr lang="en-AU" sz="3600" b="1" dirty="0">
                <a:solidFill>
                  <a:srgbClr val="0070C0"/>
                </a:solidFill>
              </a:rPr>
              <a:t>Activity 1: Choose one of the followings (a or b) and discuss how you would teach it to your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415" y="2644727"/>
            <a:ext cx="10508567" cy="2208628"/>
          </a:xfrm>
        </p:spPr>
        <p:txBody>
          <a:bodyPr/>
          <a:lstStyle/>
          <a:p>
            <a:pPr lvl="1"/>
            <a:endParaRPr lang="en-AU" dirty="0">
              <a:solidFill>
                <a:srgbClr val="0070C0"/>
              </a:solidFill>
            </a:endParaRPr>
          </a:p>
          <a:p>
            <a:pPr lvl="1"/>
            <a:r>
              <a:rPr lang="en-AU" dirty="0">
                <a:solidFill>
                  <a:srgbClr val="0070C0"/>
                </a:solidFill>
              </a:rPr>
              <a:t>a) ‘Stereotype’ (as a concept)  </a:t>
            </a:r>
          </a:p>
          <a:p>
            <a:pPr lvl="1"/>
            <a:endParaRPr lang="en-AU" dirty="0">
              <a:solidFill>
                <a:srgbClr val="0070C0"/>
              </a:solidFill>
            </a:endParaRPr>
          </a:p>
          <a:p>
            <a:pPr lvl="1"/>
            <a:r>
              <a:rPr lang="en-AU" dirty="0">
                <a:solidFill>
                  <a:srgbClr val="0070C0"/>
                </a:solidFill>
              </a:rPr>
              <a:t>b) ‘Scaffolding’ (as a concept)</a:t>
            </a:r>
          </a:p>
        </p:txBody>
      </p:sp>
    </p:spTree>
    <p:extLst>
      <p:ext uri="{BB962C8B-B14F-4D97-AF65-F5344CB8AC3E}">
        <p14:creationId xmlns:p14="http://schemas.microsoft.com/office/powerpoint/2010/main" val="775040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5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139" y="2052735"/>
            <a:ext cx="10515600" cy="2106833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>
                <a:solidFill>
                  <a:srgbClr val="0070C0"/>
                </a:solidFill>
              </a:rPr>
              <a:t>Activity 2: Explain why you choose such a way to teach</a:t>
            </a:r>
          </a:p>
        </p:txBody>
      </p:sp>
    </p:spTree>
    <p:extLst>
      <p:ext uri="{BB962C8B-B14F-4D97-AF65-F5344CB8AC3E}">
        <p14:creationId xmlns:p14="http://schemas.microsoft.com/office/powerpoint/2010/main" val="3875316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200" b="1" dirty="0">
                <a:solidFill>
                  <a:srgbClr val="0070C0"/>
                </a:solidFill>
              </a:rPr>
              <a:t>What do (traditional) learning theories tell us about learning?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47461"/>
            <a:ext cx="10442171" cy="405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Learning theories:</a:t>
            </a:r>
          </a:p>
          <a:p>
            <a:pPr>
              <a:buFontTx/>
              <a:buChar char="-"/>
            </a:pPr>
            <a:r>
              <a:rPr lang="en-AU" dirty="0">
                <a:solidFill>
                  <a:schemeClr val="accent2">
                    <a:lumMod val="75000"/>
                  </a:schemeClr>
                </a:solidFill>
              </a:rPr>
              <a:t>Behaviourism </a:t>
            </a:r>
          </a:p>
          <a:p>
            <a:pPr>
              <a:buFontTx/>
              <a:buChar char="-"/>
            </a:pPr>
            <a:r>
              <a:rPr lang="en-AU" dirty="0">
                <a:solidFill>
                  <a:schemeClr val="accent2">
                    <a:lumMod val="75000"/>
                  </a:schemeClr>
                </a:solidFill>
              </a:rPr>
              <a:t>Cognitivism </a:t>
            </a:r>
          </a:p>
          <a:p>
            <a:pPr>
              <a:buFontTx/>
              <a:buChar char="-"/>
            </a:pPr>
            <a:r>
              <a:rPr lang="en-AU" dirty="0">
                <a:solidFill>
                  <a:schemeClr val="accent2">
                    <a:lumMod val="75000"/>
                  </a:schemeClr>
                </a:solidFill>
              </a:rPr>
              <a:t>Social Cognitive Theory </a:t>
            </a:r>
          </a:p>
          <a:p>
            <a:pPr>
              <a:buFontTx/>
              <a:buChar char="-"/>
            </a:pPr>
            <a:r>
              <a:rPr lang="en-AU" dirty="0"/>
              <a:t>Humanism </a:t>
            </a:r>
          </a:p>
          <a:p>
            <a:pPr>
              <a:buFontTx/>
              <a:buChar char="-"/>
            </a:pPr>
            <a:r>
              <a:rPr lang="en-AU" dirty="0"/>
              <a:t>Social constructivism </a:t>
            </a:r>
          </a:p>
          <a:p>
            <a:pPr>
              <a:buFontTx/>
              <a:buChar char="-"/>
            </a:pPr>
            <a:r>
              <a:rPr lang="en-AU" dirty="0"/>
              <a:t>Connectivism</a:t>
            </a:r>
          </a:p>
          <a:p>
            <a:pPr>
              <a:buFontTx/>
              <a:buChar char="-"/>
            </a:pPr>
            <a:r>
              <a:rPr lang="en-AU" dirty="0"/>
              <a:t>… </a:t>
            </a:r>
          </a:p>
          <a:p>
            <a:pPr>
              <a:buFontTx/>
              <a:buChar char="-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5244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301" y="182245"/>
            <a:ext cx="10515600" cy="557587"/>
          </a:xfrm>
        </p:spPr>
        <p:txBody>
          <a:bodyPr>
            <a:normAutofit fontScale="90000"/>
          </a:bodyPr>
          <a:lstStyle/>
          <a:p>
            <a:r>
              <a:rPr lang="en-AU" b="1" dirty="0">
                <a:solidFill>
                  <a:srgbClr val="0070C0"/>
                </a:solidFill>
              </a:rPr>
              <a:t>Behaviourism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9026776"/>
              </p:ext>
            </p:extLst>
          </p:nvPr>
        </p:nvGraphicFramePr>
        <p:xfrm>
          <a:off x="752301" y="939337"/>
          <a:ext cx="10823171" cy="5504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073">
                  <a:extLst>
                    <a:ext uri="{9D8B030D-6E8A-4147-A177-3AD203B41FA5}">
                      <a16:colId xmlns:a16="http://schemas.microsoft.com/office/drawing/2014/main" xmlns="" val="131164068"/>
                    </a:ext>
                  </a:extLst>
                </a:gridCol>
                <a:gridCol w="9145098">
                  <a:extLst>
                    <a:ext uri="{9D8B030D-6E8A-4147-A177-3AD203B41FA5}">
                      <a16:colId xmlns:a16="http://schemas.microsoft.com/office/drawing/2014/main" xmlns="" val="2250399041"/>
                    </a:ext>
                  </a:extLst>
                </a:gridCol>
              </a:tblGrid>
              <a:tr h="775746">
                <a:tc>
                  <a:txBody>
                    <a:bodyPr/>
                    <a:lstStyle/>
                    <a:p>
                      <a:r>
                        <a:rPr lang="en-AU" dirty="0"/>
                        <a:t>Behaviourists</a:t>
                      </a:r>
                      <a:r>
                        <a:rPr lang="en-AU" baseline="0" dirty="0"/>
                        <a:t>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Ivan Palov (dog experiment);</a:t>
                      </a:r>
                      <a:r>
                        <a:rPr lang="en-AU" baseline="0" dirty="0"/>
                        <a:t> John Watson; B. F. Skinner; Edward Thorndike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1223330"/>
                  </a:ext>
                </a:extLst>
              </a:tr>
              <a:tr h="7757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Learning</a:t>
                      </a:r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Learning</a:t>
                      </a:r>
                      <a:r>
                        <a:rPr lang="en-AU" baseline="0" dirty="0"/>
                        <a:t> i</a:t>
                      </a:r>
                      <a:r>
                        <a:rPr lang="en-AU" dirty="0"/>
                        <a:t>s</a:t>
                      </a:r>
                      <a:r>
                        <a:rPr lang="en-AU" baseline="0" dirty="0"/>
                        <a:t> a change in observable behaviour (certain behavioural responses become associated in a mechanistic and invariant way with specific stimuli)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362728"/>
                  </a:ext>
                </a:extLst>
              </a:tr>
              <a:tr h="775746">
                <a:tc>
                  <a:txBody>
                    <a:bodyPr/>
                    <a:lstStyle/>
                    <a:p>
                      <a:r>
                        <a:rPr lang="en-AU" dirty="0"/>
                        <a:t>View</a:t>
                      </a:r>
                      <a:r>
                        <a:rPr lang="en-AU" baseline="0" dirty="0"/>
                        <a:t> of knowledge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  <a:p>
                      <a:r>
                        <a:rPr lang="en-AU" dirty="0"/>
                        <a:t>Knowledge is a repertoire</a:t>
                      </a:r>
                      <a:r>
                        <a:rPr lang="en-AU" baseline="0" dirty="0"/>
                        <a:t> of behavioural responses to environmental stimuli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73331264"/>
                  </a:ext>
                </a:extLst>
              </a:tr>
              <a:tr h="775746">
                <a:tc>
                  <a:txBody>
                    <a:bodyPr/>
                    <a:lstStyle/>
                    <a:p>
                      <a:r>
                        <a:rPr lang="en-AU" dirty="0"/>
                        <a:t> View of motivation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Extrinsic</a:t>
                      </a:r>
                      <a:r>
                        <a:rPr lang="en-AU" baseline="0" dirty="0"/>
                        <a:t>, involving positive and negative reinforcement 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8574499"/>
                  </a:ext>
                </a:extLst>
              </a:tr>
              <a:tr h="1220291">
                <a:tc>
                  <a:txBody>
                    <a:bodyPr/>
                    <a:lstStyle/>
                    <a:p>
                      <a:r>
                        <a:rPr lang="en-AU" dirty="0"/>
                        <a:t>Pedagogical</a:t>
                      </a:r>
                      <a:r>
                        <a:rPr lang="en-AU" baseline="0" dirty="0"/>
                        <a:t> implications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- Correct</a:t>
                      </a:r>
                      <a:r>
                        <a:rPr lang="en-AU" baseline="0" dirty="0"/>
                        <a:t> behavioural responses are transmitted by the teacher and absorbed by students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AU" baseline="0" dirty="0"/>
                        <a:t>- Positive (reward) and negative (punishment) reinforcement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AU" baseline="0" dirty="0"/>
                        <a:t>- Rote learnings of facts or standard procedures (some disciplines emphasised on performance improvement)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AU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645865"/>
                  </a:ext>
                </a:extLst>
              </a:tr>
              <a:tr h="938685">
                <a:tc>
                  <a:txBody>
                    <a:bodyPr/>
                    <a:lstStyle/>
                    <a:p>
                      <a:r>
                        <a:rPr lang="en-AU" dirty="0"/>
                        <a:t>Criticism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- Too</a:t>
                      </a:r>
                      <a:r>
                        <a:rPr lang="en-AU" baseline="0" dirty="0"/>
                        <a:t> mechanistic and controlling</a:t>
                      </a:r>
                    </a:p>
                    <a:p>
                      <a:r>
                        <a:rPr lang="en-AU" baseline="0" dirty="0"/>
                        <a:t>- Too dependent on observable behaviour</a:t>
                      </a:r>
                    </a:p>
                    <a:p>
                      <a:r>
                        <a:rPr lang="en-AU" baseline="0" dirty="0"/>
                        <a:t>- Ignoring the human complexity in the learning process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1505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600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7061"/>
            <a:ext cx="10515600" cy="649026"/>
          </a:xfrm>
        </p:spPr>
        <p:txBody>
          <a:bodyPr>
            <a:normAutofit/>
          </a:bodyPr>
          <a:lstStyle/>
          <a:p>
            <a:r>
              <a:rPr lang="en-AU" sz="3600" b="1" dirty="0">
                <a:solidFill>
                  <a:srgbClr val="0070C0"/>
                </a:solidFill>
              </a:rPr>
              <a:t>Cognitivism (information processing)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6583309"/>
              </p:ext>
            </p:extLst>
          </p:nvPr>
        </p:nvGraphicFramePr>
        <p:xfrm>
          <a:off x="838200" y="1177232"/>
          <a:ext cx="10849495" cy="4995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5709">
                  <a:extLst>
                    <a:ext uri="{9D8B030D-6E8A-4147-A177-3AD203B41FA5}">
                      <a16:colId xmlns:a16="http://schemas.microsoft.com/office/drawing/2014/main" xmlns="" val="4274213390"/>
                    </a:ext>
                  </a:extLst>
                </a:gridCol>
                <a:gridCol w="8523786">
                  <a:extLst>
                    <a:ext uri="{9D8B030D-6E8A-4147-A177-3AD203B41FA5}">
                      <a16:colId xmlns:a16="http://schemas.microsoft.com/office/drawing/2014/main" xmlns="" val="1202764344"/>
                    </a:ext>
                  </a:extLst>
                </a:gridCol>
              </a:tblGrid>
              <a:tr h="659209">
                <a:tc>
                  <a:txBody>
                    <a:bodyPr/>
                    <a:lstStyle/>
                    <a:p>
                      <a:r>
                        <a:rPr lang="en-AU" dirty="0"/>
                        <a:t>Cognitivists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J</a:t>
                      </a:r>
                      <a:r>
                        <a:rPr lang="en-AU" baseline="0" dirty="0"/>
                        <a:t>. Piaget (4 stages of cognitive development), Perry,  King, Kitchener, Kohlberg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4725298"/>
                  </a:ext>
                </a:extLst>
              </a:tr>
              <a:tr h="6592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- Learning</a:t>
                      </a:r>
                      <a:r>
                        <a:rPr lang="en-AU" baseline="0" dirty="0"/>
                        <a:t> is a mental process: </a:t>
                      </a:r>
                      <a:r>
                        <a:rPr lang="en-AU" dirty="0"/>
                        <a:t>Knowledge</a:t>
                      </a:r>
                      <a:r>
                        <a:rPr lang="en-AU" baseline="0" dirty="0"/>
                        <a:t> systems of cognitive structures are actively constructed by leaners based on pre-existing cognitive structures</a:t>
                      </a:r>
                      <a:endParaRPr lang="en-AU" dirty="0"/>
                    </a:p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1906069"/>
                  </a:ext>
                </a:extLst>
              </a:tr>
              <a:tr h="659209">
                <a:tc>
                  <a:txBody>
                    <a:bodyPr/>
                    <a:lstStyle/>
                    <a:p>
                      <a:r>
                        <a:rPr lang="en-AU" dirty="0"/>
                        <a:t>View</a:t>
                      </a:r>
                      <a:r>
                        <a:rPr lang="en-AU" baseline="0" dirty="0"/>
                        <a:t> of knowledge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- Active</a:t>
                      </a:r>
                      <a:r>
                        <a:rPr lang="en-AU" baseline="0" dirty="0"/>
                        <a:t> </a:t>
                      </a:r>
                      <a:r>
                        <a:rPr lang="en-AU" i="1" baseline="0" dirty="0"/>
                        <a:t>assimilation</a:t>
                      </a:r>
                      <a:r>
                        <a:rPr lang="en-AU" baseline="0" dirty="0"/>
                        <a:t> and </a:t>
                      </a:r>
                      <a:r>
                        <a:rPr lang="en-AU" i="1" baseline="0" dirty="0"/>
                        <a:t>accommodation </a:t>
                      </a:r>
                      <a:r>
                        <a:rPr lang="en-AU" baseline="0" dirty="0"/>
                        <a:t>of new information to existing cognitive structures (discovery by learners is emphasised)</a:t>
                      </a:r>
                      <a:endParaRPr lang="en-AU" dirty="0"/>
                    </a:p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9215134"/>
                  </a:ext>
                </a:extLst>
              </a:tr>
              <a:tr h="659209">
                <a:tc>
                  <a:txBody>
                    <a:bodyPr/>
                    <a:lstStyle/>
                    <a:p>
                      <a:r>
                        <a:rPr lang="en-AU" dirty="0"/>
                        <a:t> View of motivation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- Intrinsic</a:t>
                      </a:r>
                      <a:r>
                        <a:rPr lang="en-AU" baseline="0" dirty="0"/>
                        <a:t>, learners set their own goals and motivate themselves to learn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35435043"/>
                  </a:ext>
                </a:extLst>
              </a:tr>
              <a:tr h="1137813">
                <a:tc>
                  <a:txBody>
                    <a:bodyPr/>
                    <a:lstStyle/>
                    <a:p>
                      <a:r>
                        <a:rPr lang="en-AU" dirty="0"/>
                        <a:t>Pedagogical</a:t>
                      </a:r>
                      <a:r>
                        <a:rPr lang="en-AU" baseline="0" dirty="0"/>
                        <a:t> implications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- Providing</a:t>
                      </a:r>
                      <a:r>
                        <a:rPr lang="en-AU" baseline="0" dirty="0"/>
                        <a:t> an environment that promotes discovery and assimilation/accommodation</a:t>
                      </a:r>
                    </a:p>
                    <a:p>
                      <a:r>
                        <a:rPr lang="en-AU" baseline="0" dirty="0"/>
                        <a:t>- Bloom’s taxonomies (cognitive, affective, and psycho-motor)</a:t>
                      </a:r>
                    </a:p>
                    <a:p>
                      <a:r>
                        <a:rPr lang="en-AU" baseline="0" dirty="0"/>
                        <a:t>- Adaptive learning (personalised) </a:t>
                      </a:r>
                    </a:p>
                    <a:p>
                      <a:r>
                        <a:rPr lang="en-AU" baseline="0" dirty="0"/>
                        <a:t>- Scaffolding 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4530689"/>
                  </a:ext>
                </a:extLst>
              </a:tr>
              <a:tr h="659209">
                <a:tc>
                  <a:txBody>
                    <a:bodyPr/>
                    <a:lstStyle/>
                    <a:p>
                      <a:r>
                        <a:rPr lang="en-AU" dirty="0"/>
                        <a:t>Criticism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- Cognitive</a:t>
                      </a:r>
                      <a:r>
                        <a:rPr lang="en-AU" baseline="0" dirty="0"/>
                        <a:t> development varies among individuals</a:t>
                      </a:r>
                    </a:p>
                    <a:p>
                      <a:r>
                        <a:rPr lang="en-AU" baseline="0" dirty="0"/>
                        <a:t>- Underestimate the role of learning environment 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936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262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301" y="182245"/>
            <a:ext cx="10515600" cy="557587"/>
          </a:xfrm>
        </p:spPr>
        <p:txBody>
          <a:bodyPr>
            <a:normAutofit fontScale="90000"/>
          </a:bodyPr>
          <a:lstStyle/>
          <a:p>
            <a:r>
              <a:rPr lang="en-AU" b="1" dirty="0">
                <a:solidFill>
                  <a:srgbClr val="0070C0"/>
                </a:solidFill>
              </a:rPr>
              <a:t>Social Cognitive Theory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4474079"/>
              </p:ext>
            </p:extLst>
          </p:nvPr>
        </p:nvGraphicFramePr>
        <p:xfrm>
          <a:off x="752301" y="856209"/>
          <a:ext cx="10885517" cy="5438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739">
                  <a:extLst>
                    <a:ext uri="{9D8B030D-6E8A-4147-A177-3AD203B41FA5}">
                      <a16:colId xmlns:a16="http://schemas.microsoft.com/office/drawing/2014/main" xmlns="" val="131164068"/>
                    </a:ext>
                  </a:extLst>
                </a:gridCol>
                <a:gridCol w="9197778">
                  <a:extLst>
                    <a:ext uri="{9D8B030D-6E8A-4147-A177-3AD203B41FA5}">
                      <a16:colId xmlns:a16="http://schemas.microsoft.com/office/drawing/2014/main" xmlns="" val="2250399041"/>
                    </a:ext>
                  </a:extLst>
                </a:gridCol>
              </a:tblGrid>
              <a:tr h="681993">
                <a:tc>
                  <a:txBody>
                    <a:bodyPr/>
                    <a:lstStyle/>
                    <a:p>
                      <a:r>
                        <a:rPr lang="en-AU" dirty="0"/>
                        <a:t>Theorists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J. Brunner; A. Bandura</a:t>
                      </a:r>
                      <a:r>
                        <a:rPr lang="en-AU"/>
                        <a:t>; Vygotsky</a:t>
                      </a:r>
                      <a:r>
                        <a:rPr lang="en-AU" baseline="0"/>
                        <a:t>  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1223330"/>
                  </a:ext>
                </a:extLst>
              </a:tr>
              <a:tr h="7664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/>
                        <a:t>Learning</a:t>
                      </a:r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AU" sz="1800" dirty="0"/>
                        <a:t>- Learning as an internal process that </a:t>
                      </a:r>
                      <a:r>
                        <a:rPr lang="en-AU" sz="1800" u="sng" dirty="0">
                          <a:solidFill>
                            <a:srgbClr val="C00000"/>
                          </a:solidFill>
                        </a:rPr>
                        <a:t>may or may not </a:t>
                      </a:r>
                      <a:r>
                        <a:rPr lang="en-AU" sz="1800" dirty="0"/>
                        <a:t>be reflected in (observable) behaviour</a:t>
                      </a:r>
                      <a:r>
                        <a:rPr lang="en-AU" sz="1800" baseline="0" dirty="0"/>
                        <a:t> (observation, copy, inhibition, disinhibition…)</a:t>
                      </a:r>
                      <a:endParaRPr lang="en-A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362728"/>
                  </a:ext>
                </a:extLst>
              </a:tr>
              <a:tr h="681993">
                <a:tc>
                  <a:txBody>
                    <a:bodyPr/>
                    <a:lstStyle/>
                    <a:p>
                      <a:r>
                        <a:rPr lang="en-AU" dirty="0"/>
                        <a:t>View</a:t>
                      </a:r>
                      <a:r>
                        <a:rPr lang="en-AU" baseline="0" dirty="0"/>
                        <a:t> of knowledge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- Knowledge constructed</a:t>
                      </a:r>
                      <a:r>
                        <a:rPr lang="en-AU" baseline="0" dirty="0"/>
                        <a:t> within social contexts through interactions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73331264"/>
                  </a:ext>
                </a:extLst>
              </a:tr>
              <a:tr h="803890">
                <a:tc>
                  <a:txBody>
                    <a:bodyPr/>
                    <a:lstStyle/>
                    <a:p>
                      <a:r>
                        <a:rPr lang="en-AU" dirty="0"/>
                        <a:t> View of motivation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AU" dirty="0"/>
                        <a:t>Both</a:t>
                      </a:r>
                      <a:r>
                        <a:rPr lang="en-AU" baseline="0" dirty="0"/>
                        <a:t> intrinsic and extrinsic (learning goals and motives are determined by both learners and external environment)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8574499"/>
                  </a:ext>
                </a:extLst>
              </a:tr>
              <a:tr h="1286224">
                <a:tc>
                  <a:txBody>
                    <a:bodyPr/>
                    <a:lstStyle/>
                    <a:p>
                      <a:r>
                        <a:rPr lang="en-AU" dirty="0"/>
                        <a:t>Pedagogical</a:t>
                      </a:r>
                      <a:r>
                        <a:rPr lang="en-AU" baseline="0" dirty="0"/>
                        <a:t> implications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AU" baseline="0" dirty="0"/>
                        <a:t>Collaborative learning is facilitated and guided by the teacher. Group work and peer-assisted learning is emphasised.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AU" baseline="0" dirty="0"/>
                        <a:t>Emphasis on attention, retention, reproduction and motivation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AU" baseline="0" dirty="0"/>
                        <a:t>Inquiry-learning, scenario-based learning, problem-based learning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AU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645865"/>
                  </a:ext>
                </a:extLst>
              </a:tr>
              <a:tr h="825240">
                <a:tc>
                  <a:txBody>
                    <a:bodyPr/>
                    <a:lstStyle/>
                    <a:p>
                      <a:r>
                        <a:rPr lang="en-AU" dirty="0"/>
                        <a:t>Criticism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AU" dirty="0"/>
                        <a:t>Middle ground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AU" dirty="0"/>
                        <a:t>Difficult</a:t>
                      </a:r>
                      <a:r>
                        <a:rPr lang="en-AU" baseline="0" dirty="0"/>
                        <a:t> in learning measurement 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1505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0312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653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Social Cognitive Theory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1327" y="1325374"/>
            <a:ext cx="6718069" cy="50265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9721" y="365124"/>
            <a:ext cx="3065094" cy="299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235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38703"/>
            <a:ext cx="10515600" cy="665653"/>
          </a:xfrm>
        </p:spPr>
        <p:txBody>
          <a:bodyPr>
            <a:normAutofit/>
          </a:bodyPr>
          <a:lstStyle/>
          <a:p>
            <a:r>
              <a:rPr lang="en-AU" sz="4000" b="1" dirty="0">
                <a:solidFill>
                  <a:schemeClr val="accent5">
                    <a:lumMod val="75000"/>
                  </a:schemeClr>
                </a:solidFill>
              </a:rPr>
              <a:t>The next question: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44930"/>
            <a:ext cx="10873154" cy="39236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3200" dirty="0">
                <a:solidFill>
                  <a:schemeClr val="accent5">
                    <a:lumMod val="75000"/>
                  </a:schemeClr>
                </a:solidFill>
              </a:rPr>
              <a:t>How do I know if my students understand what I teach in class?</a:t>
            </a:r>
          </a:p>
          <a:p>
            <a:pPr marL="0" indent="0">
              <a:buNone/>
            </a:pPr>
            <a:endParaRPr lang="en-AU" sz="32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AU" sz="32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AU" sz="3200" b="1" dirty="0">
                <a:solidFill>
                  <a:srgbClr val="00B050"/>
                </a:solidFill>
              </a:rPr>
              <a:t>Go back to your groups’ activity 1 and discuss how you can check if your students understand what you teach.</a:t>
            </a:r>
          </a:p>
          <a:p>
            <a:pPr marL="0" indent="0">
              <a:buNone/>
            </a:pPr>
            <a:endParaRPr lang="en-A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549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901</Words>
  <Application>Microsoft Office PowerPoint</Application>
  <PresentationFormat>Widescreen</PresentationFormat>
  <Paragraphs>142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     Explicit teaching and learning:  Experience in developing CCQs  </vt:lpstr>
      <vt:lpstr>Activity 1: Choose one of the followings (a or b) and discuss how you would teach it to your students</vt:lpstr>
      <vt:lpstr>Activity 2: Explain why you choose such a way to teach</vt:lpstr>
      <vt:lpstr>What do (traditional) learning theories tell us about learning?</vt:lpstr>
      <vt:lpstr>Behaviourism </vt:lpstr>
      <vt:lpstr>Cognitivism (information processing) </vt:lpstr>
      <vt:lpstr>Social Cognitive Theory</vt:lpstr>
      <vt:lpstr>Social Cognitive Theory</vt:lpstr>
      <vt:lpstr>The next question:</vt:lpstr>
      <vt:lpstr>Explicit teaching</vt:lpstr>
      <vt:lpstr>How can we check if they understand?</vt:lpstr>
      <vt:lpstr>Example: Managed</vt:lpstr>
      <vt:lpstr>PowerPoint Presentation</vt:lpstr>
      <vt:lpstr>Some hints on developing CCQs</vt:lpstr>
      <vt:lpstr>PowerPoint Presentation</vt:lpstr>
      <vt:lpstr>Let’s practice!</vt:lpstr>
      <vt:lpstr>Explicit teaching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 training part 2</dc:title>
  <dc:creator>Min Pham</dc:creator>
  <cp:lastModifiedBy>Sarah Hattam</cp:lastModifiedBy>
  <cp:revision>359</cp:revision>
  <dcterms:created xsi:type="dcterms:W3CDTF">2018-06-16T06:47:57Z</dcterms:created>
  <dcterms:modified xsi:type="dcterms:W3CDTF">2019-02-18T23:45:25Z</dcterms:modified>
</cp:coreProperties>
</file>