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7"/>
  </p:notesMasterIdLst>
  <p:handoutMasterIdLst>
    <p:handoutMasterId r:id="rId28"/>
  </p:handoutMasterIdLst>
  <p:sldIdLst>
    <p:sldId id="256" r:id="rId5"/>
    <p:sldId id="281" r:id="rId6"/>
    <p:sldId id="258" r:id="rId7"/>
    <p:sldId id="278" r:id="rId8"/>
    <p:sldId id="261" r:id="rId9"/>
    <p:sldId id="272" r:id="rId10"/>
    <p:sldId id="279" r:id="rId11"/>
    <p:sldId id="276" r:id="rId12"/>
    <p:sldId id="274" r:id="rId13"/>
    <p:sldId id="280" r:id="rId14"/>
    <p:sldId id="283" r:id="rId15"/>
    <p:sldId id="273" r:id="rId16"/>
    <p:sldId id="275" r:id="rId17"/>
    <p:sldId id="277" r:id="rId18"/>
    <p:sldId id="264" r:id="rId19"/>
    <p:sldId id="271" r:id="rId20"/>
    <p:sldId id="269" r:id="rId21"/>
    <p:sldId id="267" r:id="rId22"/>
    <p:sldId id="282" r:id="rId23"/>
    <p:sldId id="268" r:id="rId24"/>
    <p:sldId id="284" r:id="rId25"/>
    <p:sldId id="263" r:id="rId26"/>
  </p:sldIdLst>
  <p:sldSz cx="9144000" cy="5143500" type="screen16x9"/>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54A89"/>
    <a:srgbClr val="000099"/>
    <a:srgbClr val="4F81B5"/>
    <a:srgbClr val="67AB50"/>
    <a:srgbClr val="70B6AD"/>
    <a:srgbClr val="CE3D62"/>
    <a:srgbClr val="CE4B7F"/>
    <a:srgbClr val="7876DF"/>
    <a:srgbClr val="8FCACC"/>
    <a:srgbClr val="EC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FC8EA0-C3D1-2349-C684-044A44F33C8B}" v="9" dt="2024-03-06T01:50:44.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4660"/>
  </p:normalViewPr>
  <p:slideViewPr>
    <p:cSldViewPr snapToGrid="0">
      <p:cViewPr varScale="1">
        <p:scale>
          <a:sx n="113" d="100"/>
          <a:sy n="113" d="100"/>
        </p:scale>
        <p:origin x="571" y="91"/>
      </p:cViewPr>
      <p:guideLst>
        <p:guide orient="horz"/>
        <p:guide/>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57413"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57413"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57413"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7627" y="4721186"/>
            <a:ext cx="4991947"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57413"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a:t>
            </a:fld>
            <a:endParaRPr lang="en-US"/>
          </a:p>
        </p:txBody>
      </p:sp>
    </p:spTree>
    <p:extLst>
      <p:ext uri="{BB962C8B-B14F-4D97-AF65-F5344CB8AC3E}">
        <p14:creationId xmlns:p14="http://schemas.microsoft.com/office/powerpoint/2010/main" val="1442440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atin typeface="Arial"/>
                <a:cs typeface="Arial"/>
              </a:rPr>
              <a:t>Contact us by phone, email and live chat 7 days a week through our Ask the Library Service, which is available from the top blue bar on the Library website. You can get help between 8:30am till 6pm Monday to Friday and from 10 till 6 on weekends.</a:t>
            </a:r>
            <a:endParaRPr lang="en-AU"/>
          </a:p>
          <a:p>
            <a:r>
              <a:rPr lang="en-AU">
                <a:latin typeface="Arial"/>
                <a:cs typeface="Arial"/>
              </a:rPr>
              <a:t>There are also service points available on every floor of the Library (with the exception of Level 6 of the Jeffrey Smart Building).</a:t>
            </a:r>
          </a:p>
          <a:p>
            <a:endParaRPr lang="en-AU"/>
          </a:p>
          <a:p>
            <a:r>
              <a:rPr lang="en-AU">
                <a:latin typeface="Arial"/>
                <a:cs typeface="Arial"/>
              </a:rPr>
              <a:t>As HDR students you can also make an appointment with an Academic Librarian. Either Sarah McQuillen or Ash Barber  who are the Academic Librarians for programs based at City West; or Karen Ayles for programs based at Magill.</a:t>
            </a:r>
          </a:p>
          <a:p>
            <a:endParaRPr lang="en-AU"/>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a:t>
            </a:fld>
            <a:endParaRPr lang="en-US"/>
          </a:p>
        </p:txBody>
      </p:sp>
    </p:spTree>
    <p:extLst>
      <p:ext uri="{BB962C8B-B14F-4D97-AF65-F5344CB8AC3E}">
        <p14:creationId xmlns:p14="http://schemas.microsoft.com/office/powerpoint/2010/main" val="1396947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If there is something you require for your research and we don’t have it, please let us know and we’ll either purchase a copy or try to get it in for you from another library via interlibrary loan.</a:t>
            </a:r>
          </a:p>
          <a:p>
            <a:endParaRPr lang="en-AU"/>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5</a:t>
            </a:fld>
            <a:endParaRPr lang="en-US"/>
          </a:p>
        </p:txBody>
      </p:sp>
    </p:spTree>
    <p:extLst>
      <p:ext uri="{BB962C8B-B14F-4D97-AF65-F5344CB8AC3E}">
        <p14:creationId xmlns:p14="http://schemas.microsoft.com/office/powerpoint/2010/main" val="3849609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atin typeface="Arial"/>
                <a:cs typeface="Arial"/>
              </a:rPr>
              <a:t>The Library offers a variety of workshops through </a:t>
            </a:r>
            <a:r>
              <a:rPr lang="en-AU" err="1">
                <a:latin typeface="Arial"/>
                <a:cs typeface="Arial"/>
              </a:rPr>
              <a:t>EDGEx</a:t>
            </a:r>
            <a:r>
              <a:rPr lang="en-AU">
                <a:latin typeface="Arial"/>
                <a:cs typeface="Arial"/>
              </a:rPr>
              <a:t> – this is a selection of our offerings most relevant to commencing HDRs.</a:t>
            </a:r>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15</a:t>
            </a:fld>
            <a:endParaRPr lang="en-US"/>
          </a:p>
        </p:txBody>
      </p:sp>
    </p:spTree>
    <p:extLst>
      <p:ext uri="{BB962C8B-B14F-4D97-AF65-F5344CB8AC3E}">
        <p14:creationId xmlns:p14="http://schemas.microsoft.com/office/powerpoint/2010/main" val="333436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atin typeface="Arial"/>
                <a:cs typeface="Arial"/>
              </a:rPr>
              <a:t>The Library offers a variety of workshops through </a:t>
            </a:r>
            <a:r>
              <a:rPr lang="en-AU" err="1">
                <a:latin typeface="Arial"/>
                <a:cs typeface="Arial"/>
              </a:rPr>
              <a:t>EDGEx</a:t>
            </a:r>
            <a:r>
              <a:rPr lang="en-AU">
                <a:latin typeface="Arial"/>
                <a:cs typeface="Arial"/>
              </a:rPr>
              <a:t>.</a:t>
            </a:r>
          </a:p>
          <a:p>
            <a:endParaRPr lang="en-AU" i="1"/>
          </a:p>
          <a:p>
            <a:r>
              <a:rPr lang="en-AU" i="1">
                <a:latin typeface="Arial"/>
                <a:cs typeface="Arial"/>
              </a:rPr>
              <a:t>Feedback is from Sep 2023 sessions.</a:t>
            </a:r>
            <a:endParaRPr lang="en-AU" i="1"/>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17</a:t>
            </a:fld>
            <a:endParaRPr lang="en-US"/>
          </a:p>
        </p:txBody>
      </p:sp>
    </p:spTree>
    <p:extLst>
      <p:ext uri="{BB962C8B-B14F-4D97-AF65-F5344CB8AC3E}">
        <p14:creationId xmlns:p14="http://schemas.microsoft.com/office/powerpoint/2010/main" val="152432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err="1">
                <a:latin typeface="Arial"/>
                <a:cs typeface="Arial"/>
              </a:rPr>
              <a:t>ORCiD</a:t>
            </a:r>
            <a:r>
              <a:rPr lang="en-AU">
                <a:latin typeface="Arial"/>
                <a:cs typeface="Arial"/>
              </a:rPr>
              <a:t> is a unique persistent identifier which brings all of your research together into your own personal profile that distinguishes you from every other researcher. It is a portable profile which you can take with you wherever you work as the unique ID number remains yours for life, so you only ever need to register once.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latin typeface="Arial"/>
              <a:cs typeface="Arial"/>
            </a:endParaRPr>
          </a:p>
          <a:p>
            <a:pPr>
              <a:defRPr/>
            </a:pPr>
            <a:r>
              <a:rPr lang="en-AU">
                <a:latin typeface="Arial"/>
                <a:cs typeface="Arial"/>
              </a:rPr>
              <a:t>Having an ORCID is a requirement of first year review of progress. You must register your </a:t>
            </a:r>
            <a:r>
              <a:rPr lang="en-AU" err="1">
                <a:latin typeface="Arial"/>
                <a:cs typeface="Arial"/>
              </a:rPr>
              <a:t>ORCiD</a:t>
            </a:r>
            <a:r>
              <a:rPr lang="en-AU">
                <a:latin typeface="Arial"/>
                <a:cs typeface="Arial"/>
              </a:rPr>
              <a:t> with </a:t>
            </a:r>
            <a:r>
              <a:rPr lang="en-AU" err="1">
                <a:latin typeface="Arial"/>
                <a:cs typeface="Arial"/>
              </a:rPr>
              <a:t>UniSA</a:t>
            </a:r>
            <a:r>
              <a:rPr lang="en-AU">
                <a:latin typeface="Arial"/>
                <a:cs typeface="Arial"/>
              </a:rPr>
              <a:t> for this to be counted by the University</a:t>
            </a:r>
            <a:endParaRPr lang="en-AU"/>
          </a:p>
          <a:p>
            <a:endParaRPr lang="en-AU"/>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18</a:t>
            </a:fld>
            <a:endParaRPr lang="en-US"/>
          </a:p>
        </p:txBody>
      </p:sp>
    </p:spTree>
    <p:extLst>
      <p:ext uri="{BB962C8B-B14F-4D97-AF65-F5344CB8AC3E}">
        <p14:creationId xmlns:p14="http://schemas.microsoft.com/office/powerpoint/2010/main" val="401000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atin typeface="Arial"/>
                <a:cs typeface="Arial"/>
              </a:rPr>
              <a:t>Information Strategy &amp; Technology Services (ISTS) staff are available to help you with a range of services and support, including wireless access, email, data storage, printing, VPN, software you can download for use at home, research tools such as survey tools and data collection tools – basically anything to do with IT.</a:t>
            </a:r>
          </a:p>
          <a:p>
            <a:endParaRPr lang="en-AU"/>
          </a:p>
          <a:p>
            <a:r>
              <a:rPr lang="en-AU">
                <a:latin typeface="Arial"/>
                <a:cs typeface="Arial"/>
              </a:rPr>
              <a:t>You can contact the IT helpdesk on 8302 5000 or by selecting </a:t>
            </a:r>
            <a:r>
              <a:rPr lang="en-AU" err="1">
                <a:latin typeface="Arial"/>
                <a:cs typeface="Arial"/>
              </a:rPr>
              <a:t>AskIT</a:t>
            </a:r>
            <a:r>
              <a:rPr lang="en-AU">
                <a:latin typeface="Arial"/>
                <a:cs typeface="Arial"/>
              </a:rPr>
              <a:t> from your student portal.</a:t>
            </a:r>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20</a:t>
            </a:fld>
            <a:endParaRPr lang="en-US"/>
          </a:p>
        </p:txBody>
      </p:sp>
    </p:spTree>
    <p:extLst>
      <p:ext uri="{BB962C8B-B14F-4D97-AF65-F5344CB8AC3E}">
        <p14:creationId xmlns:p14="http://schemas.microsoft.com/office/powerpoint/2010/main" val="3316017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22</a:t>
            </a:fld>
            <a:endParaRPr lang="en-US"/>
          </a:p>
        </p:txBody>
      </p:sp>
    </p:spTree>
    <p:extLst>
      <p:ext uri="{BB962C8B-B14F-4D97-AF65-F5344CB8AC3E}">
        <p14:creationId xmlns:p14="http://schemas.microsoft.com/office/powerpoint/2010/main" val="1861688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D942E2-BAD8-FC47-AC93-B2BB6BCAF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7728" y="590550"/>
            <a:ext cx="1288544" cy="1030835"/>
          </a:xfrm>
          <a:prstGeom prst="rect">
            <a:avLst/>
          </a:prstGeom>
        </p:spPr>
      </p:pic>
      <p:sp>
        <p:nvSpPr>
          <p:cNvPr id="4" name="Rectangle 8"/>
          <p:cNvSpPr>
            <a:spLocks noGrp="1" noChangeArrowheads="1"/>
          </p:cNvSpPr>
          <p:nvPr>
            <p:ph type="ctrTitle" sz="quarter" hasCustomPrompt="1"/>
          </p:nvPr>
        </p:nvSpPr>
        <p:spPr bwMode="auto">
          <a:xfrm>
            <a:off x="1358089" y="2184400"/>
            <a:ext cx="6437083" cy="84328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a:t>Insert title here</a:t>
            </a:r>
          </a:p>
        </p:txBody>
      </p:sp>
      <p:sp>
        <p:nvSpPr>
          <p:cNvPr id="5" name="Rectangle 11"/>
          <p:cNvSpPr>
            <a:spLocks noGrp="1" noChangeArrowheads="1"/>
          </p:cNvSpPr>
          <p:nvPr>
            <p:ph type="subTitle" sz="quarter" idx="1" hasCustomPrompt="1"/>
          </p:nvPr>
        </p:nvSpPr>
        <p:spPr bwMode="auto">
          <a:xfrm>
            <a:off x="1366353" y="3332829"/>
            <a:ext cx="6428827"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a:t>Insert text or delete if not required</a:t>
            </a:r>
          </a:p>
        </p:txBody>
      </p:sp>
    </p:spTree>
    <p:extLst>
      <p:ext uri="{BB962C8B-B14F-4D97-AF65-F5344CB8AC3E}">
        <p14:creationId xmlns:p14="http://schemas.microsoft.com/office/powerpoint/2010/main" val="16813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oter:heading and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CBD54-DF40-5146-A631-26A8BE439F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1"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defRPr>
            </a:lvl1pPr>
          </a:lstStyle>
          <a:p>
            <a:pPr lvl="0"/>
            <a:r>
              <a:rPr lang="en-US"/>
              <a:t>Type heading here</a:t>
            </a:r>
            <a:endParaRPr lang="en-AU"/>
          </a:p>
        </p:txBody>
      </p:sp>
      <p:sp>
        <p:nvSpPr>
          <p:cNvPr id="12" name="Text Placeholder 3"/>
          <p:cNvSpPr>
            <a:spLocks noGrp="1"/>
          </p:cNvSpPr>
          <p:nvPr>
            <p:ph type="body" sz="quarter" idx="12" hasCustomPrompt="1"/>
          </p:nvPr>
        </p:nvSpPr>
        <p:spPr>
          <a:xfrm>
            <a:off x="416209" y="1295405"/>
            <a:ext cx="8280751" cy="2504435"/>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3000" indent="-228600">
              <a:buFont typeface="Arial" panose="020B0604020202020204" pitchFamily="34" charset="0"/>
              <a:buChar char="»"/>
              <a:defRPr sz="2000"/>
            </a:lvl3pPr>
          </a:lstStyle>
          <a:p>
            <a:pPr lvl="0"/>
            <a:r>
              <a:rPr lang="en-US"/>
              <a:t>Type text here</a:t>
            </a:r>
          </a:p>
          <a:p>
            <a:pPr lvl="1"/>
            <a:r>
              <a:rPr lang="en-US"/>
              <a:t>Second level if required</a:t>
            </a:r>
          </a:p>
          <a:p>
            <a:pPr lvl="2"/>
            <a:r>
              <a:rPr lang="en-US"/>
              <a:t>Third level if required</a:t>
            </a:r>
            <a:endParaRPr lang="en-A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Text left/Image r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0FB18-372E-8048-B367-776BEFCD7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5" name="Picture Placeholder 4"/>
          <p:cNvSpPr>
            <a:spLocks noGrp="1"/>
          </p:cNvSpPr>
          <p:nvPr>
            <p:ph type="pic" sz="quarter" idx="10" hasCustomPrompt="1"/>
          </p:nvPr>
        </p:nvSpPr>
        <p:spPr>
          <a:xfrm>
            <a:off x="4570413" y="-1"/>
            <a:ext cx="4573587" cy="4276725"/>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2" name="Text Placeholder 3"/>
          <p:cNvSpPr>
            <a:spLocks noGrp="1"/>
          </p:cNvSpPr>
          <p:nvPr>
            <p:ph type="body" sz="quarter" idx="11" hasCustomPrompt="1"/>
          </p:nvPr>
        </p:nvSpPr>
        <p:spPr>
          <a:xfrm>
            <a:off x="41621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1620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Text right/Image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5B3DD-81C4-9F4B-B660-B393B3F433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5" name="Picture Placeholder 4"/>
          <p:cNvSpPr>
            <a:spLocks noGrp="1"/>
          </p:cNvSpPr>
          <p:nvPr>
            <p:ph type="pic" sz="quarter" idx="10" hasCustomPrompt="1"/>
          </p:nvPr>
        </p:nvSpPr>
        <p:spPr>
          <a:xfrm>
            <a:off x="0" y="1"/>
            <a:ext cx="4572000" cy="427355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sp>
        <p:nvSpPr>
          <p:cNvPr id="12" name="Text Placeholder 3"/>
          <p:cNvSpPr>
            <a:spLocks noGrp="1"/>
          </p:cNvSpPr>
          <p:nvPr>
            <p:ph type="body" sz="quarter" idx="11" hasCustomPrompt="1"/>
          </p:nvPr>
        </p:nvSpPr>
        <p:spPr>
          <a:xfrm>
            <a:off x="494757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94756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extLst>
      <p:ext uri="{BB962C8B-B14F-4D97-AF65-F5344CB8AC3E}">
        <p14:creationId xmlns:p14="http://schemas.microsoft.com/office/powerpoint/2010/main" val="19033627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Full screen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C448AA-A810-3541-838F-89503E9EE5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
            <a:ext cx="9144000" cy="4264818"/>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7682415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heading and full screen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B5293-C01E-AE4B-B09A-72C45EC0A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247587"/>
            <a:ext cx="9144000" cy="3017231"/>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sp>
        <p:nvSpPr>
          <p:cNvPr id="5"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latin typeface="Altis UniSA" panose="020B0603030000000003" pitchFamily="34" charset="77"/>
              </a:defRPr>
            </a:lvl1pPr>
          </a:lstStyle>
          <a:p>
            <a:pPr lvl="0"/>
            <a:r>
              <a:rPr lang="en-US"/>
              <a:t>Type heading here</a:t>
            </a:r>
            <a:endParaRPr lang="en-AU"/>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50610714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BF3C-6C79-414F-B2F0-C45AE2BA79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pic>
        <p:nvPicPr>
          <p:cNvPr id="6" name="Picture 5"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sp>
        <p:nvSpPr>
          <p:cNvPr id="9" name="Rectangle 11"/>
          <p:cNvSpPr>
            <a:spLocks noGrp="1" noChangeArrowheads="1"/>
          </p:cNvSpPr>
          <p:nvPr>
            <p:ph type="subTitle" sz="quarter" idx="1" hasCustomPrompt="1"/>
          </p:nvPr>
        </p:nvSpPr>
        <p:spPr bwMode="auto">
          <a:xfrm>
            <a:off x="0" y="3332829"/>
            <a:ext cx="9143999"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latin typeface="Altis UniSA" panose="020B0603030000000003" pitchFamily="34" charset="77"/>
              </a:defRPr>
            </a:lvl1pPr>
          </a:lstStyle>
          <a:p>
            <a:r>
              <a:rPr lang="en-US"/>
              <a:t>Insert text or delete if not required</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4"/>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0" r:id="rId2"/>
    <p:sldLayoutId id="2147483651" r:id="rId3"/>
    <p:sldLayoutId id="2147483654" r:id="rId4"/>
    <p:sldLayoutId id="2147483659" r:id="rId5"/>
    <p:sldLayoutId id="2147483660" r:id="rId6"/>
    <p:sldLayoutId id="2147483649" r:id="rId7"/>
  </p:sldLayoutIdLst>
  <p:transition/>
  <p:txStyles>
    <p:titleStyle>
      <a:lvl1pPr algn="ctr" rtl="0" eaLnBrk="1" fontAlgn="base" hangingPunct="1">
        <a:spcBef>
          <a:spcPct val="0"/>
        </a:spcBef>
        <a:spcAft>
          <a:spcPct val="0"/>
        </a:spcAft>
        <a:defRPr sz="4400">
          <a:solidFill>
            <a:schemeClr val="tx2"/>
          </a:solidFill>
          <a:latin typeface="+mj-lt"/>
          <a:ea typeface="Arial" pitchFamily="-65" charset="0"/>
          <a:cs typeface="+mj-cs"/>
        </a:defRPr>
      </a:lvl1pPr>
      <a:lvl2pPr algn="ctr" rtl="0" eaLnBrk="1" fontAlgn="base" hangingPunct="1">
        <a:spcBef>
          <a:spcPct val="0"/>
        </a:spcBef>
        <a:spcAft>
          <a:spcPct val="0"/>
        </a:spcAft>
        <a:defRPr sz="4400">
          <a:solidFill>
            <a:schemeClr val="tx2"/>
          </a:solidFill>
          <a:latin typeface="Arial" charset="0"/>
          <a:ea typeface="Arial" pitchFamily="-65" charset="0"/>
          <a:cs typeface="Arial" charset="0"/>
        </a:defRPr>
      </a:lvl2pPr>
      <a:lvl3pPr algn="ctr" rtl="0" eaLnBrk="1" fontAlgn="base" hangingPunct="1">
        <a:spcBef>
          <a:spcPct val="0"/>
        </a:spcBef>
        <a:spcAft>
          <a:spcPct val="0"/>
        </a:spcAft>
        <a:defRPr sz="4400">
          <a:solidFill>
            <a:schemeClr val="tx2"/>
          </a:solidFill>
          <a:latin typeface="Arial" charset="0"/>
          <a:ea typeface="Arial" pitchFamily="-65" charset="0"/>
          <a:cs typeface="Arial" charset="0"/>
        </a:defRPr>
      </a:lvl3pPr>
      <a:lvl4pPr algn="ctr" rtl="0" eaLnBrk="1" fontAlgn="base" hangingPunct="1">
        <a:spcBef>
          <a:spcPct val="0"/>
        </a:spcBef>
        <a:spcAft>
          <a:spcPct val="0"/>
        </a:spcAft>
        <a:defRPr sz="4400">
          <a:solidFill>
            <a:schemeClr val="tx2"/>
          </a:solidFill>
          <a:latin typeface="Arial" charset="0"/>
          <a:ea typeface="Arial" pitchFamily="-65" charset="0"/>
          <a:cs typeface="Arial" charset="0"/>
        </a:defRPr>
      </a:lvl4pPr>
      <a:lvl5pPr algn="ctr" rtl="0" eaLnBrk="1" fontAlgn="base" hangingPunct="1">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library.unisa.edu.au/researchers/Workshops-and-Seminar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guides.library.unisa.edu.au/c.php?g=889439&amp;p=6652537" TargetMode="External"/><Relationship Id="rId5" Type="http://schemas.openxmlformats.org/officeDocument/2006/relationships/hyperlink" Target="https://guides.library.unisa.edu.au/c.php?g=889439&amp;p=6668137" TargetMode="Externa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hyperlink" Target="https://guides.library.unisa.edu.au/publishing" TargetMode="External"/><Relationship Id="rId13" Type="http://schemas.openxmlformats.org/officeDocument/2006/relationships/hyperlink" Target="https://guides.library.unisa.edu.au/Searchingforyourliteraturereview" TargetMode="External"/><Relationship Id="rId3" Type="http://schemas.openxmlformats.org/officeDocument/2006/relationships/hyperlink" Target="https://i.unisa.edu.au/askresearch/" TargetMode="External"/><Relationship Id="rId7" Type="http://schemas.openxmlformats.org/officeDocument/2006/relationships/hyperlink" Target="https://guides.library.unisa.edu.au/oa" TargetMode="External"/><Relationship Id="rId12" Type="http://schemas.openxmlformats.org/officeDocument/2006/relationships/hyperlink" Target="https://guides.library.unisa.edu.au/ScopingReviews" TargetMode="External"/><Relationship Id="rId2" Type="http://schemas.openxmlformats.org/officeDocument/2006/relationships/hyperlink" Target="https://www.library.unisa.edu.au/" TargetMode="External"/><Relationship Id="rId16" Type="http://schemas.openxmlformats.org/officeDocument/2006/relationships/hyperlink" Target="https://guides.library.unisa.edu.au/c.php?g=889439&amp;p=6668137" TargetMode="External"/><Relationship Id="rId1" Type="http://schemas.openxmlformats.org/officeDocument/2006/relationships/slideLayout" Target="../slideLayouts/slideLayout2.xml"/><Relationship Id="rId6" Type="http://schemas.openxmlformats.org/officeDocument/2006/relationships/hyperlink" Target="https://guides.library.unisa.edu.au/citation_journal_metrics" TargetMode="External"/><Relationship Id="rId11" Type="http://schemas.openxmlformats.org/officeDocument/2006/relationships/hyperlink" Target="https://events.library.unisa.edu.au/calendar/RESA/?cid=8433&amp;t=m&amp;d=0000-00-00&amp;cal=8433&amp;inc=0" TargetMode="External"/><Relationship Id="rId5" Type="http://schemas.openxmlformats.org/officeDocument/2006/relationships/hyperlink" Target="https://ask.library.unisa.edu.au/app/answers/detail/a_id/2499/kw/ILL" TargetMode="External"/><Relationship Id="rId15" Type="http://schemas.openxmlformats.org/officeDocument/2006/relationships/hyperlink" Target="https://guides.library.unisa.edu.au/SystematicReviews" TargetMode="External"/><Relationship Id="rId10" Type="http://schemas.openxmlformats.org/officeDocument/2006/relationships/hyperlink" Target="https://find.library.unisa.edu.au/primo-explore/search?vid=ROR&amp;sortby=rank&amp;lang=en_US" TargetMode="External"/><Relationship Id="rId4" Type="http://schemas.openxmlformats.org/officeDocument/2006/relationships/hyperlink" Target="https://www.library.unisa.edu.au/copyright/using-copyright-material/#100" TargetMode="External"/><Relationship Id="rId9" Type="http://schemas.openxmlformats.org/officeDocument/2006/relationships/hyperlink" Target="https://guides.library.unisa.edu.au/ResearchDataManagement" TargetMode="External"/><Relationship Id="rId14" Type="http://schemas.openxmlformats.org/officeDocument/2006/relationships/hyperlink" Target="https://guides.library.unisa.edu.au/Social-Med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mailto:ithelpdesk@unisa.edu.au" TargetMode="External"/><Relationship Id="rId4" Type="http://schemas.openxmlformats.org/officeDocument/2006/relationships/hyperlink" Target="http://unisa.edu.au/AskI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Library.unisa.edu.au"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sz="quarter"/>
          </p:nvPr>
        </p:nvSpPr>
        <p:spPr>
          <a:xfrm>
            <a:off x="1292535" y="2184400"/>
            <a:ext cx="6502637" cy="843280"/>
          </a:xfrm>
          <a:effectLst>
            <a:outerShdw blurRad="25400" dist="12700" dir="5400000" algn="t" rotWithShape="0">
              <a:prstClr val="black">
                <a:alpha val="40000"/>
              </a:prstClr>
            </a:outerShdw>
          </a:effectLst>
        </p:spPr>
        <p:txBody>
          <a:bodyPr/>
          <a:lstStyle/>
          <a:p>
            <a:r>
              <a:rPr lang="en-US" dirty="0">
                <a:latin typeface="Altis UniSA" panose="020B0603030000000003" pitchFamily="34" charset="0"/>
              </a:rPr>
              <a:t>The Library: </a:t>
            </a:r>
            <a:br>
              <a:rPr lang="en-US" dirty="0">
                <a:latin typeface="Altis UniSA" panose="020B0603030000000003" pitchFamily="34" charset="0"/>
              </a:rPr>
            </a:br>
            <a:r>
              <a:rPr lang="en-US" sz="3200" dirty="0">
                <a:latin typeface="Altis UniSA" panose="020B0603030000000003" pitchFamily="34" charset="0"/>
              </a:rPr>
              <a:t>the value of your </a:t>
            </a:r>
            <a:br>
              <a:rPr lang="en-US" sz="3200" dirty="0">
                <a:latin typeface="Altis UniSA" panose="020B0603030000000003" pitchFamily="34" charset="0"/>
              </a:rPr>
            </a:br>
            <a:r>
              <a:rPr lang="en-US" sz="3200" dirty="0">
                <a:latin typeface="Altis UniSA" panose="020B0603030000000003" pitchFamily="34" charset="0"/>
              </a:rPr>
              <a:t>Academic Librarian</a:t>
            </a:r>
          </a:p>
        </p:txBody>
      </p:sp>
      <p:sp>
        <p:nvSpPr>
          <p:cNvPr id="10" name="Subtitle 9"/>
          <p:cNvSpPr>
            <a:spLocks noGrp="1"/>
          </p:cNvSpPr>
          <p:nvPr>
            <p:ph type="subTitle" sz="quarter" idx="1"/>
          </p:nvPr>
        </p:nvSpPr>
        <p:spPr>
          <a:xfrm>
            <a:off x="1366353" y="4216764"/>
            <a:ext cx="6428827" cy="763097"/>
          </a:xfrm>
          <a:effectLst>
            <a:outerShdw blurRad="25400" dist="12700" dir="5400000" algn="t" rotWithShape="0">
              <a:prstClr val="black">
                <a:alpha val="40000"/>
              </a:prstClr>
            </a:outerShdw>
          </a:effectLst>
        </p:spPr>
        <p:txBody>
          <a:bodyPr/>
          <a:lstStyle/>
          <a:p>
            <a:r>
              <a:rPr lang="en-US" sz="1600" dirty="0">
                <a:latin typeface="Altis UniSA"/>
              </a:rPr>
              <a:t>Cathy Mahar</a:t>
            </a:r>
          </a:p>
          <a:p>
            <a:r>
              <a:rPr lang="en-US" sz="1600" dirty="0">
                <a:latin typeface="Altis UniSA"/>
              </a:rPr>
              <a:t>Research Connections Librarian</a:t>
            </a:r>
          </a:p>
          <a:p>
            <a:r>
              <a:rPr lang="en-US" sz="1600" dirty="0">
                <a:latin typeface="Altis UniSA"/>
              </a:rPr>
              <a:t>March 2024</a:t>
            </a:r>
          </a:p>
        </p:txBody>
      </p:sp>
    </p:spTree>
    <p:extLst>
      <p:ext uri="{BB962C8B-B14F-4D97-AF65-F5344CB8AC3E}">
        <p14:creationId xmlns:p14="http://schemas.microsoft.com/office/powerpoint/2010/main" val="4206137069"/>
      </p:ext>
    </p:extLst>
  </p:cSld>
  <p:clrMapOvr>
    <a:masterClrMapping/>
  </p:clrMapOvr>
  <mc:AlternateContent xmlns:mc="http://schemas.openxmlformats.org/markup-compatibility/2006" xmlns:p14="http://schemas.microsoft.com/office/powerpoint/2010/main">
    <mc:Choice Requires="p14">
      <p:transition spd="slow" p14:dur="800" advClick="0" advTm="5000">
        <p:fade/>
      </p:transition>
    </mc:Choice>
    <mc:Fallback xmlns="">
      <p:transition spd="slow" advClick="0"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p:sp>
      <p:sp>
        <p:nvSpPr>
          <p:cNvPr id="3" name="Text Placeholder 2"/>
          <p:cNvSpPr>
            <a:spLocks noGrp="1"/>
          </p:cNvSpPr>
          <p:nvPr>
            <p:ph type="body" sz="quarter" idx="4294967295"/>
          </p:nvPr>
        </p:nvSpPr>
        <p:spPr>
          <a:xfrm>
            <a:off x="565392" y="428625"/>
            <a:ext cx="7726121" cy="647700"/>
          </a:xfrm>
          <a:prstGeom prst="rect">
            <a:avLst/>
          </a:prstGeom>
        </p:spPr>
        <p:txBody>
          <a:bodyPr/>
          <a:lstStyle/>
          <a:p>
            <a:pPr marL="0" indent="0">
              <a:buNone/>
            </a:pPr>
            <a:r>
              <a:rPr lang="en-AU" sz="2400" dirty="0">
                <a:solidFill>
                  <a:srgbClr val="054A89"/>
                </a:solidFill>
                <a:latin typeface="Altis UniSA" panose="020B0603030000000003" pitchFamily="34" charset="0"/>
              </a:rPr>
              <a:t>Save time - keep up to date by using alerts</a:t>
            </a:r>
          </a:p>
        </p:txBody>
      </p:sp>
      <p:pic>
        <p:nvPicPr>
          <p:cNvPr id="5" name="Picture 4"/>
          <p:cNvPicPr>
            <a:picLocks noChangeAspect="1"/>
          </p:cNvPicPr>
          <p:nvPr/>
        </p:nvPicPr>
        <p:blipFill>
          <a:blip r:embed="rId2"/>
          <a:stretch>
            <a:fillRect/>
          </a:stretch>
        </p:blipFill>
        <p:spPr>
          <a:xfrm>
            <a:off x="1040043" y="1260872"/>
            <a:ext cx="6505502" cy="2490600"/>
          </a:xfrm>
          <a:prstGeom prst="rect">
            <a:avLst/>
          </a:prstGeom>
        </p:spPr>
      </p:pic>
    </p:spTree>
    <p:extLst>
      <p:ext uri="{BB962C8B-B14F-4D97-AF65-F5344CB8AC3E}">
        <p14:creationId xmlns:p14="http://schemas.microsoft.com/office/powerpoint/2010/main" val="13794356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p:sp>
      <p:pic>
        <p:nvPicPr>
          <p:cNvPr id="5" name="Picture 4"/>
          <p:cNvPicPr>
            <a:picLocks noChangeAspect="1"/>
          </p:cNvPicPr>
          <p:nvPr/>
        </p:nvPicPr>
        <p:blipFill>
          <a:blip r:embed="rId2"/>
          <a:stretch>
            <a:fillRect/>
          </a:stretch>
        </p:blipFill>
        <p:spPr>
          <a:xfrm>
            <a:off x="514369" y="732376"/>
            <a:ext cx="4818123" cy="3146436"/>
          </a:xfrm>
          <a:prstGeom prst="rect">
            <a:avLst/>
          </a:prstGeom>
        </p:spPr>
      </p:pic>
      <p:pic>
        <p:nvPicPr>
          <p:cNvPr id="7" name="Picture 6"/>
          <p:cNvPicPr>
            <a:picLocks noChangeAspect="1"/>
          </p:cNvPicPr>
          <p:nvPr/>
        </p:nvPicPr>
        <p:blipFill>
          <a:blip r:embed="rId3"/>
          <a:stretch>
            <a:fillRect/>
          </a:stretch>
        </p:blipFill>
        <p:spPr>
          <a:xfrm>
            <a:off x="5478494" y="150062"/>
            <a:ext cx="3151113" cy="3964695"/>
          </a:xfrm>
          <a:prstGeom prst="rect">
            <a:avLst/>
          </a:prstGeom>
        </p:spPr>
      </p:pic>
    </p:spTree>
    <p:extLst>
      <p:ext uri="{BB962C8B-B14F-4D97-AF65-F5344CB8AC3E}">
        <p14:creationId xmlns:p14="http://schemas.microsoft.com/office/powerpoint/2010/main" val="16418375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a:xfrm>
            <a:off x="2598474" y="1151223"/>
            <a:ext cx="6545525" cy="3113596"/>
          </a:xfrm>
        </p:spPr>
      </p:sp>
      <p:pic>
        <p:nvPicPr>
          <p:cNvPr id="3" name="Picture 2"/>
          <p:cNvPicPr>
            <a:picLocks noChangeAspect="1"/>
          </p:cNvPicPr>
          <p:nvPr/>
        </p:nvPicPr>
        <p:blipFill rotWithShape="1">
          <a:blip r:embed="rId2"/>
          <a:srcRect l="3093" r="3721"/>
          <a:stretch/>
        </p:blipFill>
        <p:spPr>
          <a:xfrm>
            <a:off x="65784" y="0"/>
            <a:ext cx="6144242" cy="4037758"/>
          </a:xfrm>
          <a:prstGeom prst="rect">
            <a:avLst/>
          </a:prstGeom>
        </p:spPr>
      </p:pic>
      <p:pic>
        <p:nvPicPr>
          <p:cNvPr id="5" name="Picture 4"/>
          <p:cNvPicPr>
            <a:picLocks noChangeAspect="1"/>
          </p:cNvPicPr>
          <p:nvPr/>
        </p:nvPicPr>
        <p:blipFill>
          <a:blip r:embed="rId3"/>
          <a:stretch>
            <a:fillRect/>
          </a:stretch>
        </p:blipFill>
        <p:spPr>
          <a:xfrm>
            <a:off x="3229260" y="2120739"/>
            <a:ext cx="5843582" cy="1973832"/>
          </a:xfrm>
          <a:prstGeom prst="rect">
            <a:avLst/>
          </a:prstGeom>
        </p:spPr>
      </p:pic>
      <p:pic>
        <p:nvPicPr>
          <p:cNvPr id="6" name="Picture 5"/>
          <p:cNvPicPr>
            <a:picLocks noChangeAspect="1"/>
          </p:cNvPicPr>
          <p:nvPr/>
        </p:nvPicPr>
        <p:blipFill rotWithShape="1">
          <a:blip r:embed="rId4"/>
          <a:srcRect t="4246" b="1"/>
          <a:stretch/>
        </p:blipFill>
        <p:spPr>
          <a:xfrm>
            <a:off x="3741172" y="951170"/>
            <a:ext cx="4680407" cy="1169569"/>
          </a:xfrm>
          <a:prstGeom prst="rect">
            <a:avLst/>
          </a:prstGeom>
        </p:spPr>
      </p:pic>
    </p:spTree>
    <p:extLst>
      <p:ext uri="{BB962C8B-B14F-4D97-AF65-F5344CB8AC3E}">
        <p14:creationId xmlns:p14="http://schemas.microsoft.com/office/powerpoint/2010/main" val="415682164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3339" y="105254"/>
            <a:ext cx="3372115" cy="2227718"/>
          </a:xfrm>
          <a:prstGeom prst="rect">
            <a:avLst/>
          </a:prstGeom>
        </p:spPr>
      </p:pic>
      <p:sp>
        <p:nvSpPr>
          <p:cNvPr id="11" name="Picture Placeholder 10"/>
          <p:cNvSpPr>
            <a:spLocks noGrp="1"/>
          </p:cNvSpPr>
          <p:nvPr>
            <p:ph type="pic" sz="quarter" idx="11"/>
          </p:nvPr>
        </p:nvSpPr>
        <p:spPr/>
      </p:sp>
      <p:pic>
        <p:nvPicPr>
          <p:cNvPr id="12" name="Picture 11"/>
          <p:cNvPicPr>
            <a:picLocks noChangeAspect="1"/>
          </p:cNvPicPr>
          <p:nvPr/>
        </p:nvPicPr>
        <p:blipFill>
          <a:blip r:embed="rId3"/>
          <a:stretch>
            <a:fillRect/>
          </a:stretch>
        </p:blipFill>
        <p:spPr>
          <a:xfrm>
            <a:off x="131430" y="105254"/>
            <a:ext cx="5110059" cy="3326131"/>
          </a:xfrm>
          <a:prstGeom prst="rect">
            <a:avLst/>
          </a:prstGeom>
        </p:spPr>
      </p:pic>
      <p:pic>
        <p:nvPicPr>
          <p:cNvPr id="13" name="Picture 12"/>
          <p:cNvPicPr>
            <a:picLocks noChangeAspect="1"/>
          </p:cNvPicPr>
          <p:nvPr/>
        </p:nvPicPr>
        <p:blipFill>
          <a:blip r:embed="rId4"/>
          <a:stretch>
            <a:fillRect/>
          </a:stretch>
        </p:blipFill>
        <p:spPr>
          <a:xfrm>
            <a:off x="5372918" y="105253"/>
            <a:ext cx="3205338" cy="4981431"/>
          </a:xfrm>
          <a:prstGeom prst="rect">
            <a:avLst/>
          </a:prstGeom>
        </p:spPr>
      </p:pic>
    </p:spTree>
    <p:extLst>
      <p:ext uri="{BB962C8B-B14F-4D97-AF65-F5344CB8AC3E}">
        <p14:creationId xmlns:p14="http://schemas.microsoft.com/office/powerpoint/2010/main" val="24752686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p:sp>
      <p:pic>
        <p:nvPicPr>
          <p:cNvPr id="6" name="Picture 5"/>
          <p:cNvPicPr>
            <a:picLocks noChangeAspect="1"/>
          </p:cNvPicPr>
          <p:nvPr/>
        </p:nvPicPr>
        <p:blipFill>
          <a:blip r:embed="rId2"/>
          <a:stretch>
            <a:fillRect/>
          </a:stretch>
        </p:blipFill>
        <p:spPr>
          <a:xfrm>
            <a:off x="1361732" y="96025"/>
            <a:ext cx="6144242" cy="4119803"/>
          </a:xfrm>
          <a:prstGeom prst="rect">
            <a:avLst/>
          </a:prstGeom>
        </p:spPr>
      </p:pic>
    </p:spTree>
    <p:extLst>
      <p:ext uri="{BB962C8B-B14F-4D97-AF65-F5344CB8AC3E}">
        <p14:creationId xmlns:p14="http://schemas.microsoft.com/office/powerpoint/2010/main" val="395047771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97DFFC-9512-4278-90B7-D080383E5A3E}"/>
              </a:ext>
            </a:extLst>
          </p:cNvPr>
          <p:cNvSpPr>
            <a:spLocks noGrp="1"/>
          </p:cNvSpPr>
          <p:nvPr>
            <p:ph type="body" sz="quarter" idx="11"/>
          </p:nvPr>
        </p:nvSpPr>
        <p:spPr>
          <a:xfrm>
            <a:off x="2910055" y="310502"/>
            <a:ext cx="3323885" cy="572277"/>
          </a:xfrm>
          <a:effectLst>
            <a:outerShdw blurRad="25400" dist="12700" dir="5400000" algn="t" rotWithShape="0">
              <a:prstClr val="black">
                <a:alpha val="40000"/>
              </a:prstClr>
            </a:outerShdw>
          </a:effectLst>
        </p:spPr>
        <p:txBody>
          <a:bodyPr/>
          <a:lstStyle/>
          <a:p>
            <a:r>
              <a:rPr lang="en-AU" sz="3000" b="1" i="0">
                <a:solidFill>
                  <a:srgbClr val="054A89"/>
                </a:solidFill>
                <a:latin typeface="Altis UniSA" panose="020B0603030000000003" pitchFamily="34" charset="0"/>
              </a:rPr>
              <a:t>HDR Workshops</a:t>
            </a:r>
          </a:p>
          <a:p>
            <a:endParaRPr lang="en-AU" sz="3000">
              <a:latin typeface="Altis UniSA" panose="020B0603030000000003" pitchFamily="34" charset="0"/>
            </a:endParaRPr>
          </a:p>
        </p:txBody>
      </p:sp>
      <p:sp>
        <p:nvSpPr>
          <p:cNvPr id="4" name="Text Placeholder 2">
            <a:extLst>
              <a:ext uri="{FF2B5EF4-FFF2-40B4-BE49-F238E27FC236}">
                <a16:creationId xmlns:a16="http://schemas.microsoft.com/office/drawing/2014/main" id="{A3EB855D-B908-4D68-876E-20035D966FE1}"/>
              </a:ext>
            </a:extLst>
          </p:cNvPr>
          <p:cNvSpPr txBox="1">
            <a:spLocks/>
          </p:cNvSpPr>
          <p:nvPr/>
        </p:nvSpPr>
        <p:spPr>
          <a:xfrm>
            <a:off x="591523" y="760577"/>
            <a:ext cx="5055653" cy="3499977"/>
          </a:xfrm>
          <a:prstGeom prst="rect">
            <a:avLst/>
          </a:prstGeom>
          <a:effectLst>
            <a:outerShdw blurRad="12700" dist="12700" dir="5400000" algn="t" rotWithShape="0">
              <a:prstClr val="black">
                <a:alpha val="40000"/>
              </a:prstClr>
            </a:outerShdw>
          </a:effectLst>
        </p:spPr>
        <p:txBody>
          <a:bodyPr lIns="91440" tIns="45720" rIns="91440" bIns="45720" anchor="t"/>
          <a:lst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spcAft>
                <a:spcPts val="600"/>
              </a:spcAft>
            </a:pPr>
            <a:r>
              <a:rPr lang="en-AU" altLang="en-US" sz="1800" kern="0" dirty="0">
                <a:latin typeface="Altis UniSA"/>
              </a:rPr>
              <a:t>Copyright for your research proposal</a:t>
            </a:r>
          </a:p>
          <a:p>
            <a:pPr>
              <a:spcAft>
                <a:spcPts val="600"/>
              </a:spcAft>
            </a:pPr>
            <a:r>
              <a:rPr lang="en-AU" altLang="en-US" sz="1800" kern="0" dirty="0">
                <a:latin typeface="Altis UniSA"/>
              </a:rPr>
              <a:t>Literature reviews: plan and manage your search strategy</a:t>
            </a:r>
          </a:p>
          <a:p>
            <a:pPr>
              <a:spcAft>
                <a:spcPts val="600"/>
              </a:spcAft>
            </a:pPr>
            <a:r>
              <a:rPr lang="en-AU" altLang="en-US" sz="1800" kern="0" dirty="0">
                <a:latin typeface="Altis UniSA"/>
              </a:rPr>
              <a:t>Using EndNote for reference management</a:t>
            </a:r>
            <a:endParaRPr lang="en-AU" altLang="en-US" sz="1800" kern="0" dirty="0">
              <a:latin typeface="Altis UniSA" panose="020B0603030000000003" pitchFamily="34" charset="0"/>
            </a:endParaRPr>
          </a:p>
          <a:p>
            <a:pPr>
              <a:spcAft>
                <a:spcPts val="600"/>
              </a:spcAft>
            </a:pPr>
            <a:r>
              <a:rPr lang="en-AU" altLang="en-US" sz="1800" kern="0" dirty="0">
                <a:latin typeface="Altis UniSA"/>
              </a:rPr>
              <a:t>Finding theses</a:t>
            </a:r>
          </a:p>
          <a:p>
            <a:pPr>
              <a:spcAft>
                <a:spcPts val="600"/>
              </a:spcAft>
            </a:pPr>
            <a:r>
              <a:rPr lang="en-AU" altLang="en-US" sz="1800" kern="0" dirty="0">
                <a:latin typeface="Altis UniSA"/>
              </a:rPr>
              <a:t>Create a data management plan</a:t>
            </a:r>
          </a:p>
          <a:p>
            <a:pPr>
              <a:spcAft>
                <a:spcPts val="600"/>
              </a:spcAft>
            </a:pPr>
            <a:r>
              <a:rPr lang="en-AU" altLang="en-US" sz="1800" kern="0" dirty="0">
                <a:latin typeface="Altis UniSA"/>
              </a:rPr>
              <a:t>Systematic Review series</a:t>
            </a:r>
          </a:p>
          <a:p>
            <a:pPr>
              <a:spcAft>
                <a:spcPts val="600"/>
              </a:spcAft>
            </a:pPr>
            <a:r>
              <a:rPr lang="en-AU" altLang="en-US" sz="1800" kern="0" dirty="0">
                <a:latin typeface="Altis UniSA"/>
              </a:rPr>
              <a:t>Publishing with impact series</a:t>
            </a:r>
          </a:p>
          <a:p>
            <a:pPr marL="0" indent="0">
              <a:buNone/>
            </a:pPr>
            <a:endParaRPr lang="en-AU" altLang="en-US" sz="1800" kern="0" dirty="0">
              <a:latin typeface="Altis UniSA" panose="020B0603030000000003" pitchFamily="34" charset="0"/>
              <a:hlinkClick r:id="rId3"/>
            </a:endParaRPr>
          </a:p>
          <a:p>
            <a:pPr marL="0" indent="0">
              <a:buFontTx/>
              <a:buNone/>
            </a:pPr>
            <a:endParaRPr lang="en-AU" sz="1800" kern="0" dirty="0">
              <a:latin typeface="Altis UniSA" panose="020B0603030000000003" pitchFamily="34" charset="0"/>
            </a:endParaRPr>
          </a:p>
        </p:txBody>
      </p:sp>
      <p:pic>
        <p:nvPicPr>
          <p:cNvPr id="6" name="Picture 5">
            <a:extLst>
              <a:ext uri="{FF2B5EF4-FFF2-40B4-BE49-F238E27FC236}">
                <a16:creationId xmlns:a16="http://schemas.microsoft.com/office/drawing/2014/main" id="{E31166ED-A647-4B7D-973F-67909377569D}"/>
              </a:ext>
            </a:extLst>
          </p:cNvPr>
          <p:cNvPicPr>
            <a:picLocks noChangeAspect="1"/>
          </p:cNvPicPr>
          <p:nvPr/>
        </p:nvPicPr>
        <p:blipFill>
          <a:blip r:embed="rId4"/>
          <a:stretch>
            <a:fillRect/>
          </a:stretch>
        </p:blipFill>
        <p:spPr>
          <a:xfrm>
            <a:off x="6132154" y="645820"/>
            <a:ext cx="2420322" cy="816935"/>
          </a:xfrm>
          <a:prstGeom prst="rect">
            <a:avLst/>
          </a:prstGeom>
        </p:spPr>
      </p:pic>
    </p:spTree>
    <p:extLst>
      <p:ext uri="{BB962C8B-B14F-4D97-AF65-F5344CB8AC3E}">
        <p14:creationId xmlns:p14="http://schemas.microsoft.com/office/powerpoint/2010/main" val="173260669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p:sp>
      <p:pic>
        <p:nvPicPr>
          <p:cNvPr id="5" name="Picture 4"/>
          <p:cNvPicPr>
            <a:picLocks noChangeAspect="1"/>
          </p:cNvPicPr>
          <p:nvPr/>
        </p:nvPicPr>
        <p:blipFill>
          <a:blip r:embed="rId2"/>
          <a:stretch>
            <a:fillRect/>
          </a:stretch>
        </p:blipFill>
        <p:spPr>
          <a:xfrm>
            <a:off x="174504" y="139603"/>
            <a:ext cx="7971334" cy="4062449"/>
          </a:xfrm>
          <a:prstGeom prst="rect">
            <a:avLst/>
          </a:prstGeom>
        </p:spPr>
      </p:pic>
    </p:spTree>
    <p:extLst>
      <p:ext uri="{BB962C8B-B14F-4D97-AF65-F5344CB8AC3E}">
        <p14:creationId xmlns:p14="http://schemas.microsoft.com/office/powerpoint/2010/main" val="36426905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97DFFC-9512-4278-90B7-D080383E5A3E}"/>
              </a:ext>
            </a:extLst>
          </p:cNvPr>
          <p:cNvSpPr>
            <a:spLocks noGrp="1"/>
          </p:cNvSpPr>
          <p:nvPr>
            <p:ph type="body" sz="quarter" idx="11"/>
          </p:nvPr>
        </p:nvSpPr>
        <p:spPr>
          <a:xfrm>
            <a:off x="1033064" y="295540"/>
            <a:ext cx="5760878" cy="647700"/>
          </a:xfrm>
          <a:effectLst>
            <a:outerShdw blurRad="25400" dist="12700" dir="5400000" algn="t" rotWithShape="0">
              <a:prstClr val="black">
                <a:alpha val="40000"/>
              </a:prstClr>
            </a:outerShdw>
          </a:effectLst>
        </p:spPr>
        <p:txBody>
          <a:bodyPr vert="horz" lIns="91440" tIns="45720" rIns="91440" bIns="45720" anchor="ctr"/>
          <a:lstStyle/>
          <a:p>
            <a:endParaRPr lang="en-AU" sz="3000" b="1" i="0" dirty="0">
              <a:solidFill>
                <a:srgbClr val="054A89"/>
              </a:solidFill>
              <a:latin typeface="Altis UniSA" panose="020B0603030000000003" pitchFamily="34" charset="0"/>
            </a:endParaRPr>
          </a:p>
          <a:p>
            <a:pPr algn="l"/>
            <a:r>
              <a:rPr lang="en-AU" sz="3000" b="1" i="0" dirty="0">
                <a:solidFill>
                  <a:srgbClr val="054A89"/>
                </a:solidFill>
                <a:latin typeface="Altis UniSA" panose="020B0603030000000003" pitchFamily="34" charset="0"/>
              </a:rPr>
              <a:t>HDR Testimonials</a:t>
            </a:r>
          </a:p>
          <a:p>
            <a:endParaRPr lang="en-AU" sz="3000" dirty="0">
              <a:latin typeface="Altis UniSA" panose="020B0603030000000003" pitchFamily="34" charset="0"/>
            </a:endParaRPr>
          </a:p>
        </p:txBody>
      </p:sp>
      <p:sp>
        <p:nvSpPr>
          <p:cNvPr id="4" name="Text Placeholder 2">
            <a:extLst>
              <a:ext uri="{FF2B5EF4-FFF2-40B4-BE49-F238E27FC236}">
                <a16:creationId xmlns:a16="http://schemas.microsoft.com/office/drawing/2014/main" id="{A3EB855D-B908-4D68-876E-20035D966FE1}"/>
              </a:ext>
            </a:extLst>
          </p:cNvPr>
          <p:cNvSpPr txBox="1">
            <a:spLocks/>
          </p:cNvSpPr>
          <p:nvPr/>
        </p:nvSpPr>
        <p:spPr>
          <a:xfrm>
            <a:off x="471126" y="993341"/>
            <a:ext cx="8201739" cy="1631447"/>
          </a:xfrm>
          <a:prstGeom prst="rect">
            <a:avLst/>
          </a:prstGeom>
          <a:effectLst>
            <a:outerShdw blurRad="12700" dist="12700" dir="5400000" algn="t" rotWithShape="0">
              <a:prstClr val="black">
                <a:alpha val="40000"/>
              </a:prstClr>
            </a:outerShdw>
          </a:effectLst>
        </p:spPr>
        <p:txBody>
          <a:bodyPr lIns="91440" tIns="45720" rIns="91440" bIns="45720" anchor="t"/>
          <a:lst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nSpc>
                <a:spcPts val="2560"/>
              </a:lnSpc>
              <a:spcAft>
                <a:spcPts val="600"/>
              </a:spcAft>
              <a:buNone/>
            </a:pPr>
            <a:r>
              <a:rPr lang="en-AU" altLang="en-US" sz="1600" b="1" kern="0" dirty="0">
                <a:latin typeface="Altis UniSA"/>
              </a:rPr>
              <a:t>Create a data management plan: </a:t>
            </a:r>
            <a:br>
              <a:rPr lang="en-AU" altLang="en-US" sz="1600" b="1" kern="0" dirty="0">
                <a:latin typeface="Altis UniSA" panose="020B0603030000000003" pitchFamily="34" charset="0"/>
              </a:rPr>
            </a:br>
            <a:r>
              <a:rPr lang="en-AU" altLang="en-US" sz="1600" i="1" kern="0" dirty="0">
                <a:latin typeface="Altis UniSA"/>
              </a:rPr>
              <a:t>"</a:t>
            </a:r>
            <a:r>
              <a:rPr lang="en-AU" sz="1600" i="1" kern="0" dirty="0">
                <a:latin typeface="Altis UniSA"/>
              </a:rPr>
              <a:t>This was the best activity I have done to date during my PhD. Useful, relevant information that was presented extremely well by all 3 presenters. It has made me re-think making data accessible prior to publication of my final manuscript. Thanks!"</a:t>
            </a:r>
            <a:br>
              <a:rPr lang="en-AU" altLang="en-US" sz="1800" i="1" kern="0" dirty="0">
                <a:latin typeface="Altis UniSA" panose="020B0603030000000003" pitchFamily="34" charset="0"/>
              </a:rPr>
            </a:br>
            <a:endParaRPr lang="en-AU" sz="1800" kern="0" dirty="0">
              <a:latin typeface="Altis UniSA" panose="020B0603030000000003" pitchFamily="34" charset="0"/>
            </a:endParaRPr>
          </a:p>
        </p:txBody>
      </p:sp>
      <p:sp>
        <p:nvSpPr>
          <p:cNvPr id="9" name="Text Placeholder 2">
            <a:extLst>
              <a:ext uri="{FF2B5EF4-FFF2-40B4-BE49-F238E27FC236}">
                <a16:creationId xmlns:a16="http://schemas.microsoft.com/office/drawing/2014/main" id="{37AA7B76-6B34-493B-8485-6650359B2C31}"/>
              </a:ext>
            </a:extLst>
          </p:cNvPr>
          <p:cNvSpPr txBox="1">
            <a:spLocks/>
          </p:cNvSpPr>
          <p:nvPr/>
        </p:nvSpPr>
        <p:spPr>
          <a:xfrm>
            <a:off x="471317" y="3124748"/>
            <a:ext cx="8303396" cy="795989"/>
          </a:xfrm>
          <a:prstGeom prst="rect">
            <a:avLst/>
          </a:prstGeom>
          <a:effectLst>
            <a:outerShdw blurRad="12700" dist="12700" dir="5400000" algn="t" rotWithShape="0">
              <a:prstClr val="black">
                <a:alpha val="40000"/>
              </a:prstClr>
            </a:outerShdw>
          </a:effectLst>
        </p:spPr>
        <p:txBody>
          <a:bodyPr lIns="91440" tIns="45720" rIns="91440" bIns="45720" anchor="t"/>
          <a:lst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nSpc>
                <a:spcPts val="2560"/>
              </a:lnSpc>
              <a:spcAft>
                <a:spcPts val="600"/>
              </a:spcAft>
              <a:buNone/>
            </a:pPr>
            <a:r>
              <a:rPr lang="en-AU" altLang="en-US" sz="1800" b="1" kern="0" dirty="0">
                <a:latin typeface="Altis UniSA"/>
              </a:rPr>
              <a:t>Literature reviews: plan your search strategy:</a:t>
            </a:r>
            <a:br>
              <a:rPr lang="en-AU" altLang="en-US" sz="1800" b="1" i="1" kern="0" dirty="0">
                <a:latin typeface="Altis UniSA" panose="020B0603030000000003" pitchFamily="34" charset="0"/>
              </a:rPr>
            </a:br>
            <a:r>
              <a:rPr lang="en-AU" altLang="en-US" sz="1800" i="1" kern="0" dirty="0">
                <a:latin typeface="Altis UniSA"/>
              </a:rPr>
              <a:t>"</a:t>
            </a:r>
            <a:r>
              <a:rPr lang="en-AU" sz="1800" i="1" kern="0" dirty="0">
                <a:latin typeface="Altis UniSA"/>
              </a:rPr>
              <a:t>Fantastic session.  Very easy to follow and clearly explained. "</a:t>
            </a:r>
            <a:endParaRPr lang="en-US" dirty="0"/>
          </a:p>
        </p:txBody>
      </p:sp>
    </p:spTree>
    <p:extLst>
      <p:ext uri="{BB962C8B-B14F-4D97-AF65-F5344CB8AC3E}">
        <p14:creationId xmlns:p14="http://schemas.microsoft.com/office/powerpoint/2010/main" val="17571016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354C66-5F1C-4E7A-B02C-9958B8A869A5}"/>
              </a:ext>
            </a:extLst>
          </p:cNvPr>
          <p:cNvSpPr>
            <a:spLocks noGrp="1"/>
          </p:cNvSpPr>
          <p:nvPr>
            <p:ph type="body" sz="quarter" idx="11"/>
          </p:nvPr>
        </p:nvSpPr>
        <p:spPr>
          <a:xfrm>
            <a:off x="2965059" y="326141"/>
            <a:ext cx="3213882" cy="647700"/>
          </a:xfrm>
          <a:effectLst>
            <a:outerShdw blurRad="25400" dist="12700" dir="5400000" algn="t" rotWithShape="0">
              <a:prstClr val="black">
                <a:alpha val="40000"/>
              </a:prstClr>
            </a:outerShdw>
          </a:effectLst>
        </p:spPr>
        <p:txBody>
          <a:bodyPr/>
          <a:lstStyle/>
          <a:p>
            <a:r>
              <a:rPr lang="en-AU" sz="3000" b="1" i="0">
                <a:solidFill>
                  <a:srgbClr val="054A89"/>
                </a:solidFill>
                <a:latin typeface="Altis UniSA" panose="020B0603030000000003" pitchFamily="34" charset="0"/>
              </a:rPr>
              <a:t>ORCiD @ UniSA</a:t>
            </a:r>
          </a:p>
          <a:p>
            <a:endParaRPr lang="en-AU" sz="3000">
              <a:latin typeface="Altis UniSA" panose="020B0603030000000003" pitchFamily="34" charset="0"/>
            </a:endParaRPr>
          </a:p>
        </p:txBody>
      </p:sp>
      <p:pic>
        <p:nvPicPr>
          <p:cNvPr id="6" name="Picture 5">
            <a:extLst>
              <a:ext uri="{FF2B5EF4-FFF2-40B4-BE49-F238E27FC236}">
                <a16:creationId xmlns:a16="http://schemas.microsoft.com/office/drawing/2014/main" id="{BCDF153A-7AC5-4138-912A-5F46243EEFE3}"/>
              </a:ext>
            </a:extLst>
          </p:cNvPr>
          <p:cNvPicPr>
            <a:picLocks noChangeAspect="1"/>
          </p:cNvPicPr>
          <p:nvPr/>
        </p:nvPicPr>
        <p:blipFill rotWithShape="1">
          <a:blip r:embed="rId3"/>
          <a:srcRect t="1696"/>
          <a:stretch/>
        </p:blipFill>
        <p:spPr>
          <a:xfrm>
            <a:off x="3446921" y="1566750"/>
            <a:ext cx="2398174" cy="797622"/>
          </a:xfrm>
          <a:prstGeom prst="rect">
            <a:avLst/>
          </a:prstGeom>
          <a:effectLst/>
        </p:spPr>
      </p:pic>
      <p:pic>
        <p:nvPicPr>
          <p:cNvPr id="7" name="Picture 6">
            <a:extLst>
              <a:ext uri="{FF2B5EF4-FFF2-40B4-BE49-F238E27FC236}">
                <a16:creationId xmlns:a16="http://schemas.microsoft.com/office/drawing/2014/main" id="{B1A2AE6C-E3ED-4F63-862B-524DEFE8F0EF}"/>
              </a:ext>
            </a:extLst>
          </p:cNvPr>
          <p:cNvPicPr>
            <a:picLocks noChangeAspect="1"/>
          </p:cNvPicPr>
          <p:nvPr/>
        </p:nvPicPr>
        <p:blipFill>
          <a:blip r:embed="rId4"/>
          <a:stretch>
            <a:fillRect/>
          </a:stretch>
        </p:blipFill>
        <p:spPr>
          <a:xfrm>
            <a:off x="2447127" y="1718140"/>
            <a:ext cx="646232" cy="646232"/>
          </a:xfrm>
          <a:prstGeom prst="rect">
            <a:avLst/>
          </a:prstGeom>
        </p:spPr>
      </p:pic>
      <p:sp>
        <p:nvSpPr>
          <p:cNvPr id="8" name="TextBox 7">
            <a:extLst>
              <a:ext uri="{FF2B5EF4-FFF2-40B4-BE49-F238E27FC236}">
                <a16:creationId xmlns:a16="http://schemas.microsoft.com/office/drawing/2014/main" id="{FD4D3C5F-C2A1-42D9-A1B3-85BD9B2015C2}"/>
              </a:ext>
            </a:extLst>
          </p:cNvPr>
          <p:cNvSpPr txBox="1"/>
          <p:nvPr/>
        </p:nvSpPr>
        <p:spPr>
          <a:xfrm>
            <a:off x="625456" y="906026"/>
            <a:ext cx="5956440" cy="369332"/>
          </a:xfrm>
          <a:prstGeom prst="rect">
            <a:avLst/>
          </a:prstGeom>
          <a:noFill/>
          <a:effectLst>
            <a:outerShdw blurRad="12700" dist="12700" dir="5400000" algn="t" rotWithShape="0">
              <a:prstClr val="black">
                <a:alpha val="40000"/>
              </a:prstClr>
            </a:outerShdw>
          </a:effectLst>
        </p:spPr>
        <p:txBody>
          <a:bodyPr wrap="square" rtlCol="0">
            <a:spAutoFit/>
          </a:bodyPr>
          <a:lstStyle/>
          <a:p>
            <a:pPr marL="285750" indent="-285750">
              <a:spcAft>
                <a:spcPts val="550"/>
              </a:spcAft>
              <a:buFont typeface="Arial" panose="020B0604020202020204" pitchFamily="34" charset="0"/>
              <a:buChar char="•"/>
            </a:pPr>
            <a:r>
              <a:rPr lang="en-AU" sz="1800" dirty="0">
                <a:latin typeface="Altis UniSA" panose="020B0603030000000003" pitchFamily="34" charset="0"/>
              </a:rPr>
              <a:t>Formal requirement of first year review of progress</a:t>
            </a:r>
          </a:p>
        </p:txBody>
      </p:sp>
      <p:sp>
        <p:nvSpPr>
          <p:cNvPr id="9" name="TextBox 8">
            <a:extLst>
              <a:ext uri="{FF2B5EF4-FFF2-40B4-BE49-F238E27FC236}">
                <a16:creationId xmlns:a16="http://schemas.microsoft.com/office/drawing/2014/main" id="{AAE9B5F9-5010-4463-A82D-1160C4B1615A}"/>
              </a:ext>
            </a:extLst>
          </p:cNvPr>
          <p:cNvSpPr txBox="1"/>
          <p:nvPr/>
        </p:nvSpPr>
        <p:spPr>
          <a:xfrm>
            <a:off x="625456" y="2623496"/>
            <a:ext cx="7937358" cy="1431161"/>
          </a:xfrm>
          <a:prstGeom prst="rect">
            <a:avLst/>
          </a:prstGeom>
          <a:noFill/>
          <a:effectLst>
            <a:outerShdw blurRad="12700" dist="12700" dir="5400000" algn="t" rotWithShape="0">
              <a:prstClr val="black">
                <a:alpha val="40000"/>
              </a:prstClr>
            </a:outerShdw>
          </a:effectLst>
        </p:spPr>
        <p:txBody>
          <a:bodyPr wrap="square" lIns="91440" tIns="45720" rIns="91440" bIns="45720" rtlCol="0" anchor="t">
            <a:spAutoFit/>
          </a:bodyPr>
          <a:lstStyle/>
          <a:p>
            <a:pPr marL="342900" indent="-342900">
              <a:spcAft>
                <a:spcPts val="550"/>
              </a:spcAft>
              <a:buFont typeface="Arial" panose="020B0604020202020204" pitchFamily="34" charset="0"/>
              <a:buChar char="•"/>
            </a:pPr>
            <a:r>
              <a:rPr lang="en-AU" sz="1800" b="1">
                <a:latin typeface="Altis UniSA"/>
                <a:cs typeface="Arial"/>
              </a:rPr>
              <a:t>Create</a:t>
            </a:r>
            <a:r>
              <a:rPr lang="en-AU" sz="1800">
                <a:latin typeface="Altis UniSA"/>
                <a:cs typeface="Arial"/>
              </a:rPr>
              <a:t> or </a:t>
            </a:r>
            <a:r>
              <a:rPr lang="en-AU" sz="1800" b="1">
                <a:latin typeface="Altis UniSA"/>
                <a:cs typeface="Arial"/>
              </a:rPr>
              <a:t>register your </a:t>
            </a:r>
            <a:r>
              <a:rPr lang="en-AU" sz="1800" b="1" err="1">
                <a:latin typeface="Altis UniSA"/>
                <a:cs typeface="Arial"/>
              </a:rPr>
              <a:t>ORCiD</a:t>
            </a:r>
            <a:r>
              <a:rPr lang="en-AU" sz="1800" b="1">
                <a:latin typeface="Altis UniSA"/>
                <a:cs typeface="Arial"/>
              </a:rPr>
              <a:t> with </a:t>
            </a:r>
            <a:r>
              <a:rPr lang="en-AU" sz="1800" b="1" err="1">
                <a:latin typeface="Altis UniSA"/>
                <a:cs typeface="Arial"/>
              </a:rPr>
              <a:t>UniSA</a:t>
            </a:r>
            <a:r>
              <a:rPr lang="en-AU" sz="1800" b="1">
                <a:latin typeface="Altis UniSA"/>
                <a:cs typeface="Arial"/>
              </a:rPr>
              <a:t> </a:t>
            </a:r>
            <a:r>
              <a:rPr lang="en-AU" sz="1800">
                <a:latin typeface="Altis UniSA"/>
                <a:cs typeface="Arial"/>
              </a:rPr>
              <a:t>via the </a:t>
            </a:r>
            <a:r>
              <a:rPr lang="en-AU" sz="1800" err="1">
                <a:latin typeface="Altis UniSA"/>
                <a:cs typeface="Arial"/>
              </a:rPr>
              <a:t>ORCiD@UniSA</a:t>
            </a:r>
            <a:r>
              <a:rPr lang="en-AU" sz="1800">
                <a:latin typeface="Altis UniSA"/>
                <a:cs typeface="Arial"/>
              </a:rPr>
              <a:t> guide</a:t>
            </a:r>
          </a:p>
          <a:p>
            <a:pPr marL="342900" indent="-342900">
              <a:spcAft>
                <a:spcPts val="550"/>
              </a:spcAft>
              <a:buFont typeface="Arial" panose="020B0604020202020204" pitchFamily="34" charset="0"/>
              <a:buChar char="•"/>
            </a:pPr>
            <a:r>
              <a:rPr lang="en-AU" sz="1800">
                <a:latin typeface="Altis UniSA"/>
                <a:cs typeface="Arial"/>
              </a:rPr>
              <a:t>Access the </a:t>
            </a:r>
            <a:r>
              <a:rPr lang="en-AU" sz="1800" err="1">
                <a:latin typeface="Altis UniSA"/>
                <a:cs typeface="Arial"/>
              </a:rPr>
              <a:t>ORCiD@UniSA</a:t>
            </a:r>
            <a:r>
              <a:rPr lang="en-AU" sz="1800">
                <a:latin typeface="Altis UniSA"/>
                <a:cs typeface="Arial"/>
              </a:rPr>
              <a:t> application on-campus or via VPN off-campus</a:t>
            </a:r>
          </a:p>
          <a:p>
            <a:pPr marL="342900" indent="-342900">
              <a:spcAft>
                <a:spcPts val="550"/>
              </a:spcAft>
              <a:buFont typeface="Arial" panose="020B0604020202020204" pitchFamily="34" charset="0"/>
              <a:buChar char="•"/>
            </a:pPr>
            <a:r>
              <a:rPr lang="en-AU" sz="1800" b="1">
                <a:latin typeface="Altis UniSA"/>
                <a:cs typeface="Arial"/>
                <a:hlinkClick r:id="rId5"/>
              </a:rPr>
              <a:t>Register </a:t>
            </a:r>
            <a:r>
              <a:rPr lang="en-AU" sz="1800">
                <a:latin typeface="Altis UniSA"/>
                <a:cs typeface="Arial"/>
                <a:hlinkClick r:id="rId5"/>
              </a:rPr>
              <a:t>your ORCiD with UniSA</a:t>
            </a:r>
            <a:r>
              <a:rPr lang="en-AU" sz="1800">
                <a:latin typeface="Altis UniSA"/>
                <a:cs typeface="Arial"/>
              </a:rPr>
              <a:t> to ensure you meet this requirement</a:t>
            </a:r>
          </a:p>
          <a:p>
            <a:pPr marL="342900" indent="-342900">
              <a:spcAft>
                <a:spcPts val="550"/>
              </a:spcAft>
              <a:buFont typeface="Arial" panose="020B0604020202020204" pitchFamily="34" charset="0"/>
              <a:buChar char="•"/>
            </a:pPr>
            <a:r>
              <a:rPr lang="en-AU" sz="1800">
                <a:latin typeface="Altis UniSA"/>
                <a:cs typeface="Arial"/>
              </a:rPr>
              <a:t>Visit the Library’s </a:t>
            </a:r>
            <a:r>
              <a:rPr lang="en-AU" sz="1800">
                <a:latin typeface="Altis UniSA"/>
                <a:cs typeface="Arial"/>
                <a:hlinkClick r:id="rId6"/>
              </a:rPr>
              <a:t>ORCiD</a:t>
            </a:r>
            <a:r>
              <a:rPr lang="en-AU" sz="1800">
                <a:latin typeface="Altis UniSA"/>
                <a:cs typeface="Arial"/>
              </a:rPr>
              <a:t> research guide for more assistance</a:t>
            </a:r>
          </a:p>
        </p:txBody>
      </p:sp>
    </p:spTree>
    <p:extLst>
      <p:ext uri="{BB962C8B-B14F-4D97-AF65-F5344CB8AC3E}">
        <p14:creationId xmlns:p14="http://schemas.microsoft.com/office/powerpoint/2010/main" val="194416716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16217" y="98677"/>
            <a:ext cx="8290903" cy="539430"/>
          </a:xfrm>
        </p:spPr>
        <p:txBody>
          <a:bodyPr/>
          <a:lstStyle/>
          <a:p>
            <a:r>
              <a:rPr lang="en-AU" dirty="0"/>
              <a:t>Links to resources</a:t>
            </a:r>
          </a:p>
        </p:txBody>
      </p:sp>
      <p:sp>
        <p:nvSpPr>
          <p:cNvPr id="4" name="Text Placeholder 3"/>
          <p:cNvSpPr>
            <a:spLocks noGrp="1"/>
          </p:cNvSpPr>
          <p:nvPr>
            <p:ph type="body" sz="quarter" idx="12"/>
          </p:nvPr>
        </p:nvSpPr>
        <p:spPr>
          <a:xfrm>
            <a:off x="416209" y="934135"/>
            <a:ext cx="8280751" cy="2865705"/>
          </a:xfrm>
        </p:spPr>
        <p:txBody>
          <a:bodyPr/>
          <a:lstStyle/>
          <a:p>
            <a:pPr fontAlgn="auto"/>
            <a:r>
              <a:rPr lang="en-AU" sz="1400" u="sng" dirty="0">
                <a:hlinkClick r:id="rId2"/>
              </a:rPr>
              <a:t>Library Home Page</a:t>
            </a:r>
            <a:r>
              <a:rPr lang="en-AU" sz="1400" dirty="0"/>
              <a:t>​</a:t>
            </a:r>
          </a:p>
          <a:p>
            <a:r>
              <a:rPr lang="en-AU" sz="1400" u="sng" dirty="0">
                <a:hlinkClick r:id="rId3"/>
              </a:rPr>
              <a:t>Ask Research</a:t>
            </a:r>
            <a:r>
              <a:rPr lang="en-AU" sz="1400" dirty="0"/>
              <a:t>​</a:t>
            </a:r>
          </a:p>
          <a:p>
            <a:r>
              <a:rPr lang="en-AU" sz="1400" u="sng" dirty="0">
                <a:hlinkClick r:id="rId4"/>
              </a:rPr>
              <a:t>Copyright Guidelines</a:t>
            </a:r>
            <a:r>
              <a:rPr lang="en-AU" sz="1400" dirty="0"/>
              <a:t>​</a:t>
            </a:r>
          </a:p>
          <a:p>
            <a:r>
              <a:rPr lang="en-AU" sz="1400" u="sng" dirty="0">
                <a:hlinkClick r:id="rId5"/>
              </a:rPr>
              <a:t>Interlibrary Loans and Document Delivery Service</a:t>
            </a:r>
            <a:r>
              <a:rPr lang="en-AU" sz="1400" dirty="0"/>
              <a:t>​</a:t>
            </a:r>
          </a:p>
          <a:p>
            <a:r>
              <a:rPr lang="en-AU" sz="1400" u="sng" dirty="0">
                <a:hlinkClick r:id="rId6"/>
              </a:rPr>
              <a:t>Metrics and Impact</a:t>
            </a:r>
            <a:r>
              <a:rPr lang="en-AU" sz="1400" dirty="0"/>
              <a:t>​</a:t>
            </a:r>
          </a:p>
          <a:p>
            <a:r>
              <a:rPr lang="en-AU" sz="1400" u="sng" dirty="0">
                <a:hlinkClick r:id="rId7"/>
              </a:rPr>
              <a:t>Open Access</a:t>
            </a:r>
            <a:r>
              <a:rPr lang="en-AU" sz="1400" dirty="0"/>
              <a:t>​</a:t>
            </a:r>
          </a:p>
          <a:p>
            <a:r>
              <a:rPr lang="en-AU" sz="1400" u="sng" dirty="0">
                <a:hlinkClick r:id="rId8"/>
              </a:rPr>
              <a:t>Publishing</a:t>
            </a:r>
            <a:r>
              <a:rPr lang="en-AU" sz="1400" dirty="0"/>
              <a:t>​</a:t>
            </a:r>
          </a:p>
          <a:p>
            <a:r>
              <a:rPr lang="en-AU" sz="1400" u="sng" dirty="0">
                <a:hlinkClick r:id="rId9"/>
              </a:rPr>
              <a:t>Research Data Management</a:t>
            </a:r>
            <a:r>
              <a:rPr lang="en-AU" sz="1400" dirty="0"/>
              <a:t>​</a:t>
            </a:r>
          </a:p>
          <a:p>
            <a:r>
              <a:rPr lang="en-AU" sz="1400" u="sng" dirty="0">
                <a:hlinkClick r:id="rId10"/>
              </a:rPr>
              <a:t>Research Outputs Repository</a:t>
            </a:r>
            <a:r>
              <a:rPr lang="en-AU" sz="1400" dirty="0"/>
              <a:t>​</a:t>
            </a:r>
          </a:p>
          <a:p>
            <a:r>
              <a:rPr lang="en-AU" sz="1400" u="sng" dirty="0">
                <a:hlinkClick r:id="rId11"/>
              </a:rPr>
              <a:t>Research workshops</a:t>
            </a:r>
            <a:r>
              <a:rPr lang="en-AU" sz="1400" dirty="0"/>
              <a:t> </a:t>
            </a:r>
            <a:r>
              <a:rPr lang="en-US" sz="1400" dirty="0"/>
              <a:t>​</a:t>
            </a:r>
          </a:p>
          <a:p>
            <a:r>
              <a:rPr lang="en-AU" sz="1400" u="sng" dirty="0">
                <a:hlinkClick r:id="rId12"/>
              </a:rPr>
              <a:t>Scoping Reviews</a:t>
            </a:r>
            <a:r>
              <a:rPr lang="en-AU" sz="1400" dirty="0"/>
              <a:t>​</a:t>
            </a:r>
          </a:p>
          <a:p>
            <a:r>
              <a:rPr lang="en-AU" sz="1400" u="sng" dirty="0">
                <a:hlinkClick r:id="rId13"/>
              </a:rPr>
              <a:t>Searching for your Literature Review</a:t>
            </a:r>
            <a:r>
              <a:rPr lang="en-AU" sz="1400" dirty="0"/>
              <a:t>​</a:t>
            </a:r>
          </a:p>
          <a:p>
            <a:r>
              <a:rPr lang="en-AU" sz="1400" u="sng" dirty="0">
                <a:hlinkClick r:id="rId14"/>
              </a:rPr>
              <a:t>Social Media for Researchers</a:t>
            </a:r>
            <a:r>
              <a:rPr lang="en-AU" sz="1400" dirty="0"/>
              <a:t>​</a:t>
            </a:r>
          </a:p>
          <a:p>
            <a:r>
              <a:rPr lang="en-AU" sz="1400" u="sng" dirty="0">
                <a:hlinkClick r:id="rId15"/>
              </a:rPr>
              <a:t>Systematic Reviews</a:t>
            </a:r>
            <a:r>
              <a:rPr lang="en-AU" sz="1400" dirty="0"/>
              <a:t>​</a:t>
            </a:r>
          </a:p>
          <a:p>
            <a:r>
              <a:rPr lang="en-AU" sz="1400" u="sng" dirty="0">
                <a:hlinkClick r:id="rId16"/>
              </a:rPr>
              <a:t>UniSA </a:t>
            </a:r>
            <a:r>
              <a:rPr lang="en-AU" sz="1400" u="sng" dirty="0" err="1">
                <a:hlinkClick r:id="rId16"/>
              </a:rPr>
              <a:t>ORCiD</a:t>
            </a:r>
            <a:r>
              <a:rPr lang="en-AU" sz="1400" u="sng" dirty="0">
                <a:hlinkClick r:id="rId16"/>
              </a:rPr>
              <a:t> Registration</a:t>
            </a:r>
            <a:r>
              <a:rPr lang="en-AU" sz="1400" dirty="0"/>
              <a:t>​</a:t>
            </a:r>
          </a:p>
          <a:p>
            <a:endParaRPr lang="en-AU" sz="1400" dirty="0"/>
          </a:p>
        </p:txBody>
      </p:sp>
    </p:spTree>
    <p:extLst>
      <p:ext uri="{BB962C8B-B14F-4D97-AF65-F5344CB8AC3E}">
        <p14:creationId xmlns:p14="http://schemas.microsoft.com/office/powerpoint/2010/main" val="31901423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rotWithShape="1">
          <a:blip r:embed="rId2"/>
          <a:srcRect t="11993" b="8259"/>
          <a:stretch/>
        </p:blipFill>
        <p:spPr>
          <a:xfrm>
            <a:off x="98676" y="160338"/>
            <a:ext cx="8972961" cy="4074045"/>
          </a:xfrm>
          <a:prstGeom prst="rect">
            <a:avLst/>
          </a:prstGeom>
        </p:spPr>
      </p:pic>
      <p:sp>
        <p:nvSpPr>
          <p:cNvPr id="4" name="AutoShape 2" descr="https://auc-powerpoint.officeapps.live.com/pods/GetClipboardImage.ashx?Id=68cdab68-a9f2-4184-8b9d-4c1174fc831c&amp;DC=GAU3&amp;pkey=de5b3e4a-7025-4343-8f1e-42653540a800&amp;wdwaccluster=GAU3"/>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p:cNvPicPr>
            <a:picLocks noChangeAspect="1"/>
          </p:cNvPicPr>
          <p:nvPr/>
        </p:nvPicPr>
        <p:blipFill>
          <a:blip r:embed="rId3"/>
          <a:stretch>
            <a:fillRect/>
          </a:stretch>
        </p:blipFill>
        <p:spPr>
          <a:xfrm>
            <a:off x="5670366" y="315714"/>
            <a:ext cx="828156" cy="830437"/>
          </a:xfrm>
          <a:prstGeom prst="rect">
            <a:avLst/>
          </a:prstGeom>
          <a:ln w="44450">
            <a:solidFill>
              <a:schemeClr val="bg1"/>
            </a:solidFill>
          </a:ln>
        </p:spPr>
      </p:pic>
      <p:sp>
        <p:nvSpPr>
          <p:cNvPr id="8" name="TextBox 7"/>
          <p:cNvSpPr txBox="1"/>
          <p:nvPr/>
        </p:nvSpPr>
        <p:spPr>
          <a:xfrm>
            <a:off x="7183632" y="7937"/>
            <a:ext cx="1480144" cy="307777"/>
          </a:xfrm>
          <a:prstGeom prst="rect">
            <a:avLst/>
          </a:prstGeom>
          <a:noFill/>
        </p:spPr>
        <p:txBody>
          <a:bodyPr wrap="square" rtlCol="0">
            <a:spAutoFit/>
          </a:bodyPr>
          <a:lstStyle/>
          <a:p>
            <a:r>
              <a:rPr lang="en-AU" sz="1400" b="1" dirty="0">
                <a:solidFill>
                  <a:srgbClr val="000099"/>
                </a:solidFill>
              </a:rPr>
              <a:t>Magill Team</a:t>
            </a:r>
          </a:p>
        </p:txBody>
      </p:sp>
    </p:spTree>
    <p:extLst>
      <p:ext uri="{BB962C8B-B14F-4D97-AF65-F5344CB8AC3E}">
        <p14:creationId xmlns:p14="http://schemas.microsoft.com/office/powerpoint/2010/main" val="9634032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0725EF-4CB1-4C44-B61A-DFDBEACEFD15}"/>
              </a:ext>
            </a:extLst>
          </p:cNvPr>
          <p:cNvSpPr>
            <a:spLocks noGrp="1"/>
          </p:cNvSpPr>
          <p:nvPr>
            <p:ph type="body" sz="quarter" idx="11"/>
          </p:nvPr>
        </p:nvSpPr>
        <p:spPr>
          <a:xfrm>
            <a:off x="3473823" y="113252"/>
            <a:ext cx="2196354" cy="1073478"/>
          </a:xfrm>
          <a:effectLst>
            <a:outerShdw blurRad="25400" dist="12700" dir="5400000" algn="t" rotWithShape="0">
              <a:prstClr val="black">
                <a:alpha val="40000"/>
              </a:prstClr>
            </a:outerShdw>
          </a:effectLst>
        </p:spPr>
        <p:txBody>
          <a:bodyPr/>
          <a:lstStyle/>
          <a:p>
            <a:r>
              <a:rPr lang="en-AU" sz="3000" b="1" i="0">
                <a:solidFill>
                  <a:srgbClr val="054A89"/>
                </a:solidFill>
                <a:latin typeface="Altis UniSA" panose="020B0603030000000003" pitchFamily="34" charset="0"/>
              </a:rPr>
              <a:t>IT Support</a:t>
            </a:r>
          </a:p>
          <a:p>
            <a:endParaRPr lang="en-AU" sz="3000">
              <a:latin typeface="Altis UniSA" panose="020B0603030000000003" pitchFamily="34" charset="0"/>
            </a:endParaRPr>
          </a:p>
        </p:txBody>
      </p:sp>
      <p:pic>
        <p:nvPicPr>
          <p:cNvPr id="6" name="Picture 5">
            <a:extLst>
              <a:ext uri="{FF2B5EF4-FFF2-40B4-BE49-F238E27FC236}">
                <a16:creationId xmlns:a16="http://schemas.microsoft.com/office/drawing/2014/main" id="{DBFD89A2-5EA0-447C-B3E8-4F7B5FE84E4E}"/>
              </a:ext>
            </a:extLst>
          </p:cNvPr>
          <p:cNvPicPr>
            <a:picLocks noChangeAspect="1"/>
          </p:cNvPicPr>
          <p:nvPr/>
        </p:nvPicPr>
        <p:blipFill rotWithShape="1">
          <a:blip r:embed="rId3"/>
          <a:srcRect t="8897" b="34294"/>
          <a:stretch/>
        </p:blipFill>
        <p:spPr>
          <a:xfrm>
            <a:off x="5479557" y="906970"/>
            <a:ext cx="3187254" cy="2620001"/>
          </a:xfrm>
          <a:prstGeom prst="rect">
            <a:avLst/>
          </a:prstGeom>
          <a:effectLst>
            <a:outerShdw blurRad="63500" sx="101000" sy="101000" algn="ctr" rotWithShape="0">
              <a:prstClr val="black">
                <a:alpha val="40000"/>
              </a:prstClr>
            </a:outerShdw>
          </a:effectLst>
        </p:spPr>
      </p:pic>
      <p:sp>
        <p:nvSpPr>
          <p:cNvPr id="7" name="TextBox 6">
            <a:extLst>
              <a:ext uri="{FF2B5EF4-FFF2-40B4-BE49-F238E27FC236}">
                <a16:creationId xmlns:a16="http://schemas.microsoft.com/office/drawing/2014/main" id="{D2F763B9-D369-43C5-B992-4DD3162A01C3}"/>
              </a:ext>
            </a:extLst>
          </p:cNvPr>
          <p:cNvSpPr txBox="1"/>
          <p:nvPr/>
        </p:nvSpPr>
        <p:spPr>
          <a:xfrm>
            <a:off x="240019" y="627551"/>
            <a:ext cx="6215783" cy="2923877"/>
          </a:xfrm>
          <a:prstGeom prst="rect">
            <a:avLst/>
          </a:prstGeom>
          <a:noFill/>
          <a:effectLst>
            <a:outerShdw blurRad="12700" dist="12700" dir="5400000" algn="t" rotWithShape="0">
              <a:prstClr val="black">
                <a:alpha val="40000"/>
              </a:prstClr>
            </a:outerShdw>
          </a:effectLst>
        </p:spPr>
        <p:txBody>
          <a:bodyPr wrap="square" lIns="91440" tIns="45720" rIns="91440" bIns="45720" rtlCol="0" anchor="t">
            <a:spAutoFit/>
          </a:bodyPr>
          <a:lstStyle/>
          <a:p>
            <a:r>
              <a:rPr lang="en-AU" sz="2000" b="1">
                <a:latin typeface="Altis UniSA"/>
                <a:cs typeface="Arial"/>
              </a:rPr>
              <a:t>Access support and services</a:t>
            </a:r>
          </a:p>
          <a:p>
            <a:pPr marL="285750" indent="-285750">
              <a:buFont typeface="Arial" panose="020B0604020202020204" pitchFamily="34" charset="0"/>
              <a:buChar char="•"/>
            </a:pPr>
            <a:r>
              <a:rPr lang="en-AU" sz="1800">
                <a:latin typeface="Altis UniSA"/>
                <a:cs typeface="Arial"/>
              </a:rPr>
              <a:t>Select </a:t>
            </a:r>
            <a:r>
              <a:rPr lang="en-AU" sz="1800" err="1">
                <a:latin typeface="Altis UniSA"/>
                <a:cs typeface="Arial"/>
              </a:rPr>
              <a:t>AskIT</a:t>
            </a:r>
            <a:r>
              <a:rPr lang="en-AU" sz="1800">
                <a:latin typeface="Altis UniSA"/>
                <a:cs typeface="Arial"/>
              </a:rPr>
              <a:t> from your student portal </a:t>
            </a:r>
            <a:r>
              <a:rPr lang="en-AU" sz="1800" b="1">
                <a:solidFill>
                  <a:srgbClr val="054A89"/>
                </a:solidFill>
                <a:latin typeface="Altis UniSA"/>
                <a:cs typeface="Arial"/>
                <a:hlinkClick r:id="rId4"/>
              </a:rPr>
              <a:t>unisa.edu.au/AskIT</a:t>
            </a:r>
            <a:r>
              <a:rPr lang="en-AU" sz="1800" b="1">
                <a:solidFill>
                  <a:srgbClr val="054A89"/>
                </a:solidFill>
                <a:latin typeface="Altis UniSA"/>
                <a:cs typeface="Arial"/>
              </a:rPr>
              <a:t> </a:t>
            </a:r>
            <a:endParaRPr lang="en-AU" sz="1800" b="1">
              <a:solidFill>
                <a:srgbClr val="054A89"/>
              </a:solidFill>
              <a:latin typeface="Altis UniSA" panose="020B0603030000000003" pitchFamily="34" charset="0"/>
            </a:endParaRPr>
          </a:p>
          <a:p>
            <a:pPr marL="285750" indent="-285750">
              <a:buFont typeface="Arial" panose="020B0604020202020204" pitchFamily="34" charset="0"/>
              <a:buChar char="•"/>
            </a:pPr>
            <a:r>
              <a:rPr lang="en-AU" sz="1800">
                <a:latin typeface="Altis UniSA"/>
                <a:cs typeface="Arial"/>
              </a:rPr>
              <a:t>Contact the IT Help Desk via email </a:t>
            </a:r>
            <a:r>
              <a:rPr lang="en-AU" sz="1800" b="1">
                <a:solidFill>
                  <a:srgbClr val="054A89"/>
                </a:solidFill>
                <a:latin typeface="Altis UniSA"/>
                <a:cs typeface="Arial"/>
                <a:hlinkClick r:id="rId5"/>
              </a:rPr>
              <a:t>ithelpdesk@unisa.edu.au</a:t>
            </a:r>
            <a:endParaRPr lang="en-AU" sz="1800" b="1">
              <a:solidFill>
                <a:srgbClr val="054A89"/>
              </a:solidFill>
              <a:latin typeface="Altis UniSA" panose="020B0603030000000003" pitchFamily="34" charset="0"/>
              <a:hlinkClick r:id="rId5"/>
            </a:endParaRPr>
          </a:p>
          <a:p>
            <a:pPr marL="285750" indent="-285750">
              <a:buFont typeface="Arial" panose="020B0604020202020204" pitchFamily="34" charset="0"/>
              <a:buChar char="•"/>
            </a:pPr>
            <a:endParaRPr lang="en-AU" sz="1800">
              <a:latin typeface="Altis UniSA" panose="020B0603030000000003" pitchFamily="34" charset="0"/>
            </a:endParaRPr>
          </a:p>
          <a:p>
            <a:r>
              <a:rPr lang="en-AU" sz="2000" b="1">
                <a:latin typeface="Altis UniSA"/>
                <a:cs typeface="Arial"/>
              </a:rPr>
              <a:t>Services</a:t>
            </a:r>
          </a:p>
          <a:p>
            <a:pPr marL="285750" indent="-285750">
              <a:buFont typeface="Arial" panose="020B0604020202020204" pitchFamily="34" charset="0"/>
              <a:buChar char="•"/>
            </a:pPr>
            <a:r>
              <a:rPr lang="en-AU" sz="1800">
                <a:latin typeface="Altis UniSA"/>
                <a:cs typeface="Arial"/>
              </a:rPr>
              <a:t>Staff and student computing</a:t>
            </a:r>
          </a:p>
          <a:p>
            <a:pPr marL="285750" indent="-285750">
              <a:buFont typeface="Arial" panose="020B0604020202020204" pitchFamily="34" charset="0"/>
              <a:buChar char="•"/>
            </a:pPr>
            <a:r>
              <a:rPr lang="en-AU" sz="1800">
                <a:latin typeface="Altis UniSA"/>
                <a:cs typeface="Arial"/>
              </a:rPr>
              <a:t>Internet, </a:t>
            </a:r>
            <a:r>
              <a:rPr lang="en-AU" sz="1800" err="1">
                <a:latin typeface="Altis UniSA"/>
                <a:cs typeface="Arial"/>
              </a:rPr>
              <a:t>UniSA</a:t>
            </a:r>
            <a:r>
              <a:rPr lang="en-AU" sz="1800">
                <a:latin typeface="Altis UniSA"/>
                <a:cs typeface="Arial"/>
              </a:rPr>
              <a:t> wireless and VPN</a:t>
            </a:r>
          </a:p>
          <a:p>
            <a:pPr marL="285750" indent="-285750">
              <a:buFont typeface="Arial" panose="020B0604020202020204" pitchFamily="34" charset="0"/>
              <a:buChar char="•"/>
            </a:pPr>
            <a:r>
              <a:rPr lang="en-AU" sz="1800">
                <a:latin typeface="Altis UniSA"/>
                <a:cs typeface="Arial"/>
              </a:rPr>
              <a:t>Software and applications</a:t>
            </a:r>
          </a:p>
          <a:p>
            <a:pPr marL="285750" indent="-285750">
              <a:buFont typeface="Arial" panose="020B0604020202020204" pitchFamily="34" charset="0"/>
              <a:buChar char="•"/>
            </a:pPr>
            <a:r>
              <a:rPr lang="en-AU" sz="1800">
                <a:latin typeface="Altis UniSA"/>
                <a:cs typeface="Arial"/>
              </a:rPr>
              <a:t>AV support</a:t>
            </a:r>
          </a:p>
          <a:p>
            <a:pPr marL="285750" indent="-285750">
              <a:buFont typeface="Arial" panose="020B0604020202020204" pitchFamily="34" charset="0"/>
              <a:buChar char="•"/>
            </a:pPr>
            <a:r>
              <a:rPr lang="en-AU" sz="1800">
                <a:latin typeface="Altis UniSA"/>
                <a:cs typeface="Arial"/>
              </a:rPr>
              <a:t>Research data storage, personal OneDrive storage</a:t>
            </a:r>
          </a:p>
        </p:txBody>
      </p:sp>
    </p:spTree>
    <p:extLst>
      <p:ext uri="{BB962C8B-B14F-4D97-AF65-F5344CB8AC3E}">
        <p14:creationId xmlns:p14="http://schemas.microsoft.com/office/powerpoint/2010/main" val="235778659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AU"/>
          </a:p>
        </p:txBody>
      </p:sp>
      <p:pic>
        <p:nvPicPr>
          <p:cNvPr id="4" name="Picture 3"/>
          <p:cNvPicPr>
            <a:picLocks noChangeAspect="1"/>
          </p:cNvPicPr>
          <p:nvPr/>
        </p:nvPicPr>
        <p:blipFill>
          <a:blip r:embed="rId2"/>
          <a:stretch>
            <a:fillRect/>
          </a:stretch>
        </p:blipFill>
        <p:spPr>
          <a:xfrm>
            <a:off x="156256" y="203930"/>
            <a:ext cx="2921346" cy="4048605"/>
          </a:xfrm>
          <a:prstGeom prst="rect">
            <a:avLst/>
          </a:prstGeom>
        </p:spPr>
      </p:pic>
      <p:sp>
        <p:nvSpPr>
          <p:cNvPr id="3" name="Text Placeholder 2"/>
          <p:cNvSpPr>
            <a:spLocks noGrp="1"/>
          </p:cNvSpPr>
          <p:nvPr>
            <p:ph type="body" sz="quarter" idx="12"/>
          </p:nvPr>
        </p:nvSpPr>
        <p:spPr/>
        <p:txBody>
          <a:bodyPr/>
          <a:lstStyle/>
          <a:p>
            <a:endParaRPr lang="en-AU" dirty="0"/>
          </a:p>
        </p:txBody>
      </p:sp>
      <p:pic>
        <p:nvPicPr>
          <p:cNvPr id="5" name="Picture 4"/>
          <p:cNvPicPr>
            <a:picLocks noChangeAspect="1"/>
          </p:cNvPicPr>
          <p:nvPr/>
        </p:nvPicPr>
        <p:blipFill>
          <a:blip r:embed="rId3"/>
          <a:stretch>
            <a:fillRect/>
          </a:stretch>
        </p:blipFill>
        <p:spPr>
          <a:xfrm>
            <a:off x="3427995" y="1170958"/>
            <a:ext cx="5116204" cy="2243651"/>
          </a:xfrm>
          <a:prstGeom prst="rect">
            <a:avLst/>
          </a:prstGeom>
        </p:spPr>
      </p:pic>
    </p:spTree>
    <p:extLst>
      <p:ext uri="{BB962C8B-B14F-4D97-AF65-F5344CB8AC3E}">
        <p14:creationId xmlns:p14="http://schemas.microsoft.com/office/powerpoint/2010/main" val="126091549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9404E2-22E8-4C27-8466-ADB9C498438A}"/>
              </a:ext>
            </a:extLst>
          </p:cNvPr>
          <p:cNvSpPr txBox="1">
            <a:spLocks/>
          </p:cNvSpPr>
          <p:nvPr/>
        </p:nvSpPr>
        <p:spPr>
          <a:xfrm>
            <a:off x="2791909" y="2926467"/>
            <a:ext cx="4278639" cy="432325"/>
          </a:xfrm>
          <a:prstGeom prst="rect">
            <a:avLst/>
          </a:prstGeom>
          <a:effectLst>
            <a:outerShdw blurRad="12700" dist="12700" dir="5400000" algn="t" rotWithShape="0">
              <a:prstClr val="black">
                <a:alpha val="40000"/>
              </a:prstClr>
            </a:outerShdw>
          </a:effectLst>
        </p:spPr>
        <p:txBody>
          <a:bodyPr lIns="91440" tIns="45720" rIns="91440" bIns="45720" anchor="t"/>
          <a:lst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Aft>
                <a:spcPts val="600"/>
              </a:spcAft>
              <a:buNone/>
            </a:pPr>
            <a:r>
              <a:rPr lang="en-AU" altLang="en-US" sz="2800" kern="0">
                <a:solidFill>
                  <a:schemeClr val="bg1"/>
                </a:solidFill>
                <a:latin typeface="Altis UniSA"/>
                <a:hlinkClick r:id="rId3">
                  <a:extLst>
                    <a:ext uri="{A12FA001-AC4F-418D-AE19-62706E023703}">
                      <ahyp:hlinkClr xmlns:ahyp="http://schemas.microsoft.com/office/drawing/2018/hyperlinkcolor" val="tx"/>
                    </a:ext>
                  </a:extLst>
                </a:hlinkClick>
              </a:rPr>
              <a:t>Library.unisa.edu.au</a:t>
            </a:r>
            <a:endParaRPr lang="en-US">
              <a:solidFill>
                <a:schemeClr val="bg1"/>
              </a:solidFill>
            </a:endParaRPr>
          </a:p>
          <a:p>
            <a:pPr marL="0" indent="0" algn="ctr">
              <a:spcAft>
                <a:spcPts val="600"/>
              </a:spcAft>
              <a:buNone/>
            </a:pPr>
            <a:endParaRPr lang="en-AU" altLang="en-US" sz="2800" kern="0">
              <a:solidFill>
                <a:schemeClr val="bg1"/>
              </a:solidFill>
              <a:latin typeface="Altis UniSA" panose="020B0603030000000003" pitchFamily="34" charset="0"/>
            </a:endParaRPr>
          </a:p>
        </p:txBody>
      </p:sp>
    </p:spTree>
    <p:extLst>
      <p:ext uri="{BB962C8B-B14F-4D97-AF65-F5344CB8AC3E}">
        <p14:creationId xmlns:p14="http://schemas.microsoft.com/office/powerpoint/2010/main" val="24779638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596006" y="325499"/>
            <a:ext cx="3949527" cy="647700"/>
          </a:xfrm>
          <a:effectLst>
            <a:outerShdw blurRad="25400" dist="12700" dir="5400000" algn="t" rotWithShape="0">
              <a:prstClr val="black">
                <a:alpha val="40000"/>
              </a:prstClr>
            </a:outerShdw>
          </a:effectLst>
        </p:spPr>
        <p:txBody>
          <a:bodyPr/>
          <a:lstStyle/>
          <a:p>
            <a:r>
              <a:rPr lang="en-US" sz="3000" dirty="0">
                <a:latin typeface="Altis UniSA" panose="020B0603030000000003" pitchFamily="34" charset="0"/>
              </a:rPr>
              <a:t>Library Services</a:t>
            </a:r>
          </a:p>
        </p:txBody>
      </p:sp>
      <p:sp>
        <p:nvSpPr>
          <p:cNvPr id="6" name="Text Placeholder 3">
            <a:extLst>
              <a:ext uri="{FF2B5EF4-FFF2-40B4-BE49-F238E27FC236}">
                <a16:creationId xmlns:a16="http://schemas.microsoft.com/office/drawing/2014/main" id="{8B2EB0D8-0A76-4626-ADC4-D12139187E4C}"/>
              </a:ext>
            </a:extLst>
          </p:cNvPr>
          <p:cNvSpPr>
            <a:spLocks noGrp="1"/>
          </p:cNvSpPr>
          <p:nvPr>
            <p:ph type="body" sz="quarter" idx="12"/>
          </p:nvPr>
        </p:nvSpPr>
        <p:spPr>
          <a:xfrm>
            <a:off x="344237" y="770330"/>
            <a:ext cx="5172117" cy="3724888"/>
          </a:xfrm>
          <a:effectLst>
            <a:outerShdw blurRad="12700" dist="12700" dir="5400000" algn="t" rotWithShape="0">
              <a:prstClr val="black">
                <a:alpha val="40000"/>
              </a:prstClr>
            </a:outerShdw>
          </a:effectLst>
        </p:spPr>
        <p:txBody>
          <a:bodyPr lIns="91440" tIns="45720" rIns="91440" bIns="45720" anchor="t"/>
          <a:lstStyle/>
          <a:p>
            <a:endParaRPr lang="en-US" sz="1800" dirty="0">
              <a:latin typeface="Altis UniSA"/>
              <a:ea typeface="+mn-lt"/>
              <a:cs typeface="+mn-lt"/>
            </a:endParaRPr>
          </a:p>
          <a:p>
            <a:endParaRPr lang="en-US" sz="1800" dirty="0">
              <a:latin typeface="Altis UniSA"/>
              <a:ea typeface="+mn-lt"/>
              <a:cs typeface="+mn-lt"/>
            </a:endParaRPr>
          </a:p>
          <a:p>
            <a:pPr marL="0" indent="0">
              <a:buNone/>
            </a:pPr>
            <a:r>
              <a:rPr lang="en-US" sz="1800" dirty="0">
                <a:latin typeface="Altis UniSA"/>
                <a:ea typeface="+mn-lt"/>
                <a:cs typeface="+mn-lt"/>
              </a:rPr>
              <a:t>ATL is available </a:t>
            </a:r>
            <a:r>
              <a:rPr lang="en-US" sz="1800" b="1" dirty="0">
                <a:latin typeface="Altis UniSA"/>
                <a:ea typeface="+mn-lt"/>
                <a:cs typeface="+mn-lt"/>
              </a:rPr>
              <a:t>7 days a week</a:t>
            </a:r>
            <a:endParaRPr lang="en-US" sz="1800" b="1" dirty="0">
              <a:latin typeface="Altis UniSA"/>
            </a:endParaRPr>
          </a:p>
          <a:p>
            <a:r>
              <a:rPr lang="en-US" sz="1800" dirty="0">
                <a:latin typeface="Altis UniSA"/>
                <a:ea typeface="+mn-lt"/>
                <a:cs typeface="+mn-lt"/>
              </a:rPr>
              <a:t>Monday to Friday: 8:30am to 11:00pm</a:t>
            </a:r>
          </a:p>
          <a:p>
            <a:r>
              <a:rPr lang="en-US" sz="1800" dirty="0">
                <a:latin typeface="Altis UniSA"/>
                <a:ea typeface="+mn-lt"/>
                <a:cs typeface="+mn-lt"/>
              </a:rPr>
              <a:t>Weekends and some public holidays: 10am – 6pm</a:t>
            </a:r>
          </a:p>
          <a:p>
            <a:r>
              <a:rPr lang="en-US" sz="1800" dirty="0">
                <a:latin typeface="Altis UniSA"/>
                <a:ea typeface="+mn-lt"/>
                <a:cs typeface="+mn-lt"/>
              </a:rPr>
              <a:t>Book an appointment with an Academic Librarian via Ask the Library</a:t>
            </a:r>
          </a:p>
          <a:p>
            <a:endParaRPr lang="en-US" sz="1800" dirty="0">
              <a:latin typeface="Altis UniSA"/>
              <a:ea typeface="+mn-lt"/>
              <a:cs typeface="+mn-lt"/>
            </a:endParaRPr>
          </a:p>
          <a:p>
            <a:endParaRPr lang="en-US" sz="1800" dirty="0">
              <a:latin typeface="Altis UniSA"/>
              <a:ea typeface="+mn-lt"/>
              <a:cs typeface="+mn-lt"/>
            </a:endParaRPr>
          </a:p>
          <a:p>
            <a:r>
              <a:rPr lang="en-US" sz="1800" dirty="0">
                <a:latin typeface="Altis UniSA"/>
                <a:ea typeface="+mn-lt"/>
                <a:cs typeface="+mn-lt"/>
              </a:rPr>
              <a:t>Service point phones within the library</a:t>
            </a:r>
          </a:p>
          <a:p>
            <a:pPr marL="0" indent="0">
              <a:buNone/>
            </a:pPr>
            <a:endParaRPr lang="en-US" sz="1800" dirty="0">
              <a:latin typeface="Altis UniSA"/>
            </a:endParaRPr>
          </a:p>
          <a:p>
            <a:endParaRPr lang="en-US" sz="2800" dirty="0">
              <a:latin typeface="Altis UniSA" panose="020B0603030000000003" pitchFamily="34" charset="0"/>
            </a:endParaRPr>
          </a:p>
        </p:txBody>
      </p:sp>
      <p:pic>
        <p:nvPicPr>
          <p:cNvPr id="4" name="Picture 3"/>
          <p:cNvPicPr>
            <a:picLocks noChangeAspect="1"/>
          </p:cNvPicPr>
          <p:nvPr/>
        </p:nvPicPr>
        <p:blipFill>
          <a:blip r:embed="rId3"/>
          <a:stretch>
            <a:fillRect/>
          </a:stretch>
        </p:blipFill>
        <p:spPr>
          <a:xfrm>
            <a:off x="5434454" y="266293"/>
            <a:ext cx="1871406" cy="1886704"/>
          </a:xfrm>
          <a:prstGeom prst="rect">
            <a:avLst/>
          </a:prstGeom>
        </p:spPr>
      </p:pic>
      <p:pic>
        <p:nvPicPr>
          <p:cNvPr id="7" name="Picture 6">
            <a:extLst>
              <a:ext uri="{FF2B5EF4-FFF2-40B4-BE49-F238E27FC236}">
                <a16:creationId xmlns:a16="http://schemas.microsoft.com/office/drawing/2014/main" id="{C68AA419-14EB-4A91-9293-3A4D4E691E29}"/>
              </a:ext>
            </a:extLst>
          </p:cNvPr>
          <p:cNvPicPr>
            <a:picLocks noChangeAspect="1"/>
          </p:cNvPicPr>
          <p:nvPr/>
        </p:nvPicPr>
        <p:blipFill>
          <a:blip r:embed="rId4"/>
          <a:stretch>
            <a:fillRect/>
          </a:stretch>
        </p:blipFill>
        <p:spPr>
          <a:xfrm>
            <a:off x="6928563" y="1583128"/>
            <a:ext cx="2215437" cy="2099291"/>
          </a:xfrm>
          <a:prstGeom prst="rect">
            <a:avLst/>
          </a:prstGeom>
        </p:spPr>
      </p:pic>
    </p:spTree>
    <p:extLst>
      <p:ext uri="{BB962C8B-B14F-4D97-AF65-F5344CB8AC3E}">
        <p14:creationId xmlns:p14="http://schemas.microsoft.com/office/powerpoint/2010/main" val="10017308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p:sp>
      <p:pic>
        <p:nvPicPr>
          <p:cNvPr id="8" name="Picture 7"/>
          <p:cNvPicPr>
            <a:picLocks noChangeAspect="1"/>
          </p:cNvPicPr>
          <p:nvPr/>
        </p:nvPicPr>
        <p:blipFill rotWithShape="1">
          <a:blip r:embed="rId2"/>
          <a:srcRect l="788"/>
          <a:stretch/>
        </p:blipFill>
        <p:spPr>
          <a:xfrm>
            <a:off x="1407781" y="207545"/>
            <a:ext cx="6259535" cy="2791385"/>
          </a:xfrm>
          <a:prstGeom prst="rect">
            <a:avLst/>
          </a:prstGeom>
        </p:spPr>
      </p:pic>
      <p:sp>
        <p:nvSpPr>
          <p:cNvPr id="2" name="TextBox 1"/>
          <p:cNvSpPr txBox="1"/>
          <p:nvPr/>
        </p:nvSpPr>
        <p:spPr>
          <a:xfrm>
            <a:off x="894665" y="3401042"/>
            <a:ext cx="7874365" cy="830997"/>
          </a:xfrm>
          <a:prstGeom prst="rect">
            <a:avLst/>
          </a:prstGeom>
          <a:noFill/>
        </p:spPr>
        <p:txBody>
          <a:bodyPr wrap="square" rtlCol="0">
            <a:spAutoFit/>
          </a:bodyPr>
          <a:lstStyle/>
          <a:p>
            <a:r>
              <a:rPr lang="en-AU" dirty="0">
                <a:latin typeface="Altis UniSA" panose="020B0603030000000003" pitchFamily="34" charset="0"/>
              </a:rPr>
              <a:t>Always use Google Scholar via the Library website to minimise being prompted to pay to read full text</a:t>
            </a:r>
          </a:p>
        </p:txBody>
      </p:sp>
    </p:spTree>
    <p:extLst>
      <p:ext uri="{BB962C8B-B14F-4D97-AF65-F5344CB8AC3E}">
        <p14:creationId xmlns:p14="http://schemas.microsoft.com/office/powerpoint/2010/main" val="35526340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6B205A-88C5-4D36-8C05-CC0B844736B7}"/>
              </a:ext>
            </a:extLst>
          </p:cNvPr>
          <p:cNvSpPr txBox="1"/>
          <p:nvPr/>
        </p:nvSpPr>
        <p:spPr>
          <a:xfrm>
            <a:off x="2952893" y="88810"/>
            <a:ext cx="3238213" cy="507831"/>
          </a:xfrm>
          <a:prstGeom prst="rect">
            <a:avLst/>
          </a:prstGeom>
          <a:noFill/>
          <a:effectLst>
            <a:outerShdw blurRad="25400" dist="12700" dir="5400000" algn="t" rotWithShape="0">
              <a:prstClr val="black">
                <a:alpha val="40000"/>
              </a:prstClr>
            </a:outerShdw>
          </a:effectLst>
        </p:spPr>
        <p:txBody>
          <a:bodyPr wrap="square">
            <a:sp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sz="3000" b="1" i="0" u="none" strike="noStrike" kern="0" cap="none" spc="0" normalizeH="0" baseline="0" noProof="0">
                <a:ln>
                  <a:noFill/>
                </a:ln>
                <a:solidFill>
                  <a:srgbClr val="054A89"/>
                </a:solidFill>
                <a:effectLst/>
                <a:uLnTx/>
                <a:uFillTx/>
                <a:latin typeface="Altis UniSA" panose="020B0603030000000003" pitchFamily="34" charset="0"/>
                <a:cs typeface="Arial"/>
              </a:rPr>
              <a:t>Resources</a:t>
            </a:r>
          </a:p>
        </p:txBody>
      </p:sp>
      <p:pic>
        <p:nvPicPr>
          <p:cNvPr id="5" name="Picture 4">
            <a:extLst>
              <a:ext uri="{FF2B5EF4-FFF2-40B4-BE49-F238E27FC236}">
                <a16:creationId xmlns:a16="http://schemas.microsoft.com/office/drawing/2014/main" id="{1D278149-5203-4A66-B93B-6F4278C97ABF}"/>
              </a:ext>
            </a:extLst>
          </p:cNvPr>
          <p:cNvPicPr>
            <a:picLocks noChangeAspect="1"/>
          </p:cNvPicPr>
          <p:nvPr/>
        </p:nvPicPr>
        <p:blipFill>
          <a:blip r:embed="rId3"/>
          <a:stretch>
            <a:fillRect/>
          </a:stretch>
        </p:blipFill>
        <p:spPr>
          <a:xfrm>
            <a:off x="0" y="603904"/>
            <a:ext cx="9144000" cy="566173"/>
          </a:xfrm>
          <a:prstGeom prst="rect">
            <a:avLst/>
          </a:prstGeom>
        </p:spPr>
      </p:pic>
      <p:sp>
        <p:nvSpPr>
          <p:cNvPr id="7" name="TextBox 6">
            <a:extLst>
              <a:ext uri="{FF2B5EF4-FFF2-40B4-BE49-F238E27FC236}">
                <a16:creationId xmlns:a16="http://schemas.microsoft.com/office/drawing/2014/main" id="{6EF96453-1AA8-418D-9666-A828F006CA02}"/>
              </a:ext>
            </a:extLst>
          </p:cNvPr>
          <p:cNvSpPr txBox="1"/>
          <p:nvPr/>
        </p:nvSpPr>
        <p:spPr>
          <a:xfrm>
            <a:off x="436573" y="614723"/>
            <a:ext cx="8270851" cy="584775"/>
          </a:xfrm>
          <a:prstGeom prst="rect">
            <a:avLst/>
          </a:prstGeom>
          <a:noFill/>
          <a:effectLst>
            <a:outerShdw blurRad="25400" dist="12700" dir="5400000" algn="t" rotWithShape="0">
              <a:prstClr val="black">
                <a:alpha val="40000"/>
              </a:prst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Altis UniSA" panose="020B0603030000000003" pitchFamily="34" charset="0"/>
              </a:rPr>
              <a:t>Millions of resources in a variety of formats are available online, on demand and in print via purchase or interlibrary loan</a:t>
            </a:r>
          </a:p>
        </p:txBody>
      </p:sp>
      <p:sp>
        <p:nvSpPr>
          <p:cNvPr id="9" name="Rectangle 8">
            <a:extLst>
              <a:ext uri="{FF2B5EF4-FFF2-40B4-BE49-F238E27FC236}">
                <a16:creationId xmlns:a16="http://schemas.microsoft.com/office/drawing/2014/main" id="{7984F9C4-E4EA-448E-85F5-6EEE0E70B097}"/>
              </a:ext>
            </a:extLst>
          </p:cNvPr>
          <p:cNvSpPr/>
          <p:nvPr/>
        </p:nvSpPr>
        <p:spPr>
          <a:xfrm>
            <a:off x="4952815" y="1204250"/>
            <a:ext cx="3958710" cy="3031599"/>
          </a:xfrm>
          <a:prstGeom prst="rect">
            <a:avLst/>
          </a:prstGeom>
          <a:effectLst>
            <a:outerShdw blurRad="12700" dist="12700" dir="5400000" algn="t" rotWithShape="0">
              <a:prstClr val="black">
                <a:alpha val="40000"/>
              </a:prstClr>
            </a:outerShdw>
          </a:effectLst>
        </p:spPr>
        <p:txBody>
          <a:bodyPr wrap="square" lIns="91440" tIns="45720" rIns="91440" bIns="45720" anchor="t">
            <a:spAutoFit/>
          </a:bodyPr>
          <a:lstStyle/>
          <a:p>
            <a:pPr>
              <a:spcAft>
                <a:spcPts val="550"/>
              </a:spcAft>
              <a:tabLst>
                <a:tab pos="180975" algn="l"/>
              </a:tabLst>
            </a:pPr>
            <a:r>
              <a:rPr lang="en-AU" b="1" dirty="0">
                <a:solidFill>
                  <a:srgbClr val="054A89"/>
                </a:solidFill>
                <a:latin typeface="Altis UniSA"/>
                <a:cs typeface="Arial"/>
              </a:rPr>
              <a:t>How you can access</a:t>
            </a:r>
          </a:p>
          <a:p>
            <a:pPr marL="171450" indent="-171450">
              <a:spcAft>
                <a:spcPts val="550"/>
              </a:spcAft>
              <a:buFont typeface="Arial" panose="020B0604020202020204" pitchFamily="34" charset="0"/>
              <a:buChar char="•"/>
              <a:tabLst>
                <a:tab pos="180975" algn="l"/>
              </a:tabLst>
            </a:pPr>
            <a:r>
              <a:rPr lang="en-AU" sz="1600" dirty="0">
                <a:latin typeface="Altis UniSA"/>
                <a:cs typeface="Arial"/>
              </a:rPr>
              <a:t>Access </a:t>
            </a:r>
            <a:r>
              <a:rPr lang="en-AU" sz="1600" dirty="0" err="1">
                <a:latin typeface="Altis UniSA"/>
                <a:cs typeface="Arial"/>
              </a:rPr>
              <a:t>eResources</a:t>
            </a:r>
            <a:r>
              <a:rPr lang="en-AU" sz="1600" dirty="0">
                <a:latin typeface="Altis UniSA"/>
                <a:cs typeface="Arial"/>
              </a:rPr>
              <a:t> anywhere, anytime, on any device</a:t>
            </a:r>
          </a:p>
          <a:p>
            <a:pPr marL="171450" indent="-171450">
              <a:spcAft>
                <a:spcPts val="550"/>
              </a:spcAft>
              <a:buFont typeface="Arial" panose="020B0604020202020204" pitchFamily="34" charset="0"/>
              <a:buChar char="•"/>
              <a:tabLst>
                <a:tab pos="180975" algn="l"/>
              </a:tabLst>
            </a:pPr>
            <a:r>
              <a:rPr lang="en-AU" sz="1600" dirty="0">
                <a:latin typeface="Altis UniSA"/>
                <a:cs typeface="Arial"/>
              </a:rPr>
              <a:t>Reciprocal borrowing available from Adelaide &amp; Flinders</a:t>
            </a:r>
          </a:p>
          <a:p>
            <a:pPr marL="171450" indent="-171450">
              <a:spcAft>
                <a:spcPts val="550"/>
              </a:spcAft>
              <a:buFont typeface="Arial" panose="020B0604020202020204" pitchFamily="34" charset="0"/>
              <a:buChar char="•"/>
              <a:tabLst>
                <a:tab pos="180975" algn="l"/>
              </a:tabLst>
            </a:pPr>
            <a:r>
              <a:rPr lang="en-AU" sz="1600" dirty="0">
                <a:latin typeface="Altis UniSA"/>
                <a:cs typeface="Arial"/>
              </a:rPr>
              <a:t>Interlibrary loan</a:t>
            </a:r>
            <a:r>
              <a:rPr lang="en-AU" sz="1800" dirty="0">
                <a:latin typeface="Altis UniSA"/>
                <a:cs typeface="Arial"/>
              </a:rPr>
              <a:t> – </a:t>
            </a:r>
            <a:r>
              <a:rPr lang="en-AU" sz="1400" dirty="0">
                <a:latin typeface="Altis UniSA"/>
                <a:cs typeface="Arial"/>
              </a:rPr>
              <a:t>request service for items not available from our collection. Specific service for HDRs and UniSA staff</a:t>
            </a:r>
            <a:endParaRPr lang="en-AU" sz="1400" dirty="0">
              <a:latin typeface="Altis UniSA" panose="020B0603030000000003" pitchFamily="34" charset="0"/>
              <a:cs typeface="Arial" panose="020B0604020202020204" pitchFamily="34" charset="0"/>
            </a:endParaRPr>
          </a:p>
          <a:p>
            <a:pPr marL="171450" indent="-171450">
              <a:spcAft>
                <a:spcPts val="550"/>
              </a:spcAft>
              <a:buFont typeface="Arial" panose="020B0604020202020204" pitchFamily="34" charset="0"/>
              <a:buChar char="•"/>
              <a:tabLst>
                <a:tab pos="180975" algn="l"/>
              </a:tabLst>
            </a:pPr>
            <a:r>
              <a:rPr lang="en-AU" sz="1600" dirty="0">
                <a:latin typeface="Altis UniSA"/>
                <a:cs typeface="Arial"/>
              </a:rPr>
              <a:t>Intercampus delivery</a:t>
            </a:r>
          </a:p>
          <a:p>
            <a:pPr marL="171450" indent="-171450">
              <a:spcAft>
                <a:spcPts val="550"/>
              </a:spcAft>
              <a:buFont typeface="Arial" panose="020B0604020202020204" pitchFamily="34" charset="0"/>
              <a:buChar char="•"/>
              <a:tabLst>
                <a:tab pos="180975" algn="l"/>
              </a:tabLst>
            </a:pPr>
            <a:r>
              <a:rPr lang="en-AU" sz="1600" dirty="0">
                <a:latin typeface="Altis UniSA"/>
                <a:cs typeface="Arial"/>
              </a:rPr>
              <a:t>Suggest resources for purchase</a:t>
            </a:r>
          </a:p>
        </p:txBody>
      </p:sp>
      <p:sp>
        <p:nvSpPr>
          <p:cNvPr id="10" name="Rectangle 9">
            <a:extLst>
              <a:ext uri="{FF2B5EF4-FFF2-40B4-BE49-F238E27FC236}">
                <a16:creationId xmlns:a16="http://schemas.microsoft.com/office/drawing/2014/main" id="{100D98CD-1D49-401F-AB04-074B7F50079C}"/>
              </a:ext>
            </a:extLst>
          </p:cNvPr>
          <p:cNvSpPr/>
          <p:nvPr/>
        </p:nvSpPr>
        <p:spPr>
          <a:xfrm>
            <a:off x="502217" y="1269564"/>
            <a:ext cx="4628519" cy="2939266"/>
          </a:xfrm>
          <a:prstGeom prst="rect">
            <a:avLst/>
          </a:prstGeom>
          <a:effectLst>
            <a:outerShdw blurRad="12700" dist="12700" dir="5400000" algn="t" rotWithShape="0">
              <a:prstClr val="black">
                <a:alpha val="40000"/>
              </a:prstClr>
            </a:outerShdw>
          </a:effectLst>
        </p:spPr>
        <p:txBody>
          <a:bodyPr wrap="square">
            <a:spAutoFit/>
          </a:bodyPr>
          <a:lstStyle/>
          <a:p>
            <a:pPr>
              <a:spcAft>
                <a:spcPts val="550"/>
              </a:spcAft>
              <a:tabLst>
                <a:tab pos="180975" algn="l"/>
              </a:tabLst>
            </a:pPr>
            <a:r>
              <a:rPr lang="en-AU" b="1" dirty="0">
                <a:solidFill>
                  <a:srgbClr val="054A89"/>
                </a:solidFill>
                <a:latin typeface="Altis UniSA" panose="020B0603030000000003" pitchFamily="34" charset="0"/>
                <a:cs typeface="Arial" panose="020B0604020202020204" pitchFamily="34" charset="0"/>
              </a:rPr>
              <a:t>What you can access</a:t>
            </a:r>
          </a:p>
          <a:p>
            <a:pPr marL="171450" indent="-171450">
              <a:spcAft>
                <a:spcPts val="550"/>
              </a:spcAft>
              <a:buFont typeface="Arial" panose="020B0604020202020204" pitchFamily="34" charset="0"/>
              <a:buChar char="•"/>
              <a:tabLst>
                <a:tab pos="180975" algn="l"/>
              </a:tabLst>
            </a:pPr>
            <a:r>
              <a:rPr lang="en-AU" sz="1800" dirty="0">
                <a:latin typeface="Altis UniSA" panose="020B0603030000000003" pitchFamily="34" charset="0"/>
                <a:cs typeface="Arial" panose="020B0604020202020204" pitchFamily="34" charset="0"/>
              </a:rPr>
              <a:t>eBooks</a:t>
            </a:r>
          </a:p>
          <a:p>
            <a:pPr marL="171450" indent="-171450">
              <a:spcAft>
                <a:spcPts val="550"/>
              </a:spcAft>
              <a:buFont typeface="Arial" panose="020B0604020202020204" pitchFamily="34" charset="0"/>
              <a:buChar char="•"/>
              <a:tabLst>
                <a:tab pos="180975" algn="l"/>
              </a:tabLst>
            </a:pPr>
            <a:r>
              <a:rPr lang="en-AU" sz="1800" dirty="0">
                <a:latin typeface="Altis UniSA" panose="020B0603030000000003" pitchFamily="34" charset="0"/>
                <a:cs typeface="Arial" panose="020B0604020202020204" pitchFamily="34" charset="0"/>
              </a:rPr>
              <a:t>Journals, reports, standards</a:t>
            </a:r>
          </a:p>
          <a:p>
            <a:pPr marL="171450" indent="-171450">
              <a:spcAft>
                <a:spcPts val="550"/>
              </a:spcAft>
              <a:buFont typeface="Arial" panose="020B0604020202020204" pitchFamily="34" charset="0"/>
              <a:buChar char="•"/>
              <a:tabLst>
                <a:tab pos="180975" algn="l"/>
              </a:tabLst>
            </a:pPr>
            <a:r>
              <a:rPr lang="en-AU" sz="1800" dirty="0">
                <a:latin typeface="Altis UniSA" panose="020B0603030000000003" pitchFamily="34" charset="0"/>
                <a:cs typeface="Arial" panose="020B0604020202020204" pitchFamily="34" charset="0"/>
              </a:rPr>
              <a:t>Theses</a:t>
            </a:r>
          </a:p>
          <a:p>
            <a:pPr marL="171450" indent="-171450">
              <a:spcAft>
                <a:spcPts val="550"/>
              </a:spcAft>
              <a:buFont typeface="Arial" panose="020B0604020202020204" pitchFamily="34" charset="0"/>
              <a:buChar char="•"/>
              <a:tabLst>
                <a:tab pos="180975" algn="l"/>
              </a:tabLst>
            </a:pPr>
            <a:r>
              <a:rPr lang="en-AU" sz="1800" dirty="0" err="1">
                <a:latin typeface="Altis UniSA" panose="020B0603030000000003" pitchFamily="34" charset="0"/>
                <a:cs typeface="Arial" panose="020B0604020202020204" pitchFamily="34" charset="0"/>
              </a:rPr>
              <a:t>Audiovisual</a:t>
            </a:r>
            <a:r>
              <a:rPr lang="en-AU" sz="1800" dirty="0">
                <a:latin typeface="Altis UniSA" panose="020B0603030000000003" pitchFamily="34" charset="0"/>
                <a:cs typeface="Arial" panose="020B0604020202020204" pitchFamily="34" charset="0"/>
              </a:rPr>
              <a:t> (videos, podcasts, music)</a:t>
            </a:r>
          </a:p>
          <a:p>
            <a:pPr marL="171450" indent="-171450">
              <a:spcAft>
                <a:spcPts val="550"/>
              </a:spcAft>
              <a:buFont typeface="Arial" panose="020B0604020202020204" pitchFamily="34" charset="0"/>
              <a:buChar char="•"/>
              <a:tabLst>
                <a:tab pos="180975" algn="l"/>
              </a:tabLst>
            </a:pPr>
            <a:r>
              <a:rPr lang="en-AU" sz="1800" dirty="0">
                <a:latin typeface="Altis UniSA" panose="020B0603030000000003" pitchFamily="34" charset="0"/>
                <a:cs typeface="Arial" panose="020B0604020202020204" pitchFamily="34" charset="0"/>
              </a:rPr>
              <a:t>Images</a:t>
            </a:r>
          </a:p>
          <a:p>
            <a:pPr marL="171450" indent="-171450">
              <a:spcAft>
                <a:spcPts val="550"/>
              </a:spcAft>
              <a:buFont typeface="Arial" panose="020B0604020202020204" pitchFamily="34" charset="0"/>
              <a:buChar char="•"/>
              <a:tabLst>
                <a:tab pos="180975" algn="l"/>
              </a:tabLst>
            </a:pPr>
            <a:r>
              <a:rPr lang="en-AU" sz="1800" dirty="0">
                <a:latin typeface="Altis UniSA" panose="020B0603030000000003" pitchFamily="34" charset="0"/>
                <a:cs typeface="Arial" panose="020B0604020202020204" pitchFamily="34" charset="0"/>
              </a:rPr>
              <a:t>Specialised databases</a:t>
            </a:r>
          </a:p>
          <a:p>
            <a:pPr marL="171450" indent="-171450">
              <a:spcAft>
                <a:spcPts val="550"/>
              </a:spcAft>
              <a:buFont typeface="Arial" panose="020B0604020202020204" pitchFamily="34" charset="0"/>
              <a:buChar char="•"/>
              <a:tabLst>
                <a:tab pos="180975" algn="l"/>
              </a:tabLst>
            </a:pPr>
            <a:r>
              <a:rPr lang="en-AU" sz="1800" dirty="0">
                <a:latin typeface="Altis UniSA" panose="020B0603030000000003" pitchFamily="34" charset="0"/>
                <a:cs typeface="Arial" panose="020B0604020202020204" pitchFamily="34" charset="0"/>
              </a:rPr>
              <a:t>Special collections</a:t>
            </a:r>
          </a:p>
        </p:txBody>
      </p:sp>
    </p:spTree>
    <p:extLst>
      <p:ext uri="{BB962C8B-B14F-4D97-AF65-F5344CB8AC3E}">
        <p14:creationId xmlns:p14="http://schemas.microsoft.com/office/powerpoint/2010/main" val="422578578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p:sp>
      <p:pic>
        <p:nvPicPr>
          <p:cNvPr id="8" name="Picture 7"/>
          <p:cNvPicPr>
            <a:picLocks noChangeAspect="1"/>
          </p:cNvPicPr>
          <p:nvPr/>
        </p:nvPicPr>
        <p:blipFill>
          <a:blip r:embed="rId2"/>
          <a:stretch>
            <a:fillRect/>
          </a:stretch>
        </p:blipFill>
        <p:spPr>
          <a:xfrm>
            <a:off x="83555" y="236485"/>
            <a:ext cx="8961658" cy="3848712"/>
          </a:xfrm>
          <a:prstGeom prst="rect">
            <a:avLst/>
          </a:prstGeom>
        </p:spPr>
      </p:pic>
    </p:spTree>
    <p:extLst>
      <p:ext uri="{BB962C8B-B14F-4D97-AF65-F5344CB8AC3E}">
        <p14:creationId xmlns:p14="http://schemas.microsoft.com/office/powerpoint/2010/main" val="39793368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2"/>
          <a:srcRect t="13699" b="13699"/>
          <a:stretch>
            <a:fillRect/>
          </a:stretch>
        </p:blipFill>
        <p:spPr>
          <a:xfrm>
            <a:off x="6078457" y="790878"/>
            <a:ext cx="2572160" cy="1199671"/>
          </a:xfrm>
          <a:prstGeom prst="rect">
            <a:avLst/>
          </a:prstGeom>
        </p:spPr>
      </p:pic>
      <p:pic>
        <p:nvPicPr>
          <p:cNvPr id="4" name="Picture 3"/>
          <p:cNvPicPr>
            <a:picLocks noChangeAspect="1"/>
          </p:cNvPicPr>
          <p:nvPr/>
        </p:nvPicPr>
        <p:blipFill>
          <a:blip r:embed="rId3"/>
          <a:stretch>
            <a:fillRect/>
          </a:stretch>
        </p:blipFill>
        <p:spPr>
          <a:xfrm>
            <a:off x="167361" y="111833"/>
            <a:ext cx="5334848" cy="3881266"/>
          </a:xfrm>
          <a:prstGeom prst="rect">
            <a:avLst/>
          </a:prstGeom>
        </p:spPr>
      </p:pic>
      <p:pic>
        <p:nvPicPr>
          <p:cNvPr id="5" name="Picture 4"/>
          <p:cNvPicPr>
            <a:picLocks noChangeAspect="1"/>
          </p:cNvPicPr>
          <p:nvPr/>
        </p:nvPicPr>
        <p:blipFill>
          <a:blip r:embed="rId4"/>
          <a:stretch>
            <a:fillRect/>
          </a:stretch>
        </p:blipFill>
        <p:spPr>
          <a:xfrm>
            <a:off x="6078457" y="2468928"/>
            <a:ext cx="2867025" cy="1323975"/>
          </a:xfrm>
          <a:prstGeom prst="rect">
            <a:avLst/>
          </a:prstGeom>
        </p:spPr>
      </p:pic>
    </p:spTree>
    <p:extLst>
      <p:ext uri="{BB962C8B-B14F-4D97-AF65-F5344CB8AC3E}">
        <p14:creationId xmlns:p14="http://schemas.microsoft.com/office/powerpoint/2010/main" val="25371030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p:sp>
      <p:pic>
        <p:nvPicPr>
          <p:cNvPr id="7" name="Picture 6"/>
          <p:cNvPicPr>
            <a:picLocks noChangeAspect="1"/>
          </p:cNvPicPr>
          <p:nvPr/>
        </p:nvPicPr>
        <p:blipFill rotWithShape="1">
          <a:blip r:embed="rId2"/>
          <a:srcRect t="5303"/>
          <a:stretch/>
        </p:blipFill>
        <p:spPr>
          <a:xfrm>
            <a:off x="105254" y="126437"/>
            <a:ext cx="4341757" cy="3952181"/>
          </a:xfrm>
          <a:prstGeom prst="rect">
            <a:avLst/>
          </a:prstGeom>
        </p:spPr>
      </p:pic>
      <p:pic>
        <p:nvPicPr>
          <p:cNvPr id="8" name="Picture 7"/>
          <p:cNvPicPr>
            <a:picLocks noChangeAspect="1"/>
          </p:cNvPicPr>
          <p:nvPr/>
        </p:nvPicPr>
        <p:blipFill>
          <a:blip r:embed="rId3"/>
          <a:stretch>
            <a:fillRect/>
          </a:stretch>
        </p:blipFill>
        <p:spPr>
          <a:xfrm>
            <a:off x="4552265" y="126438"/>
            <a:ext cx="4486479" cy="4011944"/>
          </a:xfrm>
          <a:prstGeom prst="rect">
            <a:avLst/>
          </a:prstGeom>
        </p:spPr>
      </p:pic>
    </p:spTree>
    <p:extLst>
      <p:ext uri="{BB962C8B-B14F-4D97-AF65-F5344CB8AC3E}">
        <p14:creationId xmlns:p14="http://schemas.microsoft.com/office/powerpoint/2010/main" val="32173721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p:sp>
      <p:pic>
        <p:nvPicPr>
          <p:cNvPr id="17" name="Picture 16"/>
          <p:cNvPicPr>
            <a:picLocks noChangeAspect="1"/>
          </p:cNvPicPr>
          <p:nvPr/>
        </p:nvPicPr>
        <p:blipFill>
          <a:blip r:embed="rId2"/>
          <a:stretch>
            <a:fillRect/>
          </a:stretch>
        </p:blipFill>
        <p:spPr>
          <a:xfrm>
            <a:off x="388836" y="248774"/>
            <a:ext cx="6118717" cy="3915748"/>
          </a:xfrm>
          <a:prstGeom prst="rect">
            <a:avLst/>
          </a:prstGeom>
        </p:spPr>
      </p:pic>
      <p:sp>
        <p:nvSpPr>
          <p:cNvPr id="2" name="TextBox 1"/>
          <p:cNvSpPr txBox="1"/>
          <p:nvPr/>
        </p:nvSpPr>
        <p:spPr>
          <a:xfrm>
            <a:off x="6507554" y="963261"/>
            <a:ext cx="2510804" cy="1938992"/>
          </a:xfrm>
          <a:prstGeom prst="rect">
            <a:avLst/>
          </a:prstGeom>
          <a:noFill/>
        </p:spPr>
        <p:txBody>
          <a:bodyPr wrap="square" rtlCol="0">
            <a:spAutoFit/>
          </a:bodyPr>
          <a:lstStyle/>
          <a:p>
            <a:r>
              <a:rPr lang="en-AU" dirty="0">
                <a:latin typeface="Altis UniSA" panose="020B0603030000000003" pitchFamily="34" charset="0"/>
              </a:rPr>
              <a:t>Bibliographic management is important – do it right from the start</a:t>
            </a:r>
          </a:p>
        </p:txBody>
      </p:sp>
    </p:spTree>
    <p:extLst>
      <p:ext uri="{BB962C8B-B14F-4D97-AF65-F5344CB8AC3E}">
        <p14:creationId xmlns:p14="http://schemas.microsoft.com/office/powerpoint/2010/main" val="3236740195"/>
      </p:ext>
    </p:extLst>
  </p:cSld>
  <p:clrMapOvr>
    <a:masterClrMapping/>
  </p:clrMapOvr>
  <p:transition/>
</p:sld>
</file>

<file path=ppt/theme/theme1.xml><?xml version="1.0" encoding="utf-8"?>
<a:theme xmlns:a="http://schemas.openxmlformats.org/drawingml/2006/main" name="UniSA PPT - Bar foo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16-9_UniSA Corporate - Bar footer" id="{9F5AD3D8-F754-44A4-AC4D-A815DC4E54A1}" vid="{25813748-2585-4D6F-8CAF-E563CA521B3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Year xmlns="6d2cd2a6-0a1b-42ea-a35f-058c72e8728f">2024</Year>
    <Month xmlns="6d2cd2a6-0a1b-42ea-a35f-058c72e8728f">March</Month>
    <Meeting_x0020_Date xmlns="6d2cd2a6-0a1b-42ea-a35f-058c72e8728f">2024-03-05T13:30:00+00:00</Meeting_x0020_Date>
    <Document_x0020_type xmlns="d164ef8f-d7c6-4dd5-bf06-a825e93342a0">Presentations</Document_x0020_type>
    <SharedWithUsers xmlns="6610a476-ca56-4586-9db6-517a2aaad687">
      <UserInfo>
        <DisplayName>Shane Capil</DisplayName>
        <AccountId>147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93B4BAF1A03E45BDD195BA4B6C5734" ma:contentTypeVersion="9" ma:contentTypeDescription="Create a new document." ma:contentTypeScope="" ma:versionID="12842cc01e90a4305a225d5415cb169e">
  <xsd:schema xmlns:xsd="http://www.w3.org/2001/XMLSchema" xmlns:xs="http://www.w3.org/2001/XMLSchema" xmlns:p="http://schemas.microsoft.com/office/2006/metadata/properties" xmlns:ns2="2C9AC585-415B-4CEE-B996-A9AF254908C3" xmlns:ns3="6d2cd2a6-0a1b-42ea-a35f-058c72e8728f" xmlns:ns4="d164ef8f-d7c6-4dd5-bf06-a825e93342a0" xmlns:ns5="6610a476-ca56-4586-9db6-517a2aaad687" targetNamespace="http://schemas.microsoft.com/office/2006/metadata/properties" ma:root="true" ma:fieldsID="c228f0ed1112afbd28fc2cbe6b9a9131" ns2:_="" ns3:_="" ns4:_="" ns5:_="">
    <xsd:import namespace="2C9AC585-415B-4CEE-B996-A9AF254908C3"/>
    <xsd:import namespace="6d2cd2a6-0a1b-42ea-a35f-058c72e8728f"/>
    <xsd:import namespace="d164ef8f-d7c6-4dd5-bf06-a825e93342a0"/>
    <xsd:import namespace="6610a476-ca56-4586-9db6-517a2aaad687"/>
    <xsd:element name="properties">
      <xsd:complexType>
        <xsd:sequence>
          <xsd:element name="documentManagement">
            <xsd:complexType>
              <xsd:all>
                <xsd:element ref="ns2:MediaServiceMetadata" minOccurs="0"/>
                <xsd:element ref="ns2:MediaServiceFastMetadata" minOccurs="0"/>
                <xsd:element ref="ns3:Meeting_x0020_Date" minOccurs="0"/>
                <xsd:element ref="ns3:Month" minOccurs="0"/>
                <xsd:element ref="ns3:Year"/>
                <xsd:element ref="ns4:Document_x0020_type"/>
                <xsd:element ref="ns4:MediaServiceAutoKeyPoints" minOccurs="0"/>
                <xsd:element ref="ns4:MediaServiceKeyPoints" minOccurs="0"/>
                <xsd:element ref="ns5:SharedWithUsers" minOccurs="0"/>
                <xsd:element ref="ns5:SharedWithDetails" minOccurs="0"/>
                <xsd:element ref="ns4:MediaServiceDateTaken" minOccurs="0"/>
                <xsd:element ref="ns4:MediaLengthInSeconds"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9AC585-415B-4CEE-B996-A9AF254908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2cd2a6-0a1b-42ea-a35f-058c72e8728f" elementFormDefault="qualified">
    <xsd:import namespace="http://schemas.microsoft.com/office/2006/documentManagement/types"/>
    <xsd:import namespace="http://schemas.microsoft.com/office/infopath/2007/PartnerControls"/>
    <xsd:element name="Meeting_x0020_Date" ma:index="10" nillable="true" ma:displayName="Date" ma:description="Optional field which can be used to cluster files by the date of a meeting." ma:format="DateOnly" ma:internalName="Meeting_x0020_Date">
      <xsd:simpleType>
        <xsd:restriction base="dms:DateTime"/>
      </xsd:simpleType>
    </xsd:element>
    <xsd:element name="Month" ma:index="11" nillable="true" ma:displayName="Month" ma:description="Optional “Month” column which can be used to cluster documents." ma:format="Dropdown" ma:internalName="Month">
      <xsd:simpleType>
        <xsd:restriction base="dms:Choic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element name="Year" ma:index="12" ma:displayName="Year" ma:default="2024" ma:description="The &quot;Year&quot; column is used to group items by year in document libraries. It is a mandatory field." ma:internalName="Year">
      <xsd:simpleType>
        <xsd:restriction base="dms:Text">
          <xsd:maxLength value="4"/>
        </xsd:restriction>
      </xsd:simpleType>
    </xsd:element>
  </xsd:schema>
  <xsd:schema xmlns:xsd="http://www.w3.org/2001/XMLSchema" xmlns:xs="http://www.w3.org/2001/XMLSchema" xmlns:dms="http://schemas.microsoft.com/office/2006/documentManagement/types" xmlns:pc="http://schemas.microsoft.com/office/infopath/2007/PartnerControls" targetNamespace="d164ef8f-d7c6-4dd5-bf06-a825e93342a0" elementFormDefault="qualified">
    <xsd:import namespace="http://schemas.microsoft.com/office/2006/documentManagement/types"/>
    <xsd:import namespace="http://schemas.microsoft.com/office/infopath/2007/PartnerControls"/>
    <xsd:element name="Document_x0020_type" ma:index="14" ma:displayName="Document type" ma:format="Dropdown" ma:internalName="Document_x0020_type">
      <xsd:simpleType>
        <xsd:restriction base="dms:Choice">
          <xsd:enumeration value="Attributions"/>
          <xsd:enumeration value="Drafts"/>
          <xsd:enumeration value="Feedback"/>
          <xsd:enumeration value="Guides"/>
          <xsd:enumeration value="Presentations"/>
          <xsd:enumeration value="Procedures"/>
          <xsd:enumeration value="Quick guides"/>
          <xsd:enumeration value="Reports"/>
          <xsd:enumeration value="Schedule"/>
          <xsd:enumeration value="Scripts"/>
          <xsd:enumeration value="Session plans"/>
          <xsd:enumeration value="Videos"/>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10a476-ca56-4586-9db6-517a2aaad68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ma:index="13"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90E468-0C3B-4D3D-A9C9-BA59A7F0EAD9}">
  <ds:schemaRefs>
    <ds:schemaRef ds:uri="d164ef8f-d7c6-4dd5-bf06-a825e93342a0"/>
    <ds:schemaRef ds:uri="6610a476-ca56-4586-9db6-517a2aaad687"/>
    <ds:schemaRef ds:uri="http://purl.org/dc/terms/"/>
    <ds:schemaRef ds:uri="6d2cd2a6-0a1b-42ea-a35f-058c72e872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2C9AC585-415B-4CEE-B996-A9AF254908C3"/>
    <ds:schemaRef ds:uri="http://www.w3.org/XML/1998/namespace"/>
    <ds:schemaRef ds:uri="http://purl.org/dc/dcmitype/"/>
  </ds:schemaRefs>
</ds:datastoreItem>
</file>

<file path=customXml/itemProps2.xml><?xml version="1.0" encoding="utf-8"?>
<ds:datastoreItem xmlns:ds="http://schemas.openxmlformats.org/officeDocument/2006/customXml" ds:itemID="{9FDD5A9B-A8E3-4B49-8C1C-FA21562094E3}">
  <ds:schemaRefs>
    <ds:schemaRef ds:uri="2C9AC585-415B-4CEE-B996-A9AF254908C3"/>
    <ds:schemaRef ds:uri="6610a476-ca56-4586-9db6-517a2aaad687"/>
    <ds:schemaRef ds:uri="6d2cd2a6-0a1b-42ea-a35f-058c72e8728f"/>
    <ds:schemaRef ds:uri="d164ef8f-d7c6-4dd5-bf06-a825e93342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BFE64B-73C6-4BAE-ABD0-36CD91700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697</TotalTime>
  <Words>860</Words>
  <Application>Microsoft Office PowerPoint</Application>
  <PresentationFormat>On-screen Show (16:9)</PresentationFormat>
  <Paragraphs>103</Paragraphs>
  <Slides>22</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Altis UniSA</vt:lpstr>
      <vt:lpstr>Arial</vt:lpstr>
      <vt:lpstr>UniSA PPT - Bar footer</vt:lpstr>
      <vt:lpstr>The Library:  the value of your  Academic Librarian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;#Research promotion;#</dc:subject>
  <dc:creator>Nita Haubrich</dc:creator>
  <cp:lastModifiedBy>Cassandra Loeser</cp:lastModifiedBy>
  <cp:revision>50</cp:revision>
  <cp:lastPrinted>2023-02-21T22:26:24Z</cp:lastPrinted>
  <dcterms:created xsi:type="dcterms:W3CDTF">2019-06-17T22:49:35Z</dcterms:created>
  <dcterms:modified xsi:type="dcterms:W3CDTF">2024-03-26T01:26:19Z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0x0101001A93B4BAF1A03E45BDD195BA4B6C5734</vt:lpwstr>
  </property>
</Properties>
</file>