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700" r:id="rId2"/>
    <p:sldMasterId id="2147483741" r:id="rId3"/>
  </p:sldMasterIdLst>
  <p:notesMasterIdLst>
    <p:notesMasterId r:id="rId65"/>
  </p:notesMasterIdLst>
  <p:sldIdLst>
    <p:sldId id="381" r:id="rId4"/>
    <p:sldId id="579" r:id="rId5"/>
    <p:sldId id="468" r:id="rId6"/>
    <p:sldId id="469" r:id="rId7"/>
    <p:sldId id="379" r:id="rId8"/>
    <p:sldId id="491" r:id="rId9"/>
    <p:sldId id="582" r:id="rId10"/>
    <p:sldId id="258" r:id="rId11"/>
    <p:sldId id="590" r:id="rId12"/>
    <p:sldId id="592" r:id="rId13"/>
    <p:sldId id="550" r:id="rId14"/>
    <p:sldId id="591" r:id="rId15"/>
    <p:sldId id="500" r:id="rId16"/>
    <p:sldId id="501" r:id="rId17"/>
    <p:sldId id="557" r:id="rId18"/>
    <p:sldId id="580" r:id="rId19"/>
    <p:sldId id="571" r:id="rId20"/>
    <p:sldId id="566" r:id="rId21"/>
    <p:sldId id="565" r:id="rId22"/>
    <p:sldId id="564" r:id="rId23"/>
    <p:sldId id="563" r:id="rId24"/>
    <p:sldId id="562" r:id="rId25"/>
    <p:sldId id="561" r:id="rId26"/>
    <p:sldId id="570" r:id="rId27"/>
    <p:sldId id="569" r:id="rId28"/>
    <p:sldId id="568" r:id="rId29"/>
    <p:sldId id="567" r:id="rId30"/>
    <p:sldId id="560" r:id="rId31"/>
    <p:sldId id="559" r:id="rId32"/>
    <p:sldId id="494" r:id="rId33"/>
    <p:sldId id="276" r:id="rId34"/>
    <p:sldId id="277" r:id="rId35"/>
    <p:sldId id="495" r:id="rId36"/>
    <p:sldId id="278" r:id="rId37"/>
    <p:sldId id="279" r:id="rId38"/>
    <p:sldId id="280" r:id="rId39"/>
    <p:sldId id="281" r:id="rId40"/>
    <p:sldId id="282" r:id="rId41"/>
    <p:sldId id="283" r:id="rId42"/>
    <p:sldId id="284" r:id="rId43"/>
    <p:sldId id="285" r:id="rId44"/>
    <p:sldId id="286" r:id="rId45"/>
    <p:sldId id="287" r:id="rId46"/>
    <p:sldId id="288" r:id="rId47"/>
    <p:sldId id="496" r:id="rId48"/>
    <p:sldId id="290" r:id="rId49"/>
    <p:sldId id="291" r:id="rId50"/>
    <p:sldId id="497" r:id="rId51"/>
    <p:sldId id="293" r:id="rId52"/>
    <p:sldId id="294" r:id="rId53"/>
    <p:sldId id="295" r:id="rId54"/>
    <p:sldId id="296" r:id="rId55"/>
    <p:sldId id="297" r:id="rId56"/>
    <p:sldId id="498" r:id="rId57"/>
    <p:sldId id="299" r:id="rId58"/>
    <p:sldId id="302" r:id="rId59"/>
    <p:sldId id="301" r:id="rId60"/>
    <p:sldId id="581" r:id="rId61"/>
    <p:sldId id="584" r:id="rId62"/>
    <p:sldId id="588" r:id="rId63"/>
    <p:sldId id="587"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5"/>
    <p:restoredTop sz="74121" autoAdjust="0"/>
  </p:normalViewPr>
  <p:slideViewPr>
    <p:cSldViewPr snapToGrid="0">
      <p:cViewPr varScale="1">
        <p:scale>
          <a:sx n="59" d="100"/>
          <a:sy n="59" d="100"/>
        </p:scale>
        <p:origin x="25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EEDB6-071B-42B9-8D4C-575D187010B8}" type="datetimeFigureOut">
              <a:rPr lang="en-AU" smtClean="0"/>
              <a:t>23/02/2023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DECB1-8E66-4DFC-8BD3-8EA3641DB44C}" type="slidenum">
              <a:rPr lang="en-AU" smtClean="0"/>
              <a:t>‹#›</a:t>
            </a:fld>
            <a:endParaRPr lang="en-AU"/>
          </a:p>
        </p:txBody>
      </p:sp>
    </p:spTree>
    <p:extLst>
      <p:ext uri="{BB962C8B-B14F-4D97-AF65-F5344CB8AC3E}">
        <p14:creationId xmlns:p14="http://schemas.microsoft.com/office/powerpoint/2010/main" val="395725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cs typeface="Calibri"/>
              </a:rPr>
              <a:t>One of the key strategies to widening participation at UniSA was the establishment of UniSA College in 2011. This is where Sarah and I are both Senior Lecturers, and former Program Directors. </a:t>
            </a:r>
          </a:p>
          <a:p>
            <a:endParaRPr lang="en-AU" dirty="0">
              <a:cs typeface="Calibri"/>
            </a:endParaRPr>
          </a:p>
          <a:p>
            <a:r>
              <a:rPr lang="en-AU" dirty="0">
                <a:cs typeface="Calibri"/>
              </a:rPr>
              <a:t>For those perhaps less familiar with the College, we offer a range of programs to students across South Australia and also online to enable students who have experienced educational disadvantage or barriers that have hindered their access to undergraduate programs or higher education. We have a range of programs from Foundation Studies, Diplomas, Undergraduate certificates and also the Aboriginal Pathway Program, and we have study centres/face to face teaching across all of South Australia – including Ceduna, Port Lincoln, Whyalla, Mount Gambier and Adelaide.</a:t>
            </a:r>
          </a:p>
          <a:p>
            <a:endParaRPr lang="en-AU" dirty="0">
              <a:cs typeface="Calibri"/>
            </a:endParaRPr>
          </a:p>
          <a:p>
            <a:r>
              <a:rPr lang="en-AU" dirty="0">
                <a:cs typeface="Calibri"/>
              </a:rPr>
              <a:t>You can see from our other infographic there that our cohort is extremely diverse, with 70% of our cohort part of a recognised equity category, 54% from a low </a:t>
            </a:r>
            <a:r>
              <a:rPr lang="en-AU" dirty="0" err="1">
                <a:cs typeface="Calibri"/>
              </a:rPr>
              <a:t>ses</a:t>
            </a:r>
            <a:r>
              <a:rPr lang="en-AU" dirty="0">
                <a:cs typeface="Calibri"/>
              </a:rPr>
              <a:t> background, 9% Aboriginal students and 21% of the cohort being from regional or remote areas.  </a:t>
            </a:r>
          </a:p>
          <a:p>
            <a:endParaRPr lang="en-AU" dirty="0">
              <a:cs typeface="Calibri"/>
            </a:endParaRPr>
          </a:p>
          <a:p>
            <a:r>
              <a:rPr lang="en-AU" dirty="0">
                <a:cs typeface="Calibri"/>
              </a:rPr>
              <a:t>All of our programs are underpinned by a collective pedagogy – namely a critical enabling pedagogy which we have worked together to foster and enhance our collective understanding over the past 5 years.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52D48-6C5F-4CA1-B14D-4BF03EDBA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60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begin the course with an introduction to critical thinking as defined as ‘setting out actively to understand what is really going on using reasoning, evaluating evidence and thinking carefully about the process of thinking itself’ (Chatfield 2019). Students are introduced to concepts such as objectivity, skepticism, bias and are encouraged to think about who or what has influenced  their values and opinions on a range of current social issues. In the first week, we also look at the ‘fake news’ phenomena, as it has increasingly undermined our ability to believe sources of information through the spread of disinformation.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Early in the course we also build the students understanding of the importance of building their media literacy. Through the introduction of semiotic theory, we explore how our constant engagement with multiple forms of media influences how we make sense of the world around us. I also highlight for them that part of being media literate is understanding not just how the algorithms work in our social media platforms to show us content that will confirm our biases, but that we also need to ask: who owns the media? If there is a lack of diversity of media ownership, what does this mean for democracy in Australia? Can we identify a specific world-view being represented by the different media companies in their content? To highlight that different media platforms may present stories with a specific stance that connects with a left or right political perspective, the students are given two articles on a contemporary social issue that may impact many of our students – increasing social welfare payments. One presents a progressive stance and one presents a conservative stance, and the students are encouraged to consider these questions: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Compare the ‘evidence’ included to support the discussion in both articles? Whose voices are included?</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is the stance adopted by the News Corp article on the issue? What is the stance adopted by SBS News? Does this implicate the broader values of the newsgroup?</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language techniques are adopted to inspire an emotional response in either article?</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As the first analysis, this activity supports the scaffolding of the students awareness of political biases across media platforms and the important critical literacy questions to start asking when engaging with media texts: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2148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As the first analysis, </a:t>
            </a:r>
            <a:r>
              <a:rPr lang="en-AU" sz="1200" b="1" dirty="0"/>
              <a:t>this activity supports the scaffolding of the students awareness of political biases across media platforms and the important critical literacy questions to start asking when engaging with media texts</a:t>
            </a:r>
            <a:r>
              <a:rPr lang="en-AU" sz="1200" dirty="0"/>
              <a:t>: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0605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week 3, the students are specifically introduced to critical literacy with a focus on understanding that language is not neutral. Collectively we discuss how the meanings of ‘family’ have changed and differ according to context and over time. I ask, why does it matter how ‘family’ is defined by society, different institutions (such as religion and politics) or the media. 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In addition to this activity, students are given another text analysis task. This time they are given two media texts on the topic of Aboriginal deaths in custody, as it connects with the global Black Lives Matter movement (another contemporary social issue). This time their task is to answer the critical literacy questions as featured above, but to also pay attention to the different methods of the authors to include ‘facts’ (through statistics, reports, policies) and emotive language. We discuss which article more successfully persuades the reader to adopt the authors stance, and to inspire action.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238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This also provide opportunities to tap into their ‘lifeworlds’, as they explored a topic that connected with them personally. Building on the scaffolding that has already occurred in weeks 1-3, in week 4 we map out how these issues they are interested in could be influenced by whether government chooses to legislate or support through policy or provide adequate resources. This was an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Most importantly, the students could begin to identify that language was being used to persuade the reader to adopt a particular stance that linked to a progressive or conservative worldview.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The course is sensitive to the binary thinking that puts us into ‘two camps’ and I provide other examples and literature to show that we all need to push back against binary thinking, but through the course the students learn that the mainstream media and politicians encourage us to think in binary terms and we should ‘pick a side’.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573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AU" sz="1800" dirty="0"/>
              <a:t>Hence, the ideological framing of these stories could form part of a neo-liberal agenda by the right side of politics that aims to minimize public spending on education and promotes a meritocratic approach based on ‘hard work’ and not widening access to higher education (Giroux 2014).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After showing the students the different headlines from a cross section of articles from media outlets positioned along the political spectrum, I problem pose ‘What possible ideological position exists for this topic? I highlight that the stance presented across these sources is of concern for the students (as victims) of an employment market that is insecure, therefore links can be made to left/progressive side of politics for a number of reasons (Left/progressive side advocates for increased opportunity and access to higher education, no matter where you sit on the social class ladder; Left/progressive side is concerned with how resources/wealth are being distributed; Left/progressive side supports government investment in education, and reduce fees so that social classes  are not reproduced). </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  Hence, the ideological framing of these stories could form part of a neo-liberal agenda by the right side of politics that aims to minimize public spending on education and promotes a meritocratic approach based on ‘hard work’ and not widening access to higher education (Giroux 2014). Interestingly, it is the left/progressive media outlet ‘</a:t>
            </a:r>
            <a:r>
              <a:rPr lang="en-US" sz="1800" i="1" dirty="0">
                <a:effectLst/>
                <a:latin typeface="Arial" panose="020B0604020202020204" pitchFamily="34" charset="0"/>
                <a:ea typeface="Arial" panose="020B0604020202020204" pitchFamily="34" charset="0"/>
              </a:rPr>
              <a:t>The Conversation’</a:t>
            </a:r>
            <a:r>
              <a:rPr lang="en-US" sz="1800" dirty="0">
                <a:effectLst/>
                <a:latin typeface="Arial" panose="020B0604020202020204" pitchFamily="34" charset="0"/>
                <a:ea typeface="Arial" panose="020B0604020202020204" pitchFamily="34" charset="0"/>
              </a:rPr>
              <a:t> that published the article on the ‘</a:t>
            </a:r>
            <a:r>
              <a:rPr lang="en-US" sz="1800" i="1" dirty="0">
                <a:effectLst/>
                <a:latin typeface="Arial" panose="020B0604020202020204" pitchFamily="34" charset="0"/>
                <a:ea typeface="Arial" panose="020B0604020202020204" pitchFamily="34" charset="0"/>
              </a:rPr>
              <a:t>myths about university outcomes’</a:t>
            </a:r>
            <a:r>
              <a:rPr lang="en-US" sz="1800" dirty="0">
                <a:effectLst/>
                <a:latin typeface="Arial" panose="020B0604020202020204" pitchFamily="34" charset="0"/>
                <a:ea typeface="Arial" panose="020B0604020202020204" pitchFamily="34" charset="0"/>
              </a:rPr>
              <a:t> that constructs a much more positive account of employment prospects.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087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Arial" panose="020B0604020202020204" pitchFamily="34" charset="0"/>
              </a:rPr>
              <a:t>In addition to deconstructing a life world issue, through examples such as ‘Disney’ (gender roles), ‘Kath and Kim’ (social class) or the ‘Black </a:t>
            </a:r>
            <a:r>
              <a:rPr lang="en-US" sz="1800" dirty="0" err="1">
                <a:effectLst/>
                <a:latin typeface="Arial" panose="020B0604020202020204" pitchFamily="34" charset="0"/>
                <a:ea typeface="Arial" panose="020B0604020202020204" pitchFamily="34" charset="0"/>
              </a:rPr>
              <a:t>Klanssman</a:t>
            </a:r>
            <a:r>
              <a:rPr lang="en-US" sz="1800" dirty="0">
                <a:effectLst/>
                <a:latin typeface="Arial" panose="020B0604020202020204" pitchFamily="34" charset="0"/>
                <a:ea typeface="Arial" panose="020B0604020202020204" pitchFamily="34" charset="0"/>
              </a:rPr>
              <a:t>’ (anti-racism), in my lectures I was able to deconstruct and highlight gender, class and race ideologies, encouraging the students to ‘see how the worlds of texts work to construct their worlds, their cultures, and their identities in powerful, often overly ideological ways’ (Luke 2000, p. 453). 2000, p. 453). In week 8 of the course, the students are introduced to Stanley Cohen’s moral panic theory and the identity cluster ‘folk devils’ (such as single mothers on welfare, violent working-class young men, refugees and illegal immigrants). This scaffolds from the popular culture examples that highlight positioning of specific identities by the media. The students are set a text analysis in the tutorial where they detect how Aboriginal ex-footballer, Adam Goodes is being positioned by right-wing media personality Andrew Bolt and Aboriginal Sports Commentator, Charlie King in a panel discussion on ABC news following the ‘booing’ incidents of Adam Goodes when he spoke out against racism in football. Following this topic, the students then submit their second assignment, the guided critical review of a media text.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777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3937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Another student reflects on their increased confidence: </a:t>
            </a:r>
            <a:r>
              <a:rPr lang="en-AU" sz="12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200" dirty="0"/>
              <a:t>’ (Student feedback, Survey 2019). This suggests the student has developed the knowledge and awareness of how the media manipulates and persuades its audience to adopt specific viewpoints, that link to the representation of specific political interests of particular groups of people. </a:t>
            </a:r>
          </a:p>
          <a:p>
            <a:pPr marL="0" indent="0">
              <a:buNone/>
            </a:pPr>
            <a:endParaRPr lang="en-AU" sz="1200" dirty="0"/>
          </a:p>
          <a:p>
            <a:pPr marL="0" indent="0">
              <a:buNone/>
            </a:pPr>
            <a:r>
              <a:rPr lang="en-AU" sz="1200" dirty="0"/>
              <a:t>This </a:t>
            </a:r>
            <a:r>
              <a:rPr lang="en-AU" sz="1200" dirty="0" err="1"/>
              <a:t>skepticism</a:t>
            </a:r>
            <a:r>
              <a:rPr lang="en-AU" sz="1200" dirty="0"/>
              <a:t> is echoed in this student comment ‘</a:t>
            </a:r>
            <a:r>
              <a:rPr lang="en-AU" sz="1200" i="1" dirty="0"/>
              <a:t>I am definitely better at recognizing and identifying worldviews and now have a more </a:t>
            </a:r>
            <a:r>
              <a:rPr lang="en-AU" sz="1200" i="1" dirty="0" err="1"/>
              <a:t>skeptical</a:t>
            </a:r>
            <a:r>
              <a:rPr lang="en-AU" sz="1200" i="1" dirty="0"/>
              <a:t> approach to consuming media as well as a bigger interest in politics</a:t>
            </a:r>
            <a:r>
              <a:rPr lang="en-AU" sz="1200" dirty="0"/>
              <a:t>’ (Student feedback, Survey 2019). This reflection demonstrates a shift from apathy or boredom with ‘politics’ to an increased interest and awareness of how the political machinery impacts their life personally. </a:t>
            </a:r>
          </a:p>
          <a:p>
            <a:pPr marL="0" indent="0">
              <a:buNone/>
            </a:pPr>
            <a:endParaRPr lang="en-AU" sz="1200" dirty="0"/>
          </a:p>
          <a:p>
            <a:pPr marL="0" indent="0">
              <a:buNone/>
            </a:pPr>
            <a:r>
              <a:rPr lang="en-AU" sz="1200" dirty="0"/>
              <a:t>Other students reflected on how the course assisted their understanding of politics more broadly; </a:t>
            </a:r>
            <a:r>
              <a:rPr lang="en-AU" sz="1200" i="1" dirty="0"/>
              <a:t>‘I finally understand what political parties stand for and what they try and do. Do I like politics….NO! I think most of them are dumb. However, the course has helped me understand what the media and politics is trying to do </a:t>
            </a:r>
            <a:r>
              <a:rPr lang="en-AU" sz="1200" dirty="0"/>
              <a:t>(Student feedback, Survey 2019). This is further evidence of a shift that occurred for this student from a place of misunderstanding about politics (I finally understand) to grasping the significance of the (</a:t>
            </a:r>
            <a:r>
              <a:rPr lang="en-AU" sz="1200" dirty="0" err="1"/>
              <a:t>dys</a:t>
            </a:r>
            <a:r>
              <a:rPr lang="en-AU" sz="1200" dirty="0"/>
              <a:t>)function of the media in conveying biased political viewpoints</a:t>
            </a:r>
            <a:r>
              <a:rPr lang="en-AU" sz="1100" dirty="0"/>
              <a:t>. </a:t>
            </a:r>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231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In addition to the student feedback reflecting the shift in thinking,  I collected student assignments as artefacts of the project. These excerpts from student's critical review of a media text demonstrate a sophisticated connection to political worldviews or ideologies. Prior to the action research project, students were not submitting work with this level of sophistication and application of the political discourse. </a:t>
            </a:r>
            <a:r>
              <a:rPr lang="en-AU" sz="1200" b="1" i="1" dirty="0"/>
              <a:t>. </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 analysis #1 not only identified the specific stance of the author according to where it would align on a political spectrum from left to right and gave a description of the values aligned with the left/right, but also identified the political bias that is increasingly evident across NewsCorp news stories. In week 2 of the course, I embedded a greater focus on the monopoly and concentration of media ownership in Australia with an emphasis on the emergence of a right and conservative political bias being communicated by NewsCorp.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28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Student analysis #2 illuminates the diversity of the student topics that often correlate with the destination undergraduate degree they are seeking to transition into on completion of the enabling program. Student #2 discussed in the learning space their interest in marine biology and the political implications were difficult for the student to identify at first. As is evident from their analysis, the student overcame these difficulties and produced a perceptive analysis of the political worldview that informed the stance of the author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68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cs typeface="Calibri"/>
              </a:rPr>
              <a:t>While the programs at the College (excluding the diploma) are not within the Australian Qualifications Framework, the courses are benchmarked against other national enabling providers and are recognised as a being representative of AQF level 5. </a:t>
            </a:r>
          </a:p>
          <a:p>
            <a:endParaRPr lang="en-AU">
              <a:cs typeface="Calibri"/>
            </a:endParaRPr>
          </a:p>
          <a:p>
            <a:r>
              <a:rPr lang="en-AU">
                <a:cs typeface="Calibri"/>
              </a:rPr>
              <a:t>There are multiple enabling programs and providers across Australia, and whilst they vary in duration and content, they all fulfil the critical space between secondary school and higher education – irrespective of how wide that time span might be. While we have many students who enter enabling programs because they did not receive an ATAR competitive for entry, for many other students, they may not have had the opportunity to pursue education through to getting an ATAR or may be returning to study as a mature age student. </a:t>
            </a:r>
          </a:p>
          <a:p>
            <a:endParaRPr lang="en-AU">
              <a:cs typeface="Calibri"/>
            </a:endParaRPr>
          </a:p>
          <a:p>
            <a:r>
              <a:rPr lang="en-AU">
                <a:cs typeface="Calibri"/>
              </a:rPr>
              <a:t>Irrespective of their background, enabling programs provide a legitimate and valuable entry pathway for students who otherwise would not be able to access higher education.</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0205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Students  reflect on completion of the course of how they have come to identify the media as a key proponent of racism, sexism, Islamophobia and homophobia. </a:t>
            </a:r>
          </a:p>
          <a:p>
            <a:pPr marL="0" indent="0">
              <a:buNone/>
            </a:pPr>
            <a:endParaRPr lang="en-AU"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9618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AU" sz="1200"/>
              <a:t>Ira Shor and Paulo Freire (1987) offer the transformative and empowering function of education that happens through ‘dialogic’ and democratic approaches. Moll and Gonzales (1992) promote the concept of funds of knowledge that addresses elements of belonging. Allan Luke (2000) conveys the connection to students’ ‘</a:t>
            </a:r>
            <a:r>
              <a:rPr lang="en-AU" sz="1200" err="1"/>
              <a:t>lifeworlds</a:t>
            </a:r>
            <a:r>
              <a:rPr lang="en-AU" sz="1200"/>
              <a:t>’ and popular culture and supports the scaffolding necessary for students learning of difficult academic themes and concepts. Ahmed offers a focus on the ‘affective’ (Ahmed 2004) elements of teaching students who lack confidence in their capabilities by introducing the necessity of adopting an ethics of care or ‘care-full pedagogies’ (Motta &amp; Bennett 2018). Specifically for my version of ‘critical enabling pedagogy’, I look to Ira Shor (1992) for his critical teaching framework that lists eleven values that underpin his empowering approach, including: participatory, affective, problem-posing, situated, multicultural, dialogic, </a:t>
            </a:r>
            <a:r>
              <a:rPr lang="en-AU" sz="1200" err="1"/>
              <a:t>desocialising</a:t>
            </a:r>
            <a:r>
              <a:rPr lang="en-AU" sz="1200"/>
              <a:t>, democratic, researching, interdisciplinary and activist. Shor’s explicit practices of the ‘critical’ dialogic teacher include: </a:t>
            </a:r>
          </a:p>
          <a:p>
            <a:endParaRPr lang="en-AU" sz="1200"/>
          </a:p>
          <a:p>
            <a:r>
              <a:rPr lang="en-AU" sz="1200"/>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(1992, pp. 95-96).</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658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152D48-6C5F-4CA1-B14D-4BF03EDBAA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26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B2AD-0491-AD41-A5DD-0D341DD58EC1}"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80409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800" dirty="0">
                <a:effectLst/>
                <a:latin typeface="Arial" panose="020B0604020202020204" pitchFamily="34" charset="0"/>
                <a:ea typeface="Arial" panose="020B0604020202020204" pitchFamily="34" charset="0"/>
              </a:rPr>
              <a:t>My teaching challenge emerged in relation to students not demonstrating a confidence in their application of the competing progressive/conservative worldviews in their second assignment for the course, a critical review of a media text. This was observed over a number of years as students responses to the question ‘What ideology or worldview underpins the stance in the text’ was often haphazard and patchy. The students are given a template with prompt questions that also include: what is the topic, what is the purpose of the text, what is the rhetorical function of the text, who is the intended audience, how are the participants positioned, what is the stance of the author and has it achieved its intended impact. The curriculum and topic structure has been designed so we address one or two elements of the template each week through various activities and text analysis and the students apply these elements to their own text analysis in the assessment.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pPr>
            <a:r>
              <a:rPr lang="en-US" sz="1800" dirty="0">
                <a:effectLst/>
                <a:latin typeface="Arial" panose="020B0604020202020204" pitchFamily="34" charset="0"/>
                <a:ea typeface="Arial" panose="020B0604020202020204" pitchFamily="34" charset="0"/>
              </a:rPr>
              <a:t>What I have found startling is that students are adept at labelling something as ‘woke’ (Kanai &amp; Gill 2021) or show their dismay over ‘cancel culture’ (Bouvier 2020) - ‘why is Mr Potato Head losing his ‘Mister’ (BBC 2021) - yet struggle to identify a progressive or conservative stance in a news article.  Students were producing a strong statement about whether the stance of the author was to ‘condemn or commend’, but were not connecting it as strongly to a broader worldview or ideology. Students are encouraged to consider this process in their analysis of the ‘stance of the text’: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Based on observations, I began developing a curriculum where ‘politics’ and ideology was taught more explicitly in my course.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was shocked in this particular teaching moment that a student would be so brazen to announce his view that could cause hurt for the students who had shared their own experiences of discrimination.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provides a useful explanation for the students discomfort: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To shatter worldviews – specifically, to suggest that some unfairly benefit from (white, male, or heterosexual) privilege – can be emotionally translated into feeling one has no place of belonging. Are not angry protestations the cries of someone trying to save his - or herself from annihilation? (p. 118)</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acknowledged these ‘critical incidents’ (Tripp 1994) as ‘indicative of underlying trends’ that presented a ‘dilemma’ in which I had two mutually inclusive courses of action.  Do I ignore the discomfort of my students or acknowledge it? What is the best course of action in acknowledging it? 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This ‘ill feeling’ is shared by others (Shor 2007) and captured powerfully by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as she describes the three categories of students she encounters  in her sociology course: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Others suggest that discomfort is important to the learning process and that the ‘absence of disruption and ambiguity’ undermines the ‘opportunity for change or growth’ (Faulkner &amp; Crowhurst 2014, p. 397). I am encouraged that students feedback has demonstrated a shift in thinking about ‘evidence’ and locating a ‘truth’ to inform how they ‘read the world’ (Freire, 2004, p. 29). However,  I also observed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 Further,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 117) questions: How can educators and students make productive use out of this suffering and discomfort? Recognizing the discomfort has had a profound impact on my teaching and is woven throughout the narrative explored in this chapter. Significantly, the outcomes of my critical inquiry speak to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of students as survey data collected at the end of the course demonstrates a willingness to engage in spite of the initial  ‘lack of interest’ (or numbness) in politics they brought with them to the course; as well as those who continue to contest its relevance or socially critical perspectives (Faulkner &amp; Crowhurst 2014).</a:t>
            </a:r>
            <a:endParaRPr lang="en-US" sz="1800" dirty="0">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05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6898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 am encouraged that students feedback has demonstrated a shift in thinking about ‘evidence’ and locating a ‘truth’ to inform how they ‘read the world’ (Freire, 2004, p. 29). However,  I also observed </a:t>
            </a:r>
            <a:r>
              <a:rPr lang="en-AU" sz="1200" dirty="0" err="1"/>
              <a:t>Boler’s</a:t>
            </a:r>
            <a:r>
              <a:rPr lang="en-AU" sz="1200" dirty="0"/>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991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 key strategy of my action research project was implementing a more scaffolded approach to introducing different political worldviews with the inclusion of popular culture and examples that spoke to their lifeworlds across a number of weeks. I will first discuss the scaffolding process and then outline the connections I made to the students lifeworlds specifically to engage them in politics and language.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8342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 y="2590"/>
            <a:ext cx="12187395" cy="6855410"/>
          </a:xfrm>
          <a:prstGeom prst="rect">
            <a:avLst/>
          </a:prstGeom>
        </p:spPr>
      </p:pic>
      <p:sp>
        <p:nvSpPr>
          <p:cNvPr id="8200" name="Rectangle 8"/>
          <p:cNvSpPr>
            <a:spLocks noGrp="1" noChangeArrowheads="1"/>
          </p:cNvSpPr>
          <p:nvPr>
            <p:ph type="ctrTitle" sz="quarter"/>
          </p:nvPr>
        </p:nvSpPr>
        <p:spPr bwMode="auto">
          <a:xfrm>
            <a:off x="1920000" y="3384551"/>
            <a:ext cx="7721600" cy="38735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920000" y="3868737"/>
            <a:ext cx="8026400" cy="3857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a:t>Click to edit Master 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692147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tar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305C78A-C21F-5E49-A308-8DA787A3B6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UniSA New Portrait white.eps">
            <a:extLst>
              <a:ext uri="{FF2B5EF4-FFF2-40B4-BE49-F238E27FC236}">
                <a16:creationId xmlns:a16="http://schemas.microsoft.com/office/drawing/2014/main" id="{FD6281B5-595B-E04D-A1B4-63596E7786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36634" y="787401"/>
            <a:ext cx="171873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Grp="1" noChangeArrowheads="1"/>
          </p:cNvSpPr>
          <p:nvPr>
            <p:ph type="ctrTitle" sz="quarter"/>
          </p:nvPr>
        </p:nvSpPr>
        <p:spPr bwMode="auto">
          <a:xfrm>
            <a:off x="1810786" y="2912535"/>
            <a:ext cx="8582777" cy="112437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Click to edit Master title style</a:t>
            </a:r>
          </a:p>
        </p:txBody>
      </p:sp>
      <p:sp>
        <p:nvSpPr>
          <p:cNvPr id="5" name="Rectangle 11"/>
          <p:cNvSpPr>
            <a:spLocks noGrp="1" noChangeArrowheads="1"/>
          </p:cNvSpPr>
          <p:nvPr>
            <p:ph type="subTitle" sz="quarter" idx="1"/>
          </p:nvPr>
        </p:nvSpPr>
        <p:spPr bwMode="auto">
          <a:xfrm>
            <a:off x="1821806" y="4443774"/>
            <a:ext cx="8571769" cy="1665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Click to edit Master subtitle style</a:t>
            </a:r>
          </a:p>
        </p:txBody>
      </p:sp>
    </p:spTree>
    <p:extLst>
      <p:ext uri="{BB962C8B-B14F-4D97-AF65-F5344CB8AC3E}">
        <p14:creationId xmlns:p14="http://schemas.microsoft.com/office/powerpoint/2010/main" val="1530550600"/>
      </p:ext>
    </p:extLst>
  </p:cSld>
  <p:clrMapOvr>
    <a:masterClrMapping/>
  </p:clrMapOvr>
  <p:transition spd="slow"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667"/>
            <a:ext cx="12192000" cy="1185333"/>
          </a:xfrm>
          <a:prstGeom prst="rect">
            <a:avLst/>
          </a:prstGeom>
        </p:spPr>
      </p:pic>
      <p:sp>
        <p:nvSpPr>
          <p:cNvPr id="5" name="Picture Placeholder 4"/>
          <p:cNvSpPr>
            <a:spLocks noGrp="1"/>
          </p:cNvSpPr>
          <p:nvPr>
            <p:ph type="pic" sz="quarter" idx="10" hasCustomPrompt="1"/>
          </p:nvPr>
        </p:nvSpPr>
        <p:spPr>
          <a:xfrm>
            <a:off x="6093885" y="-1"/>
            <a:ext cx="6098116" cy="5702300"/>
          </a:xfrm>
          <a:prstGeom prst="rect">
            <a:avLst/>
          </a:prstGeom>
        </p:spPr>
        <p:txBody>
          <a:bodyPr anchor="ctr"/>
          <a:lstStyle>
            <a:lvl1pPr marL="0" marR="0" indent="0" algn="ctr" defTabSz="121917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438" y="6006075"/>
            <a:ext cx="1889101" cy="561524"/>
          </a:xfrm>
          <a:prstGeom prst="rect">
            <a:avLst/>
          </a:prstGeom>
        </p:spPr>
      </p:pic>
      <p:sp>
        <p:nvSpPr>
          <p:cNvPr id="12" name="Text Placeholder 3"/>
          <p:cNvSpPr>
            <a:spLocks noGrp="1"/>
          </p:cNvSpPr>
          <p:nvPr>
            <p:ph type="body" sz="quarter" idx="11" hasCustomPrompt="1"/>
          </p:nvPr>
        </p:nvSpPr>
        <p:spPr>
          <a:xfrm>
            <a:off x="554957" y="571503"/>
            <a:ext cx="5094004" cy="863600"/>
          </a:xfrm>
          <a:prstGeom prst="rect">
            <a:avLst/>
          </a:prstGeom>
        </p:spPr>
        <p:txBody>
          <a:bodyPr anchor="t"/>
          <a:lstStyle>
            <a:lvl1pPr marL="0" indent="0">
              <a:lnSpc>
                <a:spcPct val="90000"/>
              </a:lnSpc>
              <a:buNone/>
              <a:defRPr sz="48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554946" y="1727208"/>
            <a:ext cx="5080468" cy="3352793"/>
          </a:xfrm>
          <a:prstGeom prst="rect">
            <a:avLst/>
          </a:prstGeom>
        </p:spPr>
        <p:txBody>
          <a:bodyPr/>
          <a:lstStyle>
            <a:lvl1pPr marL="457189" indent="-457189">
              <a:lnSpc>
                <a:spcPct val="90000"/>
              </a:lnSpc>
              <a:spcBef>
                <a:spcPts val="0"/>
              </a:spcBef>
              <a:spcAft>
                <a:spcPts val="1600"/>
              </a:spcAft>
              <a:buFont typeface="Arial" panose="020B0604020202020204" pitchFamily="34" charset="0"/>
              <a:buChar char="•"/>
              <a:defRPr sz="32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4228993511"/>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CCFF-530A-C34F-8E62-6B0720342F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F9E983-5011-6F4E-8C62-66A290E558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6F6B3B4-D92D-0943-A7BB-29091F58F1F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5EBBEC-6992-8A4D-A4A5-6B2F96121F2B}"/>
              </a:ext>
            </a:extLst>
          </p:cNvPr>
          <p:cNvSpPr>
            <a:spLocks noGrp="1"/>
          </p:cNvSpPr>
          <p:nvPr>
            <p:ph type="dt" sz="half" idx="10"/>
          </p:nvPr>
        </p:nvSpPr>
        <p:spPr/>
        <p:txBody>
          <a:bodyPr/>
          <a:lstStyle/>
          <a:p>
            <a:fld id="{72AF576F-1469-7B4B-8843-41EE535BF4B1}" type="datetimeFigureOut">
              <a:rPr lang="en-US" smtClean="0"/>
              <a:t>2/23/2023</a:t>
            </a:fld>
            <a:endParaRPr lang="en-US"/>
          </a:p>
        </p:txBody>
      </p:sp>
      <p:sp>
        <p:nvSpPr>
          <p:cNvPr id="6" name="Footer Placeholder 5">
            <a:extLst>
              <a:ext uri="{FF2B5EF4-FFF2-40B4-BE49-F238E27FC236}">
                <a16:creationId xmlns:a16="http://schemas.microsoft.com/office/drawing/2014/main" id="{2668AA86-D42F-B54D-8847-1038466ED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47B55A-AD84-0649-82F3-EE0EAA1904BC}"/>
              </a:ext>
            </a:extLst>
          </p:cNvPr>
          <p:cNvSpPr>
            <a:spLocks noGrp="1"/>
          </p:cNvSpPr>
          <p:nvPr>
            <p:ph type="sldNum" sz="quarter" idx="12"/>
          </p:nvPr>
        </p:nvSpPr>
        <p:spPr/>
        <p:txBody>
          <a:bodyPr/>
          <a:lstStyle/>
          <a:p>
            <a:fld id="{B718855C-4BA6-4A49-BB6E-4FD94323C7A6}" type="slidenum">
              <a:rPr lang="en-US" smtClean="0"/>
              <a:t>‹#›</a:t>
            </a:fld>
            <a:endParaRPr lang="en-US"/>
          </a:p>
        </p:txBody>
      </p:sp>
    </p:spTree>
    <p:extLst>
      <p:ext uri="{BB962C8B-B14F-4D97-AF65-F5344CB8AC3E}">
        <p14:creationId xmlns:p14="http://schemas.microsoft.com/office/powerpoint/2010/main" val="43524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r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305C78A-C21F-5E49-A308-8DA787A3B67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UniSA New Portrait white.eps">
            <a:extLst>
              <a:ext uri="{FF2B5EF4-FFF2-40B4-BE49-F238E27FC236}">
                <a16:creationId xmlns:a16="http://schemas.microsoft.com/office/drawing/2014/main" id="{FD6281B5-595B-E04D-A1B4-63596E7786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36634" y="787401"/>
            <a:ext cx="171873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8"/>
          <p:cNvSpPr>
            <a:spLocks noGrp="1" noChangeArrowheads="1"/>
          </p:cNvSpPr>
          <p:nvPr>
            <p:ph type="ctrTitle" sz="quarter"/>
          </p:nvPr>
        </p:nvSpPr>
        <p:spPr bwMode="auto">
          <a:xfrm>
            <a:off x="1810786" y="2912535"/>
            <a:ext cx="8582777" cy="112437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Click to edit Master title style</a:t>
            </a:r>
          </a:p>
        </p:txBody>
      </p:sp>
      <p:sp>
        <p:nvSpPr>
          <p:cNvPr id="5" name="Rectangle 11"/>
          <p:cNvSpPr>
            <a:spLocks noGrp="1" noChangeArrowheads="1"/>
          </p:cNvSpPr>
          <p:nvPr>
            <p:ph type="subTitle" sz="quarter" idx="1"/>
          </p:nvPr>
        </p:nvSpPr>
        <p:spPr bwMode="auto">
          <a:xfrm>
            <a:off x="1821806" y="4443774"/>
            <a:ext cx="8571769" cy="1665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Click to edit Master subtitle style</a:t>
            </a:r>
          </a:p>
        </p:txBody>
      </p:sp>
    </p:spTree>
    <p:extLst>
      <p:ext uri="{BB962C8B-B14F-4D97-AF65-F5344CB8AC3E}">
        <p14:creationId xmlns:p14="http://schemas.microsoft.com/office/powerpoint/2010/main" val="2298437312"/>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5A97AE2-CC41-A144-9083-F3807F7EF7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12192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E7769C99-EA91-2442-9161-CBE21FF6CAD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2317" y="6005514"/>
            <a:ext cx="18880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554958" y="571503"/>
            <a:ext cx="11054537" cy="863600"/>
          </a:xfrm>
          <a:prstGeom prst="rect">
            <a:avLst/>
          </a:prstGeom>
        </p:spPr>
        <p:txBody>
          <a:bodyPr anchor="t"/>
          <a:lstStyle>
            <a:lvl1pPr marL="0" indent="0">
              <a:lnSpc>
                <a:spcPct val="90000"/>
              </a:lnSpc>
              <a:buNone/>
              <a:defRPr sz="36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554948" y="1727208"/>
            <a:ext cx="11041001" cy="3339247"/>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1487815"/>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1D87305-BF91-D44F-8D9D-590B9642C4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12192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9FF577F-1FE8-664B-B0E1-1E53E0C7373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2317" y="6005514"/>
            <a:ext cx="18880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6093886" y="-1"/>
            <a:ext cx="6098116" cy="57023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pPr lvl="0"/>
            <a:r>
              <a:rPr lang="en-US" noProof="0"/>
              <a:t>Click icon to add picture</a:t>
            </a:r>
            <a:endParaRPr lang="en-AU" noProof="0"/>
          </a:p>
        </p:txBody>
      </p:sp>
      <p:sp>
        <p:nvSpPr>
          <p:cNvPr id="12" name="Text Placeholder 3"/>
          <p:cNvSpPr>
            <a:spLocks noGrp="1"/>
          </p:cNvSpPr>
          <p:nvPr>
            <p:ph type="body" sz="quarter" idx="11"/>
          </p:nvPr>
        </p:nvSpPr>
        <p:spPr>
          <a:xfrm>
            <a:off x="554958" y="571503"/>
            <a:ext cx="5094004" cy="863600"/>
          </a:xfrm>
          <a:prstGeom prst="rect">
            <a:avLst/>
          </a:prstGeom>
        </p:spPr>
        <p:txBody>
          <a:bodyPr anchor="t"/>
          <a:lstStyle>
            <a:lvl1pPr marL="0" indent="0">
              <a:lnSpc>
                <a:spcPct val="90000"/>
              </a:lnSpc>
              <a:buNone/>
              <a:defRPr sz="3600" b="1">
                <a:solidFill>
                  <a:srgbClr val="054A89"/>
                </a:solidFill>
              </a:defRPr>
            </a:lvl1pPr>
          </a:lstStyle>
          <a:p>
            <a:pPr lvl="0"/>
            <a:r>
              <a:rPr lang="en-US"/>
              <a:t>Click to edit Master text styles</a:t>
            </a:r>
          </a:p>
        </p:txBody>
      </p:sp>
      <p:sp>
        <p:nvSpPr>
          <p:cNvPr id="13" name="Text Placeholder 3"/>
          <p:cNvSpPr>
            <a:spLocks noGrp="1"/>
          </p:cNvSpPr>
          <p:nvPr>
            <p:ph type="body" sz="quarter" idx="12"/>
          </p:nvPr>
        </p:nvSpPr>
        <p:spPr>
          <a:xfrm>
            <a:off x="554947" y="1727209"/>
            <a:ext cx="5080468" cy="3352793"/>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42714216"/>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DD00D1D-5A93-334A-94D1-03A9BB1EBE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12192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76CEB600-EE48-B343-9FFD-37BCA55B13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2317" y="6005514"/>
            <a:ext cx="18880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2"/>
            <a:ext cx="6096000" cy="5698067"/>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pPr lvl="0"/>
            <a:r>
              <a:rPr lang="en-US" noProof="0"/>
              <a:t>Click icon to add picture</a:t>
            </a:r>
            <a:endParaRPr lang="en-AU" noProof="0"/>
          </a:p>
        </p:txBody>
      </p:sp>
      <p:sp>
        <p:nvSpPr>
          <p:cNvPr id="12" name="Text Placeholder 3"/>
          <p:cNvSpPr>
            <a:spLocks noGrp="1"/>
          </p:cNvSpPr>
          <p:nvPr>
            <p:ph type="body" sz="quarter" idx="11"/>
          </p:nvPr>
        </p:nvSpPr>
        <p:spPr>
          <a:xfrm>
            <a:off x="6596770" y="571503"/>
            <a:ext cx="5094004" cy="863600"/>
          </a:xfrm>
          <a:prstGeom prst="rect">
            <a:avLst/>
          </a:prstGeom>
        </p:spPr>
        <p:txBody>
          <a:bodyPr anchor="t"/>
          <a:lstStyle>
            <a:lvl1pPr marL="0" indent="0">
              <a:lnSpc>
                <a:spcPct val="90000"/>
              </a:lnSpc>
              <a:buNone/>
              <a:defRPr sz="3600" b="1">
                <a:solidFill>
                  <a:srgbClr val="054A89"/>
                </a:solidFill>
              </a:defRPr>
            </a:lvl1pPr>
          </a:lstStyle>
          <a:p>
            <a:pPr lvl="0"/>
            <a:r>
              <a:rPr lang="en-US"/>
              <a:t>Click to edit Master text styles</a:t>
            </a:r>
          </a:p>
        </p:txBody>
      </p:sp>
      <p:sp>
        <p:nvSpPr>
          <p:cNvPr id="13" name="Text Placeholder 3"/>
          <p:cNvSpPr>
            <a:spLocks noGrp="1"/>
          </p:cNvSpPr>
          <p:nvPr>
            <p:ph type="body" sz="quarter" idx="12"/>
          </p:nvPr>
        </p:nvSpPr>
        <p:spPr>
          <a:xfrm>
            <a:off x="6596761" y="1727209"/>
            <a:ext cx="5080468" cy="3352793"/>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40709365"/>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6B5F248-2F58-FC4E-9F43-1E915A97AB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12192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459F56BA-FFC5-3F4A-B872-31021DCC6FC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2317" y="6005514"/>
            <a:ext cx="18880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0" y="1"/>
            <a:ext cx="12192000" cy="5686424"/>
          </a:xfrm>
          <a:prstGeom prst="rect">
            <a:avLst/>
          </a:prstGeom>
        </p:spPr>
        <p:txBody>
          <a:bodyPr vert="horz" anchor="ctr"/>
          <a:lstStyle>
            <a:lvl1pPr marL="0" indent="0" algn="ctr">
              <a:buNone/>
              <a:defRPr i="1" baseline="0">
                <a:solidFill>
                  <a:srgbClr val="E632C0"/>
                </a:solidFill>
              </a:defRPr>
            </a:lvl1pPr>
          </a:lstStyle>
          <a:p>
            <a:pPr lvl="0"/>
            <a:r>
              <a:rPr lang="en-US" noProof="0"/>
              <a:t>Click icon to add picture</a:t>
            </a:r>
            <a:endParaRPr lang="en-AU" noProof="0"/>
          </a:p>
        </p:txBody>
      </p:sp>
    </p:spTree>
    <p:extLst>
      <p:ext uri="{BB962C8B-B14F-4D97-AF65-F5344CB8AC3E}">
        <p14:creationId xmlns:p14="http://schemas.microsoft.com/office/powerpoint/2010/main" val="2047934087"/>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92F64E5-23B1-864B-9532-B01D9C6185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72138"/>
            <a:ext cx="121920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414B7450-E604-F44F-9485-8D823E135B5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2317" y="6005514"/>
            <a:ext cx="188806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1"/>
          </p:nvPr>
        </p:nvSpPr>
        <p:spPr>
          <a:xfrm>
            <a:off x="0" y="1663451"/>
            <a:ext cx="12192000" cy="4022975"/>
          </a:xfrm>
          <a:prstGeom prst="rect">
            <a:avLst/>
          </a:prstGeom>
        </p:spPr>
        <p:txBody>
          <a:bodyPr vert="horz" anchor="ctr"/>
          <a:lstStyle>
            <a:lvl1pPr marL="0" indent="0" algn="ctr">
              <a:buNone/>
              <a:defRPr i="1" baseline="0">
                <a:solidFill>
                  <a:srgbClr val="E632C0"/>
                </a:solidFill>
              </a:defRPr>
            </a:lvl1pPr>
          </a:lstStyle>
          <a:p>
            <a:pPr lvl="0"/>
            <a:r>
              <a:rPr lang="en-US" noProof="0"/>
              <a:t>Click icon to add picture</a:t>
            </a:r>
            <a:endParaRPr lang="en-AU" noProof="0"/>
          </a:p>
        </p:txBody>
      </p:sp>
      <p:sp>
        <p:nvSpPr>
          <p:cNvPr id="5" name="Text Placeholder 3"/>
          <p:cNvSpPr>
            <a:spLocks noGrp="1"/>
          </p:cNvSpPr>
          <p:nvPr>
            <p:ph type="body" sz="quarter" idx="11"/>
          </p:nvPr>
        </p:nvSpPr>
        <p:spPr>
          <a:xfrm>
            <a:off x="554958" y="571503"/>
            <a:ext cx="11054537" cy="8636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Click to edit Master text styles</a:t>
            </a:r>
          </a:p>
        </p:txBody>
      </p:sp>
    </p:spTree>
    <p:extLst>
      <p:ext uri="{BB962C8B-B14F-4D97-AF65-F5344CB8AC3E}">
        <p14:creationId xmlns:p14="http://schemas.microsoft.com/office/powerpoint/2010/main" val="3109283665"/>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B37095-6B63-8F4C-8263-162433C63A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UniSA New Portrait white.eps">
            <a:extLst>
              <a:ext uri="{FF2B5EF4-FFF2-40B4-BE49-F238E27FC236}">
                <a16:creationId xmlns:a16="http://schemas.microsoft.com/office/drawing/2014/main" id="{7700C791-5203-2941-B3B0-36E21052394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5351" y="1204914"/>
            <a:ext cx="27813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niSA New Portrait white.eps">
            <a:extLst>
              <a:ext uri="{FF2B5EF4-FFF2-40B4-BE49-F238E27FC236}">
                <a16:creationId xmlns:a16="http://schemas.microsoft.com/office/drawing/2014/main" id="{3285D494-5350-B447-86B6-3A781CE93B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5351" y="1204914"/>
            <a:ext cx="278130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1"/>
          <p:cNvSpPr>
            <a:spLocks noGrp="1" noChangeArrowheads="1"/>
          </p:cNvSpPr>
          <p:nvPr>
            <p:ph type="subTitle" sz="quarter" idx="1"/>
          </p:nvPr>
        </p:nvSpPr>
        <p:spPr bwMode="auto">
          <a:xfrm>
            <a:off x="2" y="4443774"/>
            <a:ext cx="12191999" cy="1665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Click to edit Master subtitle style</a:t>
            </a:r>
          </a:p>
        </p:txBody>
      </p:sp>
    </p:spTree>
    <p:extLst>
      <p:ext uri="{BB962C8B-B14F-4D97-AF65-F5344CB8AC3E}">
        <p14:creationId xmlns:p14="http://schemas.microsoft.com/office/powerpoint/2010/main" val="1538730888"/>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6101" y="428625"/>
            <a:ext cx="11010900" cy="647700"/>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552450" y="1295400"/>
            <a:ext cx="11010900" cy="647700"/>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1219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377631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B6DAAE-3836-F846-834D-68C81BBA4757}"/>
              </a:ext>
            </a:extLst>
          </p:cNvPr>
          <p:cNvSpPr>
            <a:spLocks noGrp="1"/>
          </p:cNvSpPr>
          <p:nvPr>
            <p:ph type="dt" sz="half" idx="10"/>
          </p:nvPr>
        </p:nvSpPr>
        <p:spPr>
          <a:xfrm>
            <a:off x="0" y="0"/>
            <a:ext cx="0" cy="0"/>
          </a:xfrm>
        </p:spPr>
        <p:txBody>
          <a:bodyPr/>
          <a:lstStyle>
            <a:lvl1pPr>
              <a:defRPr/>
            </a:lvl1pPr>
          </a:lstStyle>
          <a:p>
            <a:pPr>
              <a:defRPr/>
            </a:pPr>
            <a:fld id="{AE213EFE-4BEA-9842-83EA-18038F7B60A9}" type="datetimeFigureOut">
              <a:rPr lang="en-AU"/>
              <a:pPr>
                <a:defRPr/>
              </a:pPr>
              <a:t>23/02/2023</a:t>
            </a:fld>
            <a:endParaRPr lang="en-AU"/>
          </a:p>
        </p:txBody>
      </p:sp>
      <p:sp>
        <p:nvSpPr>
          <p:cNvPr id="5" name="Footer Placeholder 4">
            <a:extLst>
              <a:ext uri="{FF2B5EF4-FFF2-40B4-BE49-F238E27FC236}">
                <a16:creationId xmlns:a16="http://schemas.microsoft.com/office/drawing/2014/main" id="{E7CD3331-C2D6-3C46-9B6E-D26798DB5C46}"/>
              </a:ext>
            </a:extLst>
          </p:cNvPr>
          <p:cNvSpPr>
            <a:spLocks noGrp="1"/>
          </p:cNvSpPr>
          <p:nvPr>
            <p:ph type="ftr" sz="quarter" idx="11"/>
          </p:nvPr>
        </p:nvSpPr>
        <p:spPr>
          <a:xfrm>
            <a:off x="0" y="0"/>
            <a:ext cx="0" cy="0"/>
          </a:xfrm>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92312ADF-EC1D-DC44-BFFB-11AB78F66570}"/>
              </a:ext>
            </a:extLst>
          </p:cNvPr>
          <p:cNvSpPr>
            <a:spLocks noGrp="1"/>
          </p:cNvSpPr>
          <p:nvPr>
            <p:ph type="sldNum" sz="quarter" idx="12"/>
          </p:nvPr>
        </p:nvSpPr>
        <p:spPr>
          <a:xfrm>
            <a:off x="0" y="0"/>
            <a:ext cx="0" cy="0"/>
          </a:xfrm>
        </p:spPr>
        <p:txBody>
          <a:bodyPr/>
          <a:lstStyle>
            <a:lvl1pPr>
              <a:defRPr/>
            </a:lvl1pPr>
          </a:lstStyle>
          <a:p>
            <a:pPr>
              <a:defRPr/>
            </a:pPr>
            <a:fld id="{332394FD-672B-114A-8136-3409DBC019C3}" type="slidenum">
              <a:rPr lang="en-AU"/>
              <a:pPr>
                <a:defRPr/>
              </a:pPr>
              <a:t>‹#›</a:t>
            </a:fld>
            <a:endParaRPr lang="en-AU"/>
          </a:p>
        </p:txBody>
      </p:sp>
    </p:spTree>
    <p:extLst>
      <p:ext uri="{BB962C8B-B14F-4D97-AF65-F5344CB8AC3E}">
        <p14:creationId xmlns:p14="http://schemas.microsoft.com/office/powerpoint/2010/main" val="2941412420"/>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52FA2BA-E2FB-474E-8DD7-414CF5D4AD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30800"/>
            <a:ext cx="12192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CBA5A13D-50AE-6A48-A817-6A90BC27DD5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6252" y="5729289"/>
            <a:ext cx="19494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546105" y="428627"/>
            <a:ext cx="11010900"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552453" y="1295402"/>
            <a:ext cx="11010900" cy="647700"/>
          </a:xfrm>
          <a:prstGeom prst="rect">
            <a:avLst/>
          </a:prstGeom>
        </p:spPr>
        <p:txBody>
          <a:bodyPr/>
          <a:lstStyle>
            <a:lvl1pPr marL="0" indent="0">
              <a:buNone/>
              <a:defRPr sz="20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00792224"/>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A0AB744E-AD59-FA49-9C8A-60D982D80F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1219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55EDBCD5-64BA-1D4A-A1AC-9002545F42B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5451" y="5978525"/>
            <a:ext cx="2165349"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546102" y="428625"/>
            <a:ext cx="11010900" cy="647700"/>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552451" y="1295400"/>
            <a:ext cx="11010900" cy="647700"/>
          </a:xfrm>
          <a:prstGeom prst="rect">
            <a:avLst/>
          </a:prstGeom>
        </p:spPr>
        <p:txBody>
          <a:bodyPr/>
          <a:lstStyle>
            <a:lvl1pPr marL="0" indent="0">
              <a:buNone/>
              <a:defRPr sz="1500"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7857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80" y="4916074"/>
            <a:ext cx="1218464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
        <p:nvSpPr>
          <p:cNvPr id="2" name="Picture Placeholder 4"/>
          <p:cNvSpPr>
            <a:spLocks noGrp="1"/>
          </p:cNvSpPr>
          <p:nvPr>
            <p:ph type="pic" sz="quarter" idx="10"/>
          </p:nvPr>
        </p:nvSpPr>
        <p:spPr>
          <a:xfrm>
            <a:off x="6413501" y="-9526"/>
            <a:ext cx="5778500"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4445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431800" y="1028701"/>
            <a:ext cx="5486400" cy="3952875"/>
          </a:xfrm>
          <a:prstGeom prst="rect">
            <a:avLst/>
          </a:prstGeom>
        </p:spPr>
        <p:txBody>
          <a:bodyPr/>
          <a:lstStyle>
            <a:lvl1pPr marL="0" indent="0">
              <a:buNone/>
              <a:defRPr sz="2000" b="1"/>
            </a:lvl1pPr>
          </a:lstStyle>
          <a:p>
            <a:pPr lvl="0"/>
            <a:r>
              <a:rPr lang="en-US"/>
              <a:t>Text</a:t>
            </a:r>
            <a:endParaRPr lang="en-AU"/>
          </a:p>
        </p:txBody>
      </p:sp>
    </p:spTree>
    <p:extLst>
      <p:ext uri="{BB962C8B-B14F-4D97-AF65-F5344CB8AC3E}">
        <p14:creationId xmlns:p14="http://schemas.microsoft.com/office/powerpoint/2010/main" val="45148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6101" y="428625"/>
            <a:ext cx="11010900" cy="647700"/>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552450" y="1295400"/>
            <a:ext cx="11010900" cy="647700"/>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1219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363834242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41728-CF8D-40D6-9A0B-BE371C928C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C37CC-47FC-431A-BC34-E70606EB2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B87253-21FB-4B8B-B11C-981C946F0FA1}"/>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5" name="Footer Placeholder 4">
            <a:extLst>
              <a:ext uri="{FF2B5EF4-FFF2-40B4-BE49-F238E27FC236}">
                <a16:creationId xmlns:a16="http://schemas.microsoft.com/office/drawing/2014/main" id="{2F216F1F-1356-4770-A840-1F8642FFC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A7D6A-B87C-4FC8-B562-10A074820B8F}"/>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89444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406A-FED8-401B-80E1-EF154F95EC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37894-537E-4B78-B32C-0DE2FBD269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FE081-3CC6-4E33-B410-AC7AE4A2DD0A}"/>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5" name="Footer Placeholder 4">
            <a:extLst>
              <a:ext uri="{FF2B5EF4-FFF2-40B4-BE49-F238E27FC236}">
                <a16:creationId xmlns:a16="http://schemas.microsoft.com/office/drawing/2014/main" id="{804B0C2F-4D41-4220-9DBF-2B0C5C474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D195C-56A6-4262-917A-B98D40B4FFA2}"/>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469820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8FA38-3F0D-448C-8D01-D5EA98901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50C3D-DD7C-48D4-BCFB-FD068B14C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0108D-330B-4491-B8E0-D9995CE73CF8}"/>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5" name="Footer Placeholder 4">
            <a:extLst>
              <a:ext uri="{FF2B5EF4-FFF2-40B4-BE49-F238E27FC236}">
                <a16:creationId xmlns:a16="http://schemas.microsoft.com/office/drawing/2014/main" id="{DD52195E-50DB-4280-8D7E-62744CC50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81579-295E-48D4-90FF-EF802D9B6006}"/>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2448234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D73E-BFC6-409D-BCBA-0EA5A3B95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FB6486-E12F-4B27-9C82-A0CCA15551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6E3201-37C8-4EEC-99E6-5F7EDC16C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3FBD1F-7642-4111-8329-919E3A9E8607}"/>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6" name="Footer Placeholder 5">
            <a:extLst>
              <a:ext uri="{FF2B5EF4-FFF2-40B4-BE49-F238E27FC236}">
                <a16:creationId xmlns:a16="http://schemas.microsoft.com/office/drawing/2014/main" id="{289CC17D-19BD-4C73-BFD1-EE03839E5C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09AB3-202B-4C27-8693-5A85F076BD50}"/>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801173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96CA-6F03-4734-8398-9A2519CA7B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453D6-293F-4D6F-A8E1-9AB9CB243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91BEF6-8B6D-4503-8A65-223961578A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82B3BA-C799-4ECA-AD97-C9D2F30EE4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47B86-23BE-46AB-853A-4224B476D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8D2FD1-C597-4749-8798-A22A7840DD6E}"/>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8" name="Footer Placeholder 7">
            <a:extLst>
              <a:ext uri="{FF2B5EF4-FFF2-40B4-BE49-F238E27FC236}">
                <a16:creationId xmlns:a16="http://schemas.microsoft.com/office/drawing/2014/main" id="{02375812-94E3-463C-82F0-0F26E61B91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A2DE0-8955-4414-A875-7EE8718A178A}"/>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4290630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14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80" y="4916074"/>
            <a:ext cx="12184640" cy="194192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a:xfrm>
            <a:off x="546101" y="428625"/>
            <a:ext cx="11010900" cy="647700"/>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552450" y="1295400"/>
            <a:ext cx="11010900" cy="647700"/>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566929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AE82-9442-4BBA-8FC1-AB43AC8C9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848BB3-E8BF-49DF-8449-4BE80DD5D2E2}"/>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4" name="Footer Placeholder 3">
            <a:extLst>
              <a:ext uri="{FF2B5EF4-FFF2-40B4-BE49-F238E27FC236}">
                <a16:creationId xmlns:a16="http://schemas.microsoft.com/office/drawing/2014/main" id="{C69AA04C-BFF2-4C3C-B571-BAD1BD8ED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5CC2B0-A78A-4F43-AE27-F48D99E9CA23}"/>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1375269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8EF12B-E24B-4B43-8E19-280F79EF58FC}"/>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3" name="Footer Placeholder 2">
            <a:extLst>
              <a:ext uri="{FF2B5EF4-FFF2-40B4-BE49-F238E27FC236}">
                <a16:creationId xmlns:a16="http://schemas.microsoft.com/office/drawing/2014/main" id="{24787551-F362-4C60-9E35-C11ABDB9E7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B7D527-AB39-457A-8076-EDCB803EB7ED}"/>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199362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F4769-2F14-4D95-9FCD-38E358908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F99BE7-26B6-4440-9D56-D4DF81DB50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EBCB09-2768-4EE8-9385-7617B5E04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82A63-C01A-4B7D-A1B6-248400C044B4}"/>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6" name="Footer Placeholder 5">
            <a:extLst>
              <a:ext uri="{FF2B5EF4-FFF2-40B4-BE49-F238E27FC236}">
                <a16:creationId xmlns:a16="http://schemas.microsoft.com/office/drawing/2014/main" id="{CE978FAC-A235-4407-9DC5-C8FF4E271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91A70-FB38-4198-A246-848752F948E1}"/>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872470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4F2F-A9D4-4C85-9367-E95A5C704A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9B060-400D-4A0C-9A6C-F0C86A096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CD3591-6C67-493B-8844-9ED305C75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D461F-00E3-4E75-8597-BDC5C309F10B}"/>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6" name="Footer Placeholder 5">
            <a:extLst>
              <a:ext uri="{FF2B5EF4-FFF2-40B4-BE49-F238E27FC236}">
                <a16:creationId xmlns:a16="http://schemas.microsoft.com/office/drawing/2014/main" id="{26C339E4-6189-4F16-BF33-CA5EB5116A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37150-57EA-4641-8C6F-D2664D2FC01A}"/>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2256037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2578F-9508-4D79-9A8F-EEECD533BA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0418FD-9F80-4644-B2A3-436C3E8AE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A208B-547F-4EFB-89E4-18D395C45572}"/>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5" name="Footer Placeholder 4">
            <a:extLst>
              <a:ext uri="{FF2B5EF4-FFF2-40B4-BE49-F238E27FC236}">
                <a16:creationId xmlns:a16="http://schemas.microsoft.com/office/drawing/2014/main" id="{F2CC3ACD-3223-443C-8B07-0449343DE3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A6638-8F41-48D2-BAEA-C8B0B9E12FC8}"/>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1873873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A5D843-9DF0-4F78-A12C-4C272AAED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E0A21-458A-48FA-BF73-D2C5A6B240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550EC-CEB6-4D0D-80BA-18CF4BB79B65}"/>
              </a:ext>
            </a:extLst>
          </p:cNvPr>
          <p:cNvSpPr>
            <a:spLocks noGrp="1"/>
          </p:cNvSpPr>
          <p:nvPr>
            <p:ph type="dt" sz="half" idx="10"/>
          </p:nvPr>
        </p:nvSpPr>
        <p:spPr/>
        <p:txBody>
          <a:bodyPr/>
          <a:lstStyle/>
          <a:p>
            <a:fld id="{E097BC52-9ECF-4AA5-8E4C-C57C6B4BE1FC}" type="datetimeFigureOut">
              <a:rPr lang="en-US" smtClean="0"/>
              <a:t>2/23/2023</a:t>
            </a:fld>
            <a:endParaRPr lang="en-US"/>
          </a:p>
        </p:txBody>
      </p:sp>
      <p:sp>
        <p:nvSpPr>
          <p:cNvPr id="5" name="Footer Placeholder 4">
            <a:extLst>
              <a:ext uri="{FF2B5EF4-FFF2-40B4-BE49-F238E27FC236}">
                <a16:creationId xmlns:a16="http://schemas.microsoft.com/office/drawing/2014/main" id="{F958545B-4FE9-411A-9FB2-C56C7DF61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0455D5-D957-46BF-A776-B1D4C4FAD691}"/>
              </a:ext>
            </a:extLst>
          </p:cNvPr>
          <p:cNvSpPr>
            <a:spLocks noGrp="1"/>
          </p:cNvSpPr>
          <p:nvPr>
            <p:ph type="sldNum" sz="quarter" idx="12"/>
          </p:nvPr>
        </p:nvSpPr>
        <p:spPr/>
        <p:txBody>
          <a:bodyPr/>
          <a:lstStyle/>
          <a:p>
            <a:fld id="{0428B417-CF6C-40D8-9716-DBA6F0F86AD9}" type="slidenum">
              <a:rPr lang="en-US" smtClean="0"/>
              <a:t>‹#›</a:t>
            </a:fld>
            <a:endParaRPr lang="en-US"/>
          </a:p>
        </p:txBody>
      </p:sp>
    </p:spTree>
    <p:extLst>
      <p:ext uri="{BB962C8B-B14F-4D97-AF65-F5344CB8AC3E}">
        <p14:creationId xmlns:p14="http://schemas.microsoft.com/office/powerpoint/2010/main" val="3404736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5969000" cy="5562556"/>
          </a:xfrm>
          <a:prstGeom prst="rect">
            <a:avLst/>
          </a:prstGeom>
        </p:spPr>
        <p:txBody>
          <a:bodyPr/>
          <a:lstStyle/>
          <a:p>
            <a:endParaRPr lang="en-AU"/>
          </a:p>
        </p:txBody>
      </p:sp>
      <p:sp>
        <p:nvSpPr>
          <p:cNvPr id="7" name="Text Placeholder 6"/>
          <p:cNvSpPr>
            <a:spLocks noGrp="1"/>
          </p:cNvSpPr>
          <p:nvPr>
            <p:ph type="body" sz="quarter" idx="11" hasCustomPrompt="1"/>
          </p:nvPr>
        </p:nvSpPr>
        <p:spPr>
          <a:xfrm>
            <a:off x="64262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6426200" y="981076"/>
            <a:ext cx="5486400" cy="3952875"/>
          </a:xfrm>
          <a:prstGeom prst="rect">
            <a:avLst/>
          </a:prstGeom>
        </p:spPr>
        <p:txBody>
          <a:bodyPr/>
          <a:lstStyle>
            <a:lvl1pPr marL="0" indent="0">
              <a:buNone/>
              <a:defRPr sz="2000" b="1"/>
            </a:lvl1pPr>
          </a:lstStyle>
          <a:p>
            <a:pPr lvl="0"/>
            <a:r>
              <a:rPr lang="en-US"/>
              <a:t>Text</a:t>
            </a:r>
            <a:endParaRPr lang="en-AU"/>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1219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3957656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80" y="4916074"/>
            <a:ext cx="12184640" cy="1941927"/>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4"/>
          <p:cNvSpPr>
            <a:spLocks noGrp="1"/>
          </p:cNvSpPr>
          <p:nvPr>
            <p:ph type="pic" sz="quarter" idx="10"/>
          </p:nvPr>
        </p:nvSpPr>
        <p:spPr>
          <a:xfrm>
            <a:off x="0" y="0"/>
            <a:ext cx="5969000" cy="541020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endParaRPr lang="en-AU"/>
          </a:p>
        </p:txBody>
      </p:sp>
      <p:sp>
        <p:nvSpPr>
          <p:cNvPr id="7" name="Text Placeholder 6"/>
          <p:cNvSpPr>
            <a:spLocks noGrp="1"/>
          </p:cNvSpPr>
          <p:nvPr>
            <p:ph type="body" sz="quarter" idx="11" hasCustomPrompt="1"/>
          </p:nvPr>
        </p:nvSpPr>
        <p:spPr>
          <a:xfrm>
            <a:off x="64262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6426200" y="981076"/>
            <a:ext cx="5486400" cy="3952875"/>
          </a:xfrm>
          <a:prstGeom prst="rect">
            <a:avLst/>
          </a:prstGeom>
        </p:spPr>
        <p:txBody>
          <a:bodyPr/>
          <a:lstStyle>
            <a:lvl1pPr marL="0" indent="0">
              <a:buNone/>
              <a:defRPr sz="2000" b="1"/>
            </a:lvl1pPr>
          </a:lstStyle>
          <a:p>
            <a:pPr lvl="0"/>
            <a:r>
              <a:rPr lang="en-US"/>
              <a:t>Text</a:t>
            </a:r>
            <a:endParaRPr lang="en-AU"/>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4119893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413501" y="0"/>
            <a:ext cx="5778500" cy="5562556"/>
          </a:xfrm>
          <a:prstGeom prst="rect">
            <a:avLst/>
          </a:prstGeom>
        </p:spPr>
        <p:txBody>
          <a:bodyPr/>
          <a:lstStyle/>
          <a:p>
            <a:endParaRPr lang="en-AU"/>
          </a:p>
        </p:txBody>
      </p:sp>
      <p:sp>
        <p:nvSpPr>
          <p:cNvPr id="3" name="Text Placeholder 6"/>
          <p:cNvSpPr>
            <a:spLocks noGrp="1"/>
          </p:cNvSpPr>
          <p:nvPr>
            <p:ph type="body" sz="quarter" idx="11" hasCustomPrompt="1"/>
          </p:nvPr>
        </p:nvSpPr>
        <p:spPr>
          <a:xfrm>
            <a:off x="4445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431800" y="1028701"/>
            <a:ext cx="5486400" cy="3952875"/>
          </a:xfrm>
          <a:prstGeom prst="rect">
            <a:avLst/>
          </a:prstGeom>
        </p:spPr>
        <p:txBody>
          <a:bodyPr/>
          <a:lstStyle>
            <a:lvl1pPr marL="0" indent="0">
              <a:buNone/>
              <a:defRPr sz="2000" b="1"/>
            </a:lvl1pPr>
          </a:lstStyle>
          <a:p>
            <a:pPr lvl="0"/>
            <a:r>
              <a:rPr lang="en-US"/>
              <a:t>Text</a:t>
            </a:r>
            <a:endParaRPr lang="en-AU"/>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5562556"/>
            <a:ext cx="121920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Tree>
    <p:extLst>
      <p:ext uri="{BB962C8B-B14F-4D97-AF65-F5344CB8AC3E}">
        <p14:creationId xmlns:p14="http://schemas.microsoft.com/office/powerpoint/2010/main" val="2549916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680" y="4916074"/>
            <a:ext cx="12184640" cy="1941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861" y="5977919"/>
            <a:ext cx="2165940" cy="482860"/>
          </a:xfrm>
          <a:prstGeom prst="rect">
            <a:avLst/>
          </a:prstGeom>
        </p:spPr>
      </p:pic>
      <p:sp>
        <p:nvSpPr>
          <p:cNvPr id="2" name="Picture Placeholder 4"/>
          <p:cNvSpPr>
            <a:spLocks noGrp="1"/>
          </p:cNvSpPr>
          <p:nvPr>
            <p:ph type="pic" sz="quarter" idx="10"/>
          </p:nvPr>
        </p:nvSpPr>
        <p:spPr>
          <a:xfrm>
            <a:off x="6413501" y="-9526"/>
            <a:ext cx="5778500" cy="5953125"/>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444500" y="266700"/>
            <a:ext cx="5486400" cy="666750"/>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431800" y="1028701"/>
            <a:ext cx="5486400" cy="3952875"/>
          </a:xfrm>
          <a:prstGeom prst="rect">
            <a:avLst/>
          </a:prstGeom>
        </p:spPr>
        <p:txBody>
          <a:bodyPr/>
          <a:lstStyle>
            <a:lvl1pPr marL="0" indent="0">
              <a:buNone/>
              <a:defRPr sz="2000" b="1"/>
            </a:lvl1pPr>
          </a:lstStyle>
          <a:p>
            <a:pPr lvl="0"/>
            <a:r>
              <a:rPr lang="en-US"/>
              <a:t>Text</a:t>
            </a:r>
            <a:endParaRPr lang="en-AU"/>
          </a:p>
        </p:txBody>
      </p:sp>
    </p:spTree>
    <p:extLst>
      <p:ext uri="{BB962C8B-B14F-4D97-AF65-F5344CB8AC3E}">
        <p14:creationId xmlns:p14="http://schemas.microsoft.com/office/powerpoint/2010/main" val="464519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AU"/>
              <a:t>INSERT PICTURE</a:t>
            </a:r>
          </a:p>
        </p:txBody>
      </p:sp>
    </p:spTree>
    <p:extLst>
      <p:ext uri="{BB962C8B-B14F-4D97-AF65-F5344CB8AC3E}">
        <p14:creationId xmlns:p14="http://schemas.microsoft.com/office/powerpoint/2010/main" val="230982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2667"/>
            <a:ext cx="12192000" cy="118533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438" y="6006075"/>
            <a:ext cx="1889101" cy="561524"/>
          </a:xfrm>
          <a:prstGeom prst="rect">
            <a:avLst/>
          </a:prstGeom>
        </p:spPr>
      </p:pic>
      <p:sp>
        <p:nvSpPr>
          <p:cNvPr id="11" name="Text Placeholder 3"/>
          <p:cNvSpPr>
            <a:spLocks noGrp="1"/>
          </p:cNvSpPr>
          <p:nvPr>
            <p:ph type="body" sz="quarter" idx="11" hasCustomPrompt="1"/>
          </p:nvPr>
        </p:nvSpPr>
        <p:spPr>
          <a:xfrm>
            <a:off x="554957" y="571503"/>
            <a:ext cx="11054537" cy="863600"/>
          </a:xfrm>
          <a:prstGeom prst="rect">
            <a:avLst/>
          </a:prstGeom>
        </p:spPr>
        <p:txBody>
          <a:bodyPr anchor="t"/>
          <a:lstStyle>
            <a:lvl1pPr marL="0" indent="0">
              <a:lnSpc>
                <a:spcPct val="90000"/>
              </a:lnSpc>
              <a:buNone/>
              <a:defRPr sz="48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554946" y="1727207"/>
            <a:ext cx="11041001" cy="3339247"/>
          </a:xfrm>
          <a:prstGeom prst="rect">
            <a:avLst/>
          </a:prstGeom>
        </p:spPr>
        <p:txBody>
          <a:bodyPr/>
          <a:lstStyle>
            <a:lvl1pPr marL="457189" indent="-457189">
              <a:lnSpc>
                <a:spcPct val="90000"/>
              </a:lnSpc>
              <a:spcBef>
                <a:spcPts val="0"/>
              </a:spcBef>
              <a:spcAft>
                <a:spcPts val="0"/>
              </a:spcAft>
              <a:buFont typeface="Arial" panose="020B0604020202020204" pitchFamily="34" charset="0"/>
              <a:buChar char="•"/>
              <a:defRPr sz="3200" b="0" baseline="0">
                <a:solidFill>
                  <a:schemeClr val="tx1"/>
                </a:solidFill>
              </a:defRPr>
            </a:lvl1pPr>
            <a:lvl2pPr>
              <a:defRPr sz="2667"/>
            </a:lvl2pPr>
            <a:lvl3pPr marL="1523962" indent="-304792">
              <a:buFont typeface="Arial" panose="020B0604020202020204" pitchFamily="34" charset="0"/>
              <a:buChar char="»"/>
              <a:defRPr sz="2667"/>
            </a:lvl3pPr>
          </a:lstStyle>
          <a:p>
            <a:pPr lvl="0"/>
            <a:r>
              <a:rPr lang="en-US"/>
              <a:t>Type text here</a:t>
            </a:r>
          </a:p>
          <a:p>
            <a:pPr lvl="1"/>
            <a:r>
              <a:rPr lang="en-US"/>
              <a:t>Second level if required</a:t>
            </a:r>
          </a:p>
          <a:p>
            <a:pPr lvl="2"/>
            <a:r>
              <a:rPr lang="en-US"/>
              <a:t>Third level if required</a:t>
            </a:r>
            <a:endParaRPr lang="en-AU"/>
          </a:p>
        </p:txBody>
      </p:sp>
    </p:spTree>
    <p:extLst>
      <p:ext uri="{BB962C8B-B14F-4D97-AF65-F5344CB8AC3E}">
        <p14:creationId xmlns:p14="http://schemas.microsoft.com/office/powerpoint/2010/main" val="1428513360"/>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3962400" y="387353"/>
            <a:ext cx="4267200" cy="461665"/>
          </a:xfrm>
          <a:prstGeom prst="rect">
            <a:avLst/>
          </a:prstGeom>
          <a:noFill/>
          <a:ln w="9525">
            <a:noFill/>
            <a:miter lim="800000"/>
            <a:headEnd/>
            <a:tailEnd/>
          </a:ln>
        </p:spPr>
        <p:txBody>
          <a:bodyPr>
            <a:spAutoFit/>
          </a:bodyPr>
          <a:lstStyle/>
          <a:p>
            <a:pPr algn="ctr">
              <a:spcBef>
                <a:spcPct val="50000"/>
              </a:spcBef>
              <a:defRPr/>
            </a:pPr>
            <a:endParaRPr lang="en-US" sz="2400">
              <a:solidFill>
                <a:schemeClr val="bg1"/>
              </a:solidFill>
            </a:endParaRPr>
          </a:p>
        </p:txBody>
      </p:sp>
    </p:spTree>
    <p:extLst>
      <p:ext uri="{BB962C8B-B14F-4D97-AF65-F5344CB8AC3E}">
        <p14:creationId xmlns:p14="http://schemas.microsoft.com/office/powerpoint/2010/main" val="34654207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725" r:id="rId10"/>
    <p:sldLayoutId id="2147483726" r:id="rId11"/>
    <p:sldLayoutId id="214748374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ext Box 17">
            <a:extLst>
              <a:ext uri="{FF2B5EF4-FFF2-40B4-BE49-F238E27FC236}">
                <a16:creationId xmlns:a16="http://schemas.microsoft.com/office/drawing/2014/main" id="{8FDBB1EE-E42F-1D47-93DC-0ECB8B935BF7}"/>
              </a:ext>
            </a:extLst>
          </p:cNvPr>
          <p:cNvSpPr txBox="1">
            <a:spLocks noChangeArrowheads="1"/>
          </p:cNvSpPr>
          <p:nvPr/>
        </p:nvSpPr>
        <p:spPr bwMode="auto">
          <a:xfrm>
            <a:off x="3962400" y="387350"/>
            <a:ext cx="4267200" cy="369888"/>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800">
              <a:solidFill>
                <a:schemeClr val="bg1"/>
              </a:solidFill>
            </a:endParaRPr>
          </a:p>
        </p:txBody>
      </p:sp>
    </p:spTree>
    <p:extLst>
      <p:ext uri="{BB962C8B-B14F-4D97-AF65-F5344CB8AC3E}">
        <p14:creationId xmlns:p14="http://schemas.microsoft.com/office/powerpoint/2010/main" val="4167858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90DCE-99FD-4415-B06A-F37111BB3F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7960AE-3B74-4234-8D9C-A1B47BA5FE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7F7DC-0B26-44A9-8BA6-926A204A98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7BC52-9ECF-4AA5-8E4C-C57C6B4BE1FC}" type="datetimeFigureOut">
              <a:rPr lang="en-US" smtClean="0"/>
              <a:t>2/23/2023</a:t>
            </a:fld>
            <a:endParaRPr lang="en-US"/>
          </a:p>
        </p:txBody>
      </p:sp>
      <p:sp>
        <p:nvSpPr>
          <p:cNvPr id="5" name="Footer Placeholder 4">
            <a:extLst>
              <a:ext uri="{FF2B5EF4-FFF2-40B4-BE49-F238E27FC236}">
                <a16:creationId xmlns:a16="http://schemas.microsoft.com/office/drawing/2014/main" id="{AF5C97F9-1601-469B-9571-DD4E595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6B2EC3-AB11-4544-AA8F-8530009C0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8B417-CF6C-40D8-9716-DBA6F0F86AD9}" type="slidenum">
              <a:rPr lang="en-US" smtClean="0"/>
              <a:t>‹#›</a:t>
            </a:fld>
            <a:endParaRPr lang="en-US"/>
          </a:p>
        </p:txBody>
      </p:sp>
    </p:spTree>
    <p:extLst>
      <p:ext uri="{BB962C8B-B14F-4D97-AF65-F5344CB8AC3E}">
        <p14:creationId xmlns:p14="http://schemas.microsoft.com/office/powerpoint/2010/main" val="296006291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14EBC7B-1EEF-5A4A-9A07-80E2FF650330}"/>
              </a:ext>
            </a:extLst>
          </p:cNvPr>
          <p:cNvSpPr>
            <a:spLocks noGrp="1" noChangeArrowheads="1"/>
          </p:cNvSpPr>
          <p:nvPr>
            <p:ph type="ctrTitle" sz="quarter"/>
          </p:nvPr>
        </p:nvSpPr>
        <p:spPr>
          <a:xfrm>
            <a:off x="1775619" y="3960338"/>
            <a:ext cx="8640762" cy="1123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AU" altLang="en-US" sz="2800" dirty="0"/>
            </a:br>
            <a:r>
              <a:rPr lang="en-AU" altLang="en-US" sz="3200" dirty="0"/>
              <a:t>Action Research Writing Workshops </a:t>
            </a:r>
            <a:br>
              <a:rPr lang="en-AU" altLang="en-US" sz="3200" dirty="0"/>
            </a:br>
            <a:r>
              <a:rPr lang="en-AU" altLang="en-US" sz="3200" dirty="0"/>
              <a:t>Real Hope Project </a:t>
            </a:r>
            <a:br>
              <a:rPr lang="en-AU" altLang="en-US" sz="3200" dirty="0"/>
            </a:br>
            <a:br>
              <a:rPr lang="en-AU" altLang="en-US" sz="3200" dirty="0"/>
            </a:br>
            <a:br>
              <a:rPr lang="en-AU" altLang="en-US" sz="3200" dirty="0"/>
            </a:br>
            <a:r>
              <a:rPr lang="en-AU" altLang="en-US" sz="3200" dirty="0"/>
              <a:t>Facilitator: Dr Sarah Hattam</a:t>
            </a:r>
            <a:br>
              <a:rPr lang="en-AU" altLang="en-US" sz="3200" dirty="0"/>
            </a:br>
            <a:r>
              <a:rPr lang="en-AU" altLang="en-US" sz="3200" dirty="0"/>
              <a:t>UniSA Education Futures </a:t>
            </a:r>
            <a:br>
              <a:rPr lang="en-AU" altLang="en-US" sz="2800" dirty="0"/>
            </a:br>
            <a:endParaRPr lang="en-US" altLang="en-US" sz="2800" dirty="0"/>
          </a:p>
        </p:txBody>
      </p:sp>
    </p:spTree>
  </p:cSld>
  <p:clrMapOvr>
    <a:masterClrMapping/>
  </p:clrMapOvr>
  <p:transition spd="slow" advTm="5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55C3BD-521D-4AD4-A166-824693B75F26}"/>
              </a:ext>
            </a:extLst>
          </p:cNvPr>
          <p:cNvSpPr>
            <a:spLocks noGrp="1"/>
          </p:cNvSpPr>
          <p:nvPr>
            <p:ph type="body" sz="quarter" idx="12"/>
          </p:nvPr>
        </p:nvSpPr>
        <p:spPr/>
        <p:txBody>
          <a:bodyPr/>
          <a:lstStyle/>
          <a:p>
            <a:pPr marL="0" indent="0">
              <a:buNone/>
            </a:pPr>
            <a:r>
              <a:rPr lang="en-AU" sz="5400" dirty="0"/>
              <a:t>Time to share about your projects </a:t>
            </a:r>
            <a:endParaRPr lang="en-US" sz="5400" dirty="0"/>
          </a:p>
        </p:txBody>
      </p:sp>
    </p:spTree>
    <p:extLst>
      <p:ext uri="{BB962C8B-B14F-4D97-AF65-F5344CB8AC3E}">
        <p14:creationId xmlns:p14="http://schemas.microsoft.com/office/powerpoint/2010/main" val="2941650116"/>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7A3986-4061-4D74-9997-3E8D99A7350A}"/>
              </a:ext>
            </a:extLst>
          </p:cNvPr>
          <p:cNvSpPr>
            <a:spLocks noGrp="1"/>
          </p:cNvSpPr>
          <p:nvPr>
            <p:ph type="body" sz="quarter" idx="12"/>
          </p:nvPr>
        </p:nvSpPr>
        <p:spPr/>
        <p:txBody>
          <a:bodyPr/>
          <a:lstStyle/>
          <a:p>
            <a:pPr marL="0" indent="0">
              <a:buNone/>
            </a:pPr>
            <a:endParaRPr lang="en-AU" sz="1867" dirty="0"/>
          </a:p>
          <a:p>
            <a:pPr marL="0" indent="0">
              <a:buNone/>
            </a:pPr>
            <a:r>
              <a:rPr lang="en-AU" sz="1867" dirty="0"/>
              <a:t>Cochran-Smith &amp; Lytle discuss one type of practitioner inquiry – teacher research – by exploring its theoretical and epistemological architecture and illustrating its grounding in a fundamentally dialectical relationship or stance.</a:t>
            </a:r>
          </a:p>
          <a:p>
            <a:pPr marL="0" indent="0">
              <a:buNone/>
            </a:pPr>
            <a:endParaRPr lang="en-AU" sz="1867" dirty="0"/>
          </a:p>
          <a:p>
            <a:pPr marL="0" indent="0">
              <a:buNone/>
            </a:pPr>
            <a:r>
              <a:rPr lang="en-AU" sz="1867" dirty="0"/>
              <a:t>Practitioner inquiry – versions and variations: teacher researcher, self-study, narrative inquiry, autobiographical inquiry, scholarship of teaching. </a:t>
            </a:r>
          </a:p>
          <a:p>
            <a:pPr marL="0" indent="0">
              <a:buNone/>
            </a:pPr>
            <a:endParaRPr lang="en-AU" sz="1867" dirty="0"/>
          </a:p>
          <a:p>
            <a:pPr marL="0" indent="0">
              <a:buNone/>
            </a:pPr>
            <a:r>
              <a:rPr lang="en-AU" sz="1867" dirty="0"/>
              <a:t>Practitioner takes on the role of researcher, </a:t>
            </a:r>
          </a:p>
          <a:p>
            <a:pPr marL="0" indent="0">
              <a:buNone/>
            </a:pPr>
            <a:r>
              <a:rPr lang="en-AU" sz="1867" dirty="0"/>
              <a:t> </a:t>
            </a:r>
          </a:p>
          <a:p>
            <a:pPr marL="0" indent="0">
              <a:buNone/>
            </a:pPr>
            <a:r>
              <a:rPr lang="en-AU" sz="1867" dirty="0"/>
              <a:t>‘</a:t>
            </a:r>
            <a:r>
              <a:rPr lang="en-AU" sz="1867" i="1" dirty="0"/>
              <a:t>The common assumption here is that those who work inside particular educational contexts and/or who live inside particular social situations are among those who have significant knowledge and perspectives about the situation. This challenges the idea that knowledge can be generated only by those outside a given social or educational setting and then applied inside classrooms</a:t>
            </a:r>
            <a:r>
              <a:rPr lang="en-AU" sz="1867" dirty="0"/>
              <a:t>’ (p. 41) </a:t>
            </a:r>
            <a:endParaRPr lang="en-US" sz="1867" dirty="0"/>
          </a:p>
        </p:txBody>
      </p:sp>
      <p:pic>
        <p:nvPicPr>
          <p:cNvPr id="5" name="Picture 4">
            <a:extLst>
              <a:ext uri="{FF2B5EF4-FFF2-40B4-BE49-F238E27FC236}">
                <a16:creationId xmlns:a16="http://schemas.microsoft.com/office/drawing/2014/main" id="{34266A71-832B-473C-B820-BC67D8A6D559}"/>
              </a:ext>
            </a:extLst>
          </p:cNvPr>
          <p:cNvPicPr>
            <a:picLocks noChangeAspect="1"/>
          </p:cNvPicPr>
          <p:nvPr/>
        </p:nvPicPr>
        <p:blipFill>
          <a:blip r:embed="rId2"/>
          <a:stretch>
            <a:fillRect/>
          </a:stretch>
        </p:blipFill>
        <p:spPr>
          <a:xfrm>
            <a:off x="1643903" y="88903"/>
            <a:ext cx="6896100" cy="1828800"/>
          </a:xfrm>
          <a:prstGeom prst="rect">
            <a:avLst/>
          </a:prstGeom>
        </p:spPr>
      </p:pic>
    </p:spTree>
    <p:extLst>
      <p:ext uri="{BB962C8B-B14F-4D97-AF65-F5344CB8AC3E}">
        <p14:creationId xmlns:p14="http://schemas.microsoft.com/office/powerpoint/2010/main" val="389961785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AutoShape 4"/>
          <p:cNvSpPr>
            <a:spLocks noChangeArrowheads="1"/>
          </p:cNvSpPr>
          <p:nvPr/>
        </p:nvSpPr>
        <p:spPr bwMode="auto">
          <a:xfrm>
            <a:off x="1774825" y="2205038"/>
            <a:ext cx="3168651" cy="1439863"/>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a:ln>
                  <a:noFill/>
                </a:ln>
                <a:solidFill>
                  <a:prstClr val="black"/>
                </a:solidFill>
                <a:effectLst/>
                <a:uLnTx/>
                <a:uFillTx/>
                <a:latin typeface="Calibri" panose="020F0502020204030204"/>
                <a:ea typeface="+mn-ea"/>
                <a:cs typeface="Arial" charset="0"/>
              </a:rPr>
              <a:t>PROBLEM</a:t>
            </a:r>
          </a:p>
        </p:txBody>
      </p:sp>
      <p:sp>
        <p:nvSpPr>
          <p:cNvPr id="60419" name="AutoShape 5"/>
          <p:cNvSpPr>
            <a:spLocks noChangeArrowheads="1"/>
          </p:cNvSpPr>
          <p:nvPr/>
        </p:nvSpPr>
        <p:spPr bwMode="auto">
          <a:xfrm>
            <a:off x="7032625" y="2205038"/>
            <a:ext cx="3168651" cy="1439863"/>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prstClr val="black"/>
                </a:solidFill>
                <a:effectLst/>
                <a:uLnTx/>
                <a:uFillTx/>
                <a:latin typeface="Calibri" panose="020F0502020204030204"/>
                <a:ea typeface="+mn-ea"/>
                <a:cs typeface="Arial" charset="0"/>
              </a:rPr>
              <a:t>INTERVENTION</a:t>
            </a:r>
          </a:p>
        </p:txBody>
      </p:sp>
      <p:sp>
        <p:nvSpPr>
          <p:cNvPr id="60420" name="AutoShape 9"/>
          <p:cNvSpPr>
            <a:spLocks noChangeArrowheads="1"/>
          </p:cNvSpPr>
          <p:nvPr/>
        </p:nvSpPr>
        <p:spPr bwMode="auto">
          <a:xfrm>
            <a:off x="5448302" y="2708278"/>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0421" name="Text Box 10"/>
          <p:cNvSpPr txBox="1">
            <a:spLocks noChangeArrowheads="1"/>
          </p:cNvSpPr>
          <p:nvPr/>
        </p:nvSpPr>
        <p:spPr bwMode="auto">
          <a:xfrm>
            <a:off x="1191986" y="616995"/>
            <a:ext cx="9808031" cy="1138773"/>
          </a:xfrm>
          <a:prstGeom prst="rect">
            <a:avLst/>
          </a:prstGeom>
          <a:noFill/>
          <a:ln w="9525">
            <a:noFill/>
            <a:miter lim="800000"/>
            <a:headEnd/>
            <a:tailEnd/>
          </a:ln>
        </p:spPr>
        <p:txBody>
          <a:bodyPr wrap="square">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00"/>
                </a:solidFill>
                <a:effectLst/>
                <a:uLnTx/>
                <a:uFillTx/>
                <a:latin typeface="Calibri" panose="020F0502020204030204"/>
                <a:ea typeface="+mn-ea"/>
                <a:cs typeface="Arial" charset="0"/>
              </a:rPr>
              <a:t>Something’s not working for some students learning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FF00"/>
              </a:solidFill>
              <a:effectLst/>
              <a:uLnTx/>
              <a:uFillTx/>
              <a:latin typeface="Calibri" panose="020F0502020204030204"/>
              <a:ea typeface="+mn-ea"/>
              <a:cs typeface="Arial"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Calibri" panose="020F0502020204030204"/>
                <a:ea typeface="+mn-ea"/>
                <a:cs typeface="Arial" charset="0"/>
              </a:rPr>
              <a:t> </a:t>
            </a:r>
            <a:endParaRPr kumimoji="0" lang="en-AU" sz="1600" b="1" i="0" u="none" strike="noStrike" kern="1200" cap="none" spc="0" normalizeH="0" baseline="0" noProof="0">
              <a:ln>
                <a:noFill/>
              </a:ln>
              <a:solidFill>
                <a:srgbClr val="FFFF00"/>
              </a:solidFill>
              <a:effectLst/>
              <a:uLnTx/>
              <a:uFillTx/>
              <a:latin typeface="Calibri" panose="020F0502020204030204"/>
              <a:ea typeface="+mn-ea"/>
              <a:cs typeface="Arial" charset="0"/>
            </a:endParaRPr>
          </a:p>
        </p:txBody>
      </p:sp>
      <p:sp>
        <p:nvSpPr>
          <p:cNvPr id="60422" name="Text Box 11"/>
          <p:cNvSpPr txBox="1">
            <a:spLocks noChangeArrowheads="1"/>
          </p:cNvSpPr>
          <p:nvPr/>
        </p:nvSpPr>
        <p:spPr bwMode="auto">
          <a:xfrm>
            <a:off x="1486695" y="3934479"/>
            <a:ext cx="3744912" cy="2616101"/>
          </a:xfrm>
          <a:prstGeom prst="rect">
            <a:avLst/>
          </a:prstGeom>
          <a:noFill/>
          <a:ln w="9525">
            <a:noFill/>
            <a:miter lim="800000"/>
            <a:headEnd/>
            <a:tailEnd/>
          </a:ln>
        </p:spPr>
        <p:txBody>
          <a:bodyPr>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FFFF"/>
                </a:solidFill>
                <a:effectLst/>
                <a:uLnTx/>
                <a:uFillTx/>
                <a:latin typeface="Calibri" panose="020F0502020204030204"/>
                <a:ea typeface="+mn-ea"/>
                <a:cs typeface="Arial" charset="0"/>
              </a:rPr>
              <a:t>What’s going on here? (description)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FFFF"/>
                </a:solidFill>
                <a:effectLst/>
                <a:uLnTx/>
                <a:uFillTx/>
                <a:latin typeface="Calibri" panose="020F0502020204030204"/>
                <a:ea typeface="+mn-ea"/>
                <a:cs typeface="Arial" charset="0"/>
              </a:rPr>
              <a:t>How do we know there’s a problem/issue? (evidence)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FFFF"/>
                </a:solidFill>
                <a:effectLst/>
                <a:uLnTx/>
                <a:uFillTx/>
                <a:latin typeface="Calibri" panose="020F0502020204030204"/>
                <a:ea typeface="+mn-ea"/>
                <a:cs typeface="Arial" charset="0"/>
              </a:rPr>
              <a:t>How do we understand the situation? (theory)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AU" sz="2000" b="1" i="0" u="none" strike="noStrike" kern="1200" cap="none" spc="0" normalizeH="0" baseline="0" noProof="0">
              <a:ln>
                <a:noFill/>
              </a:ln>
              <a:solidFill>
                <a:srgbClr val="00FFFF"/>
              </a:solidFill>
              <a:effectLst/>
              <a:uLnTx/>
              <a:uFillTx/>
              <a:latin typeface="Calibri" panose="020F0502020204030204"/>
              <a:ea typeface="+mn-ea"/>
              <a:cs typeface="Arial" charset="0"/>
            </a:endParaRPr>
          </a:p>
        </p:txBody>
      </p:sp>
      <p:sp>
        <p:nvSpPr>
          <p:cNvPr id="60423" name="Text Box 12"/>
          <p:cNvSpPr txBox="1">
            <a:spLocks noChangeArrowheads="1"/>
          </p:cNvSpPr>
          <p:nvPr/>
        </p:nvSpPr>
        <p:spPr bwMode="auto">
          <a:xfrm>
            <a:off x="6586409" y="3872568"/>
            <a:ext cx="4319587" cy="2308324"/>
          </a:xfrm>
          <a:prstGeom prst="rect">
            <a:avLst/>
          </a:prstGeom>
          <a:noFill/>
          <a:ln w="9525">
            <a:noFill/>
            <a:miter lim="800000"/>
            <a:headEnd/>
            <a:tailEnd/>
          </a:ln>
        </p:spPr>
        <p:txBody>
          <a:bodyPr>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D58C"/>
                </a:solidFill>
                <a:effectLst/>
                <a:uLnTx/>
                <a:uFillTx/>
                <a:latin typeface="Calibri" panose="020F0502020204030204"/>
                <a:ea typeface="+mn-ea"/>
                <a:cs typeface="Arial" charset="0"/>
              </a:rPr>
              <a:t>What happened?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D58C"/>
                </a:solidFill>
                <a:effectLst/>
                <a:uLnTx/>
                <a:uFillTx/>
                <a:latin typeface="Calibri" panose="020F0502020204030204"/>
                <a:ea typeface="+mn-ea"/>
                <a:cs typeface="Arial" charset="0"/>
              </a:rPr>
              <a:t>What’s being accomplished? (evidence)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D58C"/>
                </a:solidFill>
                <a:effectLst/>
                <a:uLnTx/>
                <a:uFillTx/>
                <a:latin typeface="Calibri" panose="020F0502020204030204"/>
                <a:ea typeface="+mn-ea"/>
                <a:cs typeface="Arial" charset="0"/>
              </a:rPr>
              <a:t> How do we know things are improving?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D58C"/>
                </a:solidFill>
                <a:effectLst/>
                <a:uLnTx/>
                <a:uFillTx/>
                <a:latin typeface="Calibri" panose="020F0502020204030204"/>
                <a:ea typeface="+mn-ea"/>
                <a:cs typeface="Arial" charset="0"/>
              </a:rPr>
              <a:t> </a:t>
            </a:r>
            <a:endParaRPr kumimoji="0" lang="en-AU" sz="2000" b="1" i="0" u="none" strike="noStrike" kern="1200" cap="none" spc="0" normalizeH="0" baseline="0" noProof="0">
              <a:ln>
                <a:noFill/>
              </a:ln>
              <a:solidFill>
                <a:srgbClr val="FF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666325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F42AE3-F9C7-4E31-8FDA-D5E97014B211}"/>
              </a:ext>
            </a:extLst>
          </p:cNvPr>
          <p:cNvSpPr/>
          <p:nvPr/>
        </p:nvSpPr>
        <p:spPr>
          <a:xfrm>
            <a:off x="8312382" y="2727156"/>
            <a:ext cx="3377596" cy="3519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Canvas 2">
            <a:extLst>
              <a:ext uri="{FF2B5EF4-FFF2-40B4-BE49-F238E27FC236}">
                <a16:creationId xmlns:a16="http://schemas.microsoft.com/office/drawing/2014/main" id="{FFC1537D-A836-8B4F-8588-9C84B2D02AF1}"/>
              </a:ext>
            </a:extLst>
          </p:cNvPr>
          <p:cNvGrpSpPr/>
          <p:nvPr/>
        </p:nvGrpSpPr>
        <p:grpSpPr>
          <a:xfrm>
            <a:off x="907401" y="60215"/>
            <a:ext cx="7268411" cy="5862917"/>
            <a:chOff x="0" y="0"/>
            <a:chExt cx="6447790" cy="4830445"/>
          </a:xfrm>
        </p:grpSpPr>
        <p:sp>
          <p:nvSpPr>
            <p:cNvPr id="5" name="Rectangle 4">
              <a:extLst>
                <a:ext uri="{FF2B5EF4-FFF2-40B4-BE49-F238E27FC236}">
                  <a16:creationId xmlns:a16="http://schemas.microsoft.com/office/drawing/2014/main" id="{6E926534-D3C6-4A4B-8FD3-C1E874C7B666}"/>
                </a:ext>
              </a:extLst>
            </p:cNvPr>
            <p:cNvSpPr/>
            <p:nvPr/>
          </p:nvSpPr>
          <p:spPr>
            <a:xfrm>
              <a:off x="0" y="0"/>
              <a:ext cx="6447790" cy="4830445"/>
            </a:xfrm>
            <a:prstGeom prst="rect">
              <a:avLst/>
            </a:prstGeom>
            <a:noFill/>
            <a:ln>
              <a:noFill/>
            </a:ln>
          </p:spPr>
        </p:sp>
        <p:sp>
          <p:nvSpPr>
            <p:cNvPr id="6" name="AutoShape 4">
              <a:extLst>
                <a:ext uri="{FF2B5EF4-FFF2-40B4-BE49-F238E27FC236}">
                  <a16:creationId xmlns:a16="http://schemas.microsoft.com/office/drawing/2014/main" id="{A0C7E9B8-0D8D-F949-9565-BE2B39A7C5E3}"/>
                </a:ext>
              </a:extLst>
            </p:cNvPr>
            <p:cNvSpPr>
              <a:spLocks noRot="1" noChangeAspect="1" noEditPoints="1" noChangeArrowheads="1" noChangeShapeType="1" noTextEdit="1"/>
            </p:cNvSpPr>
            <p:nvPr/>
          </p:nvSpPr>
          <p:spPr bwMode="auto">
            <a:xfrm>
              <a:off x="80451" y="723243"/>
              <a:ext cx="2590231" cy="2674105"/>
            </a:xfrm>
            <a:prstGeom prst="flowChartAlternateProcess">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defTabSz="914377">
                <a:lnSpc>
                  <a:spcPts val="1500"/>
                </a:lnSpc>
              </a:pPr>
              <a:r>
                <a:rPr lang="en-AU" sz="1600" b="1" dirty="0">
                  <a:solidFill>
                    <a:prstClr val="black"/>
                  </a:solidFill>
                  <a:latin typeface="Arial" panose="020B0604020202020204" pitchFamily="34" charset="0"/>
                  <a:ea typeface="Times New Roman" panose="02020603050405020304" pitchFamily="18" charset="0"/>
                </a:rPr>
                <a:t>          Enabling THEORY</a:t>
              </a:r>
              <a:endParaRPr lang="en-AU" sz="1100" dirty="0">
                <a:solidFill>
                  <a:prstClr val="black"/>
                </a:solidFill>
                <a:latin typeface="Times New Roman" panose="02020603050405020304" pitchFamily="18" charset="0"/>
                <a:ea typeface="Times New Roman" panose="02020603050405020304" pitchFamily="18" charset="0"/>
              </a:endParaRPr>
            </a:p>
          </p:txBody>
        </p:sp>
        <p:sp>
          <p:nvSpPr>
            <p:cNvPr id="7" name="AutoShape 5">
              <a:extLst>
                <a:ext uri="{FF2B5EF4-FFF2-40B4-BE49-F238E27FC236}">
                  <a16:creationId xmlns:a16="http://schemas.microsoft.com/office/drawing/2014/main" id="{237177AF-9EC6-0545-A10B-24889D65E7C6}"/>
                </a:ext>
              </a:extLst>
            </p:cNvPr>
            <p:cNvSpPr>
              <a:spLocks noRot="1" noChangeAspect="1" noEditPoints="1" noChangeArrowheads="1" noChangeShapeType="1" noTextEdit="1"/>
            </p:cNvSpPr>
            <p:nvPr/>
          </p:nvSpPr>
          <p:spPr bwMode="auto">
            <a:xfrm>
              <a:off x="4019326" y="912558"/>
              <a:ext cx="2391173" cy="2407417"/>
            </a:xfrm>
            <a:prstGeom prst="flowChartAlternateProcess">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defTabSz="914377">
                <a:lnSpc>
                  <a:spcPts val="1500"/>
                </a:lnSpc>
              </a:pPr>
              <a:r>
                <a:rPr lang="en-AU" sz="1600" b="1">
                  <a:solidFill>
                    <a:prstClr val="black"/>
                  </a:solidFill>
                  <a:latin typeface="Arial" panose="020B0604020202020204" pitchFamily="34" charset="0"/>
                  <a:ea typeface="Times New Roman" panose="02020603050405020304" pitchFamily="18" charset="0"/>
                </a:rPr>
                <a:t>              DATA</a:t>
              </a:r>
              <a:endParaRPr lang="en-AU" sz="1100">
                <a:solidFill>
                  <a:prstClr val="black"/>
                </a:solidFill>
                <a:latin typeface="Times New Roman" panose="02020603050405020304" pitchFamily="18" charset="0"/>
                <a:ea typeface="Times New Roman" panose="02020603050405020304" pitchFamily="18" charset="0"/>
              </a:endParaRPr>
            </a:p>
          </p:txBody>
        </p:sp>
        <p:sp>
          <p:nvSpPr>
            <p:cNvPr id="8" name="AutoShape 6">
              <a:extLst>
                <a:ext uri="{FF2B5EF4-FFF2-40B4-BE49-F238E27FC236}">
                  <a16:creationId xmlns:a16="http://schemas.microsoft.com/office/drawing/2014/main" id="{9EFDF930-E175-414F-B6BC-8608572CE87E}"/>
                </a:ext>
              </a:extLst>
            </p:cNvPr>
            <p:cNvSpPr>
              <a:spLocks noRot="1" noChangeAspect="1" noEditPoints="1" noChangeArrowheads="1" noChangeShapeType="1" noTextEdit="1"/>
            </p:cNvSpPr>
            <p:nvPr/>
          </p:nvSpPr>
          <p:spPr bwMode="auto">
            <a:xfrm>
              <a:off x="2138205" y="242973"/>
              <a:ext cx="2590230" cy="571361"/>
            </a:xfrm>
            <a:prstGeom prst="curvedDownArrow">
              <a:avLst>
                <a:gd name="adj1" fmla="val 90653"/>
                <a:gd name="adj2" fmla="val 181306"/>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defTabSz="914377"/>
              <a:endParaRPr lang="en-US">
                <a:solidFill>
                  <a:prstClr val="black"/>
                </a:solidFill>
                <a:latin typeface="Calibri" panose="020F0502020204030204"/>
              </a:endParaRPr>
            </a:p>
          </p:txBody>
        </p:sp>
        <p:sp>
          <p:nvSpPr>
            <p:cNvPr id="9" name="AutoShape 7">
              <a:extLst>
                <a:ext uri="{FF2B5EF4-FFF2-40B4-BE49-F238E27FC236}">
                  <a16:creationId xmlns:a16="http://schemas.microsoft.com/office/drawing/2014/main" id="{5E9B2B5F-8212-CE45-BF77-E18A1FF89CF2}"/>
                </a:ext>
              </a:extLst>
            </p:cNvPr>
            <p:cNvSpPr>
              <a:spLocks noRot="1" noChangeAspect="1" noEditPoints="1" noChangeArrowheads="1" noChangeShapeType="1" noTextEdit="1"/>
            </p:cNvSpPr>
            <p:nvPr/>
          </p:nvSpPr>
          <p:spPr bwMode="auto">
            <a:xfrm rot="10800000">
              <a:off x="1898474" y="3577925"/>
              <a:ext cx="2499825" cy="550629"/>
            </a:xfrm>
            <a:prstGeom prst="curvedDownArrow">
              <a:avLst>
                <a:gd name="adj1" fmla="val 90783"/>
                <a:gd name="adj2" fmla="val 181566"/>
                <a:gd name="adj3" fmla="val 33333"/>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defTabSz="914377"/>
              <a:endParaRPr lang="en-US">
                <a:solidFill>
                  <a:prstClr val="black"/>
                </a:solidFill>
                <a:latin typeface="Calibri" panose="020F0502020204030204"/>
              </a:endParaRPr>
            </a:p>
          </p:txBody>
        </p:sp>
      </p:grpSp>
      <p:sp>
        <p:nvSpPr>
          <p:cNvPr id="2" name="TextBox 1">
            <a:extLst>
              <a:ext uri="{FF2B5EF4-FFF2-40B4-BE49-F238E27FC236}">
                <a16:creationId xmlns:a16="http://schemas.microsoft.com/office/drawing/2014/main" id="{66E865D3-970D-8B42-B748-2223FADC8F5F}"/>
              </a:ext>
            </a:extLst>
          </p:cNvPr>
          <p:cNvSpPr txBox="1"/>
          <p:nvPr/>
        </p:nvSpPr>
        <p:spPr>
          <a:xfrm>
            <a:off x="5527577" y="1592929"/>
            <a:ext cx="2695503" cy="2308324"/>
          </a:xfrm>
          <a:prstGeom prst="rect">
            <a:avLst/>
          </a:prstGeom>
          <a:noFill/>
        </p:spPr>
        <p:txBody>
          <a:bodyPr wrap="square" rtlCol="0">
            <a:spAutoFit/>
          </a:bodyPr>
          <a:lstStyle/>
          <a:p>
            <a:pPr marL="273044" indent="-261932" defTabSz="914377">
              <a:buFontTx/>
              <a:buChar char="-"/>
            </a:pPr>
            <a:r>
              <a:rPr lang="en-US" dirty="0">
                <a:solidFill>
                  <a:prstClr val="black"/>
                </a:solidFill>
                <a:latin typeface="Calibri" panose="020F0502020204030204"/>
              </a:rPr>
              <a:t>Your understandings</a:t>
            </a:r>
          </a:p>
          <a:p>
            <a:pPr marL="273044" indent="-261932" defTabSz="914377">
              <a:buFontTx/>
              <a:buChar char="-"/>
            </a:pPr>
            <a:r>
              <a:rPr lang="en-US" dirty="0">
                <a:solidFill>
                  <a:prstClr val="black"/>
                </a:solidFill>
                <a:latin typeface="Calibri" panose="020F0502020204030204"/>
              </a:rPr>
              <a:t>student understandings</a:t>
            </a:r>
          </a:p>
          <a:p>
            <a:pPr marL="273044" indent="-261932" defTabSz="914377">
              <a:buFontTx/>
              <a:buChar char="-"/>
            </a:pPr>
            <a:r>
              <a:rPr lang="en-US" dirty="0">
                <a:solidFill>
                  <a:prstClr val="black"/>
                </a:solidFill>
                <a:latin typeface="Calibri" panose="020F0502020204030204"/>
              </a:rPr>
              <a:t>Evidence of teaching</a:t>
            </a:r>
          </a:p>
          <a:p>
            <a:pPr marL="273044" indent="-261932" defTabSz="914377">
              <a:buFontTx/>
              <a:buChar char="-"/>
            </a:pPr>
            <a:r>
              <a:rPr lang="en-US" dirty="0">
                <a:solidFill>
                  <a:prstClr val="black"/>
                </a:solidFill>
                <a:latin typeface="Calibri" panose="020F0502020204030204"/>
              </a:rPr>
              <a:t>Documents used in class</a:t>
            </a:r>
          </a:p>
          <a:p>
            <a:pPr marL="273044" indent="-261932" defTabSz="914377">
              <a:buFontTx/>
              <a:buChar char="-"/>
            </a:pPr>
            <a:r>
              <a:rPr lang="en-US" dirty="0">
                <a:solidFill>
                  <a:prstClr val="black"/>
                </a:solidFill>
                <a:latin typeface="Calibri" panose="020F0502020204030204"/>
              </a:rPr>
              <a:t>Student artifacts</a:t>
            </a:r>
          </a:p>
          <a:p>
            <a:pPr marL="273044" indent="-261932" defTabSz="914377">
              <a:buFontTx/>
              <a:buChar char="-"/>
            </a:pPr>
            <a:r>
              <a:rPr lang="en-US" dirty="0">
                <a:solidFill>
                  <a:prstClr val="black"/>
                </a:solidFill>
                <a:latin typeface="Calibri" panose="020F0502020204030204"/>
              </a:rPr>
              <a:t>data</a:t>
            </a:r>
          </a:p>
          <a:p>
            <a:pPr marL="285744" indent="-285744" defTabSz="914377">
              <a:buFontTx/>
              <a:buChar char="-"/>
            </a:pPr>
            <a:endParaRPr lang="en-US"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3C7D5728-295A-5243-8619-04D15FD915C3}"/>
              </a:ext>
            </a:extLst>
          </p:cNvPr>
          <p:cNvSpPr txBox="1"/>
          <p:nvPr/>
        </p:nvSpPr>
        <p:spPr>
          <a:xfrm>
            <a:off x="1183999" y="1782719"/>
            <a:ext cx="2518624" cy="2709973"/>
          </a:xfrm>
          <a:prstGeom prst="rect">
            <a:avLst/>
          </a:prstGeom>
          <a:noFill/>
        </p:spPr>
        <p:txBody>
          <a:bodyPr wrap="square" rtlCol="0">
            <a:spAutoFit/>
          </a:bodyPr>
          <a:lstStyle/>
          <a:p>
            <a:pPr marL="342891" indent="-342891" defTabSz="914377">
              <a:buFontTx/>
              <a:buAutoNum type="arabicPeriod"/>
            </a:pPr>
            <a:r>
              <a:rPr lang="en-US" dirty="0">
                <a:solidFill>
                  <a:prstClr val="black"/>
                </a:solidFill>
                <a:latin typeface="Calibri" panose="020F0502020204030204"/>
              </a:rPr>
              <a:t>High Intellectual challenge</a:t>
            </a:r>
          </a:p>
          <a:p>
            <a:pPr marL="342891" indent="-342891" defTabSz="914377">
              <a:buFontTx/>
              <a:buAutoNum type="arabicPeriod"/>
            </a:pPr>
            <a:r>
              <a:rPr lang="en-US" dirty="0">
                <a:solidFill>
                  <a:prstClr val="black"/>
                </a:solidFill>
                <a:latin typeface="Calibri" panose="020F0502020204030204"/>
              </a:rPr>
              <a:t>Student life-worlds </a:t>
            </a:r>
          </a:p>
          <a:p>
            <a:pPr marL="342891" indent="-342891" defTabSz="914377"/>
            <a:r>
              <a:rPr lang="en-AU" dirty="0">
                <a:solidFill>
                  <a:prstClr val="black"/>
                </a:solidFill>
                <a:latin typeface="Calibri" panose="020F0502020204030204"/>
                <a:ea typeface="Calibri"/>
                <a:cs typeface="Times New Roman"/>
              </a:rPr>
              <a:t>3. 	Ethos of care/belonging </a:t>
            </a:r>
          </a:p>
          <a:p>
            <a:pPr marL="342891" indent="-342891" defTabSz="914377">
              <a:lnSpc>
                <a:spcPct val="115000"/>
              </a:lnSpc>
            </a:pPr>
            <a:r>
              <a:rPr lang="en-AU" dirty="0">
                <a:solidFill>
                  <a:prstClr val="black"/>
                </a:solidFill>
                <a:latin typeface="Calibri" panose="020F0502020204030204"/>
                <a:ea typeface="Calibri"/>
                <a:cs typeface="Times New Roman"/>
              </a:rPr>
              <a:t>4. 	Dialogic and democratic </a:t>
            </a:r>
          </a:p>
          <a:p>
            <a:pPr marL="342891" indent="-342891" defTabSz="914377">
              <a:lnSpc>
                <a:spcPct val="115000"/>
              </a:lnSpc>
            </a:pPr>
            <a:r>
              <a:rPr lang="en-AU" dirty="0">
                <a:solidFill>
                  <a:prstClr val="black"/>
                </a:solidFill>
                <a:latin typeface="Calibri" panose="020F0502020204030204"/>
                <a:ea typeface="Calibri"/>
                <a:cs typeface="Times New Roman"/>
              </a:rPr>
              <a:t>5. 	Scaffolding </a:t>
            </a:r>
          </a:p>
          <a:p>
            <a:pPr defTabSz="914377"/>
            <a:endParaRPr lang="en-US"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4E50C023-0F81-4243-A18C-B5E184DDDF8E}"/>
              </a:ext>
            </a:extLst>
          </p:cNvPr>
          <p:cNvSpPr/>
          <p:nvPr/>
        </p:nvSpPr>
        <p:spPr>
          <a:xfrm>
            <a:off x="3814419" y="1798877"/>
            <a:ext cx="1803952" cy="1323439"/>
          </a:xfrm>
          <a:prstGeom prst="rect">
            <a:avLst/>
          </a:prstGeom>
        </p:spPr>
        <p:txBody>
          <a:bodyPr wrap="square">
            <a:spAutoFit/>
          </a:bodyPr>
          <a:lstStyle/>
          <a:p>
            <a:pPr algn="ctr" defTabSz="914377"/>
            <a:r>
              <a:rPr lang="en-US" sz="4000" dirty="0">
                <a:solidFill>
                  <a:prstClr val="black"/>
                </a:solidFill>
                <a:latin typeface="Calibri" panose="020F0502020204030204"/>
              </a:rPr>
              <a:t>Which </a:t>
            </a:r>
          </a:p>
          <a:p>
            <a:pPr algn="ctr" defTabSz="914377"/>
            <a:r>
              <a:rPr lang="en-US" sz="4000" dirty="0">
                <a:solidFill>
                  <a:prstClr val="black"/>
                </a:solidFill>
                <a:latin typeface="Calibri" panose="020F0502020204030204"/>
              </a:rPr>
              <a:t>Story?</a:t>
            </a:r>
          </a:p>
        </p:txBody>
      </p:sp>
      <p:sp>
        <p:nvSpPr>
          <p:cNvPr id="11" name="TextBox 10">
            <a:extLst>
              <a:ext uri="{FF2B5EF4-FFF2-40B4-BE49-F238E27FC236}">
                <a16:creationId xmlns:a16="http://schemas.microsoft.com/office/drawing/2014/main" id="{9BCD213E-FE42-4042-99F4-5C2F2212B6CE}"/>
              </a:ext>
            </a:extLst>
          </p:cNvPr>
          <p:cNvSpPr txBox="1"/>
          <p:nvPr/>
        </p:nvSpPr>
        <p:spPr>
          <a:xfrm>
            <a:off x="8514301" y="2799920"/>
            <a:ext cx="3067463" cy="3139321"/>
          </a:xfrm>
          <a:prstGeom prst="rect">
            <a:avLst/>
          </a:prstGeom>
          <a:noFill/>
        </p:spPr>
        <p:txBody>
          <a:bodyPr wrap="square" rtlCol="0">
            <a:spAutoFit/>
          </a:bodyPr>
          <a:lstStyle/>
          <a:p>
            <a:pPr marL="457189" indent="-457189" defTabSz="914377">
              <a:buFont typeface="Arial" panose="020B0604020202020204" pitchFamily="34" charset="0"/>
              <a:buChar char="•"/>
            </a:pPr>
            <a:r>
              <a:rPr lang="en-US" dirty="0">
                <a:solidFill>
                  <a:prstClr val="black"/>
                </a:solidFill>
                <a:latin typeface="Calibri" panose="020F0502020204030204"/>
              </a:rPr>
              <a:t>What did I do differently?</a:t>
            </a:r>
          </a:p>
          <a:p>
            <a:pPr marL="457189" indent="-457189" defTabSz="914377">
              <a:buFont typeface="Arial" panose="020B0604020202020204" pitchFamily="34" charset="0"/>
              <a:buChar char="•"/>
            </a:pPr>
            <a:r>
              <a:rPr lang="en-US" dirty="0">
                <a:solidFill>
                  <a:prstClr val="black"/>
                </a:solidFill>
                <a:latin typeface="Calibri" panose="020F0502020204030204"/>
              </a:rPr>
              <a:t>What happened to my pedagogy?</a:t>
            </a:r>
          </a:p>
          <a:p>
            <a:pPr marL="457189" indent="-457189" defTabSz="914377">
              <a:buFont typeface="Arial" panose="020B0604020202020204" pitchFamily="34" charset="0"/>
              <a:buChar char="•"/>
            </a:pPr>
            <a:r>
              <a:rPr lang="en-US" dirty="0">
                <a:solidFill>
                  <a:prstClr val="black"/>
                </a:solidFill>
                <a:latin typeface="Calibri" panose="020F0502020204030204"/>
              </a:rPr>
              <a:t>How did that affect how I understand my students?</a:t>
            </a:r>
          </a:p>
          <a:p>
            <a:pPr marL="457189" indent="-457189" defTabSz="914377">
              <a:buFont typeface="Arial" panose="020B0604020202020204" pitchFamily="34" charset="0"/>
              <a:buChar char="•"/>
            </a:pPr>
            <a:r>
              <a:rPr lang="en-US" dirty="0">
                <a:solidFill>
                  <a:prstClr val="black"/>
                </a:solidFill>
                <a:latin typeface="Calibri" panose="020F0502020204030204"/>
              </a:rPr>
              <a:t>What did I learn about AR?</a:t>
            </a:r>
          </a:p>
          <a:p>
            <a:pPr marL="457189" indent="-457189" defTabSz="914377">
              <a:buFont typeface="Arial" panose="020B0604020202020204" pitchFamily="34" charset="0"/>
              <a:buChar char="•"/>
            </a:pPr>
            <a:r>
              <a:rPr lang="en-US" dirty="0">
                <a:solidFill>
                  <a:prstClr val="black"/>
                </a:solidFill>
                <a:latin typeface="Calibri" panose="020F0502020204030204"/>
              </a:rPr>
              <a:t>Did my AR improve things?</a:t>
            </a:r>
          </a:p>
          <a:p>
            <a:pPr marL="457189" indent="-457189" defTabSz="914377">
              <a:buFont typeface="Arial" panose="020B0604020202020204" pitchFamily="34" charset="0"/>
              <a:buChar char="•"/>
            </a:pPr>
            <a:r>
              <a:rPr lang="en-US" dirty="0">
                <a:solidFill>
                  <a:prstClr val="black"/>
                </a:solidFill>
                <a:latin typeface="Calibri" panose="020F0502020204030204"/>
              </a:rPr>
              <a:t>What's next?</a:t>
            </a:r>
          </a:p>
          <a:p>
            <a:pPr defTabSz="914377"/>
            <a:endParaRPr lang="en-US" dirty="0">
              <a:solidFill>
                <a:prstClr val="black"/>
              </a:solidFill>
              <a:latin typeface="Calibri" panose="020F0502020204030204"/>
            </a:endParaRPr>
          </a:p>
        </p:txBody>
      </p:sp>
    </p:spTree>
    <p:extLst>
      <p:ext uri="{BB962C8B-B14F-4D97-AF65-F5344CB8AC3E}">
        <p14:creationId xmlns:p14="http://schemas.microsoft.com/office/powerpoint/2010/main" val="540945238"/>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AC98DE-8F79-4AEF-B5FE-64AB73F2CB63}"/>
              </a:ext>
            </a:extLst>
          </p:cNvPr>
          <p:cNvSpPr/>
          <p:nvPr/>
        </p:nvSpPr>
        <p:spPr>
          <a:xfrm>
            <a:off x="7703675" y="2211057"/>
            <a:ext cx="2789499" cy="987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3200">
              <a:solidFill>
                <a:prstClr val="white"/>
              </a:solidFill>
              <a:latin typeface="Calibri" panose="020F0502020204030204"/>
            </a:endParaRPr>
          </a:p>
        </p:txBody>
      </p:sp>
      <p:sp>
        <p:nvSpPr>
          <p:cNvPr id="15" name="Rectangle 14">
            <a:extLst>
              <a:ext uri="{FF2B5EF4-FFF2-40B4-BE49-F238E27FC236}">
                <a16:creationId xmlns:a16="http://schemas.microsoft.com/office/drawing/2014/main" id="{B0C23E80-CC23-496C-A70C-2CBEB6F63651}"/>
              </a:ext>
            </a:extLst>
          </p:cNvPr>
          <p:cNvSpPr/>
          <p:nvPr/>
        </p:nvSpPr>
        <p:spPr>
          <a:xfrm>
            <a:off x="9395012" y="538219"/>
            <a:ext cx="2017059" cy="1231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3200">
              <a:solidFill>
                <a:prstClr val="white"/>
              </a:solidFill>
              <a:latin typeface="Calibri" panose="020F0502020204030204"/>
            </a:endParaRPr>
          </a:p>
        </p:txBody>
      </p:sp>
      <p:sp>
        <p:nvSpPr>
          <p:cNvPr id="14" name="Rectangle 13">
            <a:extLst>
              <a:ext uri="{FF2B5EF4-FFF2-40B4-BE49-F238E27FC236}">
                <a16:creationId xmlns:a16="http://schemas.microsoft.com/office/drawing/2014/main" id="{76F6C986-CB53-402B-96D7-A4804137CA8E}"/>
              </a:ext>
            </a:extLst>
          </p:cNvPr>
          <p:cNvSpPr/>
          <p:nvPr/>
        </p:nvSpPr>
        <p:spPr>
          <a:xfrm>
            <a:off x="4066627" y="4286681"/>
            <a:ext cx="4058747" cy="2307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3200">
              <a:solidFill>
                <a:prstClr val="white"/>
              </a:solidFill>
              <a:latin typeface="Calibri" panose="020F0502020204030204"/>
            </a:endParaRPr>
          </a:p>
        </p:txBody>
      </p:sp>
      <p:sp>
        <p:nvSpPr>
          <p:cNvPr id="13" name="Rectangle 12">
            <a:extLst>
              <a:ext uri="{FF2B5EF4-FFF2-40B4-BE49-F238E27FC236}">
                <a16:creationId xmlns:a16="http://schemas.microsoft.com/office/drawing/2014/main" id="{45285C55-1315-4994-A0AA-2DE191A102DA}"/>
              </a:ext>
            </a:extLst>
          </p:cNvPr>
          <p:cNvSpPr/>
          <p:nvPr/>
        </p:nvSpPr>
        <p:spPr>
          <a:xfrm>
            <a:off x="1115097" y="649701"/>
            <a:ext cx="5558117" cy="400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3200">
              <a:solidFill>
                <a:prstClr val="white"/>
              </a:solidFill>
              <a:latin typeface="Calibri" panose="020F0502020204030204"/>
            </a:endParaRPr>
          </a:p>
        </p:txBody>
      </p:sp>
      <p:sp>
        <p:nvSpPr>
          <p:cNvPr id="7" name="Rectangle 6">
            <a:extLst>
              <a:ext uri="{FF2B5EF4-FFF2-40B4-BE49-F238E27FC236}">
                <a16:creationId xmlns:a16="http://schemas.microsoft.com/office/drawing/2014/main" id="{72579675-CF24-452C-9972-E4EB1CA15129}"/>
              </a:ext>
            </a:extLst>
          </p:cNvPr>
          <p:cNvSpPr/>
          <p:nvPr/>
        </p:nvSpPr>
        <p:spPr>
          <a:xfrm>
            <a:off x="390885" y="2409379"/>
            <a:ext cx="3471660" cy="1231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0" fontAlgn="base" hangingPunct="0">
              <a:spcBef>
                <a:spcPct val="0"/>
              </a:spcBef>
              <a:spcAft>
                <a:spcPct val="0"/>
              </a:spcAft>
              <a:defRPr/>
            </a:pPr>
            <a:endParaRPr lang="en-US" sz="3200">
              <a:solidFill>
                <a:prstClr val="white"/>
              </a:solidFill>
              <a:latin typeface="Calibri" panose="020F0502020204030204"/>
            </a:endParaRPr>
          </a:p>
        </p:txBody>
      </p:sp>
      <p:sp>
        <p:nvSpPr>
          <p:cNvPr id="5" name="TextBox 4">
            <a:extLst>
              <a:ext uri="{FF2B5EF4-FFF2-40B4-BE49-F238E27FC236}">
                <a16:creationId xmlns:a16="http://schemas.microsoft.com/office/drawing/2014/main" id="{80B000EE-07A2-7A4E-AAC7-EF9B7B7B750A}"/>
              </a:ext>
            </a:extLst>
          </p:cNvPr>
          <p:cNvSpPr txBox="1"/>
          <p:nvPr/>
        </p:nvSpPr>
        <p:spPr>
          <a:xfrm>
            <a:off x="7703675" y="2244912"/>
            <a:ext cx="2789499" cy="923330"/>
          </a:xfrm>
          <a:prstGeom prst="rect">
            <a:avLst/>
          </a:prstGeom>
          <a:noFill/>
        </p:spPr>
        <p:txBody>
          <a:bodyPr wrap="square" rtlCol="0">
            <a:spAutoFit/>
          </a:bodyPr>
          <a:lstStyle/>
          <a:p>
            <a:pPr defTabSz="914377">
              <a:defRPr/>
            </a:pPr>
            <a:r>
              <a:rPr lang="en-US" dirty="0">
                <a:solidFill>
                  <a:prstClr val="black"/>
                </a:solidFill>
                <a:latin typeface="Times New Roman" panose="02020603050405020304" pitchFamily="18" charset="0"/>
                <a:cs typeface="Times New Roman" panose="02020603050405020304" pitchFamily="18" charset="0"/>
              </a:rPr>
              <a:t>What happens when I change my practice[s] as a response to my challenge? </a:t>
            </a:r>
          </a:p>
        </p:txBody>
      </p:sp>
      <p:sp>
        <p:nvSpPr>
          <p:cNvPr id="6" name="Rectangle 5">
            <a:extLst>
              <a:ext uri="{FF2B5EF4-FFF2-40B4-BE49-F238E27FC236}">
                <a16:creationId xmlns:a16="http://schemas.microsoft.com/office/drawing/2014/main" id="{F15AB6AC-65AE-E74F-87F1-38DCB043B238}"/>
              </a:ext>
            </a:extLst>
          </p:cNvPr>
          <p:cNvSpPr/>
          <p:nvPr/>
        </p:nvSpPr>
        <p:spPr>
          <a:xfrm>
            <a:off x="390884" y="4656148"/>
            <a:ext cx="6096000" cy="338554"/>
          </a:xfrm>
          <a:prstGeom prst="rect">
            <a:avLst/>
          </a:prstGeom>
        </p:spPr>
        <p:txBody>
          <a:bodyPr>
            <a:spAutoFit/>
          </a:bodyPr>
          <a:lstStyle/>
          <a:p>
            <a:pPr marL="342891" indent="-342891" defTabSz="914377">
              <a:buFontTx/>
              <a:buAutoNum type="alphaUcParenBoth"/>
              <a:defRPr/>
            </a:pPr>
            <a:endParaRPr lang="en-AU" sz="1600" dirty="0">
              <a:solidFill>
                <a:prstClr val="black"/>
              </a:solidFill>
              <a:latin typeface="Calibri" panose="020F0502020204030204"/>
              <a:cs typeface="Arial" charset="0"/>
            </a:endParaRPr>
          </a:p>
        </p:txBody>
      </p:sp>
      <p:sp>
        <p:nvSpPr>
          <p:cNvPr id="8" name="Rectangle 7">
            <a:extLst>
              <a:ext uri="{FF2B5EF4-FFF2-40B4-BE49-F238E27FC236}">
                <a16:creationId xmlns:a16="http://schemas.microsoft.com/office/drawing/2014/main" id="{52A1B68E-DF0B-5B45-A64A-935D558E692E}"/>
              </a:ext>
            </a:extLst>
          </p:cNvPr>
          <p:cNvSpPr/>
          <p:nvPr/>
        </p:nvSpPr>
        <p:spPr>
          <a:xfrm>
            <a:off x="4206713" y="4263199"/>
            <a:ext cx="4186177" cy="2585323"/>
          </a:xfrm>
          <a:prstGeom prst="rect">
            <a:avLst/>
          </a:prstGeom>
        </p:spPr>
        <p:txBody>
          <a:bodyPr wrap="square">
            <a:spAutoFit/>
          </a:bodyPr>
          <a:lstStyle/>
          <a:p>
            <a:pPr defTabSz="914377">
              <a:defRPr/>
            </a:pPr>
            <a:r>
              <a:rPr lang="en-AU" b="1" dirty="0">
                <a:solidFill>
                  <a:prstClr val="black"/>
                </a:solidFill>
                <a:latin typeface="Times New Roman" panose="02020603050405020304" pitchFamily="18" charset="0"/>
                <a:cs typeface="Times New Roman" panose="02020603050405020304" pitchFamily="18" charset="0"/>
              </a:rPr>
              <a:t>[Critical] action research approach</a:t>
            </a:r>
          </a:p>
          <a:p>
            <a:pPr defTabSz="914377">
              <a:defRPr/>
            </a:pPr>
            <a:r>
              <a:rPr lang="en-AU" b="1" dirty="0">
                <a:solidFill>
                  <a:prstClr val="black"/>
                </a:solidFill>
                <a:latin typeface="Times New Roman" panose="02020603050405020304" pitchFamily="18" charset="0"/>
                <a:cs typeface="Times New Roman" panose="02020603050405020304" pitchFamily="18" charset="0"/>
              </a:rPr>
              <a:t>4 phase process  </a:t>
            </a:r>
          </a:p>
          <a:p>
            <a:pPr marL="273044" indent="-261932" defTabSz="914377">
              <a:buFontTx/>
              <a:buChar char="-"/>
              <a:defRPr/>
            </a:pPr>
            <a:r>
              <a:rPr lang="en-US" dirty="0">
                <a:solidFill>
                  <a:prstClr val="black"/>
                </a:solidFill>
                <a:latin typeface="Calibri" panose="020F0502020204030204"/>
                <a:cs typeface="Arial" charset="0"/>
              </a:rPr>
              <a:t>Your understandings</a:t>
            </a:r>
          </a:p>
          <a:p>
            <a:pPr marL="273044" indent="-261932" defTabSz="914377">
              <a:buFontTx/>
              <a:buChar char="-"/>
              <a:defRPr/>
            </a:pPr>
            <a:r>
              <a:rPr lang="en-US" dirty="0">
                <a:solidFill>
                  <a:prstClr val="black"/>
                </a:solidFill>
                <a:latin typeface="Calibri" panose="020F0502020204030204"/>
                <a:cs typeface="Arial" charset="0"/>
              </a:rPr>
              <a:t>student understandings</a:t>
            </a:r>
          </a:p>
          <a:p>
            <a:pPr marL="273044" indent="-261932" defTabSz="914377">
              <a:buFontTx/>
              <a:buChar char="-"/>
              <a:defRPr/>
            </a:pPr>
            <a:r>
              <a:rPr lang="en-US" dirty="0">
                <a:solidFill>
                  <a:prstClr val="black"/>
                </a:solidFill>
                <a:latin typeface="Calibri" panose="020F0502020204030204"/>
                <a:cs typeface="Arial" charset="0"/>
              </a:rPr>
              <a:t>Evidence of teaching</a:t>
            </a:r>
          </a:p>
          <a:p>
            <a:pPr marL="273044" indent="-261932" defTabSz="914377">
              <a:buFontTx/>
              <a:buChar char="-"/>
              <a:defRPr/>
            </a:pPr>
            <a:r>
              <a:rPr lang="en-US" dirty="0">
                <a:solidFill>
                  <a:prstClr val="black"/>
                </a:solidFill>
                <a:latin typeface="Calibri" panose="020F0502020204030204"/>
                <a:cs typeface="Arial" charset="0"/>
              </a:rPr>
              <a:t>Documents used in class</a:t>
            </a:r>
          </a:p>
          <a:p>
            <a:pPr marL="273044" indent="-261932" defTabSz="914377">
              <a:buFontTx/>
              <a:buChar char="-"/>
              <a:defRPr/>
            </a:pPr>
            <a:r>
              <a:rPr lang="en-US" dirty="0">
                <a:solidFill>
                  <a:prstClr val="black"/>
                </a:solidFill>
                <a:latin typeface="Calibri" panose="020F0502020204030204"/>
                <a:cs typeface="Arial" charset="0"/>
              </a:rPr>
              <a:t>Student artifacts</a:t>
            </a:r>
          </a:p>
          <a:p>
            <a:pPr marL="273044" indent="-261932" defTabSz="914377">
              <a:buFontTx/>
              <a:buChar char="-"/>
              <a:defRPr/>
            </a:pPr>
            <a:r>
              <a:rPr lang="en-US" dirty="0">
                <a:solidFill>
                  <a:prstClr val="black"/>
                </a:solidFill>
                <a:latin typeface="Calibri" panose="020F0502020204030204"/>
                <a:cs typeface="Arial" charset="0"/>
              </a:rPr>
              <a:t>data</a:t>
            </a:r>
          </a:p>
          <a:p>
            <a:pPr defTabSz="914377">
              <a:defRPr/>
            </a:pPr>
            <a:endParaRPr lang="en-AU" b="1" dirty="0">
              <a:solidFill>
                <a:prstClr val="black"/>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E2FDA86E-607B-344E-ACE3-AC2ADC6883E4}"/>
              </a:ext>
            </a:extLst>
          </p:cNvPr>
          <p:cNvSpPr/>
          <p:nvPr/>
        </p:nvSpPr>
        <p:spPr>
          <a:xfrm>
            <a:off x="1158713" y="633566"/>
            <a:ext cx="6096000" cy="369332"/>
          </a:xfrm>
          <a:prstGeom prst="rect">
            <a:avLst/>
          </a:prstGeom>
        </p:spPr>
        <p:txBody>
          <a:bodyPr>
            <a:spAutoFit/>
          </a:bodyPr>
          <a:lstStyle/>
          <a:p>
            <a:pPr defTabSz="914377">
              <a:defRPr/>
            </a:pPr>
            <a:r>
              <a:rPr lang="en-US" dirty="0">
                <a:solidFill>
                  <a:prstClr val="black"/>
                </a:solidFill>
                <a:latin typeface="Times New Roman" panose="02020603050405020304" pitchFamily="18" charset="0"/>
                <a:cs typeface="Times New Roman" panose="02020603050405020304" pitchFamily="18" charset="0"/>
              </a:rPr>
              <a:t>Brings together conceptual resources from: enabling, ????</a:t>
            </a:r>
          </a:p>
        </p:txBody>
      </p:sp>
      <p:sp>
        <p:nvSpPr>
          <p:cNvPr id="10" name="Rectangle 9">
            <a:extLst>
              <a:ext uri="{FF2B5EF4-FFF2-40B4-BE49-F238E27FC236}">
                <a16:creationId xmlns:a16="http://schemas.microsoft.com/office/drawing/2014/main" id="{003898A2-C40C-8C49-9645-27F8E31216C0}"/>
              </a:ext>
            </a:extLst>
          </p:cNvPr>
          <p:cNvSpPr/>
          <p:nvPr/>
        </p:nvSpPr>
        <p:spPr>
          <a:xfrm>
            <a:off x="390884" y="2384304"/>
            <a:ext cx="3503272" cy="1200329"/>
          </a:xfrm>
          <a:prstGeom prst="rect">
            <a:avLst/>
          </a:prstGeom>
        </p:spPr>
        <p:txBody>
          <a:bodyPr wrap="square">
            <a:spAutoFit/>
          </a:bodyPr>
          <a:lstStyle/>
          <a:p>
            <a:pPr indent="11113" defTabSz="914377">
              <a:defRPr/>
            </a:pPr>
            <a:r>
              <a:rPr lang="en-AU" dirty="0">
                <a:solidFill>
                  <a:prstClr val="black"/>
                </a:solidFill>
                <a:latin typeface="Times New Roman" panose="02020603050405020304" pitchFamily="18" charset="0"/>
                <a:ea typeface="Times New Roman" panose="02020603050405020304" pitchFamily="18" charset="0"/>
                <a:cs typeface="Arial" charset="0"/>
              </a:rPr>
              <a:t>Somethings not working for some of my students and I could try something different [hopeful idea from conceptual framework]</a:t>
            </a:r>
          </a:p>
        </p:txBody>
      </p:sp>
      <p:pic>
        <p:nvPicPr>
          <p:cNvPr id="3" name="Picture 2" descr="Diagram&#10;&#10;Description automatically generated">
            <a:extLst>
              <a:ext uri="{FF2B5EF4-FFF2-40B4-BE49-F238E27FC236}">
                <a16:creationId xmlns:a16="http://schemas.microsoft.com/office/drawing/2014/main" id="{7D715B74-BD73-7043-9949-7751D808E7BB}"/>
              </a:ext>
            </a:extLst>
          </p:cNvPr>
          <p:cNvPicPr>
            <a:picLocks noChangeAspect="1"/>
          </p:cNvPicPr>
          <p:nvPr/>
        </p:nvPicPr>
        <p:blipFill>
          <a:blip r:embed="rId2"/>
          <a:stretch>
            <a:fillRect/>
          </a:stretch>
        </p:blipFill>
        <p:spPr>
          <a:xfrm>
            <a:off x="4015667" y="1538655"/>
            <a:ext cx="3503272" cy="2332767"/>
          </a:xfrm>
          <a:prstGeom prst="rect">
            <a:avLst/>
          </a:prstGeom>
        </p:spPr>
      </p:pic>
      <p:sp>
        <p:nvSpPr>
          <p:cNvPr id="12" name="TextBox 11">
            <a:extLst>
              <a:ext uri="{FF2B5EF4-FFF2-40B4-BE49-F238E27FC236}">
                <a16:creationId xmlns:a16="http://schemas.microsoft.com/office/drawing/2014/main" id="{F4F0DE04-FE50-4F76-99AA-66B2D225186B}"/>
              </a:ext>
            </a:extLst>
          </p:cNvPr>
          <p:cNvSpPr txBox="1"/>
          <p:nvPr/>
        </p:nvSpPr>
        <p:spPr>
          <a:xfrm>
            <a:off x="9328099" y="538219"/>
            <a:ext cx="2203461" cy="1200329"/>
          </a:xfrm>
          <a:prstGeom prst="rect">
            <a:avLst/>
          </a:prstGeom>
          <a:noFill/>
        </p:spPr>
        <p:txBody>
          <a:bodyPr wrap="square" rtlCol="0">
            <a:spAutoFit/>
          </a:bodyPr>
          <a:lstStyle/>
          <a:p>
            <a:pPr defTabSz="914377">
              <a:defRPr/>
            </a:pPr>
            <a:r>
              <a:rPr lang="en-US" dirty="0">
                <a:solidFill>
                  <a:prstClr val="black"/>
                </a:solidFill>
                <a:latin typeface="Calibri" panose="020F0502020204030204"/>
                <a:cs typeface="Arial" charset="0"/>
              </a:rPr>
              <a:t>How is analysis informed by the aim and the conceptual framework</a:t>
            </a:r>
          </a:p>
        </p:txBody>
      </p:sp>
    </p:spTree>
    <p:extLst>
      <p:ext uri="{BB962C8B-B14F-4D97-AF65-F5344CB8AC3E}">
        <p14:creationId xmlns:p14="http://schemas.microsoft.com/office/powerpoint/2010/main" val="229389480"/>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E592-5F36-480A-B336-264805123DE8}"/>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607667E2-62C5-4A5B-A81A-5374AE05D3CE}"/>
              </a:ext>
            </a:extLst>
          </p:cNvPr>
          <p:cNvSpPr>
            <a:spLocks noGrp="1"/>
          </p:cNvSpPr>
          <p:nvPr>
            <p:ph type="body" sz="quarter" idx="12"/>
          </p:nvPr>
        </p:nvSpPr>
        <p:spPr/>
        <p:txBody>
          <a:bodyPr/>
          <a:lstStyle/>
          <a:p>
            <a:pPr marL="0" indent="0">
              <a:buNone/>
            </a:pPr>
            <a:r>
              <a:rPr lang="en-AU" dirty="0"/>
              <a:t>Being guided by the questions below, discuss what is emerging from your action research so far? </a:t>
            </a:r>
          </a:p>
          <a:p>
            <a:endParaRPr lang="en-AU" dirty="0"/>
          </a:p>
          <a:p>
            <a:pPr marL="0" indent="0">
              <a:buNone/>
            </a:pPr>
            <a:r>
              <a:rPr lang="en-AU" sz="2133" dirty="0"/>
              <a:t>Who am I as a teacher? </a:t>
            </a:r>
          </a:p>
          <a:p>
            <a:pPr marL="0" indent="0">
              <a:buNone/>
            </a:pPr>
            <a:r>
              <a:rPr lang="en-AU" sz="2133" dirty="0"/>
              <a:t>What am I assuming about this child (learner), this group, this community? </a:t>
            </a:r>
          </a:p>
          <a:p>
            <a:pPr marL="0" indent="0">
              <a:buNone/>
            </a:pPr>
            <a:r>
              <a:rPr lang="en-AU" sz="2133" dirty="0"/>
              <a:t>What sense are my students making of what’s going on in the classroom? </a:t>
            </a:r>
          </a:p>
          <a:p>
            <a:pPr marL="0" indent="0">
              <a:buNone/>
            </a:pPr>
            <a:r>
              <a:rPr lang="en-AU" sz="2133" dirty="0"/>
              <a:t>What are the implicit assumptions of the texts, tests, curriculum standards, and reporting mechanisms in place at my school? </a:t>
            </a:r>
          </a:p>
          <a:p>
            <a:pPr marL="0" indent="0">
              <a:buNone/>
            </a:pPr>
            <a:r>
              <a:rPr lang="en-AU" sz="2133" dirty="0"/>
              <a:t>How do my efforts as an individual teacher connect to the efforts of the community and to larger agendas for school and social change (p. 45). </a:t>
            </a:r>
            <a:endParaRPr lang="en-US" sz="2133" dirty="0"/>
          </a:p>
          <a:p>
            <a:endParaRPr lang="en-US" dirty="0"/>
          </a:p>
        </p:txBody>
      </p:sp>
    </p:spTree>
    <p:extLst>
      <p:ext uri="{BB962C8B-B14F-4D97-AF65-F5344CB8AC3E}">
        <p14:creationId xmlns:p14="http://schemas.microsoft.com/office/powerpoint/2010/main" val="330384280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1F2883-6E43-4E98-8BF6-DD6832D13322}"/>
              </a:ext>
            </a:extLst>
          </p:cNvPr>
          <p:cNvSpPr>
            <a:spLocks noGrp="1"/>
          </p:cNvSpPr>
          <p:nvPr>
            <p:ph type="body" sz="quarter" idx="11"/>
          </p:nvPr>
        </p:nvSpPr>
        <p:spPr/>
        <p:txBody>
          <a:bodyPr/>
          <a:lstStyle/>
          <a:p>
            <a:r>
              <a:rPr lang="en-AU" sz="4000" dirty="0"/>
              <a:t>Critical Pedagogies: Learning from Practice</a:t>
            </a:r>
            <a:endParaRPr lang="en-US" sz="4000" dirty="0"/>
          </a:p>
        </p:txBody>
      </p:sp>
      <p:sp>
        <p:nvSpPr>
          <p:cNvPr id="3" name="Text Placeholder 2">
            <a:extLst>
              <a:ext uri="{FF2B5EF4-FFF2-40B4-BE49-F238E27FC236}">
                <a16:creationId xmlns:a16="http://schemas.microsoft.com/office/drawing/2014/main" id="{AE1CD41D-D6B8-407A-888A-E9B0EADDE38C}"/>
              </a:ext>
            </a:extLst>
          </p:cNvPr>
          <p:cNvSpPr>
            <a:spLocks noGrp="1"/>
          </p:cNvSpPr>
          <p:nvPr>
            <p:ph type="body" sz="quarter" idx="12"/>
          </p:nvPr>
        </p:nvSpPr>
        <p:spPr/>
        <p:txBody>
          <a:bodyPr/>
          <a:lstStyle/>
          <a:p>
            <a:pPr marL="0" indent="0">
              <a:buNone/>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What’s the most compelling part of your research story? Why? What’s the best evidence you have for this?</a:t>
            </a:r>
          </a:p>
          <a:p>
            <a:pPr marL="0" indent="0">
              <a:buNone/>
            </a:pPr>
            <a:endParaRPr lang="en-US" sz="4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4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 minutes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61539529"/>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BD6C-0AF8-4F3D-B324-A93FA50794D3}"/>
              </a:ext>
            </a:extLst>
          </p:cNvPr>
          <p:cNvSpPr>
            <a:spLocks noGrp="1"/>
          </p:cNvSpPr>
          <p:nvPr>
            <p:ph type="ctrTitle" sz="quarter"/>
          </p:nvPr>
        </p:nvSpPr>
        <p:spPr/>
        <p:txBody>
          <a:bodyPr/>
          <a:lstStyle/>
          <a:p>
            <a:r>
              <a:rPr lang="en-AU" altLang="en-US" dirty="0">
                <a:ea typeface="ＭＳ Ｐゴシック" panose="020B0600070205080204" pitchFamily="34" charset="-128"/>
              </a:rPr>
              <a:t>Action Research Presentation template</a:t>
            </a:r>
            <a:endParaRPr lang="en-US" dirty="0"/>
          </a:p>
        </p:txBody>
      </p:sp>
      <p:sp>
        <p:nvSpPr>
          <p:cNvPr id="3" name="Subtitle 2">
            <a:extLst>
              <a:ext uri="{FF2B5EF4-FFF2-40B4-BE49-F238E27FC236}">
                <a16:creationId xmlns:a16="http://schemas.microsoft.com/office/drawing/2014/main" id="{01E94F6F-FED6-4533-9D0F-E9261DE0B07B}"/>
              </a:ext>
            </a:extLst>
          </p:cNvPr>
          <p:cNvSpPr>
            <a:spLocks noGrp="1"/>
          </p:cNvSpPr>
          <p:nvPr>
            <p:ph type="subTitle" sz="quarter" idx="1"/>
          </p:nvPr>
        </p:nvSpPr>
        <p:spPr/>
        <p:txBody>
          <a:bodyPr/>
          <a:lstStyle/>
          <a:p>
            <a:pPr eaLnBrk="1" hangingPunct="1"/>
            <a:r>
              <a:rPr lang="en-AU" altLang="en-US" dirty="0">
                <a:ea typeface="ＭＳ Ｐゴシック" panose="020B0600070205080204" pitchFamily="34" charset="-128"/>
              </a:rPr>
              <a:t>Name</a:t>
            </a:r>
          </a:p>
          <a:p>
            <a:pPr eaLnBrk="1" hangingPunct="1"/>
            <a:r>
              <a:rPr lang="en-AU" altLang="en-US" dirty="0">
                <a:ea typeface="ＭＳ Ｐゴシック" panose="020B0600070205080204" pitchFamily="34" charset="-128"/>
              </a:rPr>
              <a:t>Title for presentation</a:t>
            </a:r>
          </a:p>
          <a:p>
            <a:endParaRPr lang="en-US" dirty="0"/>
          </a:p>
        </p:txBody>
      </p:sp>
    </p:spTree>
    <p:extLst>
      <p:ext uri="{BB962C8B-B14F-4D97-AF65-F5344CB8AC3E}">
        <p14:creationId xmlns:p14="http://schemas.microsoft.com/office/powerpoint/2010/main" val="416292795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My school and community context </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1777620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My course/class context </a:t>
            </a:r>
            <a:endParaRPr lang="en-US" dirty="0"/>
          </a:p>
          <a:p>
            <a:r>
              <a:rPr lang="en-US" sz="1867" dirty="0" err="1"/>
              <a:t>eg.</a:t>
            </a:r>
            <a:r>
              <a:rPr lang="en-US" sz="1867" dirty="0"/>
              <a:t> year level(s), curriculum area, cultural heritage of students </a:t>
            </a:r>
            <a:endParaRPr lang="en-AU" sz="1867"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5930198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DDF24-B865-47FD-85D9-9481B72E7C4C}"/>
              </a:ext>
            </a:extLst>
          </p:cNvPr>
          <p:cNvSpPr>
            <a:spLocks noGrp="1"/>
          </p:cNvSpPr>
          <p:nvPr>
            <p:ph type="body" sz="quarter" idx="11"/>
          </p:nvPr>
        </p:nvSpPr>
        <p:spPr/>
        <p:txBody>
          <a:bodyPr/>
          <a:lstStyle/>
          <a:p>
            <a:r>
              <a:rPr lang="en-AU" dirty="0"/>
              <a:t>Real Hope: Your context </a:t>
            </a:r>
            <a:endParaRPr lang="en-US" dirty="0"/>
          </a:p>
        </p:txBody>
      </p:sp>
      <p:sp>
        <p:nvSpPr>
          <p:cNvPr id="3" name="Text Placeholder 2">
            <a:extLst>
              <a:ext uri="{FF2B5EF4-FFF2-40B4-BE49-F238E27FC236}">
                <a16:creationId xmlns:a16="http://schemas.microsoft.com/office/drawing/2014/main" id="{C49F0797-9325-452B-9933-663A735EB38D}"/>
              </a:ext>
            </a:extLst>
          </p:cNvPr>
          <p:cNvSpPr>
            <a:spLocks noGrp="1"/>
          </p:cNvSpPr>
          <p:nvPr>
            <p:ph type="body" sz="quarter" idx="12"/>
          </p:nvPr>
        </p:nvSpPr>
        <p:spPr>
          <a:xfrm>
            <a:off x="554958" y="1435103"/>
            <a:ext cx="11041001" cy="3339247"/>
          </a:xfrm>
        </p:spPr>
        <p:txBody>
          <a:bodyPr/>
          <a:lstStyle/>
          <a:p>
            <a:pPr marL="0" indent="0">
              <a:buNone/>
            </a:pPr>
            <a:r>
              <a:rPr lang="en-AU" dirty="0">
                <a:effectLst/>
                <a:latin typeface="Calibri" panose="020F0502020204030204" pitchFamily="34" charset="0"/>
                <a:ea typeface="Calibri" panose="020F0502020204030204" pitchFamily="34" charset="0"/>
              </a:rPr>
              <a:t>Gleeson High  </a:t>
            </a:r>
          </a:p>
          <a:p>
            <a:pPr marL="0" indent="0">
              <a:buNone/>
            </a:pPr>
            <a:r>
              <a:rPr lang="en-AU" dirty="0">
                <a:effectLst/>
                <a:latin typeface="Calibri" panose="020F0502020204030204" pitchFamily="34" charset="0"/>
                <a:ea typeface="Calibri" panose="020F0502020204030204" pitchFamily="34" charset="0"/>
              </a:rPr>
              <a:t>Saint Pauls </a:t>
            </a:r>
          </a:p>
          <a:p>
            <a:pPr marL="0" indent="0">
              <a:buNone/>
            </a:pPr>
            <a:r>
              <a:rPr lang="en-AU" dirty="0">
                <a:effectLst/>
                <a:latin typeface="Calibri" panose="020F0502020204030204" pitchFamily="34" charset="0"/>
                <a:ea typeface="Calibri" panose="020F0502020204030204" pitchFamily="34" charset="0"/>
              </a:rPr>
              <a:t>Saint Patricks Vocational College</a:t>
            </a:r>
          </a:p>
          <a:p>
            <a:pPr marL="0" indent="0">
              <a:buNone/>
            </a:pPr>
            <a:r>
              <a:rPr lang="en-AU" dirty="0">
                <a:effectLst/>
                <a:latin typeface="Calibri" panose="020F0502020204030204" pitchFamily="34" charset="0"/>
                <a:ea typeface="Calibri" panose="020F0502020204030204" pitchFamily="34" charset="0"/>
              </a:rPr>
              <a:t>Compass </a:t>
            </a:r>
          </a:p>
          <a:p>
            <a:pPr marL="0" indent="0">
              <a:buNone/>
            </a:pPr>
            <a:r>
              <a:rPr lang="en-AU" dirty="0">
                <a:effectLst/>
                <a:latin typeface="Calibri" panose="020F0502020204030204" pitchFamily="34" charset="0"/>
                <a:ea typeface="Calibri" panose="020F0502020204030204" pitchFamily="34" charset="0"/>
              </a:rPr>
              <a:t>Thomas More High </a:t>
            </a:r>
          </a:p>
          <a:p>
            <a:pPr marL="0" indent="0">
              <a:buNone/>
            </a:pPr>
            <a:endParaRPr lang="en-AU" dirty="0">
              <a:latin typeface="Calibri" panose="020F0502020204030204" pitchFamily="34" charset="0"/>
              <a:ea typeface="Calibri" panose="020F0502020204030204" pitchFamily="34" charset="0"/>
            </a:endParaRPr>
          </a:p>
          <a:p>
            <a:pPr marL="0" indent="0">
              <a:buNone/>
            </a:pPr>
            <a:r>
              <a:rPr lang="en-AU" dirty="0">
                <a:latin typeface="Calibri" panose="020F0502020204030204" pitchFamily="34" charset="0"/>
                <a:ea typeface="Calibri" panose="020F0502020204030204" pitchFamily="34" charset="0"/>
              </a:rPr>
              <a:t>3 Year Action Research Project – Critical Participatory Approach </a:t>
            </a:r>
          </a:p>
          <a:p>
            <a:pPr marL="0" indent="0">
              <a:buNone/>
            </a:pPr>
            <a:r>
              <a:rPr lang="en-AU" dirty="0">
                <a:latin typeface="Calibri" panose="020F0502020204030204" pitchFamily="34" charset="0"/>
                <a:ea typeface="Calibri" panose="020F0502020204030204" pitchFamily="34" charset="0"/>
              </a:rPr>
              <a:t>Writing up projects with aim for a book by end of 2023  </a:t>
            </a:r>
          </a:p>
          <a:p>
            <a:pPr marL="0" indent="0">
              <a:buNone/>
            </a:pPr>
            <a:endParaRPr lang="en-AU" dirty="0">
              <a:effectLst/>
              <a:latin typeface="Calibri" panose="020F0502020204030204" pitchFamily="34" charset="0"/>
              <a:ea typeface="Calibri" panose="020F0502020204030204" pitchFamily="34" charset="0"/>
            </a:endParaRPr>
          </a:p>
          <a:p>
            <a:pPr marL="0" indent="0">
              <a:buNone/>
            </a:pPr>
            <a:r>
              <a:rPr lang="en-AU" dirty="0">
                <a:latin typeface="Calibri" panose="020F0502020204030204" pitchFamily="34" charset="0"/>
                <a:ea typeface="Calibri" panose="020F0502020204030204" pitchFamily="34" charset="0"/>
              </a:rPr>
              <a:t>What are your research questions?</a:t>
            </a:r>
          </a:p>
          <a:p>
            <a:pPr marL="0" indent="0">
              <a:buNone/>
            </a:pPr>
            <a:r>
              <a:rPr lang="en-AU" dirty="0">
                <a:effectLst/>
                <a:latin typeface="Calibri" panose="020F0502020204030204" pitchFamily="34" charset="0"/>
                <a:ea typeface="Calibri" panose="020F0502020204030204" pitchFamily="34" charset="0"/>
              </a:rPr>
              <a:t>What are your tea</a:t>
            </a:r>
            <a:r>
              <a:rPr lang="en-AU" dirty="0">
                <a:latin typeface="Calibri" panose="020F0502020204030204" pitchFamily="34" charset="0"/>
                <a:ea typeface="Calibri" panose="020F0502020204030204" pitchFamily="34" charset="0"/>
              </a:rPr>
              <a:t>ching challenges?</a:t>
            </a:r>
          </a:p>
          <a:p>
            <a:pPr marL="0" indent="0">
              <a:buNone/>
            </a:pPr>
            <a:r>
              <a:rPr lang="en-AU" dirty="0">
                <a:effectLst/>
                <a:latin typeface="Calibri" panose="020F0502020204030204" pitchFamily="34" charset="0"/>
                <a:ea typeface="Calibri" panose="020F0502020204030204" pitchFamily="34" charset="0"/>
              </a:rPr>
              <a:t>What are your hopeful ideas?</a:t>
            </a:r>
          </a:p>
          <a:p>
            <a:pPr marL="0" indent="0">
              <a:buNone/>
            </a:pPr>
            <a:endParaRPr lang="en-AU" dirty="0">
              <a:latin typeface="Calibri" panose="020F0502020204030204" pitchFamily="34" charset="0"/>
            </a:endParaRPr>
          </a:p>
          <a:p>
            <a:pPr marL="0" indent="0">
              <a:buNone/>
            </a:pPr>
            <a:endParaRPr lang="en-AU" dirty="0">
              <a:latin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9128704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 was the problem </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r>
              <a:rPr lang="en-AU" dirty="0"/>
              <a:t>What was your pedagogical challenge?</a:t>
            </a:r>
            <a:endParaRPr lang="en-US" dirty="0"/>
          </a:p>
        </p:txBody>
      </p:sp>
    </p:spTree>
    <p:extLst>
      <p:ext uri="{BB962C8B-B14F-4D97-AF65-F5344CB8AC3E}">
        <p14:creationId xmlns:p14="http://schemas.microsoft.com/office/powerpoint/2010/main" val="94814746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Connecting with pedagogy </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r>
              <a:rPr lang="en-AU" dirty="0"/>
              <a:t>What aspect(s) of ? pedagogy did you work with in your design </a:t>
            </a:r>
            <a:endParaRPr lang="en-US" dirty="0"/>
          </a:p>
        </p:txBody>
      </p:sp>
    </p:spTree>
    <p:extLst>
      <p:ext uri="{BB962C8B-B14F-4D97-AF65-F5344CB8AC3E}">
        <p14:creationId xmlns:p14="http://schemas.microsoft.com/office/powerpoint/2010/main" val="351738512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Research question </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47158838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 I tried to do differently? Why?</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3011101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 happened?</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r>
              <a:rPr lang="en-AU" dirty="0"/>
              <a:t>What I did</a:t>
            </a:r>
          </a:p>
          <a:p>
            <a:endParaRPr lang="en-AU" dirty="0"/>
          </a:p>
          <a:p>
            <a:endParaRPr lang="en-AU" dirty="0"/>
          </a:p>
          <a:p>
            <a:r>
              <a:rPr lang="en-AU" dirty="0"/>
              <a:t>Images of pedagogy in action </a:t>
            </a:r>
            <a:endParaRPr lang="en-US" dirty="0"/>
          </a:p>
        </p:txBody>
      </p:sp>
    </p:spTree>
    <p:extLst>
      <p:ext uri="{BB962C8B-B14F-4D97-AF65-F5344CB8AC3E}">
        <p14:creationId xmlns:p14="http://schemas.microsoft.com/office/powerpoint/2010/main" val="34061468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 happened? </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r>
              <a:rPr lang="en-AU" dirty="0"/>
              <a:t>What the students did</a:t>
            </a:r>
          </a:p>
          <a:p>
            <a:endParaRPr lang="en-AU" dirty="0"/>
          </a:p>
          <a:p>
            <a:endParaRPr lang="en-AU" dirty="0"/>
          </a:p>
          <a:p>
            <a:r>
              <a:rPr lang="en-AU" dirty="0"/>
              <a:t>Images of pedagogy in action </a:t>
            </a:r>
            <a:endParaRPr lang="en-US" dirty="0"/>
          </a:p>
        </p:txBody>
      </p:sp>
    </p:spTree>
    <p:extLst>
      <p:ext uri="{BB962C8B-B14F-4D97-AF65-F5344CB8AC3E}">
        <p14:creationId xmlns:p14="http://schemas.microsoft.com/office/powerpoint/2010/main" val="137706670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What’s making a positive difference?</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74533928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 did I learn?</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r>
              <a:rPr lang="en-AU" dirty="0"/>
              <a:t>About my pedagogy</a:t>
            </a:r>
            <a:endParaRPr lang="en-US" dirty="0"/>
          </a:p>
        </p:txBody>
      </p:sp>
    </p:spTree>
    <p:extLst>
      <p:ext uri="{BB962C8B-B14F-4D97-AF65-F5344CB8AC3E}">
        <p14:creationId xmlns:p14="http://schemas.microsoft.com/office/powerpoint/2010/main" val="328803846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 did I learn about action research of my teaching?</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86069784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4C3447-6238-43D5-AC21-C3194B88A91D}"/>
              </a:ext>
            </a:extLst>
          </p:cNvPr>
          <p:cNvSpPr>
            <a:spLocks noGrp="1"/>
          </p:cNvSpPr>
          <p:nvPr>
            <p:ph type="body" sz="quarter" idx="11"/>
          </p:nvPr>
        </p:nvSpPr>
        <p:spPr/>
        <p:txBody>
          <a:bodyPr/>
          <a:lstStyle/>
          <a:p>
            <a:r>
              <a:rPr lang="en-AU" dirty="0"/>
              <a:t>What I will do in the future to improve my teaching?</a:t>
            </a:r>
            <a:endParaRPr lang="en-US" dirty="0"/>
          </a:p>
        </p:txBody>
      </p:sp>
      <p:sp>
        <p:nvSpPr>
          <p:cNvPr id="3" name="Text Placeholder 2">
            <a:extLst>
              <a:ext uri="{FF2B5EF4-FFF2-40B4-BE49-F238E27FC236}">
                <a16:creationId xmlns:a16="http://schemas.microsoft.com/office/drawing/2014/main" id="{7F2FFB4C-0DB4-4E9D-A4B3-8114812631F4}"/>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5723143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24B9E-F942-4C7F-B27D-F14FD8F02443}"/>
              </a:ext>
            </a:extLst>
          </p:cNvPr>
          <p:cNvPicPr>
            <a:picLocks noChangeAspect="1"/>
          </p:cNvPicPr>
          <p:nvPr/>
        </p:nvPicPr>
        <p:blipFill rotWithShape="1">
          <a:blip r:embed="rId3"/>
          <a:srcRect t="4038" r="3" b="267"/>
          <a:stretch/>
        </p:blipFill>
        <p:spPr>
          <a:xfrm>
            <a:off x="233988" y="777394"/>
            <a:ext cx="4218185" cy="4037831"/>
          </a:xfrm>
          <a:prstGeom prst="rect">
            <a:avLst/>
          </a:prstGeom>
          <a:noFill/>
        </p:spPr>
      </p:pic>
      <p:sp>
        <p:nvSpPr>
          <p:cNvPr id="10" name="Text Placeholder 2">
            <a:extLst>
              <a:ext uri="{FF2B5EF4-FFF2-40B4-BE49-F238E27FC236}">
                <a16:creationId xmlns:a16="http://schemas.microsoft.com/office/drawing/2014/main" id="{CA7E1F59-1DCF-4B70-9776-9E618378DA0F}"/>
              </a:ext>
            </a:extLst>
          </p:cNvPr>
          <p:cNvSpPr>
            <a:spLocks noGrp="1"/>
          </p:cNvSpPr>
          <p:nvPr>
            <p:ph type="body" sz="quarter" idx="11"/>
          </p:nvPr>
        </p:nvSpPr>
        <p:spPr>
          <a:xfrm>
            <a:off x="1" y="0"/>
            <a:ext cx="5094004" cy="863600"/>
          </a:xfrm>
        </p:spPr>
        <p:txBody>
          <a:bodyPr/>
          <a:lstStyle/>
          <a:p>
            <a:r>
              <a:rPr lang="en-US"/>
              <a:t>UniSA College</a:t>
            </a:r>
          </a:p>
        </p:txBody>
      </p:sp>
      <p:pic>
        <p:nvPicPr>
          <p:cNvPr id="7" name="Picture 6">
            <a:extLst>
              <a:ext uri="{FF2B5EF4-FFF2-40B4-BE49-F238E27FC236}">
                <a16:creationId xmlns:a16="http://schemas.microsoft.com/office/drawing/2014/main" id="{6F584CBA-17BD-436E-8CB6-C0D6AC75262A}"/>
              </a:ext>
            </a:extLst>
          </p:cNvPr>
          <p:cNvPicPr>
            <a:picLocks noChangeAspect="1"/>
          </p:cNvPicPr>
          <p:nvPr/>
        </p:nvPicPr>
        <p:blipFill>
          <a:blip r:embed="rId4"/>
          <a:stretch>
            <a:fillRect/>
          </a:stretch>
        </p:blipFill>
        <p:spPr>
          <a:xfrm>
            <a:off x="4563771" y="135466"/>
            <a:ext cx="4623333" cy="5443297"/>
          </a:xfrm>
          <a:prstGeom prst="rect">
            <a:avLst/>
          </a:prstGeom>
        </p:spPr>
      </p:pic>
      <p:pic>
        <p:nvPicPr>
          <p:cNvPr id="9" name="Picture 8">
            <a:extLst>
              <a:ext uri="{FF2B5EF4-FFF2-40B4-BE49-F238E27FC236}">
                <a16:creationId xmlns:a16="http://schemas.microsoft.com/office/drawing/2014/main" id="{B6571AC2-7661-470D-B2E5-A2BBE481010F}"/>
              </a:ext>
            </a:extLst>
          </p:cNvPr>
          <p:cNvPicPr>
            <a:picLocks noChangeAspect="1"/>
          </p:cNvPicPr>
          <p:nvPr/>
        </p:nvPicPr>
        <p:blipFill>
          <a:blip r:embed="rId5"/>
          <a:stretch>
            <a:fillRect/>
          </a:stretch>
        </p:blipFill>
        <p:spPr>
          <a:xfrm>
            <a:off x="9383871" y="2807853"/>
            <a:ext cx="2528003" cy="2417351"/>
          </a:xfrm>
          <a:prstGeom prst="rect">
            <a:avLst/>
          </a:prstGeom>
        </p:spPr>
      </p:pic>
      <p:pic>
        <p:nvPicPr>
          <p:cNvPr id="13" name="Picture 12">
            <a:extLst>
              <a:ext uri="{FF2B5EF4-FFF2-40B4-BE49-F238E27FC236}">
                <a16:creationId xmlns:a16="http://schemas.microsoft.com/office/drawing/2014/main" id="{BFE7CD8A-A7D3-4EF8-B7AC-EC447656CD37}"/>
              </a:ext>
            </a:extLst>
          </p:cNvPr>
          <p:cNvPicPr>
            <a:picLocks noChangeAspect="1"/>
          </p:cNvPicPr>
          <p:nvPr/>
        </p:nvPicPr>
        <p:blipFill>
          <a:blip r:embed="rId6"/>
          <a:stretch>
            <a:fillRect/>
          </a:stretch>
        </p:blipFill>
        <p:spPr>
          <a:xfrm>
            <a:off x="9383871" y="431801"/>
            <a:ext cx="2528003" cy="2033764"/>
          </a:xfrm>
          <a:prstGeom prst="rect">
            <a:avLst/>
          </a:prstGeom>
        </p:spPr>
      </p:pic>
    </p:spTree>
    <p:extLst>
      <p:ext uri="{BB962C8B-B14F-4D97-AF65-F5344CB8AC3E}">
        <p14:creationId xmlns:p14="http://schemas.microsoft.com/office/powerpoint/2010/main" val="3602012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11BBD7-05B5-4ABD-88B5-A7ED378F79DF}"/>
              </a:ext>
            </a:extLst>
          </p:cNvPr>
          <p:cNvSpPr/>
          <p:nvPr/>
        </p:nvSpPr>
        <p:spPr bwMode="auto">
          <a:xfrm>
            <a:off x="8155007" y="428627"/>
            <a:ext cx="3153696" cy="253607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defRPr/>
            </a:pPr>
            <a:endParaRPr lang="en-US" sz="3200">
              <a:solidFill>
                <a:srgbClr val="000000"/>
              </a:solidFill>
              <a:latin typeface="Arial" charset="0"/>
              <a:cs typeface="Arial" charset="0"/>
            </a:endParaRPr>
          </a:p>
        </p:txBody>
      </p:sp>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546103" y="1337585"/>
            <a:ext cx="7608904" cy="3850236"/>
          </a:xfrm>
        </p:spPr>
        <p:txBody>
          <a:bodyPr>
            <a:normAutofit fontScale="25000" lnSpcReduction="20000"/>
          </a:bodyPr>
          <a:lstStyle/>
          <a:p>
            <a:r>
              <a:rPr lang="en-AU" sz="8000" b="0" dirty="0"/>
              <a:t>My teaching challenge?</a:t>
            </a:r>
          </a:p>
          <a:p>
            <a:r>
              <a:rPr lang="en-AU" sz="8000" b="0" dirty="0"/>
              <a:t>Low confidence and high discomfort with politics of language</a:t>
            </a:r>
          </a:p>
          <a:p>
            <a:endParaRPr lang="en-AU" sz="8000" dirty="0"/>
          </a:p>
          <a:p>
            <a:r>
              <a:rPr lang="en-US" sz="7466" b="0" dirty="0">
                <a:ea typeface="Arial" panose="020B0604020202020204" pitchFamily="34" charset="0"/>
              </a:rPr>
              <a:t>My Research Question? </a:t>
            </a:r>
          </a:p>
          <a:p>
            <a:r>
              <a:rPr lang="en-US" sz="5867" b="0" dirty="0">
                <a:latin typeface="Arial" panose="020B0604020202020204" pitchFamily="34" charset="0"/>
                <a:ea typeface="Arial" panose="020B0604020202020204" pitchFamily="34" charset="0"/>
              </a:rPr>
              <a:t>How does utilising elements of enabling pedagogy - specifically connecting to student lifeworlds,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US" sz="4933" dirty="0">
              <a:latin typeface="Arial" panose="020B0604020202020204" pitchFamily="34" charset="0"/>
              <a:ea typeface="Arial" panose="020B0604020202020204" pitchFamily="34" charset="0"/>
            </a:endParaRPr>
          </a:p>
          <a:p>
            <a:r>
              <a:rPr lang="en-US" sz="8000" b="0" dirty="0">
                <a:ea typeface="Arial" panose="020B0604020202020204" pitchFamily="34" charset="0"/>
              </a:rPr>
              <a:t>My intervention?</a:t>
            </a:r>
          </a:p>
          <a:p>
            <a:r>
              <a:rPr lang="en-AU" sz="8000" b="0" dirty="0">
                <a:ea typeface="Arial" panose="020B0604020202020204" pitchFamily="34" charset="0"/>
              </a:rPr>
              <a:t>Increasing connection through lifeworlds &amp; scaffolding of challenging tasks</a:t>
            </a:r>
            <a:endParaRPr lang="en-US" sz="8000" b="0" dirty="0">
              <a:ea typeface="Arial" panose="020B0604020202020204" pitchFamily="34" charset="0"/>
            </a:endParaRPr>
          </a:p>
          <a:p>
            <a:r>
              <a:rPr lang="en-AU" sz="6400" b="0" dirty="0">
                <a:ea typeface="Arial" panose="020B0604020202020204" pitchFamily="34" charset="0"/>
              </a:rPr>
              <a:t>Based on observations, I began developing a curriculum where ‘politics’ and ideology was taught more explicitly in my course.</a:t>
            </a:r>
            <a:endParaRPr lang="en-US" sz="6400" b="0" dirty="0">
              <a:ea typeface="Arial" panose="020B0604020202020204" pitchFamily="34" charset="0"/>
            </a:endParaRPr>
          </a:p>
          <a:p>
            <a:endParaRPr lang="en-US" sz="7466" b="0" dirty="0">
              <a:ea typeface="Arial" panose="020B0604020202020204" pitchFamily="34" charset="0"/>
            </a:endParaRPr>
          </a:p>
          <a:p>
            <a:endParaRPr lang="en-AU" sz="8000" dirty="0"/>
          </a:p>
          <a:p>
            <a:r>
              <a:rPr lang="en-AU" sz="8000" dirty="0"/>
              <a:t> 		</a:t>
            </a:r>
            <a:endParaRPr lang="en-AU" sz="1867" i="1" dirty="0">
              <a:solidFill>
                <a:schemeClr val="bg1"/>
              </a:solidFill>
            </a:endParaRPr>
          </a:p>
          <a:p>
            <a:endParaRPr lang="en-AU" sz="1867" b="0" dirty="0"/>
          </a:p>
        </p:txBody>
      </p:sp>
      <p:sp>
        <p:nvSpPr>
          <p:cNvPr id="7" name="TextBox 6"/>
          <p:cNvSpPr txBox="1"/>
          <p:nvPr/>
        </p:nvSpPr>
        <p:spPr>
          <a:xfrm>
            <a:off x="8155007" y="402141"/>
            <a:ext cx="3094023" cy="2332946"/>
          </a:xfrm>
          <a:prstGeom prst="rect">
            <a:avLst/>
          </a:prstGeom>
          <a:noFill/>
        </p:spPr>
        <p:txBody>
          <a:bodyPr wrap="square" rtlCol="0">
            <a:spAutoFit/>
          </a:bodyPr>
          <a:lstStyle/>
          <a:p>
            <a:pPr algn="ctr" defTabSz="1219170" eaLnBrk="0" fontAlgn="base" hangingPunct="0">
              <a:lnSpc>
                <a:spcPct val="80000"/>
              </a:lnSpc>
              <a:spcBef>
                <a:spcPct val="0"/>
              </a:spcBef>
              <a:spcAft>
                <a:spcPct val="0"/>
              </a:spcAft>
              <a:defRPr/>
            </a:pPr>
            <a:r>
              <a:rPr lang="en-AU" altLang="en-US" sz="1400" dirty="0">
                <a:solidFill>
                  <a:srgbClr val="000000"/>
                </a:solidFill>
                <a:latin typeface="Arial" panose="020B0604020202020204" pitchFamily="34" charset="0"/>
                <a:cs typeface="Arial" panose="020B0604020202020204" pitchFamily="34" charset="0"/>
              </a:rPr>
              <a:t>Writers have beliefs about an issue</a:t>
            </a:r>
          </a:p>
          <a:p>
            <a:pPr algn="ctr" defTabSz="1219170" eaLnBrk="0" fontAlgn="base" hangingPunct="0">
              <a:lnSpc>
                <a:spcPct val="80000"/>
              </a:lnSpc>
              <a:spcBef>
                <a:spcPct val="0"/>
              </a:spcBef>
              <a:spcAft>
                <a:spcPct val="0"/>
              </a:spcAft>
              <a:defRPr/>
            </a:pPr>
            <a:r>
              <a:rPr lang="en-AU" altLang="en-US" sz="1400" dirty="0">
                <a:solidFill>
                  <a:srgbClr val="7030A0"/>
                </a:solidFill>
                <a:latin typeface="Arial" panose="020B0604020202020204" pitchFamily="34" charset="0"/>
                <a:cs typeface="Arial" panose="020B0604020202020204" pitchFamily="34" charset="0"/>
              </a:rPr>
              <a:t>world view  </a:t>
            </a:r>
          </a:p>
          <a:p>
            <a:pPr algn="ctr" defTabSz="1219170" eaLnBrk="0" fontAlgn="base" hangingPunct="0">
              <a:lnSpc>
                <a:spcPct val="80000"/>
              </a:lnSpc>
              <a:spcBef>
                <a:spcPct val="0"/>
              </a:spcBef>
              <a:spcAft>
                <a:spcPct val="0"/>
              </a:spcAft>
              <a:defRPr/>
            </a:pPr>
            <a:r>
              <a:rPr lang="en-AU" altLang="en-US" sz="1400" dirty="0">
                <a:solidFill>
                  <a:srgbClr val="000000"/>
                </a:solidFill>
                <a:latin typeface="Arial" panose="020B0604020202020204" pitchFamily="34" charset="0"/>
                <a:cs typeface="Arial" panose="020B0604020202020204" pitchFamily="34" charset="0"/>
              </a:rPr>
              <a:t>         ↓	</a:t>
            </a:r>
          </a:p>
          <a:p>
            <a:pPr algn="ctr" defTabSz="1219170" eaLnBrk="0" fontAlgn="base" hangingPunct="0">
              <a:lnSpc>
                <a:spcPct val="80000"/>
              </a:lnSpc>
              <a:spcBef>
                <a:spcPct val="0"/>
              </a:spcBef>
              <a:spcAft>
                <a:spcPct val="0"/>
              </a:spcAft>
              <a:defRPr/>
            </a:pPr>
            <a:r>
              <a:rPr lang="en-AU" altLang="en-US" sz="1400" dirty="0">
                <a:solidFill>
                  <a:srgbClr val="000000"/>
                </a:solidFill>
                <a:latin typeface="Arial" panose="020B0604020202020204" pitchFamily="34" charset="0"/>
                <a:cs typeface="Arial" panose="020B0604020202020204" pitchFamily="34" charset="0"/>
              </a:rPr>
              <a:t>They express their position or stance</a:t>
            </a:r>
          </a:p>
          <a:p>
            <a:pPr algn="ctr" defTabSz="1219170" eaLnBrk="0" fontAlgn="base" hangingPunct="0">
              <a:lnSpc>
                <a:spcPct val="80000"/>
              </a:lnSpc>
              <a:spcBef>
                <a:spcPct val="0"/>
              </a:spcBef>
              <a:spcAft>
                <a:spcPct val="0"/>
              </a:spcAft>
              <a:defRPr/>
            </a:pPr>
            <a:r>
              <a:rPr lang="en-AU" altLang="en-US" sz="1400" dirty="0">
                <a:solidFill>
                  <a:srgbClr val="7030A0"/>
                </a:solidFill>
                <a:latin typeface="Arial" panose="020B0604020202020204" pitchFamily="34" charset="0"/>
                <a:cs typeface="Arial" panose="020B0604020202020204" pitchFamily="34" charset="0"/>
              </a:rPr>
              <a:t>perspective</a:t>
            </a:r>
          </a:p>
          <a:p>
            <a:pPr algn="ctr" defTabSz="1219170" eaLnBrk="0" fontAlgn="base" hangingPunct="0">
              <a:lnSpc>
                <a:spcPct val="80000"/>
              </a:lnSpc>
              <a:spcBef>
                <a:spcPct val="0"/>
              </a:spcBef>
              <a:spcAft>
                <a:spcPct val="0"/>
              </a:spcAft>
              <a:defRPr/>
            </a:pPr>
            <a:r>
              <a:rPr lang="en-AU" altLang="en-US" sz="1400" dirty="0">
                <a:solidFill>
                  <a:srgbClr val="000000"/>
                </a:solidFill>
                <a:latin typeface="Arial" panose="020B0604020202020204" pitchFamily="34" charset="0"/>
                <a:cs typeface="Arial" panose="020B0604020202020204" pitchFamily="34" charset="0"/>
              </a:rPr>
              <a:t>↓</a:t>
            </a:r>
          </a:p>
          <a:p>
            <a:pPr algn="ctr" defTabSz="1219170" eaLnBrk="0" fontAlgn="base" hangingPunct="0">
              <a:lnSpc>
                <a:spcPct val="80000"/>
              </a:lnSpc>
              <a:spcBef>
                <a:spcPct val="0"/>
              </a:spcBef>
              <a:spcAft>
                <a:spcPct val="0"/>
              </a:spcAft>
              <a:defRPr/>
            </a:pPr>
            <a:r>
              <a:rPr lang="en-AU" altLang="en-US" sz="1400" dirty="0">
                <a:solidFill>
                  <a:srgbClr val="000000"/>
                </a:solidFill>
                <a:latin typeface="Arial" panose="020B0604020202020204" pitchFamily="34" charset="0"/>
                <a:cs typeface="Arial" panose="020B0604020202020204" pitchFamily="34" charset="0"/>
              </a:rPr>
              <a:t>They provide arguments to support their perspective</a:t>
            </a:r>
          </a:p>
          <a:p>
            <a:pPr algn="ctr" defTabSz="1219170" eaLnBrk="0" fontAlgn="base" hangingPunct="0">
              <a:lnSpc>
                <a:spcPct val="80000"/>
              </a:lnSpc>
              <a:spcBef>
                <a:spcPct val="0"/>
              </a:spcBef>
              <a:spcAft>
                <a:spcPct val="0"/>
              </a:spcAft>
              <a:defRPr/>
            </a:pPr>
            <a:r>
              <a:rPr lang="en-AU" altLang="en-US" sz="1400" dirty="0">
                <a:solidFill>
                  <a:srgbClr val="7030A0"/>
                </a:solidFill>
                <a:latin typeface="Arial" panose="020B0604020202020204" pitchFamily="34" charset="0"/>
                <a:cs typeface="Arial" panose="020B0604020202020204" pitchFamily="34" charset="0"/>
              </a:rPr>
              <a:t>arguments</a:t>
            </a:r>
          </a:p>
          <a:p>
            <a:pPr algn="ctr" defTabSz="1219170" eaLnBrk="0" fontAlgn="base" hangingPunct="0">
              <a:lnSpc>
                <a:spcPct val="80000"/>
              </a:lnSpc>
              <a:spcBef>
                <a:spcPct val="0"/>
              </a:spcBef>
              <a:spcAft>
                <a:spcPct val="0"/>
              </a:spcAft>
              <a:defRPr/>
            </a:pPr>
            <a:r>
              <a:rPr lang="en-AU" altLang="en-US" sz="1400" dirty="0">
                <a:solidFill>
                  <a:srgbClr val="000000"/>
                </a:solidFill>
                <a:latin typeface="Arial" panose="020B0604020202020204" pitchFamily="34" charset="0"/>
                <a:cs typeface="Arial" panose="020B0604020202020204" pitchFamily="34" charset="0"/>
              </a:rPr>
              <a:t>↓</a:t>
            </a:r>
          </a:p>
          <a:p>
            <a:pPr algn="ctr" defTabSz="1219170" eaLnBrk="0" fontAlgn="base" hangingPunct="0">
              <a:lnSpc>
                <a:spcPct val="80000"/>
              </a:lnSpc>
              <a:spcBef>
                <a:spcPct val="0"/>
              </a:spcBef>
              <a:spcAft>
                <a:spcPct val="0"/>
              </a:spcAft>
              <a:defRPr/>
            </a:pPr>
            <a:r>
              <a:rPr lang="en-AU" altLang="en-US" sz="1400" dirty="0">
                <a:solidFill>
                  <a:srgbClr val="000000"/>
                </a:solidFill>
                <a:latin typeface="Arial" panose="020B0604020202020204" pitchFamily="34" charset="0"/>
                <a:cs typeface="Arial" panose="020B0604020202020204" pitchFamily="34" charset="0"/>
              </a:rPr>
              <a:t>They provide evidence to support each argument	</a:t>
            </a:r>
          </a:p>
          <a:p>
            <a:pPr algn="ctr" defTabSz="1219170" eaLnBrk="0" fontAlgn="base" hangingPunct="0">
              <a:lnSpc>
                <a:spcPct val="80000"/>
              </a:lnSpc>
              <a:spcBef>
                <a:spcPct val="0"/>
              </a:spcBef>
              <a:spcAft>
                <a:spcPct val="0"/>
              </a:spcAft>
              <a:defRPr/>
            </a:pPr>
            <a:r>
              <a:rPr lang="en-AU" altLang="en-US" sz="1400" dirty="0">
                <a:solidFill>
                  <a:srgbClr val="7030A0"/>
                </a:solidFill>
                <a:latin typeface="Arial" panose="020B0604020202020204" pitchFamily="34" charset="0"/>
                <a:cs typeface="Arial" panose="020B0604020202020204" pitchFamily="34" charset="0"/>
              </a:rPr>
              <a:t>evidence</a:t>
            </a:r>
            <a:endParaRPr lang="en-US" altLang="en-US" sz="1733" dirty="0">
              <a:solidFill>
                <a:srgbClr val="7030A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643510-8FB4-49CE-9B5F-F7581544F88F}"/>
              </a:ext>
            </a:extLst>
          </p:cNvPr>
          <p:cNvSpPr txBox="1"/>
          <p:nvPr/>
        </p:nvSpPr>
        <p:spPr>
          <a:xfrm>
            <a:off x="8043041" y="3091378"/>
            <a:ext cx="3770860" cy="1938992"/>
          </a:xfrm>
          <a:prstGeom prst="rect">
            <a:avLst/>
          </a:prstGeom>
          <a:noFill/>
        </p:spPr>
        <p:txBody>
          <a:bodyPr wrap="square" rtlCol="0">
            <a:spAutoFit/>
          </a:bodyPr>
          <a:lstStyle/>
          <a:p>
            <a:pPr defTabSz="1219170" eaLnBrk="0" fontAlgn="base" hangingPunct="0">
              <a:spcBef>
                <a:spcPct val="0"/>
              </a:spcBef>
              <a:spcAft>
                <a:spcPct val="0"/>
              </a:spcAft>
              <a:defRPr/>
            </a:pPr>
            <a:r>
              <a:rPr lang="en-AU" sz="2400" dirty="0">
                <a:solidFill>
                  <a:srgbClr val="000000"/>
                </a:solidFill>
                <a:latin typeface="Arial" charset="0"/>
                <a:cs typeface="Arial" charset="0"/>
              </a:rPr>
              <a:t>A2 Responses = haphazard &amp; patchy yet….</a:t>
            </a:r>
          </a:p>
          <a:p>
            <a:pPr defTabSz="1219170" eaLnBrk="0" fontAlgn="base" hangingPunct="0">
              <a:spcBef>
                <a:spcPct val="0"/>
              </a:spcBef>
              <a:spcAft>
                <a:spcPct val="0"/>
              </a:spcAft>
              <a:defRPr/>
            </a:pPr>
            <a:r>
              <a:rPr lang="en-AU" sz="2400" i="1" dirty="0">
                <a:solidFill>
                  <a:srgbClr val="000000"/>
                </a:solidFill>
                <a:latin typeface="Arial" charset="0"/>
                <a:cs typeface="Arial" charset="0"/>
              </a:rPr>
              <a:t>‘Woke’</a:t>
            </a:r>
            <a:r>
              <a:rPr lang="en-AU" sz="2400" dirty="0">
                <a:solidFill>
                  <a:srgbClr val="000000"/>
                </a:solidFill>
                <a:latin typeface="Arial" charset="0"/>
                <a:cs typeface="Arial" charset="0"/>
              </a:rPr>
              <a:t> &amp; ‘</a:t>
            </a:r>
            <a:r>
              <a:rPr lang="en-AU" sz="2400" i="1" dirty="0">
                <a:solidFill>
                  <a:srgbClr val="000000"/>
                </a:solidFill>
                <a:latin typeface="Arial" charset="0"/>
                <a:cs typeface="Arial" charset="0"/>
              </a:rPr>
              <a:t>Cancel Culture’ </a:t>
            </a:r>
            <a:r>
              <a:rPr lang="en-AU" sz="2400" dirty="0">
                <a:solidFill>
                  <a:srgbClr val="000000"/>
                </a:solidFill>
                <a:latin typeface="Arial" charset="0"/>
                <a:cs typeface="Arial" charset="0"/>
              </a:rPr>
              <a:t>part of student vernacular </a:t>
            </a:r>
            <a:endParaRPr lang="en-US" sz="2400" dirty="0">
              <a:solidFill>
                <a:srgbClr val="000000"/>
              </a:solidFill>
              <a:latin typeface="Arial" charset="0"/>
              <a:cs typeface="Arial" charset="0"/>
            </a:endParaRPr>
          </a:p>
        </p:txBody>
      </p:sp>
      <p:pic>
        <p:nvPicPr>
          <p:cNvPr id="11" name="Picture 10">
            <a:extLst>
              <a:ext uri="{FF2B5EF4-FFF2-40B4-BE49-F238E27FC236}">
                <a16:creationId xmlns:a16="http://schemas.microsoft.com/office/drawing/2014/main" id="{38D475E8-D4EB-4002-B7EC-970F0F53D98F}"/>
              </a:ext>
            </a:extLst>
          </p:cNvPr>
          <p:cNvPicPr>
            <a:picLocks noChangeAspect="1"/>
          </p:cNvPicPr>
          <p:nvPr/>
        </p:nvPicPr>
        <p:blipFill>
          <a:blip r:embed="rId3"/>
          <a:stretch>
            <a:fillRect/>
          </a:stretch>
        </p:blipFill>
        <p:spPr>
          <a:xfrm>
            <a:off x="8868770" y="5061148"/>
            <a:ext cx="2119399" cy="1590832"/>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36DBB-CE97-4B82-A92A-AA06D984D2D4}"/>
              </a:ext>
            </a:extLst>
          </p:cNvPr>
          <p:cNvSpPr>
            <a:spLocks noGrp="1"/>
          </p:cNvSpPr>
          <p:nvPr>
            <p:ph type="body" sz="quarter" idx="11"/>
          </p:nvPr>
        </p:nvSpPr>
        <p:spPr>
          <a:xfrm>
            <a:off x="355893" y="316212"/>
            <a:ext cx="11054537" cy="863600"/>
          </a:xfrm>
        </p:spPr>
        <p:txBody>
          <a:bodyPr/>
          <a:lstStyle/>
          <a:p>
            <a:r>
              <a:rPr lang="en-AU" sz="4800" i="1" dirty="0">
                <a:solidFill>
                  <a:schemeClr val="accent2"/>
                </a:solidFill>
              </a:rPr>
              <a:t>Critical incidents (Tripp 1994)</a:t>
            </a:r>
            <a:endParaRPr lang="en-US" dirty="0">
              <a:solidFill>
                <a:schemeClr val="accent2"/>
              </a:solidFill>
            </a:endParaRPr>
          </a:p>
        </p:txBody>
      </p:sp>
      <p:sp>
        <p:nvSpPr>
          <p:cNvPr id="3" name="Text Placeholder 2">
            <a:extLst>
              <a:ext uri="{FF2B5EF4-FFF2-40B4-BE49-F238E27FC236}">
                <a16:creationId xmlns:a16="http://schemas.microsoft.com/office/drawing/2014/main" id="{505F76FB-7E71-4138-9DA9-02A3B30620CF}"/>
              </a:ext>
            </a:extLst>
          </p:cNvPr>
          <p:cNvSpPr>
            <a:spLocks noGrp="1"/>
          </p:cNvSpPr>
          <p:nvPr>
            <p:ph type="body" sz="quarter" idx="12"/>
          </p:nvPr>
        </p:nvSpPr>
        <p:spPr>
          <a:xfrm>
            <a:off x="480301" y="1179813"/>
            <a:ext cx="11041001" cy="3339247"/>
          </a:xfrm>
        </p:spPr>
        <p:txBody>
          <a:bodyPr/>
          <a:lstStyle/>
          <a:p>
            <a:pPr marL="0" indent="0">
              <a:buNone/>
            </a:pPr>
            <a:r>
              <a:rPr lang="en-AU" dirty="0"/>
              <a:t>Resistance to political discussions….</a:t>
            </a:r>
          </a:p>
          <a:p>
            <a:pPr marL="0" indent="0">
              <a:buNone/>
            </a:pPr>
            <a:endParaRPr lang="en-AU" dirty="0"/>
          </a:p>
          <a:p>
            <a:pPr marL="0" indent="0">
              <a:buNone/>
            </a:pPr>
            <a:r>
              <a:rPr lang="en-AU" sz="1867" dirty="0"/>
              <a:t>‘….could she change course as she is not interested in discussing these ‘political issues’…</a:t>
            </a:r>
          </a:p>
          <a:p>
            <a:pPr marL="0" indent="0">
              <a:buNone/>
            </a:pPr>
            <a:endParaRPr lang="en-AU" sz="1867" dirty="0"/>
          </a:p>
          <a:p>
            <a:pPr marL="0" indent="0">
              <a:buNone/>
            </a:pPr>
            <a:endParaRPr lang="en-AU" sz="1867" dirty="0"/>
          </a:p>
          <a:p>
            <a:pPr marL="0" indent="0">
              <a:buNone/>
            </a:pPr>
            <a:r>
              <a:rPr lang="en-AU" sz="1867" dirty="0"/>
              <a:t>‘….another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a:t>
            </a:r>
          </a:p>
          <a:p>
            <a:pPr marL="0" indent="0">
              <a:buNone/>
            </a:pPr>
            <a:endParaRPr lang="en-AU" sz="1867" dirty="0"/>
          </a:p>
          <a:p>
            <a:pPr marL="0" indent="0">
              <a:buNone/>
            </a:pPr>
            <a:endParaRPr lang="en-AU" sz="1867" dirty="0"/>
          </a:p>
          <a:p>
            <a:pPr marL="0" indent="0">
              <a:buNone/>
            </a:pPr>
            <a:r>
              <a:rPr lang="en-AU" sz="1867" dirty="0"/>
              <a:t>‘…. after hearing from a number of students who identified as experiencing discrimination based on their sexual or ethnic identities, that he strongly believed in freedom of speech even if it offended the person’….</a:t>
            </a:r>
          </a:p>
          <a:p>
            <a:pPr marL="0" indent="0">
              <a:buNone/>
            </a:pPr>
            <a:endParaRPr lang="en-AU" dirty="0"/>
          </a:p>
          <a:p>
            <a:pPr marL="0" indent="0">
              <a:buNone/>
            </a:pPr>
            <a:endParaRPr lang="en-US" dirty="0"/>
          </a:p>
        </p:txBody>
      </p:sp>
    </p:spTree>
    <p:extLst>
      <p:ext uri="{BB962C8B-B14F-4D97-AF65-F5344CB8AC3E}">
        <p14:creationId xmlns:p14="http://schemas.microsoft.com/office/powerpoint/2010/main" val="2075742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A190F-86CB-493E-86A5-6205C1B73D8A}"/>
              </a:ext>
            </a:extLst>
          </p:cNvPr>
          <p:cNvSpPr>
            <a:spLocks noGrp="1"/>
          </p:cNvSpPr>
          <p:nvPr>
            <p:ph type="body" sz="quarter" idx="11"/>
          </p:nvPr>
        </p:nvSpPr>
        <p:spPr>
          <a:xfrm>
            <a:off x="217960" y="223160"/>
            <a:ext cx="11054537" cy="863600"/>
          </a:xfrm>
        </p:spPr>
        <p:txBody>
          <a:bodyPr/>
          <a:lstStyle/>
          <a:p>
            <a:r>
              <a:rPr lang="en-AU" dirty="0"/>
              <a:t>Pedagogies of discomfort </a:t>
            </a:r>
            <a:endParaRPr lang="en-US" dirty="0"/>
          </a:p>
        </p:txBody>
      </p:sp>
      <p:sp>
        <p:nvSpPr>
          <p:cNvPr id="3" name="Text Placeholder 2">
            <a:extLst>
              <a:ext uri="{FF2B5EF4-FFF2-40B4-BE49-F238E27FC236}">
                <a16:creationId xmlns:a16="http://schemas.microsoft.com/office/drawing/2014/main" id="{F00B21A3-C9D1-48F9-AFCC-C49C3D7421FD}"/>
              </a:ext>
            </a:extLst>
          </p:cNvPr>
          <p:cNvSpPr>
            <a:spLocks noGrp="1"/>
          </p:cNvSpPr>
          <p:nvPr>
            <p:ph type="body" sz="quarter" idx="12"/>
          </p:nvPr>
        </p:nvSpPr>
        <p:spPr>
          <a:xfrm>
            <a:off x="575500" y="1086761"/>
            <a:ext cx="11041001" cy="3339247"/>
          </a:xfrm>
        </p:spPr>
        <p:txBody>
          <a:bodyPr/>
          <a:lstStyle/>
          <a:p>
            <a:pPr marL="0" indent="0">
              <a:buNone/>
            </a:pPr>
            <a:endParaRPr lang="en-US" sz="1867" dirty="0">
              <a:latin typeface="Arial" panose="020B0604020202020204" pitchFamily="34" charset="0"/>
              <a:ea typeface="Calibri" panose="020F0502020204030204" pitchFamily="34" charset="0"/>
            </a:endParaRPr>
          </a:p>
          <a:p>
            <a:pPr marL="0" indent="0">
              <a:buNone/>
            </a:pPr>
            <a:r>
              <a:rPr lang="en-AU" sz="1600" b="1" i="1" dirty="0">
                <a:latin typeface="Arial" panose="020B0604020202020204" pitchFamily="34" charset="0"/>
                <a:ea typeface="Calibri" panose="020F0502020204030204" pitchFamily="34" charset="0"/>
              </a:rPr>
              <a:t>Do I ignore the discomfort of my students or acknowledge it? </a:t>
            </a:r>
          </a:p>
          <a:p>
            <a:pPr marL="0" indent="0">
              <a:buNone/>
            </a:pPr>
            <a:r>
              <a:rPr lang="en-AU" sz="1600" b="1" i="1" dirty="0">
                <a:latin typeface="Arial" panose="020B0604020202020204" pitchFamily="34" charset="0"/>
                <a:ea typeface="Calibri" panose="020F0502020204030204" pitchFamily="34" charset="0"/>
              </a:rPr>
              <a:t>What is the best course of action in acknowledging it? </a:t>
            </a:r>
          </a:p>
          <a:p>
            <a:pPr marL="0" indent="0">
              <a:buNone/>
            </a:pPr>
            <a:endParaRPr lang="en-AU" sz="1600" b="1" i="1" dirty="0">
              <a:latin typeface="Arial" panose="020B0604020202020204" pitchFamily="34" charset="0"/>
              <a:ea typeface="Calibri" panose="020F0502020204030204" pitchFamily="34" charset="0"/>
            </a:endParaRPr>
          </a:p>
          <a:p>
            <a:pPr marL="0" indent="0">
              <a:buNone/>
            </a:pPr>
            <a:endParaRPr lang="en-AU" sz="1600" dirty="0">
              <a:latin typeface="Arial" panose="020B0604020202020204" pitchFamily="34" charset="0"/>
              <a:ea typeface="Calibri" panose="020F0502020204030204" pitchFamily="34" charset="0"/>
            </a:endParaRPr>
          </a:p>
          <a:p>
            <a:pPr marL="0" indent="0">
              <a:buNone/>
            </a:pPr>
            <a:r>
              <a:rPr lang="en-AU" sz="1600" dirty="0">
                <a:latin typeface="Arial" panose="020B0604020202020204" pitchFamily="34" charset="0"/>
                <a:ea typeface="Calibri" panose="020F0502020204030204" pitchFamily="34" charset="0"/>
              </a:rPr>
              <a:t>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a:t>
            </a:r>
          </a:p>
          <a:p>
            <a:pPr marL="0" indent="0">
              <a:buNone/>
            </a:pPr>
            <a:endParaRPr lang="en-AU" sz="1600" dirty="0">
              <a:latin typeface="Arial" panose="020B0604020202020204" pitchFamily="34" charset="0"/>
              <a:ea typeface="Calibri" panose="020F0502020204030204" pitchFamily="34" charset="0"/>
            </a:endParaRPr>
          </a:p>
          <a:p>
            <a:pPr marL="0" indent="0">
              <a:buNone/>
            </a:pPr>
            <a:r>
              <a:rPr lang="en-AU" sz="1600" dirty="0">
                <a:latin typeface="Arial" panose="020B0604020202020204" pitchFamily="34" charset="0"/>
                <a:ea typeface="Calibri" panose="020F0502020204030204" pitchFamily="34" charset="0"/>
              </a:rPr>
              <a:t>This ‘ill feeling’ is shared by others (Shor 2007) and captured powerfully by </a:t>
            </a:r>
            <a:r>
              <a:rPr lang="en-AU" sz="1600" dirty="0" err="1">
                <a:latin typeface="Arial" panose="020B0604020202020204" pitchFamily="34" charset="0"/>
                <a:ea typeface="Calibri" panose="020F0502020204030204" pitchFamily="34" charset="0"/>
              </a:rPr>
              <a:t>Boler</a:t>
            </a:r>
            <a:r>
              <a:rPr lang="en-AU" sz="1600" dirty="0">
                <a:latin typeface="Arial" panose="020B0604020202020204" pitchFamily="34" charset="0"/>
                <a:ea typeface="Calibri" panose="020F0502020204030204" pitchFamily="34" charset="0"/>
              </a:rPr>
              <a:t> (2004) as she describes the three categories of students she encounters  in her sociology course: </a:t>
            </a:r>
          </a:p>
          <a:p>
            <a:pPr marL="0" indent="0">
              <a:buNone/>
            </a:pPr>
            <a:endParaRPr lang="en-AU" sz="1600" dirty="0">
              <a:latin typeface="Arial" panose="020B0604020202020204" pitchFamily="34" charset="0"/>
              <a:ea typeface="Calibri" panose="020F0502020204030204" pitchFamily="34" charset="0"/>
            </a:endParaRPr>
          </a:p>
          <a:p>
            <a:pPr marL="0" indent="0">
              <a:buNone/>
            </a:pPr>
            <a:endParaRPr lang="en-AU" sz="1600" dirty="0">
              <a:latin typeface="Arial" panose="020B0604020202020204" pitchFamily="34" charset="0"/>
              <a:ea typeface="Calibri" panose="020F0502020204030204" pitchFamily="34" charset="0"/>
            </a:endParaRPr>
          </a:p>
          <a:p>
            <a:pPr marL="0" indent="0">
              <a:buNone/>
            </a:pPr>
            <a:r>
              <a:rPr lang="en-AU" sz="1600" i="1" dirty="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a:t>
            </a:r>
          </a:p>
          <a:p>
            <a:pPr marL="0" indent="0">
              <a:buNone/>
            </a:pPr>
            <a:endParaRPr lang="en-US" sz="16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22991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3AC07-C67F-4A37-8463-B588E07E73DB}"/>
              </a:ext>
            </a:extLst>
          </p:cNvPr>
          <p:cNvSpPr>
            <a:spLocks noGrp="1"/>
          </p:cNvSpPr>
          <p:nvPr>
            <p:ph type="body" sz="quarter" idx="11"/>
          </p:nvPr>
        </p:nvSpPr>
        <p:spPr>
          <a:xfrm>
            <a:off x="541410" y="335127"/>
            <a:ext cx="11054537" cy="863600"/>
          </a:xfrm>
        </p:spPr>
        <p:txBody>
          <a:bodyPr/>
          <a:lstStyle/>
          <a:p>
            <a:r>
              <a:rPr lang="en-AU" dirty="0"/>
              <a:t>3 hopeful ideas </a:t>
            </a:r>
            <a:endParaRPr lang="en-US" dirty="0"/>
          </a:p>
        </p:txBody>
      </p:sp>
      <p:sp>
        <p:nvSpPr>
          <p:cNvPr id="3" name="Text Placeholder 2">
            <a:extLst>
              <a:ext uri="{FF2B5EF4-FFF2-40B4-BE49-F238E27FC236}">
                <a16:creationId xmlns:a16="http://schemas.microsoft.com/office/drawing/2014/main" id="{00D25098-C0A0-4741-8C92-476E7083D325}"/>
              </a:ext>
            </a:extLst>
          </p:cNvPr>
          <p:cNvSpPr>
            <a:spLocks noGrp="1"/>
          </p:cNvSpPr>
          <p:nvPr>
            <p:ph type="body" sz="quarter" idx="12"/>
          </p:nvPr>
        </p:nvSpPr>
        <p:spPr>
          <a:xfrm>
            <a:off x="541410" y="1428628"/>
            <a:ext cx="11041001" cy="3995569"/>
          </a:xfrm>
        </p:spPr>
        <p:txBody>
          <a:bodyPr/>
          <a:lstStyle/>
          <a:p>
            <a:pPr marL="0" indent="0">
              <a:buNone/>
            </a:pPr>
            <a:r>
              <a:rPr lang="en-AU" sz="1867" i="1" dirty="0"/>
              <a:t>1.The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a:t>
            </a:r>
          </a:p>
          <a:p>
            <a:pPr>
              <a:buAutoNum type="arabicPeriod"/>
            </a:pPr>
            <a:endParaRPr lang="en-AU" sz="1867" i="1" dirty="0"/>
          </a:p>
          <a:p>
            <a:pPr marL="0" indent="0">
              <a:buNone/>
            </a:pPr>
            <a:endParaRPr lang="en-AU" sz="1867" i="1" dirty="0"/>
          </a:p>
          <a:p>
            <a:pPr marL="0" indent="0">
              <a:buNone/>
            </a:pPr>
            <a:r>
              <a:rPr lang="en-AU" sz="1867" i="1" dirty="0"/>
              <a:t>2. Students experience increased confidence in their future engagement with texts as they develop awareness of dominant forces in society and helps students to recognise, critique and create change and to give power over the meaning-making process.</a:t>
            </a:r>
          </a:p>
          <a:p>
            <a:pPr marL="0" indent="0">
              <a:buNone/>
            </a:pPr>
            <a:endParaRPr lang="en-AU" sz="1867" i="1" dirty="0"/>
          </a:p>
          <a:p>
            <a:pPr marL="0" indent="0">
              <a:buNone/>
            </a:pPr>
            <a:endParaRPr lang="en-AU" sz="1867" i="1" dirty="0"/>
          </a:p>
          <a:p>
            <a:pPr marL="0" indent="0">
              <a:buNone/>
            </a:pPr>
            <a:r>
              <a:rPr lang="en-AU" sz="1867" i="1" dirty="0"/>
              <a:t>3. Paying attention to the affective domain, students could move past discomfort, disconnection and political apathy and engage with political categories 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48966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AD107-200F-4917-A39A-3C7DCC1C0E57}"/>
              </a:ext>
            </a:extLst>
          </p:cNvPr>
          <p:cNvSpPr>
            <a:spLocks noGrp="1"/>
          </p:cNvSpPr>
          <p:nvPr>
            <p:ph type="body" sz="quarter" idx="11"/>
          </p:nvPr>
        </p:nvSpPr>
        <p:spPr>
          <a:xfrm>
            <a:off x="415906" y="260483"/>
            <a:ext cx="11054537" cy="863600"/>
          </a:xfrm>
        </p:spPr>
        <p:txBody>
          <a:bodyPr/>
          <a:lstStyle/>
          <a:p>
            <a:r>
              <a:rPr lang="en-AU" sz="4267" dirty="0"/>
              <a:t>Critical Literacy (aka Critical Thinking)  </a:t>
            </a:r>
            <a:endParaRPr lang="en-US" sz="4267" dirty="0"/>
          </a:p>
        </p:txBody>
      </p:sp>
      <p:sp>
        <p:nvSpPr>
          <p:cNvPr id="3" name="Text Placeholder 2">
            <a:extLst>
              <a:ext uri="{FF2B5EF4-FFF2-40B4-BE49-F238E27FC236}">
                <a16:creationId xmlns:a16="http://schemas.microsoft.com/office/drawing/2014/main" id="{27AFC21C-711C-42B3-82E4-67A6EEDC031F}"/>
              </a:ext>
            </a:extLst>
          </p:cNvPr>
          <p:cNvSpPr>
            <a:spLocks noGrp="1"/>
          </p:cNvSpPr>
          <p:nvPr>
            <p:ph type="body" sz="quarter" idx="12"/>
          </p:nvPr>
        </p:nvSpPr>
        <p:spPr>
          <a:xfrm>
            <a:off x="429442" y="1310695"/>
            <a:ext cx="11041001" cy="3339247"/>
          </a:xfrm>
        </p:spPr>
        <p:txBody>
          <a:bodyPr/>
          <a:lstStyle/>
          <a:p>
            <a:r>
              <a:rPr lang="en-AU" sz="1467" dirty="0"/>
              <a:t>Scaffolding  - </a:t>
            </a:r>
            <a:r>
              <a:rPr lang="en-AU" sz="1467" dirty="0" err="1"/>
              <a:t>analyzing</a:t>
            </a:r>
            <a:r>
              <a:rPr lang="en-AU" sz="1467" dirty="0"/>
              <a:t> media texts to first develop criticality, leading to conducting a critical review of a peer reviewed journal article. </a:t>
            </a:r>
          </a:p>
          <a:p>
            <a:pPr marL="0" indent="0">
              <a:buNone/>
            </a:pPr>
            <a:endParaRPr lang="en-AU" sz="1467" dirty="0"/>
          </a:p>
          <a:p>
            <a:r>
              <a:rPr lang="en-AU" sz="1467" dirty="0"/>
              <a:t>Develop criticality across the genres so students learn that some are more credible sources of information than others. </a:t>
            </a:r>
          </a:p>
          <a:p>
            <a:pPr marL="0" indent="0">
              <a:buNone/>
            </a:pPr>
            <a:endParaRPr lang="en-AU" sz="1467" dirty="0"/>
          </a:p>
          <a:p>
            <a:pPr marL="0" indent="0">
              <a:buNone/>
            </a:pPr>
            <a:endParaRPr lang="en-AU" sz="1467" dirty="0"/>
          </a:p>
          <a:p>
            <a:pPr marL="0" indent="0">
              <a:buNone/>
            </a:pPr>
            <a:r>
              <a:rPr lang="en-AU" sz="1467" dirty="0"/>
              <a:t>This approach aligns with Luke’s (2012 p. viii) argument: </a:t>
            </a:r>
          </a:p>
          <a:p>
            <a:pPr marL="0" indent="0">
              <a:buNone/>
            </a:pPr>
            <a:endParaRPr lang="en-AU" sz="1467" dirty="0"/>
          </a:p>
          <a:p>
            <a:pPr marL="0" indent="0">
              <a:buNone/>
            </a:pPr>
            <a:r>
              <a:rPr lang="en-AU" sz="1467" i="1" dirty="0"/>
              <a:t>In sociocultural terms, this entails upping the ante of intellectual demand, teaching in advance of development, and generating substantive engagement with curriculum knowledge and technical discourses as ways of reading and remaking the social and scientific lifeworlds around us.</a:t>
            </a:r>
          </a:p>
          <a:p>
            <a:pPr marL="0" indent="0">
              <a:buNone/>
            </a:pPr>
            <a:endParaRPr lang="en-AU" sz="1467" dirty="0"/>
          </a:p>
          <a:p>
            <a:pPr marL="0" indent="0">
              <a:buNone/>
            </a:pPr>
            <a:r>
              <a:rPr lang="en-AU" sz="1467" dirty="0"/>
              <a:t>The scaffolding from media to academic texts means the students are encouraged to view ‘literacies as sets (sic) of practice, the focus shifts towards the ways in which students learn to participate and make meaning within an academic context’ (Henderson and Hirst 2007, p. 26). </a:t>
            </a:r>
          </a:p>
          <a:p>
            <a:pPr marL="0" indent="0">
              <a:buNone/>
            </a:pPr>
            <a:endParaRPr lang="en-AU" sz="1600" b="1" dirty="0"/>
          </a:p>
          <a:p>
            <a:pPr marL="0" indent="0">
              <a:buNone/>
            </a:pPr>
            <a:r>
              <a:rPr lang="en-AU" sz="1600" b="1" dirty="0"/>
              <a:t>Setting ‘challenging tasks’ earlier on as part of the curriculum produced greater confidence with and higher grades overall for the assessment. </a:t>
            </a:r>
          </a:p>
          <a:p>
            <a:pPr marL="0" indent="0">
              <a:buNone/>
            </a:pPr>
            <a:endParaRPr lang="en-AU" sz="1467" dirty="0"/>
          </a:p>
          <a:p>
            <a:pPr marL="0" indent="0">
              <a:buNone/>
            </a:pPr>
            <a:endParaRPr lang="en-US" dirty="0"/>
          </a:p>
        </p:txBody>
      </p:sp>
    </p:spTree>
    <p:extLst>
      <p:ext uri="{BB962C8B-B14F-4D97-AF65-F5344CB8AC3E}">
        <p14:creationId xmlns:p14="http://schemas.microsoft.com/office/powerpoint/2010/main" val="920945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anim calcmode="lin" valueType="num">
                                      <p:cBhvr>
                                        <p:cTn id="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0663BB-6AA7-47E1-B629-5F9E6C7DB3E3}"/>
              </a:ext>
            </a:extLst>
          </p:cNvPr>
          <p:cNvSpPr>
            <a:spLocks noGrp="1"/>
          </p:cNvSpPr>
          <p:nvPr>
            <p:ph type="body" sz="quarter" idx="11"/>
          </p:nvPr>
        </p:nvSpPr>
        <p:spPr>
          <a:xfrm>
            <a:off x="609580" y="210719"/>
            <a:ext cx="10799745" cy="863600"/>
          </a:xfrm>
        </p:spPr>
        <p:txBody>
          <a:bodyPr/>
          <a:lstStyle/>
          <a:p>
            <a:r>
              <a:rPr lang="en-AU" dirty="0"/>
              <a:t>Scaffolding: Intervention  (Pt 1) </a:t>
            </a:r>
            <a:endParaRPr lang="en-US" dirty="0"/>
          </a:p>
        </p:txBody>
      </p:sp>
      <p:sp>
        <p:nvSpPr>
          <p:cNvPr id="3" name="Text Placeholder 2">
            <a:extLst>
              <a:ext uri="{FF2B5EF4-FFF2-40B4-BE49-F238E27FC236}">
                <a16:creationId xmlns:a16="http://schemas.microsoft.com/office/drawing/2014/main" id="{420B7B04-2E04-4B37-880A-5A3579239C6B}"/>
              </a:ext>
            </a:extLst>
          </p:cNvPr>
          <p:cNvSpPr>
            <a:spLocks noGrp="1"/>
          </p:cNvSpPr>
          <p:nvPr>
            <p:ph type="body" sz="quarter" idx="12"/>
          </p:nvPr>
        </p:nvSpPr>
        <p:spPr>
          <a:xfrm>
            <a:off x="541421" y="1074319"/>
            <a:ext cx="11041001" cy="3339247"/>
          </a:xfrm>
        </p:spPr>
        <p:txBody>
          <a:bodyPr/>
          <a:lstStyle/>
          <a:p>
            <a:pPr marL="0" indent="0">
              <a:buNone/>
            </a:pPr>
            <a:r>
              <a:rPr lang="en-AU" b="1" dirty="0">
                <a:latin typeface="Arial" panose="020B0604020202020204" pitchFamily="34" charset="0"/>
                <a:ea typeface="Calibri" panose="020F0502020204030204" pitchFamily="34" charset="0"/>
              </a:rPr>
              <a:t>Building media literacy is important (week 2) </a:t>
            </a:r>
          </a:p>
          <a:p>
            <a:pPr marL="0" indent="0">
              <a:buNone/>
            </a:pPr>
            <a:endParaRPr lang="en-AU" sz="1867" dirty="0">
              <a:latin typeface="Arial" panose="020B0604020202020204" pitchFamily="34" charset="0"/>
              <a:ea typeface="Calibri" panose="020F0502020204030204" pitchFamily="34" charset="0"/>
            </a:endParaRPr>
          </a:p>
          <a:p>
            <a:pPr marL="0" indent="0">
              <a:buNone/>
            </a:pPr>
            <a:r>
              <a:rPr lang="en-AU" sz="1867" dirty="0">
                <a:latin typeface="Arial" panose="020B0604020202020204" pitchFamily="34" charset="0"/>
                <a:ea typeface="Calibri" panose="020F0502020204030204" pitchFamily="34" charset="0"/>
              </a:rPr>
              <a:t>I highlight for them that part of being media literate is understanding not just how the algorithms work in our social media platforms to show us content that will confirm our biases, but that we also need to ask: </a:t>
            </a:r>
            <a:r>
              <a:rPr lang="en-AU" sz="1867" i="1" dirty="0">
                <a:latin typeface="Arial" panose="020B0604020202020204" pitchFamily="34" charset="0"/>
                <a:ea typeface="Calibri" panose="020F0502020204030204" pitchFamily="34" charset="0"/>
              </a:rPr>
              <a:t>Who owns the media</a:t>
            </a:r>
            <a:r>
              <a:rPr lang="en-AU" sz="1867" dirty="0">
                <a:latin typeface="Arial" panose="020B0604020202020204" pitchFamily="34" charset="0"/>
                <a:ea typeface="Calibri" panose="020F0502020204030204" pitchFamily="34" charset="0"/>
              </a:rPr>
              <a:t>? </a:t>
            </a:r>
            <a:r>
              <a:rPr lang="en-AU" sz="1867" i="1" dirty="0">
                <a:latin typeface="Arial" panose="020B0604020202020204" pitchFamily="34" charset="0"/>
                <a:ea typeface="Calibri" panose="020F0502020204030204" pitchFamily="34" charset="0"/>
              </a:rPr>
              <a:t>If there is a lack of diversity of media ownership, what does this mean for democracy in Australia? Can we identify a specific world-view being represented by the different media companies in their content? </a:t>
            </a:r>
          </a:p>
          <a:p>
            <a:pPr marL="0" indent="0">
              <a:buNone/>
            </a:pPr>
            <a:endParaRPr lang="en-AU" sz="1867" dirty="0">
              <a:latin typeface="Arial" panose="020B0604020202020204" pitchFamily="34" charset="0"/>
              <a:ea typeface="Calibri" panose="020F0502020204030204" pitchFamily="34" charset="0"/>
            </a:endParaRPr>
          </a:p>
          <a:p>
            <a:pPr marL="0" indent="0">
              <a:buNone/>
            </a:pPr>
            <a:endParaRPr lang="en-AU" sz="1867" dirty="0">
              <a:latin typeface="Arial" panose="020B0604020202020204" pitchFamily="34" charset="0"/>
              <a:ea typeface="Calibri" panose="020F0502020204030204" pitchFamily="34" charset="0"/>
            </a:endParaRPr>
          </a:p>
          <a:p>
            <a:pPr marL="0" indent="0">
              <a:buNone/>
            </a:pPr>
            <a:endParaRPr lang="en-AU" sz="1867" dirty="0">
              <a:latin typeface="Arial" panose="020B0604020202020204" pitchFamily="34" charset="0"/>
              <a:ea typeface="Calibri" panose="020F0502020204030204" pitchFamily="34" charset="0"/>
            </a:endParaRPr>
          </a:p>
          <a:p>
            <a:pPr marL="0" indent="0">
              <a:buNone/>
            </a:pPr>
            <a:endParaRPr lang="en-AU" sz="1867" dirty="0">
              <a:latin typeface="Arial" panose="020B0604020202020204" pitchFamily="34" charset="0"/>
              <a:ea typeface="Calibri" panose="020F0502020204030204" pitchFamily="34" charset="0"/>
            </a:endParaRPr>
          </a:p>
          <a:p>
            <a:pPr marL="0" indent="0">
              <a:buNone/>
            </a:pPr>
            <a:endParaRPr lang="en-US" sz="1867" dirty="0">
              <a:latin typeface="Arial" panose="020B0604020202020204" pitchFamily="34" charset="0"/>
              <a:ea typeface="Calibri" panose="020F0502020204030204" pitchFamily="34" charset="0"/>
            </a:endParaRPr>
          </a:p>
          <a:p>
            <a:pPr marL="0" indent="0">
              <a:buNone/>
            </a:pPr>
            <a:endParaRPr lang="en-US" sz="1867" dirty="0">
              <a:latin typeface="Arial" panose="020B0604020202020204" pitchFamily="34" charset="0"/>
            </a:endParaRPr>
          </a:p>
          <a:p>
            <a:pPr marL="0" indent="0">
              <a:buNone/>
            </a:pPr>
            <a:endParaRPr lang="en-US" sz="1867" dirty="0"/>
          </a:p>
        </p:txBody>
      </p:sp>
      <p:pic>
        <p:nvPicPr>
          <p:cNvPr id="4" name="Picture 3">
            <a:extLst>
              <a:ext uri="{FF2B5EF4-FFF2-40B4-BE49-F238E27FC236}">
                <a16:creationId xmlns:a16="http://schemas.microsoft.com/office/drawing/2014/main" id="{5A63832D-D8A3-44F2-8633-2BCD4D3112D7}"/>
              </a:ext>
            </a:extLst>
          </p:cNvPr>
          <p:cNvPicPr>
            <a:picLocks noChangeAspect="1"/>
          </p:cNvPicPr>
          <p:nvPr/>
        </p:nvPicPr>
        <p:blipFill>
          <a:blip r:embed="rId3"/>
          <a:stretch>
            <a:fillRect/>
          </a:stretch>
        </p:blipFill>
        <p:spPr>
          <a:xfrm>
            <a:off x="250919" y="3263809"/>
            <a:ext cx="3398877" cy="2299511"/>
          </a:xfrm>
          <a:prstGeom prst="rect">
            <a:avLst/>
          </a:prstGeom>
        </p:spPr>
      </p:pic>
      <p:pic>
        <p:nvPicPr>
          <p:cNvPr id="5" name="Picture 4">
            <a:extLst>
              <a:ext uri="{FF2B5EF4-FFF2-40B4-BE49-F238E27FC236}">
                <a16:creationId xmlns:a16="http://schemas.microsoft.com/office/drawing/2014/main" id="{0987C48A-52DD-4343-A0CB-7C9D14B5F3DF}"/>
              </a:ext>
            </a:extLst>
          </p:cNvPr>
          <p:cNvPicPr>
            <a:picLocks noChangeAspect="1"/>
          </p:cNvPicPr>
          <p:nvPr/>
        </p:nvPicPr>
        <p:blipFill>
          <a:blip r:embed="rId4"/>
          <a:stretch>
            <a:fillRect/>
          </a:stretch>
        </p:blipFill>
        <p:spPr>
          <a:xfrm>
            <a:off x="3950368" y="3263810"/>
            <a:ext cx="4358616" cy="2299509"/>
          </a:xfrm>
          <a:prstGeom prst="rect">
            <a:avLst/>
          </a:prstGeom>
        </p:spPr>
      </p:pic>
      <p:pic>
        <p:nvPicPr>
          <p:cNvPr id="6" name="Picture 5">
            <a:extLst>
              <a:ext uri="{FF2B5EF4-FFF2-40B4-BE49-F238E27FC236}">
                <a16:creationId xmlns:a16="http://schemas.microsoft.com/office/drawing/2014/main" id="{2931126A-95CF-40AD-8633-A7D2BBC28C49}"/>
              </a:ext>
            </a:extLst>
          </p:cNvPr>
          <p:cNvPicPr>
            <a:picLocks noChangeAspect="1"/>
          </p:cNvPicPr>
          <p:nvPr/>
        </p:nvPicPr>
        <p:blipFill>
          <a:blip r:embed="rId5"/>
          <a:stretch>
            <a:fillRect/>
          </a:stretch>
        </p:blipFill>
        <p:spPr>
          <a:xfrm>
            <a:off x="8431943" y="3205667"/>
            <a:ext cx="3440980" cy="2415792"/>
          </a:xfrm>
          <a:prstGeom prst="rect">
            <a:avLst/>
          </a:prstGeom>
        </p:spPr>
      </p:pic>
    </p:spTree>
    <p:extLst>
      <p:ext uri="{BB962C8B-B14F-4D97-AF65-F5344CB8AC3E}">
        <p14:creationId xmlns:p14="http://schemas.microsoft.com/office/powerpoint/2010/main" val="2952978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875-BC6A-4C37-A449-943B3E84E83A}"/>
              </a:ext>
            </a:extLst>
          </p:cNvPr>
          <p:cNvSpPr>
            <a:spLocks noGrp="1"/>
          </p:cNvSpPr>
          <p:nvPr>
            <p:ph type="body" sz="quarter" idx="11"/>
          </p:nvPr>
        </p:nvSpPr>
        <p:spPr>
          <a:xfrm>
            <a:off x="382120" y="539751"/>
            <a:ext cx="11054537" cy="863600"/>
          </a:xfrm>
        </p:spPr>
        <p:txBody>
          <a:bodyPr/>
          <a:lstStyle/>
          <a:p>
            <a:r>
              <a:rPr lang="en-AU" dirty="0"/>
              <a:t>Scaffolding: Intervention (Pt 1) </a:t>
            </a:r>
            <a:endParaRPr lang="en-US" dirty="0"/>
          </a:p>
          <a:p>
            <a:endParaRPr lang="en-US" dirty="0"/>
          </a:p>
        </p:txBody>
      </p:sp>
      <p:sp>
        <p:nvSpPr>
          <p:cNvPr id="3" name="Text Placeholder 2">
            <a:extLst>
              <a:ext uri="{FF2B5EF4-FFF2-40B4-BE49-F238E27FC236}">
                <a16:creationId xmlns:a16="http://schemas.microsoft.com/office/drawing/2014/main" id="{29303598-411F-4A8B-9BB5-878124CEC73A}"/>
              </a:ext>
            </a:extLst>
          </p:cNvPr>
          <p:cNvSpPr>
            <a:spLocks noGrp="1"/>
          </p:cNvSpPr>
          <p:nvPr>
            <p:ph type="body" sz="quarter" idx="12"/>
          </p:nvPr>
        </p:nvSpPr>
        <p:spPr>
          <a:xfrm>
            <a:off x="382119" y="1403352"/>
            <a:ext cx="10741316" cy="4051297"/>
          </a:xfrm>
        </p:spPr>
        <p:txBody>
          <a:bodyPr/>
          <a:lstStyle/>
          <a:p>
            <a:pPr marL="0" indent="0">
              <a:buNone/>
            </a:pPr>
            <a:r>
              <a:rPr lang="en-AU" sz="1600" dirty="0"/>
              <a:t>To highlight that different media platforms may present stories with a specific stance that connects with a left or right political perspective, the students are given two articles on a contemporary social issue that may impact many of our students – </a:t>
            </a:r>
            <a:r>
              <a:rPr lang="en-AU" sz="1600" b="1" dirty="0"/>
              <a:t>increasing social welfare payments</a:t>
            </a:r>
            <a:r>
              <a:rPr lang="en-AU" sz="1600" dirty="0"/>
              <a:t>. One presents a progressive stance and one presents a conservative stance, and the students are encouraged to consider these questions: </a:t>
            </a:r>
          </a:p>
          <a:p>
            <a:pPr marL="0" indent="0">
              <a:buNone/>
            </a:pPr>
            <a:endParaRPr lang="en-AU" sz="1600" dirty="0"/>
          </a:p>
          <a:p>
            <a:pPr marL="0" indent="0">
              <a:buNone/>
            </a:pPr>
            <a:endParaRPr lang="en-AU" sz="1600" dirty="0"/>
          </a:p>
          <a:p>
            <a:pPr marL="0" indent="0">
              <a:buNone/>
            </a:pPr>
            <a:r>
              <a:rPr lang="en-AU" sz="1867" b="1" dirty="0"/>
              <a:t>Compare the ‘evidence’ included to support the discussion in both articles? Whose voices are included?</a:t>
            </a:r>
          </a:p>
          <a:p>
            <a:pPr marL="0" indent="0">
              <a:buNone/>
            </a:pPr>
            <a:endParaRPr lang="en-AU" sz="1867" b="1" dirty="0"/>
          </a:p>
          <a:p>
            <a:pPr marL="0" indent="0">
              <a:buNone/>
            </a:pPr>
            <a:r>
              <a:rPr lang="en-AU" sz="1867" b="1" dirty="0"/>
              <a:t>What is the stance adopted by the News Corp article on the issue? What is the stance adopted by SBS News? Does this implicate the broader values of the newsgroup?</a:t>
            </a:r>
          </a:p>
          <a:p>
            <a:pPr marL="0" indent="0">
              <a:buNone/>
            </a:pPr>
            <a:endParaRPr lang="en-AU" sz="1867" b="1" dirty="0"/>
          </a:p>
          <a:p>
            <a:pPr marL="0" indent="0">
              <a:buNone/>
            </a:pPr>
            <a:r>
              <a:rPr lang="en-AU" sz="1867" b="1" dirty="0"/>
              <a:t>What language techniques are adopted to inspire an emotional response in either article?</a:t>
            </a:r>
          </a:p>
          <a:p>
            <a:pPr marL="0" indent="0">
              <a:buNone/>
            </a:pPr>
            <a:endParaRPr lang="en-AU" sz="1867" b="1" dirty="0"/>
          </a:p>
          <a:p>
            <a:pPr marL="0" indent="0">
              <a:buNone/>
            </a:pPr>
            <a:endParaRPr lang="en-AU" sz="1600" dirty="0"/>
          </a:p>
          <a:p>
            <a:pPr marL="0" indent="0">
              <a:buNone/>
            </a:pPr>
            <a:endParaRPr lang="en-AU" sz="1600" dirty="0"/>
          </a:p>
          <a:p>
            <a:pPr marL="0" indent="0">
              <a:buNone/>
            </a:pPr>
            <a:endParaRPr lang="en-US" sz="1867" dirty="0"/>
          </a:p>
        </p:txBody>
      </p:sp>
    </p:spTree>
    <p:extLst>
      <p:ext uri="{BB962C8B-B14F-4D97-AF65-F5344CB8AC3E}">
        <p14:creationId xmlns:p14="http://schemas.microsoft.com/office/powerpoint/2010/main" val="3425044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048CA-1B81-411F-A4CD-AC3B712BC54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972AB47-249C-49DD-BE8D-383567B9B40C}"/>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9F85436-4CB7-4F71-9042-5D7EE3A49003}"/>
              </a:ext>
            </a:extLst>
          </p:cNvPr>
          <p:cNvPicPr>
            <a:picLocks noChangeAspect="1"/>
          </p:cNvPicPr>
          <p:nvPr/>
        </p:nvPicPr>
        <p:blipFill>
          <a:blip r:embed="rId2"/>
          <a:stretch>
            <a:fillRect/>
          </a:stretch>
        </p:blipFill>
        <p:spPr>
          <a:xfrm>
            <a:off x="89379" y="0"/>
            <a:ext cx="12013243" cy="6858000"/>
          </a:xfrm>
          <a:prstGeom prst="rect">
            <a:avLst/>
          </a:prstGeom>
        </p:spPr>
      </p:pic>
    </p:spTree>
    <p:extLst>
      <p:ext uri="{BB962C8B-B14F-4D97-AF65-F5344CB8AC3E}">
        <p14:creationId xmlns:p14="http://schemas.microsoft.com/office/powerpoint/2010/main" val="371124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60DA0-E659-44BE-B6B6-A5FBC01A6C9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6D91CD9F-62B9-4FEE-BC31-7530947B2A9D}"/>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9EB8B5EC-996F-48AE-8C19-90CEBFF0412C}"/>
              </a:ext>
            </a:extLst>
          </p:cNvPr>
          <p:cNvPicPr>
            <a:picLocks noChangeAspect="1"/>
          </p:cNvPicPr>
          <p:nvPr/>
        </p:nvPicPr>
        <p:blipFill>
          <a:blip r:embed="rId2"/>
          <a:stretch>
            <a:fillRect/>
          </a:stretch>
        </p:blipFill>
        <p:spPr>
          <a:xfrm>
            <a:off x="191886" y="0"/>
            <a:ext cx="11808229" cy="6858000"/>
          </a:xfrm>
          <a:prstGeom prst="rect">
            <a:avLst/>
          </a:prstGeom>
        </p:spPr>
      </p:pic>
    </p:spTree>
    <p:extLst>
      <p:ext uri="{BB962C8B-B14F-4D97-AF65-F5344CB8AC3E}">
        <p14:creationId xmlns:p14="http://schemas.microsoft.com/office/powerpoint/2010/main" val="1589812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E34F8-9FA8-48E3-875D-53BDF831E29C}"/>
              </a:ext>
            </a:extLst>
          </p:cNvPr>
          <p:cNvSpPr>
            <a:spLocks noGrp="1"/>
          </p:cNvSpPr>
          <p:nvPr>
            <p:ph type="body" sz="quarter" idx="11"/>
          </p:nvPr>
        </p:nvSpPr>
        <p:spPr/>
        <p:txBody>
          <a:bodyPr/>
          <a:lstStyle/>
          <a:p>
            <a:r>
              <a:rPr lang="en-AU" dirty="0"/>
              <a:t>Scaffolding: Intervention (Pt 2)</a:t>
            </a:r>
            <a:endParaRPr lang="en-US" dirty="0"/>
          </a:p>
        </p:txBody>
      </p:sp>
      <p:sp>
        <p:nvSpPr>
          <p:cNvPr id="3" name="Text Placeholder 2">
            <a:extLst>
              <a:ext uri="{FF2B5EF4-FFF2-40B4-BE49-F238E27FC236}">
                <a16:creationId xmlns:a16="http://schemas.microsoft.com/office/drawing/2014/main" id="{7604CC9D-EAF5-419E-B76F-BD41442E5E72}"/>
              </a:ext>
            </a:extLst>
          </p:cNvPr>
          <p:cNvSpPr>
            <a:spLocks noGrp="1"/>
          </p:cNvSpPr>
          <p:nvPr>
            <p:ph type="body" sz="quarter" idx="12"/>
          </p:nvPr>
        </p:nvSpPr>
        <p:spPr>
          <a:xfrm>
            <a:off x="435429" y="1352426"/>
            <a:ext cx="11160529" cy="3339247"/>
          </a:xfrm>
        </p:spPr>
        <p:txBody>
          <a:bodyPr/>
          <a:lstStyle/>
          <a:p>
            <a:pPr marL="0" indent="0">
              <a:buNone/>
            </a:pPr>
            <a:r>
              <a:rPr lang="en-AU" b="1" dirty="0"/>
              <a:t>Language is not neutral (week 3) </a:t>
            </a:r>
          </a:p>
          <a:p>
            <a:pPr marL="0" indent="0">
              <a:buNone/>
            </a:pPr>
            <a:endParaRPr lang="en-AU" sz="1867" dirty="0"/>
          </a:p>
          <a:p>
            <a:pPr marL="0" indent="0">
              <a:buNone/>
            </a:pPr>
            <a:r>
              <a:rPr lang="en-AU" sz="1867" dirty="0"/>
              <a:t>Collectively we discuss how the meanings of ‘family’ have changed and differ according to context and over time. I ask, why does it matter how ‘family’ is defined by society, different institutions (such as religion and politics) or the media. </a:t>
            </a:r>
          </a:p>
          <a:p>
            <a:pPr marL="0" indent="0">
              <a:buNone/>
            </a:pPr>
            <a:endParaRPr lang="en-AU" sz="1867" dirty="0"/>
          </a:p>
          <a:p>
            <a:pPr marL="0" indent="0">
              <a:buNone/>
            </a:pPr>
            <a:r>
              <a:rPr lang="en-AU" sz="1867" dirty="0"/>
              <a:t>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a:t>
            </a:r>
          </a:p>
          <a:p>
            <a:pPr marL="0" indent="0">
              <a:buNone/>
            </a:pPr>
            <a:endParaRPr lang="en-AU" sz="1867" dirty="0"/>
          </a:p>
          <a:p>
            <a:pPr marL="0" indent="0">
              <a:buNone/>
            </a:pPr>
            <a:endParaRPr lang="en-US" sz="1867" dirty="0"/>
          </a:p>
        </p:txBody>
      </p:sp>
      <p:pic>
        <p:nvPicPr>
          <p:cNvPr id="4" name="Picture 3">
            <a:extLst>
              <a:ext uri="{FF2B5EF4-FFF2-40B4-BE49-F238E27FC236}">
                <a16:creationId xmlns:a16="http://schemas.microsoft.com/office/drawing/2014/main" id="{D8B806F9-A8C8-4582-966F-95E8FB2DBCB6}"/>
              </a:ext>
            </a:extLst>
          </p:cNvPr>
          <p:cNvPicPr>
            <a:picLocks noChangeAspect="1"/>
          </p:cNvPicPr>
          <p:nvPr/>
        </p:nvPicPr>
        <p:blipFill>
          <a:blip r:embed="rId3"/>
          <a:stretch>
            <a:fillRect/>
          </a:stretch>
        </p:blipFill>
        <p:spPr>
          <a:xfrm>
            <a:off x="2556838" y="4163873"/>
            <a:ext cx="2276037" cy="2617443"/>
          </a:xfrm>
          <a:prstGeom prst="rect">
            <a:avLst/>
          </a:prstGeom>
        </p:spPr>
      </p:pic>
      <p:pic>
        <p:nvPicPr>
          <p:cNvPr id="5" name="Picture 4">
            <a:extLst>
              <a:ext uri="{FF2B5EF4-FFF2-40B4-BE49-F238E27FC236}">
                <a16:creationId xmlns:a16="http://schemas.microsoft.com/office/drawing/2014/main" id="{7BECD883-C6ED-4895-B335-4AFC0A604640}"/>
              </a:ext>
            </a:extLst>
          </p:cNvPr>
          <p:cNvPicPr>
            <a:picLocks noChangeAspect="1"/>
          </p:cNvPicPr>
          <p:nvPr/>
        </p:nvPicPr>
        <p:blipFill>
          <a:blip r:embed="rId4"/>
          <a:stretch>
            <a:fillRect/>
          </a:stretch>
        </p:blipFill>
        <p:spPr>
          <a:xfrm>
            <a:off x="5053492" y="4371155"/>
            <a:ext cx="3105165" cy="2202879"/>
          </a:xfrm>
          <a:prstGeom prst="rect">
            <a:avLst/>
          </a:prstGeom>
        </p:spPr>
      </p:pic>
      <p:pic>
        <p:nvPicPr>
          <p:cNvPr id="6" name="Picture 5">
            <a:extLst>
              <a:ext uri="{FF2B5EF4-FFF2-40B4-BE49-F238E27FC236}">
                <a16:creationId xmlns:a16="http://schemas.microsoft.com/office/drawing/2014/main" id="{3167D888-2FCA-4AFE-A8A0-28B266F61018}"/>
              </a:ext>
            </a:extLst>
          </p:cNvPr>
          <p:cNvPicPr>
            <a:picLocks noChangeAspect="1"/>
          </p:cNvPicPr>
          <p:nvPr/>
        </p:nvPicPr>
        <p:blipFill>
          <a:blip r:embed="rId5"/>
          <a:stretch>
            <a:fillRect/>
          </a:stretch>
        </p:blipFill>
        <p:spPr>
          <a:xfrm>
            <a:off x="8379275" y="4163873"/>
            <a:ext cx="3657917" cy="2487384"/>
          </a:xfrm>
          <a:prstGeom prst="rect">
            <a:avLst/>
          </a:prstGeom>
        </p:spPr>
      </p:pic>
    </p:spTree>
    <p:extLst>
      <p:ext uri="{BB962C8B-B14F-4D97-AF65-F5344CB8AC3E}">
        <p14:creationId xmlns:p14="http://schemas.microsoft.com/office/powerpoint/2010/main" val="42694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tar: 5 Points 10">
            <a:extLst>
              <a:ext uri="{FF2B5EF4-FFF2-40B4-BE49-F238E27FC236}">
                <a16:creationId xmlns:a16="http://schemas.microsoft.com/office/drawing/2014/main" id="{11581B13-E323-4519-9ED7-0A90F9358F41}"/>
              </a:ext>
            </a:extLst>
          </p:cNvPr>
          <p:cNvSpPr/>
          <p:nvPr/>
        </p:nvSpPr>
        <p:spPr bwMode="auto">
          <a:xfrm>
            <a:off x="6553201" y="302814"/>
            <a:ext cx="2156793" cy="166851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2" name="Text Placeholder 1">
            <a:extLst>
              <a:ext uri="{FF2B5EF4-FFF2-40B4-BE49-F238E27FC236}">
                <a16:creationId xmlns:a16="http://schemas.microsoft.com/office/drawing/2014/main" id="{56610F22-46EF-4CD4-9E92-692E42ED3368}"/>
              </a:ext>
            </a:extLst>
          </p:cNvPr>
          <p:cNvSpPr>
            <a:spLocks noGrp="1"/>
          </p:cNvSpPr>
          <p:nvPr>
            <p:ph type="body" sz="quarter" idx="11"/>
          </p:nvPr>
        </p:nvSpPr>
        <p:spPr/>
        <p:txBody>
          <a:bodyPr/>
          <a:lstStyle/>
          <a:p>
            <a:r>
              <a:rPr lang="en-AU" sz="3200"/>
              <a:t>Education over the life-cycle </a:t>
            </a:r>
            <a:endParaRPr lang="en-US" sz="3200"/>
          </a:p>
        </p:txBody>
      </p:sp>
      <p:sp>
        <p:nvSpPr>
          <p:cNvPr id="3" name="Text Placeholder 2">
            <a:extLst>
              <a:ext uri="{FF2B5EF4-FFF2-40B4-BE49-F238E27FC236}">
                <a16:creationId xmlns:a16="http://schemas.microsoft.com/office/drawing/2014/main" id="{96202A95-44A1-4272-8D3F-B976F7E0C11E}"/>
              </a:ext>
            </a:extLst>
          </p:cNvPr>
          <p:cNvSpPr>
            <a:spLocks noGrp="1"/>
          </p:cNvSpPr>
          <p:nvPr>
            <p:ph type="body" sz="quarter" idx="12"/>
          </p:nvPr>
        </p:nvSpPr>
        <p:spPr/>
        <p:txBody>
          <a:bodyPr/>
          <a:lstStyle/>
          <a:p>
            <a:pPr>
              <a:lnSpc>
                <a:spcPct val="90000"/>
              </a:lnSpc>
            </a:pPr>
            <a:endParaRPr lang="en-AU"/>
          </a:p>
          <a:p>
            <a:endParaRPr lang="en-US"/>
          </a:p>
        </p:txBody>
      </p:sp>
      <p:sp>
        <p:nvSpPr>
          <p:cNvPr id="4" name="Arrow: Left-Right 3">
            <a:extLst>
              <a:ext uri="{FF2B5EF4-FFF2-40B4-BE49-F238E27FC236}">
                <a16:creationId xmlns:a16="http://schemas.microsoft.com/office/drawing/2014/main" id="{16B17C65-0AB5-4409-9518-49658DD10588}"/>
              </a:ext>
            </a:extLst>
          </p:cNvPr>
          <p:cNvSpPr/>
          <p:nvPr/>
        </p:nvSpPr>
        <p:spPr bwMode="auto">
          <a:xfrm>
            <a:off x="628650" y="2785619"/>
            <a:ext cx="10318751"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5" name="TextBox 4">
            <a:extLst>
              <a:ext uri="{FF2B5EF4-FFF2-40B4-BE49-F238E27FC236}">
                <a16:creationId xmlns:a16="http://schemas.microsoft.com/office/drawing/2014/main" id="{38F01BB8-4661-440C-8B2B-246C70117BEF}"/>
              </a:ext>
            </a:extLst>
          </p:cNvPr>
          <p:cNvSpPr txBox="1"/>
          <p:nvPr/>
        </p:nvSpPr>
        <p:spPr>
          <a:xfrm>
            <a:off x="5638800" y="2971801"/>
            <a:ext cx="91440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6" name="TextBox 5">
            <a:extLst>
              <a:ext uri="{FF2B5EF4-FFF2-40B4-BE49-F238E27FC236}">
                <a16:creationId xmlns:a16="http://schemas.microsoft.com/office/drawing/2014/main" id="{AFFADDEE-D130-464B-A6DA-31D43289102F}"/>
              </a:ext>
            </a:extLst>
          </p:cNvPr>
          <p:cNvSpPr txBox="1"/>
          <p:nvPr/>
        </p:nvSpPr>
        <p:spPr>
          <a:xfrm>
            <a:off x="5638800" y="2971801"/>
            <a:ext cx="91440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7" name="TextBox 6">
            <a:extLst>
              <a:ext uri="{FF2B5EF4-FFF2-40B4-BE49-F238E27FC236}">
                <a16:creationId xmlns:a16="http://schemas.microsoft.com/office/drawing/2014/main" id="{B91EFBAF-453A-4A55-A483-0EB4114C9924}"/>
              </a:ext>
            </a:extLst>
          </p:cNvPr>
          <p:cNvSpPr txBox="1"/>
          <p:nvPr/>
        </p:nvSpPr>
        <p:spPr>
          <a:xfrm>
            <a:off x="912813" y="2351519"/>
            <a:ext cx="129540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Pre-school</a:t>
            </a:r>
            <a:r>
              <a:rPr kumimoji="0" lang="en-AU" sz="2400" b="0" i="0" u="none" strike="noStrike" kern="1200" cap="none" spc="0" normalizeH="0" baseline="0" noProof="0">
                <a:ln>
                  <a:noFill/>
                </a:ln>
                <a:solidFill>
                  <a:srgbClr val="000000"/>
                </a:solidFill>
                <a:effectLst/>
                <a:uLnTx/>
                <a:uFillTx/>
                <a:latin typeface="Arial"/>
                <a:ea typeface="+mn-ea"/>
                <a:cs typeface="Arial"/>
              </a:rPr>
              <a:t> </a:t>
            </a: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8" name="TextBox 7">
            <a:extLst>
              <a:ext uri="{FF2B5EF4-FFF2-40B4-BE49-F238E27FC236}">
                <a16:creationId xmlns:a16="http://schemas.microsoft.com/office/drawing/2014/main" id="{9EC01466-216F-4EB1-B586-DFA8655B109A}"/>
              </a:ext>
            </a:extLst>
          </p:cNvPr>
          <p:cNvSpPr txBox="1"/>
          <p:nvPr/>
        </p:nvSpPr>
        <p:spPr>
          <a:xfrm>
            <a:off x="2942433" y="2413074"/>
            <a:ext cx="1657351"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Primary school </a:t>
            </a:r>
            <a:endParaRPr kumimoji="0" lang="en-US" sz="1600" b="0" i="0" u="none" strike="noStrike" kern="1200" cap="none" spc="0" normalizeH="0" baseline="0" noProof="0">
              <a:ln>
                <a:noFill/>
              </a:ln>
              <a:solidFill>
                <a:srgbClr val="000000"/>
              </a:solidFill>
              <a:effectLst/>
              <a:uLnTx/>
              <a:uFillTx/>
              <a:latin typeface="Arial"/>
              <a:ea typeface="+mn-ea"/>
              <a:cs typeface="Arial"/>
            </a:endParaRPr>
          </a:p>
        </p:txBody>
      </p:sp>
      <p:sp>
        <p:nvSpPr>
          <p:cNvPr id="10" name="TextBox 9">
            <a:extLst>
              <a:ext uri="{FF2B5EF4-FFF2-40B4-BE49-F238E27FC236}">
                <a16:creationId xmlns:a16="http://schemas.microsoft.com/office/drawing/2014/main" id="{CB1EDE05-F259-47C7-A402-B15F17879B58}"/>
              </a:ext>
            </a:extLst>
          </p:cNvPr>
          <p:cNvSpPr txBox="1"/>
          <p:nvPr/>
        </p:nvSpPr>
        <p:spPr>
          <a:xfrm flipH="1">
            <a:off x="628648" y="4359617"/>
            <a:ext cx="11041001" cy="830997"/>
          </a:xfrm>
          <a:prstGeom prst="rect">
            <a:avLst/>
          </a:prstGeom>
          <a:solidFill>
            <a:srgbClr val="FFCCCC"/>
          </a:solid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srgbClr val="000000"/>
                </a:solidFill>
                <a:effectLst/>
                <a:uLnTx/>
                <a:uFillTx/>
                <a:latin typeface="Arial"/>
                <a:ea typeface="+mn-ea"/>
                <a:cs typeface="Arial"/>
              </a:rPr>
              <a:t>Enabling education operates in a </a:t>
            </a:r>
            <a:r>
              <a:rPr kumimoji="0" lang="en-AU" sz="2400" b="0" i="1" u="none" strike="noStrike" kern="1200" cap="none" spc="0" normalizeH="0" baseline="0" noProof="0">
                <a:ln>
                  <a:noFill/>
                </a:ln>
                <a:solidFill>
                  <a:srgbClr val="000000"/>
                </a:solidFill>
                <a:effectLst/>
                <a:uLnTx/>
                <a:uFillTx/>
                <a:latin typeface="Arial"/>
                <a:ea typeface="+mn-ea"/>
                <a:cs typeface="Arial"/>
              </a:rPr>
              <a:t>middle</a:t>
            </a:r>
            <a:r>
              <a:rPr kumimoji="0" lang="en-AU" sz="2400" b="0" i="0" u="none" strike="noStrike" kern="1200" cap="none" spc="0" normalizeH="0" baseline="0" noProof="0">
                <a:ln>
                  <a:noFill/>
                </a:ln>
                <a:solidFill>
                  <a:srgbClr val="000000"/>
                </a:solidFill>
                <a:effectLst/>
                <a:uLnTx/>
                <a:uFillTx/>
                <a:latin typeface="Arial"/>
                <a:ea typeface="+mn-ea"/>
                <a:cs typeface="Arial"/>
              </a:rPr>
              <a:t> space between secondary school and higher education, as an intervention or disruptor of educational disadvantage.  </a:t>
            </a:r>
          </a:p>
        </p:txBody>
      </p:sp>
      <p:sp>
        <p:nvSpPr>
          <p:cNvPr id="12" name="TextBox 11">
            <a:extLst>
              <a:ext uri="{FF2B5EF4-FFF2-40B4-BE49-F238E27FC236}">
                <a16:creationId xmlns:a16="http://schemas.microsoft.com/office/drawing/2014/main" id="{735A9895-9D8D-4F84-8A0B-389F1C313A42}"/>
              </a:ext>
            </a:extLst>
          </p:cNvPr>
          <p:cNvSpPr txBox="1"/>
          <p:nvPr/>
        </p:nvSpPr>
        <p:spPr>
          <a:xfrm>
            <a:off x="5290345" y="2413074"/>
            <a:ext cx="2827339"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Secondary school </a:t>
            </a:r>
            <a:endParaRPr kumimoji="0" lang="en-US" sz="1600" b="0" i="0" u="none" strike="noStrike" kern="1200" cap="none" spc="0" normalizeH="0" baseline="0" noProof="0">
              <a:ln>
                <a:noFill/>
              </a:ln>
              <a:solidFill>
                <a:srgbClr val="000000"/>
              </a:solidFill>
              <a:effectLst/>
              <a:uLnTx/>
              <a:uFillTx/>
              <a:latin typeface="Arial"/>
              <a:ea typeface="+mn-ea"/>
              <a:cs typeface="Arial"/>
            </a:endParaRPr>
          </a:p>
        </p:txBody>
      </p:sp>
      <p:sp>
        <p:nvSpPr>
          <p:cNvPr id="13" name="TextBox 12">
            <a:extLst>
              <a:ext uri="{FF2B5EF4-FFF2-40B4-BE49-F238E27FC236}">
                <a16:creationId xmlns:a16="http://schemas.microsoft.com/office/drawing/2014/main" id="{E07F99DF-F887-46E7-85FD-B9B022F439FC}"/>
              </a:ext>
            </a:extLst>
          </p:cNvPr>
          <p:cNvSpPr txBox="1"/>
          <p:nvPr/>
        </p:nvSpPr>
        <p:spPr>
          <a:xfrm>
            <a:off x="7979571" y="2409474"/>
            <a:ext cx="1657351"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University</a:t>
            </a:r>
            <a:endParaRPr kumimoji="0" lang="en-US" sz="1600" b="0" i="0" u="none" strike="noStrike" kern="1200" cap="none" spc="0" normalizeH="0" baseline="0" noProof="0">
              <a:ln>
                <a:noFill/>
              </a:ln>
              <a:solidFill>
                <a:srgbClr val="000000"/>
              </a:solidFill>
              <a:effectLst/>
              <a:uLnTx/>
              <a:uFillTx/>
              <a:latin typeface="Arial"/>
              <a:ea typeface="+mn-ea"/>
              <a:cs typeface="Arial"/>
            </a:endParaRPr>
          </a:p>
        </p:txBody>
      </p:sp>
      <p:sp>
        <p:nvSpPr>
          <p:cNvPr id="14" name="TextBox 13">
            <a:extLst>
              <a:ext uri="{FF2B5EF4-FFF2-40B4-BE49-F238E27FC236}">
                <a16:creationId xmlns:a16="http://schemas.microsoft.com/office/drawing/2014/main" id="{33D73091-21DC-47C2-A0F1-90017CC631A3}"/>
              </a:ext>
            </a:extLst>
          </p:cNvPr>
          <p:cNvSpPr txBox="1"/>
          <p:nvPr/>
        </p:nvSpPr>
        <p:spPr>
          <a:xfrm>
            <a:off x="9474993" y="2300572"/>
            <a:ext cx="189865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Employment</a:t>
            </a:r>
            <a:r>
              <a:rPr kumimoji="0" lang="en-AU" sz="2400" b="0" i="0" u="none" strike="noStrike" kern="1200" cap="none" spc="0" normalizeH="0" baseline="0" noProof="0">
                <a:ln>
                  <a:noFill/>
                </a:ln>
                <a:solidFill>
                  <a:srgbClr val="000000"/>
                </a:solidFill>
                <a:effectLst/>
                <a:uLnTx/>
                <a:uFillTx/>
                <a:latin typeface="Arial"/>
                <a:ea typeface="+mn-ea"/>
                <a:cs typeface="Arial"/>
              </a:rPr>
              <a:t> </a:t>
            </a: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15" name="Arrow: Up 14">
            <a:extLst>
              <a:ext uri="{FF2B5EF4-FFF2-40B4-BE49-F238E27FC236}">
                <a16:creationId xmlns:a16="http://schemas.microsoft.com/office/drawing/2014/main" id="{1D81B4F0-F716-4D0A-9917-256BF6608B63}"/>
              </a:ext>
            </a:extLst>
          </p:cNvPr>
          <p:cNvSpPr/>
          <p:nvPr/>
        </p:nvSpPr>
        <p:spPr bwMode="auto">
          <a:xfrm>
            <a:off x="7314632" y="2598183"/>
            <a:ext cx="484632" cy="97840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16" name="TextBox 15">
            <a:extLst>
              <a:ext uri="{FF2B5EF4-FFF2-40B4-BE49-F238E27FC236}">
                <a16:creationId xmlns:a16="http://schemas.microsoft.com/office/drawing/2014/main" id="{215AF1A3-C7E2-4658-8692-79E85320066F}"/>
              </a:ext>
            </a:extLst>
          </p:cNvPr>
          <p:cNvSpPr txBox="1"/>
          <p:nvPr/>
        </p:nvSpPr>
        <p:spPr>
          <a:xfrm>
            <a:off x="7151564" y="2095485"/>
            <a:ext cx="129540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Enabling</a:t>
            </a:r>
            <a:r>
              <a:rPr kumimoji="0" lang="en-AU" sz="2400" b="0" i="0" u="none" strike="noStrike" kern="1200" cap="none" spc="0" normalizeH="0" baseline="0" noProof="0">
                <a:ln>
                  <a:noFill/>
                </a:ln>
                <a:solidFill>
                  <a:srgbClr val="000000"/>
                </a:solidFill>
                <a:effectLst/>
                <a:uLnTx/>
                <a:uFillTx/>
                <a:latin typeface="Arial"/>
                <a:ea typeface="+mn-ea"/>
                <a:cs typeface="Arial"/>
              </a:rPr>
              <a:t> </a:t>
            </a: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18" name="TextBox 17">
            <a:extLst>
              <a:ext uri="{FF2B5EF4-FFF2-40B4-BE49-F238E27FC236}">
                <a16:creationId xmlns:a16="http://schemas.microsoft.com/office/drawing/2014/main" id="{EAF7345A-90DC-4A23-BE9E-7488D915827C}"/>
              </a:ext>
            </a:extLst>
          </p:cNvPr>
          <p:cNvSpPr txBox="1"/>
          <p:nvPr/>
        </p:nvSpPr>
        <p:spPr>
          <a:xfrm>
            <a:off x="4982813" y="1885283"/>
            <a:ext cx="2714851"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Gate-keeping</a:t>
            </a:r>
            <a:r>
              <a:rPr kumimoji="0" lang="en-AU" sz="2400" b="0" i="0" u="none" strike="noStrike" kern="1200" cap="none" spc="0" normalizeH="0" baseline="0" noProof="0">
                <a:ln>
                  <a:noFill/>
                </a:ln>
                <a:solidFill>
                  <a:srgbClr val="000000"/>
                </a:solidFill>
                <a:effectLst/>
                <a:uLnTx/>
                <a:uFillTx/>
                <a:latin typeface="Arial"/>
                <a:ea typeface="+mn-ea"/>
                <a:cs typeface="Arial"/>
              </a:rPr>
              <a:t> </a:t>
            </a:r>
            <a:r>
              <a:rPr kumimoji="0" lang="en-AU" sz="1600" b="0" i="0" u="none" strike="noStrike" kern="1200" cap="none" spc="0" normalizeH="0" baseline="0" noProof="0">
                <a:ln>
                  <a:noFill/>
                </a:ln>
                <a:solidFill>
                  <a:srgbClr val="000000"/>
                </a:solidFill>
                <a:effectLst/>
                <a:uLnTx/>
                <a:uFillTx/>
                <a:latin typeface="Arial"/>
                <a:ea typeface="+mn-ea"/>
                <a:cs typeface="Arial"/>
              </a:rPr>
              <a:t>strategies</a:t>
            </a:r>
            <a:r>
              <a:rPr kumimoji="0" lang="en-AU" sz="2400" b="0" i="0" u="none" strike="noStrike" kern="1200" cap="none" spc="0" normalizeH="0" baseline="0" noProof="0">
                <a:ln>
                  <a:noFill/>
                </a:ln>
                <a:solidFill>
                  <a:srgbClr val="000000"/>
                </a:solidFill>
                <a:effectLst/>
                <a:uLnTx/>
                <a:uFillTx/>
                <a:latin typeface="Arial"/>
                <a:ea typeface="+mn-ea"/>
                <a:cs typeface="Arial"/>
              </a:rPr>
              <a:t> </a:t>
            </a: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
        <p:nvSpPr>
          <p:cNvPr id="19" name="TextBox 18">
            <a:extLst>
              <a:ext uri="{FF2B5EF4-FFF2-40B4-BE49-F238E27FC236}">
                <a16:creationId xmlns:a16="http://schemas.microsoft.com/office/drawing/2014/main" id="{EE85F409-A96F-4EBC-B92C-94730176BFF9}"/>
              </a:ext>
            </a:extLst>
          </p:cNvPr>
          <p:cNvSpPr txBox="1"/>
          <p:nvPr/>
        </p:nvSpPr>
        <p:spPr>
          <a:xfrm>
            <a:off x="5268192" y="1369817"/>
            <a:ext cx="2144093"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000000"/>
                </a:solidFill>
                <a:effectLst/>
                <a:uLnTx/>
                <a:uFillTx/>
                <a:latin typeface="Arial"/>
                <a:ea typeface="+mn-ea"/>
                <a:cs typeface="Arial"/>
              </a:rPr>
              <a:t>Flexible Learning Options – FLO </a:t>
            </a:r>
            <a:endParaRPr kumimoji="0" lang="en-US" sz="1600" b="0" i="0" u="none" strike="noStrike" kern="1200" cap="none" spc="0" normalizeH="0" baseline="0" noProof="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0D89EC46-9112-45AB-9D92-D56FF2E6BC72}"/>
              </a:ext>
            </a:extLst>
          </p:cNvPr>
          <p:cNvSpPr txBox="1"/>
          <p:nvPr/>
        </p:nvSpPr>
        <p:spPr>
          <a:xfrm>
            <a:off x="7151564" y="969044"/>
            <a:ext cx="1295400"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srgbClr val="000000"/>
                </a:solidFill>
                <a:effectLst/>
                <a:uLnTx/>
                <a:uFillTx/>
                <a:latin typeface="Arial"/>
                <a:ea typeface="+mn-ea"/>
                <a:cs typeface="Arial"/>
              </a:rPr>
              <a:t>ATAR </a:t>
            </a:r>
            <a:endParaRPr kumimoji="0" lang="en-US" sz="2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93699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6EB5F-F39D-4A6C-AFB8-89237B850384}"/>
              </a:ext>
            </a:extLst>
          </p:cNvPr>
          <p:cNvSpPr>
            <a:spLocks noGrp="1"/>
          </p:cNvSpPr>
          <p:nvPr>
            <p:ph type="body" sz="quarter" idx="12"/>
          </p:nvPr>
        </p:nvSpPr>
        <p:spPr>
          <a:xfrm>
            <a:off x="467861" y="168863"/>
            <a:ext cx="11041001" cy="3339247"/>
          </a:xfrm>
        </p:spPr>
        <p:txBody>
          <a:bodyPr/>
          <a:lstStyle/>
          <a:p>
            <a:pPr marL="0" indent="0">
              <a:buNone/>
            </a:pPr>
            <a:r>
              <a:rPr lang="en-AU" sz="2133" dirty="0"/>
              <a:t>In addition to this activity, students are given another text analysis task. This time they are given two media texts on the topic of Aboriginal deaths in custody, as it connects with the global Black Lives Matter movement (another contemporary social issue). </a:t>
            </a:r>
          </a:p>
          <a:p>
            <a:pPr marL="0" indent="0">
              <a:buNone/>
            </a:pPr>
            <a:endParaRPr lang="en-AU" sz="2133" dirty="0"/>
          </a:p>
          <a:p>
            <a:pPr marL="0" indent="0">
              <a:buNone/>
            </a:pPr>
            <a:r>
              <a:rPr lang="en-AU" sz="2133" dirty="0"/>
              <a:t>This time their task is to answer the critical literacy questions from week 2, but to also pay attention to the different methods of the authors to include ‘facts’ (through statistics, reports, policies) and emotive language. We discuss which article more successfully persuades the reader to adopt the authors stance, and to inspire action</a:t>
            </a:r>
            <a:r>
              <a:rPr lang="en-AU" dirty="0"/>
              <a:t>. </a:t>
            </a:r>
          </a:p>
          <a:p>
            <a:endParaRPr lang="en-US" dirty="0"/>
          </a:p>
        </p:txBody>
      </p:sp>
      <p:pic>
        <p:nvPicPr>
          <p:cNvPr id="5" name="Picture 4">
            <a:extLst>
              <a:ext uri="{FF2B5EF4-FFF2-40B4-BE49-F238E27FC236}">
                <a16:creationId xmlns:a16="http://schemas.microsoft.com/office/drawing/2014/main" id="{38C76BA3-7A9C-4D4E-9F1F-47B014EA60D1}"/>
              </a:ext>
            </a:extLst>
          </p:cNvPr>
          <p:cNvPicPr>
            <a:picLocks noChangeAspect="1"/>
          </p:cNvPicPr>
          <p:nvPr/>
        </p:nvPicPr>
        <p:blipFill>
          <a:blip r:embed="rId2"/>
          <a:stretch>
            <a:fillRect/>
          </a:stretch>
        </p:blipFill>
        <p:spPr>
          <a:xfrm>
            <a:off x="3094003" y="2926218"/>
            <a:ext cx="8069165" cy="3439460"/>
          </a:xfrm>
          <a:prstGeom prst="rect">
            <a:avLst/>
          </a:prstGeom>
        </p:spPr>
      </p:pic>
    </p:spTree>
    <p:extLst>
      <p:ext uri="{BB962C8B-B14F-4D97-AF65-F5344CB8AC3E}">
        <p14:creationId xmlns:p14="http://schemas.microsoft.com/office/powerpoint/2010/main" val="3718841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C35A-C41A-4E1B-9C80-05FC6C20ABDB}"/>
              </a:ext>
            </a:extLst>
          </p:cNvPr>
          <p:cNvPicPr>
            <a:picLocks noChangeAspect="1"/>
          </p:cNvPicPr>
          <p:nvPr/>
        </p:nvPicPr>
        <p:blipFill>
          <a:blip r:embed="rId2"/>
          <a:stretch>
            <a:fillRect/>
          </a:stretch>
        </p:blipFill>
        <p:spPr>
          <a:xfrm>
            <a:off x="1021903" y="0"/>
            <a:ext cx="10148195" cy="6858000"/>
          </a:xfrm>
          <a:prstGeom prst="rect">
            <a:avLst/>
          </a:prstGeom>
        </p:spPr>
      </p:pic>
    </p:spTree>
    <p:extLst>
      <p:ext uri="{BB962C8B-B14F-4D97-AF65-F5344CB8AC3E}">
        <p14:creationId xmlns:p14="http://schemas.microsoft.com/office/powerpoint/2010/main" val="247055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BD222-DC11-4A61-B22A-C651DA6BABAF}"/>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3588BB02-EA98-4429-846D-630EBDC6B27C}"/>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63433CC4-0BC9-410C-8FFA-6739C3C9D571}"/>
              </a:ext>
            </a:extLst>
          </p:cNvPr>
          <p:cNvPicPr>
            <a:picLocks noChangeAspect="1"/>
          </p:cNvPicPr>
          <p:nvPr/>
        </p:nvPicPr>
        <p:blipFill>
          <a:blip r:embed="rId2"/>
          <a:stretch>
            <a:fillRect/>
          </a:stretch>
        </p:blipFill>
        <p:spPr>
          <a:xfrm>
            <a:off x="708374" y="0"/>
            <a:ext cx="10775253" cy="6858000"/>
          </a:xfrm>
          <a:prstGeom prst="rect">
            <a:avLst/>
          </a:prstGeom>
        </p:spPr>
      </p:pic>
    </p:spTree>
    <p:extLst>
      <p:ext uri="{BB962C8B-B14F-4D97-AF65-F5344CB8AC3E}">
        <p14:creationId xmlns:p14="http://schemas.microsoft.com/office/powerpoint/2010/main" val="122934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267C5-0B7E-4809-AEEC-DB61A10D3BFD}"/>
              </a:ext>
            </a:extLst>
          </p:cNvPr>
          <p:cNvSpPr>
            <a:spLocks noGrp="1"/>
          </p:cNvSpPr>
          <p:nvPr>
            <p:ph type="body" sz="quarter" idx="11"/>
          </p:nvPr>
        </p:nvSpPr>
        <p:spPr>
          <a:xfrm>
            <a:off x="348343" y="248041"/>
            <a:ext cx="11261151" cy="863600"/>
          </a:xfrm>
        </p:spPr>
        <p:txBody>
          <a:bodyPr/>
          <a:lstStyle/>
          <a:p>
            <a:r>
              <a:rPr lang="en-AU" dirty="0"/>
              <a:t>Student lifeworlds: Intervention (Pt 3)</a:t>
            </a:r>
            <a:endParaRPr lang="en-US" dirty="0"/>
          </a:p>
        </p:txBody>
      </p:sp>
      <p:sp>
        <p:nvSpPr>
          <p:cNvPr id="3" name="Text Placeholder 2">
            <a:extLst>
              <a:ext uri="{FF2B5EF4-FFF2-40B4-BE49-F238E27FC236}">
                <a16:creationId xmlns:a16="http://schemas.microsoft.com/office/drawing/2014/main" id="{4C575ECD-C3B0-4C6B-B3CB-0147023701EC}"/>
              </a:ext>
            </a:extLst>
          </p:cNvPr>
          <p:cNvSpPr>
            <a:spLocks noGrp="1"/>
          </p:cNvSpPr>
          <p:nvPr>
            <p:ph type="body" sz="quarter" idx="12"/>
          </p:nvPr>
        </p:nvSpPr>
        <p:spPr>
          <a:xfrm>
            <a:off x="684245" y="1111642"/>
            <a:ext cx="10911712" cy="4175705"/>
          </a:xfrm>
        </p:spPr>
        <p:txBody>
          <a:bodyPr/>
          <a:lstStyle/>
          <a:p>
            <a:pPr marL="0" indent="0">
              <a:buNone/>
            </a:pPr>
            <a:r>
              <a:rPr lang="en-US" sz="1867" dirty="0">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a:t>
            </a:r>
          </a:p>
          <a:p>
            <a:pPr marL="0" indent="0">
              <a:buNone/>
            </a:pPr>
            <a:endParaRPr lang="en-US" sz="1867" dirty="0">
              <a:latin typeface="Arial" panose="020B0604020202020204" pitchFamily="34" charset="0"/>
              <a:ea typeface="Calibri" panose="020F0502020204030204" pitchFamily="34" charset="0"/>
            </a:endParaRPr>
          </a:p>
          <a:p>
            <a:pPr marL="0" indent="0">
              <a:buNone/>
            </a:pPr>
            <a:r>
              <a:rPr lang="en-US" sz="1867" dirty="0">
                <a:latin typeface="Arial" panose="020B0604020202020204" pitchFamily="34" charset="0"/>
                <a:ea typeface="Calibri" panose="020F0502020204030204" pitchFamily="34" charset="0"/>
              </a:rPr>
              <a:t>This also provide opportunities to tap into their ‘lifeworlds’, as they explored a topic that connected with them personally. </a:t>
            </a:r>
          </a:p>
          <a:p>
            <a:pPr marL="0" indent="0">
              <a:buNone/>
            </a:pPr>
            <a:endParaRPr lang="en-US" sz="1867" dirty="0">
              <a:latin typeface="Arial" panose="020B0604020202020204" pitchFamily="34" charset="0"/>
              <a:ea typeface="Calibri" panose="020F0502020204030204" pitchFamily="34" charset="0"/>
            </a:endParaRPr>
          </a:p>
          <a:p>
            <a:pPr marL="0" indent="0">
              <a:buNone/>
            </a:pPr>
            <a:r>
              <a:rPr lang="en-US" sz="1867" dirty="0">
                <a:latin typeface="Arial" panose="020B0604020202020204" pitchFamily="34" charset="0"/>
                <a:ea typeface="Calibri" panose="020F0502020204030204" pitchFamily="34" charset="0"/>
              </a:rPr>
              <a:t>Building on the scaffolding that has already occurred in weeks 1-3, in </a:t>
            </a:r>
            <a:r>
              <a:rPr lang="en-US" sz="1867" b="1" dirty="0">
                <a:latin typeface="Arial" panose="020B0604020202020204" pitchFamily="34" charset="0"/>
                <a:ea typeface="Calibri" panose="020F0502020204030204" pitchFamily="34" charset="0"/>
              </a:rPr>
              <a:t>week 4 </a:t>
            </a:r>
            <a:r>
              <a:rPr lang="en-US" sz="1867" dirty="0">
                <a:latin typeface="Arial" panose="020B0604020202020204" pitchFamily="34" charset="0"/>
                <a:ea typeface="Calibri" panose="020F0502020204030204" pitchFamily="34" charset="0"/>
              </a:rPr>
              <a:t>we map out how these issues they are interested in could be influenced by whether government chooses to legislate or support through policy or provide adequate resources. </a:t>
            </a:r>
          </a:p>
          <a:p>
            <a:pPr marL="0" indent="0">
              <a:buNone/>
            </a:pPr>
            <a:endParaRPr lang="en-US" sz="1867" dirty="0">
              <a:latin typeface="Arial" panose="020B0604020202020204" pitchFamily="34" charset="0"/>
              <a:ea typeface="Calibri" panose="020F0502020204030204" pitchFamily="34" charset="0"/>
            </a:endParaRPr>
          </a:p>
          <a:p>
            <a:pPr marL="0" indent="0">
              <a:buNone/>
            </a:pPr>
            <a:endParaRPr lang="en-US" sz="1867" dirty="0">
              <a:latin typeface="Arial" panose="020B0604020202020204" pitchFamily="34" charset="0"/>
              <a:ea typeface="Calibri" panose="020F0502020204030204" pitchFamily="34" charset="0"/>
            </a:endParaRPr>
          </a:p>
          <a:p>
            <a:pPr marL="0" indent="0">
              <a:buNone/>
            </a:pPr>
            <a:r>
              <a:rPr lang="en-US" sz="1867" dirty="0">
                <a:latin typeface="Arial" panose="020B0604020202020204" pitchFamily="34" charset="0"/>
                <a:ea typeface="Calibri" panose="020F0502020204030204" pitchFamily="34" charset="0"/>
              </a:rPr>
              <a:t>This was a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a:t>
            </a:r>
          </a:p>
          <a:p>
            <a:pPr marL="0" indent="0">
              <a:buNone/>
            </a:pPr>
            <a:endParaRPr lang="en-US" sz="2133" dirty="0">
              <a:latin typeface="Arial" panose="020B0604020202020204" pitchFamily="34" charset="0"/>
              <a:ea typeface="Calibri" panose="020F0502020204030204" pitchFamily="34" charset="0"/>
            </a:endParaRPr>
          </a:p>
          <a:p>
            <a:pPr marL="0" indent="0">
              <a:buNone/>
            </a:pPr>
            <a:endParaRPr lang="en-US" sz="2133" dirty="0">
              <a:latin typeface="Arial" panose="020B0604020202020204" pitchFamily="34" charset="0"/>
              <a:ea typeface="Calibri" panose="020F0502020204030204" pitchFamily="34" charset="0"/>
            </a:endParaRPr>
          </a:p>
          <a:p>
            <a:pPr marL="0" indent="0">
              <a:buNone/>
            </a:pPr>
            <a:endParaRPr lang="en-US" sz="2133" dirty="0">
              <a:latin typeface="Arial" panose="020B0604020202020204" pitchFamily="34" charset="0"/>
              <a:ea typeface="Calibri" panose="020F0502020204030204" pitchFamily="34" charset="0"/>
            </a:endParaRPr>
          </a:p>
          <a:p>
            <a:pPr marL="0" indent="0">
              <a:buNone/>
            </a:pPr>
            <a:endParaRPr lang="en-US" sz="2133" dirty="0">
              <a:latin typeface="Arial" panose="020B0604020202020204" pitchFamily="34" charset="0"/>
              <a:ea typeface="Calibri" panose="020F0502020204030204" pitchFamily="34" charset="0"/>
            </a:endParaRPr>
          </a:p>
          <a:p>
            <a:pPr marL="0" indent="0">
              <a:buNone/>
            </a:pPr>
            <a:endParaRPr lang="en-US" sz="2133" dirty="0">
              <a:latin typeface="Arial" panose="020B0604020202020204" pitchFamily="34" charset="0"/>
            </a:endParaRPr>
          </a:p>
          <a:p>
            <a:pPr marL="0" indent="0">
              <a:buNone/>
            </a:pPr>
            <a:endParaRPr lang="en-US" sz="1867" dirty="0">
              <a:solidFill>
                <a:schemeClr val="bg1"/>
              </a:solidFill>
              <a:latin typeface="Arial" panose="020B0604020202020204" pitchFamily="34" charset="0"/>
              <a:ea typeface="Calibri" panose="020F0502020204030204" pitchFamily="34" charset="0"/>
            </a:endParaRPr>
          </a:p>
          <a:p>
            <a:pPr marL="0" indent="0">
              <a:buNone/>
            </a:pPr>
            <a:r>
              <a:rPr lang="en-US" sz="1600" dirty="0">
                <a:solidFill>
                  <a:schemeClr val="bg1"/>
                </a:solidFill>
                <a:latin typeface="Arial" panose="020B0604020202020204" pitchFamily="34" charset="0"/>
                <a:ea typeface="Calibri" panose="020F0502020204030204" pitchFamily="34" charset="0"/>
              </a:rPr>
              <a:t>	</a:t>
            </a:r>
            <a:endParaRPr lang="en-US" sz="2133" dirty="0"/>
          </a:p>
        </p:txBody>
      </p:sp>
    </p:spTree>
    <p:extLst>
      <p:ext uri="{BB962C8B-B14F-4D97-AF65-F5344CB8AC3E}">
        <p14:creationId xmlns:p14="http://schemas.microsoft.com/office/powerpoint/2010/main" val="4141539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3EBF0-BE59-47E9-BE3F-8AB981933489}"/>
              </a:ext>
            </a:extLst>
          </p:cNvPr>
          <p:cNvSpPr>
            <a:spLocks noGrp="1"/>
          </p:cNvSpPr>
          <p:nvPr>
            <p:ph type="body" sz="quarter" idx="11"/>
          </p:nvPr>
        </p:nvSpPr>
        <p:spPr>
          <a:xfrm>
            <a:off x="335903" y="571503"/>
            <a:ext cx="11273591" cy="863600"/>
          </a:xfrm>
        </p:spPr>
        <p:txBody>
          <a:bodyPr/>
          <a:lstStyle/>
          <a:p>
            <a:r>
              <a:rPr lang="en-AU" dirty="0"/>
              <a:t>Student lifeworlds: Intervention (Pt 4)</a:t>
            </a:r>
            <a:endParaRPr lang="en-US" dirty="0"/>
          </a:p>
        </p:txBody>
      </p:sp>
      <p:sp>
        <p:nvSpPr>
          <p:cNvPr id="3" name="Text Placeholder 2">
            <a:extLst>
              <a:ext uri="{FF2B5EF4-FFF2-40B4-BE49-F238E27FC236}">
                <a16:creationId xmlns:a16="http://schemas.microsoft.com/office/drawing/2014/main" id="{F5F91B7F-CB6C-40CF-9E69-464BCA44057F}"/>
              </a:ext>
            </a:extLst>
          </p:cNvPr>
          <p:cNvSpPr>
            <a:spLocks noGrp="1"/>
          </p:cNvSpPr>
          <p:nvPr>
            <p:ph type="body" sz="quarter" idx="12"/>
          </p:nvPr>
        </p:nvSpPr>
        <p:spPr>
          <a:xfrm>
            <a:off x="554957" y="1435103"/>
            <a:ext cx="11041001" cy="3339247"/>
          </a:xfrm>
        </p:spPr>
        <p:txBody>
          <a:bodyPr/>
          <a:lstStyle/>
          <a:p>
            <a:pPr marL="0" indent="0">
              <a:buNone/>
            </a:pPr>
            <a:r>
              <a:rPr lang="en-AU" sz="1867" dirty="0"/>
              <a:t>Another intervention that highlights my pedagogical strategy to connect with the students lifeworlds was through conducting a case study of important issues facing students in </a:t>
            </a:r>
            <a:r>
              <a:rPr lang="en-AU" sz="1867" b="1" dirty="0"/>
              <a:t>week 7</a:t>
            </a:r>
            <a:r>
              <a:rPr lang="en-AU" sz="1867" dirty="0"/>
              <a:t> of the course.  I searched for news headlines on the topic of graduate employment prospects, costs of education and surviving while studying. </a:t>
            </a:r>
          </a:p>
          <a:p>
            <a:pPr marL="0" indent="0">
              <a:buNone/>
            </a:pPr>
            <a:endParaRPr lang="en-AU" sz="1867" dirty="0"/>
          </a:p>
          <a:p>
            <a:pPr marL="0" indent="0">
              <a:buNone/>
            </a:pPr>
            <a:r>
              <a:rPr lang="en-AU" sz="1867" dirty="0"/>
              <a:t>I asked ‘how are these issues framed or problematised in the media, </a:t>
            </a:r>
            <a:r>
              <a:rPr lang="en-AU" sz="1867" dirty="0" err="1"/>
              <a:t>analyzing</a:t>
            </a:r>
            <a:r>
              <a:rPr lang="en-AU" sz="1867" dirty="0"/>
              <a:t> the worldview represented in the framing’. The headlines we deconstructed in the lecture were: </a:t>
            </a:r>
          </a:p>
          <a:p>
            <a:pPr marL="0" indent="0">
              <a:buNone/>
            </a:pPr>
            <a:endParaRPr lang="en-AU" sz="1867" dirty="0"/>
          </a:p>
          <a:p>
            <a:pPr marL="0" indent="0">
              <a:buNone/>
            </a:pPr>
            <a:r>
              <a:rPr lang="en-AU" sz="1867" dirty="0"/>
              <a:t>1.</a:t>
            </a:r>
            <a:r>
              <a:rPr lang="en-AU" sz="1867" i="1" dirty="0"/>
              <a:t>New data reveals which universities have the worst employment outcomes </a:t>
            </a:r>
            <a:r>
              <a:rPr lang="en-AU" sz="1867" dirty="0"/>
              <a:t>(News.com, August 26th 2017).</a:t>
            </a:r>
          </a:p>
          <a:p>
            <a:pPr marL="0" indent="0">
              <a:buNone/>
            </a:pPr>
            <a:r>
              <a:rPr lang="en-AU" sz="1867" dirty="0"/>
              <a:t>2.</a:t>
            </a:r>
            <a:r>
              <a:rPr lang="en-AU" sz="1867" i="1" dirty="0"/>
              <a:t>Five myths about Australian university graduate outcomes </a:t>
            </a:r>
            <a:r>
              <a:rPr lang="en-AU" sz="1867" dirty="0"/>
              <a:t>(The Conversation, 24th November 2017).</a:t>
            </a:r>
          </a:p>
          <a:p>
            <a:pPr marL="0" indent="0">
              <a:buNone/>
            </a:pPr>
            <a:r>
              <a:rPr lang="en-AU" sz="1867" dirty="0"/>
              <a:t>3.</a:t>
            </a:r>
            <a:r>
              <a:rPr lang="en-AU" sz="1867" i="1" dirty="0"/>
              <a:t>Cost of Australia university degrees set to soar by up to $15k </a:t>
            </a:r>
            <a:r>
              <a:rPr lang="en-AU" sz="1867" dirty="0"/>
              <a:t>(9 Finance, 5th April 2018).</a:t>
            </a:r>
          </a:p>
          <a:p>
            <a:pPr marL="0" indent="0">
              <a:buNone/>
            </a:pPr>
            <a:r>
              <a:rPr lang="en-AU" sz="1867" dirty="0"/>
              <a:t>4.</a:t>
            </a:r>
            <a:r>
              <a:rPr lang="en-AU" sz="1867" i="1" dirty="0"/>
              <a:t>One in seven </a:t>
            </a:r>
            <a:r>
              <a:rPr lang="en-AU" sz="1867" i="1" dirty="0" err="1"/>
              <a:t>uni</a:t>
            </a:r>
            <a:r>
              <a:rPr lang="en-AU" sz="1867" i="1" dirty="0"/>
              <a:t> students often forced to go without food: new study </a:t>
            </a:r>
            <a:r>
              <a:rPr lang="en-AU" sz="1867" dirty="0"/>
              <a:t>(Sydney Morning Herald, 13th August 2018).</a:t>
            </a:r>
          </a:p>
          <a:p>
            <a:pPr marL="0" indent="0">
              <a:buNone/>
            </a:pPr>
            <a:r>
              <a:rPr lang="en-AU" sz="1867" dirty="0"/>
              <a:t>5.</a:t>
            </a:r>
            <a:r>
              <a:rPr lang="en-AU" sz="1867" i="1" dirty="0"/>
              <a:t>Was your university degree worth the debt? High-paying jobs aren’t a sure thing, experts say </a:t>
            </a:r>
            <a:r>
              <a:rPr lang="en-AU" sz="1867" dirty="0"/>
              <a:t>(ABC News, 11th April 2018. </a:t>
            </a:r>
          </a:p>
          <a:p>
            <a:endParaRPr lang="en-US" dirty="0"/>
          </a:p>
        </p:txBody>
      </p:sp>
    </p:spTree>
    <p:extLst>
      <p:ext uri="{BB962C8B-B14F-4D97-AF65-F5344CB8AC3E}">
        <p14:creationId xmlns:p14="http://schemas.microsoft.com/office/powerpoint/2010/main" val="191783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10D7A-F1FC-45D0-94A0-B0BD998ADF77}"/>
              </a:ext>
            </a:extLst>
          </p:cNvPr>
          <p:cNvSpPr>
            <a:spLocks noGrp="1"/>
          </p:cNvSpPr>
          <p:nvPr>
            <p:ph type="body" sz="quarter" idx="11"/>
          </p:nvPr>
        </p:nvSpPr>
        <p:spPr>
          <a:xfrm>
            <a:off x="554946" y="185837"/>
            <a:ext cx="11054537" cy="863600"/>
          </a:xfrm>
        </p:spPr>
        <p:txBody>
          <a:bodyPr/>
          <a:lstStyle/>
          <a:p>
            <a:r>
              <a:rPr lang="en-US" sz="3200" dirty="0">
                <a:latin typeface="Arial" panose="020B0604020202020204" pitchFamily="34" charset="0"/>
                <a:ea typeface="Arial" panose="020B0604020202020204" pitchFamily="34" charset="0"/>
              </a:rPr>
              <a:t>I problem pose ‘What possible ideological position exists for this topic? </a:t>
            </a:r>
            <a:endParaRPr lang="en-US" sz="3200" dirty="0"/>
          </a:p>
        </p:txBody>
      </p:sp>
      <p:sp>
        <p:nvSpPr>
          <p:cNvPr id="3" name="Text Placeholder 2">
            <a:extLst>
              <a:ext uri="{FF2B5EF4-FFF2-40B4-BE49-F238E27FC236}">
                <a16:creationId xmlns:a16="http://schemas.microsoft.com/office/drawing/2014/main" id="{56131D64-B29D-4849-A1DB-9D54F1BAB36F}"/>
              </a:ext>
            </a:extLst>
          </p:cNvPr>
          <p:cNvSpPr>
            <a:spLocks noGrp="1"/>
          </p:cNvSpPr>
          <p:nvPr>
            <p:ph type="body" sz="quarter" idx="12"/>
          </p:nvPr>
        </p:nvSpPr>
        <p:spPr>
          <a:xfrm>
            <a:off x="554946" y="1165034"/>
            <a:ext cx="11041001" cy="4157300"/>
          </a:xfrm>
        </p:spPr>
        <p:txBody>
          <a:bodyPr/>
          <a:lstStyle/>
          <a:p>
            <a:pPr marL="0" indent="0">
              <a:buNone/>
            </a:pPr>
            <a:r>
              <a:rPr lang="en-AU" sz="1867" dirty="0"/>
              <a:t>I highlight that the stance presented across these sources is of concern for the students (as victims) of an employment market that is insecure, therefore links can be made to left/progressive side of politics for a number of reasons. </a:t>
            </a:r>
          </a:p>
          <a:p>
            <a:pPr marL="0" indent="0">
              <a:buNone/>
            </a:pPr>
            <a:endParaRPr lang="en-AU" sz="1867" dirty="0"/>
          </a:p>
          <a:p>
            <a:pPr marL="0" indent="0">
              <a:buNone/>
            </a:pPr>
            <a:r>
              <a:rPr lang="en-AU" sz="1867" dirty="0"/>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a:t>
            </a:r>
          </a:p>
          <a:p>
            <a:pPr marL="0" indent="0">
              <a:buNone/>
            </a:pPr>
            <a:endParaRPr lang="en-AU" sz="1867" dirty="0"/>
          </a:p>
          <a:p>
            <a:pPr marL="0" indent="0">
              <a:buNone/>
            </a:pPr>
            <a:r>
              <a:rPr lang="en-AU" sz="1867" dirty="0"/>
              <a:t>Interestingly, it is the left/progressive media outlet ‘</a:t>
            </a:r>
            <a:r>
              <a:rPr lang="en-AU" sz="1867" i="1" dirty="0"/>
              <a:t>The Conversation</a:t>
            </a:r>
            <a:r>
              <a:rPr lang="en-AU" sz="1867" dirty="0"/>
              <a:t>’ that published the article on the ‘myths about university outcomes’ that constructs a much more positive account of employment prospects.</a:t>
            </a:r>
          </a:p>
          <a:p>
            <a:pPr marL="0" indent="0">
              <a:buNone/>
            </a:pPr>
            <a:endParaRPr lang="en-US" dirty="0"/>
          </a:p>
        </p:txBody>
      </p:sp>
      <p:pic>
        <p:nvPicPr>
          <p:cNvPr id="5" name="Picture 4">
            <a:extLst>
              <a:ext uri="{FF2B5EF4-FFF2-40B4-BE49-F238E27FC236}">
                <a16:creationId xmlns:a16="http://schemas.microsoft.com/office/drawing/2014/main" id="{C836CC5A-0AF5-4D03-9C7D-86FFFAC293FA}"/>
              </a:ext>
            </a:extLst>
          </p:cNvPr>
          <p:cNvPicPr>
            <a:picLocks noChangeAspect="1"/>
          </p:cNvPicPr>
          <p:nvPr/>
        </p:nvPicPr>
        <p:blipFill>
          <a:blip r:embed="rId3"/>
          <a:stretch>
            <a:fillRect/>
          </a:stretch>
        </p:blipFill>
        <p:spPr>
          <a:xfrm>
            <a:off x="3738835" y="4425039"/>
            <a:ext cx="3918116" cy="1496008"/>
          </a:xfrm>
          <a:prstGeom prst="rect">
            <a:avLst/>
          </a:prstGeom>
        </p:spPr>
      </p:pic>
    </p:spTree>
    <p:extLst>
      <p:ext uri="{BB962C8B-B14F-4D97-AF65-F5344CB8AC3E}">
        <p14:creationId xmlns:p14="http://schemas.microsoft.com/office/powerpoint/2010/main" val="711917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0E761-6B87-48DB-A651-164F3210770E}"/>
              </a:ext>
            </a:extLst>
          </p:cNvPr>
          <p:cNvSpPr>
            <a:spLocks noGrp="1"/>
          </p:cNvSpPr>
          <p:nvPr>
            <p:ph type="body" sz="quarter" idx="11"/>
          </p:nvPr>
        </p:nvSpPr>
        <p:spPr>
          <a:xfrm>
            <a:off x="270710" y="476763"/>
            <a:ext cx="11609493" cy="863600"/>
          </a:xfrm>
        </p:spPr>
        <p:txBody>
          <a:bodyPr/>
          <a:lstStyle/>
          <a:p>
            <a:r>
              <a:rPr lang="en-AU" dirty="0"/>
              <a:t>Student lifeworld's: Intervention (Pt 5) </a:t>
            </a:r>
            <a:endParaRPr lang="en-US" dirty="0"/>
          </a:p>
        </p:txBody>
      </p:sp>
      <p:sp>
        <p:nvSpPr>
          <p:cNvPr id="3" name="Text Placeholder 2">
            <a:extLst>
              <a:ext uri="{FF2B5EF4-FFF2-40B4-BE49-F238E27FC236}">
                <a16:creationId xmlns:a16="http://schemas.microsoft.com/office/drawing/2014/main" id="{5F43F53D-E5A0-43D3-93FB-EB760A779644}"/>
              </a:ext>
            </a:extLst>
          </p:cNvPr>
          <p:cNvSpPr>
            <a:spLocks noGrp="1"/>
          </p:cNvSpPr>
          <p:nvPr>
            <p:ph type="body" sz="quarter" idx="12"/>
          </p:nvPr>
        </p:nvSpPr>
        <p:spPr>
          <a:xfrm>
            <a:off x="554957" y="1435103"/>
            <a:ext cx="11041001" cy="3339247"/>
          </a:xfrm>
        </p:spPr>
        <p:txBody>
          <a:bodyPr/>
          <a:lstStyle/>
          <a:p>
            <a:pPr marL="0" indent="0">
              <a:buNone/>
            </a:pPr>
            <a:r>
              <a:rPr lang="en-AU" sz="1867" dirty="0"/>
              <a:t>In week 7 and 8 I was able to deconstruct and highlight gender, class and race ideologies, encouraging the students to ‘see how the worlds of texts work to construct their worlds, their cultures, and their identities in powerful, often overly ideological ways’ (Luke 2000, p. 453). 2000, p. 453).</a:t>
            </a:r>
          </a:p>
          <a:p>
            <a:pPr marL="0" indent="0">
              <a:buNone/>
            </a:pPr>
            <a:endParaRPr lang="en-AU" sz="1867" dirty="0"/>
          </a:p>
          <a:p>
            <a:pPr marL="0" indent="0">
              <a:buNone/>
            </a:pPr>
            <a:r>
              <a:rPr lang="en-AU" sz="1867" dirty="0"/>
              <a:t> </a:t>
            </a:r>
            <a:endParaRPr lang="en-US" sz="1867" dirty="0"/>
          </a:p>
        </p:txBody>
      </p:sp>
      <p:pic>
        <p:nvPicPr>
          <p:cNvPr id="5" name="Picture 4">
            <a:extLst>
              <a:ext uri="{FF2B5EF4-FFF2-40B4-BE49-F238E27FC236}">
                <a16:creationId xmlns:a16="http://schemas.microsoft.com/office/drawing/2014/main" id="{01E2EEA7-AFD5-4B0C-B1C2-E6A8AACD6B3C}"/>
              </a:ext>
            </a:extLst>
          </p:cNvPr>
          <p:cNvPicPr>
            <a:picLocks noChangeAspect="1"/>
          </p:cNvPicPr>
          <p:nvPr/>
        </p:nvPicPr>
        <p:blipFill>
          <a:blip r:embed="rId3"/>
          <a:stretch>
            <a:fillRect/>
          </a:stretch>
        </p:blipFill>
        <p:spPr>
          <a:xfrm>
            <a:off x="455858" y="2437110"/>
            <a:ext cx="1983780" cy="1983780"/>
          </a:xfrm>
          <a:prstGeom prst="rect">
            <a:avLst/>
          </a:prstGeom>
        </p:spPr>
      </p:pic>
      <p:pic>
        <p:nvPicPr>
          <p:cNvPr id="6" name="Picture 5">
            <a:extLst>
              <a:ext uri="{FF2B5EF4-FFF2-40B4-BE49-F238E27FC236}">
                <a16:creationId xmlns:a16="http://schemas.microsoft.com/office/drawing/2014/main" id="{9C7649FE-8367-48F6-B83A-D599A9811401}"/>
              </a:ext>
            </a:extLst>
          </p:cNvPr>
          <p:cNvPicPr>
            <a:picLocks noChangeAspect="1"/>
          </p:cNvPicPr>
          <p:nvPr/>
        </p:nvPicPr>
        <p:blipFill>
          <a:blip r:embed="rId4"/>
          <a:stretch>
            <a:fillRect/>
          </a:stretch>
        </p:blipFill>
        <p:spPr>
          <a:xfrm>
            <a:off x="2606989" y="3428999"/>
            <a:ext cx="1349911" cy="1983781"/>
          </a:xfrm>
          <a:prstGeom prst="rect">
            <a:avLst/>
          </a:prstGeom>
        </p:spPr>
      </p:pic>
      <p:pic>
        <p:nvPicPr>
          <p:cNvPr id="7" name="Picture 6">
            <a:extLst>
              <a:ext uri="{FF2B5EF4-FFF2-40B4-BE49-F238E27FC236}">
                <a16:creationId xmlns:a16="http://schemas.microsoft.com/office/drawing/2014/main" id="{C200E689-7BBB-485C-BC99-8CDF365FC774}"/>
              </a:ext>
            </a:extLst>
          </p:cNvPr>
          <p:cNvPicPr>
            <a:picLocks noChangeAspect="1"/>
          </p:cNvPicPr>
          <p:nvPr/>
        </p:nvPicPr>
        <p:blipFill>
          <a:blip r:embed="rId5"/>
          <a:stretch>
            <a:fillRect/>
          </a:stretch>
        </p:blipFill>
        <p:spPr>
          <a:xfrm>
            <a:off x="4114685" y="2512397"/>
            <a:ext cx="2300608" cy="1833203"/>
          </a:xfrm>
          <a:prstGeom prst="rect">
            <a:avLst/>
          </a:prstGeom>
        </p:spPr>
      </p:pic>
      <p:pic>
        <p:nvPicPr>
          <p:cNvPr id="8" name="Picture 7">
            <a:extLst>
              <a:ext uri="{FF2B5EF4-FFF2-40B4-BE49-F238E27FC236}">
                <a16:creationId xmlns:a16="http://schemas.microsoft.com/office/drawing/2014/main" id="{FACC4D21-4D13-4742-ADB7-5D617CDA2070}"/>
              </a:ext>
            </a:extLst>
          </p:cNvPr>
          <p:cNvPicPr>
            <a:picLocks noChangeAspect="1"/>
          </p:cNvPicPr>
          <p:nvPr/>
        </p:nvPicPr>
        <p:blipFill>
          <a:blip r:embed="rId6"/>
          <a:stretch>
            <a:fillRect/>
          </a:stretch>
        </p:blipFill>
        <p:spPr>
          <a:xfrm>
            <a:off x="6825969" y="2735499"/>
            <a:ext cx="2563111" cy="2731039"/>
          </a:xfrm>
          <a:prstGeom prst="rect">
            <a:avLst/>
          </a:prstGeom>
        </p:spPr>
      </p:pic>
      <p:pic>
        <p:nvPicPr>
          <p:cNvPr id="9" name="Picture 8">
            <a:extLst>
              <a:ext uri="{FF2B5EF4-FFF2-40B4-BE49-F238E27FC236}">
                <a16:creationId xmlns:a16="http://schemas.microsoft.com/office/drawing/2014/main" id="{CD5215B1-7356-4DE8-94BC-8E5515B70B80}"/>
              </a:ext>
            </a:extLst>
          </p:cNvPr>
          <p:cNvPicPr>
            <a:picLocks noChangeAspect="1"/>
          </p:cNvPicPr>
          <p:nvPr/>
        </p:nvPicPr>
        <p:blipFill>
          <a:blip r:embed="rId7"/>
          <a:stretch>
            <a:fillRect/>
          </a:stretch>
        </p:blipFill>
        <p:spPr>
          <a:xfrm>
            <a:off x="9799756" y="3266987"/>
            <a:ext cx="2318769" cy="1298511"/>
          </a:xfrm>
          <a:prstGeom prst="rect">
            <a:avLst/>
          </a:prstGeom>
        </p:spPr>
      </p:pic>
      <p:pic>
        <p:nvPicPr>
          <p:cNvPr id="10" name="Picture 9">
            <a:extLst>
              <a:ext uri="{FF2B5EF4-FFF2-40B4-BE49-F238E27FC236}">
                <a16:creationId xmlns:a16="http://schemas.microsoft.com/office/drawing/2014/main" id="{A82DB762-28D4-43E3-BE3E-14D795C697D8}"/>
              </a:ext>
            </a:extLst>
          </p:cNvPr>
          <p:cNvPicPr>
            <a:picLocks noChangeAspect="1"/>
          </p:cNvPicPr>
          <p:nvPr/>
        </p:nvPicPr>
        <p:blipFill>
          <a:blip r:embed="rId8"/>
          <a:stretch>
            <a:fillRect/>
          </a:stretch>
        </p:blipFill>
        <p:spPr>
          <a:xfrm>
            <a:off x="4590034" y="4535081"/>
            <a:ext cx="1349911" cy="2205736"/>
          </a:xfrm>
          <a:prstGeom prst="rect">
            <a:avLst/>
          </a:prstGeom>
        </p:spPr>
      </p:pic>
    </p:spTree>
    <p:extLst>
      <p:ext uri="{BB962C8B-B14F-4D97-AF65-F5344CB8AC3E}">
        <p14:creationId xmlns:p14="http://schemas.microsoft.com/office/powerpoint/2010/main" val="241406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3935C-97F2-46FF-BBD0-FEC8B6A7DBA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E59F70E-584F-453F-A436-E0828B08E44F}"/>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09F895C3-43B6-4369-9992-DE469BD0D2BF}"/>
              </a:ext>
            </a:extLst>
          </p:cNvPr>
          <p:cNvPicPr>
            <a:picLocks noChangeAspect="1"/>
          </p:cNvPicPr>
          <p:nvPr/>
        </p:nvPicPr>
        <p:blipFill>
          <a:blip r:embed="rId2"/>
          <a:stretch>
            <a:fillRect/>
          </a:stretch>
        </p:blipFill>
        <p:spPr>
          <a:xfrm>
            <a:off x="0" y="754471"/>
            <a:ext cx="12192000" cy="5349059"/>
          </a:xfrm>
          <a:prstGeom prst="rect">
            <a:avLst/>
          </a:prstGeom>
        </p:spPr>
      </p:pic>
    </p:spTree>
    <p:extLst>
      <p:ext uri="{BB962C8B-B14F-4D97-AF65-F5344CB8AC3E}">
        <p14:creationId xmlns:p14="http://schemas.microsoft.com/office/powerpoint/2010/main" val="2927335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6E283-9A94-4727-87C1-4412AAAE96E8}"/>
              </a:ext>
            </a:extLst>
          </p:cNvPr>
          <p:cNvSpPr>
            <a:spLocks noGrp="1"/>
          </p:cNvSpPr>
          <p:nvPr>
            <p:ph type="body" sz="quarter" idx="11"/>
          </p:nvPr>
        </p:nvSpPr>
        <p:spPr/>
        <p:txBody>
          <a:bodyPr/>
          <a:lstStyle/>
          <a:p>
            <a:r>
              <a:rPr lang="en-AU" dirty="0"/>
              <a:t>Data Collection </a:t>
            </a:r>
            <a:endParaRPr lang="en-US" dirty="0"/>
          </a:p>
        </p:txBody>
      </p:sp>
      <p:sp>
        <p:nvSpPr>
          <p:cNvPr id="3" name="Text Placeholder 2">
            <a:extLst>
              <a:ext uri="{FF2B5EF4-FFF2-40B4-BE49-F238E27FC236}">
                <a16:creationId xmlns:a16="http://schemas.microsoft.com/office/drawing/2014/main" id="{59810C29-185A-49CD-B501-F52D3CA23801}"/>
              </a:ext>
            </a:extLst>
          </p:cNvPr>
          <p:cNvSpPr>
            <a:spLocks noGrp="1"/>
          </p:cNvSpPr>
          <p:nvPr>
            <p:ph type="body" sz="quarter" idx="12"/>
          </p:nvPr>
        </p:nvSpPr>
        <p:spPr>
          <a:xfrm>
            <a:off x="467861" y="1266897"/>
            <a:ext cx="11041001" cy="5019601"/>
          </a:xfrm>
        </p:spPr>
        <p:txBody>
          <a:bodyPr/>
          <a:lstStyle/>
          <a:p>
            <a:pPr marL="0" indent="0">
              <a:buNone/>
            </a:pPr>
            <a:r>
              <a:rPr lang="en-AU" dirty="0"/>
              <a:t>My data collection phase of the project involved the distribution of a hand-written survey to 200+ in the final week of the course that featured the following questions:</a:t>
            </a:r>
          </a:p>
          <a:p>
            <a:pPr marL="0" indent="0">
              <a:buNone/>
            </a:pPr>
            <a:endParaRPr lang="en-AU" dirty="0"/>
          </a:p>
          <a:p>
            <a:pPr marL="0" indent="0">
              <a:buNone/>
            </a:pPr>
            <a:r>
              <a:rPr lang="en-AU" dirty="0"/>
              <a:t>1.How confident are you to identify the political worldview that is being represented in what you read in the media? </a:t>
            </a:r>
          </a:p>
          <a:p>
            <a:pPr marL="0" indent="0">
              <a:buNone/>
            </a:pPr>
            <a:endParaRPr lang="en-AU" dirty="0"/>
          </a:p>
          <a:p>
            <a:pPr marL="0" indent="0">
              <a:buNone/>
            </a:pPr>
            <a:r>
              <a:rPr lang="en-AU" dirty="0"/>
              <a:t>2.How confident are you in detecting the way specific groups and people are represented in the media? </a:t>
            </a:r>
          </a:p>
          <a:p>
            <a:pPr marL="0" indent="0">
              <a:buNone/>
            </a:pPr>
            <a:endParaRPr lang="en-AU" dirty="0"/>
          </a:p>
          <a:p>
            <a:pPr marL="0" indent="0">
              <a:buNone/>
            </a:pPr>
            <a:r>
              <a:rPr lang="en-AU" dirty="0"/>
              <a:t>3.Do you feel confident to assess whether you should believe something as the ‘truth’, whether in the media or academia? </a:t>
            </a:r>
          </a:p>
          <a:p>
            <a:endParaRPr lang="en-US" dirty="0"/>
          </a:p>
        </p:txBody>
      </p:sp>
    </p:spTree>
    <p:extLst>
      <p:ext uri="{BB962C8B-B14F-4D97-AF65-F5344CB8AC3E}">
        <p14:creationId xmlns:p14="http://schemas.microsoft.com/office/powerpoint/2010/main" val="3801996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5DF7E-EBB9-4E67-BA54-E6B5742FE1B5}"/>
              </a:ext>
            </a:extLst>
          </p:cNvPr>
          <p:cNvSpPr>
            <a:spLocks noGrp="1"/>
          </p:cNvSpPr>
          <p:nvPr>
            <p:ph type="body" sz="quarter" idx="11"/>
          </p:nvPr>
        </p:nvSpPr>
        <p:spPr/>
        <p:txBody>
          <a:bodyPr/>
          <a:lstStyle/>
          <a:p>
            <a:r>
              <a:rPr lang="en-AU" dirty="0"/>
              <a:t>Hopeful idea number 1 </a:t>
            </a:r>
            <a:endParaRPr lang="en-US" dirty="0"/>
          </a:p>
        </p:txBody>
      </p:sp>
      <p:sp>
        <p:nvSpPr>
          <p:cNvPr id="3" name="Text Placeholder 2">
            <a:extLst>
              <a:ext uri="{FF2B5EF4-FFF2-40B4-BE49-F238E27FC236}">
                <a16:creationId xmlns:a16="http://schemas.microsoft.com/office/drawing/2014/main" id="{FF413F91-6CBB-48B6-BB58-C2DE0779F6A2}"/>
              </a:ext>
            </a:extLst>
          </p:cNvPr>
          <p:cNvSpPr>
            <a:spLocks noGrp="1"/>
          </p:cNvSpPr>
          <p:nvPr>
            <p:ph type="body" sz="quarter" idx="12"/>
          </p:nvPr>
        </p:nvSpPr>
        <p:spPr>
          <a:xfrm>
            <a:off x="442978" y="1553037"/>
            <a:ext cx="11041001" cy="3339247"/>
          </a:xfrm>
        </p:spPr>
        <p:txBody>
          <a:bodyPr/>
          <a:lstStyle/>
          <a:p>
            <a:pPr marL="0" indent="0">
              <a:buNone/>
            </a:pPr>
            <a:r>
              <a:rPr lang="en-AU" sz="1867" dirty="0"/>
              <a:t>1. 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 </a:t>
            </a:r>
          </a:p>
          <a:p>
            <a:pPr marL="0" indent="0">
              <a:buNone/>
            </a:pPr>
            <a:endParaRPr lang="en-AU" sz="1867" dirty="0"/>
          </a:p>
          <a:p>
            <a:pPr marL="0" indent="0">
              <a:buNone/>
            </a:pPr>
            <a:r>
              <a:rPr lang="en-AU" sz="1867" dirty="0"/>
              <a:t>In response to question 3 of the survey: </a:t>
            </a:r>
            <a:r>
              <a:rPr lang="en-AU" sz="1867" i="1" dirty="0"/>
              <a:t>How confident do you feel about identifying the political worldview that is being represented in what you read in the media</a:t>
            </a:r>
            <a:r>
              <a:rPr lang="en-AU" sz="1867" dirty="0"/>
              <a:t>?, many students offered positive accounts of how the course has transformed their understanding of the link between politics and the media. </a:t>
            </a:r>
          </a:p>
          <a:p>
            <a:pPr marL="0" indent="0">
              <a:buNone/>
            </a:pPr>
            <a:endParaRPr lang="en-AU" sz="1867" dirty="0"/>
          </a:p>
          <a:p>
            <a:pPr marL="0" indent="0">
              <a:buNone/>
            </a:pPr>
            <a:r>
              <a:rPr lang="en-AU" sz="1867" dirty="0"/>
              <a:t>Such as this response </a:t>
            </a:r>
            <a:r>
              <a:rPr lang="en-AU" sz="1867" i="1" dirty="0"/>
              <a:t>‘Before starting this course, I had very little understanding of politics, despite many people attempting to explain the concept to me in the past. I certainly had no idea political bias exists in the media. I’m now not only aware it exists, but I am able to identify it</a:t>
            </a:r>
            <a:r>
              <a:rPr lang="en-AU" sz="1867" dirty="0"/>
              <a:t>’ (Student feedback, Survey 2019). </a:t>
            </a:r>
            <a:endParaRPr lang="en-US" sz="1867" dirty="0"/>
          </a:p>
        </p:txBody>
      </p:sp>
    </p:spTree>
    <p:extLst>
      <p:ext uri="{BB962C8B-B14F-4D97-AF65-F5344CB8AC3E}">
        <p14:creationId xmlns:p14="http://schemas.microsoft.com/office/powerpoint/2010/main" val="403374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EB9ED2-648D-4E7A-916C-BD3F00373C40}"/>
              </a:ext>
            </a:extLst>
          </p:cNvPr>
          <p:cNvSpPr txBox="1"/>
          <p:nvPr/>
        </p:nvSpPr>
        <p:spPr>
          <a:xfrm>
            <a:off x="554944" y="2798566"/>
            <a:ext cx="11162133" cy="2585323"/>
          </a:xfrm>
          <a:prstGeom prst="rect">
            <a:avLst/>
          </a:prstGeom>
          <a:solidFill>
            <a:srgbClr val="F9A5E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000000"/>
                </a:solidFill>
                <a:effectLst/>
                <a:uLnTx/>
                <a:uFillTx/>
                <a:latin typeface="Arial"/>
                <a:ea typeface="+mn-ea"/>
                <a:cs typeface="Arial"/>
              </a:rPr>
              <a:t>In enabling: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000"/>
                </a:solidFill>
                <a:effectLst/>
                <a:uLnTx/>
                <a:uFillTx/>
                <a:latin typeface="Arial"/>
                <a:ea typeface="+mn-ea"/>
                <a:cs typeface="Arial"/>
              </a:rPr>
              <a:t>We set challenging tasks (Luke 2000)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000"/>
                </a:solidFill>
                <a:effectLst/>
                <a:uLnTx/>
                <a:uFillTx/>
                <a:latin typeface="Arial"/>
                <a:ea typeface="+mn-ea"/>
                <a:cs typeface="Arial"/>
              </a:rPr>
              <a:t>We focus on the ‘cultural geography’ (Smyth &amp; Hattam 2004) through cultural messages about who belongs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000"/>
                </a:solidFill>
                <a:effectLst/>
                <a:uLnTx/>
                <a:uFillTx/>
                <a:latin typeface="Arial"/>
                <a:ea typeface="+mn-ea"/>
                <a:cs typeface="Arial"/>
              </a:rPr>
              <a:t>Adopt dialogic and democratic approaches (Freire and Shor 1987)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000"/>
                </a:solidFill>
                <a:effectLst/>
                <a:uLnTx/>
                <a:uFillTx/>
                <a:latin typeface="Arial"/>
                <a:ea typeface="+mn-ea"/>
                <a:cs typeface="Arial"/>
              </a:rPr>
              <a:t>Promote funds of knowledge approaches (Molls and Gonzales 1992)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000"/>
                </a:solidFill>
                <a:effectLst/>
                <a:uLnTx/>
                <a:uFillTx/>
                <a:latin typeface="Arial"/>
                <a:ea typeface="+mn-ea"/>
                <a:cs typeface="Arial"/>
              </a:rPr>
              <a:t>Connect with student lifeworlds, popular culture and scaffold learning (Luke 2000)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a:ln>
                  <a:noFill/>
                </a:ln>
                <a:solidFill>
                  <a:srgbClr val="000000"/>
                </a:solidFill>
                <a:effectLst/>
                <a:uLnTx/>
                <a:uFillTx/>
                <a:latin typeface="Arial"/>
                <a:ea typeface="+mn-ea"/>
                <a:cs typeface="Arial"/>
              </a:rPr>
              <a:t>Focus on the ‘affective’ (Ahmed 2004) elements of teaching and adopting care-full pedagogies (Motta and Bennett 2018) to be ‘emotional champions’ (O’Shea 2019). </a:t>
            </a:r>
          </a:p>
        </p:txBody>
      </p:sp>
      <p:sp>
        <p:nvSpPr>
          <p:cNvPr id="2" name="Text Placeholder 1">
            <a:extLst>
              <a:ext uri="{FF2B5EF4-FFF2-40B4-BE49-F238E27FC236}">
                <a16:creationId xmlns:a16="http://schemas.microsoft.com/office/drawing/2014/main" id="{2C0BED24-B83C-4000-905B-EBEFC4171A1F}"/>
              </a:ext>
            </a:extLst>
          </p:cNvPr>
          <p:cNvSpPr>
            <a:spLocks noGrp="1"/>
          </p:cNvSpPr>
          <p:nvPr>
            <p:ph type="body" sz="quarter" idx="11"/>
          </p:nvPr>
        </p:nvSpPr>
        <p:spPr>
          <a:xfrm>
            <a:off x="554956" y="273785"/>
            <a:ext cx="11491731" cy="863600"/>
          </a:xfrm>
        </p:spPr>
        <p:txBody>
          <a:bodyPr/>
          <a:lstStyle/>
          <a:p>
            <a:r>
              <a:rPr lang="en-AU" sz="4400"/>
              <a:t>Critical Enabling &amp; Inclusive pedagogies </a:t>
            </a:r>
            <a:endParaRPr lang="en-US" sz="4400"/>
          </a:p>
        </p:txBody>
      </p:sp>
      <p:sp>
        <p:nvSpPr>
          <p:cNvPr id="3" name="Text Placeholder 2">
            <a:extLst>
              <a:ext uri="{FF2B5EF4-FFF2-40B4-BE49-F238E27FC236}">
                <a16:creationId xmlns:a16="http://schemas.microsoft.com/office/drawing/2014/main" id="{5BA70C42-9273-416C-9021-57912E578CCC}"/>
              </a:ext>
            </a:extLst>
          </p:cNvPr>
          <p:cNvSpPr>
            <a:spLocks noGrp="1"/>
          </p:cNvSpPr>
          <p:nvPr>
            <p:ph type="body" sz="quarter" idx="12"/>
          </p:nvPr>
        </p:nvSpPr>
        <p:spPr>
          <a:xfrm>
            <a:off x="554945" y="1099885"/>
            <a:ext cx="11162133" cy="1366867"/>
          </a:xfrm>
          <a:solidFill>
            <a:srgbClr val="FF0066"/>
          </a:solidFill>
        </p:spPr>
        <p:txBody>
          <a:bodyPr/>
          <a:lstStyle/>
          <a:p>
            <a:pPr marL="0" indent="0" algn="ctr">
              <a:buNone/>
            </a:pPr>
            <a:r>
              <a:rPr lang="en-AU" sz="1800" b="0" dirty="0">
                <a:solidFill>
                  <a:schemeClr val="bg1"/>
                </a:solidFill>
              </a:rPr>
              <a:t>Enabling educators attempt to shift attention away from ‘deficit discourses to directing attention to transforming institutional spaces, systems and practices, which are implicated in reproducing exclusions and inequalities at cultural, symbolic and structural levels’ </a:t>
            </a:r>
          </a:p>
          <a:p>
            <a:pPr marL="0" indent="0" algn="ctr">
              <a:buNone/>
            </a:pPr>
            <a:r>
              <a:rPr lang="en-AU" sz="1800" b="0" dirty="0">
                <a:solidFill>
                  <a:schemeClr val="bg1"/>
                </a:solidFill>
              </a:rPr>
              <a:t>(Burke, Crozier and </a:t>
            </a:r>
            <a:r>
              <a:rPr lang="en-AU" sz="1800" b="0" dirty="0" err="1">
                <a:solidFill>
                  <a:schemeClr val="bg1"/>
                </a:solidFill>
              </a:rPr>
              <a:t>Misiasze</a:t>
            </a:r>
            <a:r>
              <a:rPr lang="en-AU" sz="1800" b="0" dirty="0">
                <a:solidFill>
                  <a:schemeClr val="bg1"/>
                </a:solidFill>
              </a:rPr>
              <a:t> 2017, p. 30). </a:t>
            </a:r>
          </a:p>
          <a:p>
            <a:endParaRPr lang="en-AU" sz="1800" b="0" dirty="0"/>
          </a:p>
          <a:p>
            <a:endParaRPr lang="en-AU" sz="1800" b="0" dirty="0"/>
          </a:p>
          <a:p>
            <a:r>
              <a:rPr lang="en-AU" sz="1400" b="0" dirty="0">
                <a:solidFill>
                  <a:schemeClr val="bg1"/>
                </a:solidFill>
              </a:rPr>
              <a:t>	</a:t>
            </a:r>
            <a:endParaRPr lang="en-US" sz="1400" b="0" dirty="0">
              <a:solidFill>
                <a:schemeClr val="bg1"/>
              </a:solidFill>
            </a:endParaRPr>
          </a:p>
        </p:txBody>
      </p:sp>
      <p:sp>
        <p:nvSpPr>
          <p:cNvPr id="5" name="TextBox 4">
            <a:extLst>
              <a:ext uri="{FF2B5EF4-FFF2-40B4-BE49-F238E27FC236}">
                <a16:creationId xmlns:a16="http://schemas.microsoft.com/office/drawing/2014/main" id="{92C82309-6D96-464C-97EA-C71DB8EECCA3}"/>
              </a:ext>
            </a:extLst>
          </p:cNvPr>
          <p:cNvSpPr txBox="1"/>
          <p:nvPr/>
        </p:nvSpPr>
        <p:spPr>
          <a:xfrm>
            <a:off x="3128963" y="5937884"/>
            <a:ext cx="8286750" cy="369332"/>
          </a:xfrm>
          <a:prstGeom prst="rect">
            <a:avLst/>
          </a:prstGeom>
          <a:noFill/>
        </p:spPr>
        <p:txBody>
          <a:bodyPr wrap="square" rtlCol="0">
            <a:spAutoFit/>
          </a:bodyPr>
          <a:lstStyle/>
          <a:p>
            <a:r>
              <a:rPr lang="en-AU" altLang="en-US" sz="1800">
                <a:solidFill>
                  <a:schemeClr val="bg1"/>
                </a:solidFill>
              </a:rPr>
              <a:t>Pedagogy: a ‘method’, the performance or repertoires of the teacher </a:t>
            </a:r>
            <a:endParaRPr lang="en-US">
              <a:solidFill>
                <a:schemeClr val="bg1"/>
              </a:solidFill>
            </a:endParaRPr>
          </a:p>
        </p:txBody>
      </p:sp>
    </p:spTree>
    <p:extLst>
      <p:ext uri="{BB962C8B-B14F-4D97-AF65-F5344CB8AC3E}">
        <p14:creationId xmlns:p14="http://schemas.microsoft.com/office/powerpoint/2010/main" val="336866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6552F-3776-406A-BA90-B27B8E550F06}"/>
              </a:ext>
            </a:extLst>
          </p:cNvPr>
          <p:cNvSpPr>
            <a:spLocks noGrp="1"/>
          </p:cNvSpPr>
          <p:nvPr>
            <p:ph type="body" sz="quarter" idx="11"/>
          </p:nvPr>
        </p:nvSpPr>
        <p:spPr>
          <a:xfrm>
            <a:off x="404572" y="409772"/>
            <a:ext cx="11054537" cy="863600"/>
          </a:xfrm>
        </p:spPr>
        <p:txBody>
          <a:bodyPr/>
          <a:lstStyle/>
          <a:p>
            <a:r>
              <a:rPr lang="en-AU" dirty="0"/>
              <a:t>Hopeful idea number 1 </a:t>
            </a:r>
            <a:endParaRPr lang="en-US" dirty="0"/>
          </a:p>
          <a:p>
            <a:endParaRPr lang="en-US" dirty="0"/>
          </a:p>
        </p:txBody>
      </p:sp>
      <p:sp>
        <p:nvSpPr>
          <p:cNvPr id="3" name="Text Placeholder 2">
            <a:extLst>
              <a:ext uri="{FF2B5EF4-FFF2-40B4-BE49-F238E27FC236}">
                <a16:creationId xmlns:a16="http://schemas.microsoft.com/office/drawing/2014/main" id="{2FFE605C-9660-4A0D-84E6-90F03F160694}"/>
              </a:ext>
            </a:extLst>
          </p:cNvPr>
          <p:cNvSpPr>
            <a:spLocks noGrp="1"/>
          </p:cNvSpPr>
          <p:nvPr>
            <p:ph type="body" sz="quarter" idx="12"/>
          </p:nvPr>
        </p:nvSpPr>
        <p:spPr>
          <a:xfrm>
            <a:off x="306141" y="1540594"/>
            <a:ext cx="11041001" cy="3585021"/>
          </a:xfrm>
        </p:spPr>
        <p:txBody>
          <a:bodyPr/>
          <a:lstStyle/>
          <a:p>
            <a:pPr marL="0" indent="0">
              <a:buNone/>
            </a:pPr>
            <a:r>
              <a:rPr lang="en-AU" sz="1867" dirty="0"/>
              <a:t>Another student reflects on their increased confidence: </a:t>
            </a:r>
            <a:r>
              <a:rPr lang="en-AU" sz="1867"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867" dirty="0"/>
              <a:t>’ (Student feedback, Survey 2019). </a:t>
            </a:r>
          </a:p>
          <a:p>
            <a:pPr marL="0" indent="0">
              <a:buNone/>
            </a:pPr>
            <a:endParaRPr lang="en-AU" sz="1867" dirty="0"/>
          </a:p>
          <a:p>
            <a:pPr marL="0" indent="0">
              <a:buNone/>
            </a:pPr>
            <a:r>
              <a:rPr lang="en-AU" sz="1867" dirty="0"/>
              <a:t>This </a:t>
            </a:r>
            <a:r>
              <a:rPr lang="en-AU" sz="1867" dirty="0" err="1"/>
              <a:t>skepticism</a:t>
            </a:r>
            <a:r>
              <a:rPr lang="en-AU" sz="1867" dirty="0"/>
              <a:t> is echoed in this student comment ‘</a:t>
            </a:r>
            <a:r>
              <a:rPr lang="en-AU" sz="1867" i="1" dirty="0"/>
              <a:t>I am definitely better at recognizing and identifying worldviews and now have a more </a:t>
            </a:r>
            <a:r>
              <a:rPr lang="en-AU" sz="1867" i="1" dirty="0" err="1"/>
              <a:t>skeptical</a:t>
            </a:r>
            <a:r>
              <a:rPr lang="en-AU" sz="1867" i="1" dirty="0"/>
              <a:t> approach to consuming media as well as a bigger interest in politics</a:t>
            </a:r>
            <a:r>
              <a:rPr lang="en-AU" sz="1867" dirty="0"/>
              <a:t>’ (Student feedback, Survey 2019). </a:t>
            </a:r>
          </a:p>
          <a:p>
            <a:pPr marL="0" indent="0">
              <a:buNone/>
            </a:pPr>
            <a:endParaRPr lang="en-AU" sz="1867" dirty="0"/>
          </a:p>
          <a:p>
            <a:pPr marL="0" indent="0">
              <a:buNone/>
            </a:pPr>
            <a:endParaRPr lang="en-AU" sz="1867" dirty="0"/>
          </a:p>
          <a:p>
            <a:pPr marL="0" indent="0">
              <a:buNone/>
            </a:pPr>
            <a:r>
              <a:rPr lang="en-AU" sz="1867" dirty="0"/>
              <a:t>Other students reflected on how the course assisted their understanding of politics more broadly; </a:t>
            </a:r>
            <a:r>
              <a:rPr lang="en-AU" sz="1867" i="1" dirty="0"/>
              <a:t>‘I finally understand what political parties stand for and what they try and do. Do I like politics….NO! I think most of them are dumb. However, the course has helped me understand what the media and politics is trying to do </a:t>
            </a:r>
            <a:r>
              <a:rPr lang="en-AU" sz="1867" dirty="0"/>
              <a:t>(Student feedback, Survey 2019). </a:t>
            </a:r>
          </a:p>
          <a:p>
            <a:pPr marL="0" indent="0">
              <a:buNone/>
            </a:pPr>
            <a:endParaRPr lang="en-US" sz="1600" dirty="0"/>
          </a:p>
        </p:txBody>
      </p:sp>
    </p:spTree>
    <p:extLst>
      <p:ext uri="{BB962C8B-B14F-4D97-AF65-F5344CB8AC3E}">
        <p14:creationId xmlns:p14="http://schemas.microsoft.com/office/powerpoint/2010/main" val="2814045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1202E-171B-44E4-836E-BA7A86DA081B}"/>
              </a:ext>
            </a:extLst>
          </p:cNvPr>
          <p:cNvSpPr>
            <a:spLocks noGrp="1"/>
          </p:cNvSpPr>
          <p:nvPr>
            <p:ph type="body" sz="quarter" idx="11"/>
          </p:nvPr>
        </p:nvSpPr>
        <p:spPr>
          <a:xfrm>
            <a:off x="541410" y="136073"/>
            <a:ext cx="11054537" cy="863600"/>
          </a:xfrm>
        </p:spPr>
        <p:txBody>
          <a:bodyPr/>
          <a:lstStyle/>
          <a:p>
            <a:r>
              <a:rPr lang="en-AU" dirty="0"/>
              <a:t>Hopeful idea number 2 </a:t>
            </a:r>
            <a:endParaRPr lang="en-US" dirty="0"/>
          </a:p>
        </p:txBody>
      </p:sp>
      <p:sp>
        <p:nvSpPr>
          <p:cNvPr id="3" name="Text Placeholder 2">
            <a:extLst>
              <a:ext uri="{FF2B5EF4-FFF2-40B4-BE49-F238E27FC236}">
                <a16:creationId xmlns:a16="http://schemas.microsoft.com/office/drawing/2014/main" id="{1BAE6D53-3D7D-47BB-A65D-3940FC628D10}"/>
              </a:ext>
            </a:extLst>
          </p:cNvPr>
          <p:cNvSpPr>
            <a:spLocks noGrp="1"/>
          </p:cNvSpPr>
          <p:nvPr>
            <p:ph type="body" sz="quarter" idx="12"/>
          </p:nvPr>
        </p:nvSpPr>
        <p:spPr>
          <a:xfrm>
            <a:off x="541410" y="862826"/>
            <a:ext cx="11041001" cy="4872391"/>
          </a:xfrm>
        </p:spPr>
        <p:txBody>
          <a:bodyPr/>
          <a:lstStyle/>
          <a:p>
            <a:pPr marL="0" indent="0">
              <a:buNone/>
            </a:pPr>
            <a:r>
              <a:rPr lang="en-AU" sz="1867" b="1" dirty="0"/>
              <a:t>Student artefacts – demonstration of identification of political worldviews or ideologie</a:t>
            </a:r>
            <a:r>
              <a:rPr lang="en-AU" sz="1867" dirty="0"/>
              <a:t>s</a:t>
            </a:r>
          </a:p>
          <a:p>
            <a:pPr marL="0" indent="0">
              <a:buNone/>
            </a:pPr>
            <a:endParaRPr lang="en-AU" sz="1867" dirty="0"/>
          </a:p>
          <a:p>
            <a:pPr marL="0" indent="0">
              <a:buNone/>
            </a:pPr>
            <a:r>
              <a:rPr lang="en-AU" sz="1867" b="1" i="1" dirty="0"/>
              <a:t>This speaks to ‘hopeful’ idea number two regarding the student's increased confidence in their engagement with texts as they develop awareness of dominant forces in society and helps students to recognise, critique and create change and to give power over the meaning-making process.</a:t>
            </a:r>
          </a:p>
          <a:p>
            <a:pPr marL="0" indent="0">
              <a:buNone/>
            </a:pPr>
            <a:endParaRPr lang="en-AU" sz="1867" b="1" i="1" dirty="0"/>
          </a:p>
          <a:p>
            <a:pPr marL="0" indent="0">
              <a:buNone/>
            </a:pPr>
            <a:endParaRPr lang="en-AU" sz="1867" dirty="0"/>
          </a:p>
          <a:p>
            <a:endParaRPr lang="en-US" dirty="0"/>
          </a:p>
        </p:txBody>
      </p:sp>
      <p:pic>
        <p:nvPicPr>
          <p:cNvPr id="5" name="Picture 4">
            <a:extLst>
              <a:ext uri="{FF2B5EF4-FFF2-40B4-BE49-F238E27FC236}">
                <a16:creationId xmlns:a16="http://schemas.microsoft.com/office/drawing/2014/main" id="{3877C41F-5E50-44E8-A214-AF56064C8BB3}"/>
              </a:ext>
            </a:extLst>
          </p:cNvPr>
          <p:cNvPicPr>
            <a:picLocks noChangeAspect="1"/>
          </p:cNvPicPr>
          <p:nvPr/>
        </p:nvPicPr>
        <p:blipFill>
          <a:blip r:embed="rId3"/>
          <a:stretch>
            <a:fillRect/>
          </a:stretch>
        </p:blipFill>
        <p:spPr>
          <a:xfrm>
            <a:off x="1730372" y="2534679"/>
            <a:ext cx="8134096" cy="2850896"/>
          </a:xfrm>
          <a:prstGeom prst="rect">
            <a:avLst/>
          </a:prstGeom>
        </p:spPr>
      </p:pic>
    </p:spTree>
    <p:extLst>
      <p:ext uri="{BB962C8B-B14F-4D97-AF65-F5344CB8AC3E}">
        <p14:creationId xmlns:p14="http://schemas.microsoft.com/office/powerpoint/2010/main" val="1655118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4043F-5CA4-4B2C-ACA9-17C1440E11A1}"/>
              </a:ext>
            </a:extLst>
          </p:cNvPr>
          <p:cNvSpPr>
            <a:spLocks noGrp="1"/>
          </p:cNvSpPr>
          <p:nvPr>
            <p:ph type="body" sz="quarter" idx="11"/>
          </p:nvPr>
        </p:nvSpPr>
        <p:spPr>
          <a:xfrm>
            <a:off x="568732" y="148515"/>
            <a:ext cx="11054537" cy="863600"/>
          </a:xfrm>
        </p:spPr>
        <p:txBody>
          <a:bodyPr/>
          <a:lstStyle/>
          <a:p>
            <a:r>
              <a:rPr lang="en-US" dirty="0"/>
              <a:t>Hopeful idea number 2 </a:t>
            </a:r>
          </a:p>
          <a:p>
            <a:endParaRPr lang="en-US" dirty="0"/>
          </a:p>
        </p:txBody>
      </p:sp>
      <p:sp>
        <p:nvSpPr>
          <p:cNvPr id="3" name="Text Placeholder 2">
            <a:extLst>
              <a:ext uri="{FF2B5EF4-FFF2-40B4-BE49-F238E27FC236}">
                <a16:creationId xmlns:a16="http://schemas.microsoft.com/office/drawing/2014/main" id="{DF5287B0-139B-4592-A99D-0B073D866DDD}"/>
              </a:ext>
            </a:extLst>
          </p:cNvPr>
          <p:cNvSpPr>
            <a:spLocks noGrp="1"/>
          </p:cNvSpPr>
          <p:nvPr>
            <p:ph type="body" sz="quarter" idx="12"/>
          </p:nvPr>
        </p:nvSpPr>
        <p:spPr>
          <a:xfrm>
            <a:off x="554957" y="1012115"/>
            <a:ext cx="11041001" cy="3339247"/>
          </a:xfrm>
        </p:spPr>
        <p:txBody>
          <a:bodyPr/>
          <a:lstStyle/>
          <a:p>
            <a:pPr marL="0" indent="0">
              <a:buNone/>
            </a:pPr>
            <a:r>
              <a:rPr lang="en-AU" sz="1867" dirty="0"/>
              <a:t>. </a:t>
            </a:r>
          </a:p>
          <a:p>
            <a:pPr marL="0" indent="0">
              <a:buNone/>
            </a:pPr>
            <a:endParaRPr lang="en-AU" sz="1867" dirty="0"/>
          </a:p>
          <a:p>
            <a:pPr marL="0" indent="0">
              <a:buNone/>
            </a:pPr>
            <a:endParaRPr lang="en-US" sz="1867" dirty="0"/>
          </a:p>
        </p:txBody>
      </p:sp>
      <p:pic>
        <p:nvPicPr>
          <p:cNvPr id="5" name="Picture 4">
            <a:extLst>
              <a:ext uri="{FF2B5EF4-FFF2-40B4-BE49-F238E27FC236}">
                <a16:creationId xmlns:a16="http://schemas.microsoft.com/office/drawing/2014/main" id="{907950D9-EAAA-4C6F-8CB5-AFC629675771}"/>
              </a:ext>
            </a:extLst>
          </p:cNvPr>
          <p:cNvPicPr>
            <a:picLocks noChangeAspect="1"/>
          </p:cNvPicPr>
          <p:nvPr/>
        </p:nvPicPr>
        <p:blipFill>
          <a:blip r:embed="rId3"/>
          <a:stretch>
            <a:fillRect/>
          </a:stretch>
        </p:blipFill>
        <p:spPr>
          <a:xfrm>
            <a:off x="2028951" y="1563084"/>
            <a:ext cx="8134096" cy="3651877"/>
          </a:xfrm>
          <a:prstGeom prst="rect">
            <a:avLst/>
          </a:prstGeom>
        </p:spPr>
      </p:pic>
    </p:spTree>
    <p:extLst>
      <p:ext uri="{BB962C8B-B14F-4D97-AF65-F5344CB8AC3E}">
        <p14:creationId xmlns:p14="http://schemas.microsoft.com/office/powerpoint/2010/main" val="254904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28978-4EB4-4EC8-BA5E-907CDACDE7CB}"/>
              </a:ext>
            </a:extLst>
          </p:cNvPr>
          <p:cNvSpPr>
            <a:spLocks noGrp="1"/>
          </p:cNvSpPr>
          <p:nvPr>
            <p:ph type="body" sz="quarter" idx="11"/>
          </p:nvPr>
        </p:nvSpPr>
        <p:spPr>
          <a:xfrm>
            <a:off x="405668" y="198277"/>
            <a:ext cx="11054537" cy="863600"/>
          </a:xfrm>
        </p:spPr>
        <p:txBody>
          <a:bodyPr/>
          <a:lstStyle/>
          <a:p>
            <a:r>
              <a:rPr lang="en-AU" sz="3733" dirty="0"/>
              <a:t>Apathy, boredom or misunderstood – what did I learn about my students? </a:t>
            </a:r>
            <a:endParaRPr lang="en-US" sz="3733" dirty="0"/>
          </a:p>
        </p:txBody>
      </p:sp>
      <p:sp>
        <p:nvSpPr>
          <p:cNvPr id="3" name="Text Placeholder 2">
            <a:extLst>
              <a:ext uri="{FF2B5EF4-FFF2-40B4-BE49-F238E27FC236}">
                <a16:creationId xmlns:a16="http://schemas.microsoft.com/office/drawing/2014/main" id="{0B00C4CE-FAEF-4D14-B34D-1FEFB08328DB}"/>
              </a:ext>
            </a:extLst>
          </p:cNvPr>
          <p:cNvSpPr>
            <a:spLocks noGrp="1"/>
          </p:cNvSpPr>
          <p:nvPr>
            <p:ph type="body" sz="quarter" idx="12"/>
          </p:nvPr>
        </p:nvSpPr>
        <p:spPr>
          <a:xfrm>
            <a:off x="419204" y="1266898"/>
            <a:ext cx="11041001" cy="3339247"/>
          </a:xfrm>
        </p:spPr>
        <p:txBody>
          <a:bodyPr/>
          <a:lstStyle/>
          <a:p>
            <a:pPr marL="0" indent="0">
              <a:buNone/>
            </a:pPr>
            <a:r>
              <a:rPr lang="en-AU" sz="2133" dirty="0"/>
              <a:t>The data collection demonstrated  students acknowledged that they may not complete the course with an increased interest with politics or political bias, but that their eyes have been opened to this process in the media and they are aware of the significance of political bias:</a:t>
            </a:r>
          </a:p>
          <a:p>
            <a:pPr marL="0" indent="0">
              <a:buNone/>
            </a:pPr>
            <a:endParaRPr lang="en-AU" sz="2133" dirty="0"/>
          </a:p>
          <a:p>
            <a:pPr marL="0" indent="0">
              <a:buNone/>
            </a:pPr>
            <a:r>
              <a:rPr lang="en-AU" sz="2133" dirty="0"/>
              <a:t>‘</a:t>
            </a:r>
            <a:r>
              <a:rPr lang="en-AU" sz="2133" i="1" dirty="0"/>
              <a:t>My interest in politics has not changed. I still don’t have a view on it but now when I see the media exposing it, I do look up key words on the topic to gain a better understanding about what the media was wanting to expose</a:t>
            </a:r>
            <a:r>
              <a:rPr lang="en-AU" sz="2133" dirty="0"/>
              <a:t>’ (Student feedback, Survey 2019); </a:t>
            </a:r>
          </a:p>
          <a:p>
            <a:pPr marL="0" indent="0">
              <a:buNone/>
            </a:pPr>
            <a:r>
              <a:rPr lang="en-AU" sz="2133" dirty="0"/>
              <a:t>‘</a:t>
            </a:r>
            <a:r>
              <a:rPr lang="en-AU" sz="2133" i="1" dirty="0"/>
              <a:t>I never really had a thought when it came to politics, however with media I have learnt not to also rely on what is being shown without looking it up with evidence</a:t>
            </a:r>
            <a:r>
              <a:rPr lang="en-AU" sz="2133" dirty="0"/>
              <a:t>’ (Student feedback, Survey 2019). </a:t>
            </a:r>
          </a:p>
          <a:p>
            <a:pPr marL="0" indent="0">
              <a:buNone/>
            </a:pPr>
            <a:endParaRPr lang="en-AU" sz="2133" dirty="0"/>
          </a:p>
          <a:p>
            <a:pPr marL="0" indent="0">
              <a:buNone/>
            </a:pPr>
            <a:r>
              <a:rPr lang="en-AU" sz="2133" dirty="0"/>
              <a:t>Hess and </a:t>
            </a:r>
            <a:r>
              <a:rPr lang="en-AU" sz="2133" dirty="0" err="1"/>
              <a:t>Gatti</a:t>
            </a:r>
            <a:r>
              <a:rPr lang="en-AU" sz="2133" dirty="0"/>
              <a:t> (2010, p. 22) propose that ‘teaching controversial issues through discussion strengthens democracy because of the causal relationship between discussion and the cultivation of political tolerance’, that is vital to democracies like Australia.</a:t>
            </a:r>
          </a:p>
          <a:p>
            <a:endParaRPr lang="en-AU" sz="2133" dirty="0"/>
          </a:p>
          <a:p>
            <a:endParaRPr lang="en-US" dirty="0"/>
          </a:p>
        </p:txBody>
      </p:sp>
    </p:spTree>
    <p:extLst>
      <p:ext uri="{BB962C8B-B14F-4D97-AF65-F5344CB8AC3E}">
        <p14:creationId xmlns:p14="http://schemas.microsoft.com/office/powerpoint/2010/main" val="328914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BA71B8-C61C-46C1-BCD5-801AD8589804}"/>
              </a:ext>
            </a:extLst>
          </p:cNvPr>
          <p:cNvSpPr>
            <a:spLocks noGrp="1"/>
          </p:cNvSpPr>
          <p:nvPr>
            <p:ph type="body" sz="quarter" idx="11"/>
          </p:nvPr>
        </p:nvSpPr>
        <p:spPr>
          <a:xfrm>
            <a:off x="541410" y="148515"/>
            <a:ext cx="11054537" cy="863600"/>
          </a:xfrm>
        </p:spPr>
        <p:txBody>
          <a:bodyPr/>
          <a:lstStyle/>
          <a:p>
            <a:r>
              <a:rPr lang="en-AU" sz="4267" dirty="0"/>
              <a:t>Apathy, boredom or misunderstood – what did I learn about my students? </a:t>
            </a:r>
            <a:endParaRPr lang="en-US" sz="4267" dirty="0"/>
          </a:p>
          <a:p>
            <a:endParaRPr lang="en-US" dirty="0"/>
          </a:p>
        </p:txBody>
      </p:sp>
      <p:sp>
        <p:nvSpPr>
          <p:cNvPr id="3" name="Text Placeholder 2">
            <a:extLst>
              <a:ext uri="{FF2B5EF4-FFF2-40B4-BE49-F238E27FC236}">
                <a16:creationId xmlns:a16="http://schemas.microsoft.com/office/drawing/2014/main" id="{E7149F61-94A4-4892-B417-10F947D03D8B}"/>
              </a:ext>
            </a:extLst>
          </p:cNvPr>
          <p:cNvSpPr>
            <a:spLocks noGrp="1"/>
          </p:cNvSpPr>
          <p:nvPr>
            <p:ph type="body" sz="quarter" idx="12"/>
          </p:nvPr>
        </p:nvSpPr>
        <p:spPr>
          <a:xfrm>
            <a:off x="354788" y="1465951"/>
            <a:ext cx="11041001" cy="3339247"/>
          </a:xfrm>
        </p:spPr>
        <p:txBody>
          <a:bodyPr/>
          <a:lstStyle/>
          <a:p>
            <a:pPr marL="0" indent="0">
              <a:buNone/>
            </a:pPr>
            <a:r>
              <a:rPr lang="en-AU" sz="1867" dirty="0"/>
              <a:t>The responses to question 2 of the survey about the course increasing confidence in identifying the way specific groups and people are represented in the media, indicate this awareness of marginalization as one student responded ‘</a:t>
            </a:r>
            <a:r>
              <a:rPr lang="en-AU" sz="1867" i="1" dirty="0"/>
              <a:t>I guess the lesson of asking ‘whose voices are being heard/ignored is important to remember</a:t>
            </a:r>
            <a:r>
              <a:rPr lang="en-AU" sz="1867" dirty="0"/>
              <a:t>’ (Student feedback, Survey 2019).</a:t>
            </a:r>
          </a:p>
          <a:p>
            <a:pPr marL="0" indent="0">
              <a:buNone/>
            </a:pPr>
            <a:endParaRPr lang="en-AU" sz="1867" dirty="0"/>
          </a:p>
          <a:p>
            <a:pPr marL="0" indent="0">
              <a:buNone/>
            </a:pPr>
            <a:endParaRPr lang="en-AU" sz="1867" dirty="0"/>
          </a:p>
          <a:p>
            <a:pPr marL="0" indent="0">
              <a:buNone/>
            </a:pPr>
            <a:r>
              <a:rPr lang="en-AU" sz="1867" dirty="0"/>
              <a:t> Another student reflected </a:t>
            </a:r>
            <a:r>
              <a:rPr lang="en-AU" sz="1867" i="1" dirty="0"/>
              <a:t>‘I was unaware of how much minorities were not represented in the media. I previously never thought much about the voices that were excluded’</a:t>
            </a:r>
            <a:r>
              <a:rPr lang="en-AU" sz="1867" dirty="0"/>
              <a:t> (Student feedback, Survey 2019). </a:t>
            </a:r>
          </a:p>
          <a:p>
            <a:pPr marL="0" indent="0">
              <a:buNone/>
            </a:pPr>
            <a:endParaRPr lang="en-AU" sz="1867" dirty="0"/>
          </a:p>
          <a:p>
            <a:pPr marL="0" indent="0">
              <a:buNone/>
            </a:pPr>
            <a:endParaRPr lang="en-AU" sz="1867" dirty="0"/>
          </a:p>
          <a:p>
            <a:pPr marL="0" indent="0">
              <a:buNone/>
            </a:pPr>
            <a:r>
              <a:rPr lang="en-AU" sz="1867" dirty="0"/>
              <a:t>The scaffolding of concepts and application to different texts each week provided the tools for students to apply in their everyday ‘reading of the world’ (Freire 2004) as this student shared: ‘</a:t>
            </a:r>
            <a:r>
              <a:rPr lang="en-AU" sz="1867" i="1" dirty="0"/>
              <a:t>Seeing biased articles and news had always upset me, but being able to identify methods of bias and manipulation and poor research makes it easier for me to understand</a:t>
            </a:r>
            <a:r>
              <a:rPr lang="en-AU" sz="1867" dirty="0"/>
              <a:t>’ (Student feedback, Survey 2019).</a:t>
            </a:r>
          </a:p>
          <a:p>
            <a:endParaRPr lang="en-US" dirty="0"/>
          </a:p>
        </p:txBody>
      </p:sp>
    </p:spTree>
    <p:extLst>
      <p:ext uri="{BB962C8B-B14F-4D97-AF65-F5344CB8AC3E}">
        <p14:creationId xmlns:p14="http://schemas.microsoft.com/office/powerpoint/2010/main" val="338598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DEB84-8ECF-4FCD-AB9E-D1C78CCB62A1}"/>
              </a:ext>
            </a:extLst>
          </p:cNvPr>
          <p:cNvSpPr>
            <a:spLocks noGrp="1"/>
          </p:cNvSpPr>
          <p:nvPr>
            <p:ph type="body" sz="quarter" idx="11"/>
          </p:nvPr>
        </p:nvSpPr>
        <p:spPr>
          <a:xfrm>
            <a:off x="380776" y="534180"/>
            <a:ext cx="11054537" cy="863600"/>
          </a:xfrm>
        </p:spPr>
        <p:txBody>
          <a:bodyPr/>
          <a:lstStyle/>
          <a:p>
            <a:r>
              <a:rPr lang="en-AU" sz="3200" dirty="0"/>
              <a:t>Apathy, boredom or misunderstood – what did I learn about my students? </a:t>
            </a:r>
          </a:p>
          <a:p>
            <a:endParaRPr lang="en-US" dirty="0"/>
          </a:p>
        </p:txBody>
      </p:sp>
      <p:sp>
        <p:nvSpPr>
          <p:cNvPr id="3" name="Text Placeholder 2">
            <a:extLst>
              <a:ext uri="{FF2B5EF4-FFF2-40B4-BE49-F238E27FC236}">
                <a16:creationId xmlns:a16="http://schemas.microsoft.com/office/drawing/2014/main" id="{F6D5A54A-0B68-41E8-82C3-59DA9D5B8E61}"/>
              </a:ext>
            </a:extLst>
          </p:cNvPr>
          <p:cNvSpPr>
            <a:spLocks noGrp="1"/>
          </p:cNvSpPr>
          <p:nvPr>
            <p:ph type="body" sz="quarter" idx="12"/>
          </p:nvPr>
        </p:nvSpPr>
        <p:spPr>
          <a:xfrm>
            <a:off x="380776" y="1615239"/>
            <a:ext cx="11041001" cy="3339247"/>
          </a:xfrm>
        </p:spPr>
        <p:txBody>
          <a:bodyPr/>
          <a:lstStyle/>
          <a:p>
            <a:pPr marL="0" indent="0">
              <a:buNone/>
            </a:pPr>
            <a:r>
              <a:rPr lang="en-AU" sz="1867" dirty="0"/>
              <a:t>Choosing themes that connect strongly with their lifeworlds means the students develop an enhanced awareness of the relevance of understanding political ideologies. This inspires students to challenge what is being presented as the ‘truth’ in the media across a whole range of issues. </a:t>
            </a:r>
          </a:p>
          <a:p>
            <a:pPr marL="0" indent="0">
              <a:buNone/>
            </a:pPr>
            <a:endParaRPr lang="en-AU" sz="1867" dirty="0"/>
          </a:p>
          <a:p>
            <a:pPr marL="0" indent="0">
              <a:buNone/>
            </a:pPr>
            <a:r>
              <a:rPr lang="en-AU" sz="1867" dirty="0"/>
              <a:t>In Freire’s terms, through the course students can become ‘masters of their own thinking’ (1974, p. 124), as their consciousness has been raised and they are empowered to create their own ‘truth’ claims, or narrative, about the world and their place in the world. </a:t>
            </a:r>
          </a:p>
          <a:p>
            <a:pPr marL="0" indent="0">
              <a:buNone/>
            </a:pPr>
            <a:endParaRPr lang="en-AU" sz="1867" dirty="0"/>
          </a:p>
          <a:p>
            <a:pPr marL="0" indent="0">
              <a:buNone/>
            </a:pPr>
            <a:r>
              <a:rPr lang="en-AU" sz="1867" dirty="0"/>
              <a:t>As one student reflected: ‘</a:t>
            </a:r>
            <a:r>
              <a:rPr lang="en-AU" sz="1867" i="1" dirty="0"/>
              <a:t>I think coming out of this course I will be more aware of how I might be being manipulated’</a:t>
            </a:r>
            <a:r>
              <a:rPr lang="en-AU" sz="1867" dirty="0"/>
              <a:t> (Student feedback, Survey 2019). Another student reflected: ‘</a:t>
            </a:r>
            <a:r>
              <a:rPr lang="en-AU" sz="1867" i="1" dirty="0"/>
              <a:t>Before this course I had no interest in politics, now I find I have gained a new respect for it</a:t>
            </a:r>
            <a:r>
              <a:rPr lang="en-AU" sz="1867" dirty="0"/>
              <a:t>’ (Student feedback, Survey 2019).  I have learnt that students might struggle and resist, but our role is to provide them with the ‘critical hope’ and a sense of possibility as we rebuild the world around us together through practicing compassion and being aware this is difficult in an ‘increasingly polarized society’ (Shor 2018, p. 98). </a:t>
            </a:r>
          </a:p>
          <a:p>
            <a:endParaRPr lang="en-AU" dirty="0"/>
          </a:p>
          <a:p>
            <a:endParaRPr lang="en-US" dirty="0"/>
          </a:p>
        </p:txBody>
      </p:sp>
    </p:spTree>
    <p:extLst>
      <p:ext uri="{BB962C8B-B14F-4D97-AF65-F5344CB8AC3E}">
        <p14:creationId xmlns:p14="http://schemas.microsoft.com/office/powerpoint/2010/main" val="2440801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9027-2AF5-40F8-8EF0-FD9F54661101}"/>
              </a:ext>
            </a:extLst>
          </p:cNvPr>
          <p:cNvSpPr>
            <a:spLocks noGrp="1"/>
          </p:cNvSpPr>
          <p:nvPr>
            <p:ph type="body" sz="quarter" idx="11"/>
          </p:nvPr>
        </p:nvSpPr>
        <p:spPr/>
        <p:txBody>
          <a:bodyPr/>
          <a:lstStyle/>
          <a:p>
            <a:r>
              <a:rPr lang="en-AU" dirty="0"/>
              <a:t>What did I learn about my practice? </a:t>
            </a:r>
            <a:endParaRPr lang="en-US" dirty="0"/>
          </a:p>
          <a:p>
            <a:endParaRPr lang="en-US" dirty="0"/>
          </a:p>
        </p:txBody>
      </p:sp>
      <p:sp>
        <p:nvSpPr>
          <p:cNvPr id="3" name="Text Placeholder 2">
            <a:extLst>
              <a:ext uri="{FF2B5EF4-FFF2-40B4-BE49-F238E27FC236}">
                <a16:creationId xmlns:a16="http://schemas.microsoft.com/office/drawing/2014/main" id="{84FA4476-B2A4-4BE0-8497-4B8555AB9022}"/>
              </a:ext>
            </a:extLst>
          </p:cNvPr>
          <p:cNvSpPr>
            <a:spLocks noGrp="1"/>
          </p:cNvSpPr>
          <p:nvPr>
            <p:ph type="body" sz="quarter" idx="12"/>
          </p:nvPr>
        </p:nvSpPr>
        <p:spPr>
          <a:xfrm>
            <a:off x="442990" y="1451953"/>
            <a:ext cx="11041001" cy="3339247"/>
          </a:xfrm>
        </p:spPr>
        <p:txBody>
          <a:bodyPr/>
          <a:lstStyle/>
          <a:p>
            <a:pPr marL="0" indent="0">
              <a:buNone/>
            </a:pPr>
            <a:r>
              <a:rPr lang="en-AU" sz="1867" dirty="0"/>
              <a:t>The </a:t>
            </a:r>
            <a:r>
              <a:rPr lang="en-AU" sz="1867" b="1" dirty="0"/>
              <a:t>strategy of inviting the students </a:t>
            </a:r>
            <a:r>
              <a:rPr lang="en-AU" sz="1867" dirty="0"/>
              <a:t>to select a topic they strongly connect with led to increased engagement and heightened sense of the relevance of politics in their lives. I also observed that often students discomfort dissipated or eased by week four or five of the course as they focused on critically analysing their own article, giving them agency over their learning and avoiding a scenario where I ‘talk knowledge (Shor 1992, p. 85) at them. </a:t>
            </a:r>
          </a:p>
          <a:p>
            <a:pPr marL="0" indent="0">
              <a:buNone/>
            </a:pPr>
            <a:endParaRPr lang="en-AU" sz="1867" dirty="0"/>
          </a:p>
          <a:p>
            <a:pPr marL="0" indent="0">
              <a:buNone/>
            </a:pPr>
            <a:r>
              <a:rPr lang="en-AU" sz="1867" dirty="0"/>
              <a:t>Also by </a:t>
            </a:r>
            <a:r>
              <a:rPr lang="en-AU" sz="1867" b="1" dirty="0"/>
              <a:t>demonstrating an interest in their lifeworlds </a:t>
            </a:r>
            <a:r>
              <a:rPr lang="en-AU" sz="1867" dirty="0"/>
              <a:t>through the case study of news articles on graduate outcomes may also help alleviate the discomfort and build ‘trust’ and ‘goodwill’ between the students and myself as I demonstrate by this careful topic selection, I care about their education and employment opportunities. </a:t>
            </a:r>
          </a:p>
          <a:p>
            <a:endParaRPr lang="en-AU" sz="1867" dirty="0"/>
          </a:p>
          <a:p>
            <a:pPr marL="0" indent="0">
              <a:buNone/>
            </a:pPr>
            <a:r>
              <a:rPr lang="en-AU" sz="1867" dirty="0"/>
              <a:t>I am </a:t>
            </a:r>
            <a:r>
              <a:rPr lang="en-AU" sz="1867" b="1" dirty="0"/>
              <a:t>more attuned to my emotional reactions </a:t>
            </a:r>
            <a:r>
              <a:rPr lang="en-AU" sz="1867" dirty="0"/>
              <a:t>in the teaching space, as I understand the importance to ‘pause’ and manage my own emotions (</a:t>
            </a:r>
            <a:r>
              <a:rPr lang="en-AU" sz="1867" dirty="0" err="1"/>
              <a:t>Cutri</a:t>
            </a:r>
            <a:r>
              <a:rPr lang="en-AU" sz="1867" dirty="0"/>
              <a:t> &amp; Whiting 2015). </a:t>
            </a:r>
          </a:p>
          <a:p>
            <a:pPr marL="0" indent="0">
              <a:buNone/>
            </a:pPr>
            <a:endParaRPr lang="en-US" dirty="0"/>
          </a:p>
        </p:txBody>
      </p:sp>
    </p:spTree>
    <p:extLst>
      <p:ext uri="{BB962C8B-B14F-4D97-AF65-F5344CB8AC3E}">
        <p14:creationId xmlns:p14="http://schemas.microsoft.com/office/powerpoint/2010/main" val="1268714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EDBAC-ACE4-4806-8BBD-6CBCB204A09F}"/>
              </a:ext>
            </a:extLst>
          </p:cNvPr>
          <p:cNvSpPr>
            <a:spLocks noGrp="1"/>
          </p:cNvSpPr>
          <p:nvPr>
            <p:ph type="body" sz="quarter" idx="11"/>
          </p:nvPr>
        </p:nvSpPr>
        <p:spPr/>
        <p:txBody>
          <a:bodyPr/>
          <a:lstStyle/>
          <a:p>
            <a:r>
              <a:rPr lang="en-AU" dirty="0"/>
              <a:t>In conclusion….</a:t>
            </a:r>
            <a:endParaRPr lang="en-US" dirty="0"/>
          </a:p>
        </p:txBody>
      </p:sp>
      <p:sp>
        <p:nvSpPr>
          <p:cNvPr id="3" name="Text Placeholder 2">
            <a:extLst>
              <a:ext uri="{FF2B5EF4-FFF2-40B4-BE49-F238E27FC236}">
                <a16:creationId xmlns:a16="http://schemas.microsoft.com/office/drawing/2014/main" id="{1EEF2E7E-ABAF-4208-9972-C714F9F2E0DE}"/>
              </a:ext>
            </a:extLst>
          </p:cNvPr>
          <p:cNvSpPr>
            <a:spLocks noGrp="1"/>
          </p:cNvSpPr>
          <p:nvPr>
            <p:ph type="body" sz="quarter" idx="12"/>
          </p:nvPr>
        </p:nvSpPr>
        <p:spPr>
          <a:xfrm>
            <a:off x="554957" y="1266898"/>
            <a:ext cx="11041001" cy="3339247"/>
          </a:xfrm>
        </p:spPr>
        <p:txBody>
          <a:bodyPr/>
          <a:lstStyle/>
          <a:p>
            <a:pPr marL="0" indent="0">
              <a:buNone/>
            </a:pPr>
            <a:r>
              <a:rPr lang="en-AU" sz="1867" dirty="0"/>
              <a:t>Enabling pedagogy enacted in a critical literacy course presents opportunities of transformation not just for students, but for educators as well. To borrow from hooks (1994, p. 21), </a:t>
            </a:r>
            <a:r>
              <a:rPr lang="en-AU" sz="1867" i="1" dirty="0"/>
              <a:t>‘any classroom that employs a holistic model of learning will also be a place that teachers grow, and are empowered by the process. That transformation cannot happen if we refuse to be vulnerable while encouraging students to take risks</a:t>
            </a:r>
            <a:r>
              <a:rPr lang="en-AU" sz="1867" dirty="0"/>
              <a:t>’. </a:t>
            </a:r>
          </a:p>
          <a:p>
            <a:pPr marL="0" indent="0">
              <a:buNone/>
            </a:pPr>
            <a:endParaRPr lang="en-AU" sz="1867" dirty="0"/>
          </a:p>
          <a:p>
            <a:pPr marL="0" indent="0">
              <a:buNone/>
            </a:pPr>
            <a:r>
              <a:rPr lang="en-AU" sz="1867" dirty="0"/>
              <a:t>Participating in a collective action research project gave me the confidence to face my vulnerability and overcome teaching challenges that has contributed to increased student engagement, outstanding student outcomes of high challenge curricula and increased hope for the students: </a:t>
            </a:r>
            <a:r>
              <a:rPr lang="en-AU" sz="1867" i="1" dirty="0"/>
              <a:t>I have doubted myself for most of my life but I am finally starting to realise that I am capable, I just have to believe in myself a bit more</a:t>
            </a:r>
            <a:r>
              <a:rPr lang="en-AU" sz="1867" dirty="0"/>
              <a:t> (student email communication, 2020). </a:t>
            </a:r>
          </a:p>
          <a:p>
            <a:pPr marL="0" indent="0">
              <a:buNone/>
            </a:pPr>
            <a:endParaRPr lang="en-AU" sz="1867" dirty="0"/>
          </a:p>
          <a:p>
            <a:pPr marL="0" indent="0">
              <a:buNone/>
            </a:pPr>
            <a:r>
              <a:rPr lang="en-AU" sz="1867" dirty="0"/>
              <a:t>As the student cohort in Bachelor level study becomes increasingly diverse, adopting ‘critical’ pedagogical approaches in undergraduate teaching not only supports a social justice agenda for widening participation, but also improves overall student engagement, retention and satisfaction with teaching. </a:t>
            </a:r>
          </a:p>
          <a:p>
            <a:endParaRPr lang="en-AU" dirty="0"/>
          </a:p>
          <a:p>
            <a:endParaRPr lang="en-US" dirty="0"/>
          </a:p>
        </p:txBody>
      </p:sp>
    </p:spTree>
    <p:extLst>
      <p:ext uri="{BB962C8B-B14F-4D97-AF65-F5344CB8AC3E}">
        <p14:creationId xmlns:p14="http://schemas.microsoft.com/office/powerpoint/2010/main" val="3322906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3DE20-E3C6-45D5-8472-0126CBC85E3B}"/>
              </a:ext>
            </a:extLst>
          </p:cNvPr>
          <p:cNvSpPr>
            <a:spLocks noGrp="1"/>
          </p:cNvSpPr>
          <p:nvPr>
            <p:ph type="body" sz="quarter" idx="11"/>
          </p:nvPr>
        </p:nvSpPr>
        <p:spPr/>
        <p:txBody>
          <a:bodyPr/>
          <a:lstStyle/>
          <a:p>
            <a:r>
              <a:rPr lang="en-AU" dirty="0"/>
              <a:t>Fast Write</a:t>
            </a:r>
            <a:endParaRPr lang="en-US" dirty="0"/>
          </a:p>
        </p:txBody>
      </p:sp>
      <p:sp>
        <p:nvSpPr>
          <p:cNvPr id="3" name="Text Placeholder 2">
            <a:extLst>
              <a:ext uri="{FF2B5EF4-FFF2-40B4-BE49-F238E27FC236}">
                <a16:creationId xmlns:a16="http://schemas.microsoft.com/office/drawing/2014/main" id="{82EA4C54-BF1A-476A-AC69-9348BC97FAAE}"/>
              </a:ext>
            </a:extLst>
          </p:cNvPr>
          <p:cNvSpPr>
            <a:spLocks noGrp="1"/>
          </p:cNvSpPr>
          <p:nvPr>
            <p:ph type="body" sz="quarter" idx="12"/>
          </p:nvPr>
        </p:nvSpPr>
        <p:spPr>
          <a:xfrm>
            <a:off x="554958" y="845465"/>
            <a:ext cx="11041001" cy="3339247"/>
          </a:xfrm>
        </p:spPr>
        <p:txBody>
          <a:bodyPr/>
          <a:lstStyle/>
          <a:p>
            <a:pPr marL="0" indent="0" algn="ctr">
              <a:lnSpc>
                <a:spcPct val="107000"/>
              </a:lnSpc>
              <a:spcAft>
                <a:spcPts val="800"/>
              </a:spcAft>
              <a:buNone/>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4800" dirty="0">
                <a:solidFill>
                  <a:srgbClr val="000000"/>
                </a:solidFill>
                <a:effectLst/>
                <a:latin typeface="Arial" panose="020B0604020202020204" pitchFamily="34" charset="0"/>
                <a:ea typeface="Times New Roman" panose="02020603050405020304" pitchFamily="18" charset="0"/>
              </a:rPr>
              <a:t>The most urgent question/message I have about action research </a:t>
            </a:r>
          </a:p>
          <a:p>
            <a:pPr marL="0" indent="0">
              <a:buNone/>
            </a:pPr>
            <a:endParaRPr lang="en-US" sz="4800" dirty="0">
              <a:solidFill>
                <a:srgbClr val="000000"/>
              </a:solidFill>
              <a:latin typeface="Arial" panose="020B0604020202020204" pitchFamily="34" charset="0"/>
            </a:endParaRPr>
          </a:p>
          <a:p>
            <a:pPr marL="0" indent="0">
              <a:buNone/>
            </a:pPr>
            <a:r>
              <a:rPr lang="en-US" sz="4800" dirty="0">
                <a:solidFill>
                  <a:srgbClr val="000000"/>
                </a:solidFill>
                <a:latin typeface="Arial" panose="020B0604020202020204" pitchFamily="34" charset="0"/>
              </a:rPr>
              <a:t>10 minutes </a:t>
            </a:r>
            <a:endParaRPr lang="en-US" sz="6000" dirty="0"/>
          </a:p>
        </p:txBody>
      </p:sp>
    </p:spTree>
    <p:extLst>
      <p:ext uri="{BB962C8B-B14F-4D97-AF65-F5344CB8AC3E}">
        <p14:creationId xmlns:p14="http://schemas.microsoft.com/office/powerpoint/2010/main" val="1637914235"/>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B52B4C-3621-42B8-9E72-62F184D62137}"/>
              </a:ext>
            </a:extLst>
          </p:cNvPr>
          <p:cNvSpPr>
            <a:spLocks noGrp="1"/>
          </p:cNvSpPr>
          <p:nvPr>
            <p:ph type="body" sz="quarter" idx="11"/>
          </p:nvPr>
        </p:nvSpPr>
        <p:spPr/>
        <p:txBody>
          <a:bodyPr/>
          <a:lstStyle/>
          <a:p>
            <a:r>
              <a:rPr lang="en-AU" dirty="0"/>
              <a:t>Fast Write </a:t>
            </a:r>
            <a:endParaRPr lang="en-US" dirty="0"/>
          </a:p>
        </p:txBody>
      </p:sp>
      <p:sp>
        <p:nvSpPr>
          <p:cNvPr id="3" name="Text Placeholder 2">
            <a:extLst>
              <a:ext uri="{FF2B5EF4-FFF2-40B4-BE49-F238E27FC236}">
                <a16:creationId xmlns:a16="http://schemas.microsoft.com/office/drawing/2014/main" id="{BDE0B7B7-687D-4067-ABC4-B2E2E24C49CE}"/>
              </a:ext>
            </a:extLst>
          </p:cNvPr>
          <p:cNvSpPr>
            <a:spLocks noGrp="1"/>
          </p:cNvSpPr>
          <p:nvPr>
            <p:ph type="body" sz="quarter" idx="12"/>
          </p:nvPr>
        </p:nvSpPr>
        <p:spPr/>
        <p:txBody>
          <a:bodyPr/>
          <a:lstStyle/>
          <a:p>
            <a:pPr algn="ctr">
              <a:lnSpc>
                <a:spcPct val="107000"/>
              </a:lnSpc>
              <a:spcAft>
                <a:spcPts val="800"/>
              </a:spcAft>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4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most important thing I have learnt about Critical Pedagogies is………</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50622893"/>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A9D3A-CE49-4CA7-BB4A-7637E5CFE482}"/>
              </a:ext>
            </a:extLst>
          </p:cNvPr>
          <p:cNvSpPr>
            <a:spLocks noGrp="1"/>
          </p:cNvSpPr>
          <p:nvPr>
            <p:ph type="body" sz="quarter" idx="11"/>
          </p:nvPr>
        </p:nvSpPr>
        <p:spPr/>
        <p:txBody>
          <a:bodyPr/>
          <a:lstStyle/>
          <a:p>
            <a:r>
              <a:rPr lang="en-AU" dirty="0"/>
              <a:t>Our Book </a:t>
            </a:r>
            <a:endParaRPr lang="en-US" dirty="0"/>
          </a:p>
        </p:txBody>
      </p:sp>
      <p:sp>
        <p:nvSpPr>
          <p:cNvPr id="5" name="TextBox 4">
            <a:extLst>
              <a:ext uri="{FF2B5EF4-FFF2-40B4-BE49-F238E27FC236}">
                <a16:creationId xmlns:a16="http://schemas.microsoft.com/office/drawing/2014/main" id="{97FBA37D-8DB2-4E40-A093-94E1546EFB54}"/>
              </a:ext>
            </a:extLst>
          </p:cNvPr>
          <p:cNvSpPr txBox="1"/>
          <p:nvPr/>
        </p:nvSpPr>
        <p:spPr>
          <a:xfrm>
            <a:off x="427766" y="1344392"/>
            <a:ext cx="4254786"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a:ea typeface="+mn-ea"/>
                <a:cs typeface="Arial"/>
              </a:rPr>
              <a:t>Hattam, S., Hattam, R., King, S. &amp; Weiler T., (eds) (2023) </a:t>
            </a:r>
            <a:r>
              <a:rPr kumimoji="0" lang="en-AU" sz="1800" b="0" i="1" u="none" strike="noStrike" kern="1200" cap="none" spc="0" normalizeH="0" baseline="0" noProof="0" dirty="0">
                <a:ln>
                  <a:noFill/>
                </a:ln>
                <a:solidFill>
                  <a:srgbClr val="000000"/>
                </a:solidFill>
                <a:effectLst/>
                <a:uLnTx/>
                <a:uFillTx/>
                <a:latin typeface="Arial"/>
                <a:ea typeface="+mn-ea"/>
                <a:cs typeface="Arial"/>
              </a:rPr>
              <a:t>Sustaining enabling pedagogies through practitioner inquiry in Higher Education</a:t>
            </a:r>
            <a:r>
              <a:rPr kumimoji="0" lang="en-AU" sz="1800" b="0" i="0" u="none" strike="noStrike" kern="1200" cap="none" spc="0" normalizeH="0" baseline="0" noProof="0" dirty="0">
                <a:ln>
                  <a:noFill/>
                </a:ln>
                <a:solidFill>
                  <a:srgbClr val="000000"/>
                </a:solidFill>
                <a:effectLst/>
                <a:uLnTx/>
                <a:uFillTx/>
                <a:latin typeface="Arial"/>
                <a:ea typeface="+mn-ea"/>
                <a:cs typeface="Arial"/>
              </a:rPr>
              <a:t>, Palgrave (forthcoming)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6" name="Picture 5">
            <a:extLst>
              <a:ext uri="{FF2B5EF4-FFF2-40B4-BE49-F238E27FC236}">
                <a16:creationId xmlns:a16="http://schemas.microsoft.com/office/drawing/2014/main" id="{67B3D0C0-D737-4079-AABA-5567C79FCF55}"/>
              </a:ext>
            </a:extLst>
          </p:cNvPr>
          <p:cNvPicPr>
            <a:picLocks noChangeAspect="1"/>
          </p:cNvPicPr>
          <p:nvPr/>
        </p:nvPicPr>
        <p:blipFill>
          <a:blip r:embed="rId3"/>
          <a:stretch>
            <a:fillRect/>
          </a:stretch>
        </p:blipFill>
        <p:spPr>
          <a:xfrm>
            <a:off x="4809744" y="112726"/>
            <a:ext cx="5477256" cy="6632548"/>
          </a:xfrm>
          <a:prstGeom prst="rect">
            <a:avLst/>
          </a:prstGeom>
        </p:spPr>
      </p:pic>
    </p:spTree>
    <p:extLst>
      <p:ext uri="{BB962C8B-B14F-4D97-AF65-F5344CB8AC3E}">
        <p14:creationId xmlns:p14="http://schemas.microsoft.com/office/powerpoint/2010/main" val="366299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3DE20-E3C6-45D5-8472-0126CBC85E3B}"/>
              </a:ext>
            </a:extLst>
          </p:cNvPr>
          <p:cNvSpPr>
            <a:spLocks noGrp="1"/>
          </p:cNvSpPr>
          <p:nvPr>
            <p:ph type="body" sz="quarter" idx="11"/>
          </p:nvPr>
        </p:nvSpPr>
        <p:spPr/>
        <p:txBody>
          <a:bodyPr/>
          <a:lstStyle/>
          <a:p>
            <a:r>
              <a:rPr lang="en-U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Re-read everything you have written today.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82EA4C54-BF1A-476A-AC69-9348BC97FAAE}"/>
              </a:ext>
            </a:extLst>
          </p:cNvPr>
          <p:cNvSpPr>
            <a:spLocks noGrp="1"/>
          </p:cNvSpPr>
          <p:nvPr>
            <p:ph type="body" sz="quarter" idx="12"/>
          </p:nvPr>
        </p:nvSpPr>
        <p:spPr>
          <a:xfrm>
            <a:off x="596041" y="1435103"/>
            <a:ext cx="11041001" cy="3339247"/>
          </a:xfrm>
        </p:spPr>
        <p:txBody>
          <a:bodyPr/>
          <a:lstStyle/>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about what you have heard from others.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what extent does this begin to tell the story of my research?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What’s missing?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do I need to do next?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data/analysis do I need to revisit?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0700054"/>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93DE20-E3C6-45D5-8472-0126CBC85E3B}"/>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82EA4C54-BF1A-476A-AC69-9348BC97FAAE}"/>
              </a:ext>
            </a:extLst>
          </p:cNvPr>
          <p:cNvSpPr>
            <a:spLocks noGrp="1"/>
          </p:cNvSpPr>
          <p:nvPr>
            <p:ph type="body" sz="quarter" idx="12"/>
          </p:nvPr>
        </p:nvSpPr>
        <p:spPr/>
        <p:txBody>
          <a:bodyPr/>
          <a:lstStyle/>
          <a:p>
            <a:pPr marL="0" indent="0">
              <a:lnSpc>
                <a:spcPct val="107000"/>
              </a:lnSpc>
              <a:spcAft>
                <a:spcPts val="800"/>
              </a:spcAft>
              <a:buNone/>
            </a:pPr>
            <a:r>
              <a:rPr lang="en-US" sz="3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readings do I need to re-read?</a:t>
            </a:r>
            <a:endParaRPr lang="en-US" sz="3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dirty="0">
                <a:solidFill>
                  <a:srgbClr val="000000"/>
                </a:solidFill>
                <a:effectLst/>
                <a:latin typeface="Arial" panose="020B0604020202020204" pitchFamily="34" charset="0"/>
                <a:ea typeface="Times New Roman" panose="02020603050405020304" pitchFamily="18" charset="0"/>
              </a:rPr>
              <a:t>What help do I need?</a:t>
            </a:r>
            <a:endParaRPr lang="en-US" dirty="0"/>
          </a:p>
        </p:txBody>
      </p:sp>
    </p:spTree>
    <p:extLst>
      <p:ext uri="{BB962C8B-B14F-4D97-AF65-F5344CB8AC3E}">
        <p14:creationId xmlns:p14="http://schemas.microsoft.com/office/powerpoint/2010/main" val="2616687060"/>
      </p:ext>
    </p:extLst>
  </p:cSld>
  <p:clrMapOvr>
    <a:masterClrMapping/>
  </p:clrMapOvr>
  <mc:AlternateContent xmlns:mc="http://schemas.openxmlformats.org/markup-compatibility/2006" xmlns:p14="http://schemas.microsoft.com/office/powerpoint/2010/main">
    <mc:Choice Requires="p14">
      <p:transition p14:dur="10" advTm="5000">
        <p:fade/>
      </p:transition>
    </mc:Choice>
    <mc:Fallback xmlns="">
      <p:transition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BC4E1B-28EE-49DF-B217-89EB17A692D9}"/>
              </a:ext>
            </a:extLst>
          </p:cNvPr>
          <p:cNvSpPr>
            <a:spLocks noGrp="1"/>
          </p:cNvSpPr>
          <p:nvPr>
            <p:ph type="body" sz="quarter" idx="11"/>
          </p:nvPr>
        </p:nvSpPr>
        <p:spPr/>
        <p:txBody>
          <a:bodyPr/>
          <a:lstStyle/>
          <a:p>
            <a:r>
              <a:rPr lang="en-AU" dirty="0"/>
              <a:t>Looking at exemplars </a:t>
            </a:r>
            <a:endParaRPr lang="en-US" dirty="0"/>
          </a:p>
        </p:txBody>
      </p:sp>
      <p:sp>
        <p:nvSpPr>
          <p:cNvPr id="3" name="Text Placeholder 2">
            <a:extLst>
              <a:ext uri="{FF2B5EF4-FFF2-40B4-BE49-F238E27FC236}">
                <a16:creationId xmlns:a16="http://schemas.microsoft.com/office/drawing/2014/main" id="{DA8F13B6-724E-4F2C-8191-569B013B240F}"/>
              </a:ext>
            </a:extLst>
          </p:cNvPr>
          <p:cNvSpPr>
            <a:spLocks noGrp="1"/>
          </p:cNvSpPr>
          <p:nvPr>
            <p:ph type="body" sz="quarter" idx="12"/>
          </p:nvPr>
        </p:nvSpPr>
        <p:spPr/>
        <p:txBody>
          <a:bodyPr/>
          <a:lstStyle/>
          <a:p>
            <a:pPr marL="0" indent="0">
              <a:lnSpc>
                <a:spcPct val="107000"/>
              </a:lnSpc>
              <a:spcAft>
                <a:spcPts val="800"/>
              </a:spcAft>
              <a:buNone/>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Conceptually coherent edited collections for the profession: Deconstructing some examples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4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do you want your book to do? How will your chapter contribute to this?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6927041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B8F01329-01C5-CF44-9358-E18A044BCBC5}"/>
              </a:ext>
            </a:extLst>
          </p:cNvPr>
          <p:cNvPicPr>
            <a:picLocks noGrp="1" noChangeAspect="1"/>
          </p:cNvPicPr>
          <p:nvPr>
            <p:ph sz="half" idx="1"/>
          </p:nvPr>
        </p:nvPicPr>
        <p:blipFill>
          <a:blip r:embed="rId2"/>
          <a:stretch>
            <a:fillRect/>
          </a:stretch>
        </p:blipFill>
        <p:spPr>
          <a:xfrm>
            <a:off x="401782" y="59830"/>
            <a:ext cx="4752109" cy="6735274"/>
          </a:xfrm>
          <a:prstGeom prst="rect">
            <a:avLst/>
          </a:prstGeom>
        </p:spPr>
      </p:pic>
      <p:pic>
        <p:nvPicPr>
          <p:cNvPr id="7" name="Content Placeholder 6">
            <a:extLst>
              <a:ext uri="{FF2B5EF4-FFF2-40B4-BE49-F238E27FC236}">
                <a16:creationId xmlns:a16="http://schemas.microsoft.com/office/drawing/2014/main" id="{ACB8BB79-35F5-064E-BC9B-10E906ED3EB9}"/>
              </a:ext>
            </a:extLst>
          </p:cNvPr>
          <p:cNvPicPr>
            <a:picLocks noGrp="1" noChangeAspect="1"/>
          </p:cNvPicPr>
          <p:nvPr>
            <p:ph sz="half" idx="2"/>
          </p:nvPr>
        </p:nvPicPr>
        <p:blipFill>
          <a:blip r:embed="rId3"/>
          <a:stretch>
            <a:fillRect/>
          </a:stretch>
        </p:blipFill>
        <p:spPr>
          <a:xfrm>
            <a:off x="5553199" y="322473"/>
            <a:ext cx="5573654" cy="6472631"/>
          </a:xfrm>
          <a:prstGeom prst="rect">
            <a:avLst/>
          </a:prstGeom>
        </p:spPr>
      </p:pic>
    </p:spTree>
    <p:extLst>
      <p:ext uri="{BB962C8B-B14F-4D97-AF65-F5344CB8AC3E}">
        <p14:creationId xmlns:p14="http://schemas.microsoft.com/office/powerpoint/2010/main" val="876862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9BD25F-6F39-49C5-B108-5C91EF36F5D7}"/>
              </a:ext>
            </a:extLst>
          </p:cNvPr>
          <p:cNvPicPr>
            <a:picLocks noChangeAspect="1"/>
          </p:cNvPicPr>
          <p:nvPr/>
        </p:nvPicPr>
        <p:blipFill>
          <a:blip r:embed="rId2"/>
          <a:stretch>
            <a:fillRect/>
          </a:stretch>
        </p:blipFill>
        <p:spPr>
          <a:xfrm>
            <a:off x="3814572" y="0"/>
            <a:ext cx="4562856" cy="6858000"/>
          </a:xfrm>
          <a:prstGeom prst="rect">
            <a:avLst/>
          </a:prstGeom>
        </p:spPr>
      </p:pic>
    </p:spTree>
    <p:extLst>
      <p:ext uri="{BB962C8B-B14F-4D97-AF65-F5344CB8AC3E}">
        <p14:creationId xmlns:p14="http://schemas.microsoft.com/office/powerpoint/2010/main" val="65005554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9225</Words>
  <Application>Microsoft Office PowerPoint</Application>
  <PresentationFormat>Widescreen</PresentationFormat>
  <Paragraphs>456</Paragraphs>
  <Slides>61</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61</vt:i4>
      </vt:variant>
    </vt:vector>
  </HeadingPairs>
  <TitlesOfParts>
    <vt:vector size="69" baseType="lpstr">
      <vt:lpstr>Altis UniSA</vt:lpstr>
      <vt:lpstr>Arial</vt:lpstr>
      <vt:lpstr>Calibri</vt:lpstr>
      <vt:lpstr>Calibri Light</vt:lpstr>
      <vt:lpstr>Times New Roman</vt:lpstr>
      <vt:lpstr>Blank Presentation</vt:lpstr>
      <vt:lpstr>1_UniSA PPT - Bar footer</vt:lpstr>
      <vt:lpstr>1_Office Theme</vt:lpstr>
      <vt:lpstr> Action Research Writing Workshops  Real Hope Project    Facilitator: Dr Sarah Hattam UniSA Education Futures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Research Presentation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South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reflections on the role of Educators in Higher Education</dc:title>
  <dc:creator>Tanya Weiler</dc:creator>
  <cp:lastModifiedBy>Sarah Hattam</cp:lastModifiedBy>
  <cp:revision>70</cp:revision>
  <dcterms:created xsi:type="dcterms:W3CDTF">2022-10-26T06:36:08Z</dcterms:created>
  <dcterms:modified xsi:type="dcterms:W3CDTF">2023-02-23T00:10:19Z</dcterms:modified>
</cp:coreProperties>
</file>