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7" r:id="rId4"/>
    <p:sldId id="258" r:id="rId5"/>
    <p:sldId id="318" r:id="rId6"/>
    <p:sldId id="319" r:id="rId7"/>
    <p:sldId id="320" r:id="rId8"/>
    <p:sldId id="32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FB93-592B-4145-AE8F-A2C12B598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060D4-A74C-4197-8B2E-399238D47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791A-B333-4FA4-8ACC-F3D5493F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29/05/2022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B2142-5BF2-48D3-B335-8974B2F4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FC490-46DA-4C40-9ED6-70AFD30F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19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6065-CF8B-4E6F-82F6-7D8B15B5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E671A-D6D9-451E-9D43-02EF5E1B0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770A0-5189-4993-8F9B-DDF00D9F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29/05/2022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11FB2-EDD5-473C-B516-836BA453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20C30-3B1A-4D74-9E9E-02EA6DFA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54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181F3E-D3CA-41F0-A6FC-5D798FEC1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A242F-DC33-4CDB-A7CA-B07700448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594D4-2FCA-4863-AF28-CD30739A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29/05/2022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040CD-7778-4C75-86B3-3493AE04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E0FD-FE72-4EAB-ACA4-0DCEBB22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59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30741"/>
            <a:ext cx="121920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0" y="5729922"/>
            <a:ext cx="1950041" cy="57963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46102" y="428626"/>
            <a:ext cx="110109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2451" y="1295401"/>
            <a:ext cx="110109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17631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D8E1-DFBB-4C74-AF90-6331B5DC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D4E3-89E4-4ECF-B6A7-871CEE3E3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06079-AF4D-4579-A95E-07F6F382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29/05/2022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EBB02-7DBF-4EED-A825-59269BBB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08E09-C1EA-4D5C-8A28-F32BD672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481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E3A8-875B-4D3D-A53B-017F9525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0171-E89C-4277-BE85-33293FCDE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B03B2-5EC4-4976-A63D-1FB2342B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29/05/2022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F3E1D-50E7-4177-821D-FF302DA3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7E489-7E2C-4750-AC61-439AB0E7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40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F5012-2778-4295-BA2A-F7D39F2A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8A77F-E62D-48FA-BB2F-0F8D33882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54D6C-E501-40D8-85A6-5EFFF5772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6EB56-435E-4C1B-854B-FA9012C1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29/05/2022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BA757-5C35-4C17-B9B8-5D95A455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927BA-7422-4AA2-BBF6-72D6301E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20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9CE9-1963-4842-B3D0-A2774520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7C0F-398D-4AA9-BF5B-EA6E3B5E6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2E620-D041-493D-B8C7-299E7E71A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F9F87-29D1-4722-A033-B22BA3CE4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182DE-39B6-4CC4-B5BD-DF1EB5416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4AB29D-2EE3-4F92-B9B0-56769DF1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29/05/2022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647D26-8F56-4B7C-A05A-E1F2C401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20CB6D-022F-49C8-88B7-FDCB7C17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39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7DCC-2584-433D-AE51-00A8D794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DDAD7D-D84C-452E-9528-3736731C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29/05/2022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19CEE-7FCC-41FF-883B-C9127D6A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4C336-6BE5-4546-AFD1-A7BF9A7F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32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BC3DF3-6B26-4314-9C55-43A51A9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29/05/2022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993B97-79B8-452A-9F18-34C1B50C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1691D-02F0-4787-A508-EB761316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966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A980-635A-4707-99A9-3300EB12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69061-B668-405C-A1C2-FA3AF775F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62C6E-7FDB-4259-8BBA-F953F4B9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EC924-9DE8-405E-A9B7-034F9ADAC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29/05/2022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F824D-733F-4C84-92D3-A838618C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B7777-6061-4679-96C9-0D23A190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01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E809-F3CC-4922-B49B-FD50BB0B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628F31-8DB9-41C7-937A-FC5966156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DE2E3-976F-4E6D-A4D0-8C44734A1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866A7-D204-4B9E-8716-74B4011D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DC7-35DE-4090-8914-21BE4F79E542}" type="datetimeFigureOut">
              <a:rPr lang="en-AU" smtClean="0"/>
              <a:t>29/05/2022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61943-358A-4259-85C2-C36A845E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23028-B745-4A21-AD75-22F5747C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56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EE8C9-58D9-4E07-9A7D-94646F4EF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E06D9-C45F-4F2F-BD8A-07D9C0779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8A12A-57CB-4116-B6DB-23B1417DD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A4DC7-35DE-4090-8914-21BE4F79E542}" type="datetimeFigureOut">
              <a:rPr lang="en-AU" smtClean="0"/>
              <a:t>29/05/2022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E780C-44BD-4766-B5F1-A253ED0FE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73CF1-0FAA-4B53-AEDF-6A98245E4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2DA19-FF90-4893-9970-C6F6717269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849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mrc.gov.au/about-us/publications/national-statement-ethical-conduct-human-research-2007-updated-2018#toc__142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.unisa.edu.au/staff/research/research-ethics/human-research-ethics/getting-started/participant-information-she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.unisa.edu.au/staff/research/research-ethics/human-research-ethics/" TargetMode="External"/><Relationship Id="rId2" Type="http://schemas.openxmlformats.org/officeDocument/2006/relationships/hyperlink" Target="mailto:Humanethics@unisa.edu.a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speth.mcinnes@unisa.edu.au" TargetMode="External"/><Relationship Id="rId4" Type="http://schemas.openxmlformats.org/officeDocument/2006/relationships/hyperlink" Target="https://mymailunisaedu.sharepoint.com/teams/rch/ris/risethics/Pages/rea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65C8-2410-40AD-B9D8-C2A0BE3A4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Ethics for Researching while Teaching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0FCE2-2777-484F-BC1C-73DFB3B97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A/Prof Elspeth McInnes &amp; Dr Bec Neill</a:t>
            </a:r>
          </a:p>
        </p:txBody>
      </p:sp>
    </p:spTree>
    <p:extLst>
      <p:ext uri="{BB962C8B-B14F-4D97-AF65-F5344CB8AC3E}">
        <p14:creationId xmlns:p14="http://schemas.microsoft.com/office/powerpoint/2010/main" val="355051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BF9BD-7DD1-4A27-8C34-1172D4F6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87833-9D38-4457-9813-E90E59F3E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	Understand Risk Level variance and its relationship to your intended research project,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	Requirements regarding quality in the documents for participants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	Understanding methodologies (esp. research tools) and their relationship to the approved protocol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	Understanding the risk level boundaries and how to stay within them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	Some of the more common problems that surface and how to avoid them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	How to address your emerging questions through relevant resources and contacts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729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75" y="136906"/>
            <a:ext cx="9521371" cy="4958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72" y="290286"/>
            <a:ext cx="1881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AU" sz="2400" b="1" dirty="0">
                <a:solidFill>
                  <a:srgbClr val="0000C8"/>
                </a:solidFill>
              </a:rPr>
              <a:t>Review Process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211C5B0-CB54-CB4E-B1D4-0E6962BEF712}"/>
              </a:ext>
            </a:extLst>
          </p:cNvPr>
          <p:cNvCxnSpPr/>
          <p:nvPr/>
        </p:nvCxnSpPr>
        <p:spPr>
          <a:xfrm flipV="1">
            <a:off x="6596009" y="3852809"/>
            <a:ext cx="0" cy="51370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1634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FC90-ECCD-43EA-8E49-AE7AC5096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Risk Levels Review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682DD-F2FD-4152-B3C0-C85684F19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HRECs are governed by the National Statement of Ethical Conduct in Human Research </a:t>
            </a:r>
            <a:r>
              <a:rPr lang="en-AU" sz="2800" dirty="0">
                <a:hlinkClick r:id="rId2"/>
              </a:rPr>
              <a:t>https://www.nhmrc.gov.au/about-us/publications/national-statement-ethical-conduct-human-research-2007-updated-2018#toc__1428</a:t>
            </a:r>
            <a:r>
              <a:rPr lang="en-AU" sz="2800" dirty="0"/>
              <a:t> </a:t>
            </a:r>
          </a:p>
          <a:p>
            <a:r>
              <a:rPr lang="en-AU" sz="2800" dirty="0"/>
              <a:t>Compliance with the National Statement is a requirement for ethical human research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347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F29B-7CC9-4F5D-8600-4E7FFEEA1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Information for Participants +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F2964-B1ED-4098-9C12-44CE44F80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https://i.unisa.edu.au/staff/research/research-ethics/human-research-ethics/</a:t>
            </a:r>
          </a:p>
          <a:p>
            <a:r>
              <a:rPr lang="en-AU" dirty="0">
                <a:hlinkClick r:id="rId2"/>
              </a:rPr>
              <a:t>https://i.unisa.edu.au/staff/research/research-ethics/human-research-ethics/getting-started/participant-information-sheet/</a:t>
            </a:r>
            <a:r>
              <a:rPr lang="en-AU" dirty="0"/>
              <a:t> </a:t>
            </a:r>
          </a:p>
          <a:p>
            <a:r>
              <a:rPr lang="en-AU" dirty="0"/>
              <a:t>Be complete</a:t>
            </a:r>
          </a:p>
          <a:p>
            <a:r>
              <a:rPr lang="en-AU" dirty="0"/>
              <a:t>Be correct</a:t>
            </a:r>
          </a:p>
          <a:p>
            <a:r>
              <a:rPr lang="en-AU" dirty="0"/>
              <a:t>Be congruent with the protocol &amp; compliant with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7003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9D7D-2E0D-4093-A7B0-061D18EC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Risk level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85AA5-C41A-43FA-9461-D7C53A2F7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dirty="0"/>
              <a:t>Type of participant (vulnerability/risk)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dirty="0"/>
              <a:t>What participants are required to do (cultural, spiritual, social, emotional &amp; physical risks)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dirty="0"/>
              <a:t>Type of data collection tools (level of demand/burden/privacy and confidentiality risks)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dirty="0"/>
              <a:t>Type of consent (informed/opt-out/deceptive/waive consent)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dirty="0"/>
              <a:t>Relationships (power dynamics/coercion)</a:t>
            </a:r>
          </a:p>
        </p:txBody>
      </p:sp>
    </p:spTree>
    <p:extLst>
      <p:ext uri="{BB962C8B-B14F-4D97-AF65-F5344CB8AC3E}">
        <p14:creationId xmlns:p14="http://schemas.microsoft.com/office/powerpoint/2010/main" val="422499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C38E-8D7A-4322-9029-263B321B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Common problems</a:t>
            </a:r>
          </a:p>
        </p:txBody>
      </p:sp>
      <p:pic>
        <p:nvPicPr>
          <p:cNvPr id="9" name="Picture Placeholder 8" descr="A car driving on a frozen lake&#10;&#10;Description automatically generated with low confidence">
            <a:extLst>
              <a:ext uri="{FF2B5EF4-FFF2-40B4-BE49-F238E27FC236}">
                <a16:creationId xmlns:a16="http://schemas.microsoft.com/office/drawing/2014/main" id="{61120EC5-561F-4823-9202-C00B6B5801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386BAA-9A4A-422D-B3AB-37CDBF0FB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Permission to recruit </a:t>
            </a:r>
          </a:p>
          <a:p>
            <a:r>
              <a:rPr lang="en-AU" dirty="0"/>
              <a:t>Hard to recruit</a:t>
            </a:r>
          </a:p>
          <a:p>
            <a:r>
              <a:rPr lang="en-AU" dirty="0"/>
              <a:t>Participant risk</a:t>
            </a:r>
          </a:p>
          <a:p>
            <a:r>
              <a:rPr lang="en-AU" dirty="0"/>
              <a:t>Researcher risk</a:t>
            </a:r>
          </a:p>
          <a:p>
            <a:r>
              <a:rPr lang="en-AU" dirty="0"/>
              <a:t>Quality/volume of data</a:t>
            </a:r>
          </a:p>
          <a:p>
            <a:r>
              <a:rPr lang="en-AU" dirty="0"/>
              <a:t>Adverse Events or Complaints</a:t>
            </a:r>
          </a:p>
          <a:p>
            <a:r>
              <a:rPr lang="en-AU" dirty="0"/>
              <a:t>COVID-19</a:t>
            </a:r>
          </a:p>
          <a:p>
            <a:r>
              <a:rPr lang="en-AU" dirty="0"/>
              <a:t>Managing and organising data</a:t>
            </a:r>
          </a:p>
          <a:p>
            <a:r>
              <a:rPr lang="en-AU" dirty="0"/>
              <a:t>Timelines</a:t>
            </a:r>
          </a:p>
          <a:p>
            <a:r>
              <a:rPr lang="en-AU" dirty="0"/>
              <a:t>Reporting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228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80D42A-5C97-4F87-B320-F2B4B901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Resources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E9170-606B-4DF2-9740-7CDA4BAA7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HREC office </a:t>
            </a:r>
            <a:r>
              <a:rPr lang="en-AU" dirty="0">
                <a:hlinkClick r:id="rId2"/>
              </a:rPr>
              <a:t>Humanethics@unisa.edu.au</a:t>
            </a:r>
            <a:r>
              <a:rPr lang="en-AU" dirty="0"/>
              <a:t> 08 83026330</a:t>
            </a:r>
          </a:p>
          <a:p>
            <a:r>
              <a:rPr lang="en-AU" dirty="0"/>
              <a:t>Human Research Ethics Home Page </a:t>
            </a:r>
            <a:r>
              <a:rPr lang="en-AU" dirty="0">
                <a:hlinkClick r:id="rId3"/>
              </a:rPr>
              <a:t>https://i.unisa.edu.au/staff/research/research-ethics/human-research-ethics/</a:t>
            </a:r>
            <a:r>
              <a:rPr lang="en-AU" dirty="0"/>
              <a:t> </a:t>
            </a:r>
          </a:p>
          <a:p>
            <a:r>
              <a:rPr lang="en-AU" sz="2800" dirty="0"/>
              <a:t>REAs </a:t>
            </a:r>
            <a:r>
              <a:rPr lang="en-AU" sz="2800" dirty="0">
                <a:hlinkClick r:id="rId4"/>
              </a:rPr>
              <a:t>https://mymailunisaedu.sharepoint.com/teams/rch/ris/risethics/Pages/rea.aspx</a:t>
            </a:r>
            <a:r>
              <a:rPr lang="en-AU" sz="2800" dirty="0"/>
              <a:t> </a:t>
            </a:r>
          </a:p>
          <a:p>
            <a:r>
              <a:rPr lang="en-AU" dirty="0"/>
              <a:t>Chair A/Prof Elspeth McInnes 0421787080 </a:t>
            </a:r>
            <a:r>
              <a:rPr lang="en-AU" dirty="0" err="1">
                <a:hlinkClick r:id="rId5"/>
              </a:rPr>
              <a:t>Elspeth.mcinnes@</a:t>
            </a:r>
            <a:r>
              <a:rPr lang="en-AU" err="1">
                <a:hlinkClick r:id="rId5"/>
              </a:rPr>
              <a:t>unisa</a:t>
            </a:r>
            <a:r>
              <a:rPr lang="en-AU">
                <a:hlinkClick r:id="rId5"/>
              </a:rPr>
              <a:t>.edu.au</a:t>
            </a:r>
            <a:r>
              <a:rPr lang="en-AU"/>
              <a:t> </a:t>
            </a:r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2722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373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Ethics for Researching while Teaching</vt:lpstr>
      <vt:lpstr>Objectives</vt:lpstr>
      <vt:lpstr>PowerPoint Presentation</vt:lpstr>
      <vt:lpstr>Risk Levels Review Processes</vt:lpstr>
      <vt:lpstr>Information for Participants + Consent</vt:lpstr>
      <vt:lpstr>Risk level boundaries</vt:lpstr>
      <vt:lpstr>Common problems</vt:lpstr>
      <vt:lpstr>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for Researching while Teaching</dc:title>
  <dc:creator>Elspeth McInnes</dc:creator>
  <cp:lastModifiedBy>Sarah Hattam</cp:lastModifiedBy>
  <cp:revision>9</cp:revision>
  <dcterms:created xsi:type="dcterms:W3CDTF">2022-05-26T00:28:07Z</dcterms:created>
  <dcterms:modified xsi:type="dcterms:W3CDTF">2022-05-29T09:52:26Z</dcterms:modified>
</cp:coreProperties>
</file>