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5" r:id="rId2"/>
    <p:sldId id="259" r:id="rId3"/>
    <p:sldId id="258" r:id="rId4"/>
    <p:sldId id="27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anne Hanchant-Nichols" initials="DH" lastIdx="0" clrIdx="0">
    <p:extLst>
      <p:ext uri="{19B8F6BF-5375-455C-9EA6-DF929625EA0E}">
        <p15:presenceInfo xmlns:p15="http://schemas.microsoft.com/office/powerpoint/2012/main" userId="S::hanchadf@unisa.edu.au::90a7088e-23ef-4894-a026-56a6c0475b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1" autoAdjust="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9C4F1-A8C8-4819-9054-A497262958A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98E42-F734-4841-86C1-141EF659C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5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idea for a Forum sprang out of the 2014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EPHEA Conference at the University of WA where a group of Aboriginal Employment Officers got together for a network meeting as part of the Conference. It took over a year for a Forum to happen.  In 2015 NATSIHEC started a project looking at Aboriginal Employment in our sector and as a result of discussions the Forum idea started to take shape.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98E42-F734-4841-86C1-141EF659C7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0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And in July 2015 we came together at UniSA.  </a:t>
            </a:r>
          </a:p>
          <a:p>
            <a:r>
              <a:rPr lang="en-AU" dirty="0"/>
              <a:t>You’ll see some familiar faces here but also there are some colleagues who have moved on and I want to pay tribute to their work which has benefitted us all.</a:t>
            </a:r>
          </a:p>
          <a:p>
            <a:r>
              <a:rPr lang="en-AU" dirty="0"/>
              <a:t>Kelly Maxwell from University of  Adelaide and myself met with colleagues from the NATSIHEC executive and with the support of Professor Peter Buckskin at UniSA we came up with a program for our first ever official forum.  It made sense to have both our universities involved as Kelly and I worked together quite a lot to ensure that we had the best possible employment outcomes for our mob.</a:t>
            </a:r>
          </a:p>
          <a:p>
            <a:r>
              <a:rPr lang="en-AU" dirty="0"/>
              <a:t>Because NATSIHEC was meeting in Adelaide at the same time we had visitors including Deans, School Managers and other staff who were attending the NATSIHEC meeting.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98E42-F734-4841-86C1-141EF659C7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1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ED70D-627E-4288-BF2F-C3B2D3F70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A8652C-F041-44A2-9850-50E2AFC0D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F2DFD-A50A-439C-830D-59FEFCC2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3107-8AEE-436C-BA98-85DDF73AEC72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2207E-7E13-4BAB-9B97-C441B87EE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824C3-50E5-403C-A00D-F138AF7A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CDF-C3EC-4F84-89FE-9EC9519B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6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CEC3B-4BD6-4BE6-82FA-C7EA47AB9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37955-4034-4016-ABF6-2A965CB41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C45F5-1439-4E9D-881B-B791BA935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3107-8AEE-436C-BA98-85DDF73AEC72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9A3FB-C8EE-4C54-82F0-99771D6F3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52853-E8CD-4714-BFE1-40056B126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CDF-C3EC-4F84-89FE-9EC9519B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9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925EC1-0AA1-4623-BDC4-3DA0476238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5B22B2-7B5D-4EB0-AFA3-74B51CB75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D0EDF-C7BD-4E6A-9AE1-CC4003B13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3107-8AEE-436C-BA98-85DDF73AEC72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DE2B2-BF99-446C-8CF9-12B474D17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47831-1A63-412A-9761-FF32621FB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CDF-C3EC-4F84-89FE-9EC9519B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1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BDAF4-D391-4CA4-96BC-D020456A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816E5-7E07-4A59-8FAA-611FBA534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AC509-46FD-4980-8AB3-48BB78CF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3107-8AEE-436C-BA98-85DDF73AEC72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953A7-1419-4D1C-9F30-577DCCC7B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B8A61-EADD-4528-83DA-DACE783DE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CDF-C3EC-4F84-89FE-9EC9519B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2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4BA32-7CE6-4618-A563-4E5EB0B76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E11E6-2B48-4AF4-90DF-842801361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2FEA3-F6B7-4A38-A9BF-159BAEBB4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3107-8AEE-436C-BA98-85DDF73AEC72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561B5-277C-4A7B-8322-5E2691131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84D29-AC84-4068-A20D-3198C4D81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CDF-C3EC-4F84-89FE-9EC9519B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AA0AE-3A00-4B97-AA60-CFC5E7EDE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2D5F7-2825-42BD-B22F-E5E4CD5CE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08D2B-467E-48F9-9949-4D50E640E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3F0E7-5627-4341-A072-05B45EA23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3107-8AEE-436C-BA98-85DDF73AEC72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24B40-1095-4346-BD6D-3A504744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793E6-ED71-4ABD-B5AC-4D40113B2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CDF-C3EC-4F84-89FE-9EC9519B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3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94010-642A-435A-8123-2C9B3719B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E75E8-5568-4333-BC01-C064CFE9D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6464B5-4656-48EB-9AB1-0AE80DD2D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A976F4-2E36-47AA-936C-2B4DA02D0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5DE6EA-DC72-4849-8A7F-4F10AA1727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8ED5F4-FB5B-48B7-9F21-C78306C1A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3107-8AEE-436C-BA98-85DDF73AEC72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325094-AB66-4640-A6DC-1650F518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5CDCAA-BCF2-439E-89FD-B3D6DF049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CDF-C3EC-4F84-89FE-9EC9519B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1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A2D64-F36F-437E-9DDD-A49573828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F8BE0E-97A6-4F7A-9FE6-1F48E7074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3107-8AEE-436C-BA98-85DDF73AEC72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5C3A5-0602-4214-BE71-7829232EB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86D91-DC19-4559-AC0B-F538D581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CDF-C3EC-4F84-89FE-9EC9519B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4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95DA7C-6716-4A1A-90BA-2309F0935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3107-8AEE-436C-BA98-85DDF73AEC72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D0793D-AC60-4370-852B-3A6E35648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7CF77-AC59-4A9B-BAD0-291F7BB1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CDF-C3EC-4F84-89FE-9EC9519B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3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4C1D4-D65D-4A1A-9F8B-134501B86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DAAD7-D3B2-46E6-A548-3B03BCB4E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3B32C-EAA7-4B9C-B9E5-1D65C8F71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F3E25-94B1-4D88-84F0-02B38D52E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3107-8AEE-436C-BA98-85DDF73AEC72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6788C-8385-4D4A-B1DC-AA9F2759D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13C1F-590B-4C8C-9556-7E2CFDB5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CDF-C3EC-4F84-89FE-9EC9519B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7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7E605-4A06-4127-87FE-240C3C987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4AAE56-AB81-4D5F-B1C8-4305DB691E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70D6E-F9DC-4A55-94D3-B27A7B203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BB994-DF10-4C3B-ACEE-D2A5043F4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3107-8AEE-436C-BA98-85DDF73AEC72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C1AB1-28F4-43ED-A1E1-AAF781ED7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53353F-1708-4547-A21B-09EBC204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8FCDF-C3EC-4F84-89FE-9EC9519B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98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63B254-7D2D-4423-A50C-87D77901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7D949-42F5-4F0F-A282-97572C423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03293-B9F9-4626-9153-3451352DA7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83107-8AEE-436C-BA98-85DDF73AEC72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E7CF3-891E-4A56-9239-34E0912C0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A758A-BD21-4B5C-8B90-ABD52597C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8FCDF-C3EC-4F84-89FE-9EC9519B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1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3C2669-32B9-4E5B-A948-A8671CD91E79}"/>
              </a:ext>
            </a:extLst>
          </p:cNvPr>
          <p:cNvSpPr txBox="1"/>
          <p:nvPr/>
        </p:nvSpPr>
        <p:spPr>
          <a:xfrm>
            <a:off x="1360004" y="2411606"/>
            <a:ext cx="9471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I would like to acknowledge that the University of South Australia is built on the traditional country of the Kaurna people of the Adelaide Plains.  I recognise and respect their cultural heritage, beliefs and relationship with the land, and I acknowledge that they are of continuing importance to the Kaurna people living today.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EF03D5-68B1-4D01-B8C0-56F7FDC5A9B0}"/>
              </a:ext>
            </a:extLst>
          </p:cNvPr>
          <p:cNvSpPr txBox="1"/>
          <p:nvPr/>
        </p:nvSpPr>
        <p:spPr>
          <a:xfrm>
            <a:off x="396316" y="1359598"/>
            <a:ext cx="104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endParaRPr lang="en-AU">
              <a:solidFill>
                <a:schemeClr val="bg1"/>
              </a:solidFill>
              <a:latin typeface="Altis UniSA Book" panose="020B0503030000000003" pitchFamily="34" charset="0"/>
            </a:endParaRPr>
          </a:p>
          <a:p>
            <a:pPr algn="just"/>
            <a:endParaRPr lang="en-US" dirty="0">
              <a:solidFill>
                <a:schemeClr val="bg1"/>
              </a:solidFill>
              <a:latin typeface="Altis UniSA Book" panose="020B05030300000000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F821AD-472F-4CE9-8E53-78D0C9C9008F}"/>
              </a:ext>
            </a:extLst>
          </p:cNvPr>
          <p:cNvSpPr/>
          <p:nvPr/>
        </p:nvSpPr>
        <p:spPr>
          <a:xfrm>
            <a:off x="7565721" y="4809995"/>
            <a:ext cx="1465545" cy="5887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unfair3 - Copy">
            <a:extLst>
              <a:ext uri="{FF2B5EF4-FFF2-40B4-BE49-F238E27FC236}">
                <a16:creationId xmlns:a16="http://schemas.microsoft.com/office/drawing/2014/main" id="{32307E87-3DEA-4677-94B6-6BD0784CD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987" y="-34626"/>
            <a:ext cx="5209856" cy="689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37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BD7D49-BB54-48E3-B5D5-591F5CF31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710" y="0"/>
            <a:ext cx="6632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10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7A8080-2143-46E6-A4B4-05F8B04A127D}"/>
              </a:ext>
            </a:extLst>
          </p:cNvPr>
          <p:cNvSpPr txBox="1"/>
          <p:nvPr/>
        </p:nvSpPr>
        <p:spPr>
          <a:xfrm>
            <a:off x="3150705" y="1396575"/>
            <a:ext cx="915393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>
              <a:solidFill>
                <a:schemeClr val="bg1"/>
              </a:solidFill>
            </a:endParaRPr>
          </a:p>
          <a:p>
            <a:endParaRPr lang="en-AU" dirty="0">
              <a:solidFill>
                <a:schemeClr val="bg1"/>
              </a:solidFill>
            </a:endParaRPr>
          </a:p>
          <a:p>
            <a:endParaRPr lang="en-AU" dirty="0">
              <a:solidFill>
                <a:schemeClr val="bg1"/>
              </a:solidFill>
            </a:endParaRPr>
          </a:p>
          <a:p>
            <a:endParaRPr lang="en-AU" dirty="0">
              <a:solidFill>
                <a:schemeClr val="bg1"/>
              </a:solidFill>
            </a:endParaRPr>
          </a:p>
          <a:p>
            <a:endParaRPr lang="en-AU" dirty="0">
              <a:solidFill>
                <a:schemeClr val="bg1"/>
              </a:solidFill>
            </a:endParaRPr>
          </a:p>
          <a:p>
            <a:endParaRPr lang="en-AU" dirty="0">
              <a:solidFill>
                <a:schemeClr val="bg1"/>
              </a:solidFill>
            </a:endParaRPr>
          </a:p>
          <a:p>
            <a:endParaRPr lang="en-AU" dirty="0">
              <a:solidFill>
                <a:schemeClr val="bg1"/>
              </a:solidFill>
            </a:endParaRPr>
          </a:p>
          <a:p>
            <a:endParaRPr lang="en-AU" dirty="0">
              <a:solidFill>
                <a:schemeClr val="bg1"/>
              </a:solidFill>
            </a:endParaRPr>
          </a:p>
          <a:p>
            <a:endParaRPr lang="en-AU" dirty="0">
              <a:solidFill>
                <a:schemeClr val="bg1"/>
              </a:solidFill>
            </a:endParaRPr>
          </a:p>
          <a:p>
            <a:endParaRPr lang="en-AU" dirty="0"/>
          </a:p>
          <a:p>
            <a:r>
              <a:rPr lang="en-AU" altLang="en-US" i="1" dirty="0">
                <a:solidFill>
                  <a:schemeClr val="bg1"/>
                </a:solidFill>
              </a:rPr>
              <a:t>There is no starting point or endpoint in a circle and therefore all things in the circle have an equal and valid place where there is no ‘other’ but you are recognised as ‘another’.</a:t>
            </a:r>
          </a:p>
          <a:p>
            <a:endParaRPr lang="en-AU" altLang="en-US" i="1" dirty="0">
              <a:solidFill>
                <a:schemeClr val="bg1"/>
              </a:solidFill>
            </a:endParaRPr>
          </a:p>
          <a:p>
            <a:r>
              <a:rPr lang="en-AU" altLang="en-US" sz="1400" dirty="0">
                <a:solidFill>
                  <a:schemeClr val="bg1"/>
                </a:solidFill>
              </a:rPr>
              <a:t>Karen Martin, 2008 Noonuccal, </a:t>
            </a:r>
            <a:r>
              <a:rPr lang="en-AU" altLang="en-US" sz="1400" dirty="0" err="1">
                <a:solidFill>
                  <a:schemeClr val="bg1"/>
                </a:solidFill>
              </a:rPr>
              <a:t>Quandamoopah</a:t>
            </a:r>
            <a:r>
              <a:rPr lang="en-AU" altLang="en-US" sz="1400" dirty="0">
                <a:solidFill>
                  <a:schemeClr val="bg1"/>
                </a:solidFill>
              </a:rPr>
              <a:t> and </a:t>
            </a:r>
            <a:r>
              <a:rPr lang="en-AU" altLang="en-US" sz="1400" dirty="0" err="1">
                <a:solidFill>
                  <a:schemeClr val="bg1"/>
                </a:solidFill>
              </a:rPr>
              <a:t>Bidjara</a:t>
            </a:r>
            <a:r>
              <a:rPr lang="en-AU" altLang="en-US" sz="1400" dirty="0">
                <a:solidFill>
                  <a:schemeClr val="bg1"/>
                </a:solidFill>
              </a:rPr>
              <a:t> woman</a:t>
            </a:r>
          </a:p>
          <a:p>
            <a:endParaRPr lang="en-US" dirty="0"/>
          </a:p>
        </p:txBody>
      </p:sp>
      <p:pic>
        <p:nvPicPr>
          <p:cNvPr id="1026" name="Picture 2" descr="Circle of hands - stock image">
            <a:extLst>
              <a:ext uri="{FF2B5EF4-FFF2-40B4-BE49-F238E27FC236}">
                <a16:creationId xmlns:a16="http://schemas.microsoft.com/office/drawing/2014/main" id="{D40C7ED9-0774-4F26-BBEC-08DB9E559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7857"/>
            <a:ext cx="2970143" cy="297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069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2491</TotalTime>
  <Words>321</Words>
  <Application>Microsoft Office PowerPoint</Application>
  <PresentationFormat>Widescreen</PresentationFormat>
  <Paragraphs>22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Altis UniSA Book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Deanne Hanchant-Nichols</dc:creator>
  <cp:lastModifiedBy>Sarah Hattam</cp:lastModifiedBy>
  <cp:revision>48</cp:revision>
  <dcterms:created xsi:type="dcterms:W3CDTF">2019-06-20T08:25:03Z</dcterms:created>
  <dcterms:modified xsi:type="dcterms:W3CDTF">2020-02-19T03:02:33Z</dcterms:modified>
</cp:coreProperties>
</file>