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4"/>
  </p:sldMasterIdLst>
  <p:sldIdLst>
    <p:sldId id="256" r:id="rId5"/>
    <p:sldId id="257" r:id="rId6"/>
    <p:sldId id="269" r:id="rId7"/>
    <p:sldId id="258" r:id="rId8"/>
    <p:sldId id="259" r:id="rId9"/>
    <p:sldId id="260" r:id="rId10"/>
    <p:sldId id="261" r:id="rId11"/>
    <p:sldId id="262" r:id="rId12"/>
    <p:sldId id="268" r:id="rId13"/>
    <p:sldId id="263" r:id="rId14"/>
    <p:sldId id="264" r:id="rId15"/>
    <p:sldId id="265"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10" d="100"/>
          <a:sy n="110" d="100"/>
        </p:scale>
        <p:origin x="63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B37DBE9E-7295-4C92-93B2-B051A990DD90}" type="datetimeFigureOut">
              <a:rPr lang="en-US" smtClean="0"/>
              <a:t>2/20/2019</a:t>
            </a:fld>
            <a:endParaRPr lang="en-US"/>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7E6CE9CF-0879-4756-BE78-63EF2194A6D7}" type="slidenum">
              <a:rPr lang="en-US" smtClean="0"/>
              <a:t>‹#›</a:t>
            </a:fld>
            <a:endParaRPr lang="en-US"/>
          </a:p>
        </p:txBody>
      </p:sp>
    </p:spTree>
    <p:extLst>
      <p:ext uri="{BB962C8B-B14F-4D97-AF65-F5344CB8AC3E}">
        <p14:creationId xmlns:p14="http://schemas.microsoft.com/office/powerpoint/2010/main" val="2656812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7DBE9E-7295-4C92-93B2-B051A990DD90}"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433173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7DBE9E-7295-4C92-93B2-B051A990DD90}"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179870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7DBE9E-7295-4C92-93B2-B051A990DD90}"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9142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7DBE9E-7295-4C92-93B2-B051A990DD90}" type="datetimeFigureOut">
              <a:rPr lang="en-US" smtClean="0"/>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1337238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7DBE9E-7295-4C92-93B2-B051A990DD90}" type="datetimeFigureOut">
              <a:rPr lang="en-US" smtClean="0"/>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2115716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37DBE9E-7295-4C92-93B2-B051A990DD90}" type="datetimeFigureOut">
              <a:rPr lang="en-US" smtClean="0"/>
              <a:t>2/20/2019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306855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37DBE9E-7295-4C92-93B2-B051A990DD90}" type="datetimeFigureOut">
              <a:rPr lang="en-US" smtClean="0"/>
              <a:t>2/20/2019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2261934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7DBE9E-7295-4C92-93B2-B051A990DD90}" type="datetimeFigureOut">
              <a:rPr lang="en-US" smtClean="0"/>
              <a:t>2/20/2019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2359594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Click to edit Master text styles</a:t>
            </a:r>
          </a:p>
        </p:txBody>
      </p:sp>
      <p:sp>
        <p:nvSpPr>
          <p:cNvPr id="5" name="Date Placeholder 4"/>
          <p:cNvSpPr>
            <a:spLocks noGrp="1"/>
          </p:cNvSpPr>
          <p:nvPr>
            <p:ph type="dt" sz="half" idx="10"/>
          </p:nvPr>
        </p:nvSpPr>
        <p:spPr/>
        <p:txBody>
          <a:bodyPr/>
          <a:lstStyle/>
          <a:p>
            <a:fld id="{B37DBE9E-7295-4C92-93B2-B051A990DD90}" type="datetimeFigureOut">
              <a:rPr lang="en-US" smtClean="0"/>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7E6CE9CF-0879-4756-BE78-63EF2194A6D7}" type="slidenum">
              <a:rPr lang="en-US" smtClean="0"/>
              <a:t>‹#›</a:t>
            </a:fld>
            <a:endParaRPr lang="en-US"/>
          </a:p>
        </p:txBody>
      </p:sp>
    </p:spTree>
    <p:extLst>
      <p:ext uri="{BB962C8B-B14F-4D97-AF65-F5344CB8AC3E}">
        <p14:creationId xmlns:p14="http://schemas.microsoft.com/office/powerpoint/2010/main" val="3130316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B37DBE9E-7295-4C92-93B2-B051A990DD90}" type="datetimeFigureOut">
              <a:rPr lang="en-US" smtClean="0"/>
              <a:t>2/20/2019</a:t>
            </a:fld>
            <a:endParaRPr lang="en-US"/>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7E6CE9CF-0879-4756-BE78-63EF2194A6D7}" type="slidenum">
              <a:rPr lang="en-US" smtClean="0"/>
              <a:t>‹#›</a:t>
            </a:fld>
            <a:endParaRPr lang="en-US"/>
          </a:p>
        </p:txBody>
      </p:sp>
    </p:spTree>
    <p:extLst>
      <p:ext uri="{BB962C8B-B14F-4D97-AF65-F5344CB8AC3E}">
        <p14:creationId xmlns:p14="http://schemas.microsoft.com/office/powerpoint/2010/main" val="216162563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37DBE9E-7295-4C92-93B2-B051A990DD90}" type="datetimeFigureOut">
              <a:rPr lang="en-US" smtClean="0"/>
              <a:t>2/20/2019</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7E6CE9CF-0879-4756-BE78-63EF2194A6D7}" type="slidenum">
              <a:rPr lang="en-US" smtClean="0"/>
              <a:t>‹#›</a:t>
            </a:fld>
            <a:endParaRPr lang="en-US"/>
          </a:p>
        </p:txBody>
      </p:sp>
    </p:spTree>
    <p:extLst>
      <p:ext uri="{BB962C8B-B14F-4D97-AF65-F5344CB8AC3E}">
        <p14:creationId xmlns:p14="http://schemas.microsoft.com/office/powerpoint/2010/main" val="4020586125"/>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Gv1aDEFlXq8#action=shar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3504" y="770467"/>
            <a:ext cx="10782300" cy="3352800"/>
          </a:xfrm>
        </p:spPr>
        <p:txBody>
          <a:bodyPr/>
          <a:lstStyle/>
          <a:p>
            <a:r>
              <a:rPr lang="en-AU" sz="5400" dirty="0" smtClean="0"/>
              <a:t>UniSA College</a:t>
            </a:r>
            <a:r>
              <a:rPr lang="en-AU" dirty="0" smtClean="0"/>
              <a:t/>
            </a:r>
            <a:br>
              <a:rPr lang="en-AU" dirty="0" smtClean="0"/>
            </a:br>
            <a:r>
              <a:rPr lang="en-AU" dirty="0" smtClean="0"/>
              <a:t>Raising Aspirations</a:t>
            </a:r>
            <a:br>
              <a:rPr lang="en-AU" dirty="0" smtClean="0"/>
            </a:br>
            <a:endParaRPr lang="en-US" dirty="0"/>
          </a:p>
        </p:txBody>
      </p:sp>
      <p:sp>
        <p:nvSpPr>
          <p:cNvPr id="3" name="Subtitle 2"/>
          <p:cNvSpPr>
            <a:spLocks noGrp="1"/>
          </p:cNvSpPr>
          <p:nvPr>
            <p:ph type="subTitle" idx="1"/>
          </p:nvPr>
        </p:nvSpPr>
        <p:spPr>
          <a:xfrm>
            <a:off x="667512" y="3657601"/>
            <a:ext cx="11392683" cy="2195196"/>
          </a:xfrm>
        </p:spPr>
        <p:txBody>
          <a:bodyPr>
            <a:normAutofit/>
          </a:bodyPr>
          <a:lstStyle/>
          <a:p>
            <a:r>
              <a:rPr lang="en-AU" sz="5400" dirty="0" smtClean="0"/>
              <a:t>Supporting students with a disability</a:t>
            </a:r>
          </a:p>
          <a:p>
            <a:endParaRPr lang="en-AU" dirty="0" smtClean="0"/>
          </a:p>
          <a:p>
            <a:r>
              <a:rPr lang="en-AU" dirty="0" smtClean="0"/>
              <a:t>Jayne Ayliffe &amp; Amy Lyness, Access and Inclusion Advisors</a:t>
            </a:r>
            <a:endParaRPr lang="en-US" dirty="0"/>
          </a:p>
        </p:txBody>
      </p:sp>
    </p:spTree>
    <p:extLst>
      <p:ext uri="{BB962C8B-B14F-4D97-AF65-F5344CB8AC3E}">
        <p14:creationId xmlns:p14="http://schemas.microsoft.com/office/powerpoint/2010/main" val="507756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What can I say?</a:t>
            </a:r>
            <a:endParaRPr lang="en-US" dirty="0"/>
          </a:p>
        </p:txBody>
      </p:sp>
      <p:sp>
        <p:nvSpPr>
          <p:cNvPr id="3" name="Content Placeholder 2"/>
          <p:cNvSpPr>
            <a:spLocks noGrp="1"/>
          </p:cNvSpPr>
          <p:nvPr>
            <p:ph idx="1"/>
          </p:nvPr>
        </p:nvSpPr>
        <p:spPr/>
        <p:txBody>
          <a:bodyPr>
            <a:normAutofit/>
          </a:bodyPr>
          <a:lstStyle/>
          <a:p>
            <a:pPr marL="0" indent="0">
              <a:buNone/>
            </a:pPr>
            <a:r>
              <a:rPr lang="en-AU" dirty="0" smtClean="0"/>
              <a:t>If you are concerned about a student and the possibility of them having a disability:</a:t>
            </a:r>
          </a:p>
          <a:p>
            <a:r>
              <a:rPr lang="en-AU" dirty="0" smtClean="0"/>
              <a:t>Identify concrete behaviour; refer to Counselling Service – they will refer to Access and Inclusion Service if necessary</a:t>
            </a:r>
          </a:p>
          <a:p>
            <a:r>
              <a:rPr lang="en-AU" b="1" i="1" dirty="0" smtClean="0"/>
              <a:t>“I am aware that you have not completed your assessment on time and I am concerned about how you are progressing.  Is there anything I can do to support you?  Is there anything impacting on your studies that you would like to discuss?”</a:t>
            </a:r>
          </a:p>
          <a:p>
            <a:r>
              <a:rPr lang="en-AU" b="1" i="1" dirty="0" smtClean="0"/>
              <a:t>“Students who have difficulties with their studies find that it is useful to meet with one of the Counsellors to discuss any issues and find out what support is available in the University.”</a:t>
            </a:r>
            <a:endParaRPr lang="en-US" b="1" i="1" dirty="0"/>
          </a:p>
        </p:txBody>
      </p:sp>
    </p:spTree>
    <p:extLst>
      <p:ext uri="{BB962C8B-B14F-4D97-AF65-F5344CB8AC3E}">
        <p14:creationId xmlns:p14="http://schemas.microsoft.com/office/powerpoint/2010/main" val="3762120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What can I say?</a:t>
            </a:r>
            <a:endParaRPr lang="en-US" dirty="0"/>
          </a:p>
        </p:txBody>
      </p:sp>
      <p:sp>
        <p:nvSpPr>
          <p:cNvPr id="3" name="Content Placeholder 2"/>
          <p:cNvSpPr>
            <a:spLocks noGrp="1"/>
          </p:cNvSpPr>
          <p:nvPr>
            <p:ph idx="1"/>
          </p:nvPr>
        </p:nvSpPr>
        <p:spPr/>
        <p:txBody>
          <a:bodyPr>
            <a:normAutofit/>
          </a:bodyPr>
          <a:lstStyle/>
          <a:p>
            <a:pPr marL="0" indent="0">
              <a:buNone/>
            </a:pPr>
            <a:r>
              <a:rPr lang="en-AU" dirty="0" smtClean="0"/>
              <a:t>If a student has disclosed a disability:</a:t>
            </a:r>
          </a:p>
          <a:p>
            <a:r>
              <a:rPr lang="en-AU" b="1" i="1" dirty="0" smtClean="0"/>
              <a:t>“Thank you for letting me know.”</a:t>
            </a:r>
          </a:p>
          <a:p>
            <a:r>
              <a:rPr lang="en-AU" b="1" i="1" dirty="0" smtClean="0"/>
              <a:t>“How can I support you?  Do you have a particular learning or teaching style that works best for you?”</a:t>
            </a:r>
          </a:p>
          <a:p>
            <a:r>
              <a:rPr lang="en-AU" dirty="0" smtClean="0"/>
              <a:t>If no Access Plan – </a:t>
            </a:r>
            <a:r>
              <a:rPr lang="en-AU" b="1" i="1" dirty="0" smtClean="0"/>
              <a:t>“I would recommend that you go and meet with an Access and Inclusion Adviser with the Student Engagement Unit to develop an Access Plan which will support your studies.”</a:t>
            </a:r>
          </a:p>
          <a:p>
            <a:r>
              <a:rPr lang="en-AU" dirty="0"/>
              <a:t>E</a:t>
            </a:r>
            <a:r>
              <a:rPr lang="en-AU" dirty="0" smtClean="0"/>
              <a:t>-referral</a:t>
            </a:r>
            <a:endParaRPr lang="en-US" dirty="0"/>
          </a:p>
        </p:txBody>
      </p:sp>
    </p:spTree>
    <p:extLst>
      <p:ext uri="{BB962C8B-B14F-4D97-AF65-F5344CB8AC3E}">
        <p14:creationId xmlns:p14="http://schemas.microsoft.com/office/powerpoint/2010/main" val="22840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224" y="499533"/>
            <a:ext cx="10772775" cy="428119"/>
          </a:xfrm>
        </p:spPr>
        <p:txBody>
          <a:bodyPr>
            <a:normAutofit fontScale="90000"/>
          </a:bodyPr>
          <a:lstStyle/>
          <a:p>
            <a:pPr algn="ctr"/>
            <a:endParaRPr lang="en-US" dirty="0"/>
          </a:p>
        </p:txBody>
      </p:sp>
      <p:sp>
        <p:nvSpPr>
          <p:cNvPr id="3" name="Content Placeholder 2"/>
          <p:cNvSpPr>
            <a:spLocks noGrp="1"/>
          </p:cNvSpPr>
          <p:nvPr>
            <p:ph idx="1"/>
          </p:nvPr>
        </p:nvSpPr>
        <p:spPr/>
        <p:txBody>
          <a:bodyPr>
            <a:normAutofit/>
          </a:bodyPr>
          <a:lstStyle/>
          <a:p>
            <a:endParaRPr lang="en-AU" dirty="0" smtClean="0"/>
          </a:p>
          <a:p>
            <a:endParaRPr lang="en-AU" dirty="0"/>
          </a:p>
          <a:p>
            <a:endParaRPr lang="en-AU" dirty="0" smtClean="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54107" y="1168849"/>
            <a:ext cx="6798822" cy="4511219"/>
          </a:xfrm>
          <a:prstGeom prst="rect">
            <a:avLst/>
          </a:prstGeom>
        </p:spPr>
      </p:pic>
    </p:spTree>
    <p:extLst>
      <p:ext uri="{BB962C8B-B14F-4D97-AF65-F5344CB8AC3E}">
        <p14:creationId xmlns:p14="http://schemas.microsoft.com/office/powerpoint/2010/main" val="72345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8866" y="499533"/>
            <a:ext cx="6659357" cy="4599763"/>
          </a:xfrm>
          <a:prstGeom prst="rect">
            <a:avLst/>
          </a:prstGeom>
        </p:spPr>
      </p:pic>
      <p:sp>
        <p:nvSpPr>
          <p:cNvPr id="6" name="Rectangle 5"/>
          <p:cNvSpPr/>
          <p:nvPr/>
        </p:nvSpPr>
        <p:spPr>
          <a:xfrm>
            <a:off x="1276708" y="4968187"/>
            <a:ext cx="9980763" cy="923330"/>
          </a:xfrm>
          <a:prstGeom prst="rect">
            <a:avLst/>
          </a:prstGeom>
        </p:spPr>
        <p:txBody>
          <a:bodyPr wrap="square">
            <a:spAutoFit/>
          </a:bodyPr>
          <a:lstStyle/>
          <a:p>
            <a:endParaRPr lang="en-AU" dirty="0" smtClean="0"/>
          </a:p>
          <a:p>
            <a:pPr algn="ctr"/>
            <a:r>
              <a:rPr lang="en-AU" dirty="0" smtClean="0"/>
              <a:t>Albert </a:t>
            </a:r>
            <a:r>
              <a:rPr lang="en-AU" dirty="0"/>
              <a:t>Einstein: “Everybody is a genius. But if you judge a fish by it’s ability to climb a tree it will live it’s whole life believing that it is stupid”.  </a:t>
            </a:r>
          </a:p>
        </p:txBody>
      </p:sp>
    </p:spTree>
    <p:extLst>
      <p:ext uri="{BB962C8B-B14F-4D97-AF65-F5344CB8AC3E}">
        <p14:creationId xmlns:p14="http://schemas.microsoft.com/office/powerpoint/2010/main" val="3643581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Access and Inclusion Services</a:t>
            </a:r>
            <a:endParaRPr lang="en-US" dirty="0"/>
          </a:p>
        </p:txBody>
      </p:sp>
      <p:sp>
        <p:nvSpPr>
          <p:cNvPr id="3" name="Content Placeholder 2"/>
          <p:cNvSpPr>
            <a:spLocks noGrp="1"/>
          </p:cNvSpPr>
          <p:nvPr>
            <p:ph idx="1"/>
          </p:nvPr>
        </p:nvSpPr>
        <p:spPr>
          <a:xfrm>
            <a:off x="676656" y="2011680"/>
            <a:ext cx="10753725" cy="4150581"/>
          </a:xfrm>
        </p:spPr>
        <p:txBody>
          <a:bodyPr>
            <a:normAutofit fontScale="92500" lnSpcReduction="10000"/>
          </a:bodyPr>
          <a:lstStyle/>
          <a:p>
            <a:pPr marL="0" indent="0">
              <a:buNone/>
            </a:pPr>
            <a:r>
              <a:rPr lang="en-AU" dirty="0" smtClean="0"/>
              <a:t>Manager</a:t>
            </a:r>
            <a:r>
              <a:rPr lang="en-AU" dirty="0"/>
              <a:t>: Michelle </a:t>
            </a:r>
            <a:r>
              <a:rPr lang="en-AU" dirty="0" smtClean="0"/>
              <a:t>Anderson</a:t>
            </a:r>
          </a:p>
          <a:p>
            <a:pPr marL="0" indent="0">
              <a:buNone/>
            </a:pPr>
            <a:r>
              <a:rPr lang="en-AU" dirty="0" smtClean="0"/>
              <a:t>Access and Inclusion Advisors (AIA):</a:t>
            </a:r>
          </a:p>
          <a:p>
            <a:pPr marL="0" indent="0">
              <a:buNone/>
            </a:pPr>
            <a:r>
              <a:rPr lang="en-AU" dirty="0" smtClean="0"/>
              <a:t>   CW		Amy (M-F); ???</a:t>
            </a:r>
          </a:p>
          <a:p>
            <a:pPr marL="0" indent="0">
              <a:buNone/>
            </a:pPr>
            <a:r>
              <a:rPr lang="en-AU" dirty="0" smtClean="0"/>
              <a:t>   CE		Lilbel (M/</a:t>
            </a:r>
            <a:r>
              <a:rPr lang="en-AU" dirty="0" err="1" smtClean="0"/>
              <a:t>Tu</a:t>
            </a:r>
            <a:r>
              <a:rPr lang="en-AU" dirty="0" smtClean="0"/>
              <a:t>/W); Jayne (</a:t>
            </a:r>
            <a:r>
              <a:rPr lang="en-AU" dirty="0" err="1" smtClean="0"/>
              <a:t>Th</a:t>
            </a:r>
            <a:r>
              <a:rPr lang="en-AU" dirty="0" smtClean="0"/>
              <a:t>/F)</a:t>
            </a:r>
          </a:p>
          <a:p>
            <a:pPr marL="0" indent="0">
              <a:buNone/>
            </a:pPr>
            <a:r>
              <a:rPr lang="en-AU" dirty="0"/>
              <a:t> </a:t>
            </a:r>
            <a:r>
              <a:rPr lang="en-AU" dirty="0" smtClean="0"/>
              <a:t>  MLK		</a:t>
            </a:r>
            <a:r>
              <a:rPr lang="en-AU" dirty="0"/>
              <a:t>Dallas (M/</a:t>
            </a:r>
            <a:r>
              <a:rPr lang="en-AU" dirty="0" err="1"/>
              <a:t>Tu</a:t>
            </a:r>
            <a:r>
              <a:rPr lang="en-AU" dirty="0"/>
              <a:t>/W</a:t>
            </a:r>
            <a:r>
              <a:rPr lang="en-AU" dirty="0" smtClean="0"/>
              <a:t>);</a:t>
            </a:r>
          </a:p>
          <a:p>
            <a:pPr marL="0" indent="0">
              <a:buNone/>
            </a:pPr>
            <a:r>
              <a:rPr lang="en-AU" dirty="0" smtClean="0"/>
              <a:t>   Magill		Jayne (M/</a:t>
            </a:r>
            <a:r>
              <a:rPr lang="en-AU" dirty="0" err="1" smtClean="0"/>
              <a:t>Tu</a:t>
            </a:r>
            <a:r>
              <a:rPr lang="en-AU" dirty="0" smtClean="0"/>
              <a:t>/W); </a:t>
            </a:r>
            <a:r>
              <a:rPr lang="en-AU" dirty="0"/>
              <a:t>Dallas (</a:t>
            </a:r>
            <a:r>
              <a:rPr lang="en-AU" dirty="0" err="1"/>
              <a:t>Th</a:t>
            </a:r>
            <a:r>
              <a:rPr lang="en-AU" dirty="0"/>
              <a:t>/F</a:t>
            </a:r>
            <a:r>
              <a:rPr lang="en-AU" dirty="0" smtClean="0"/>
              <a:t>)</a:t>
            </a:r>
          </a:p>
          <a:p>
            <a:pPr marL="0" indent="0">
              <a:buNone/>
            </a:pPr>
            <a:endParaRPr lang="en-AU" dirty="0" smtClean="0"/>
          </a:p>
          <a:p>
            <a:pPr marL="0" indent="0">
              <a:buNone/>
            </a:pPr>
            <a:r>
              <a:rPr lang="en-AU" dirty="0" smtClean="0"/>
              <a:t>Contact an AIA if you have any questions:</a:t>
            </a:r>
          </a:p>
          <a:p>
            <a:pPr lvl="1">
              <a:buFont typeface="Wingdings" panose="05000000000000000000" pitchFamily="2" charset="2"/>
              <a:buChar char="§"/>
            </a:pPr>
            <a:r>
              <a:rPr lang="en-AU" dirty="0" smtClean="0"/>
              <a:t> about how to support students with a disability</a:t>
            </a:r>
          </a:p>
          <a:p>
            <a:pPr lvl="1">
              <a:buFont typeface="Wingdings" panose="05000000000000000000" pitchFamily="2" charset="2"/>
              <a:buChar char="§"/>
            </a:pPr>
            <a:r>
              <a:rPr lang="en-AU" dirty="0" smtClean="0"/>
              <a:t> reasonable adjustment</a:t>
            </a:r>
            <a:endParaRPr lang="en-US" dirty="0"/>
          </a:p>
        </p:txBody>
      </p:sp>
    </p:spTree>
    <p:extLst>
      <p:ext uri="{BB962C8B-B14F-4D97-AF65-F5344CB8AC3E}">
        <p14:creationId xmlns:p14="http://schemas.microsoft.com/office/powerpoint/2010/main" val="78632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Policy</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AU" dirty="0" smtClean="0"/>
              <a:t>Commonwealth</a:t>
            </a:r>
          </a:p>
          <a:p>
            <a:pPr lvl="1">
              <a:buFont typeface="Arial" panose="020B0604020202020204" pitchFamily="34" charset="0"/>
              <a:buChar char="•"/>
            </a:pPr>
            <a:r>
              <a:rPr lang="en-AU" dirty="0" smtClean="0"/>
              <a:t> Disability Discrimination Act (DDA)</a:t>
            </a:r>
          </a:p>
          <a:p>
            <a:pPr lvl="1">
              <a:buFont typeface="Arial" panose="020B0604020202020204" pitchFamily="34" charset="0"/>
              <a:buChar char="•"/>
            </a:pPr>
            <a:r>
              <a:rPr lang="en-AU" dirty="0" smtClean="0"/>
              <a:t> Disability Standards for Education</a:t>
            </a:r>
          </a:p>
          <a:p>
            <a:pPr marL="4572" lvl="1" indent="0">
              <a:buNone/>
            </a:pPr>
            <a:endParaRPr lang="en-AU" dirty="0" smtClean="0"/>
          </a:p>
          <a:p>
            <a:pPr marL="0" indent="0">
              <a:buNone/>
            </a:pPr>
            <a:r>
              <a:rPr lang="en-AU" dirty="0" smtClean="0"/>
              <a:t>State</a:t>
            </a:r>
          </a:p>
          <a:p>
            <a:pPr lvl="1">
              <a:buFont typeface="Arial" panose="020B0604020202020204" pitchFamily="34" charset="0"/>
              <a:buChar char="•"/>
            </a:pPr>
            <a:r>
              <a:rPr lang="en-AU" dirty="0" smtClean="0"/>
              <a:t> Equal Opportunity Act</a:t>
            </a:r>
          </a:p>
          <a:p>
            <a:pPr lvl="1">
              <a:buFont typeface="Arial" panose="020B0604020202020204" pitchFamily="34" charset="0"/>
              <a:buChar char="•"/>
            </a:pPr>
            <a:endParaRPr lang="en-AU" dirty="0"/>
          </a:p>
          <a:p>
            <a:pPr marL="4572" lvl="1" indent="0">
              <a:buNone/>
            </a:pPr>
            <a:r>
              <a:rPr lang="en-AU" dirty="0" smtClean="0"/>
              <a:t>UniSA</a:t>
            </a:r>
          </a:p>
          <a:p>
            <a:pPr lvl="1">
              <a:buFont typeface="Arial" panose="020B0604020202020204" pitchFamily="34" charset="0"/>
              <a:buChar char="•"/>
            </a:pPr>
            <a:r>
              <a:rPr lang="en-AU" dirty="0" smtClean="0"/>
              <a:t> Students with Disability Policy</a:t>
            </a:r>
          </a:p>
          <a:p>
            <a:pPr lvl="1">
              <a:buFont typeface="Arial" panose="020B0604020202020204" pitchFamily="34" charset="0"/>
              <a:buChar char="•"/>
            </a:pPr>
            <a:r>
              <a:rPr lang="en-AU" dirty="0" smtClean="0"/>
              <a:t>Academic Assessment Policy and Procedures</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790628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Student Registration Process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AU" dirty="0" smtClean="0"/>
              <a:t> Indicate </a:t>
            </a:r>
            <a:r>
              <a:rPr lang="en-AU" dirty="0"/>
              <a:t>at </a:t>
            </a:r>
            <a:r>
              <a:rPr lang="en-AU" dirty="0" smtClean="0"/>
              <a:t>each enrolment period (Y/N); Support (Y/N)</a:t>
            </a:r>
          </a:p>
          <a:p>
            <a:pPr>
              <a:buFont typeface="Arial" panose="020B0604020202020204" pitchFamily="34" charset="0"/>
              <a:buChar char="•"/>
            </a:pPr>
            <a:r>
              <a:rPr lang="en-AU" dirty="0" smtClean="0"/>
              <a:t> </a:t>
            </a:r>
            <a:r>
              <a:rPr lang="en-AU" dirty="0"/>
              <a:t>R</a:t>
            </a:r>
            <a:r>
              <a:rPr lang="en-AU" dirty="0" smtClean="0"/>
              <a:t>egister at any time</a:t>
            </a:r>
          </a:p>
          <a:p>
            <a:pPr>
              <a:buFont typeface="Arial" panose="020B0604020202020204" pitchFamily="34" charset="0"/>
              <a:buChar char="•"/>
            </a:pPr>
            <a:r>
              <a:rPr lang="en-AU" dirty="0"/>
              <a:t> C</a:t>
            </a:r>
            <a:r>
              <a:rPr lang="en-AU" dirty="0" smtClean="0"/>
              <a:t>ommence with a disability and identify</a:t>
            </a:r>
          </a:p>
          <a:p>
            <a:pPr>
              <a:buFont typeface="Arial" panose="020B0604020202020204" pitchFamily="34" charset="0"/>
              <a:buChar char="•"/>
            </a:pPr>
            <a:r>
              <a:rPr lang="en-AU" dirty="0"/>
              <a:t> C</a:t>
            </a:r>
            <a:r>
              <a:rPr lang="en-AU" dirty="0" smtClean="0"/>
              <a:t>ommence and then decide to identify</a:t>
            </a:r>
          </a:p>
          <a:p>
            <a:pPr>
              <a:buFont typeface="Arial" panose="020B0604020202020204" pitchFamily="34" charset="0"/>
              <a:buChar char="•"/>
            </a:pPr>
            <a:r>
              <a:rPr lang="en-AU" dirty="0"/>
              <a:t> </a:t>
            </a:r>
            <a:r>
              <a:rPr lang="en-AU" dirty="0" smtClean="0"/>
              <a:t>May develop a disability whilst studying</a:t>
            </a:r>
          </a:p>
          <a:p>
            <a:pPr>
              <a:buFont typeface="Arial" panose="020B0604020202020204" pitchFamily="34" charset="0"/>
              <a:buChar char="•"/>
            </a:pPr>
            <a:endParaRPr lang="en-AU" dirty="0" smtClean="0"/>
          </a:p>
          <a:p>
            <a:pPr marL="0" indent="0">
              <a:buNone/>
            </a:pPr>
            <a:r>
              <a:rPr lang="en-AU" b="1" dirty="0" smtClean="0"/>
              <a:t>Q: Why may a student decide not to disclose their disability?</a:t>
            </a:r>
            <a:endParaRPr lang="en-AU" b="1" dirty="0"/>
          </a:p>
        </p:txBody>
      </p:sp>
    </p:spTree>
    <p:extLst>
      <p:ext uri="{BB962C8B-B14F-4D97-AF65-F5344CB8AC3E}">
        <p14:creationId xmlns:p14="http://schemas.microsoft.com/office/powerpoint/2010/main" val="1696931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224" y="499533"/>
            <a:ext cx="10772775" cy="1156989"/>
          </a:xfrm>
        </p:spPr>
        <p:txBody>
          <a:bodyPr/>
          <a:lstStyle/>
          <a:p>
            <a:pPr algn="ctr"/>
            <a:r>
              <a:rPr lang="en-AU" dirty="0" smtClean="0"/>
              <a:t>Access Plan: Process</a:t>
            </a:r>
            <a:endParaRPr lang="en-US" dirty="0"/>
          </a:p>
        </p:txBody>
      </p:sp>
      <p:sp>
        <p:nvSpPr>
          <p:cNvPr id="3" name="Content Placeholder 2"/>
          <p:cNvSpPr>
            <a:spLocks noGrp="1"/>
          </p:cNvSpPr>
          <p:nvPr>
            <p:ph idx="1"/>
          </p:nvPr>
        </p:nvSpPr>
        <p:spPr>
          <a:xfrm>
            <a:off x="676656" y="2011680"/>
            <a:ext cx="10753725" cy="4415624"/>
          </a:xfrm>
        </p:spPr>
        <p:txBody>
          <a:bodyPr>
            <a:normAutofit fontScale="85000" lnSpcReduction="20000"/>
          </a:bodyPr>
          <a:lstStyle/>
          <a:p>
            <a:r>
              <a:rPr lang="en-AU" dirty="0"/>
              <a:t>An Access Plan is:</a:t>
            </a:r>
          </a:p>
          <a:p>
            <a:pPr lvl="2">
              <a:buFont typeface="Arial" panose="020B0604020202020204" pitchFamily="34" charset="0"/>
              <a:buChar char="•"/>
            </a:pPr>
            <a:r>
              <a:rPr lang="en-AU" dirty="0"/>
              <a:t> Individualised</a:t>
            </a:r>
          </a:p>
          <a:p>
            <a:pPr lvl="2">
              <a:buFont typeface="Arial" panose="020B0604020202020204" pitchFamily="34" charset="0"/>
              <a:buChar char="•"/>
            </a:pPr>
            <a:r>
              <a:rPr lang="en-AU" dirty="0"/>
              <a:t> Program </a:t>
            </a:r>
            <a:r>
              <a:rPr lang="en-AU" dirty="0" smtClean="0"/>
              <a:t>Based</a:t>
            </a:r>
          </a:p>
          <a:p>
            <a:pPr marL="0" indent="0">
              <a:buNone/>
            </a:pPr>
            <a:r>
              <a:rPr lang="en-AU" dirty="0" smtClean="0"/>
              <a:t>Supporting documentation from treating practitioner (GP, Psychiatrist, Psychologist) to outline the condition and how it may impact on their studies</a:t>
            </a:r>
            <a:endParaRPr lang="en-AU" sz="1600" dirty="0" smtClean="0"/>
          </a:p>
          <a:p>
            <a:pPr marL="0" indent="0">
              <a:buNone/>
            </a:pPr>
            <a:r>
              <a:rPr lang="en-AU" dirty="0" smtClean="0"/>
              <a:t>AIA review the documentation &amp; have a discussion with the student</a:t>
            </a:r>
          </a:p>
          <a:p>
            <a:pPr marL="0" indent="0">
              <a:buNone/>
            </a:pPr>
            <a:r>
              <a:rPr lang="en-AU" dirty="0" smtClean="0"/>
              <a:t>The Access Plan is developed based on supporting documentation, impact of condition on the student, program requirements and reasonable adjustment</a:t>
            </a:r>
          </a:p>
          <a:p>
            <a:pPr marL="0" lvl="2" indent="0">
              <a:buNone/>
            </a:pPr>
            <a:endParaRPr lang="en-AU" sz="2400" dirty="0"/>
          </a:p>
          <a:p>
            <a:pPr marL="0" lvl="2" indent="0">
              <a:buNone/>
            </a:pPr>
            <a:r>
              <a:rPr lang="en-AU" sz="2400" i="0" dirty="0" smtClean="0"/>
              <a:t>An Access Plan contains:</a:t>
            </a:r>
          </a:p>
          <a:p>
            <a:pPr lvl="2">
              <a:buFont typeface="Arial" panose="020B0604020202020204" pitchFamily="34" charset="0"/>
              <a:buChar char="•"/>
            </a:pPr>
            <a:r>
              <a:rPr lang="en-AU" dirty="0" smtClean="0"/>
              <a:t>Impact statement: not required to indicate what the students condition is but how it impacts on their studies</a:t>
            </a:r>
          </a:p>
          <a:p>
            <a:pPr lvl="2">
              <a:buFont typeface="Arial" panose="020B0604020202020204" pitchFamily="34" charset="0"/>
              <a:buChar char="•"/>
            </a:pPr>
            <a:r>
              <a:rPr lang="en-AU" dirty="0" smtClean="0"/>
              <a:t>Support Services</a:t>
            </a:r>
          </a:p>
          <a:p>
            <a:pPr lvl="2">
              <a:buFont typeface="Arial" panose="020B0604020202020204" pitchFamily="34" charset="0"/>
              <a:buChar char="•"/>
            </a:pPr>
            <a:r>
              <a:rPr lang="en-AU" dirty="0" smtClean="0"/>
              <a:t>Examinations</a:t>
            </a:r>
          </a:p>
          <a:p>
            <a:pPr marL="0" lvl="2" indent="0">
              <a:buNone/>
            </a:pPr>
            <a:endParaRPr lang="en-AU" dirty="0" smtClean="0"/>
          </a:p>
          <a:p>
            <a:pPr marL="0" lvl="2" indent="0">
              <a:buNone/>
            </a:pPr>
            <a:r>
              <a:rPr lang="en-AU" sz="2400" b="1" i="0" dirty="0" smtClean="0"/>
              <a:t>See: AP Example</a:t>
            </a:r>
            <a:endParaRPr lang="en-US" sz="2400" b="1" i="0" dirty="0"/>
          </a:p>
        </p:txBody>
      </p:sp>
    </p:spTree>
    <p:extLst>
      <p:ext uri="{BB962C8B-B14F-4D97-AF65-F5344CB8AC3E}">
        <p14:creationId xmlns:p14="http://schemas.microsoft.com/office/powerpoint/2010/main" val="3083028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Disclosure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AU" dirty="0" smtClean="0"/>
              <a:t>AIA notifies the PD once an AP has been activated</a:t>
            </a:r>
          </a:p>
          <a:p>
            <a:pPr marL="0" indent="0">
              <a:buNone/>
            </a:pPr>
            <a:r>
              <a:rPr lang="en-AU" dirty="0" smtClean="0"/>
              <a:t>Recommend students review their course outlines and see if they have any concerns about the methodology or assessments </a:t>
            </a:r>
          </a:p>
          <a:p>
            <a:pPr marL="0" indent="0">
              <a:buNone/>
            </a:pPr>
            <a:r>
              <a:rPr lang="en-AU" dirty="0" smtClean="0"/>
              <a:t>Students </a:t>
            </a:r>
            <a:r>
              <a:rPr lang="en-AU" dirty="0"/>
              <a:t>are encouraged to contact </a:t>
            </a:r>
            <a:r>
              <a:rPr lang="en-AU" dirty="0" smtClean="0"/>
              <a:t>relevant staff as soon as possible</a:t>
            </a:r>
          </a:p>
          <a:p>
            <a:pPr marL="0" indent="0">
              <a:buNone/>
            </a:pPr>
            <a:r>
              <a:rPr lang="en-AU" dirty="0" smtClean="0"/>
              <a:t>Students </a:t>
            </a:r>
            <a:r>
              <a:rPr lang="en-AU" dirty="0"/>
              <a:t>should provide a copy of their AP if they are seeking adjustments</a:t>
            </a:r>
          </a:p>
          <a:p>
            <a:pPr marL="0" indent="0">
              <a:buNone/>
            </a:pPr>
            <a:r>
              <a:rPr lang="en-AU" dirty="0" smtClean="0"/>
              <a:t>We encourage students to advise staff of the adjustments they need, not just send a copy of their AP without any information</a:t>
            </a:r>
          </a:p>
          <a:p>
            <a:pPr>
              <a:buFont typeface="Arial" panose="020B0604020202020204" pitchFamily="34" charset="0"/>
              <a:buChar char="•"/>
            </a:pPr>
            <a:endParaRPr lang="en-AU" dirty="0" smtClean="0"/>
          </a:p>
          <a:p>
            <a:pPr marL="0" indent="0">
              <a:buNone/>
            </a:pPr>
            <a:r>
              <a:rPr lang="en-AU" b="1" dirty="0" smtClean="0"/>
              <a:t>See: AP Information Sheet</a:t>
            </a:r>
            <a:endParaRPr lang="en-US" b="1" dirty="0"/>
          </a:p>
        </p:txBody>
      </p:sp>
    </p:spTree>
    <p:extLst>
      <p:ext uri="{BB962C8B-B14F-4D97-AF65-F5344CB8AC3E}">
        <p14:creationId xmlns:p14="http://schemas.microsoft.com/office/powerpoint/2010/main" val="2883878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Reasonable Adjustment</a:t>
            </a:r>
            <a:endParaRPr lang="en-US" dirty="0"/>
          </a:p>
        </p:txBody>
      </p:sp>
      <p:sp>
        <p:nvSpPr>
          <p:cNvPr id="3" name="Content Placeholder 2"/>
          <p:cNvSpPr>
            <a:spLocks noGrp="1"/>
          </p:cNvSpPr>
          <p:nvPr>
            <p:ph idx="1"/>
          </p:nvPr>
        </p:nvSpPr>
        <p:spPr/>
        <p:txBody>
          <a:bodyPr>
            <a:normAutofit fontScale="92500" lnSpcReduction="10000"/>
          </a:bodyPr>
          <a:lstStyle/>
          <a:p>
            <a:pPr algn="ctr"/>
            <a:r>
              <a:rPr lang="en-AU" b="1" dirty="0" smtClean="0"/>
              <a:t>“</a:t>
            </a:r>
            <a:r>
              <a:rPr lang="en-AU" b="1" dirty="0"/>
              <a:t>measure or action taken to assist a student with disability to participate in education and training on the </a:t>
            </a:r>
            <a:r>
              <a:rPr lang="en-AU" b="1" dirty="0" smtClean="0"/>
              <a:t>same </a:t>
            </a:r>
            <a:r>
              <a:rPr lang="en-AU" b="1" dirty="0"/>
              <a:t>basis as other students</a:t>
            </a:r>
            <a:r>
              <a:rPr lang="en-AU" b="1" dirty="0" smtClean="0"/>
              <a:t>”</a:t>
            </a:r>
          </a:p>
          <a:p>
            <a:r>
              <a:rPr lang="en-AU" dirty="0" smtClean="0"/>
              <a:t>Can include:</a:t>
            </a:r>
          </a:p>
          <a:p>
            <a:pPr>
              <a:buFont typeface="Arial" panose="020B0604020202020204" pitchFamily="34" charset="0"/>
              <a:buChar char="•"/>
            </a:pPr>
            <a:r>
              <a:rPr lang="en-AU" dirty="0" smtClean="0"/>
              <a:t> physical environment</a:t>
            </a:r>
          </a:p>
          <a:p>
            <a:pPr marL="4572" lvl="1" indent="0">
              <a:buNone/>
            </a:pPr>
            <a:r>
              <a:rPr lang="en-AU" i="1" dirty="0"/>
              <a:t>	</a:t>
            </a:r>
            <a:r>
              <a:rPr lang="en-AU" i="1" dirty="0" err="1" smtClean="0"/>
              <a:t>eg</a:t>
            </a:r>
            <a:r>
              <a:rPr lang="en-AU" i="1" dirty="0" smtClean="0"/>
              <a:t> automatic doors, adjustable desk, accessible toilets</a:t>
            </a:r>
          </a:p>
          <a:p>
            <a:pPr>
              <a:buFont typeface="Arial" panose="020B0604020202020204" pitchFamily="34" charset="0"/>
              <a:buChar char="•"/>
            </a:pPr>
            <a:r>
              <a:rPr lang="en-AU" dirty="0" smtClean="0"/>
              <a:t> teaching delivery and format</a:t>
            </a:r>
          </a:p>
          <a:p>
            <a:pPr marL="4572" lvl="1" indent="0">
              <a:buNone/>
            </a:pPr>
            <a:r>
              <a:rPr lang="en-AU" dirty="0"/>
              <a:t>	</a:t>
            </a:r>
            <a:r>
              <a:rPr lang="en-AU" dirty="0" err="1" smtClean="0"/>
              <a:t>eg</a:t>
            </a:r>
            <a:r>
              <a:rPr lang="en-AU" dirty="0" smtClean="0"/>
              <a:t> </a:t>
            </a:r>
            <a:r>
              <a:rPr lang="en-AU" i="1" dirty="0" smtClean="0"/>
              <a:t>substituting a task (essay v oral presentation); alternative print</a:t>
            </a:r>
          </a:p>
          <a:p>
            <a:pPr>
              <a:buFont typeface="Arial" panose="020B0604020202020204" pitchFamily="34" charset="0"/>
              <a:buChar char="•"/>
            </a:pPr>
            <a:r>
              <a:rPr lang="en-AU" dirty="0" smtClean="0"/>
              <a:t> equipment or service</a:t>
            </a:r>
          </a:p>
          <a:p>
            <a:pPr marL="0" indent="0">
              <a:buNone/>
            </a:pPr>
            <a:r>
              <a:rPr lang="en-AU" dirty="0"/>
              <a:t>	</a:t>
            </a:r>
            <a:r>
              <a:rPr lang="en-AU" dirty="0" err="1" smtClean="0"/>
              <a:t>eg</a:t>
            </a:r>
            <a:r>
              <a:rPr lang="en-AU" dirty="0" smtClean="0"/>
              <a:t> </a:t>
            </a:r>
            <a:r>
              <a:rPr lang="en-AU" i="1" dirty="0" err="1" smtClean="0"/>
              <a:t>notetaker</a:t>
            </a:r>
            <a:r>
              <a:rPr lang="en-AU" i="1" dirty="0" smtClean="0"/>
              <a:t>, iPad (enlargement), laptop (exams), software</a:t>
            </a:r>
          </a:p>
          <a:p>
            <a:pPr>
              <a:buFont typeface="Arial" panose="020B0604020202020204" pitchFamily="34" charset="0"/>
              <a:buChar char="•"/>
            </a:pPr>
            <a:r>
              <a:rPr lang="en-AU" dirty="0" smtClean="0"/>
              <a:t> study load</a:t>
            </a:r>
          </a:p>
        </p:txBody>
      </p:sp>
    </p:spTree>
    <p:extLst>
      <p:ext uri="{BB962C8B-B14F-4D97-AF65-F5344CB8AC3E}">
        <p14:creationId xmlns:p14="http://schemas.microsoft.com/office/powerpoint/2010/main" val="2164710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What is reasonable?</a:t>
            </a:r>
            <a:endParaRPr lang="en-US" dirty="0"/>
          </a:p>
        </p:txBody>
      </p:sp>
      <p:sp>
        <p:nvSpPr>
          <p:cNvPr id="3" name="Content Placeholder 2"/>
          <p:cNvSpPr>
            <a:spLocks noGrp="1"/>
          </p:cNvSpPr>
          <p:nvPr>
            <p:ph idx="1"/>
          </p:nvPr>
        </p:nvSpPr>
        <p:spPr>
          <a:xfrm>
            <a:off x="676656" y="2011680"/>
            <a:ext cx="10753725" cy="4574650"/>
          </a:xfrm>
        </p:spPr>
        <p:txBody>
          <a:bodyPr>
            <a:normAutofit fontScale="77500" lnSpcReduction="20000"/>
          </a:bodyPr>
          <a:lstStyle/>
          <a:p>
            <a:r>
              <a:rPr lang="en-AU" dirty="0"/>
              <a:t>Students need to NEGOTIATE with staff if they are seeking an </a:t>
            </a:r>
            <a:r>
              <a:rPr lang="en-AU" dirty="0" smtClean="0"/>
              <a:t>adjustment</a:t>
            </a:r>
          </a:p>
          <a:p>
            <a:r>
              <a:rPr lang="en-AU" dirty="0" smtClean="0"/>
              <a:t>To consider:</a:t>
            </a:r>
          </a:p>
          <a:p>
            <a:pPr>
              <a:buFont typeface="Arial" panose="020B0604020202020204" pitchFamily="34" charset="0"/>
              <a:buChar char="•"/>
            </a:pPr>
            <a:r>
              <a:rPr lang="en-AU" dirty="0"/>
              <a:t> </a:t>
            </a:r>
            <a:r>
              <a:rPr lang="en-AU" dirty="0" smtClean="0"/>
              <a:t>impact of the disability on the assessment</a:t>
            </a:r>
          </a:p>
          <a:p>
            <a:pPr>
              <a:buFont typeface="Arial" panose="020B0604020202020204" pitchFamily="34" charset="0"/>
              <a:buChar char="•"/>
            </a:pPr>
            <a:r>
              <a:rPr lang="en-AU" dirty="0"/>
              <a:t> </a:t>
            </a:r>
            <a:r>
              <a:rPr lang="en-AU" dirty="0" smtClean="0"/>
              <a:t>nature of the assessment task</a:t>
            </a:r>
          </a:p>
          <a:p>
            <a:pPr>
              <a:buFont typeface="Arial" panose="020B0604020202020204" pitchFamily="34" charset="0"/>
              <a:buChar char="•"/>
            </a:pPr>
            <a:r>
              <a:rPr lang="en-AU" dirty="0"/>
              <a:t> </a:t>
            </a:r>
            <a:r>
              <a:rPr lang="en-AU" dirty="0" smtClean="0"/>
              <a:t>nature of the course; what skills and knowledge does the course require and how can the student disability on their capacity to demonstrate them?</a:t>
            </a:r>
          </a:p>
          <a:p>
            <a:pPr>
              <a:buFont typeface="Arial" panose="020B0604020202020204" pitchFamily="34" charset="0"/>
              <a:buChar char="•"/>
            </a:pPr>
            <a:r>
              <a:rPr lang="en-AU" dirty="0"/>
              <a:t> </a:t>
            </a:r>
            <a:r>
              <a:rPr lang="en-AU" dirty="0" smtClean="0"/>
              <a:t>equitable to other students</a:t>
            </a:r>
          </a:p>
          <a:p>
            <a:pPr marL="0" indent="0">
              <a:buNone/>
            </a:pPr>
            <a:r>
              <a:rPr lang="en-AU" b="1" dirty="0"/>
              <a:t>Academic Integrity to be </a:t>
            </a:r>
            <a:r>
              <a:rPr lang="en-AU" b="1" dirty="0" smtClean="0"/>
              <a:t>maintained</a:t>
            </a:r>
            <a:endParaRPr lang="en-AU" dirty="0" smtClean="0"/>
          </a:p>
          <a:p>
            <a:pPr marL="0" indent="0">
              <a:buNone/>
            </a:pPr>
            <a:r>
              <a:rPr lang="en-AU" dirty="0" smtClean="0"/>
              <a:t>Extensions</a:t>
            </a:r>
            <a:r>
              <a:rPr lang="en-AU" dirty="0"/>
              <a:t>: apply online, in advance, with AP as supporting documentation</a:t>
            </a:r>
            <a:r>
              <a:rPr lang="en-AU" dirty="0" smtClean="0"/>
              <a:t>;</a:t>
            </a:r>
          </a:p>
          <a:p>
            <a:pPr marL="0" indent="0">
              <a:buNone/>
            </a:pPr>
            <a:r>
              <a:rPr lang="en-AU" dirty="0" smtClean="0"/>
              <a:t>e.g</a:t>
            </a:r>
            <a:r>
              <a:rPr lang="en-AU" dirty="0"/>
              <a:t>. 2 weeks on a 500 word assessment that they had 4 week </a:t>
            </a:r>
            <a:r>
              <a:rPr lang="en-AU" dirty="0" smtClean="0"/>
              <a:t>notice</a:t>
            </a:r>
          </a:p>
          <a:p>
            <a:pPr>
              <a:buFont typeface="Arial" panose="020B0604020202020204" pitchFamily="34" charset="0"/>
              <a:buChar char="•"/>
            </a:pPr>
            <a:r>
              <a:rPr lang="en-AU" dirty="0" smtClean="0"/>
              <a:t>If more than ‘usual’ request, staff could ask for the student to have the ‘regular’ time and then reassess at that time if they need more by reviewing the assessment.  Too long an extension can be counter productive. Take into consideration other courses and assessments (domino effect)</a:t>
            </a:r>
          </a:p>
          <a:p>
            <a:pPr>
              <a:buFont typeface="Arial" panose="020B0604020202020204" pitchFamily="34" charset="0"/>
              <a:buChar char="•"/>
            </a:pPr>
            <a:r>
              <a:rPr lang="en-AU" dirty="0" smtClean="0"/>
              <a:t>If students have already been granted an adjustment e.g. extension; then reasonable adjustment has been provided; not required to provide another extension; situation dependent</a:t>
            </a:r>
            <a:endParaRPr lang="en-US" dirty="0"/>
          </a:p>
        </p:txBody>
      </p:sp>
    </p:spTree>
    <p:extLst>
      <p:ext uri="{BB962C8B-B14F-4D97-AF65-F5344CB8AC3E}">
        <p14:creationId xmlns:p14="http://schemas.microsoft.com/office/powerpoint/2010/main" val="2523316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Awkward</a:t>
            </a:r>
            <a:endParaRPr lang="en-US" dirty="0"/>
          </a:p>
        </p:txBody>
      </p:sp>
      <p:sp>
        <p:nvSpPr>
          <p:cNvPr id="3" name="Content Placeholder 2"/>
          <p:cNvSpPr>
            <a:spLocks noGrp="1"/>
          </p:cNvSpPr>
          <p:nvPr>
            <p:ph idx="1"/>
          </p:nvPr>
        </p:nvSpPr>
        <p:spPr/>
        <p:txBody>
          <a:bodyPr>
            <a:normAutofit fontScale="70000" lnSpcReduction="20000"/>
          </a:bodyPr>
          <a:lstStyle/>
          <a:p>
            <a:endParaRPr lang="en-AU" dirty="0" smtClean="0"/>
          </a:p>
          <a:p>
            <a:r>
              <a:rPr lang="en-AU" dirty="0" smtClean="0">
                <a:hlinkClick r:id="rId2"/>
              </a:rPr>
              <a:t>https</a:t>
            </a:r>
            <a:r>
              <a:rPr lang="en-AU" dirty="0">
                <a:hlinkClick r:id="rId2"/>
              </a:rPr>
              <a:t>://www.youtube.com/watch?v=Gv1aDEFlXq8#action=share</a:t>
            </a:r>
            <a:endParaRPr lang="en-AU" dirty="0"/>
          </a:p>
          <a:p>
            <a:endParaRPr lang="en-AU" dirty="0" smtClean="0"/>
          </a:p>
          <a:p>
            <a:r>
              <a:rPr lang="en-AU" b="1" dirty="0" smtClean="0"/>
              <a:t>Inclusive Language: Person centred</a:t>
            </a:r>
          </a:p>
          <a:p>
            <a:r>
              <a:rPr lang="en-AU" dirty="0"/>
              <a:t>Avoid sympathy, pity and judgemental language</a:t>
            </a:r>
          </a:p>
          <a:p>
            <a:r>
              <a:rPr lang="en-AU" dirty="0"/>
              <a:t>Don’t use terms such as </a:t>
            </a:r>
          </a:p>
          <a:p>
            <a:pPr marL="342900" indent="-342900">
              <a:buFont typeface="Arial" panose="020B0604020202020204" pitchFamily="34" charset="0"/>
              <a:buChar char="•"/>
            </a:pPr>
            <a:r>
              <a:rPr lang="en-AU" dirty="0"/>
              <a:t>“Suffers from..” </a:t>
            </a:r>
          </a:p>
          <a:p>
            <a:pPr marL="342900" indent="-342900">
              <a:buFont typeface="Arial" panose="020B0604020202020204" pitchFamily="34" charset="0"/>
              <a:buChar char="•"/>
            </a:pPr>
            <a:r>
              <a:rPr lang="en-AU" dirty="0"/>
              <a:t>“Wheelchair bound”  </a:t>
            </a:r>
          </a:p>
          <a:p>
            <a:pPr marL="342900" indent="-342900">
              <a:buFont typeface="Arial" panose="020B0604020202020204" pitchFamily="34" charset="0"/>
              <a:buChar char="•"/>
            </a:pPr>
            <a:r>
              <a:rPr lang="en-AU" dirty="0"/>
              <a:t>“You are such an </a:t>
            </a:r>
            <a:r>
              <a:rPr lang="en-AU" dirty="0" smtClean="0"/>
              <a:t>inspiration”</a:t>
            </a:r>
          </a:p>
          <a:p>
            <a:pPr marL="342900" indent="-342900">
              <a:buFont typeface="Arial" panose="020B0604020202020204" pitchFamily="34" charset="0"/>
              <a:buChar char="•"/>
            </a:pPr>
            <a:r>
              <a:rPr lang="en-AU" dirty="0" smtClean="0"/>
              <a:t>Relax </a:t>
            </a:r>
            <a:r>
              <a:rPr lang="en-AU" dirty="0"/>
              <a:t>and be </a:t>
            </a:r>
            <a:r>
              <a:rPr lang="en-AU" dirty="0" smtClean="0"/>
              <a:t>authentic</a:t>
            </a:r>
          </a:p>
          <a:p>
            <a:pPr marL="342900" indent="-342900">
              <a:buFont typeface="Arial" panose="020B0604020202020204" pitchFamily="34" charset="0"/>
              <a:buChar char="•"/>
            </a:pPr>
            <a:r>
              <a:rPr lang="en-AU" dirty="0" smtClean="0"/>
              <a:t>Be </a:t>
            </a:r>
            <a:r>
              <a:rPr lang="en-AU" dirty="0"/>
              <a:t>prepared to use plain English </a:t>
            </a:r>
          </a:p>
        </p:txBody>
      </p:sp>
    </p:spTree>
    <p:extLst>
      <p:ext uri="{BB962C8B-B14F-4D97-AF65-F5344CB8AC3E}">
        <p14:creationId xmlns:p14="http://schemas.microsoft.com/office/powerpoint/2010/main" val="1936771635"/>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B5A0E26E1AEC49ADBC4920E713241A" ma:contentTypeVersion="32" ma:contentTypeDescription="Create a new document." ma:contentTypeScope="" ma:versionID="d290a6610387f5d4552f06bff4ff2981">
  <xsd:schema xmlns:xsd="http://www.w3.org/2001/XMLSchema" xmlns:xs="http://www.w3.org/2001/XMLSchema" xmlns:p="http://schemas.microsoft.com/office/2006/metadata/properties" xmlns:ns2="8a884620-0482-495c-8a30-82eb8eb356d3" xmlns:ns3="b783f43d-6030-4c6e-ba4b-17346d9efaa5" targetNamespace="http://schemas.microsoft.com/office/2006/metadata/properties" ma:root="true" ma:fieldsID="ad9f075edc4835687e6416e08e56716c" ns2:_="" ns3:_="">
    <xsd:import namespace="8a884620-0482-495c-8a30-82eb8eb356d3"/>
    <xsd:import namespace="b783f43d-6030-4c6e-ba4b-17346d9efa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884620-0482-495c-8a30-82eb8eb356d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783f43d-6030-4c6e-ba4b-17346d9efaa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92B63F-FA73-4470-A414-A9370026D288}">
  <ds:schemaRefs>
    <ds:schemaRef ds:uri="http://schemas.microsoft.com/sharepoint/v3/contenttype/forms"/>
  </ds:schemaRefs>
</ds:datastoreItem>
</file>

<file path=customXml/itemProps2.xml><?xml version="1.0" encoding="utf-8"?>
<ds:datastoreItem xmlns:ds="http://schemas.openxmlformats.org/officeDocument/2006/customXml" ds:itemID="{5C36B84F-3726-4A48-9E29-EB881008D086}">
  <ds:schemaRefs>
    <ds:schemaRef ds:uri="http://www.w3.org/XML/1998/namespace"/>
    <ds:schemaRef ds:uri="http://purl.org/dc/dcmitype/"/>
    <ds:schemaRef ds:uri="http://schemas.microsoft.com/office/2006/documentManagement/types"/>
    <ds:schemaRef ds:uri="http://schemas.microsoft.com/office/infopath/2007/PartnerControls"/>
    <ds:schemaRef ds:uri="b783f43d-6030-4c6e-ba4b-17346d9efaa5"/>
    <ds:schemaRef ds:uri="http://purl.org/dc/elements/1.1/"/>
    <ds:schemaRef ds:uri="http://purl.org/dc/terms/"/>
    <ds:schemaRef ds:uri="http://schemas.openxmlformats.org/package/2006/metadata/core-properties"/>
    <ds:schemaRef ds:uri="8a884620-0482-495c-8a30-82eb8eb356d3"/>
    <ds:schemaRef ds:uri="http://schemas.microsoft.com/office/2006/metadata/properties"/>
  </ds:schemaRefs>
</ds:datastoreItem>
</file>

<file path=customXml/itemProps3.xml><?xml version="1.0" encoding="utf-8"?>
<ds:datastoreItem xmlns:ds="http://schemas.openxmlformats.org/officeDocument/2006/customXml" ds:itemID="{858289BD-8D04-45C6-BE85-8741FB6E87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884620-0482-495c-8a30-82eb8eb356d3"/>
    <ds:schemaRef ds:uri="b783f43d-6030-4c6e-ba4b-17346d9efa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TM03457491[[fn=Metropolitan]]</Template>
  <TotalTime>326</TotalTime>
  <Words>800</Words>
  <Application>Microsoft Office PowerPoint</Application>
  <PresentationFormat>Widescreen</PresentationFormat>
  <Paragraphs>104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 Light</vt:lpstr>
      <vt:lpstr>Wingdings</vt:lpstr>
      <vt:lpstr>Metropolitan</vt:lpstr>
      <vt:lpstr>UniSA College Raising Aspirations </vt:lpstr>
      <vt:lpstr>Access and Inclusion Services</vt:lpstr>
      <vt:lpstr>Policy</vt:lpstr>
      <vt:lpstr>Student Registration Process</vt:lpstr>
      <vt:lpstr>Access Plan: Process</vt:lpstr>
      <vt:lpstr>Disclosure</vt:lpstr>
      <vt:lpstr>Reasonable Adjustment</vt:lpstr>
      <vt:lpstr>What is reasonable?</vt:lpstr>
      <vt:lpstr>Awkward</vt:lpstr>
      <vt:lpstr>What can I say?</vt:lpstr>
      <vt:lpstr>What can I say?</vt:lpstr>
      <vt:lpstr>PowerPoint Presentation</vt:lpstr>
      <vt:lpstr>PowerPoint Presentation</vt:lpstr>
    </vt:vector>
  </TitlesOfParts>
  <Company>University of South Australia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UniSA College Raising Aspirations</dc:title>
  <dc:creator>Amy Lyness</dc:creator>
  <cp:lastModifiedBy>Sarah Hattam</cp:lastModifiedBy>
  <cp:revision>31</cp:revision>
  <dcterms:created xsi:type="dcterms:W3CDTF">2017-07-28T00:34:17Z</dcterms:created>
  <dcterms:modified xsi:type="dcterms:W3CDTF">2019-02-20T02:30:35Z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0x0101009AB5A0E26E1AEC49ADBC4920E713241A</vt:lpwstr>
  </property>
</Properties>
</file>