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3" r:id="rId5"/>
    <p:sldMasterId id="2147483673" r:id="rId6"/>
    <p:sldMasterId id="2147483685" r:id="rId7"/>
  </p:sldMasterIdLst>
  <p:notesMasterIdLst>
    <p:notesMasterId r:id="rId88"/>
  </p:notesMasterIdLst>
  <p:handoutMasterIdLst>
    <p:handoutMasterId r:id="rId89"/>
  </p:handoutMasterIdLst>
  <p:sldIdLst>
    <p:sldId id="256" r:id="rId8"/>
    <p:sldId id="417" r:id="rId9"/>
    <p:sldId id="499" r:id="rId10"/>
    <p:sldId id="258" r:id="rId11"/>
    <p:sldId id="304" r:id="rId12"/>
    <p:sldId id="379" r:id="rId13"/>
    <p:sldId id="494" r:id="rId14"/>
    <p:sldId id="276" r:id="rId15"/>
    <p:sldId id="277" r:id="rId16"/>
    <p:sldId id="495" r:id="rId17"/>
    <p:sldId id="278" r:id="rId18"/>
    <p:sldId id="279" r:id="rId19"/>
    <p:sldId id="280" r:id="rId20"/>
    <p:sldId id="281" r:id="rId21"/>
    <p:sldId id="282" r:id="rId22"/>
    <p:sldId id="283" r:id="rId23"/>
    <p:sldId id="284" r:id="rId24"/>
    <p:sldId id="285" r:id="rId25"/>
    <p:sldId id="286" r:id="rId26"/>
    <p:sldId id="287" r:id="rId27"/>
    <p:sldId id="288" r:id="rId28"/>
    <p:sldId id="496" r:id="rId29"/>
    <p:sldId id="290" r:id="rId30"/>
    <p:sldId id="291" r:id="rId31"/>
    <p:sldId id="497" r:id="rId32"/>
    <p:sldId id="293" r:id="rId33"/>
    <p:sldId id="294" r:id="rId34"/>
    <p:sldId id="295" r:id="rId35"/>
    <p:sldId id="296" r:id="rId36"/>
    <p:sldId id="297" r:id="rId37"/>
    <p:sldId id="498" r:id="rId38"/>
    <p:sldId id="299" r:id="rId39"/>
    <p:sldId id="302" r:id="rId40"/>
    <p:sldId id="301" r:id="rId41"/>
    <p:sldId id="534" r:id="rId42"/>
    <p:sldId id="370" r:id="rId43"/>
    <p:sldId id="331" r:id="rId44"/>
    <p:sldId id="536" r:id="rId45"/>
    <p:sldId id="537" r:id="rId46"/>
    <p:sldId id="381" r:id="rId47"/>
    <p:sldId id="386" r:id="rId48"/>
    <p:sldId id="447" r:id="rId49"/>
    <p:sldId id="431" r:id="rId50"/>
    <p:sldId id="380" r:id="rId51"/>
    <p:sldId id="398" r:id="rId52"/>
    <p:sldId id="382" r:id="rId53"/>
    <p:sldId id="399" r:id="rId54"/>
    <p:sldId id="383" r:id="rId55"/>
    <p:sldId id="449" r:id="rId56"/>
    <p:sldId id="533" r:id="rId57"/>
    <p:sldId id="473" r:id="rId58"/>
    <p:sldId id="468" r:id="rId59"/>
    <p:sldId id="469" r:id="rId60"/>
    <p:sldId id="470" r:id="rId61"/>
    <p:sldId id="471" r:id="rId62"/>
    <p:sldId id="538" r:id="rId63"/>
    <p:sldId id="418" r:id="rId64"/>
    <p:sldId id="532" r:id="rId65"/>
    <p:sldId id="519" r:id="rId66"/>
    <p:sldId id="524" r:id="rId67"/>
    <p:sldId id="525" r:id="rId68"/>
    <p:sldId id="520" r:id="rId69"/>
    <p:sldId id="521" r:id="rId70"/>
    <p:sldId id="526" r:id="rId71"/>
    <p:sldId id="522" r:id="rId72"/>
    <p:sldId id="523" r:id="rId73"/>
    <p:sldId id="518" r:id="rId74"/>
    <p:sldId id="527" r:id="rId75"/>
    <p:sldId id="528" r:id="rId76"/>
    <p:sldId id="529" r:id="rId77"/>
    <p:sldId id="530" r:id="rId78"/>
    <p:sldId id="531" r:id="rId79"/>
    <p:sldId id="483" r:id="rId80"/>
    <p:sldId id="481" r:id="rId81"/>
    <p:sldId id="489" r:id="rId82"/>
    <p:sldId id="490" r:id="rId83"/>
    <p:sldId id="491" r:id="rId84"/>
    <p:sldId id="492" r:id="rId85"/>
    <p:sldId id="493" r:id="rId86"/>
    <p:sldId id="263" r:id="rId87"/>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5"/>
    <a:srgbClr val="054A89"/>
    <a:srgbClr val="000099"/>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7"/>
    <p:restoredTop sz="94720"/>
  </p:normalViewPr>
  <p:slideViewPr>
    <p:cSldViewPr snapToGrid="0">
      <p:cViewPr varScale="1">
        <p:scale>
          <a:sx n="116" d="100"/>
          <a:sy n="116" d="100"/>
        </p:scale>
        <p:origin x="1422" y="96"/>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1.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32195-13A2-4198-99CD-919237CCE38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DAAC5EC5-54F8-4F0C-9621-C729ACE5F434}">
      <dgm:prSet phldrT="[Text]" phldr="1"/>
      <dgm:spPr>
        <a:solidFill>
          <a:srgbClr val="7030A0"/>
        </a:solidFill>
      </dgm:spPr>
      <dgm:t>
        <a:bodyPr/>
        <a:lstStyle/>
        <a:p>
          <a:endParaRPr lang="en-AU" dirty="0">
            <a:solidFill>
              <a:schemeClr val="tx1"/>
            </a:solidFill>
          </a:endParaRPr>
        </a:p>
      </dgm:t>
    </dgm:pt>
    <dgm:pt modelId="{7EEF1AB8-203A-447A-BBD1-C2F736300B27}" type="parTrans" cxnId="{F65658BD-900C-4E96-BF97-F8F5D8A1E6E4}">
      <dgm:prSet/>
      <dgm:spPr/>
      <dgm:t>
        <a:bodyPr/>
        <a:lstStyle/>
        <a:p>
          <a:endParaRPr lang="en-AU"/>
        </a:p>
      </dgm:t>
    </dgm:pt>
    <dgm:pt modelId="{D8AAA26C-36E3-4F0B-B99B-63D397A5872B}" type="sibTrans" cxnId="{F65658BD-900C-4E96-BF97-F8F5D8A1E6E4}">
      <dgm:prSet/>
      <dgm:spPr/>
      <dgm:t>
        <a:bodyPr/>
        <a:lstStyle/>
        <a:p>
          <a:endParaRPr lang="en-AU"/>
        </a:p>
      </dgm:t>
    </dgm:pt>
    <dgm:pt modelId="{5FB2AE30-34D0-4D07-810E-AED6CACAB87A}">
      <dgm:prSet phldrT="[Text]"/>
      <dgm:spPr/>
      <dgm:t>
        <a:bodyPr/>
        <a:lstStyle/>
        <a:p>
          <a:r>
            <a:rPr lang="en-AU" dirty="0">
              <a:latin typeface="Arial Narrow" panose="020B0606020202030204" pitchFamily="34" charset="0"/>
            </a:rPr>
            <a:t>Local subject – generative issues/academic themes</a:t>
          </a:r>
        </a:p>
      </dgm:t>
    </dgm:pt>
    <dgm:pt modelId="{1191E4C2-CC00-4D9F-8328-3BEB86D2C420}" type="parTrans" cxnId="{107CA3C1-1F4B-469B-A5DA-4431124A732F}">
      <dgm:prSet/>
      <dgm:spPr/>
      <dgm:t>
        <a:bodyPr/>
        <a:lstStyle/>
        <a:p>
          <a:endParaRPr lang="en-AU"/>
        </a:p>
      </dgm:t>
    </dgm:pt>
    <dgm:pt modelId="{AE5131DC-C40A-4C62-A732-5FABF37E7364}" type="sibTrans" cxnId="{107CA3C1-1F4B-469B-A5DA-4431124A732F}">
      <dgm:prSet/>
      <dgm:spPr/>
      <dgm:t>
        <a:bodyPr/>
        <a:lstStyle/>
        <a:p>
          <a:endParaRPr lang="en-AU"/>
        </a:p>
      </dgm:t>
    </dgm:pt>
    <dgm:pt modelId="{D392FD7A-9D39-41B0-95DD-465E337C6825}">
      <dgm:prSet phldrT="[Text]"/>
      <dgm:spPr/>
      <dgm:t>
        <a:bodyPr/>
        <a:lstStyle/>
        <a:p>
          <a:r>
            <a:rPr lang="en-AU" dirty="0">
              <a:latin typeface="Arial Narrow" panose="020B0606020202030204" pitchFamily="34" charset="0"/>
            </a:rPr>
            <a:t>Participatory - reflect on reality and on our received values, words, and interpretations in ways that illuminate meanings we hadn’t perceived before </a:t>
          </a:r>
        </a:p>
      </dgm:t>
    </dgm:pt>
    <dgm:pt modelId="{AF80EA13-051F-4653-AAA4-5E58B1D70174}" type="parTrans" cxnId="{C18795E7-7ED5-4E54-9A1A-FC67F2C241AB}">
      <dgm:prSet/>
      <dgm:spPr/>
      <dgm:t>
        <a:bodyPr/>
        <a:lstStyle/>
        <a:p>
          <a:endParaRPr lang="en-AU"/>
        </a:p>
      </dgm:t>
    </dgm:pt>
    <dgm:pt modelId="{80DC83DA-63D5-4E55-9608-3746FB388AEF}" type="sibTrans" cxnId="{C18795E7-7ED5-4E54-9A1A-FC67F2C241AB}">
      <dgm:prSet/>
      <dgm:spPr/>
      <dgm:t>
        <a:bodyPr/>
        <a:lstStyle/>
        <a:p>
          <a:endParaRPr lang="en-AU"/>
        </a:p>
      </dgm:t>
    </dgm:pt>
    <dgm:pt modelId="{AA3B21C2-3F1D-4F09-BC5A-A3267245FFB0}">
      <dgm:prSet phldrT="[Text]" phldr="1"/>
      <dgm:spPr>
        <a:solidFill>
          <a:srgbClr val="7030A0"/>
        </a:solidFill>
      </dgm:spPr>
      <dgm:t>
        <a:bodyPr/>
        <a:lstStyle/>
        <a:p>
          <a:endParaRPr lang="en-AU" dirty="0"/>
        </a:p>
      </dgm:t>
    </dgm:pt>
    <dgm:pt modelId="{25078515-EFEE-4BAA-861D-88714F43D3A9}" type="parTrans" cxnId="{A922A913-A19C-481A-9249-EA40E1BD351E}">
      <dgm:prSet/>
      <dgm:spPr/>
      <dgm:t>
        <a:bodyPr/>
        <a:lstStyle/>
        <a:p>
          <a:endParaRPr lang="en-AU"/>
        </a:p>
      </dgm:t>
    </dgm:pt>
    <dgm:pt modelId="{85E32724-D4D1-4C35-BDB5-D726F654BAF9}" type="sibTrans" cxnId="{A922A913-A19C-481A-9249-EA40E1BD351E}">
      <dgm:prSet/>
      <dgm:spPr/>
      <dgm:t>
        <a:bodyPr/>
        <a:lstStyle/>
        <a:p>
          <a:endParaRPr lang="en-AU"/>
        </a:p>
      </dgm:t>
    </dgm:pt>
    <dgm:pt modelId="{A556E436-24F6-4E17-BF45-09B357300C27}">
      <dgm:prSet phldrT="[Text]"/>
      <dgm:spPr/>
      <dgm:t>
        <a:bodyPr/>
        <a:lstStyle/>
        <a:p>
          <a:r>
            <a:rPr lang="en-AU" dirty="0">
              <a:latin typeface="Arial Narrow" panose="020B0606020202030204" pitchFamily="34" charset="0"/>
            </a:rPr>
            <a:t>Affective - how a student feels in the classroom is as important as the curriculum</a:t>
          </a:r>
        </a:p>
      </dgm:t>
    </dgm:pt>
    <dgm:pt modelId="{88483E97-E031-4BF0-A845-B42909C2CC51}" type="parTrans" cxnId="{87A54561-F8A4-45A7-98CB-34772ED66396}">
      <dgm:prSet/>
      <dgm:spPr/>
      <dgm:t>
        <a:bodyPr/>
        <a:lstStyle/>
        <a:p>
          <a:endParaRPr lang="en-AU"/>
        </a:p>
      </dgm:t>
    </dgm:pt>
    <dgm:pt modelId="{78B59339-9008-47DA-8AED-31C79E2D0649}" type="sibTrans" cxnId="{87A54561-F8A4-45A7-98CB-34772ED66396}">
      <dgm:prSet/>
      <dgm:spPr/>
      <dgm:t>
        <a:bodyPr/>
        <a:lstStyle/>
        <a:p>
          <a:endParaRPr lang="en-AU"/>
        </a:p>
      </dgm:t>
    </dgm:pt>
    <dgm:pt modelId="{FED841E9-4E5D-4A28-936C-D9B1559D361C}">
      <dgm:prSet phldrT="[Text]"/>
      <dgm:spPr/>
      <dgm:t>
        <a:bodyPr/>
        <a:lstStyle/>
        <a:p>
          <a:r>
            <a:rPr lang="en-AU" dirty="0">
              <a:latin typeface="Arial Narrow" panose="020B0606020202030204" pitchFamily="34" charset="0"/>
            </a:rPr>
            <a:t>Problem posing – challenge the status quo </a:t>
          </a:r>
        </a:p>
      </dgm:t>
    </dgm:pt>
    <dgm:pt modelId="{FBA7FD14-0C95-4A5C-8742-004DC896AC91}" type="parTrans" cxnId="{0C937CBF-8630-4DAF-B835-4984AB44D3DD}">
      <dgm:prSet/>
      <dgm:spPr/>
      <dgm:t>
        <a:bodyPr/>
        <a:lstStyle/>
        <a:p>
          <a:endParaRPr lang="en-AU"/>
        </a:p>
      </dgm:t>
    </dgm:pt>
    <dgm:pt modelId="{8C9E4C8A-5A84-438F-9C79-39DD2C3274EF}" type="sibTrans" cxnId="{0C937CBF-8630-4DAF-B835-4984AB44D3DD}">
      <dgm:prSet/>
      <dgm:spPr/>
      <dgm:t>
        <a:bodyPr/>
        <a:lstStyle/>
        <a:p>
          <a:endParaRPr lang="en-AU"/>
        </a:p>
      </dgm:t>
    </dgm:pt>
    <dgm:pt modelId="{EDF0346E-350F-471B-B0BF-1F9AD03B0F86}">
      <dgm:prSet phldrT="[Text]" phldr="1"/>
      <dgm:spPr>
        <a:solidFill>
          <a:srgbClr val="7030A0"/>
        </a:solidFill>
      </dgm:spPr>
      <dgm:t>
        <a:bodyPr/>
        <a:lstStyle/>
        <a:p>
          <a:endParaRPr lang="en-AU" dirty="0"/>
        </a:p>
      </dgm:t>
    </dgm:pt>
    <dgm:pt modelId="{8D7C2F72-B058-4C7D-ADEC-552F262DCAB6}" type="parTrans" cxnId="{AD16209C-CEAD-4F6B-83B6-C63C432000E2}">
      <dgm:prSet/>
      <dgm:spPr/>
      <dgm:t>
        <a:bodyPr/>
        <a:lstStyle/>
        <a:p>
          <a:endParaRPr lang="en-AU"/>
        </a:p>
      </dgm:t>
    </dgm:pt>
    <dgm:pt modelId="{73D90676-66C0-452C-814C-9AD16F761B0E}" type="sibTrans" cxnId="{AD16209C-CEAD-4F6B-83B6-C63C432000E2}">
      <dgm:prSet/>
      <dgm:spPr/>
      <dgm:t>
        <a:bodyPr/>
        <a:lstStyle/>
        <a:p>
          <a:endParaRPr lang="en-AU"/>
        </a:p>
      </dgm:t>
    </dgm:pt>
    <dgm:pt modelId="{FA29BDE2-BF2C-470F-B643-0D354AD55AD5}">
      <dgm:prSet phldrT="[Text]"/>
      <dgm:spPr/>
      <dgm:t>
        <a:bodyPr/>
        <a:lstStyle/>
        <a:p>
          <a:r>
            <a:rPr lang="en-AU" dirty="0">
              <a:latin typeface="Arial Narrow" panose="020B0606020202030204" pitchFamily="34" charset="0"/>
            </a:rPr>
            <a:t>Dialogic -</a:t>
          </a:r>
          <a:r>
            <a:rPr lang="en-AU" dirty="0"/>
            <a:t> </a:t>
          </a:r>
          <a:r>
            <a:rPr lang="en-AU" dirty="0">
              <a:latin typeface="Arial Narrow" panose="020B0606020202030204" pitchFamily="34" charset="0"/>
            </a:rPr>
            <a:t>mutual discussion is the heart of the method</a:t>
          </a:r>
        </a:p>
      </dgm:t>
    </dgm:pt>
    <dgm:pt modelId="{669CEA0C-F74A-49FA-8C21-4A7D0202A0B2}" type="parTrans" cxnId="{2CEFD093-F82E-4469-B76C-64E389CA630B}">
      <dgm:prSet/>
      <dgm:spPr/>
      <dgm:t>
        <a:bodyPr/>
        <a:lstStyle/>
        <a:p>
          <a:endParaRPr lang="en-AU"/>
        </a:p>
      </dgm:t>
    </dgm:pt>
    <dgm:pt modelId="{484A0B90-35C3-42F0-9C52-9948DF939C9C}" type="sibTrans" cxnId="{2CEFD093-F82E-4469-B76C-64E389CA630B}">
      <dgm:prSet/>
      <dgm:spPr/>
      <dgm:t>
        <a:bodyPr/>
        <a:lstStyle/>
        <a:p>
          <a:endParaRPr lang="en-AU"/>
        </a:p>
      </dgm:t>
    </dgm:pt>
    <dgm:pt modelId="{23857A16-5566-4256-A580-330C7E9635DE}">
      <dgm:prSet/>
      <dgm:spPr/>
      <dgm:t>
        <a:bodyPr/>
        <a:lstStyle/>
        <a:p>
          <a:r>
            <a:rPr lang="en-AU" dirty="0">
              <a:latin typeface="Arial Narrow" panose="020B0606020202030204" pitchFamily="34" charset="0"/>
            </a:rPr>
            <a:t>Change Agency - the critical democratic teacher can give a high profile to alternatives and dissent in society.</a:t>
          </a:r>
        </a:p>
      </dgm:t>
    </dgm:pt>
    <dgm:pt modelId="{7F701AF9-4BE3-4164-AFB0-8E1E86E51DF9}" type="parTrans" cxnId="{4C0DA8E2-D2B9-499F-9BCB-A1137B7F9984}">
      <dgm:prSet/>
      <dgm:spPr/>
      <dgm:t>
        <a:bodyPr/>
        <a:lstStyle/>
        <a:p>
          <a:endParaRPr lang="en-AU"/>
        </a:p>
      </dgm:t>
    </dgm:pt>
    <dgm:pt modelId="{DBD1A609-BE3C-4180-82BB-FDA78FC6064F}" type="sibTrans" cxnId="{4C0DA8E2-D2B9-499F-9BCB-A1137B7F9984}">
      <dgm:prSet/>
      <dgm:spPr/>
      <dgm:t>
        <a:bodyPr/>
        <a:lstStyle/>
        <a:p>
          <a:endParaRPr lang="en-AU"/>
        </a:p>
      </dgm:t>
    </dgm:pt>
    <dgm:pt modelId="{29AA7269-4C7E-4614-B669-97C30401B53A}" type="pres">
      <dgm:prSet presAssocID="{A0732195-13A2-4198-99CD-919237CCE381}" presName="linearFlow" presStyleCnt="0">
        <dgm:presLayoutVars>
          <dgm:dir/>
          <dgm:animLvl val="lvl"/>
          <dgm:resizeHandles val="exact"/>
        </dgm:presLayoutVars>
      </dgm:prSet>
      <dgm:spPr/>
    </dgm:pt>
    <dgm:pt modelId="{56FCE5C6-08D2-40CE-8049-6E2AC05BE37A}" type="pres">
      <dgm:prSet presAssocID="{DAAC5EC5-54F8-4F0C-9621-C729ACE5F434}" presName="composite" presStyleCnt="0"/>
      <dgm:spPr/>
    </dgm:pt>
    <dgm:pt modelId="{CBCE8318-1A98-47E0-93C5-DA09A92D2E3F}" type="pres">
      <dgm:prSet presAssocID="{DAAC5EC5-54F8-4F0C-9621-C729ACE5F434}" presName="parentText" presStyleLbl="alignNode1" presStyleIdx="0" presStyleCnt="3">
        <dgm:presLayoutVars>
          <dgm:chMax val="1"/>
          <dgm:bulletEnabled val="1"/>
        </dgm:presLayoutVars>
      </dgm:prSet>
      <dgm:spPr/>
    </dgm:pt>
    <dgm:pt modelId="{D8B5403D-1C31-4413-8A19-61716E91D27F}" type="pres">
      <dgm:prSet presAssocID="{DAAC5EC5-54F8-4F0C-9621-C729ACE5F434}" presName="descendantText" presStyleLbl="alignAcc1" presStyleIdx="0" presStyleCnt="3" custLinFactNeighborY="-934">
        <dgm:presLayoutVars>
          <dgm:bulletEnabled val="1"/>
        </dgm:presLayoutVars>
      </dgm:prSet>
      <dgm:spPr/>
    </dgm:pt>
    <dgm:pt modelId="{BEB90A5B-A87A-4881-A1B2-3BC0A7836CCA}" type="pres">
      <dgm:prSet presAssocID="{D8AAA26C-36E3-4F0B-B99B-63D397A5872B}" presName="sp" presStyleCnt="0"/>
      <dgm:spPr/>
    </dgm:pt>
    <dgm:pt modelId="{308F7648-7E19-41E1-9169-DFC7D6FE3004}" type="pres">
      <dgm:prSet presAssocID="{AA3B21C2-3F1D-4F09-BC5A-A3267245FFB0}" presName="composite" presStyleCnt="0"/>
      <dgm:spPr/>
    </dgm:pt>
    <dgm:pt modelId="{D8242A5B-68C3-40AC-87F2-9F6CDDD03A01}" type="pres">
      <dgm:prSet presAssocID="{AA3B21C2-3F1D-4F09-BC5A-A3267245FFB0}" presName="parentText" presStyleLbl="alignNode1" presStyleIdx="1" presStyleCnt="3">
        <dgm:presLayoutVars>
          <dgm:chMax val="1"/>
          <dgm:bulletEnabled val="1"/>
        </dgm:presLayoutVars>
      </dgm:prSet>
      <dgm:spPr/>
    </dgm:pt>
    <dgm:pt modelId="{5F197987-A199-434F-BF19-CE9903DD720A}" type="pres">
      <dgm:prSet presAssocID="{AA3B21C2-3F1D-4F09-BC5A-A3267245FFB0}" presName="descendantText" presStyleLbl="alignAcc1" presStyleIdx="1" presStyleCnt="3">
        <dgm:presLayoutVars>
          <dgm:bulletEnabled val="1"/>
        </dgm:presLayoutVars>
      </dgm:prSet>
      <dgm:spPr/>
    </dgm:pt>
    <dgm:pt modelId="{7513E05C-5ED2-454B-A667-EEE73334F104}" type="pres">
      <dgm:prSet presAssocID="{85E32724-D4D1-4C35-BDB5-D726F654BAF9}" presName="sp" presStyleCnt="0"/>
      <dgm:spPr/>
    </dgm:pt>
    <dgm:pt modelId="{7FF2ACD0-B689-4C67-A659-4631237CFF0E}" type="pres">
      <dgm:prSet presAssocID="{EDF0346E-350F-471B-B0BF-1F9AD03B0F86}" presName="composite" presStyleCnt="0"/>
      <dgm:spPr/>
    </dgm:pt>
    <dgm:pt modelId="{07B58746-0920-491A-ABB2-4C738D828501}" type="pres">
      <dgm:prSet presAssocID="{EDF0346E-350F-471B-B0BF-1F9AD03B0F86}" presName="parentText" presStyleLbl="alignNode1" presStyleIdx="2" presStyleCnt="3">
        <dgm:presLayoutVars>
          <dgm:chMax val="1"/>
          <dgm:bulletEnabled val="1"/>
        </dgm:presLayoutVars>
      </dgm:prSet>
      <dgm:spPr/>
    </dgm:pt>
    <dgm:pt modelId="{849E72B9-9C96-4A36-854B-E0710B7747E5}" type="pres">
      <dgm:prSet presAssocID="{EDF0346E-350F-471B-B0BF-1F9AD03B0F86}" presName="descendantText" presStyleLbl="alignAcc1" presStyleIdx="2" presStyleCnt="3" custLinFactNeighborX="-603" custLinFactNeighborY="0">
        <dgm:presLayoutVars>
          <dgm:bulletEnabled val="1"/>
        </dgm:presLayoutVars>
      </dgm:prSet>
      <dgm:spPr/>
    </dgm:pt>
  </dgm:ptLst>
  <dgm:cxnLst>
    <dgm:cxn modelId="{4D24B00B-15A6-4A34-B4F6-0B7FE113D35F}" type="presOf" srcId="{FED841E9-4E5D-4A28-936C-D9B1559D361C}" destId="{5F197987-A199-434F-BF19-CE9903DD720A}" srcOrd="0" destOrd="1" presId="urn:microsoft.com/office/officeart/2005/8/layout/chevron2"/>
    <dgm:cxn modelId="{A922A913-A19C-481A-9249-EA40E1BD351E}" srcId="{A0732195-13A2-4198-99CD-919237CCE381}" destId="{AA3B21C2-3F1D-4F09-BC5A-A3267245FFB0}" srcOrd="1" destOrd="0" parTransId="{25078515-EFEE-4BAA-861D-88714F43D3A9}" sibTransId="{85E32724-D4D1-4C35-BDB5-D726F654BAF9}"/>
    <dgm:cxn modelId="{39D6B929-CC2C-4BBD-9BBB-9CA5C46DE251}" type="presOf" srcId="{DAAC5EC5-54F8-4F0C-9621-C729ACE5F434}" destId="{CBCE8318-1A98-47E0-93C5-DA09A92D2E3F}" srcOrd="0" destOrd="0" presId="urn:microsoft.com/office/officeart/2005/8/layout/chevron2"/>
    <dgm:cxn modelId="{EECE9A3D-65BC-43AA-9F16-FE84FDBDE982}" type="presOf" srcId="{D392FD7A-9D39-41B0-95DD-465E337C6825}" destId="{D8B5403D-1C31-4413-8A19-61716E91D27F}" srcOrd="0" destOrd="1" presId="urn:microsoft.com/office/officeart/2005/8/layout/chevron2"/>
    <dgm:cxn modelId="{3D5AF53D-13F3-4E30-8E5F-B3B4F1FD00F1}" type="presOf" srcId="{A556E436-24F6-4E17-BF45-09B357300C27}" destId="{5F197987-A199-434F-BF19-CE9903DD720A}" srcOrd="0" destOrd="0" presId="urn:microsoft.com/office/officeart/2005/8/layout/chevron2"/>
    <dgm:cxn modelId="{5B63D55F-8FB1-4EBE-8CAE-6663E6A2695E}" type="presOf" srcId="{FA29BDE2-BF2C-470F-B643-0D354AD55AD5}" destId="{849E72B9-9C96-4A36-854B-E0710B7747E5}" srcOrd="0" destOrd="0" presId="urn:microsoft.com/office/officeart/2005/8/layout/chevron2"/>
    <dgm:cxn modelId="{87A54561-F8A4-45A7-98CB-34772ED66396}" srcId="{AA3B21C2-3F1D-4F09-BC5A-A3267245FFB0}" destId="{A556E436-24F6-4E17-BF45-09B357300C27}" srcOrd="0" destOrd="0" parTransId="{88483E97-E031-4BF0-A845-B42909C2CC51}" sibTransId="{78B59339-9008-47DA-8AED-31C79E2D0649}"/>
    <dgm:cxn modelId="{843E4D53-E70B-4470-9D8A-D2DA033181FA}" type="presOf" srcId="{A0732195-13A2-4198-99CD-919237CCE381}" destId="{29AA7269-4C7E-4614-B669-97C30401B53A}" srcOrd="0" destOrd="0" presId="urn:microsoft.com/office/officeart/2005/8/layout/chevron2"/>
    <dgm:cxn modelId="{2CEFD093-F82E-4469-B76C-64E389CA630B}" srcId="{EDF0346E-350F-471B-B0BF-1F9AD03B0F86}" destId="{FA29BDE2-BF2C-470F-B643-0D354AD55AD5}" srcOrd="0" destOrd="0" parTransId="{669CEA0C-F74A-49FA-8C21-4A7D0202A0B2}" sibTransId="{484A0B90-35C3-42F0-9C52-9948DF939C9C}"/>
    <dgm:cxn modelId="{F9186094-80B2-4C84-B055-FA398DF35CEF}" type="presOf" srcId="{5FB2AE30-34D0-4D07-810E-AED6CACAB87A}" destId="{D8B5403D-1C31-4413-8A19-61716E91D27F}" srcOrd="0" destOrd="0" presId="urn:microsoft.com/office/officeart/2005/8/layout/chevron2"/>
    <dgm:cxn modelId="{AD16209C-CEAD-4F6B-83B6-C63C432000E2}" srcId="{A0732195-13A2-4198-99CD-919237CCE381}" destId="{EDF0346E-350F-471B-B0BF-1F9AD03B0F86}" srcOrd="2" destOrd="0" parTransId="{8D7C2F72-B058-4C7D-ADEC-552F262DCAB6}" sibTransId="{73D90676-66C0-452C-814C-9AD16F761B0E}"/>
    <dgm:cxn modelId="{F65658BD-900C-4E96-BF97-F8F5D8A1E6E4}" srcId="{A0732195-13A2-4198-99CD-919237CCE381}" destId="{DAAC5EC5-54F8-4F0C-9621-C729ACE5F434}" srcOrd="0" destOrd="0" parTransId="{7EEF1AB8-203A-447A-BBD1-C2F736300B27}" sibTransId="{D8AAA26C-36E3-4F0B-B99B-63D397A5872B}"/>
    <dgm:cxn modelId="{0C937CBF-8630-4DAF-B835-4984AB44D3DD}" srcId="{AA3B21C2-3F1D-4F09-BC5A-A3267245FFB0}" destId="{FED841E9-4E5D-4A28-936C-D9B1559D361C}" srcOrd="1" destOrd="0" parTransId="{FBA7FD14-0C95-4A5C-8742-004DC896AC91}" sibTransId="{8C9E4C8A-5A84-438F-9C79-39DD2C3274EF}"/>
    <dgm:cxn modelId="{107CA3C1-1F4B-469B-A5DA-4431124A732F}" srcId="{DAAC5EC5-54F8-4F0C-9621-C729ACE5F434}" destId="{5FB2AE30-34D0-4D07-810E-AED6CACAB87A}" srcOrd="0" destOrd="0" parTransId="{1191E4C2-CC00-4D9F-8328-3BEB86D2C420}" sibTransId="{AE5131DC-C40A-4C62-A732-5FABF37E7364}"/>
    <dgm:cxn modelId="{F5823FC4-3178-42E5-9628-D3D14DCFB43C}" type="presOf" srcId="{EDF0346E-350F-471B-B0BF-1F9AD03B0F86}" destId="{07B58746-0920-491A-ABB2-4C738D828501}" srcOrd="0" destOrd="0" presId="urn:microsoft.com/office/officeart/2005/8/layout/chevron2"/>
    <dgm:cxn modelId="{E5A66DD0-32F9-45CE-A362-92046CD7CBD6}" type="presOf" srcId="{23857A16-5566-4256-A580-330C7E9635DE}" destId="{849E72B9-9C96-4A36-854B-E0710B7747E5}" srcOrd="0" destOrd="1" presId="urn:microsoft.com/office/officeart/2005/8/layout/chevron2"/>
    <dgm:cxn modelId="{4C0DA8E2-D2B9-499F-9BCB-A1137B7F9984}" srcId="{EDF0346E-350F-471B-B0BF-1F9AD03B0F86}" destId="{23857A16-5566-4256-A580-330C7E9635DE}" srcOrd="1" destOrd="0" parTransId="{7F701AF9-4BE3-4164-AFB0-8E1E86E51DF9}" sibTransId="{DBD1A609-BE3C-4180-82BB-FDA78FC6064F}"/>
    <dgm:cxn modelId="{C18795E7-7ED5-4E54-9A1A-FC67F2C241AB}" srcId="{DAAC5EC5-54F8-4F0C-9621-C729ACE5F434}" destId="{D392FD7A-9D39-41B0-95DD-465E337C6825}" srcOrd="1" destOrd="0" parTransId="{AF80EA13-051F-4653-AAA4-5E58B1D70174}" sibTransId="{80DC83DA-63D5-4E55-9608-3746FB388AEF}"/>
    <dgm:cxn modelId="{7EA71DF6-541F-4E4B-AF76-DF4C38F53775}" type="presOf" srcId="{AA3B21C2-3F1D-4F09-BC5A-A3267245FFB0}" destId="{D8242A5B-68C3-40AC-87F2-9F6CDDD03A01}" srcOrd="0" destOrd="0" presId="urn:microsoft.com/office/officeart/2005/8/layout/chevron2"/>
    <dgm:cxn modelId="{1F57BA98-1BD1-434B-8228-FB5ECDCC6288}" type="presParOf" srcId="{29AA7269-4C7E-4614-B669-97C30401B53A}" destId="{56FCE5C6-08D2-40CE-8049-6E2AC05BE37A}" srcOrd="0" destOrd="0" presId="urn:microsoft.com/office/officeart/2005/8/layout/chevron2"/>
    <dgm:cxn modelId="{049667BD-6E05-4CE6-8A75-16043BDF1ACE}" type="presParOf" srcId="{56FCE5C6-08D2-40CE-8049-6E2AC05BE37A}" destId="{CBCE8318-1A98-47E0-93C5-DA09A92D2E3F}" srcOrd="0" destOrd="0" presId="urn:microsoft.com/office/officeart/2005/8/layout/chevron2"/>
    <dgm:cxn modelId="{2A318E12-51ED-41AA-8309-20DC4972FB87}" type="presParOf" srcId="{56FCE5C6-08D2-40CE-8049-6E2AC05BE37A}" destId="{D8B5403D-1C31-4413-8A19-61716E91D27F}" srcOrd="1" destOrd="0" presId="urn:microsoft.com/office/officeart/2005/8/layout/chevron2"/>
    <dgm:cxn modelId="{C2761B8C-C4DA-421B-8B38-53B0FA98B0A6}" type="presParOf" srcId="{29AA7269-4C7E-4614-B669-97C30401B53A}" destId="{BEB90A5B-A87A-4881-A1B2-3BC0A7836CCA}" srcOrd="1" destOrd="0" presId="urn:microsoft.com/office/officeart/2005/8/layout/chevron2"/>
    <dgm:cxn modelId="{69912A81-8BD5-46B3-B7EB-E7788EA99D2A}" type="presParOf" srcId="{29AA7269-4C7E-4614-B669-97C30401B53A}" destId="{308F7648-7E19-41E1-9169-DFC7D6FE3004}" srcOrd="2" destOrd="0" presId="urn:microsoft.com/office/officeart/2005/8/layout/chevron2"/>
    <dgm:cxn modelId="{B01FACC9-DA12-47A1-BCD2-E4250D928B98}" type="presParOf" srcId="{308F7648-7E19-41E1-9169-DFC7D6FE3004}" destId="{D8242A5B-68C3-40AC-87F2-9F6CDDD03A01}" srcOrd="0" destOrd="0" presId="urn:microsoft.com/office/officeart/2005/8/layout/chevron2"/>
    <dgm:cxn modelId="{AE22D413-E0F6-4A5D-A61F-2513D0B46495}" type="presParOf" srcId="{308F7648-7E19-41E1-9169-DFC7D6FE3004}" destId="{5F197987-A199-434F-BF19-CE9903DD720A}" srcOrd="1" destOrd="0" presId="urn:microsoft.com/office/officeart/2005/8/layout/chevron2"/>
    <dgm:cxn modelId="{0A69C355-98D7-4C68-9F16-BD73E5FCDAD4}" type="presParOf" srcId="{29AA7269-4C7E-4614-B669-97C30401B53A}" destId="{7513E05C-5ED2-454B-A667-EEE73334F104}" srcOrd="3" destOrd="0" presId="urn:microsoft.com/office/officeart/2005/8/layout/chevron2"/>
    <dgm:cxn modelId="{09D2832E-BB63-4F34-9C48-BA0E2E2799E9}" type="presParOf" srcId="{29AA7269-4C7E-4614-B669-97C30401B53A}" destId="{7FF2ACD0-B689-4C67-A659-4631237CFF0E}" srcOrd="4" destOrd="0" presId="urn:microsoft.com/office/officeart/2005/8/layout/chevron2"/>
    <dgm:cxn modelId="{30449CCB-822F-4B79-B809-6D1260720F2A}" type="presParOf" srcId="{7FF2ACD0-B689-4C67-A659-4631237CFF0E}" destId="{07B58746-0920-491A-ABB2-4C738D828501}" srcOrd="0" destOrd="0" presId="urn:microsoft.com/office/officeart/2005/8/layout/chevron2"/>
    <dgm:cxn modelId="{2CDEBBE7-5202-4BD8-8BC1-7277479BBE17}" type="presParOf" srcId="{7FF2ACD0-B689-4C67-A659-4631237CFF0E}" destId="{849E72B9-9C96-4A36-854B-E0710B7747E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E8318-1A98-47E0-93C5-DA09A92D2E3F}">
      <dsp:nvSpPr>
        <dsp:cNvPr id="0" name=""/>
        <dsp:cNvSpPr/>
      </dsp:nvSpPr>
      <dsp:spPr>
        <a:xfrm rot="5400000">
          <a:off x="-222646" y="223826"/>
          <a:ext cx="1484312" cy="1039018"/>
        </a:xfrm>
        <a:prstGeom prst="chevron">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AU" sz="2900" kern="1200" dirty="0">
            <a:solidFill>
              <a:schemeClr val="tx1"/>
            </a:solidFill>
          </a:endParaRPr>
        </a:p>
      </dsp:txBody>
      <dsp:txXfrm rot="-5400000">
        <a:off x="1" y="520688"/>
        <a:ext cx="1039018" cy="445294"/>
      </dsp:txXfrm>
    </dsp:sp>
    <dsp:sp modelId="{D8B5403D-1C31-4413-8A19-61716E91D27F}">
      <dsp:nvSpPr>
        <dsp:cNvPr id="0" name=""/>
        <dsp:cNvSpPr/>
      </dsp:nvSpPr>
      <dsp:spPr>
        <a:xfrm rot="5400000">
          <a:off x="3957011" y="-2917993"/>
          <a:ext cx="964803" cy="680078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AU" sz="1800" kern="1200" dirty="0">
              <a:latin typeface="Arial Narrow" panose="020B0606020202030204" pitchFamily="34" charset="0"/>
            </a:rPr>
            <a:t>Local subject – generative issues/academic themes</a:t>
          </a:r>
        </a:p>
        <a:p>
          <a:pPr marL="171450" lvl="1" indent="-171450" algn="l" defTabSz="800100">
            <a:lnSpc>
              <a:spcPct val="90000"/>
            </a:lnSpc>
            <a:spcBef>
              <a:spcPct val="0"/>
            </a:spcBef>
            <a:spcAft>
              <a:spcPct val="15000"/>
            </a:spcAft>
            <a:buChar char="•"/>
          </a:pPr>
          <a:r>
            <a:rPr lang="en-AU" sz="1800" kern="1200" dirty="0">
              <a:latin typeface="Arial Narrow" panose="020B0606020202030204" pitchFamily="34" charset="0"/>
            </a:rPr>
            <a:t>Participatory - reflect on reality and on our received values, words, and interpretations in ways that illuminate meanings we hadn’t perceived before </a:t>
          </a:r>
        </a:p>
      </dsp:txBody>
      <dsp:txXfrm rot="-5400000">
        <a:off x="1039018" y="47098"/>
        <a:ext cx="6753691" cy="870607"/>
      </dsp:txXfrm>
    </dsp:sp>
    <dsp:sp modelId="{D8242A5B-68C3-40AC-87F2-9F6CDDD03A01}">
      <dsp:nvSpPr>
        <dsp:cNvPr id="0" name=""/>
        <dsp:cNvSpPr/>
      </dsp:nvSpPr>
      <dsp:spPr>
        <a:xfrm rot="5400000">
          <a:off x="-222646" y="1512490"/>
          <a:ext cx="1484312" cy="1039018"/>
        </a:xfrm>
        <a:prstGeom prst="chevron">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AU" sz="2900" kern="1200" dirty="0"/>
        </a:p>
      </dsp:txBody>
      <dsp:txXfrm rot="-5400000">
        <a:off x="1" y="1809352"/>
        <a:ext cx="1039018" cy="445294"/>
      </dsp:txXfrm>
    </dsp:sp>
    <dsp:sp modelId="{5F197987-A199-434F-BF19-CE9903DD720A}">
      <dsp:nvSpPr>
        <dsp:cNvPr id="0" name=""/>
        <dsp:cNvSpPr/>
      </dsp:nvSpPr>
      <dsp:spPr>
        <a:xfrm rot="5400000">
          <a:off x="3957011" y="-1628149"/>
          <a:ext cx="964803" cy="680078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AU" sz="1800" kern="1200" dirty="0">
              <a:latin typeface="Arial Narrow" panose="020B0606020202030204" pitchFamily="34" charset="0"/>
            </a:rPr>
            <a:t>Affective - how a student feels in the classroom is as important as the curriculum</a:t>
          </a:r>
        </a:p>
        <a:p>
          <a:pPr marL="171450" lvl="1" indent="-171450" algn="l" defTabSz="800100">
            <a:lnSpc>
              <a:spcPct val="90000"/>
            </a:lnSpc>
            <a:spcBef>
              <a:spcPct val="0"/>
            </a:spcBef>
            <a:spcAft>
              <a:spcPct val="15000"/>
            </a:spcAft>
            <a:buChar char="•"/>
          </a:pPr>
          <a:r>
            <a:rPr lang="en-AU" sz="1800" kern="1200" dirty="0">
              <a:latin typeface="Arial Narrow" panose="020B0606020202030204" pitchFamily="34" charset="0"/>
            </a:rPr>
            <a:t>Problem posing – challenge the status quo </a:t>
          </a:r>
        </a:p>
      </dsp:txBody>
      <dsp:txXfrm rot="-5400000">
        <a:off x="1039018" y="1336942"/>
        <a:ext cx="6753691" cy="870607"/>
      </dsp:txXfrm>
    </dsp:sp>
    <dsp:sp modelId="{07B58746-0920-491A-ABB2-4C738D828501}">
      <dsp:nvSpPr>
        <dsp:cNvPr id="0" name=""/>
        <dsp:cNvSpPr/>
      </dsp:nvSpPr>
      <dsp:spPr>
        <a:xfrm rot="5400000">
          <a:off x="-222646" y="2801154"/>
          <a:ext cx="1484312" cy="1039018"/>
        </a:xfrm>
        <a:prstGeom prst="chevron">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AU" sz="2900" kern="1200" dirty="0"/>
        </a:p>
      </dsp:txBody>
      <dsp:txXfrm rot="-5400000">
        <a:off x="1" y="3098016"/>
        <a:ext cx="1039018" cy="445294"/>
      </dsp:txXfrm>
    </dsp:sp>
    <dsp:sp modelId="{849E72B9-9C96-4A36-854B-E0710B7747E5}">
      <dsp:nvSpPr>
        <dsp:cNvPr id="0" name=""/>
        <dsp:cNvSpPr/>
      </dsp:nvSpPr>
      <dsp:spPr>
        <a:xfrm rot="5400000">
          <a:off x="3916003" y="-339485"/>
          <a:ext cx="964803" cy="680078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AU" sz="1800" kern="1200" dirty="0">
              <a:latin typeface="Arial Narrow" panose="020B0606020202030204" pitchFamily="34" charset="0"/>
            </a:rPr>
            <a:t>Dialogic -</a:t>
          </a:r>
          <a:r>
            <a:rPr lang="en-AU" sz="1800" kern="1200" dirty="0"/>
            <a:t> </a:t>
          </a:r>
          <a:r>
            <a:rPr lang="en-AU" sz="1800" kern="1200" dirty="0">
              <a:latin typeface="Arial Narrow" panose="020B0606020202030204" pitchFamily="34" charset="0"/>
            </a:rPr>
            <a:t>mutual discussion is the heart of the method</a:t>
          </a:r>
        </a:p>
        <a:p>
          <a:pPr marL="171450" lvl="1" indent="-171450" algn="l" defTabSz="800100">
            <a:lnSpc>
              <a:spcPct val="90000"/>
            </a:lnSpc>
            <a:spcBef>
              <a:spcPct val="0"/>
            </a:spcBef>
            <a:spcAft>
              <a:spcPct val="15000"/>
            </a:spcAft>
            <a:buChar char="•"/>
          </a:pPr>
          <a:r>
            <a:rPr lang="en-AU" sz="1800" kern="1200" dirty="0">
              <a:latin typeface="Arial Narrow" panose="020B0606020202030204" pitchFamily="34" charset="0"/>
            </a:rPr>
            <a:t>Change Agency - the critical democratic teacher can give a high profile to alternatives and dissent in society.</a:t>
          </a:r>
        </a:p>
      </dsp:txBody>
      <dsp:txXfrm rot="-5400000">
        <a:off x="998010" y="2625606"/>
        <a:ext cx="6753691"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8F74D1F-E3C8-49E6-89CC-382312EEB3EB}"/>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61589EA2-0722-480D-95F3-516DA2751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a:p>
            <a:r>
              <a:rPr lang="en-AU" altLang="en-US">
                <a:latin typeface="Arial" panose="020B0604020202020204" pitchFamily="34" charset="0"/>
                <a:ea typeface="ＭＳ Ｐゴシック" panose="020B0600070205080204" pitchFamily="34" charset="-128"/>
              </a:rPr>
              <a:t>Ira Shor and Paulo Freire (1987) offer the transformative and empowering function of education that happens through ‘dialogic’ and democratic approaches. Moll and Gonzales (1992) promote the concept of funds of knowledge that addresses elements of belonging. Allan Luke (2000) conveys the connection to students’ ‘lifeworlds’ and popular culture and supports the scaffolding necessary for students learning of difficult academic themes and concepts. Ahmed offers a focus on the ‘affective’ (Ahmed 2004) elements of teaching students who lack confidence in their capabilities by introducing the necessity of adopting an ethics of care or ‘care-full pedagogies’ (Motta &amp; Bennett 2018). Specifically for my version of ‘critical enabling pedagogy’, I look to Ira Shor (1992) for his critical teaching framework that lists eleven values that underpin his empowering approach, including: participatory, affective, problem-posing, situated, multicultural, dialogic, desocialising, democratic, researching, interdisciplinary and activist. Shor’s explicit practices of the ‘critical’ dialogic teacher include: </a:t>
            </a:r>
          </a:p>
          <a:p>
            <a:endParaRPr lang="en-AU" altLang="en-US">
              <a:latin typeface="Arial" panose="020B0604020202020204" pitchFamily="34" charset="0"/>
              <a:ea typeface="ＭＳ Ｐゴシック" panose="020B0600070205080204" pitchFamily="34" charset="-128"/>
            </a:endParaRPr>
          </a:p>
          <a:p>
            <a:r>
              <a:rPr lang="en-AU" altLang="en-US">
                <a:latin typeface="Arial" panose="020B0604020202020204" pitchFamily="34" charset="0"/>
                <a:ea typeface="ＭＳ Ｐゴシック" panose="020B0600070205080204" pitchFamily="34" charset="-128"/>
              </a:rPr>
              <a:t>doing analysis with the students participation; avoiding jargon or obscure allusions that intimidate students into silence; posting thought provoking, open-ended problems to students so that they feel challenged in thinking them through; avoiding short answer question which make students feel like robots; be patient in listening to students and in giving them time to think on their feet; invite students to speak from experience, integrating that material into social issues and academic themes and invite students to suggest themes for study and ask them to select reading matter (1992, pp. 95-96).</a:t>
            </a:r>
          </a:p>
          <a:p>
            <a:endParaRPr lang="en-US" altLang="en-US">
              <a:latin typeface="Arial" panose="020B0604020202020204" pitchFamily="3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A47CE0B-2C9F-4368-B390-86C504BEF6D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D2599A6-B5CE-4F62-B587-1A94D307D34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34" charset="-128"/>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Arial" charset="0"/>
            </a:endParaRPr>
          </a:p>
        </p:txBody>
      </p:sp>
    </p:spTree>
    <p:extLst>
      <p:ext uri="{BB962C8B-B14F-4D97-AF65-F5344CB8AC3E}">
        <p14:creationId xmlns:p14="http://schemas.microsoft.com/office/powerpoint/2010/main" val="1746150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AU" sz="1800" dirty="0"/>
              <a:t>Hence, the ideological framing of these stories could form part of a neo-liberal agenda by the right side of politics that aims to minimize public spending on education and promotes a meritocratic approach based on ‘hard work’ and not widening access to higher education (Giroux 2014).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After showing the students the different headlines from a cross section of articles from media outlets positioned along the political spectrum, I problem pose ‘What possible ideological position exists for this topic? I highlight that the stance presented across these sources is of concern for the students (as victims) of an employment market that is insecure, therefore links can be made to left/progressive side of politics for a number of reasons (Left/progressive side advocates for increased opportunity and access to higher education, no matter where you sit on the social class ladder; Left/progressive side is concerned with how resources/wealth are being distributed; Left/progressive side supports government investment in education, and reduce fees so that social classes  are not reproduced). </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However, another way of looking at this story is that there is a scare campaign or ‘panic’ about employability on completing a degree. Who would be most unsettled by this news that the financial investment in education may not pay-off? People who are already marginalized and may not want to take the risk.  Hence, the ideological framing of these stories could form part of a neo-liberal agenda by the right side of politics that aims to minimize public spending on education and promotes a meritocratic approach based on ‘hard work’ and not widening access to higher education (Giroux 2014). Interestingly, it is the left/progressive media outlet ‘</a:t>
            </a:r>
            <a:r>
              <a:rPr lang="en-US" sz="1800" i="1" dirty="0">
                <a:effectLst/>
                <a:latin typeface="Arial" panose="020B0604020202020204" pitchFamily="34" charset="0"/>
                <a:ea typeface="Arial" panose="020B0604020202020204" pitchFamily="34" charset="0"/>
              </a:rPr>
              <a:t>The Conversation’</a:t>
            </a:r>
            <a:r>
              <a:rPr lang="en-US" sz="1800" dirty="0">
                <a:effectLst/>
                <a:latin typeface="Arial" panose="020B0604020202020204" pitchFamily="34" charset="0"/>
                <a:ea typeface="Arial" panose="020B0604020202020204" pitchFamily="34" charset="0"/>
              </a:rPr>
              <a:t> that published the article on the ‘</a:t>
            </a:r>
            <a:r>
              <a:rPr lang="en-US" sz="1800" i="1" dirty="0">
                <a:effectLst/>
                <a:latin typeface="Arial" panose="020B0604020202020204" pitchFamily="34" charset="0"/>
                <a:ea typeface="Arial" panose="020B0604020202020204" pitchFamily="34" charset="0"/>
              </a:rPr>
              <a:t>myths about university outcomes’</a:t>
            </a:r>
            <a:r>
              <a:rPr lang="en-US" sz="1800" dirty="0">
                <a:effectLst/>
                <a:latin typeface="Arial" panose="020B0604020202020204" pitchFamily="34" charset="0"/>
                <a:ea typeface="Arial" panose="020B0604020202020204" pitchFamily="34" charset="0"/>
              </a:rPr>
              <a:t> that constructs a much more positive account of employment prospects.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7087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Arial" panose="020B0604020202020204" pitchFamily="34" charset="0"/>
              </a:rPr>
              <a:t>In addition to deconstructing a life world issue, through examples such as ‘Disney’ (gender roles), ‘Kath and Kim’ (social class) or the ‘Black </a:t>
            </a:r>
            <a:r>
              <a:rPr lang="en-US" sz="1800" dirty="0" err="1">
                <a:effectLst/>
                <a:latin typeface="Arial" panose="020B0604020202020204" pitchFamily="34" charset="0"/>
                <a:ea typeface="Arial" panose="020B0604020202020204" pitchFamily="34" charset="0"/>
              </a:rPr>
              <a:t>Klanssman</a:t>
            </a:r>
            <a:r>
              <a:rPr lang="en-US" sz="1800" dirty="0">
                <a:effectLst/>
                <a:latin typeface="Arial" panose="020B0604020202020204" pitchFamily="34" charset="0"/>
                <a:ea typeface="Arial" panose="020B0604020202020204" pitchFamily="34" charset="0"/>
              </a:rPr>
              <a:t>’ (anti-racism), in my lectures I was able to deconstruct and highlight gender, class and race ideologies, encouraging the students to ‘see how the worlds of texts work to construct their worlds, their cultures, and their identities in powerful, often overly ideological ways’ (Luke 2000, p. 453). 2000, p. 453). In week 8 of the course, the students are introduced to Stanley Cohen’s moral panic theory and the identity cluster ‘folk devils’ (such as single mothers on welfare, violent working-class young men, refugees and illegal immigrants). This scaffolds from the popular culture examples that highlight positioning of specific identities by the media. The students are set a text analysis in the tutorial where they detect how Aboriginal ex-footballer, Adam Goodes is being positioned by right-wing media personality Andrew Bolt and Aboriginal Sports Commentator, Charlie King in a panel discussion on ABC news following the ‘booing’ incidents of Adam Goodes when he spoke out against racism in football. Following this topic, the students then submit their second assignment, the guided critical review of a media text.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4777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3937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Another student reflects on their increased confidence: </a:t>
            </a:r>
            <a:r>
              <a:rPr lang="en-AU" sz="1200" i="1" dirty="0"/>
              <a:t>‘Before this course I stayed in a bubble and had no ideas about politics. After doing this course I have found myself watching the news and to try and follow what is happening…I feel more confident about understanding what I watch, read and listen to</a:t>
            </a:r>
            <a:r>
              <a:rPr lang="en-AU" sz="1200" dirty="0"/>
              <a:t>’ (Student feedback, Survey 2019). This suggests the student has developed the knowledge and awareness of how the media manipulates and persuades its audience to adopt specific viewpoints, that link to the representation of specific political interests of particular groups of people. </a:t>
            </a:r>
          </a:p>
          <a:p>
            <a:pPr marL="0" indent="0">
              <a:buNone/>
            </a:pPr>
            <a:endParaRPr lang="en-AU" sz="1200" dirty="0"/>
          </a:p>
          <a:p>
            <a:pPr marL="0" indent="0">
              <a:buNone/>
            </a:pPr>
            <a:r>
              <a:rPr lang="en-AU" sz="1200" dirty="0"/>
              <a:t>This </a:t>
            </a:r>
            <a:r>
              <a:rPr lang="en-AU" sz="1200" dirty="0" err="1"/>
              <a:t>skepticism</a:t>
            </a:r>
            <a:r>
              <a:rPr lang="en-AU" sz="1200" dirty="0"/>
              <a:t> is echoed in this student comment ‘</a:t>
            </a:r>
            <a:r>
              <a:rPr lang="en-AU" sz="1200" i="1" dirty="0"/>
              <a:t>I am definitely better at recognizing and identifying worldviews and now have a more </a:t>
            </a:r>
            <a:r>
              <a:rPr lang="en-AU" sz="1200" i="1" dirty="0" err="1"/>
              <a:t>skeptical</a:t>
            </a:r>
            <a:r>
              <a:rPr lang="en-AU" sz="1200" i="1" dirty="0"/>
              <a:t> approach to consuming media as well as a bigger interest in politics</a:t>
            </a:r>
            <a:r>
              <a:rPr lang="en-AU" sz="1200" dirty="0"/>
              <a:t>’ (Student feedback, Survey 2019). This reflection demonstrates a shift from apathy or boredom with ‘politics’ to an increased interest and awareness of how the political machinery impacts their life personally. </a:t>
            </a:r>
          </a:p>
          <a:p>
            <a:pPr marL="0" indent="0">
              <a:buNone/>
            </a:pPr>
            <a:endParaRPr lang="en-AU" sz="1200" dirty="0"/>
          </a:p>
          <a:p>
            <a:pPr marL="0" indent="0">
              <a:buNone/>
            </a:pPr>
            <a:r>
              <a:rPr lang="en-AU" sz="1200" dirty="0"/>
              <a:t>Other students reflected on how the course assisted their understanding of politics more broadly; </a:t>
            </a:r>
            <a:r>
              <a:rPr lang="en-AU" sz="1200" i="1" dirty="0"/>
              <a:t>‘I finally understand what political parties stand for and what they try and do. Do I like politics….NO! I think most of them are dumb. However, the course has helped me understand what the media and politics is trying to do </a:t>
            </a:r>
            <a:r>
              <a:rPr lang="en-AU" sz="1200" dirty="0"/>
              <a:t>(Student feedback, Survey 2019). This is further evidence of a shift that occurred for this student from a place of misunderstanding about politics (I finally understand) to grasping the significance of the (</a:t>
            </a:r>
            <a:r>
              <a:rPr lang="en-AU" sz="1200" dirty="0" err="1"/>
              <a:t>dys</a:t>
            </a:r>
            <a:r>
              <a:rPr lang="en-AU" sz="1200" dirty="0"/>
              <a:t>)function of the media in conveying biased political viewpoints</a:t>
            </a:r>
            <a:r>
              <a:rPr lang="en-AU" sz="1100" dirty="0"/>
              <a:t>. </a:t>
            </a:r>
            <a:endParaRPr lang="en-US" sz="11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231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In addition to the student feedback reflecting the shift in thinking,  I collected student assignments as artefacts of the project. These excerpts from student's critical review of a media text demonstrate a sophisticated connection to political worldviews or ideologies. Prior to the action research project, students were not submitting work with this level of sophistication and application of the political discourse. </a:t>
            </a:r>
            <a:r>
              <a:rPr lang="en-AU" sz="1200" b="1" i="1" dirty="0"/>
              <a:t>. </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 analysis #1 not only identified the specific stance of the author according to where it would align on a political spectrum from left to right and gave a description of the values aligned with the left/right, but also identified the political bias that is increasingly evident across NewsCorp news stories. In week 2 of the course, I embedded a greater focus on the monopoly and concentration of media ownership in Australia with an emphasis on the emergence of a right and conservative political bias being communicated by NewsCorp.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828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Student analysis #2 illuminates the diversity of the student topics that often correlate with the destination undergraduate degree they are seeking to transition into on completion of the enabling program. Student #2 discussed in the learning space their interest in marine biology and the political implications were difficult for the student to identify at first. As is evident from their analysis, the student overcame these difficulties and produced a perceptive analysis of the political worldview that informed the stance of the author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4681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Students  reflect on completion of the course of how they have come to identify the media as a key proponent of racism, sexism, Islamophobia and homophobia. </a:t>
            </a:r>
          </a:p>
          <a:p>
            <a:pPr marL="0" indent="0">
              <a:buNone/>
            </a:pPr>
            <a:endParaRPr lang="en-AU"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9618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02050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1" dirty="0"/>
              <a:t>HE reflects many of the systems of inequality more broadly, and so tends to offer greater opportunities for those who have access to the implicit and coded ‘rules of the game’ (Thredgold, Burke and Munn 2018, p. 29).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52D48-6C5F-4CA1-B14D-4BF03EDBA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044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Local subject</a:t>
            </a:r>
            <a:r>
              <a:rPr lang="en-AU"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Participatory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Participation provides students with active experiences in class, through which they develop knowledge that is reflective understanding, not mere memorization…Further participation sends a hopeful message to students about their present and future; it encourages their achievement by encouraging their aspirations. (p. 21).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90364-342A-4E7B-9664-3FAA5B5296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58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800" dirty="0">
                <a:effectLst/>
                <a:latin typeface="Arial" panose="020B0604020202020204" pitchFamily="34" charset="0"/>
                <a:ea typeface="Arial" panose="020B0604020202020204" pitchFamily="34" charset="0"/>
              </a:rPr>
              <a:t>My teaching challenge emerged in relation to students not demonstrating a confidence in their application of the competing progressive/conservative worldviews in their second assignment for the course, a critical review of a media text. This was observed over a number of years as students responses to the question ‘What ideology or worldview underpins the stance in the text’ was often haphazard and patchy. The students are given a template with prompt questions that also include: what is the topic, what is the purpose of the text, what is the rhetorical function of the text, who is the intended audience, how are the participants positioned, what is the stance of the author and has it achieved its intended impact. The curriculum and topic structure has been designed so we address one or two elements of the template each week through various activities and text analysis and the students apply these elements to their own text analysis in the assessment.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pPr>
            <a:r>
              <a:rPr lang="en-US" sz="1800" dirty="0">
                <a:effectLst/>
                <a:latin typeface="Arial" panose="020B0604020202020204" pitchFamily="34" charset="0"/>
                <a:ea typeface="Arial" panose="020B0604020202020204" pitchFamily="34" charset="0"/>
              </a:rPr>
              <a:t>What I have found startling is that students are adept at labelling something as ‘woke’ (Kanai &amp; Gill 2021) or show their dismay over ‘cancel culture’ (Bouvier 2020) - ‘why is Mr Potato Head losing his ‘Mister’ (BBC 2021) - yet struggle to identify a progressive or conservative stance in a news article.  Students were producing a strong statement about whether the stance of the author was to ‘condemn or commend’, but were not connecting it as strongly to a broader worldview or ideology. Students are encouraged to consider this process in their analysis of the ‘stance of the text’: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Based on observations, I began developing a curriculum where ‘politics’ and ideology was taught more explicitly in my course.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was shocked in this particular teaching moment that a student would be so brazen to announce his view that could cause hurt for the students who had shared their own experiences of discrimination.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provides a useful explanation for the students discomfort: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To shatter worldviews – specifically, to suggest that some unfairly benefit from (white, male, or heterosexual) privilege – can be emotionally translated into feeling one has no place of belonging. Are not angry protestations the cries of someone trying to save his - or herself from annihilation? (p. 118)</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acknowledged these ‘critical incidents’ (Tripp 1994) as ‘indicative of underlying trends’ that presented a ‘dilemma’ in which I had two mutually inclusive courses of action.  Do I ignore the discomfort of my students or acknowledge it? What is the best course of action in acknowledging it? 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This ‘ill feeling’ is shared by others (Shor 2007) and captured powerfully by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as she describes the three categories of students she encounters  in her sociology course: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Others suggest that discomfort is important to the learning process and that the ‘absence of disruption and ambiguity’ undermines the ‘opportunity for change or growth’ (Faulkner &amp; Crowhurst 2014, p. 397). I am encouraged that students feedback has demonstrated a shift in thinking about ‘evidence’ and locating a ‘truth’ to inform how they ‘read the world’ (Freire, 2004, p. 29). However,  I also observed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 Further,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 117) questions: How can educators and students make productive use out of this suffering and discomfort? Recognizing the discomfort has had a profound impact on my teaching and is woven throughout the narrative explored in this chapter. Significantly, the outcomes of my critical inquiry speak to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of students as survey data collected at the end of the course demonstrates a willingness to engage in spite of the initial  ‘lack of interest’ (or numbness) in politics they brought with them to the course; as well as those who continue to contest its relevance or socially critical perspectives (Faulkner &amp; Crowhurst 2014).</a:t>
            </a:r>
            <a:endParaRPr lang="en-US" sz="1800" dirty="0">
              <a:effectLst/>
              <a:latin typeface="Arial" panose="020B0604020202020204" pitchFamily="34" charset="0"/>
              <a:ea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5053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071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32009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4820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87292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5867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46232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2652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6898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 am encouraged that students feedback has demonstrated a shift in thinking about ‘evidence’ and locating a ‘truth’ to inform how they ‘read the world’ (Freire, 2004, p. 29). However,  I also observed </a:t>
            </a:r>
            <a:r>
              <a:rPr lang="en-AU" sz="1200" dirty="0" err="1"/>
              <a:t>Boler’s</a:t>
            </a:r>
            <a:r>
              <a:rPr lang="en-AU" sz="1200" dirty="0"/>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991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 key strategy of my action research project was implementing a more scaffolded approach to introducing different political worldviews with the inclusion of popular culture and examples that spoke to their lifeworlds across a number of weeks. I will first discuss the scaffolding process and then outline the connections I made to the students lifeworlds specifically to engage them in politics and language.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6834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begin the course with an introduction to critical thinking as defined as ‘setting out actively to understand what is really going on using reasoning, evaluating evidence and thinking carefully about the process of thinking itself’ (Chatfield 2019). Students are introduced to concepts such as objectivity, skepticism, bias and are encouraged to think about who or what has influenced  their values and opinions on a range of current social issues. In the first week, we also look at the ‘fake news’ phenomena, as it has increasingly undermined our ability to believe sources of information through the spread of disinformation.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Early in the course we also build the students understanding of the importance of building their media literacy. Through the introduction of semiotic theory, we explore how our constant engagement with multiple forms of media influences how we make sense of the world around us. I also highlight for them that part of being media literate is understanding not just how the algorithms work in our social media platforms to show us content that will confirm our biases, but that we also need to ask: who owns the media? If there is a lack of diversity of media ownership, what does this mean for democracy in Australia? Can we identify a specific world-view being represented by the different media companies in their content? To highlight that different media platforms may present stories with a specific stance that connects with a left or right political perspective, the students are given two articles on a contemporary social issue that may impact many of our students – increasing social welfare payments. One presents a progressive stance and one presents a conservative stance, and the students are encouraged to consider these questions: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Compare the ‘evidence’ included to support the discussion in both articles? Whose voices are included?</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is the stance adopted by the News Corp article on the issue? What is the stance adopted by SBS News? Does this implicate the broader values of the newsgroup?</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language techniques are adopted to inspire an emotional response in either article?</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As the first analysis, this activity supports the scaffolding of the students awareness of political biases across media platforms and the important critical literacy questions to start asking when engaging with media texts: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2148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As the first analysis, </a:t>
            </a:r>
            <a:r>
              <a:rPr lang="en-AU" sz="1200" b="1" dirty="0"/>
              <a:t>this activity supports the scaffolding of the students awareness of political biases across media platforms and the important critical literacy questions to start asking when engaging with media texts</a:t>
            </a:r>
            <a:r>
              <a:rPr lang="en-AU" sz="1200" dirty="0"/>
              <a:t>: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0605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In week 3, the students are specifically introduced to critical literacy with a focus on understanding that language is not neutral. Collectively we discuss how the meanings of ‘family’ have changed and differ according to context and over time. I ask, why does it matter how ‘family’ is defined by society, different institutions (such as religion and politics) or the media. This generates a lot of discussion in the learning space as meanings of family have strong political, social and cultural implications, that are quickly highlighted by students who may come from sole-parent families, blended families, are members of the LGBTIQ+ community or from a country where families take a different approach to managing intergenerational relationships. In addition to this activity, students are given another text analysis task. This time they are given two media texts on the topic of Aboriginal deaths in custody, as it connects with the global Black Lives Matter movement (another contemporary social issue). This time their task is to answer the critical literacy questions as featured above, but to also pay attention to the different methods of the authors to include ‘facts’ (through statistics, reports, policies) and emotive language. We discuss which article more successfully persuades the reader to adopt the authors stance, and to inspire action.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1238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In the first few weeks of the course, students are asked to pick a topic they are passionate about and to find a media text on the topic (some examples of popular topics were domestic violence, mental health, climate change). This also provide opportunities to tap into their ‘lifeworlds’, as they explored a topic that connected with them personally. Building on the scaffolding that has already occurred in weeks 1-3, in week 4 we map out how these issues they are interested in could be influenced by whether government chooses to legislate or support through policy or provide adequate resources. This was an significant part of the learning process, as I began to see a shift in the discussion from expressing views such as ‘I think politics is boring’, or ‘what does it have to do with me’, to a realization that ‘politics is everywhere’ (Mooney 2015) and the topics they have selected and are discussed in the media texts are often highly contested in political spaces. Most importantly, the students could begin to identify that language was being used to persuade the reader to adopt a particular stance that linked to a progressive or conservative worldview.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The course is sensitive to the binary thinking that puts us into ‘two camps’ and I provide other examples and literature to show that we all need to push back against binary thinking, but through the course the students learn that the mainstream media and politicians encourage us to think in binary terms and we should ‘pick a side’.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85734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extLst>
      <p:ext uri="{BB962C8B-B14F-4D97-AF65-F5344CB8AC3E}">
        <p14:creationId xmlns:p14="http://schemas.microsoft.com/office/powerpoint/2010/main" val="2327090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81491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378537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1591087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230073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extLst>
      <p:ext uri="{BB962C8B-B14F-4D97-AF65-F5344CB8AC3E}">
        <p14:creationId xmlns:p14="http://schemas.microsoft.com/office/powerpoint/2010/main" val="3943290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1285178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76" y="321469"/>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0"/>
            <a:ext cx="8258175" cy="485775"/>
          </a:xfrm>
          <a:prstGeom prst="rect">
            <a:avLst/>
          </a:prstGeom>
        </p:spPr>
        <p:txBody>
          <a:bodyPr/>
          <a:lstStyle>
            <a:lvl1pPr marL="0" indent="0">
              <a:buNone/>
              <a:defRPr sz="1500" b="1">
                <a:solidFill>
                  <a:schemeClr val="tx1"/>
                </a:solidFill>
              </a:defRPr>
            </a:lvl1pPr>
          </a:lstStyle>
          <a:p>
            <a:pPr lvl="0"/>
            <a:r>
              <a:rPr lang="en-US" dirty="0"/>
              <a:t>Text</a:t>
            </a:r>
          </a:p>
          <a:p>
            <a:pPr lvl="0"/>
            <a:endParaRPr lang="en-AU"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171917"/>
            <a:ext cx="91440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624455" cy="362145"/>
          </a:xfrm>
          <a:prstGeom prst="rect">
            <a:avLst/>
          </a:prstGeom>
        </p:spPr>
      </p:pic>
    </p:spTree>
    <p:extLst>
      <p:ext uri="{BB962C8B-B14F-4D97-AF65-F5344CB8AC3E}">
        <p14:creationId xmlns:p14="http://schemas.microsoft.com/office/powerpoint/2010/main" val="37128080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9" y="1942"/>
            <a:ext cx="9140546" cy="5141558"/>
          </a:xfrm>
          <a:prstGeom prst="rect">
            <a:avLst/>
          </a:prstGeom>
        </p:spPr>
      </p:pic>
      <p:sp>
        <p:nvSpPr>
          <p:cNvPr id="8200" name="Rectangle 8"/>
          <p:cNvSpPr>
            <a:spLocks noGrp="1" noChangeArrowheads="1"/>
          </p:cNvSpPr>
          <p:nvPr>
            <p:ph type="ctrTitle" sz="quarter"/>
          </p:nvPr>
        </p:nvSpPr>
        <p:spPr bwMode="auto">
          <a:xfrm>
            <a:off x="1440000" y="2538414"/>
            <a:ext cx="5791200" cy="2905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180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440000" y="2901553"/>
            <a:ext cx="6019800" cy="2893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050">
                <a:solidFill>
                  <a:schemeClr val="bg1"/>
                </a:solidFill>
              </a:defRPr>
            </a:lvl1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624455" cy="362145"/>
          </a:xfrm>
          <a:prstGeom prst="rect">
            <a:avLst/>
          </a:prstGeom>
        </p:spPr>
      </p:pic>
    </p:spTree>
    <p:extLst>
      <p:ext uri="{BB962C8B-B14F-4D97-AF65-F5344CB8AC3E}">
        <p14:creationId xmlns:p14="http://schemas.microsoft.com/office/powerpoint/2010/main" val="3573147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76" y="321469"/>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0"/>
            <a:ext cx="8258175" cy="485775"/>
          </a:xfrm>
          <a:prstGeom prst="rect">
            <a:avLst/>
          </a:prstGeom>
        </p:spPr>
        <p:txBody>
          <a:bodyPr/>
          <a:lstStyle>
            <a:lvl1pPr marL="0" indent="0">
              <a:buNone/>
              <a:defRPr sz="1500" b="1">
                <a:solidFill>
                  <a:schemeClr val="tx1"/>
                </a:solidFill>
              </a:defRPr>
            </a:lvl1pPr>
          </a:lstStyle>
          <a:p>
            <a:pPr lvl="0"/>
            <a:r>
              <a:rPr lang="en-US"/>
              <a:t>Text</a:t>
            </a:r>
          </a:p>
          <a:p>
            <a:pPr lvl="0"/>
            <a:endParaRPr lang="en-AU"/>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171917"/>
            <a:ext cx="91440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624455" cy="362145"/>
          </a:xfrm>
          <a:prstGeom prst="rect">
            <a:avLst/>
          </a:prstGeom>
        </p:spPr>
      </p:pic>
    </p:spTree>
    <p:extLst>
      <p:ext uri="{BB962C8B-B14F-4D97-AF65-F5344CB8AC3E}">
        <p14:creationId xmlns:p14="http://schemas.microsoft.com/office/powerpoint/2010/main" val="1389384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3687056"/>
            <a:ext cx="9138480" cy="14564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409576" y="321469"/>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0"/>
            <a:ext cx="8258175" cy="485775"/>
          </a:xfrm>
          <a:prstGeom prst="rect">
            <a:avLst/>
          </a:prstGeom>
        </p:spPr>
        <p:txBody>
          <a:bodyPr/>
          <a:lstStyle>
            <a:lvl1pPr marL="0" indent="0">
              <a:buNone/>
              <a:defRPr sz="1500" b="1">
                <a:solidFill>
                  <a:schemeClr val="tx1"/>
                </a:solidFill>
              </a:defRPr>
            </a:lvl1pPr>
          </a:lstStyle>
          <a:p>
            <a:pPr lvl="0"/>
            <a:r>
              <a:rPr lang="en-US"/>
              <a:t>Text</a:t>
            </a:r>
          </a:p>
          <a:p>
            <a:pPr lvl="0"/>
            <a:endParaRPr lang="en-AU"/>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624455" cy="362145"/>
          </a:xfrm>
          <a:prstGeom prst="rect">
            <a:avLst/>
          </a:prstGeom>
        </p:spPr>
      </p:pic>
    </p:spTree>
    <p:extLst>
      <p:ext uri="{BB962C8B-B14F-4D97-AF65-F5344CB8AC3E}">
        <p14:creationId xmlns:p14="http://schemas.microsoft.com/office/powerpoint/2010/main" val="13517167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76750" cy="4171917"/>
          </a:xfrm>
          <a:prstGeom prst="rect">
            <a:avLst/>
          </a:prstGeom>
        </p:spPr>
        <p:txBody>
          <a:bodyPr/>
          <a:lstStyle/>
          <a:p>
            <a:endParaRPr lang="en-AU"/>
          </a:p>
        </p:txBody>
      </p:sp>
      <p:sp>
        <p:nvSpPr>
          <p:cNvPr id="7" name="Text Placeholder 6"/>
          <p:cNvSpPr>
            <a:spLocks noGrp="1"/>
          </p:cNvSpPr>
          <p:nvPr>
            <p:ph type="body" sz="quarter" idx="11" hasCustomPrompt="1"/>
          </p:nvPr>
        </p:nvSpPr>
        <p:spPr>
          <a:xfrm>
            <a:off x="4819650" y="200025"/>
            <a:ext cx="4114800" cy="500063"/>
          </a:xfrm>
          <a:prstGeom prst="rect">
            <a:avLst/>
          </a:prstGeom>
        </p:spPr>
        <p:txBody>
          <a:bodyPr/>
          <a:lstStyle>
            <a:lvl1pPr marL="0" indent="0">
              <a:buNone/>
              <a:defRPr sz="2100" b="1">
                <a:solidFill>
                  <a:srgbClr val="0000C8"/>
                </a:solidFill>
              </a:defRPr>
            </a:lvl1pPr>
          </a:lstStyle>
          <a:p>
            <a:pPr lvl="0"/>
            <a:r>
              <a:rPr lang="en-US"/>
              <a:t>Title</a:t>
            </a:r>
          </a:p>
          <a:p>
            <a:pPr lvl="0"/>
            <a:endParaRPr lang="en-US"/>
          </a:p>
          <a:p>
            <a:pPr lvl="0"/>
            <a:endParaRPr lang="en-US"/>
          </a:p>
          <a:p>
            <a:pPr lvl="0"/>
            <a:endParaRPr lang="en-AU"/>
          </a:p>
        </p:txBody>
      </p:sp>
      <p:sp>
        <p:nvSpPr>
          <p:cNvPr id="9" name="Text Placeholder 8"/>
          <p:cNvSpPr>
            <a:spLocks noGrp="1"/>
          </p:cNvSpPr>
          <p:nvPr>
            <p:ph type="body" sz="quarter" idx="12" hasCustomPrompt="1"/>
          </p:nvPr>
        </p:nvSpPr>
        <p:spPr>
          <a:xfrm>
            <a:off x="4819650" y="735808"/>
            <a:ext cx="4114800" cy="2964656"/>
          </a:xfrm>
          <a:prstGeom prst="rect">
            <a:avLst/>
          </a:prstGeom>
        </p:spPr>
        <p:txBody>
          <a:bodyPr/>
          <a:lstStyle>
            <a:lvl1pPr marL="0" indent="0">
              <a:buNone/>
              <a:defRPr sz="1500" b="1"/>
            </a:lvl1pPr>
          </a:lstStyle>
          <a:p>
            <a:pPr lvl="0"/>
            <a:r>
              <a:rPr lang="en-US"/>
              <a:t>Text</a:t>
            </a:r>
            <a:endParaRPr lang="en-AU"/>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171917"/>
            <a:ext cx="91440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624455" cy="362145"/>
          </a:xfrm>
          <a:prstGeom prst="rect">
            <a:avLst/>
          </a:prstGeom>
        </p:spPr>
      </p:pic>
    </p:spTree>
    <p:extLst>
      <p:ext uri="{BB962C8B-B14F-4D97-AF65-F5344CB8AC3E}">
        <p14:creationId xmlns:p14="http://schemas.microsoft.com/office/powerpoint/2010/main" val="581906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3687056"/>
            <a:ext cx="9138480" cy="1456445"/>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0"/>
          </p:nvPr>
        </p:nvSpPr>
        <p:spPr>
          <a:xfrm>
            <a:off x="0" y="0"/>
            <a:ext cx="4476750" cy="405765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endParaRPr lang="en-AU"/>
          </a:p>
        </p:txBody>
      </p:sp>
      <p:sp>
        <p:nvSpPr>
          <p:cNvPr id="7" name="Text Placeholder 6"/>
          <p:cNvSpPr>
            <a:spLocks noGrp="1"/>
          </p:cNvSpPr>
          <p:nvPr>
            <p:ph type="body" sz="quarter" idx="11" hasCustomPrompt="1"/>
          </p:nvPr>
        </p:nvSpPr>
        <p:spPr>
          <a:xfrm>
            <a:off x="4819650" y="200025"/>
            <a:ext cx="4114800" cy="500063"/>
          </a:xfrm>
          <a:prstGeom prst="rect">
            <a:avLst/>
          </a:prstGeom>
        </p:spPr>
        <p:txBody>
          <a:bodyPr/>
          <a:lstStyle>
            <a:lvl1pPr marL="0" indent="0">
              <a:buNone/>
              <a:defRPr sz="2100" b="1">
                <a:solidFill>
                  <a:srgbClr val="0000C8"/>
                </a:solidFill>
              </a:defRPr>
            </a:lvl1pPr>
          </a:lstStyle>
          <a:p>
            <a:pPr lvl="0"/>
            <a:r>
              <a:rPr lang="en-US"/>
              <a:t>Title</a:t>
            </a:r>
          </a:p>
          <a:p>
            <a:pPr lvl="0"/>
            <a:endParaRPr lang="en-US"/>
          </a:p>
          <a:p>
            <a:pPr lvl="0"/>
            <a:endParaRPr lang="en-US"/>
          </a:p>
          <a:p>
            <a:pPr lvl="0"/>
            <a:endParaRPr lang="en-AU"/>
          </a:p>
        </p:txBody>
      </p:sp>
      <p:sp>
        <p:nvSpPr>
          <p:cNvPr id="9" name="Text Placeholder 8"/>
          <p:cNvSpPr>
            <a:spLocks noGrp="1"/>
          </p:cNvSpPr>
          <p:nvPr>
            <p:ph type="body" sz="quarter" idx="12" hasCustomPrompt="1"/>
          </p:nvPr>
        </p:nvSpPr>
        <p:spPr>
          <a:xfrm>
            <a:off x="4819650" y="735808"/>
            <a:ext cx="4114800" cy="2964656"/>
          </a:xfrm>
          <a:prstGeom prst="rect">
            <a:avLst/>
          </a:prstGeom>
        </p:spPr>
        <p:txBody>
          <a:bodyPr/>
          <a:lstStyle>
            <a:lvl1pPr marL="0" indent="0">
              <a:buNone/>
              <a:defRPr sz="1500" b="1"/>
            </a:lvl1pPr>
          </a:lstStyle>
          <a:p>
            <a:pPr lvl="0"/>
            <a:r>
              <a:rPr lang="en-US"/>
              <a:t>Text</a:t>
            </a:r>
            <a:endParaRPr lang="en-AU"/>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624455" cy="362145"/>
          </a:xfrm>
          <a:prstGeom prst="rect">
            <a:avLst/>
          </a:prstGeom>
        </p:spPr>
      </p:pic>
    </p:spTree>
    <p:extLst>
      <p:ext uri="{BB962C8B-B14F-4D97-AF65-F5344CB8AC3E}">
        <p14:creationId xmlns:p14="http://schemas.microsoft.com/office/powerpoint/2010/main" val="574723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4810126" y="0"/>
            <a:ext cx="4333875" cy="4171917"/>
          </a:xfrm>
          <a:prstGeom prst="rect">
            <a:avLst/>
          </a:prstGeom>
        </p:spPr>
        <p:txBody>
          <a:bodyPr/>
          <a:lstStyle/>
          <a:p>
            <a:endParaRPr lang="en-AU"/>
          </a:p>
        </p:txBody>
      </p:sp>
      <p:sp>
        <p:nvSpPr>
          <p:cNvPr id="3" name="Text Placeholder 6"/>
          <p:cNvSpPr>
            <a:spLocks noGrp="1"/>
          </p:cNvSpPr>
          <p:nvPr>
            <p:ph type="body" sz="quarter" idx="11" hasCustomPrompt="1"/>
          </p:nvPr>
        </p:nvSpPr>
        <p:spPr>
          <a:xfrm>
            <a:off x="333375" y="200025"/>
            <a:ext cx="4114800" cy="500063"/>
          </a:xfrm>
          <a:prstGeom prst="rect">
            <a:avLst/>
          </a:prstGeom>
        </p:spPr>
        <p:txBody>
          <a:bodyPr/>
          <a:lstStyle>
            <a:lvl1pPr marL="0" indent="0">
              <a:buNone/>
              <a:defRPr sz="21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323850" y="771526"/>
            <a:ext cx="4114800" cy="2964656"/>
          </a:xfrm>
          <a:prstGeom prst="rect">
            <a:avLst/>
          </a:prstGeom>
        </p:spPr>
        <p:txBody>
          <a:bodyPr/>
          <a:lstStyle>
            <a:lvl1pPr marL="0" indent="0">
              <a:buNone/>
              <a:defRPr sz="1500" b="1"/>
            </a:lvl1pPr>
          </a:lstStyle>
          <a:p>
            <a:pPr lvl="0"/>
            <a:r>
              <a:rPr lang="en-US"/>
              <a:t>Text</a:t>
            </a:r>
            <a:endParaRPr lang="en-AU"/>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171917"/>
            <a:ext cx="91440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624455" cy="362145"/>
          </a:xfrm>
          <a:prstGeom prst="rect">
            <a:avLst/>
          </a:prstGeom>
        </p:spPr>
      </p:pic>
    </p:spTree>
    <p:extLst>
      <p:ext uri="{BB962C8B-B14F-4D97-AF65-F5344CB8AC3E}">
        <p14:creationId xmlns:p14="http://schemas.microsoft.com/office/powerpoint/2010/main" val="3036453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3687056"/>
            <a:ext cx="9138480" cy="14564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624455" cy="362145"/>
          </a:xfrm>
          <a:prstGeom prst="rect">
            <a:avLst/>
          </a:prstGeom>
        </p:spPr>
      </p:pic>
      <p:sp>
        <p:nvSpPr>
          <p:cNvPr id="2" name="Picture Placeholder 4"/>
          <p:cNvSpPr>
            <a:spLocks noGrp="1"/>
          </p:cNvSpPr>
          <p:nvPr>
            <p:ph type="pic" sz="quarter" idx="10"/>
          </p:nvPr>
        </p:nvSpPr>
        <p:spPr>
          <a:xfrm>
            <a:off x="4810126" y="-7144"/>
            <a:ext cx="4333875" cy="4464844"/>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endParaRPr lang="en-AU"/>
          </a:p>
        </p:txBody>
      </p:sp>
      <p:sp>
        <p:nvSpPr>
          <p:cNvPr id="3" name="Text Placeholder 6"/>
          <p:cNvSpPr>
            <a:spLocks noGrp="1"/>
          </p:cNvSpPr>
          <p:nvPr>
            <p:ph type="body" sz="quarter" idx="11" hasCustomPrompt="1"/>
          </p:nvPr>
        </p:nvSpPr>
        <p:spPr>
          <a:xfrm>
            <a:off x="333375" y="200025"/>
            <a:ext cx="4114800" cy="500063"/>
          </a:xfrm>
          <a:prstGeom prst="rect">
            <a:avLst/>
          </a:prstGeom>
        </p:spPr>
        <p:txBody>
          <a:bodyPr/>
          <a:lstStyle>
            <a:lvl1pPr marL="0" indent="0">
              <a:buNone/>
              <a:defRPr sz="21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323850" y="771526"/>
            <a:ext cx="4114800" cy="2964656"/>
          </a:xfrm>
          <a:prstGeom prst="rect">
            <a:avLst/>
          </a:prstGeom>
        </p:spPr>
        <p:txBody>
          <a:bodyPr/>
          <a:lstStyle>
            <a:lvl1pPr marL="0" indent="0">
              <a:buNone/>
              <a:defRPr sz="1500" b="1"/>
            </a:lvl1pPr>
          </a:lstStyle>
          <a:p>
            <a:pPr lvl="0"/>
            <a:r>
              <a:rPr lang="en-US"/>
              <a:t>Text</a:t>
            </a:r>
            <a:endParaRPr lang="en-AU"/>
          </a:p>
        </p:txBody>
      </p:sp>
    </p:spTree>
    <p:extLst>
      <p:ext uri="{BB962C8B-B14F-4D97-AF65-F5344CB8AC3E}">
        <p14:creationId xmlns:p14="http://schemas.microsoft.com/office/powerpoint/2010/main" val="19214659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AU"/>
              <a:t>INSERT PICTURE</a:t>
            </a:r>
          </a:p>
        </p:txBody>
      </p:sp>
    </p:spTree>
    <p:extLst>
      <p:ext uri="{BB962C8B-B14F-4D97-AF65-F5344CB8AC3E}">
        <p14:creationId xmlns:p14="http://schemas.microsoft.com/office/powerpoint/2010/main" val="3486782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1"/>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9" y="4504556"/>
            <a:ext cx="1416826" cy="421143"/>
          </a:xfrm>
          <a:prstGeom prst="rect">
            <a:avLst/>
          </a:prstGeom>
        </p:spPr>
      </p:pic>
      <p:sp>
        <p:nvSpPr>
          <p:cNvPr id="11" name="Text Placeholder 3"/>
          <p:cNvSpPr>
            <a:spLocks noGrp="1"/>
          </p:cNvSpPr>
          <p:nvPr>
            <p:ph type="body" sz="quarter" idx="11" hasCustomPrompt="1"/>
          </p:nvPr>
        </p:nvSpPr>
        <p:spPr>
          <a:xfrm>
            <a:off x="416218"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10" y="1295406"/>
            <a:ext cx="8280751" cy="2504435"/>
          </a:xfrm>
          <a:prstGeom prst="rect">
            <a:avLst/>
          </a:prstGeom>
        </p:spPr>
        <p:txBody>
          <a:bodyPr/>
          <a:lstStyle>
            <a:lvl1pPr marL="342892" indent="-342892">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2972" indent="-228594">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extLst>
      <p:ext uri="{BB962C8B-B14F-4D97-AF65-F5344CB8AC3E}">
        <p14:creationId xmlns:p14="http://schemas.microsoft.com/office/powerpoint/2010/main" val="1726477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089903" y="178308"/>
            <a:ext cx="2869947" cy="478688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190995" y="281178"/>
            <a:ext cx="2667762" cy="4581144"/>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455544"/>
            <a:ext cx="2371472" cy="1234440"/>
          </a:xfrm>
        </p:spPr>
        <p:txBody>
          <a:bodyPr anchor="b">
            <a:normAutofit/>
          </a:bodyPr>
          <a:lstStyle>
            <a:lvl1pPr algn="l" defTabSz="685800" rtl="0" eaLnBrk="1" latinLnBrk="0" hangingPunct="1">
              <a:lnSpc>
                <a:spcPct val="10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457200"/>
            <a:ext cx="5143500" cy="40005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1752600"/>
            <a:ext cx="2371472" cy="2705100"/>
          </a:xfrm>
        </p:spPr>
        <p:txBody>
          <a:bodyPr>
            <a:normAutofit/>
          </a:bodyPr>
          <a:lstStyle>
            <a:lvl1pPr marL="0" indent="0">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a:xfrm>
            <a:off x="4191000" y="4526280"/>
            <a:ext cx="1466850" cy="274320"/>
          </a:xfrm>
        </p:spPr>
        <p:txBody>
          <a:bodyPr/>
          <a:lstStyle>
            <a:lvl1pPr>
              <a:defRPr>
                <a:solidFill>
                  <a:schemeClr val="tx1">
                    <a:lumMod val="85000"/>
                    <a:lumOff val="15000"/>
                  </a:schemeClr>
                </a:solidFill>
              </a:defRPr>
            </a:lvl1pPr>
          </a:lstStyle>
          <a:p>
            <a:fld id="{7E8D12A6-918A-48BD-8CB9-CA713993B0EA}" type="datetime1">
              <a:rPr lang="en-US" smtClean="0"/>
              <a:t>6/29/2022</a:t>
            </a:fld>
            <a:endParaRPr lang="en-US" dirty="0"/>
          </a:p>
        </p:txBody>
      </p:sp>
      <p:sp>
        <p:nvSpPr>
          <p:cNvPr id="9" name="Footer Placeholder 8"/>
          <p:cNvSpPr>
            <a:spLocks noGrp="1"/>
          </p:cNvSpPr>
          <p:nvPr>
            <p:ph type="ftr" sz="quarter" idx="11"/>
          </p:nvPr>
        </p:nvSpPr>
        <p:spPr>
          <a:xfrm>
            <a:off x="514351" y="4526280"/>
            <a:ext cx="3438525" cy="27432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7797547" y="4526280"/>
            <a:ext cx="917576" cy="2743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989591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1577340"/>
            <a:ext cx="349758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1577340"/>
            <a:ext cx="349758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2508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068AF31-699E-49E6-8FAF-A2D775EE99AB}"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2010872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68AF31-699E-49E6-8FAF-A2D775EE99AB}"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1986745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8AF31-699E-49E6-8FAF-A2D775EE99AB}"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2661571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68AF31-699E-49E6-8FAF-A2D775EE99AB}"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29036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68AF31-699E-49E6-8FAF-A2D775EE99AB}"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201496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68AF31-699E-49E6-8FAF-A2D775EE99AB}"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38973353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8AF31-699E-49E6-8FAF-A2D775EE99AB}"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5117619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68AF31-699E-49E6-8FAF-A2D775EE99AB}"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11893215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68AF31-699E-49E6-8FAF-A2D775EE99AB}"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4025355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68AF31-699E-49E6-8FAF-A2D775EE99AB}"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3977102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68AF31-699E-49E6-8FAF-A2D775EE99AB}"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8806E-3E7C-4EFA-B11B-A000664D2509}" type="slidenum">
              <a:rPr lang="en-US" smtClean="0"/>
              <a:t>‹#›</a:t>
            </a:fld>
            <a:endParaRPr lang="en-US"/>
          </a:p>
        </p:txBody>
      </p:sp>
    </p:spTree>
    <p:extLst>
      <p:ext uri="{BB962C8B-B14F-4D97-AF65-F5344CB8AC3E}">
        <p14:creationId xmlns:p14="http://schemas.microsoft.com/office/powerpoint/2010/main" val="3787199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69261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2" r:id="rId8"/>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extLst>
      <p:ext uri="{BB962C8B-B14F-4D97-AF65-F5344CB8AC3E}">
        <p14:creationId xmlns:p14="http://schemas.microsoft.com/office/powerpoint/2010/main" val="39586848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5"/>
            <a:ext cx="3200400" cy="369332"/>
          </a:xfrm>
          <a:prstGeom prst="rect">
            <a:avLst/>
          </a:prstGeom>
          <a:noFill/>
          <a:ln w="9525">
            <a:noFill/>
            <a:miter lim="800000"/>
            <a:headEnd/>
            <a:tailEnd/>
          </a:ln>
        </p:spPr>
        <p:txBody>
          <a:bodyPr>
            <a:spAutoFit/>
          </a:bodyPr>
          <a:lstStyle/>
          <a:p>
            <a:pPr algn="ctr">
              <a:spcBef>
                <a:spcPct val="50000"/>
              </a:spcBef>
              <a:defRPr/>
            </a:pPr>
            <a:endParaRPr lang="en-US" sz="1800">
              <a:solidFill>
                <a:schemeClr val="bg1"/>
              </a:solidFill>
            </a:endParaRPr>
          </a:p>
        </p:txBody>
      </p:sp>
    </p:spTree>
    <p:extLst>
      <p:ext uri="{BB962C8B-B14F-4D97-AF65-F5344CB8AC3E}">
        <p14:creationId xmlns:p14="http://schemas.microsoft.com/office/powerpoint/2010/main" val="12264690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mj-lt"/>
          <a:ea typeface="Arial" pitchFamily="-65" charset="0"/>
          <a:cs typeface="+mj-cs"/>
        </a:defRPr>
      </a:lvl1pPr>
      <a:lvl2pPr algn="ctr" rtl="0" eaLnBrk="0" fontAlgn="base" hangingPunct="0">
        <a:spcBef>
          <a:spcPct val="0"/>
        </a:spcBef>
        <a:spcAft>
          <a:spcPct val="0"/>
        </a:spcAft>
        <a:defRPr sz="33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33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33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3300">
          <a:solidFill>
            <a:schemeClr val="tx2"/>
          </a:solidFill>
          <a:latin typeface="Arial" charset="0"/>
          <a:ea typeface="Arial" pitchFamily="-65"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Arial" pitchFamily="-65" charset="0"/>
          <a:cs typeface="+mn-cs"/>
        </a:defRPr>
      </a:lvl1pPr>
      <a:lvl2pPr marL="557213" indent="-214313" algn="l" rtl="0" eaLnBrk="0" fontAlgn="base" hangingPunct="0">
        <a:spcBef>
          <a:spcPct val="20000"/>
        </a:spcBef>
        <a:spcAft>
          <a:spcPct val="0"/>
        </a:spcAft>
        <a:buChar char="–"/>
        <a:defRPr sz="2100">
          <a:solidFill>
            <a:schemeClr val="tx1"/>
          </a:solidFill>
          <a:latin typeface="+mn-lt"/>
          <a:ea typeface="Arial" pitchFamily="-65" charset="0"/>
          <a:cs typeface="+mn-cs"/>
        </a:defRPr>
      </a:lvl2pPr>
      <a:lvl3pPr marL="857250" indent="-171450" algn="l" rtl="0" eaLnBrk="0" fontAlgn="base" hangingPunct="0">
        <a:spcBef>
          <a:spcPct val="20000"/>
        </a:spcBef>
        <a:spcAft>
          <a:spcPct val="0"/>
        </a:spcAft>
        <a:buChar char="•"/>
        <a:defRPr sz="1800">
          <a:solidFill>
            <a:schemeClr val="tx1"/>
          </a:solidFill>
          <a:latin typeface="+mn-lt"/>
          <a:ea typeface="Arial" pitchFamily="-65" charset="0"/>
          <a:cs typeface="+mn-cs"/>
        </a:defRPr>
      </a:lvl3pPr>
      <a:lvl4pPr marL="1200150" indent="-171450" algn="l" rtl="0" eaLnBrk="0" fontAlgn="base" hangingPunct="0">
        <a:spcBef>
          <a:spcPct val="20000"/>
        </a:spcBef>
        <a:spcAft>
          <a:spcPct val="0"/>
        </a:spcAft>
        <a:buChar char="–"/>
        <a:defRPr sz="1500">
          <a:solidFill>
            <a:schemeClr val="tx1"/>
          </a:solidFill>
          <a:latin typeface="+mn-lt"/>
          <a:ea typeface="Arial" pitchFamily="-65" charset="0"/>
          <a:cs typeface="+mn-cs"/>
        </a:defRPr>
      </a:lvl4pPr>
      <a:lvl5pPr marL="1543050" indent="-171450" algn="l" rtl="0" eaLnBrk="0" fontAlgn="base" hangingPunct="0">
        <a:spcBef>
          <a:spcPct val="20000"/>
        </a:spcBef>
        <a:spcAft>
          <a:spcPct val="0"/>
        </a:spcAft>
        <a:buChar char="»"/>
        <a:defRPr sz="1500">
          <a:solidFill>
            <a:schemeClr val="tx1"/>
          </a:solidFill>
          <a:latin typeface="+mn-lt"/>
          <a:ea typeface="Arial" pitchFamily="-65"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068AF31-699E-49E6-8FAF-A2D775EE99AB}" type="datetimeFigureOut">
              <a:rPr lang="en-US" smtClean="0"/>
              <a:t>6/29/2022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538806E-3E7C-4EFA-B11B-A000664D2509}" type="slidenum">
              <a:rPr lang="en-US" smtClean="0"/>
              <a:t>‹#›</a:t>
            </a:fld>
            <a:endParaRPr lang="en-US"/>
          </a:p>
        </p:txBody>
      </p:sp>
    </p:spTree>
    <p:extLst>
      <p:ext uri="{BB962C8B-B14F-4D97-AF65-F5344CB8AC3E}">
        <p14:creationId xmlns:p14="http://schemas.microsoft.com/office/powerpoint/2010/main" val="20168406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p:txBody>
          <a:bodyPr/>
          <a:lstStyle/>
          <a:p>
            <a:r>
              <a:rPr lang="en-US" sz="2000" dirty="0"/>
              <a:t>Researching While Teaching Series </a:t>
            </a:r>
            <a:br>
              <a:rPr lang="en-US" sz="2000" dirty="0"/>
            </a:br>
            <a:r>
              <a:rPr lang="en-US" sz="2000" dirty="0"/>
              <a:t>Workshop #3</a:t>
            </a:r>
            <a:br>
              <a:rPr lang="en-US" sz="2000" dirty="0"/>
            </a:br>
            <a:r>
              <a:rPr lang="en-US" sz="2000" dirty="0"/>
              <a:t>Provocations </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2000" dirty="0"/>
              <a:t>Convenors </a:t>
            </a:r>
          </a:p>
          <a:p>
            <a:r>
              <a:rPr lang="en-AU" sz="2000" dirty="0"/>
              <a:t>Dr Sarah Hattam, Associate Professor Anna Bennett, Dr Jo Hanley  </a:t>
            </a:r>
          </a:p>
        </p:txBody>
      </p:sp>
      <p:pic>
        <p:nvPicPr>
          <p:cNvPr id="2" name="Picture 1">
            <a:extLst>
              <a:ext uri="{FF2B5EF4-FFF2-40B4-BE49-F238E27FC236}">
                <a16:creationId xmlns:a16="http://schemas.microsoft.com/office/drawing/2014/main" id="{51D6A6D7-70C9-4059-BCD8-D6D10B41EAE5}"/>
              </a:ext>
            </a:extLst>
          </p:cNvPr>
          <p:cNvPicPr>
            <a:picLocks noChangeAspect="1"/>
          </p:cNvPicPr>
          <p:nvPr/>
        </p:nvPicPr>
        <p:blipFill>
          <a:blip r:embed="rId2"/>
          <a:stretch>
            <a:fillRect/>
          </a:stretch>
        </p:blipFill>
        <p:spPr>
          <a:xfrm>
            <a:off x="5524564" y="561340"/>
            <a:ext cx="1390008" cy="1048603"/>
          </a:xfrm>
          <a:prstGeom prst="rect">
            <a:avLst/>
          </a:prstGeom>
        </p:spPr>
      </p:pic>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13AC07-C67F-4A37-8463-B588E07E73DB}"/>
              </a:ext>
            </a:extLst>
          </p:cNvPr>
          <p:cNvSpPr>
            <a:spLocks noGrp="1"/>
          </p:cNvSpPr>
          <p:nvPr>
            <p:ph type="body" sz="quarter" idx="11"/>
          </p:nvPr>
        </p:nvSpPr>
        <p:spPr>
          <a:xfrm>
            <a:off x="406057" y="251345"/>
            <a:ext cx="8290903" cy="647700"/>
          </a:xfrm>
        </p:spPr>
        <p:txBody>
          <a:bodyPr/>
          <a:lstStyle/>
          <a:p>
            <a:r>
              <a:rPr lang="en-AU" dirty="0"/>
              <a:t>3 hopeful ideas </a:t>
            </a:r>
            <a:endParaRPr lang="en-US" dirty="0"/>
          </a:p>
        </p:txBody>
      </p:sp>
      <p:sp>
        <p:nvSpPr>
          <p:cNvPr id="3" name="Text Placeholder 2">
            <a:extLst>
              <a:ext uri="{FF2B5EF4-FFF2-40B4-BE49-F238E27FC236}">
                <a16:creationId xmlns:a16="http://schemas.microsoft.com/office/drawing/2014/main" id="{00D25098-C0A0-4741-8C92-476E7083D325}"/>
              </a:ext>
            </a:extLst>
          </p:cNvPr>
          <p:cNvSpPr>
            <a:spLocks noGrp="1"/>
          </p:cNvSpPr>
          <p:nvPr>
            <p:ph type="body" sz="quarter" idx="12"/>
          </p:nvPr>
        </p:nvSpPr>
        <p:spPr>
          <a:xfrm>
            <a:off x="406057" y="1071470"/>
            <a:ext cx="8280751" cy="2996677"/>
          </a:xfrm>
        </p:spPr>
        <p:txBody>
          <a:bodyPr/>
          <a:lstStyle/>
          <a:p>
            <a:pPr marL="0" indent="0">
              <a:buNone/>
            </a:pPr>
            <a:r>
              <a:rPr lang="en-AU" sz="1400" i="1" dirty="0"/>
              <a:t>1.The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a:t>
            </a:r>
          </a:p>
          <a:p>
            <a:pPr>
              <a:buAutoNum type="arabicPeriod"/>
            </a:pPr>
            <a:endParaRPr lang="en-AU" sz="1400" i="1" dirty="0"/>
          </a:p>
          <a:p>
            <a:pPr marL="0" indent="0">
              <a:buNone/>
            </a:pPr>
            <a:endParaRPr lang="en-AU" sz="1400" i="1" dirty="0"/>
          </a:p>
          <a:p>
            <a:pPr marL="0" indent="0">
              <a:buNone/>
            </a:pPr>
            <a:r>
              <a:rPr lang="en-AU" sz="1400" i="1" dirty="0"/>
              <a:t>2. Students experience increased confidence in their future engagement with texts as they develop awareness of dominant forces in society and helps students to recognise, critique and create change and to give power over the meaning-making process.</a:t>
            </a:r>
          </a:p>
          <a:p>
            <a:pPr marL="0" indent="0">
              <a:buNone/>
            </a:pPr>
            <a:endParaRPr lang="en-AU" sz="1400" i="1" dirty="0"/>
          </a:p>
          <a:p>
            <a:pPr marL="0" indent="0">
              <a:buNone/>
            </a:pPr>
            <a:endParaRPr lang="en-AU" sz="1400" i="1" dirty="0"/>
          </a:p>
          <a:p>
            <a:pPr marL="0" indent="0">
              <a:buNone/>
            </a:pPr>
            <a:r>
              <a:rPr lang="en-AU" sz="1400" i="1" dirty="0"/>
              <a:t>3. Paying attention to the affective domain, students could move past discomfort, disconnection and political apathy and engage with political categories and themes in the course to develop an insight to how people and issues are positioned by these categories. </a:t>
            </a:r>
          </a:p>
          <a:p>
            <a:endParaRPr lang="en-US" dirty="0"/>
          </a:p>
        </p:txBody>
      </p:sp>
    </p:spTree>
    <p:extLst>
      <p:ext uri="{BB962C8B-B14F-4D97-AF65-F5344CB8AC3E}">
        <p14:creationId xmlns:p14="http://schemas.microsoft.com/office/powerpoint/2010/main" val="2489666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AAD107-200F-4917-A39A-3C7DCC1C0E57}"/>
              </a:ext>
            </a:extLst>
          </p:cNvPr>
          <p:cNvSpPr>
            <a:spLocks noGrp="1"/>
          </p:cNvSpPr>
          <p:nvPr>
            <p:ph type="body" sz="quarter" idx="11"/>
          </p:nvPr>
        </p:nvSpPr>
        <p:spPr>
          <a:xfrm>
            <a:off x="311929" y="195362"/>
            <a:ext cx="8290903" cy="647700"/>
          </a:xfrm>
        </p:spPr>
        <p:txBody>
          <a:bodyPr/>
          <a:lstStyle/>
          <a:p>
            <a:r>
              <a:rPr lang="en-AU" sz="3200" dirty="0"/>
              <a:t>Critical Literacy (aka Critical Thinking)  </a:t>
            </a:r>
            <a:endParaRPr lang="en-US" sz="3200" dirty="0"/>
          </a:p>
        </p:txBody>
      </p:sp>
      <p:sp>
        <p:nvSpPr>
          <p:cNvPr id="3" name="Text Placeholder 2">
            <a:extLst>
              <a:ext uri="{FF2B5EF4-FFF2-40B4-BE49-F238E27FC236}">
                <a16:creationId xmlns:a16="http://schemas.microsoft.com/office/drawing/2014/main" id="{27AFC21C-711C-42B3-82E4-67A6EEDC031F}"/>
              </a:ext>
            </a:extLst>
          </p:cNvPr>
          <p:cNvSpPr>
            <a:spLocks noGrp="1"/>
          </p:cNvSpPr>
          <p:nvPr>
            <p:ph type="body" sz="quarter" idx="12"/>
          </p:nvPr>
        </p:nvSpPr>
        <p:spPr>
          <a:xfrm>
            <a:off x="322081" y="983021"/>
            <a:ext cx="8280751" cy="2504435"/>
          </a:xfrm>
        </p:spPr>
        <p:txBody>
          <a:bodyPr/>
          <a:lstStyle/>
          <a:p>
            <a:r>
              <a:rPr lang="en-AU" sz="1100" dirty="0"/>
              <a:t>Scaffolding  - </a:t>
            </a:r>
            <a:r>
              <a:rPr lang="en-AU" sz="1100" dirty="0" err="1"/>
              <a:t>analyzing</a:t>
            </a:r>
            <a:r>
              <a:rPr lang="en-AU" sz="1100" dirty="0"/>
              <a:t> media texts to first develop criticality, leading to conducting a critical review of a peer reviewed journal article. </a:t>
            </a:r>
          </a:p>
          <a:p>
            <a:pPr marL="0" indent="0">
              <a:buNone/>
            </a:pPr>
            <a:endParaRPr lang="en-AU" sz="1100" dirty="0"/>
          </a:p>
          <a:p>
            <a:r>
              <a:rPr lang="en-AU" sz="1100" dirty="0"/>
              <a:t>Develop criticality across the genres so students learn that some are more credible sources of information than others. </a:t>
            </a:r>
          </a:p>
          <a:p>
            <a:pPr marL="0" indent="0">
              <a:buNone/>
            </a:pPr>
            <a:endParaRPr lang="en-AU" sz="1100" dirty="0"/>
          </a:p>
          <a:p>
            <a:pPr marL="0" indent="0">
              <a:buNone/>
            </a:pPr>
            <a:endParaRPr lang="en-AU" sz="1100" dirty="0"/>
          </a:p>
          <a:p>
            <a:pPr marL="0" indent="0">
              <a:buNone/>
            </a:pPr>
            <a:r>
              <a:rPr lang="en-AU" sz="1100" dirty="0"/>
              <a:t>This approach aligns with Luke’s (2012 p. viii) argument: </a:t>
            </a:r>
          </a:p>
          <a:p>
            <a:pPr marL="0" indent="0">
              <a:buNone/>
            </a:pPr>
            <a:endParaRPr lang="en-AU" sz="1100" dirty="0"/>
          </a:p>
          <a:p>
            <a:pPr marL="0" indent="0">
              <a:buNone/>
            </a:pPr>
            <a:r>
              <a:rPr lang="en-AU" sz="1100" i="1" dirty="0"/>
              <a:t>In sociocultural terms, this entails upping the ante of intellectual demand, teaching in advance of development, and generating substantive engagement with curriculum knowledge and technical discourses as ways of reading and remaking the social and scientific lifeworlds around us.</a:t>
            </a:r>
          </a:p>
          <a:p>
            <a:pPr marL="0" indent="0">
              <a:buNone/>
            </a:pPr>
            <a:endParaRPr lang="en-AU" sz="1100" dirty="0"/>
          </a:p>
          <a:p>
            <a:pPr marL="0" indent="0">
              <a:buNone/>
            </a:pPr>
            <a:r>
              <a:rPr lang="en-AU" sz="1100" dirty="0"/>
              <a:t>The scaffolding from media to academic texts means the students are encouraged to view ‘literacies as sets (sic) of practice, the focus shifts towards the ways in which students learn to participate and make meaning within an academic context’ (Henderson and Hirst 2007, p. 26). </a:t>
            </a:r>
          </a:p>
          <a:p>
            <a:pPr marL="0" indent="0">
              <a:buNone/>
            </a:pPr>
            <a:endParaRPr lang="en-AU" sz="1200" b="1" dirty="0"/>
          </a:p>
          <a:p>
            <a:pPr marL="0" indent="0">
              <a:buNone/>
            </a:pPr>
            <a:r>
              <a:rPr lang="en-AU" sz="1200" b="1" dirty="0"/>
              <a:t>Setting ‘challenging tasks’ earlier on as part of the curriculum produced greater confidence with and higher grades overall for the assessment. </a:t>
            </a:r>
          </a:p>
          <a:p>
            <a:pPr marL="0" indent="0">
              <a:buNone/>
            </a:pPr>
            <a:endParaRPr lang="en-AU" sz="1100" dirty="0"/>
          </a:p>
          <a:p>
            <a:pPr marL="0" indent="0">
              <a:buNone/>
            </a:pPr>
            <a:endParaRPr lang="en-US" dirty="0"/>
          </a:p>
        </p:txBody>
      </p:sp>
    </p:spTree>
    <p:extLst>
      <p:ext uri="{BB962C8B-B14F-4D97-AF65-F5344CB8AC3E}">
        <p14:creationId xmlns:p14="http://schemas.microsoft.com/office/powerpoint/2010/main" val="920945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1000"/>
                                        <p:tgtEl>
                                          <p:spTgt spid="3">
                                            <p:txEl>
                                              <p:pRg st="11" end="11"/>
                                            </p:txEl>
                                          </p:spTgt>
                                        </p:tgtEl>
                                      </p:cBhvr>
                                    </p:animEffect>
                                    <p:anim calcmode="lin" valueType="num">
                                      <p:cBhvr>
                                        <p:cTn id="4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0663BB-6AA7-47E1-B629-5F9E6C7DB3E3}"/>
              </a:ext>
            </a:extLst>
          </p:cNvPr>
          <p:cNvSpPr>
            <a:spLocks noGrp="1"/>
          </p:cNvSpPr>
          <p:nvPr>
            <p:ph type="body" sz="quarter" idx="11"/>
          </p:nvPr>
        </p:nvSpPr>
        <p:spPr>
          <a:xfrm>
            <a:off x="457184" y="158039"/>
            <a:ext cx="8099809" cy="647700"/>
          </a:xfrm>
        </p:spPr>
        <p:txBody>
          <a:bodyPr/>
          <a:lstStyle/>
          <a:p>
            <a:r>
              <a:rPr lang="en-AU" dirty="0"/>
              <a:t>Scaffolding: Intervention  (Pt 1) </a:t>
            </a:r>
            <a:endParaRPr lang="en-US" dirty="0"/>
          </a:p>
        </p:txBody>
      </p:sp>
      <p:sp>
        <p:nvSpPr>
          <p:cNvPr id="3" name="Text Placeholder 2">
            <a:extLst>
              <a:ext uri="{FF2B5EF4-FFF2-40B4-BE49-F238E27FC236}">
                <a16:creationId xmlns:a16="http://schemas.microsoft.com/office/drawing/2014/main" id="{420B7B04-2E04-4B37-880A-5A3579239C6B}"/>
              </a:ext>
            </a:extLst>
          </p:cNvPr>
          <p:cNvSpPr>
            <a:spLocks noGrp="1"/>
          </p:cNvSpPr>
          <p:nvPr>
            <p:ph type="body" sz="quarter" idx="12"/>
          </p:nvPr>
        </p:nvSpPr>
        <p:spPr>
          <a:xfrm>
            <a:off x="406065" y="805739"/>
            <a:ext cx="8280751" cy="2504435"/>
          </a:xfrm>
        </p:spPr>
        <p:txBody>
          <a:bodyPr/>
          <a:lstStyle/>
          <a:p>
            <a:pPr marL="0" indent="0">
              <a:buNone/>
            </a:pPr>
            <a:r>
              <a:rPr lang="en-AU" sz="1800" b="1" dirty="0">
                <a:effectLst/>
                <a:latin typeface="Arial" panose="020B0604020202020204" pitchFamily="34" charset="0"/>
                <a:ea typeface="Calibri" panose="020F0502020204030204" pitchFamily="34" charset="0"/>
              </a:rPr>
              <a:t>Buildin</a:t>
            </a:r>
            <a:r>
              <a:rPr lang="en-AU" sz="1800" b="1" dirty="0">
                <a:latin typeface="Arial" panose="020B0604020202020204" pitchFamily="34" charset="0"/>
                <a:ea typeface="Calibri" panose="020F0502020204030204" pitchFamily="34" charset="0"/>
              </a:rPr>
              <a:t>g media literacy is important (week 2) </a:t>
            </a:r>
            <a:endParaRPr lang="en-AU" sz="1800" b="1" dirty="0">
              <a:effectLst/>
              <a:latin typeface="Arial" panose="020B0604020202020204" pitchFamily="34" charset="0"/>
              <a:ea typeface="Calibri" panose="020F0502020204030204" pitchFamily="34" charset="0"/>
            </a:endParaRPr>
          </a:p>
          <a:p>
            <a:pPr marL="0" indent="0">
              <a:buNone/>
            </a:pPr>
            <a:endParaRPr lang="en-AU" sz="1400" dirty="0">
              <a:latin typeface="Arial" panose="020B0604020202020204" pitchFamily="34" charset="0"/>
              <a:ea typeface="Calibri" panose="020F0502020204030204" pitchFamily="34" charset="0"/>
            </a:endParaRPr>
          </a:p>
          <a:p>
            <a:pPr marL="0" indent="0">
              <a:buNone/>
            </a:pPr>
            <a:r>
              <a:rPr lang="en-AU" sz="1400" dirty="0">
                <a:effectLst/>
                <a:latin typeface="Arial" panose="020B0604020202020204" pitchFamily="34" charset="0"/>
                <a:ea typeface="Calibri" panose="020F0502020204030204" pitchFamily="34" charset="0"/>
              </a:rPr>
              <a:t>I highlight for them that part of being media literate is understanding not just how the algorithms work in our social media platforms to show us content that will confirm our biases, but that we also need to ask: </a:t>
            </a:r>
            <a:r>
              <a:rPr lang="en-AU" sz="1400" i="1" dirty="0">
                <a:latin typeface="Arial" panose="020B0604020202020204" pitchFamily="34" charset="0"/>
                <a:ea typeface="Calibri" panose="020F0502020204030204" pitchFamily="34" charset="0"/>
              </a:rPr>
              <a:t>W</a:t>
            </a:r>
            <a:r>
              <a:rPr lang="en-AU" sz="1400" i="1" dirty="0">
                <a:effectLst/>
                <a:latin typeface="Arial" panose="020B0604020202020204" pitchFamily="34" charset="0"/>
                <a:ea typeface="Calibri" panose="020F0502020204030204" pitchFamily="34" charset="0"/>
              </a:rPr>
              <a:t>ho owns the media</a:t>
            </a:r>
            <a:r>
              <a:rPr lang="en-AU" sz="1400" dirty="0">
                <a:effectLst/>
                <a:latin typeface="Arial" panose="020B0604020202020204" pitchFamily="34" charset="0"/>
                <a:ea typeface="Calibri" panose="020F0502020204030204" pitchFamily="34" charset="0"/>
              </a:rPr>
              <a:t>? </a:t>
            </a:r>
            <a:r>
              <a:rPr lang="en-AU" sz="1400" i="1" dirty="0">
                <a:effectLst/>
                <a:latin typeface="Arial" panose="020B0604020202020204" pitchFamily="34" charset="0"/>
                <a:ea typeface="Calibri" panose="020F0502020204030204" pitchFamily="34" charset="0"/>
              </a:rPr>
              <a:t>If there is a lack of diversity of media ownership, what does this mean for democracy in Australia? Can we identify a specific world-view being represented by the different media companies in their content? </a:t>
            </a:r>
          </a:p>
          <a:p>
            <a:pPr marL="0" indent="0">
              <a:buNone/>
            </a:pPr>
            <a:endParaRPr lang="en-AU" sz="1400" dirty="0">
              <a:latin typeface="Arial" panose="020B0604020202020204" pitchFamily="34" charset="0"/>
              <a:ea typeface="Calibri" panose="020F0502020204030204" pitchFamily="34" charset="0"/>
            </a:endParaRPr>
          </a:p>
          <a:p>
            <a:pPr marL="0" indent="0">
              <a:buNone/>
            </a:pPr>
            <a:endParaRPr lang="en-AU" sz="1400" dirty="0">
              <a:effectLst/>
              <a:latin typeface="Arial" panose="020B0604020202020204" pitchFamily="34" charset="0"/>
              <a:ea typeface="Calibri" panose="020F0502020204030204" pitchFamily="34" charset="0"/>
            </a:endParaRPr>
          </a:p>
          <a:p>
            <a:pPr marL="0" indent="0">
              <a:buNone/>
            </a:pPr>
            <a:endParaRPr lang="en-AU" sz="1400" dirty="0">
              <a:effectLst/>
              <a:latin typeface="Arial" panose="020B0604020202020204" pitchFamily="34" charset="0"/>
              <a:ea typeface="Calibri" panose="020F0502020204030204" pitchFamily="34" charset="0"/>
            </a:endParaRPr>
          </a:p>
          <a:p>
            <a:pPr marL="0" indent="0">
              <a:buNone/>
            </a:pPr>
            <a:endParaRPr lang="en-AU" sz="1400" dirty="0">
              <a:latin typeface="Arial" panose="020B0604020202020204" pitchFamily="34" charset="0"/>
              <a:ea typeface="Calibri" panose="020F0502020204030204" pitchFamily="34" charset="0"/>
            </a:endParaRPr>
          </a:p>
          <a:p>
            <a:pPr marL="0" indent="0">
              <a:buNone/>
            </a:pPr>
            <a:endParaRPr lang="en-US" sz="1400" dirty="0">
              <a:effectLst/>
              <a:latin typeface="Arial" panose="020B0604020202020204" pitchFamily="34" charset="0"/>
              <a:ea typeface="Calibri" panose="020F0502020204030204" pitchFamily="34" charset="0"/>
            </a:endParaRPr>
          </a:p>
          <a:p>
            <a:pPr marL="0" indent="0">
              <a:buNone/>
            </a:pPr>
            <a:endParaRPr lang="en-US" sz="1400" dirty="0">
              <a:latin typeface="Arial" panose="020B0604020202020204" pitchFamily="34" charset="0"/>
            </a:endParaRPr>
          </a:p>
          <a:p>
            <a:pPr marL="0" indent="0">
              <a:buNone/>
            </a:pPr>
            <a:endParaRPr lang="en-US" sz="1400" dirty="0"/>
          </a:p>
        </p:txBody>
      </p:sp>
      <p:pic>
        <p:nvPicPr>
          <p:cNvPr id="4" name="Picture 3">
            <a:extLst>
              <a:ext uri="{FF2B5EF4-FFF2-40B4-BE49-F238E27FC236}">
                <a16:creationId xmlns:a16="http://schemas.microsoft.com/office/drawing/2014/main" id="{5A63832D-D8A3-44F2-8633-2BCD4D3112D7}"/>
              </a:ext>
            </a:extLst>
          </p:cNvPr>
          <p:cNvPicPr>
            <a:picLocks noChangeAspect="1"/>
          </p:cNvPicPr>
          <p:nvPr/>
        </p:nvPicPr>
        <p:blipFill>
          <a:blip r:embed="rId3"/>
          <a:stretch>
            <a:fillRect/>
          </a:stretch>
        </p:blipFill>
        <p:spPr>
          <a:xfrm>
            <a:off x="188189" y="2447856"/>
            <a:ext cx="2549158" cy="1724633"/>
          </a:xfrm>
          <a:prstGeom prst="rect">
            <a:avLst/>
          </a:prstGeom>
        </p:spPr>
      </p:pic>
      <p:pic>
        <p:nvPicPr>
          <p:cNvPr id="5" name="Picture 4">
            <a:extLst>
              <a:ext uri="{FF2B5EF4-FFF2-40B4-BE49-F238E27FC236}">
                <a16:creationId xmlns:a16="http://schemas.microsoft.com/office/drawing/2014/main" id="{0987C48A-52DD-4343-A0CB-7C9D14B5F3DF}"/>
              </a:ext>
            </a:extLst>
          </p:cNvPr>
          <p:cNvPicPr>
            <a:picLocks noChangeAspect="1"/>
          </p:cNvPicPr>
          <p:nvPr/>
        </p:nvPicPr>
        <p:blipFill>
          <a:blip r:embed="rId4"/>
          <a:stretch>
            <a:fillRect/>
          </a:stretch>
        </p:blipFill>
        <p:spPr>
          <a:xfrm>
            <a:off x="2962776" y="2447857"/>
            <a:ext cx="3268962" cy="1724632"/>
          </a:xfrm>
          <a:prstGeom prst="rect">
            <a:avLst/>
          </a:prstGeom>
        </p:spPr>
      </p:pic>
      <p:pic>
        <p:nvPicPr>
          <p:cNvPr id="6" name="Picture 5">
            <a:extLst>
              <a:ext uri="{FF2B5EF4-FFF2-40B4-BE49-F238E27FC236}">
                <a16:creationId xmlns:a16="http://schemas.microsoft.com/office/drawing/2014/main" id="{2931126A-95CF-40AD-8633-A7D2BBC28C49}"/>
              </a:ext>
            </a:extLst>
          </p:cNvPr>
          <p:cNvPicPr>
            <a:picLocks noChangeAspect="1"/>
          </p:cNvPicPr>
          <p:nvPr/>
        </p:nvPicPr>
        <p:blipFill>
          <a:blip r:embed="rId5"/>
          <a:stretch>
            <a:fillRect/>
          </a:stretch>
        </p:blipFill>
        <p:spPr>
          <a:xfrm>
            <a:off x="6323957" y="2404250"/>
            <a:ext cx="2580735" cy="1811844"/>
          </a:xfrm>
          <a:prstGeom prst="rect">
            <a:avLst/>
          </a:prstGeom>
        </p:spPr>
      </p:pic>
    </p:spTree>
    <p:extLst>
      <p:ext uri="{BB962C8B-B14F-4D97-AF65-F5344CB8AC3E}">
        <p14:creationId xmlns:p14="http://schemas.microsoft.com/office/powerpoint/2010/main" val="2952978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875-BC6A-4C37-A449-943B3E84E83A}"/>
              </a:ext>
            </a:extLst>
          </p:cNvPr>
          <p:cNvSpPr>
            <a:spLocks noGrp="1"/>
          </p:cNvSpPr>
          <p:nvPr>
            <p:ph type="body" sz="quarter" idx="11"/>
          </p:nvPr>
        </p:nvSpPr>
        <p:spPr>
          <a:xfrm>
            <a:off x="286589" y="404813"/>
            <a:ext cx="8290903" cy="647700"/>
          </a:xfrm>
        </p:spPr>
        <p:txBody>
          <a:bodyPr/>
          <a:lstStyle/>
          <a:p>
            <a:r>
              <a:rPr lang="en-AU" dirty="0"/>
              <a:t>Scaffolding: Intervention (Pt 1) </a:t>
            </a:r>
            <a:endParaRPr lang="en-US" dirty="0"/>
          </a:p>
          <a:p>
            <a:endParaRPr lang="en-US" dirty="0"/>
          </a:p>
        </p:txBody>
      </p:sp>
      <p:sp>
        <p:nvSpPr>
          <p:cNvPr id="3" name="Text Placeholder 2">
            <a:extLst>
              <a:ext uri="{FF2B5EF4-FFF2-40B4-BE49-F238E27FC236}">
                <a16:creationId xmlns:a16="http://schemas.microsoft.com/office/drawing/2014/main" id="{29303598-411F-4A8B-9BB5-878124CEC73A}"/>
              </a:ext>
            </a:extLst>
          </p:cNvPr>
          <p:cNvSpPr>
            <a:spLocks noGrp="1"/>
          </p:cNvSpPr>
          <p:nvPr>
            <p:ph type="body" sz="quarter" idx="12"/>
          </p:nvPr>
        </p:nvSpPr>
        <p:spPr>
          <a:xfrm>
            <a:off x="286589" y="1052513"/>
            <a:ext cx="8055987" cy="3038473"/>
          </a:xfrm>
        </p:spPr>
        <p:txBody>
          <a:bodyPr/>
          <a:lstStyle/>
          <a:p>
            <a:pPr marL="0" indent="0">
              <a:buNone/>
            </a:pPr>
            <a:r>
              <a:rPr lang="en-AU" sz="1200" dirty="0"/>
              <a:t>To highlight that different media platforms may present stories with a specific stance that connects with a left or right political perspective, the students are given two articles on a contemporary social issue that may impact many of our students – </a:t>
            </a:r>
            <a:r>
              <a:rPr lang="en-AU" sz="1200" b="1" dirty="0"/>
              <a:t>increasing social welfare payments</a:t>
            </a:r>
            <a:r>
              <a:rPr lang="en-AU" sz="1200" dirty="0"/>
              <a:t>. One presents a progressive stance and one presents a conservative stance, and the students are encouraged to consider these questions: </a:t>
            </a:r>
          </a:p>
          <a:p>
            <a:pPr marL="0" indent="0">
              <a:buNone/>
            </a:pPr>
            <a:endParaRPr lang="en-AU" sz="1200" dirty="0"/>
          </a:p>
          <a:p>
            <a:pPr marL="0" indent="0">
              <a:buNone/>
            </a:pPr>
            <a:endParaRPr lang="en-AU" sz="1200" dirty="0"/>
          </a:p>
          <a:p>
            <a:pPr marL="0" indent="0">
              <a:buNone/>
            </a:pPr>
            <a:r>
              <a:rPr lang="en-AU" sz="1400" b="1" dirty="0"/>
              <a:t>Compare the ‘evidence’ included to support the discussion in both articles? Whose voices are included?</a:t>
            </a:r>
          </a:p>
          <a:p>
            <a:pPr marL="0" indent="0">
              <a:buNone/>
            </a:pPr>
            <a:endParaRPr lang="en-AU" sz="1400" b="1" dirty="0"/>
          </a:p>
          <a:p>
            <a:pPr marL="0" indent="0">
              <a:buNone/>
            </a:pPr>
            <a:r>
              <a:rPr lang="en-AU" sz="1400" b="1" dirty="0"/>
              <a:t>What is the stance adopted by the News Corp article on the issue? What is the stance adopted by SBS News? Does this implicate the broader values of the newsgroup?</a:t>
            </a:r>
          </a:p>
          <a:p>
            <a:pPr marL="0" indent="0">
              <a:buNone/>
            </a:pPr>
            <a:endParaRPr lang="en-AU" sz="1400" b="1" dirty="0"/>
          </a:p>
          <a:p>
            <a:pPr marL="0" indent="0">
              <a:buNone/>
            </a:pPr>
            <a:r>
              <a:rPr lang="en-AU" sz="1400" b="1" dirty="0"/>
              <a:t>What language techniques are adopted to inspire an emotional response in either article?</a:t>
            </a:r>
          </a:p>
          <a:p>
            <a:pPr marL="0" indent="0">
              <a:buNone/>
            </a:pPr>
            <a:endParaRPr lang="en-AU" sz="1400" b="1" dirty="0"/>
          </a:p>
          <a:p>
            <a:pPr marL="0" indent="0">
              <a:buNone/>
            </a:pPr>
            <a:endParaRPr lang="en-AU" sz="1200" dirty="0"/>
          </a:p>
          <a:p>
            <a:pPr marL="0" indent="0">
              <a:buNone/>
            </a:pPr>
            <a:endParaRPr lang="en-AU" sz="1200" dirty="0"/>
          </a:p>
          <a:p>
            <a:pPr marL="0" indent="0">
              <a:buNone/>
            </a:pPr>
            <a:endParaRPr lang="en-US" sz="1400" dirty="0"/>
          </a:p>
        </p:txBody>
      </p:sp>
    </p:spTree>
    <p:extLst>
      <p:ext uri="{BB962C8B-B14F-4D97-AF65-F5344CB8AC3E}">
        <p14:creationId xmlns:p14="http://schemas.microsoft.com/office/powerpoint/2010/main" val="3425044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048CA-1B81-411F-A4CD-AC3B712BC54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972AB47-249C-49DD-BE8D-383567B9B40C}"/>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89F85436-4CB7-4F71-9042-5D7EE3A49003}"/>
              </a:ext>
            </a:extLst>
          </p:cNvPr>
          <p:cNvPicPr>
            <a:picLocks noChangeAspect="1"/>
          </p:cNvPicPr>
          <p:nvPr/>
        </p:nvPicPr>
        <p:blipFill>
          <a:blip r:embed="rId2"/>
          <a:stretch>
            <a:fillRect/>
          </a:stretch>
        </p:blipFill>
        <p:spPr>
          <a:xfrm>
            <a:off x="67034" y="0"/>
            <a:ext cx="9009932" cy="5143500"/>
          </a:xfrm>
          <a:prstGeom prst="rect">
            <a:avLst/>
          </a:prstGeom>
        </p:spPr>
      </p:pic>
    </p:spTree>
    <p:extLst>
      <p:ext uri="{BB962C8B-B14F-4D97-AF65-F5344CB8AC3E}">
        <p14:creationId xmlns:p14="http://schemas.microsoft.com/office/powerpoint/2010/main" val="371124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60DA0-E659-44BE-B6B6-A5FBC01A6C9A}"/>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6D91CD9F-62B9-4FEE-BC31-7530947B2A9D}"/>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9EB8B5EC-996F-48AE-8C19-90CEBFF0412C}"/>
              </a:ext>
            </a:extLst>
          </p:cNvPr>
          <p:cNvPicPr>
            <a:picLocks noChangeAspect="1"/>
          </p:cNvPicPr>
          <p:nvPr/>
        </p:nvPicPr>
        <p:blipFill>
          <a:blip r:embed="rId2"/>
          <a:stretch>
            <a:fillRect/>
          </a:stretch>
        </p:blipFill>
        <p:spPr>
          <a:xfrm>
            <a:off x="143914" y="0"/>
            <a:ext cx="8856172" cy="5143500"/>
          </a:xfrm>
          <a:prstGeom prst="rect">
            <a:avLst/>
          </a:prstGeom>
        </p:spPr>
      </p:pic>
    </p:spTree>
    <p:extLst>
      <p:ext uri="{BB962C8B-B14F-4D97-AF65-F5344CB8AC3E}">
        <p14:creationId xmlns:p14="http://schemas.microsoft.com/office/powerpoint/2010/main" val="15898122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E34F8-9FA8-48E3-875D-53BDF831E29C}"/>
              </a:ext>
            </a:extLst>
          </p:cNvPr>
          <p:cNvSpPr>
            <a:spLocks noGrp="1"/>
          </p:cNvSpPr>
          <p:nvPr>
            <p:ph type="body" sz="quarter" idx="11"/>
          </p:nvPr>
        </p:nvSpPr>
        <p:spPr/>
        <p:txBody>
          <a:bodyPr/>
          <a:lstStyle/>
          <a:p>
            <a:r>
              <a:rPr lang="en-AU" dirty="0"/>
              <a:t>Scaffolding: Intervention (Pt 2)</a:t>
            </a:r>
            <a:endParaRPr lang="en-US" dirty="0"/>
          </a:p>
        </p:txBody>
      </p:sp>
      <p:sp>
        <p:nvSpPr>
          <p:cNvPr id="3" name="Text Placeholder 2">
            <a:extLst>
              <a:ext uri="{FF2B5EF4-FFF2-40B4-BE49-F238E27FC236}">
                <a16:creationId xmlns:a16="http://schemas.microsoft.com/office/drawing/2014/main" id="{7604CC9D-EAF5-419E-B76F-BD41442E5E72}"/>
              </a:ext>
            </a:extLst>
          </p:cNvPr>
          <p:cNvSpPr>
            <a:spLocks noGrp="1"/>
          </p:cNvSpPr>
          <p:nvPr>
            <p:ph type="body" sz="quarter" idx="12"/>
          </p:nvPr>
        </p:nvSpPr>
        <p:spPr>
          <a:xfrm>
            <a:off x="326571" y="1014319"/>
            <a:ext cx="8370397" cy="2504435"/>
          </a:xfrm>
        </p:spPr>
        <p:txBody>
          <a:bodyPr/>
          <a:lstStyle/>
          <a:p>
            <a:pPr marL="0" indent="0">
              <a:buNone/>
            </a:pPr>
            <a:r>
              <a:rPr lang="en-AU" sz="1800" b="1" dirty="0"/>
              <a:t>Language is not neutral (week 3) </a:t>
            </a:r>
          </a:p>
          <a:p>
            <a:pPr marL="0" indent="0">
              <a:buNone/>
            </a:pPr>
            <a:endParaRPr lang="en-AU" sz="1400" dirty="0"/>
          </a:p>
          <a:p>
            <a:pPr marL="0" indent="0">
              <a:buNone/>
            </a:pPr>
            <a:r>
              <a:rPr lang="en-AU" sz="1400" dirty="0"/>
              <a:t>Collectively we discuss how the meanings of ‘family’ have changed and differ according to context and over time. I ask, why does it matter how ‘family’ is defined by society, different institutions (such as religion and politics) or the media. </a:t>
            </a:r>
          </a:p>
          <a:p>
            <a:pPr marL="0" indent="0">
              <a:buNone/>
            </a:pPr>
            <a:endParaRPr lang="en-AU" sz="1400" dirty="0"/>
          </a:p>
          <a:p>
            <a:pPr marL="0" indent="0">
              <a:buNone/>
            </a:pPr>
            <a:r>
              <a:rPr lang="en-AU" sz="1400" dirty="0"/>
              <a:t>This generates a lot of discussion in the learning space as meanings of family have strong political, social and cultural implications, that are quickly highlighted by students who may come from sole-parent families, blended families, are members of the LGBTIQ+ community or from a country where families take a different approach to managing intergenerational relationships. </a:t>
            </a:r>
          </a:p>
          <a:p>
            <a:pPr marL="0" indent="0">
              <a:buNone/>
            </a:pPr>
            <a:endParaRPr lang="en-AU" sz="1400" dirty="0"/>
          </a:p>
          <a:p>
            <a:pPr marL="0" indent="0">
              <a:buNone/>
            </a:pPr>
            <a:endParaRPr lang="en-US" sz="1400" dirty="0"/>
          </a:p>
        </p:txBody>
      </p:sp>
      <p:pic>
        <p:nvPicPr>
          <p:cNvPr id="4" name="Picture 3">
            <a:extLst>
              <a:ext uri="{FF2B5EF4-FFF2-40B4-BE49-F238E27FC236}">
                <a16:creationId xmlns:a16="http://schemas.microsoft.com/office/drawing/2014/main" id="{D8B806F9-A8C8-4582-966F-95E8FB2DBCB6}"/>
              </a:ext>
            </a:extLst>
          </p:cNvPr>
          <p:cNvPicPr>
            <a:picLocks noChangeAspect="1"/>
          </p:cNvPicPr>
          <p:nvPr/>
        </p:nvPicPr>
        <p:blipFill>
          <a:blip r:embed="rId3"/>
          <a:stretch>
            <a:fillRect/>
          </a:stretch>
        </p:blipFill>
        <p:spPr>
          <a:xfrm>
            <a:off x="1917628" y="3122905"/>
            <a:ext cx="1707028" cy="1963082"/>
          </a:xfrm>
          <a:prstGeom prst="rect">
            <a:avLst/>
          </a:prstGeom>
        </p:spPr>
      </p:pic>
      <p:pic>
        <p:nvPicPr>
          <p:cNvPr id="5" name="Picture 4">
            <a:extLst>
              <a:ext uri="{FF2B5EF4-FFF2-40B4-BE49-F238E27FC236}">
                <a16:creationId xmlns:a16="http://schemas.microsoft.com/office/drawing/2014/main" id="{7BECD883-C6ED-4895-B335-4AFC0A604640}"/>
              </a:ext>
            </a:extLst>
          </p:cNvPr>
          <p:cNvPicPr>
            <a:picLocks noChangeAspect="1"/>
          </p:cNvPicPr>
          <p:nvPr/>
        </p:nvPicPr>
        <p:blipFill>
          <a:blip r:embed="rId4"/>
          <a:stretch>
            <a:fillRect/>
          </a:stretch>
        </p:blipFill>
        <p:spPr>
          <a:xfrm>
            <a:off x="3790119" y="3278366"/>
            <a:ext cx="2328874" cy="1652159"/>
          </a:xfrm>
          <a:prstGeom prst="rect">
            <a:avLst/>
          </a:prstGeom>
        </p:spPr>
      </p:pic>
      <p:pic>
        <p:nvPicPr>
          <p:cNvPr id="6" name="Picture 5">
            <a:extLst>
              <a:ext uri="{FF2B5EF4-FFF2-40B4-BE49-F238E27FC236}">
                <a16:creationId xmlns:a16="http://schemas.microsoft.com/office/drawing/2014/main" id="{3167D888-2FCA-4AFE-A8A0-28B266F61018}"/>
              </a:ext>
            </a:extLst>
          </p:cNvPr>
          <p:cNvPicPr>
            <a:picLocks noChangeAspect="1"/>
          </p:cNvPicPr>
          <p:nvPr/>
        </p:nvPicPr>
        <p:blipFill>
          <a:blip r:embed="rId5"/>
          <a:stretch>
            <a:fillRect/>
          </a:stretch>
        </p:blipFill>
        <p:spPr>
          <a:xfrm>
            <a:off x="6284456" y="3122905"/>
            <a:ext cx="2743438" cy="1865538"/>
          </a:xfrm>
          <a:prstGeom prst="rect">
            <a:avLst/>
          </a:prstGeom>
        </p:spPr>
      </p:pic>
    </p:spTree>
    <p:extLst>
      <p:ext uri="{BB962C8B-B14F-4D97-AF65-F5344CB8AC3E}">
        <p14:creationId xmlns:p14="http://schemas.microsoft.com/office/powerpoint/2010/main" val="426946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6EB5F-F39D-4A6C-AFB8-89237B850384}"/>
              </a:ext>
            </a:extLst>
          </p:cNvPr>
          <p:cNvSpPr>
            <a:spLocks noGrp="1"/>
          </p:cNvSpPr>
          <p:nvPr>
            <p:ph type="body" sz="quarter" idx="12"/>
          </p:nvPr>
        </p:nvSpPr>
        <p:spPr>
          <a:xfrm>
            <a:off x="350895" y="126647"/>
            <a:ext cx="8280751" cy="2504435"/>
          </a:xfrm>
        </p:spPr>
        <p:txBody>
          <a:bodyPr/>
          <a:lstStyle/>
          <a:p>
            <a:pPr marL="0" indent="0">
              <a:buNone/>
            </a:pPr>
            <a:r>
              <a:rPr lang="en-AU" sz="1600" dirty="0"/>
              <a:t>In addition to this activity, students are given another text analysis task. This time they are given two media texts on the topic of Aboriginal deaths in custody, as it connects with the global Black Lives Matter movement (another contemporary social issue). </a:t>
            </a:r>
          </a:p>
          <a:p>
            <a:pPr marL="0" indent="0">
              <a:buNone/>
            </a:pPr>
            <a:endParaRPr lang="en-AU" sz="1600" dirty="0"/>
          </a:p>
          <a:p>
            <a:pPr marL="0" indent="0">
              <a:buNone/>
            </a:pPr>
            <a:r>
              <a:rPr lang="en-AU" sz="1600" dirty="0"/>
              <a:t>This time their task is to answer the critical literacy questions from week 2, but to also pay attention to the different methods of the authors to include ‘facts’ (through statistics, reports, policies) and emotive language. We discuss which article more successfully persuades the reader to adopt the authors stance, and to inspire action</a:t>
            </a:r>
            <a:r>
              <a:rPr lang="en-AU" sz="1800" dirty="0"/>
              <a:t>. </a:t>
            </a:r>
          </a:p>
          <a:p>
            <a:endParaRPr lang="en-US" dirty="0"/>
          </a:p>
        </p:txBody>
      </p:sp>
      <p:pic>
        <p:nvPicPr>
          <p:cNvPr id="5" name="Picture 4">
            <a:extLst>
              <a:ext uri="{FF2B5EF4-FFF2-40B4-BE49-F238E27FC236}">
                <a16:creationId xmlns:a16="http://schemas.microsoft.com/office/drawing/2014/main" id="{38C76BA3-7A9C-4D4E-9F1F-47B014EA60D1}"/>
              </a:ext>
            </a:extLst>
          </p:cNvPr>
          <p:cNvPicPr>
            <a:picLocks noChangeAspect="1"/>
          </p:cNvPicPr>
          <p:nvPr/>
        </p:nvPicPr>
        <p:blipFill>
          <a:blip r:embed="rId2"/>
          <a:stretch>
            <a:fillRect/>
          </a:stretch>
        </p:blipFill>
        <p:spPr>
          <a:xfrm>
            <a:off x="2320502" y="2194663"/>
            <a:ext cx="6051874" cy="2579595"/>
          </a:xfrm>
          <a:prstGeom prst="rect">
            <a:avLst/>
          </a:prstGeom>
        </p:spPr>
      </p:pic>
    </p:spTree>
    <p:extLst>
      <p:ext uri="{BB962C8B-B14F-4D97-AF65-F5344CB8AC3E}">
        <p14:creationId xmlns:p14="http://schemas.microsoft.com/office/powerpoint/2010/main" val="3718841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C35A-C41A-4E1B-9C80-05FC6C20ABDB}"/>
              </a:ext>
            </a:extLst>
          </p:cNvPr>
          <p:cNvPicPr>
            <a:picLocks noChangeAspect="1"/>
          </p:cNvPicPr>
          <p:nvPr/>
        </p:nvPicPr>
        <p:blipFill>
          <a:blip r:embed="rId2"/>
          <a:stretch>
            <a:fillRect/>
          </a:stretch>
        </p:blipFill>
        <p:spPr>
          <a:xfrm>
            <a:off x="766427" y="0"/>
            <a:ext cx="7611146" cy="5143500"/>
          </a:xfrm>
          <a:prstGeom prst="rect">
            <a:avLst/>
          </a:prstGeom>
        </p:spPr>
      </p:pic>
    </p:spTree>
    <p:extLst>
      <p:ext uri="{BB962C8B-B14F-4D97-AF65-F5344CB8AC3E}">
        <p14:creationId xmlns:p14="http://schemas.microsoft.com/office/powerpoint/2010/main" val="2470551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BD222-DC11-4A61-B22A-C651DA6BABAF}"/>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3588BB02-EA98-4429-846D-630EBDC6B27C}"/>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63433CC4-0BC9-410C-8FFA-6739C3C9D571}"/>
              </a:ext>
            </a:extLst>
          </p:cNvPr>
          <p:cNvPicPr>
            <a:picLocks noChangeAspect="1"/>
          </p:cNvPicPr>
          <p:nvPr/>
        </p:nvPicPr>
        <p:blipFill>
          <a:blip r:embed="rId2"/>
          <a:stretch>
            <a:fillRect/>
          </a:stretch>
        </p:blipFill>
        <p:spPr>
          <a:xfrm>
            <a:off x="531280" y="0"/>
            <a:ext cx="8081440" cy="5143500"/>
          </a:xfrm>
          <a:prstGeom prst="rect">
            <a:avLst/>
          </a:prstGeom>
        </p:spPr>
      </p:pic>
    </p:spTree>
    <p:extLst>
      <p:ext uri="{BB962C8B-B14F-4D97-AF65-F5344CB8AC3E}">
        <p14:creationId xmlns:p14="http://schemas.microsoft.com/office/powerpoint/2010/main" val="1229346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1303515" y="896462"/>
            <a:ext cx="6193631" cy="364331"/>
          </a:xfrm>
        </p:spPr>
        <p:txBody>
          <a:bodyPr>
            <a:noAutofit/>
          </a:bodyPr>
          <a:lstStyle/>
          <a:p>
            <a:pPr algn="ctr"/>
            <a:r>
              <a:rPr lang="en-AU" sz="2475" dirty="0"/>
              <a:t>Acknowledgement of Country </a:t>
            </a:r>
            <a:endParaRPr lang="en-US" sz="2475"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45062" y="896462"/>
            <a:ext cx="8083943" cy="2587904"/>
          </a:xfrm>
        </p:spPr>
        <p:txBody>
          <a:bodyPr>
            <a:normAutofit/>
          </a:bodyPr>
          <a:lstStyle/>
          <a:p>
            <a:pPr algn="just"/>
            <a:r>
              <a:rPr lang="en-US" dirty="0"/>
              <a:t> </a:t>
            </a:r>
          </a:p>
          <a:p>
            <a:pPr algn="just"/>
            <a:r>
              <a:rPr lang="en-US" dirty="0"/>
              <a:t> </a:t>
            </a:r>
          </a:p>
          <a:p>
            <a:pPr algn="ctr"/>
            <a:r>
              <a:rPr lang="en-US" altLang="en-US" sz="1800" dirty="0"/>
              <a:t>Newcastle </a:t>
            </a:r>
          </a:p>
          <a:p>
            <a:pPr algn="just"/>
            <a:r>
              <a:rPr lang="en-AU" altLang="en-US" sz="1800" b="0" dirty="0">
                <a:cs typeface="Calibri" panose="020F0502020204030204" pitchFamily="34" charset="0"/>
              </a:rPr>
              <a:t>The University of Newcastle acknowledges the traditional custodians of the lands within our footprint areas: Awabakal, Darkinjung, </a:t>
            </a:r>
            <a:r>
              <a:rPr lang="en-AU" altLang="en-US" sz="1800" b="0" dirty="0" err="1">
                <a:cs typeface="Calibri" panose="020F0502020204030204" pitchFamily="34" charset="0"/>
              </a:rPr>
              <a:t>Biripai</a:t>
            </a:r>
            <a:r>
              <a:rPr lang="en-AU" altLang="en-US" sz="1800" b="0" dirty="0">
                <a:cs typeface="Calibri" panose="020F0502020204030204" pitchFamily="34" charset="0"/>
              </a:rPr>
              <a:t>, </a:t>
            </a:r>
            <a:r>
              <a:rPr lang="en-AU" altLang="en-US" sz="1800" b="0" dirty="0" err="1">
                <a:cs typeface="Calibri" panose="020F0502020204030204" pitchFamily="34" charset="0"/>
              </a:rPr>
              <a:t>Worimi</a:t>
            </a:r>
            <a:r>
              <a:rPr lang="en-AU" altLang="en-US" sz="1800" b="0" dirty="0">
                <a:cs typeface="Calibri" panose="020F0502020204030204" pitchFamily="34" charset="0"/>
              </a:rPr>
              <a:t>, </a:t>
            </a:r>
            <a:r>
              <a:rPr lang="en-AU" altLang="en-US" sz="1800" b="0" dirty="0" err="1">
                <a:cs typeface="Calibri" panose="020F0502020204030204" pitchFamily="34" charset="0"/>
              </a:rPr>
              <a:t>Wonnarua</a:t>
            </a:r>
            <a:r>
              <a:rPr lang="en-AU" altLang="en-US" sz="1800" b="0" dirty="0">
                <a:cs typeface="Calibri" panose="020F0502020204030204" pitchFamily="34" charset="0"/>
              </a:rPr>
              <a:t>, and Eora Nations. We also pay respect to the wisdom of our Elders past and present.</a:t>
            </a:r>
            <a:endParaRPr lang="en-US" altLang="en-US" sz="1800" b="0" dirty="0"/>
          </a:p>
          <a:p>
            <a:pPr algn="just"/>
            <a:endParaRPr lang="en-US" dirty="0"/>
          </a:p>
        </p:txBody>
      </p:sp>
    </p:spTree>
    <p:extLst>
      <p:ext uri="{BB962C8B-B14F-4D97-AF65-F5344CB8AC3E}">
        <p14:creationId xmlns:p14="http://schemas.microsoft.com/office/powerpoint/2010/main" val="385488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267C5-0B7E-4809-AEEC-DB61A10D3BFD}"/>
              </a:ext>
            </a:extLst>
          </p:cNvPr>
          <p:cNvSpPr>
            <a:spLocks noGrp="1"/>
          </p:cNvSpPr>
          <p:nvPr>
            <p:ph type="body" sz="quarter" idx="11"/>
          </p:nvPr>
        </p:nvSpPr>
        <p:spPr>
          <a:xfrm>
            <a:off x="261257" y="186031"/>
            <a:ext cx="8445863" cy="647700"/>
          </a:xfrm>
        </p:spPr>
        <p:txBody>
          <a:bodyPr/>
          <a:lstStyle/>
          <a:p>
            <a:r>
              <a:rPr lang="en-AU" dirty="0"/>
              <a:t>Student lifeworlds: Intervention (Pt 3)</a:t>
            </a:r>
            <a:endParaRPr lang="en-US" dirty="0"/>
          </a:p>
        </p:txBody>
      </p:sp>
      <p:sp>
        <p:nvSpPr>
          <p:cNvPr id="3" name="Text Placeholder 2">
            <a:extLst>
              <a:ext uri="{FF2B5EF4-FFF2-40B4-BE49-F238E27FC236}">
                <a16:creationId xmlns:a16="http://schemas.microsoft.com/office/drawing/2014/main" id="{4C575ECD-C3B0-4C6B-B3CB-0147023701EC}"/>
              </a:ext>
            </a:extLst>
          </p:cNvPr>
          <p:cNvSpPr>
            <a:spLocks noGrp="1"/>
          </p:cNvSpPr>
          <p:nvPr>
            <p:ph type="body" sz="quarter" idx="12"/>
          </p:nvPr>
        </p:nvSpPr>
        <p:spPr>
          <a:xfrm>
            <a:off x="513184" y="833731"/>
            <a:ext cx="8183784" cy="3131779"/>
          </a:xfrm>
        </p:spPr>
        <p:txBody>
          <a:bodyPr/>
          <a:lstStyle/>
          <a:p>
            <a:pPr marL="0" indent="0">
              <a:buNone/>
            </a:pPr>
            <a:r>
              <a:rPr lang="en-US" sz="1400" dirty="0">
                <a:effectLst/>
                <a:latin typeface="Arial" panose="020B0604020202020204" pitchFamily="34" charset="0"/>
                <a:ea typeface="Calibri" panose="020F0502020204030204" pitchFamily="34" charset="0"/>
              </a:rPr>
              <a:t>In the first few weeks of the course, students are asked to pick a topic they are passionate about and to find a media text on the topic (some examples of popular topics were domestic violence, mental health, climate change). </a:t>
            </a: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This also provide opportunities to tap into their ‘lifeworlds’, as they explored a topic that connected with them personally. </a:t>
            </a: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Building on the scaffolding that has already occurred in weeks 1-3, in </a:t>
            </a:r>
            <a:r>
              <a:rPr lang="en-US" sz="1400" b="1" dirty="0">
                <a:effectLst/>
                <a:latin typeface="Arial" panose="020B0604020202020204" pitchFamily="34" charset="0"/>
                <a:ea typeface="Calibri" panose="020F0502020204030204" pitchFamily="34" charset="0"/>
              </a:rPr>
              <a:t>week 4 </a:t>
            </a:r>
            <a:r>
              <a:rPr lang="en-US" sz="1400" dirty="0">
                <a:effectLst/>
                <a:latin typeface="Arial" panose="020B0604020202020204" pitchFamily="34" charset="0"/>
                <a:ea typeface="Calibri" panose="020F0502020204030204" pitchFamily="34" charset="0"/>
              </a:rPr>
              <a:t>we map out how these issues they are interested in could be influenced by whether government chooses to legislate or support through policy or provide adequate resources. </a:t>
            </a:r>
          </a:p>
          <a:p>
            <a:pPr marL="0" indent="0">
              <a:buNone/>
            </a:pPr>
            <a:endParaRPr lang="en-US" sz="1400" dirty="0">
              <a:latin typeface="Arial" panose="020B0604020202020204" pitchFamily="34" charset="0"/>
              <a:ea typeface="Calibri" panose="020F0502020204030204" pitchFamily="34" charset="0"/>
            </a:endParaRP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This was a significant part of the learning process, as I began to see a shift in the discussion from expressing views such as ‘I think politics is boring’, or ‘what does it have to do with me’, to a realization that ‘politics is everywhere’ (Mooney 2015) and the topics they have selected and are discussed in the media texts are often highly contested in political spaces. </a:t>
            </a:r>
          </a:p>
          <a:p>
            <a:pPr marL="0" indent="0">
              <a:buNone/>
            </a:pPr>
            <a:endParaRPr lang="en-US" sz="1600" dirty="0">
              <a:latin typeface="Arial" panose="020B0604020202020204" pitchFamily="34" charset="0"/>
              <a:ea typeface="Calibri" panose="020F0502020204030204" pitchFamily="34" charset="0"/>
            </a:endParaRPr>
          </a:p>
          <a:p>
            <a:pPr marL="0" indent="0">
              <a:buNone/>
            </a:pPr>
            <a:endParaRPr lang="en-US" sz="1600" dirty="0">
              <a:effectLst/>
              <a:latin typeface="Arial" panose="020B0604020202020204" pitchFamily="34" charset="0"/>
              <a:ea typeface="Calibri" panose="020F0502020204030204" pitchFamily="34" charset="0"/>
            </a:endParaRPr>
          </a:p>
          <a:p>
            <a:pPr marL="0" indent="0">
              <a:buNone/>
            </a:pPr>
            <a:endParaRPr lang="en-US" sz="1600" dirty="0">
              <a:effectLst/>
              <a:latin typeface="Arial" panose="020B0604020202020204" pitchFamily="34" charset="0"/>
              <a:ea typeface="Calibri" panose="020F0502020204030204" pitchFamily="34" charset="0"/>
            </a:endParaRPr>
          </a:p>
          <a:p>
            <a:pPr marL="0" indent="0">
              <a:buNone/>
            </a:pPr>
            <a:endParaRPr lang="en-US" sz="1600" dirty="0">
              <a:latin typeface="Arial" panose="020B0604020202020204" pitchFamily="34" charset="0"/>
              <a:ea typeface="Calibri" panose="020F0502020204030204" pitchFamily="34" charset="0"/>
            </a:endParaRPr>
          </a:p>
          <a:p>
            <a:pPr marL="0" indent="0">
              <a:buNone/>
            </a:pPr>
            <a:endParaRPr lang="en-US" sz="1600" dirty="0">
              <a:latin typeface="Arial" panose="020B0604020202020204" pitchFamily="34" charset="0"/>
            </a:endParaRPr>
          </a:p>
          <a:p>
            <a:pPr marL="0" indent="0">
              <a:buNone/>
            </a:pPr>
            <a:endParaRPr lang="en-US" sz="1400" dirty="0">
              <a:solidFill>
                <a:schemeClr val="bg1"/>
              </a:solidFill>
              <a:effectLst/>
              <a:latin typeface="Arial" panose="020B0604020202020204" pitchFamily="34" charset="0"/>
              <a:ea typeface="Calibri" panose="020F0502020204030204" pitchFamily="34" charset="0"/>
            </a:endParaRPr>
          </a:p>
          <a:p>
            <a:pPr marL="0" indent="0">
              <a:buNone/>
            </a:pPr>
            <a:r>
              <a:rPr lang="en-US" sz="1200" dirty="0">
                <a:solidFill>
                  <a:schemeClr val="bg1"/>
                </a:solidFill>
                <a:effectLst/>
                <a:latin typeface="Arial" panose="020B0604020202020204" pitchFamily="34" charset="0"/>
                <a:ea typeface="Calibri" panose="020F0502020204030204" pitchFamily="34" charset="0"/>
              </a:rPr>
              <a:t>	</a:t>
            </a:r>
            <a:endParaRPr lang="en-US" sz="1600" dirty="0"/>
          </a:p>
        </p:txBody>
      </p:sp>
    </p:spTree>
    <p:extLst>
      <p:ext uri="{BB962C8B-B14F-4D97-AF65-F5344CB8AC3E}">
        <p14:creationId xmlns:p14="http://schemas.microsoft.com/office/powerpoint/2010/main" val="41415394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3EBF0-BE59-47E9-BE3F-8AB981933489}"/>
              </a:ext>
            </a:extLst>
          </p:cNvPr>
          <p:cNvSpPr>
            <a:spLocks noGrp="1"/>
          </p:cNvSpPr>
          <p:nvPr>
            <p:ph type="body" sz="quarter" idx="11"/>
          </p:nvPr>
        </p:nvSpPr>
        <p:spPr>
          <a:xfrm>
            <a:off x="251927" y="428627"/>
            <a:ext cx="8455193" cy="647700"/>
          </a:xfrm>
        </p:spPr>
        <p:txBody>
          <a:bodyPr/>
          <a:lstStyle/>
          <a:p>
            <a:r>
              <a:rPr lang="en-AU" dirty="0"/>
              <a:t>Student lifeworlds: Intervention (Pt 4)</a:t>
            </a:r>
            <a:endParaRPr lang="en-US" dirty="0"/>
          </a:p>
        </p:txBody>
      </p:sp>
      <p:sp>
        <p:nvSpPr>
          <p:cNvPr id="3" name="Text Placeholder 2">
            <a:extLst>
              <a:ext uri="{FF2B5EF4-FFF2-40B4-BE49-F238E27FC236}">
                <a16:creationId xmlns:a16="http://schemas.microsoft.com/office/drawing/2014/main" id="{F5F91B7F-CB6C-40CF-9E69-464BCA44057F}"/>
              </a:ext>
            </a:extLst>
          </p:cNvPr>
          <p:cNvSpPr>
            <a:spLocks noGrp="1"/>
          </p:cNvSpPr>
          <p:nvPr>
            <p:ph type="body" sz="quarter" idx="12"/>
          </p:nvPr>
        </p:nvSpPr>
        <p:spPr>
          <a:xfrm>
            <a:off x="416217" y="1076327"/>
            <a:ext cx="8280751" cy="2504435"/>
          </a:xfrm>
        </p:spPr>
        <p:txBody>
          <a:bodyPr/>
          <a:lstStyle/>
          <a:p>
            <a:pPr marL="0" indent="0">
              <a:buNone/>
            </a:pPr>
            <a:r>
              <a:rPr lang="en-AU" sz="1400" dirty="0"/>
              <a:t>Another intervention that highlights my pedagogical strategy to connect with the students lifeworlds was through conducting a case study of important issues facing students in </a:t>
            </a:r>
            <a:r>
              <a:rPr lang="en-AU" sz="1400" b="1" dirty="0"/>
              <a:t>week 7</a:t>
            </a:r>
            <a:r>
              <a:rPr lang="en-AU" sz="1400" dirty="0"/>
              <a:t> of the course.  I searched for news headlines on the topic of graduate employment prospects, costs of education and surviving while studying. </a:t>
            </a:r>
          </a:p>
          <a:p>
            <a:pPr marL="0" indent="0">
              <a:buNone/>
            </a:pPr>
            <a:endParaRPr lang="en-AU" sz="1400" dirty="0"/>
          </a:p>
          <a:p>
            <a:pPr marL="0" indent="0">
              <a:buNone/>
            </a:pPr>
            <a:r>
              <a:rPr lang="en-AU" sz="1400" dirty="0"/>
              <a:t>I asked ‘how are these issues framed or problematised in the media, </a:t>
            </a:r>
            <a:r>
              <a:rPr lang="en-AU" sz="1400" dirty="0" err="1"/>
              <a:t>analyzing</a:t>
            </a:r>
            <a:r>
              <a:rPr lang="en-AU" sz="1400" dirty="0"/>
              <a:t> the worldview represented in the framing’. The headlines we deconstructed in the lecture were: </a:t>
            </a:r>
          </a:p>
          <a:p>
            <a:pPr marL="0" indent="0">
              <a:buNone/>
            </a:pPr>
            <a:endParaRPr lang="en-AU" sz="1400" dirty="0"/>
          </a:p>
          <a:p>
            <a:pPr marL="0" indent="0">
              <a:buNone/>
            </a:pPr>
            <a:r>
              <a:rPr lang="en-AU" sz="1400" dirty="0"/>
              <a:t>1.</a:t>
            </a:r>
            <a:r>
              <a:rPr lang="en-AU" sz="1400" i="1" dirty="0"/>
              <a:t>New data reveals which universities have the worst employment outcomes </a:t>
            </a:r>
            <a:r>
              <a:rPr lang="en-AU" sz="1400" dirty="0"/>
              <a:t>(News.com, August 26th 2017).</a:t>
            </a:r>
          </a:p>
          <a:p>
            <a:pPr marL="0" indent="0">
              <a:buNone/>
            </a:pPr>
            <a:r>
              <a:rPr lang="en-AU" sz="1400" dirty="0"/>
              <a:t>2.</a:t>
            </a:r>
            <a:r>
              <a:rPr lang="en-AU" sz="1400" i="1" dirty="0"/>
              <a:t>Five myths about Australian university graduate outcomes </a:t>
            </a:r>
            <a:r>
              <a:rPr lang="en-AU" sz="1400" dirty="0"/>
              <a:t>(The Conversation, 24th November 2017).</a:t>
            </a:r>
          </a:p>
          <a:p>
            <a:pPr marL="0" indent="0">
              <a:buNone/>
            </a:pPr>
            <a:r>
              <a:rPr lang="en-AU" sz="1400" dirty="0"/>
              <a:t>3.</a:t>
            </a:r>
            <a:r>
              <a:rPr lang="en-AU" sz="1400" i="1" dirty="0"/>
              <a:t>Cost of Australia university degrees set to soar by up to $15k </a:t>
            </a:r>
            <a:r>
              <a:rPr lang="en-AU" sz="1400" dirty="0"/>
              <a:t>(9 Finance, 5th April 2018).</a:t>
            </a:r>
          </a:p>
          <a:p>
            <a:pPr marL="0" indent="0">
              <a:buNone/>
            </a:pPr>
            <a:r>
              <a:rPr lang="en-AU" sz="1400" dirty="0"/>
              <a:t>4.</a:t>
            </a:r>
            <a:r>
              <a:rPr lang="en-AU" sz="1400" i="1" dirty="0"/>
              <a:t>One in seven </a:t>
            </a:r>
            <a:r>
              <a:rPr lang="en-AU" sz="1400" i="1" dirty="0" err="1"/>
              <a:t>uni</a:t>
            </a:r>
            <a:r>
              <a:rPr lang="en-AU" sz="1400" i="1" dirty="0"/>
              <a:t> students often forced to go without food: new study </a:t>
            </a:r>
            <a:r>
              <a:rPr lang="en-AU" sz="1400" dirty="0"/>
              <a:t>(Sydney Morning Herald, 13th August 2018).</a:t>
            </a:r>
          </a:p>
          <a:p>
            <a:pPr marL="0" indent="0">
              <a:buNone/>
            </a:pPr>
            <a:r>
              <a:rPr lang="en-AU" sz="1400" dirty="0"/>
              <a:t>5.</a:t>
            </a:r>
            <a:r>
              <a:rPr lang="en-AU" sz="1400" i="1" dirty="0"/>
              <a:t>Was your university degree worth the debt? High-paying jobs aren’t a sure thing, experts say </a:t>
            </a:r>
            <a:r>
              <a:rPr lang="en-AU" sz="1400" dirty="0"/>
              <a:t>(ABC News, 11th April 2018. </a:t>
            </a:r>
          </a:p>
          <a:p>
            <a:endParaRPr lang="en-US" dirty="0"/>
          </a:p>
        </p:txBody>
      </p:sp>
    </p:spTree>
    <p:extLst>
      <p:ext uri="{BB962C8B-B14F-4D97-AF65-F5344CB8AC3E}">
        <p14:creationId xmlns:p14="http://schemas.microsoft.com/office/powerpoint/2010/main" val="19178314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10D7A-F1FC-45D0-94A0-B0BD998ADF77}"/>
              </a:ext>
            </a:extLst>
          </p:cNvPr>
          <p:cNvSpPr>
            <a:spLocks noGrp="1"/>
          </p:cNvSpPr>
          <p:nvPr>
            <p:ph type="body" sz="quarter" idx="11"/>
          </p:nvPr>
        </p:nvSpPr>
        <p:spPr>
          <a:xfrm>
            <a:off x="416209" y="139378"/>
            <a:ext cx="8290903" cy="647700"/>
          </a:xfrm>
        </p:spPr>
        <p:txBody>
          <a:bodyPr/>
          <a:lstStyle/>
          <a:p>
            <a:r>
              <a:rPr lang="en-US" sz="2400" dirty="0">
                <a:effectLst/>
                <a:latin typeface="Arial" panose="020B0604020202020204" pitchFamily="34" charset="0"/>
                <a:ea typeface="Arial" panose="020B0604020202020204" pitchFamily="34" charset="0"/>
              </a:rPr>
              <a:t>I problem pose ‘What possible ideological position exists for this topic? </a:t>
            </a:r>
            <a:endParaRPr lang="en-US" sz="2400" dirty="0"/>
          </a:p>
        </p:txBody>
      </p:sp>
      <p:sp>
        <p:nvSpPr>
          <p:cNvPr id="3" name="Text Placeholder 2">
            <a:extLst>
              <a:ext uri="{FF2B5EF4-FFF2-40B4-BE49-F238E27FC236}">
                <a16:creationId xmlns:a16="http://schemas.microsoft.com/office/drawing/2014/main" id="{56131D64-B29D-4849-A1DB-9D54F1BAB36F}"/>
              </a:ext>
            </a:extLst>
          </p:cNvPr>
          <p:cNvSpPr>
            <a:spLocks noGrp="1"/>
          </p:cNvSpPr>
          <p:nvPr>
            <p:ph type="body" sz="quarter" idx="12"/>
          </p:nvPr>
        </p:nvSpPr>
        <p:spPr>
          <a:xfrm>
            <a:off x="416209" y="873775"/>
            <a:ext cx="8280751" cy="3117975"/>
          </a:xfrm>
        </p:spPr>
        <p:txBody>
          <a:bodyPr/>
          <a:lstStyle/>
          <a:p>
            <a:pPr marL="0" indent="0">
              <a:buNone/>
            </a:pPr>
            <a:r>
              <a:rPr lang="en-AU" sz="1400" dirty="0"/>
              <a:t>I highlight that the stance presented across these sources is of concern for the students (as victims) of an employment market that is insecure, therefore links can be made to left/progressive side of politics for a number of reasons. </a:t>
            </a:r>
          </a:p>
          <a:p>
            <a:pPr marL="0" indent="0">
              <a:buNone/>
            </a:pPr>
            <a:endParaRPr lang="en-AU" sz="1400" dirty="0"/>
          </a:p>
          <a:p>
            <a:pPr marL="0" indent="0">
              <a:buNone/>
            </a:pPr>
            <a:r>
              <a:rPr lang="en-AU" sz="1400" dirty="0"/>
              <a:t>However, another way of looking at this story is that there is a scare campaign or ‘panic’ about employability on completing a degree. Who would be most unsettled by this news that the financial investment in education may not pay-off? People who are already marginalized and may not want to take the risk</a:t>
            </a:r>
          </a:p>
          <a:p>
            <a:pPr marL="0" indent="0">
              <a:buNone/>
            </a:pPr>
            <a:endParaRPr lang="en-AU" sz="1400" dirty="0"/>
          </a:p>
          <a:p>
            <a:pPr marL="0" indent="0">
              <a:buNone/>
            </a:pPr>
            <a:r>
              <a:rPr lang="en-AU" sz="1400" dirty="0"/>
              <a:t>Interestingly, it is the left/progressive media outlet ‘</a:t>
            </a:r>
            <a:r>
              <a:rPr lang="en-AU" sz="1400" i="1" dirty="0"/>
              <a:t>The Conversation</a:t>
            </a:r>
            <a:r>
              <a:rPr lang="en-AU" sz="1400" dirty="0"/>
              <a:t>’ that published the article on the ‘myths about university outcomes’ that constructs a much more positive account of employment prospects.</a:t>
            </a:r>
          </a:p>
          <a:p>
            <a:pPr marL="0" indent="0">
              <a:buNone/>
            </a:pPr>
            <a:endParaRPr lang="en-US" dirty="0"/>
          </a:p>
        </p:txBody>
      </p:sp>
      <p:pic>
        <p:nvPicPr>
          <p:cNvPr id="5" name="Picture 4">
            <a:extLst>
              <a:ext uri="{FF2B5EF4-FFF2-40B4-BE49-F238E27FC236}">
                <a16:creationId xmlns:a16="http://schemas.microsoft.com/office/drawing/2014/main" id="{C836CC5A-0AF5-4D03-9C7D-86FFFAC293FA}"/>
              </a:ext>
            </a:extLst>
          </p:cNvPr>
          <p:cNvPicPr>
            <a:picLocks noChangeAspect="1"/>
          </p:cNvPicPr>
          <p:nvPr/>
        </p:nvPicPr>
        <p:blipFill>
          <a:blip r:embed="rId3"/>
          <a:stretch>
            <a:fillRect/>
          </a:stretch>
        </p:blipFill>
        <p:spPr>
          <a:xfrm>
            <a:off x="2804126" y="3318779"/>
            <a:ext cx="2938587" cy="1122006"/>
          </a:xfrm>
          <a:prstGeom prst="rect">
            <a:avLst/>
          </a:prstGeom>
        </p:spPr>
      </p:pic>
    </p:spTree>
    <p:extLst>
      <p:ext uri="{BB962C8B-B14F-4D97-AF65-F5344CB8AC3E}">
        <p14:creationId xmlns:p14="http://schemas.microsoft.com/office/powerpoint/2010/main" val="711917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0E761-6B87-48DB-A651-164F3210770E}"/>
              </a:ext>
            </a:extLst>
          </p:cNvPr>
          <p:cNvSpPr>
            <a:spLocks noGrp="1"/>
          </p:cNvSpPr>
          <p:nvPr>
            <p:ph type="body" sz="quarter" idx="11"/>
          </p:nvPr>
        </p:nvSpPr>
        <p:spPr>
          <a:xfrm>
            <a:off x="203032" y="357572"/>
            <a:ext cx="8707120" cy="647700"/>
          </a:xfrm>
        </p:spPr>
        <p:txBody>
          <a:bodyPr/>
          <a:lstStyle/>
          <a:p>
            <a:r>
              <a:rPr lang="en-AU" dirty="0"/>
              <a:t>Student lifeworld's: Intervention (Pt 5) </a:t>
            </a:r>
            <a:endParaRPr lang="en-US" dirty="0"/>
          </a:p>
        </p:txBody>
      </p:sp>
      <p:sp>
        <p:nvSpPr>
          <p:cNvPr id="3" name="Text Placeholder 2">
            <a:extLst>
              <a:ext uri="{FF2B5EF4-FFF2-40B4-BE49-F238E27FC236}">
                <a16:creationId xmlns:a16="http://schemas.microsoft.com/office/drawing/2014/main" id="{5F43F53D-E5A0-43D3-93FB-EB760A779644}"/>
              </a:ext>
            </a:extLst>
          </p:cNvPr>
          <p:cNvSpPr>
            <a:spLocks noGrp="1"/>
          </p:cNvSpPr>
          <p:nvPr>
            <p:ph type="body" sz="quarter" idx="12"/>
          </p:nvPr>
        </p:nvSpPr>
        <p:spPr>
          <a:xfrm>
            <a:off x="416217" y="1076327"/>
            <a:ext cx="8280751" cy="2504435"/>
          </a:xfrm>
        </p:spPr>
        <p:txBody>
          <a:bodyPr/>
          <a:lstStyle/>
          <a:p>
            <a:pPr marL="0" indent="0">
              <a:buNone/>
            </a:pPr>
            <a:r>
              <a:rPr lang="en-AU" sz="1400" dirty="0"/>
              <a:t>In week 7 and 8 I was able to deconstruct and highlight gender, class and race ideologies, encouraging the students to ‘see how the worlds of texts work to construct their worlds, their cultures, and their identities in powerful, often overly ideological ways’ (Luke 2000, p. 453). 2000, p. 453).</a:t>
            </a:r>
          </a:p>
          <a:p>
            <a:pPr marL="0" indent="0">
              <a:buNone/>
            </a:pPr>
            <a:endParaRPr lang="en-AU" sz="1400" dirty="0"/>
          </a:p>
          <a:p>
            <a:pPr marL="0" indent="0">
              <a:buNone/>
            </a:pPr>
            <a:r>
              <a:rPr lang="en-AU" sz="1400" dirty="0"/>
              <a:t> </a:t>
            </a:r>
            <a:endParaRPr lang="en-US" sz="1400" dirty="0"/>
          </a:p>
        </p:txBody>
      </p:sp>
      <p:pic>
        <p:nvPicPr>
          <p:cNvPr id="5" name="Picture 4">
            <a:extLst>
              <a:ext uri="{FF2B5EF4-FFF2-40B4-BE49-F238E27FC236}">
                <a16:creationId xmlns:a16="http://schemas.microsoft.com/office/drawing/2014/main" id="{01E2EEA7-AFD5-4B0C-B1C2-E6A8AACD6B3C}"/>
              </a:ext>
            </a:extLst>
          </p:cNvPr>
          <p:cNvPicPr>
            <a:picLocks noChangeAspect="1"/>
          </p:cNvPicPr>
          <p:nvPr/>
        </p:nvPicPr>
        <p:blipFill>
          <a:blip r:embed="rId3"/>
          <a:stretch>
            <a:fillRect/>
          </a:stretch>
        </p:blipFill>
        <p:spPr>
          <a:xfrm>
            <a:off x="341893" y="1827832"/>
            <a:ext cx="1487835" cy="1487835"/>
          </a:xfrm>
          <a:prstGeom prst="rect">
            <a:avLst/>
          </a:prstGeom>
        </p:spPr>
      </p:pic>
      <p:pic>
        <p:nvPicPr>
          <p:cNvPr id="6" name="Picture 5">
            <a:extLst>
              <a:ext uri="{FF2B5EF4-FFF2-40B4-BE49-F238E27FC236}">
                <a16:creationId xmlns:a16="http://schemas.microsoft.com/office/drawing/2014/main" id="{9C7649FE-8367-48F6-B83A-D599A9811401}"/>
              </a:ext>
            </a:extLst>
          </p:cNvPr>
          <p:cNvPicPr>
            <a:picLocks noChangeAspect="1"/>
          </p:cNvPicPr>
          <p:nvPr/>
        </p:nvPicPr>
        <p:blipFill>
          <a:blip r:embed="rId4"/>
          <a:stretch>
            <a:fillRect/>
          </a:stretch>
        </p:blipFill>
        <p:spPr>
          <a:xfrm>
            <a:off x="1955241" y="2571749"/>
            <a:ext cx="1012433" cy="1487836"/>
          </a:xfrm>
          <a:prstGeom prst="rect">
            <a:avLst/>
          </a:prstGeom>
        </p:spPr>
      </p:pic>
      <p:pic>
        <p:nvPicPr>
          <p:cNvPr id="7" name="Picture 6">
            <a:extLst>
              <a:ext uri="{FF2B5EF4-FFF2-40B4-BE49-F238E27FC236}">
                <a16:creationId xmlns:a16="http://schemas.microsoft.com/office/drawing/2014/main" id="{C200E689-7BBB-485C-BC99-8CDF365FC774}"/>
              </a:ext>
            </a:extLst>
          </p:cNvPr>
          <p:cNvPicPr>
            <a:picLocks noChangeAspect="1"/>
          </p:cNvPicPr>
          <p:nvPr/>
        </p:nvPicPr>
        <p:blipFill>
          <a:blip r:embed="rId5"/>
          <a:stretch>
            <a:fillRect/>
          </a:stretch>
        </p:blipFill>
        <p:spPr>
          <a:xfrm>
            <a:off x="3086014" y="1884298"/>
            <a:ext cx="1725456" cy="1374902"/>
          </a:xfrm>
          <a:prstGeom prst="rect">
            <a:avLst/>
          </a:prstGeom>
        </p:spPr>
      </p:pic>
      <p:pic>
        <p:nvPicPr>
          <p:cNvPr id="8" name="Picture 7">
            <a:extLst>
              <a:ext uri="{FF2B5EF4-FFF2-40B4-BE49-F238E27FC236}">
                <a16:creationId xmlns:a16="http://schemas.microsoft.com/office/drawing/2014/main" id="{FACC4D21-4D13-4742-ADB7-5D617CDA2070}"/>
              </a:ext>
            </a:extLst>
          </p:cNvPr>
          <p:cNvPicPr>
            <a:picLocks noChangeAspect="1"/>
          </p:cNvPicPr>
          <p:nvPr/>
        </p:nvPicPr>
        <p:blipFill>
          <a:blip r:embed="rId6"/>
          <a:stretch>
            <a:fillRect/>
          </a:stretch>
        </p:blipFill>
        <p:spPr>
          <a:xfrm>
            <a:off x="5119476" y="2051624"/>
            <a:ext cx="1922333" cy="2048279"/>
          </a:xfrm>
          <a:prstGeom prst="rect">
            <a:avLst/>
          </a:prstGeom>
        </p:spPr>
      </p:pic>
      <p:pic>
        <p:nvPicPr>
          <p:cNvPr id="9" name="Picture 8">
            <a:extLst>
              <a:ext uri="{FF2B5EF4-FFF2-40B4-BE49-F238E27FC236}">
                <a16:creationId xmlns:a16="http://schemas.microsoft.com/office/drawing/2014/main" id="{CD5215B1-7356-4DE8-94BC-8E5515B70B80}"/>
              </a:ext>
            </a:extLst>
          </p:cNvPr>
          <p:cNvPicPr>
            <a:picLocks noChangeAspect="1"/>
          </p:cNvPicPr>
          <p:nvPr/>
        </p:nvPicPr>
        <p:blipFill>
          <a:blip r:embed="rId7"/>
          <a:stretch>
            <a:fillRect/>
          </a:stretch>
        </p:blipFill>
        <p:spPr>
          <a:xfrm>
            <a:off x="7349816" y="2450240"/>
            <a:ext cx="1739077" cy="973883"/>
          </a:xfrm>
          <a:prstGeom prst="rect">
            <a:avLst/>
          </a:prstGeom>
        </p:spPr>
      </p:pic>
      <p:pic>
        <p:nvPicPr>
          <p:cNvPr id="10" name="Picture 9">
            <a:extLst>
              <a:ext uri="{FF2B5EF4-FFF2-40B4-BE49-F238E27FC236}">
                <a16:creationId xmlns:a16="http://schemas.microsoft.com/office/drawing/2014/main" id="{A82DB762-28D4-43E3-BE3E-14D795C697D8}"/>
              </a:ext>
            </a:extLst>
          </p:cNvPr>
          <p:cNvPicPr>
            <a:picLocks noChangeAspect="1"/>
          </p:cNvPicPr>
          <p:nvPr/>
        </p:nvPicPr>
        <p:blipFill>
          <a:blip r:embed="rId8"/>
          <a:stretch>
            <a:fillRect/>
          </a:stretch>
        </p:blipFill>
        <p:spPr>
          <a:xfrm>
            <a:off x="3442525" y="3401311"/>
            <a:ext cx="1012433" cy="1654302"/>
          </a:xfrm>
          <a:prstGeom prst="rect">
            <a:avLst/>
          </a:prstGeom>
        </p:spPr>
      </p:pic>
    </p:spTree>
    <p:extLst>
      <p:ext uri="{BB962C8B-B14F-4D97-AF65-F5344CB8AC3E}">
        <p14:creationId xmlns:p14="http://schemas.microsoft.com/office/powerpoint/2010/main" val="2414064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3935C-97F2-46FF-BBD0-FEC8B6A7DBA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CE59F70E-584F-453F-A436-E0828B08E44F}"/>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09F895C3-43B6-4369-9992-DE469BD0D2BF}"/>
              </a:ext>
            </a:extLst>
          </p:cNvPr>
          <p:cNvPicPr>
            <a:picLocks noChangeAspect="1"/>
          </p:cNvPicPr>
          <p:nvPr/>
        </p:nvPicPr>
        <p:blipFill>
          <a:blip r:embed="rId2"/>
          <a:stretch>
            <a:fillRect/>
          </a:stretch>
        </p:blipFill>
        <p:spPr>
          <a:xfrm>
            <a:off x="0" y="565853"/>
            <a:ext cx="9144000" cy="4011794"/>
          </a:xfrm>
          <a:prstGeom prst="rect">
            <a:avLst/>
          </a:prstGeom>
        </p:spPr>
      </p:pic>
    </p:spTree>
    <p:extLst>
      <p:ext uri="{BB962C8B-B14F-4D97-AF65-F5344CB8AC3E}">
        <p14:creationId xmlns:p14="http://schemas.microsoft.com/office/powerpoint/2010/main" val="29273354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6E283-9A94-4727-87C1-4412AAAE96E8}"/>
              </a:ext>
            </a:extLst>
          </p:cNvPr>
          <p:cNvSpPr>
            <a:spLocks noGrp="1"/>
          </p:cNvSpPr>
          <p:nvPr>
            <p:ph type="body" sz="quarter" idx="11"/>
          </p:nvPr>
        </p:nvSpPr>
        <p:spPr/>
        <p:txBody>
          <a:bodyPr/>
          <a:lstStyle/>
          <a:p>
            <a:r>
              <a:rPr lang="en-AU" dirty="0"/>
              <a:t>Data Collection </a:t>
            </a:r>
            <a:endParaRPr lang="en-US" dirty="0"/>
          </a:p>
        </p:txBody>
      </p:sp>
      <p:sp>
        <p:nvSpPr>
          <p:cNvPr id="3" name="Text Placeholder 2">
            <a:extLst>
              <a:ext uri="{FF2B5EF4-FFF2-40B4-BE49-F238E27FC236}">
                <a16:creationId xmlns:a16="http://schemas.microsoft.com/office/drawing/2014/main" id="{59810C29-185A-49CD-B501-F52D3CA23801}"/>
              </a:ext>
            </a:extLst>
          </p:cNvPr>
          <p:cNvSpPr>
            <a:spLocks noGrp="1"/>
          </p:cNvSpPr>
          <p:nvPr>
            <p:ph type="body" sz="quarter" idx="12"/>
          </p:nvPr>
        </p:nvSpPr>
        <p:spPr>
          <a:xfrm>
            <a:off x="350895" y="950172"/>
            <a:ext cx="8280751" cy="3764701"/>
          </a:xfrm>
        </p:spPr>
        <p:txBody>
          <a:bodyPr/>
          <a:lstStyle/>
          <a:p>
            <a:pPr marL="0" indent="0">
              <a:buNone/>
            </a:pPr>
            <a:r>
              <a:rPr lang="en-AU" sz="1800" dirty="0"/>
              <a:t>My data collection phase of the project involved the distribution of a hand-written survey to 200+ in the final week of the course that featured the following questions:</a:t>
            </a:r>
          </a:p>
          <a:p>
            <a:pPr marL="0" indent="0">
              <a:buNone/>
            </a:pPr>
            <a:endParaRPr lang="en-AU" sz="1800" dirty="0"/>
          </a:p>
          <a:p>
            <a:pPr marL="0" indent="0">
              <a:buNone/>
            </a:pPr>
            <a:r>
              <a:rPr lang="en-AU" sz="1800" dirty="0"/>
              <a:t>1.How confident are you to identify the political worldview that is being represented in what you read in the media? </a:t>
            </a:r>
          </a:p>
          <a:p>
            <a:pPr marL="0" indent="0">
              <a:buNone/>
            </a:pPr>
            <a:endParaRPr lang="en-AU" sz="1800" dirty="0"/>
          </a:p>
          <a:p>
            <a:pPr marL="0" indent="0">
              <a:buNone/>
            </a:pPr>
            <a:r>
              <a:rPr lang="en-AU" sz="1800" dirty="0"/>
              <a:t>2.How confident are you in detecting the way specific groups and people are represented in the media? </a:t>
            </a:r>
          </a:p>
          <a:p>
            <a:pPr marL="0" indent="0">
              <a:buNone/>
            </a:pPr>
            <a:endParaRPr lang="en-AU" sz="1800" dirty="0"/>
          </a:p>
          <a:p>
            <a:pPr marL="0" indent="0">
              <a:buNone/>
            </a:pPr>
            <a:r>
              <a:rPr lang="en-AU" sz="1800" dirty="0"/>
              <a:t>3.Do you feel confident to assess whether you should believe something as the ‘truth’, whether in the media or academia? </a:t>
            </a:r>
          </a:p>
          <a:p>
            <a:endParaRPr lang="en-US" dirty="0"/>
          </a:p>
        </p:txBody>
      </p:sp>
    </p:spTree>
    <p:extLst>
      <p:ext uri="{BB962C8B-B14F-4D97-AF65-F5344CB8AC3E}">
        <p14:creationId xmlns:p14="http://schemas.microsoft.com/office/powerpoint/2010/main" val="38019961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5DF7E-EBB9-4E67-BA54-E6B5742FE1B5}"/>
              </a:ext>
            </a:extLst>
          </p:cNvPr>
          <p:cNvSpPr>
            <a:spLocks noGrp="1"/>
          </p:cNvSpPr>
          <p:nvPr>
            <p:ph type="body" sz="quarter" idx="11"/>
          </p:nvPr>
        </p:nvSpPr>
        <p:spPr/>
        <p:txBody>
          <a:bodyPr/>
          <a:lstStyle/>
          <a:p>
            <a:r>
              <a:rPr lang="en-AU" dirty="0"/>
              <a:t>Hopeful idea number 1 </a:t>
            </a:r>
            <a:endParaRPr lang="en-US" dirty="0"/>
          </a:p>
        </p:txBody>
      </p:sp>
      <p:sp>
        <p:nvSpPr>
          <p:cNvPr id="3" name="Text Placeholder 2">
            <a:extLst>
              <a:ext uri="{FF2B5EF4-FFF2-40B4-BE49-F238E27FC236}">
                <a16:creationId xmlns:a16="http://schemas.microsoft.com/office/drawing/2014/main" id="{FF413F91-6CBB-48B6-BB58-C2DE0779F6A2}"/>
              </a:ext>
            </a:extLst>
          </p:cNvPr>
          <p:cNvSpPr>
            <a:spLocks noGrp="1"/>
          </p:cNvSpPr>
          <p:nvPr>
            <p:ph type="body" sz="quarter" idx="12"/>
          </p:nvPr>
        </p:nvSpPr>
        <p:spPr>
          <a:xfrm>
            <a:off x="332233" y="1164777"/>
            <a:ext cx="8280751" cy="2504435"/>
          </a:xfrm>
        </p:spPr>
        <p:txBody>
          <a:bodyPr/>
          <a:lstStyle/>
          <a:p>
            <a:pPr marL="0" indent="0">
              <a:buNone/>
            </a:pPr>
            <a:r>
              <a:rPr lang="en-AU" sz="1400" dirty="0"/>
              <a:t>1. 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 </a:t>
            </a:r>
          </a:p>
          <a:p>
            <a:pPr marL="0" indent="0">
              <a:buNone/>
            </a:pPr>
            <a:endParaRPr lang="en-AU" sz="1400" dirty="0"/>
          </a:p>
          <a:p>
            <a:pPr marL="0" indent="0">
              <a:buNone/>
            </a:pPr>
            <a:r>
              <a:rPr lang="en-AU" sz="1400" dirty="0"/>
              <a:t>In response to question 3 of the survey: </a:t>
            </a:r>
            <a:r>
              <a:rPr lang="en-AU" sz="1400" i="1" dirty="0"/>
              <a:t>How confident do you feel about identifying the political worldview that is being represented in what you read in the media</a:t>
            </a:r>
            <a:r>
              <a:rPr lang="en-AU" sz="1400" dirty="0"/>
              <a:t>?, many students offered positive accounts of how the course has transformed their understanding of the link between politics and the media. </a:t>
            </a:r>
          </a:p>
          <a:p>
            <a:pPr marL="0" indent="0">
              <a:buNone/>
            </a:pPr>
            <a:endParaRPr lang="en-AU" sz="1400" dirty="0"/>
          </a:p>
          <a:p>
            <a:pPr marL="0" indent="0">
              <a:buNone/>
            </a:pPr>
            <a:r>
              <a:rPr lang="en-AU" sz="1400" dirty="0"/>
              <a:t>Such as this response </a:t>
            </a:r>
            <a:r>
              <a:rPr lang="en-AU" sz="1400" i="1" dirty="0"/>
              <a:t>‘Before starting this course, I had very little understanding of politics, despite many people attempting to explain the concept to me in the past. I certainly had no idea political bias exists in the media. I’m now not only aware it exists, but I am able to identify it</a:t>
            </a:r>
            <a:r>
              <a:rPr lang="en-AU" sz="1400" dirty="0"/>
              <a:t>’ (Student feedback, Survey 2019). </a:t>
            </a:r>
            <a:endParaRPr lang="en-US" sz="1400" dirty="0"/>
          </a:p>
        </p:txBody>
      </p:sp>
    </p:spTree>
    <p:extLst>
      <p:ext uri="{BB962C8B-B14F-4D97-AF65-F5344CB8AC3E}">
        <p14:creationId xmlns:p14="http://schemas.microsoft.com/office/powerpoint/2010/main" val="4033749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C6552F-3776-406A-BA90-B27B8E550F06}"/>
              </a:ext>
            </a:extLst>
          </p:cNvPr>
          <p:cNvSpPr>
            <a:spLocks noGrp="1"/>
          </p:cNvSpPr>
          <p:nvPr>
            <p:ph type="body" sz="quarter" idx="11"/>
          </p:nvPr>
        </p:nvSpPr>
        <p:spPr>
          <a:xfrm>
            <a:off x="303428" y="307329"/>
            <a:ext cx="8290903" cy="647700"/>
          </a:xfrm>
        </p:spPr>
        <p:txBody>
          <a:bodyPr/>
          <a:lstStyle/>
          <a:p>
            <a:r>
              <a:rPr lang="en-AU" dirty="0"/>
              <a:t>Hopeful idea number 1 </a:t>
            </a:r>
            <a:endParaRPr lang="en-US" dirty="0"/>
          </a:p>
          <a:p>
            <a:endParaRPr lang="en-US" dirty="0"/>
          </a:p>
        </p:txBody>
      </p:sp>
      <p:sp>
        <p:nvSpPr>
          <p:cNvPr id="3" name="Text Placeholder 2">
            <a:extLst>
              <a:ext uri="{FF2B5EF4-FFF2-40B4-BE49-F238E27FC236}">
                <a16:creationId xmlns:a16="http://schemas.microsoft.com/office/drawing/2014/main" id="{2FFE605C-9660-4A0D-84E6-90F03F160694}"/>
              </a:ext>
            </a:extLst>
          </p:cNvPr>
          <p:cNvSpPr>
            <a:spLocks noGrp="1"/>
          </p:cNvSpPr>
          <p:nvPr>
            <p:ph type="body" sz="quarter" idx="12"/>
          </p:nvPr>
        </p:nvSpPr>
        <p:spPr>
          <a:xfrm>
            <a:off x="229605" y="1155445"/>
            <a:ext cx="8280751" cy="2688766"/>
          </a:xfrm>
        </p:spPr>
        <p:txBody>
          <a:bodyPr/>
          <a:lstStyle/>
          <a:p>
            <a:pPr marL="0" indent="0">
              <a:buNone/>
            </a:pPr>
            <a:r>
              <a:rPr lang="en-AU" sz="1400" dirty="0"/>
              <a:t>Another student reflects on their increased confidence: </a:t>
            </a:r>
            <a:r>
              <a:rPr lang="en-AU" sz="1400" i="1" dirty="0"/>
              <a:t>‘Before this course I stayed in a bubble and had no ideas about politics. After doing this course I have found myself watching the news and to try and follow what is happening…I feel more confident about understanding what I watch, read and listen to</a:t>
            </a:r>
            <a:r>
              <a:rPr lang="en-AU" sz="1400" dirty="0"/>
              <a:t>’ (Student feedback, Survey 2019). </a:t>
            </a:r>
          </a:p>
          <a:p>
            <a:pPr marL="0" indent="0">
              <a:buNone/>
            </a:pPr>
            <a:endParaRPr lang="en-AU" sz="1400" dirty="0"/>
          </a:p>
          <a:p>
            <a:pPr marL="0" indent="0">
              <a:buNone/>
            </a:pPr>
            <a:r>
              <a:rPr lang="en-AU" sz="1400" dirty="0"/>
              <a:t>This </a:t>
            </a:r>
            <a:r>
              <a:rPr lang="en-AU" sz="1400" dirty="0" err="1"/>
              <a:t>skepticism</a:t>
            </a:r>
            <a:r>
              <a:rPr lang="en-AU" sz="1400" dirty="0"/>
              <a:t> is echoed in this student comment ‘</a:t>
            </a:r>
            <a:r>
              <a:rPr lang="en-AU" sz="1400" i="1" dirty="0"/>
              <a:t>I am definitely better at recognizing and identifying worldviews and now have a more </a:t>
            </a:r>
            <a:r>
              <a:rPr lang="en-AU" sz="1400" i="1" dirty="0" err="1"/>
              <a:t>skeptical</a:t>
            </a:r>
            <a:r>
              <a:rPr lang="en-AU" sz="1400" i="1" dirty="0"/>
              <a:t> approach to consuming media as well as a bigger interest in politics</a:t>
            </a:r>
            <a:r>
              <a:rPr lang="en-AU" sz="1400" dirty="0"/>
              <a:t>’ (Student feedback, Survey 2019). </a:t>
            </a:r>
          </a:p>
          <a:p>
            <a:pPr marL="0" indent="0">
              <a:buNone/>
            </a:pPr>
            <a:endParaRPr lang="en-AU" sz="1400" dirty="0"/>
          </a:p>
          <a:p>
            <a:pPr marL="0" indent="0">
              <a:buNone/>
            </a:pPr>
            <a:endParaRPr lang="en-AU" sz="1400" dirty="0"/>
          </a:p>
          <a:p>
            <a:pPr marL="0" indent="0">
              <a:buNone/>
            </a:pPr>
            <a:r>
              <a:rPr lang="en-AU" sz="1400" dirty="0"/>
              <a:t>Other students reflected on how the course assisted their understanding of politics more broadly; </a:t>
            </a:r>
            <a:r>
              <a:rPr lang="en-AU" sz="1400" i="1" dirty="0"/>
              <a:t>‘I finally understand what political parties stand for and what they try and do. Do I like politics….NO! I think most of them are dumb. However, the course has helped me understand what the media and politics is trying to do </a:t>
            </a:r>
            <a:r>
              <a:rPr lang="en-AU" sz="1400" dirty="0"/>
              <a:t>(Student feedback, Survey 2019). </a:t>
            </a:r>
          </a:p>
          <a:p>
            <a:pPr marL="0" indent="0">
              <a:buNone/>
            </a:pPr>
            <a:endParaRPr lang="en-US" sz="1200" dirty="0"/>
          </a:p>
        </p:txBody>
      </p:sp>
    </p:spTree>
    <p:extLst>
      <p:ext uri="{BB962C8B-B14F-4D97-AF65-F5344CB8AC3E}">
        <p14:creationId xmlns:p14="http://schemas.microsoft.com/office/powerpoint/2010/main" val="2814045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D1202E-171B-44E4-836E-BA7A86DA081B}"/>
              </a:ext>
            </a:extLst>
          </p:cNvPr>
          <p:cNvSpPr>
            <a:spLocks noGrp="1"/>
          </p:cNvSpPr>
          <p:nvPr>
            <p:ph type="body" sz="quarter" idx="11"/>
          </p:nvPr>
        </p:nvSpPr>
        <p:spPr>
          <a:xfrm>
            <a:off x="406057" y="102055"/>
            <a:ext cx="8290903" cy="647700"/>
          </a:xfrm>
        </p:spPr>
        <p:txBody>
          <a:bodyPr/>
          <a:lstStyle/>
          <a:p>
            <a:r>
              <a:rPr lang="en-AU" dirty="0"/>
              <a:t>Hopeful idea number 2 </a:t>
            </a:r>
            <a:endParaRPr lang="en-US" dirty="0"/>
          </a:p>
        </p:txBody>
      </p:sp>
      <p:sp>
        <p:nvSpPr>
          <p:cNvPr id="3" name="Text Placeholder 2">
            <a:extLst>
              <a:ext uri="{FF2B5EF4-FFF2-40B4-BE49-F238E27FC236}">
                <a16:creationId xmlns:a16="http://schemas.microsoft.com/office/drawing/2014/main" id="{1BAE6D53-3D7D-47BB-A65D-3940FC628D10}"/>
              </a:ext>
            </a:extLst>
          </p:cNvPr>
          <p:cNvSpPr>
            <a:spLocks noGrp="1"/>
          </p:cNvSpPr>
          <p:nvPr>
            <p:ph type="body" sz="quarter" idx="12"/>
          </p:nvPr>
        </p:nvSpPr>
        <p:spPr>
          <a:xfrm>
            <a:off x="406057" y="647119"/>
            <a:ext cx="8280751" cy="3654293"/>
          </a:xfrm>
        </p:spPr>
        <p:txBody>
          <a:bodyPr/>
          <a:lstStyle/>
          <a:p>
            <a:pPr marL="0" indent="0">
              <a:buNone/>
            </a:pPr>
            <a:r>
              <a:rPr lang="en-AU" sz="1400" b="1" dirty="0"/>
              <a:t>Student artefacts – demonstration of identification of political worldviews or ideologie</a:t>
            </a:r>
            <a:r>
              <a:rPr lang="en-AU" sz="1400" dirty="0"/>
              <a:t>s</a:t>
            </a:r>
          </a:p>
          <a:p>
            <a:pPr marL="0" indent="0">
              <a:buNone/>
            </a:pPr>
            <a:endParaRPr lang="en-AU" sz="1400" dirty="0"/>
          </a:p>
          <a:p>
            <a:pPr marL="0" indent="0">
              <a:buNone/>
            </a:pPr>
            <a:r>
              <a:rPr lang="en-AU" sz="1400" b="1" i="1" dirty="0"/>
              <a:t>This speaks to ‘hopeful’ idea number two regarding the student's increased confidence in their engagement with texts as they develop awareness of dominant forces in society and helps students to recognise, critique and create change and to give power over the meaning-making process.</a:t>
            </a:r>
          </a:p>
          <a:p>
            <a:pPr marL="0" indent="0">
              <a:buNone/>
            </a:pPr>
            <a:endParaRPr lang="en-AU" sz="1400" b="1" i="1" dirty="0"/>
          </a:p>
          <a:p>
            <a:pPr marL="0" indent="0">
              <a:buNone/>
            </a:pPr>
            <a:endParaRPr lang="en-AU" sz="1400" dirty="0"/>
          </a:p>
          <a:p>
            <a:endParaRPr lang="en-US" dirty="0"/>
          </a:p>
        </p:txBody>
      </p:sp>
      <p:pic>
        <p:nvPicPr>
          <p:cNvPr id="5" name="Picture 4">
            <a:extLst>
              <a:ext uri="{FF2B5EF4-FFF2-40B4-BE49-F238E27FC236}">
                <a16:creationId xmlns:a16="http://schemas.microsoft.com/office/drawing/2014/main" id="{3877C41F-5E50-44E8-A214-AF56064C8BB3}"/>
              </a:ext>
            </a:extLst>
          </p:cNvPr>
          <p:cNvPicPr>
            <a:picLocks noChangeAspect="1"/>
          </p:cNvPicPr>
          <p:nvPr/>
        </p:nvPicPr>
        <p:blipFill>
          <a:blip r:embed="rId3"/>
          <a:stretch>
            <a:fillRect/>
          </a:stretch>
        </p:blipFill>
        <p:spPr>
          <a:xfrm>
            <a:off x="1297779" y="1901009"/>
            <a:ext cx="6100572" cy="2138172"/>
          </a:xfrm>
          <a:prstGeom prst="rect">
            <a:avLst/>
          </a:prstGeom>
        </p:spPr>
      </p:pic>
    </p:spTree>
    <p:extLst>
      <p:ext uri="{BB962C8B-B14F-4D97-AF65-F5344CB8AC3E}">
        <p14:creationId xmlns:p14="http://schemas.microsoft.com/office/powerpoint/2010/main" val="1655118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4043F-5CA4-4B2C-ACA9-17C1440E11A1}"/>
              </a:ext>
            </a:extLst>
          </p:cNvPr>
          <p:cNvSpPr>
            <a:spLocks noGrp="1"/>
          </p:cNvSpPr>
          <p:nvPr>
            <p:ph type="body" sz="quarter" idx="11"/>
          </p:nvPr>
        </p:nvSpPr>
        <p:spPr>
          <a:xfrm>
            <a:off x="426548" y="111386"/>
            <a:ext cx="8290903" cy="647700"/>
          </a:xfrm>
        </p:spPr>
        <p:txBody>
          <a:bodyPr/>
          <a:lstStyle/>
          <a:p>
            <a:r>
              <a:rPr lang="en-US" dirty="0"/>
              <a:t>Hopeful idea number 2 </a:t>
            </a:r>
          </a:p>
          <a:p>
            <a:endParaRPr lang="en-US" dirty="0"/>
          </a:p>
        </p:txBody>
      </p:sp>
      <p:sp>
        <p:nvSpPr>
          <p:cNvPr id="3" name="Text Placeholder 2">
            <a:extLst>
              <a:ext uri="{FF2B5EF4-FFF2-40B4-BE49-F238E27FC236}">
                <a16:creationId xmlns:a16="http://schemas.microsoft.com/office/drawing/2014/main" id="{DF5287B0-139B-4592-A99D-0B073D866DDD}"/>
              </a:ext>
            </a:extLst>
          </p:cNvPr>
          <p:cNvSpPr>
            <a:spLocks noGrp="1"/>
          </p:cNvSpPr>
          <p:nvPr>
            <p:ph type="body" sz="quarter" idx="12"/>
          </p:nvPr>
        </p:nvSpPr>
        <p:spPr>
          <a:xfrm>
            <a:off x="416217" y="759086"/>
            <a:ext cx="8280751" cy="2504435"/>
          </a:xfrm>
        </p:spPr>
        <p:txBody>
          <a:bodyPr/>
          <a:lstStyle/>
          <a:p>
            <a:pPr marL="0" indent="0">
              <a:buNone/>
            </a:pPr>
            <a:r>
              <a:rPr lang="en-AU" sz="1400" dirty="0"/>
              <a:t>. </a:t>
            </a:r>
          </a:p>
          <a:p>
            <a:pPr marL="0" indent="0">
              <a:buNone/>
            </a:pPr>
            <a:endParaRPr lang="en-AU" sz="1400" dirty="0"/>
          </a:p>
          <a:p>
            <a:pPr marL="0" indent="0">
              <a:buNone/>
            </a:pPr>
            <a:endParaRPr lang="en-US" sz="1400" dirty="0"/>
          </a:p>
        </p:txBody>
      </p:sp>
      <p:pic>
        <p:nvPicPr>
          <p:cNvPr id="5" name="Picture 4">
            <a:extLst>
              <a:ext uri="{FF2B5EF4-FFF2-40B4-BE49-F238E27FC236}">
                <a16:creationId xmlns:a16="http://schemas.microsoft.com/office/drawing/2014/main" id="{907950D9-EAAA-4C6F-8CB5-AFC629675771}"/>
              </a:ext>
            </a:extLst>
          </p:cNvPr>
          <p:cNvPicPr>
            <a:picLocks noChangeAspect="1"/>
          </p:cNvPicPr>
          <p:nvPr/>
        </p:nvPicPr>
        <p:blipFill>
          <a:blip r:embed="rId3"/>
          <a:stretch>
            <a:fillRect/>
          </a:stretch>
        </p:blipFill>
        <p:spPr>
          <a:xfrm>
            <a:off x="1521713" y="1172313"/>
            <a:ext cx="6100572" cy="2738908"/>
          </a:xfrm>
          <a:prstGeom prst="rect">
            <a:avLst/>
          </a:prstGeom>
        </p:spPr>
      </p:pic>
    </p:spTree>
    <p:extLst>
      <p:ext uri="{BB962C8B-B14F-4D97-AF65-F5344CB8AC3E}">
        <p14:creationId xmlns:p14="http://schemas.microsoft.com/office/powerpoint/2010/main" val="2549045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8DA3C-0665-44B2-A5DA-755647D1FC45}"/>
              </a:ext>
            </a:extLst>
          </p:cNvPr>
          <p:cNvSpPr>
            <a:spLocks noGrp="1"/>
          </p:cNvSpPr>
          <p:nvPr>
            <p:ph type="body" sz="quarter" idx="11"/>
          </p:nvPr>
        </p:nvSpPr>
        <p:spPr>
          <a:xfrm>
            <a:off x="292077" y="72279"/>
            <a:ext cx="8290903" cy="647700"/>
          </a:xfrm>
        </p:spPr>
        <p:txBody>
          <a:bodyPr/>
          <a:lstStyle/>
          <a:p>
            <a:r>
              <a:rPr lang="en-AU" sz="3200" dirty="0"/>
              <a:t>Plan for Day </a:t>
            </a:r>
            <a:endParaRPr lang="en-US" sz="3200" dirty="0"/>
          </a:p>
        </p:txBody>
      </p:sp>
      <p:sp>
        <p:nvSpPr>
          <p:cNvPr id="3" name="Text Placeholder 2">
            <a:extLst>
              <a:ext uri="{FF2B5EF4-FFF2-40B4-BE49-F238E27FC236}">
                <a16:creationId xmlns:a16="http://schemas.microsoft.com/office/drawing/2014/main" id="{D55D47BE-307C-485B-932A-E3293A745E48}"/>
              </a:ext>
            </a:extLst>
          </p:cNvPr>
          <p:cNvSpPr>
            <a:spLocks noGrp="1"/>
          </p:cNvSpPr>
          <p:nvPr>
            <p:ph type="body" sz="quarter" idx="12"/>
          </p:nvPr>
        </p:nvSpPr>
        <p:spPr>
          <a:xfrm>
            <a:off x="241397" y="538444"/>
            <a:ext cx="8280751" cy="2504435"/>
          </a:xfrm>
        </p:spPr>
        <p:txBody>
          <a:bodyPr/>
          <a:lstStyle/>
          <a:p>
            <a:pPr marL="0" indent="0">
              <a:buNone/>
            </a:pPr>
            <a:r>
              <a:rPr lang="en-AU" sz="1400" b="1" dirty="0"/>
              <a:t>Goals/outcomes – Part 1: Provocations </a:t>
            </a:r>
          </a:p>
          <a:p>
            <a:pPr marL="0" indent="0">
              <a:buNone/>
            </a:pPr>
            <a:endParaRPr lang="en-AU" sz="1100" dirty="0"/>
          </a:p>
          <a:p>
            <a:r>
              <a:rPr lang="en-AU" sz="1100" dirty="0"/>
              <a:t>Engage with examples of action research projects that have followed our process and in presentation format (reflections: what I learnt about my students and what I learnt about my teaching) </a:t>
            </a:r>
          </a:p>
          <a:p>
            <a:pPr marL="0" indent="0">
              <a:buNone/>
            </a:pPr>
            <a:endParaRPr lang="en-AU" sz="1100" dirty="0"/>
          </a:p>
          <a:p>
            <a:r>
              <a:rPr lang="en-AU" sz="1100" dirty="0"/>
              <a:t>Develop hopeful idea and your research question (writing/thinking time)</a:t>
            </a:r>
          </a:p>
          <a:p>
            <a:pPr marL="0" indent="0">
              <a:buNone/>
            </a:pPr>
            <a:endParaRPr lang="en-AU" sz="1100" dirty="0"/>
          </a:p>
          <a:p>
            <a:r>
              <a:rPr lang="en-AU" sz="1100" dirty="0"/>
              <a:t>Engage with epistemological foundations of action research process in Higher Education (</a:t>
            </a:r>
            <a:r>
              <a:rPr lang="en-AU" sz="1100" dirty="0" err="1"/>
              <a:t>Kemmis</a:t>
            </a:r>
            <a:r>
              <a:rPr lang="en-AU" sz="1100" dirty="0"/>
              <a:t> reading) </a:t>
            </a:r>
          </a:p>
          <a:p>
            <a:endParaRPr lang="en-AU" sz="1100" dirty="0"/>
          </a:p>
          <a:p>
            <a:r>
              <a:rPr lang="en-AU" sz="1100" dirty="0"/>
              <a:t>Define your pedagogical approach that underpins your re-design</a:t>
            </a:r>
          </a:p>
          <a:p>
            <a:pPr marL="0" indent="0">
              <a:buNone/>
            </a:pPr>
            <a:endParaRPr lang="en-AU" sz="1200" b="1" dirty="0"/>
          </a:p>
          <a:p>
            <a:pPr marL="0" indent="0">
              <a:buNone/>
            </a:pPr>
            <a:r>
              <a:rPr lang="en-AU" sz="1200" b="1" dirty="0"/>
              <a:t>Goals/outcomes – Part 2: Redesign  </a:t>
            </a:r>
          </a:p>
          <a:p>
            <a:pPr marL="0" indent="0">
              <a:buNone/>
            </a:pPr>
            <a:endParaRPr lang="en-AU" sz="1200" dirty="0"/>
          </a:p>
          <a:p>
            <a:r>
              <a:rPr lang="en-AU" sz="1100" dirty="0"/>
              <a:t>Engage with re-design of your teaching (Biggs reading on constructive alignment). What the student does in Teaching and Learning Activities (on-line or face to face) can make significant difference in the learning outcomes. How do we engage students in completing formative tasks?</a:t>
            </a:r>
          </a:p>
          <a:p>
            <a:pPr marL="0" indent="0">
              <a:buNone/>
            </a:pPr>
            <a:r>
              <a:rPr lang="en-AU" sz="1100" dirty="0"/>
              <a:t> </a:t>
            </a:r>
          </a:p>
          <a:p>
            <a:r>
              <a:rPr lang="en-AU" sz="1100" dirty="0"/>
              <a:t>Engage with other examples of projects from UniSA and their approach to re-design</a:t>
            </a:r>
          </a:p>
          <a:p>
            <a:pPr marL="0" indent="0">
              <a:buNone/>
            </a:pPr>
            <a:endParaRPr lang="en-AU" sz="1100" dirty="0"/>
          </a:p>
          <a:p>
            <a:r>
              <a:rPr lang="en-AU" sz="1100" dirty="0"/>
              <a:t>Develop plan for your data collection (Schratz reading) – What data? Survey, Interviews, Focus groups, reflective journal? Review example of survey/focus group questions (writing/thinking time)</a:t>
            </a:r>
          </a:p>
          <a:p>
            <a:pPr marL="0" indent="0">
              <a:buNone/>
            </a:pPr>
            <a:endParaRPr lang="en-AU" sz="1100" dirty="0"/>
          </a:p>
          <a:p>
            <a:r>
              <a:rPr lang="en-AU" sz="1100" dirty="0"/>
              <a:t>Discuss ethics process so you can publish your research </a:t>
            </a:r>
          </a:p>
          <a:p>
            <a:endParaRPr lang="en-US" sz="1600" dirty="0"/>
          </a:p>
        </p:txBody>
      </p:sp>
    </p:spTree>
    <p:extLst>
      <p:ext uri="{BB962C8B-B14F-4D97-AF65-F5344CB8AC3E}">
        <p14:creationId xmlns:p14="http://schemas.microsoft.com/office/powerpoint/2010/main" val="16059160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28978-4EB4-4EC8-BA5E-907CDACDE7CB}"/>
              </a:ext>
            </a:extLst>
          </p:cNvPr>
          <p:cNvSpPr>
            <a:spLocks noGrp="1"/>
          </p:cNvSpPr>
          <p:nvPr>
            <p:ph type="body" sz="quarter" idx="11"/>
          </p:nvPr>
        </p:nvSpPr>
        <p:spPr>
          <a:xfrm>
            <a:off x="304250" y="148708"/>
            <a:ext cx="8290903" cy="647700"/>
          </a:xfrm>
        </p:spPr>
        <p:txBody>
          <a:bodyPr/>
          <a:lstStyle/>
          <a:p>
            <a:r>
              <a:rPr lang="en-AU" sz="2800" dirty="0"/>
              <a:t>Apathy, boredom or misunderstood – what did I learn about my students? </a:t>
            </a:r>
            <a:endParaRPr lang="en-US" sz="2800" dirty="0"/>
          </a:p>
        </p:txBody>
      </p:sp>
      <p:sp>
        <p:nvSpPr>
          <p:cNvPr id="3" name="Text Placeholder 2">
            <a:extLst>
              <a:ext uri="{FF2B5EF4-FFF2-40B4-BE49-F238E27FC236}">
                <a16:creationId xmlns:a16="http://schemas.microsoft.com/office/drawing/2014/main" id="{0B00C4CE-FAEF-4D14-B34D-1FEFB08328DB}"/>
              </a:ext>
            </a:extLst>
          </p:cNvPr>
          <p:cNvSpPr>
            <a:spLocks noGrp="1"/>
          </p:cNvSpPr>
          <p:nvPr>
            <p:ph type="body" sz="quarter" idx="12"/>
          </p:nvPr>
        </p:nvSpPr>
        <p:spPr>
          <a:xfrm>
            <a:off x="314402" y="950173"/>
            <a:ext cx="8280751" cy="2504435"/>
          </a:xfrm>
        </p:spPr>
        <p:txBody>
          <a:bodyPr/>
          <a:lstStyle/>
          <a:p>
            <a:pPr marL="0" indent="0">
              <a:buNone/>
            </a:pPr>
            <a:r>
              <a:rPr lang="en-AU" sz="1600" dirty="0"/>
              <a:t>The data collection demonstrated  students acknowledged that they may not complete the course with an increased interest with politics or political bias, but that their eyes have been opened to this process in the media and they are aware of the significance of political bias:</a:t>
            </a:r>
          </a:p>
          <a:p>
            <a:pPr marL="0" indent="0">
              <a:buNone/>
            </a:pPr>
            <a:endParaRPr lang="en-AU" sz="1600" dirty="0"/>
          </a:p>
          <a:p>
            <a:pPr marL="0" indent="0">
              <a:buNone/>
            </a:pPr>
            <a:r>
              <a:rPr lang="en-AU" sz="1600" dirty="0"/>
              <a:t>‘</a:t>
            </a:r>
            <a:r>
              <a:rPr lang="en-AU" sz="1600" i="1" dirty="0"/>
              <a:t>My interest in politics has not changed. I still don’t have a view on it but now when I see the media exposing it, I do look up key words on the topic to gain a better understanding about what the media was wanting to expose</a:t>
            </a:r>
            <a:r>
              <a:rPr lang="en-AU" sz="1600" dirty="0"/>
              <a:t>’ (Student feedback, Survey 2019); </a:t>
            </a:r>
          </a:p>
          <a:p>
            <a:pPr marL="0" indent="0">
              <a:buNone/>
            </a:pPr>
            <a:r>
              <a:rPr lang="en-AU" sz="1600" dirty="0"/>
              <a:t>‘</a:t>
            </a:r>
            <a:r>
              <a:rPr lang="en-AU" sz="1600" i="1" dirty="0"/>
              <a:t>I never really had a thought when it came to politics, however with media I have learnt not to also rely on what is being shown without looking it up with evidence</a:t>
            </a:r>
            <a:r>
              <a:rPr lang="en-AU" sz="1600" dirty="0"/>
              <a:t>’ (Student feedback, Survey 2019). </a:t>
            </a:r>
          </a:p>
          <a:p>
            <a:pPr marL="0" indent="0">
              <a:buNone/>
            </a:pPr>
            <a:endParaRPr lang="en-AU" sz="1600" dirty="0"/>
          </a:p>
          <a:p>
            <a:pPr marL="0" indent="0">
              <a:buNone/>
            </a:pPr>
            <a:r>
              <a:rPr lang="en-AU" sz="1600" dirty="0"/>
              <a:t>Hess and </a:t>
            </a:r>
            <a:r>
              <a:rPr lang="en-AU" sz="1600" dirty="0" err="1"/>
              <a:t>Gatti</a:t>
            </a:r>
            <a:r>
              <a:rPr lang="en-AU" sz="1600" dirty="0"/>
              <a:t> (2010, p. 22) propose that ‘teaching controversial issues through discussion strengthens democracy because of the causal relationship between discussion and the cultivation of political tolerance’, that is vital to democracies like Australia.</a:t>
            </a:r>
          </a:p>
          <a:p>
            <a:endParaRPr lang="en-AU" sz="1600" dirty="0"/>
          </a:p>
          <a:p>
            <a:endParaRPr lang="en-US" dirty="0"/>
          </a:p>
        </p:txBody>
      </p:sp>
    </p:spTree>
    <p:extLst>
      <p:ext uri="{BB962C8B-B14F-4D97-AF65-F5344CB8AC3E}">
        <p14:creationId xmlns:p14="http://schemas.microsoft.com/office/powerpoint/2010/main" val="32891479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BA71B8-C61C-46C1-BCD5-801AD8589804}"/>
              </a:ext>
            </a:extLst>
          </p:cNvPr>
          <p:cNvSpPr>
            <a:spLocks noGrp="1"/>
          </p:cNvSpPr>
          <p:nvPr>
            <p:ph type="body" sz="quarter" idx="11"/>
          </p:nvPr>
        </p:nvSpPr>
        <p:spPr>
          <a:xfrm>
            <a:off x="406057" y="111386"/>
            <a:ext cx="8290903" cy="647700"/>
          </a:xfrm>
        </p:spPr>
        <p:txBody>
          <a:bodyPr/>
          <a:lstStyle/>
          <a:p>
            <a:r>
              <a:rPr lang="en-AU" sz="3200" dirty="0"/>
              <a:t>Apathy, boredom or misunderstood – what did I learn about my students? </a:t>
            </a:r>
            <a:endParaRPr lang="en-US" sz="3200" dirty="0"/>
          </a:p>
          <a:p>
            <a:endParaRPr lang="en-US" dirty="0"/>
          </a:p>
        </p:txBody>
      </p:sp>
      <p:sp>
        <p:nvSpPr>
          <p:cNvPr id="3" name="Text Placeholder 2">
            <a:extLst>
              <a:ext uri="{FF2B5EF4-FFF2-40B4-BE49-F238E27FC236}">
                <a16:creationId xmlns:a16="http://schemas.microsoft.com/office/drawing/2014/main" id="{E7149F61-94A4-4892-B417-10F947D03D8B}"/>
              </a:ext>
            </a:extLst>
          </p:cNvPr>
          <p:cNvSpPr>
            <a:spLocks noGrp="1"/>
          </p:cNvSpPr>
          <p:nvPr>
            <p:ph type="body" sz="quarter" idx="12"/>
          </p:nvPr>
        </p:nvSpPr>
        <p:spPr>
          <a:xfrm>
            <a:off x="266090" y="1099463"/>
            <a:ext cx="8280751" cy="2504435"/>
          </a:xfrm>
        </p:spPr>
        <p:txBody>
          <a:bodyPr/>
          <a:lstStyle/>
          <a:p>
            <a:pPr marL="0" indent="0">
              <a:buNone/>
            </a:pPr>
            <a:r>
              <a:rPr lang="en-AU" sz="1400" dirty="0"/>
              <a:t>The responses to question 2 of the survey about the course increasing confidence in identifying the way specific groups and people are represented in the media, indicate this awareness of marginalization as one student responded ‘</a:t>
            </a:r>
            <a:r>
              <a:rPr lang="en-AU" sz="1400" i="1" dirty="0"/>
              <a:t>I guess the lesson of asking ‘whose voices are being heard/ignored is important to remember</a:t>
            </a:r>
            <a:r>
              <a:rPr lang="en-AU" sz="1400" dirty="0"/>
              <a:t>’ (Student feedback, Survey 2019).</a:t>
            </a:r>
          </a:p>
          <a:p>
            <a:pPr marL="0" indent="0">
              <a:buNone/>
            </a:pPr>
            <a:endParaRPr lang="en-AU" sz="1400" dirty="0"/>
          </a:p>
          <a:p>
            <a:pPr marL="0" indent="0">
              <a:buNone/>
            </a:pPr>
            <a:endParaRPr lang="en-AU" sz="1400" dirty="0"/>
          </a:p>
          <a:p>
            <a:pPr marL="0" indent="0">
              <a:buNone/>
            </a:pPr>
            <a:r>
              <a:rPr lang="en-AU" sz="1400" dirty="0"/>
              <a:t> Another student reflected </a:t>
            </a:r>
            <a:r>
              <a:rPr lang="en-AU" sz="1400" i="1" dirty="0"/>
              <a:t>‘I was unaware of how much minorities were not represented in the media. I previously never thought much about the voices that were excluded’</a:t>
            </a:r>
            <a:r>
              <a:rPr lang="en-AU" sz="1400" dirty="0"/>
              <a:t> (Student feedback, Survey 2019). </a:t>
            </a:r>
          </a:p>
          <a:p>
            <a:pPr marL="0" indent="0">
              <a:buNone/>
            </a:pPr>
            <a:endParaRPr lang="en-AU" sz="1400" dirty="0"/>
          </a:p>
          <a:p>
            <a:pPr marL="0" indent="0">
              <a:buNone/>
            </a:pPr>
            <a:endParaRPr lang="en-AU" sz="1400" dirty="0"/>
          </a:p>
          <a:p>
            <a:pPr marL="0" indent="0">
              <a:buNone/>
            </a:pPr>
            <a:r>
              <a:rPr lang="en-AU" sz="1400" dirty="0"/>
              <a:t>The scaffolding of concepts and application to different texts each week provided the tools for students to apply in their everyday ‘reading of the world’ (Freire 2004) as this student shared: ‘</a:t>
            </a:r>
            <a:r>
              <a:rPr lang="en-AU" sz="1400" i="1" dirty="0"/>
              <a:t>Seeing biased articles and news had always upset me, but being able to identify methods of bias and manipulation and poor research makes it easier for me to understand</a:t>
            </a:r>
            <a:r>
              <a:rPr lang="en-AU" sz="1400" dirty="0"/>
              <a:t>’ (Student feedback, Survey 2019).</a:t>
            </a:r>
          </a:p>
          <a:p>
            <a:endParaRPr lang="en-US" dirty="0"/>
          </a:p>
        </p:txBody>
      </p:sp>
    </p:spTree>
    <p:extLst>
      <p:ext uri="{BB962C8B-B14F-4D97-AF65-F5344CB8AC3E}">
        <p14:creationId xmlns:p14="http://schemas.microsoft.com/office/powerpoint/2010/main" val="338598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DEB84-8ECF-4FCD-AB9E-D1C78CCB62A1}"/>
              </a:ext>
            </a:extLst>
          </p:cNvPr>
          <p:cNvSpPr>
            <a:spLocks noGrp="1"/>
          </p:cNvSpPr>
          <p:nvPr>
            <p:ph type="body" sz="quarter" idx="11"/>
          </p:nvPr>
        </p:nvSpPr>
        <p:spPr>
          <a:xfrm>
            <a:off x="285581" y="400635"/>
            <a:ext cx="8290903" cy="647700"/>
          </a:xfrm>
        </p:spPr>
        <p:txBody>
          <a:bodyPr/>
          <a:lstStyle/>
          <a:p>
            <a:r>
              <a:rPr lang="en-AU" sz="2400" dirty="0"/>
              <a:t>Apathy, boredom or misunderstood – what did I learn about my students? </a:t>
            </a:r>
          </a:p>
          <a:p>
            <a:endParaRPr lang="en-US" dirty="0"/>
          </a:p>
        </p:txBody>
      </p:sp>
      <p:sp>
        <p:nvSpPr>
          <p:cNvPr id="3" name="Text Placeholder 2">
            <a:extLst>
              <a:ext uri="{FF2B5EF4-FFF2-40B4-BE49-F238E27FC236}">
                <a16:creationId xmlns:a16="http://schemas.microsoft.com/office/drawing/2014/main" id="{F6D5A54A-0B68-41E8-82C3-59DA9D5B8E61}"/>
              </a:ext>
            </a:extLst>
          </p:cNvPr>
          <p:cNvSpPr>
            <a:spLocks noGrp="1"/>
          </p:cNvSpPr>
          <p:nvPr>
            <p:ph type="body" sz="quarter" idx="12"/>
          </p:nvPr>
        </p:nvSpPr>
        <p:spPr>
          <a:xfrm>
            <a:off x="285581" y="1211429"/>
            <a:ext cx="8280751" cy="2504435"/>
          </a:xfrm>
        </p:spPr>
        <p:txBody>
          <a:bodyPr/>
          <a:lstStyle/>
          <a:p>
            <a:pPr marL="0" indent="0">
              <a:buNone/>
            </a:pPr>
            <a:r>
              <a:rPr lang="en-AU" sz="1400" dirty="0"/>
              <a:t>Choosing themes that connect strongly with their lifeworlds means the students develop an enhanced awareness of the relevance of understanding political ideologies. This inspires students to challenge what is being presented as the ‘truth’ in the media across a whole range of issues. </a:t>
            </a:r>
          </a:p>
          <a:p>
            <a:pPr marL="0" indent="0">
              <a:buNone/>
            </a:pPr>
            <a:endParaRPr lang="en-AU" sz="1400" dirty="0"/>
          </a:p>
          <a:p>
            <a:pPr marL="0" indent="0">
              <a:buNone/>
            </a:pPr>
            <a:r>
              <a:rPr lang="en-AU" sz="1400" dirty="0"/>
              <a:t>In Freire’s terms, through the course students can become ‘masters of their own thinking’ (1974, p. 124), as their consciousness has been raised and they are empowered to create their own ‘truth’ claims, or narrative, about the world and their place in the world. </a:t>
            </a:r>
          </a:p>
          <a:p>
            <a:pPr marL="0" indent="0">
              <a:buNone/>
            </a:pPr>
            <a:endParaRPr lang="en-AU" sz="1400" dirty="0"/>
          </a:p>
          <a:p>
            <a:pPr marL="0" indent="0">
              <a:buNone/>
            </a:pPr>
            <a:r>
              <a:rPr lang="en-AU" sz="1400" dirty="0"/>
              <a:t>As one student reflected: ‘</a:t>
            </a:r>
            <a:r>
              <a:rPr lang="en-AU" sz="1400" i="1" dirty="0"/>
              <a:t>I think coming out of this course I will be more aware of how I might be being manipulated’</a:t>
            </a:r>
            <a:r>
              <a:rPr lang="en-AU" sz="1400" dirty="0"/>
              <a:t> (Student feedback, Survey 2019). Another student reflected: ‘</a:t>
            </a:r>
            <a:r>
              <a:rPr lang="en-AU" sz="1400" i="1" dirty="0"/>
              <a:t>Before this course I had no interest in politics, now I find I have gained a new respect for it</a:t>
            </a:r>
            <a:r>
              <a:rPr lang="en-AU" sz="1400" dirty="0"/>
              <a:t>’ (Student feedback, Survey 2019).  I have learnt that students might struggle and resist, but our role is to provide them with the ‘critical hope’ and a sense of possibility as we rebuild the world around us together through practicing compassion and being aware this is difficult in an ‘increasingly polarized society’ (Shor 2018, p. 98). </a:t>
            </a:r>
          </a:p>
          <a:p>
            <a:endParaRPr lang="en-AU" dirty="0"/>
          </a:p>
          <a:p>
            <a:endParaRPr lang="en-US" dirty="0"/>
          </a:p>
        </p:txBody>
      </p:sp>
    </p:spTree>
    <p:extLst>
      <p:ext uri="{BB962C8B-B14F-4D97-AF65-F5344CB8AC3E}">
        <p14:creationId xmlns:p14="http://schemas.microsoft.com/office/powerpoint/2010/main" val="2440801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A9027-2AF5-40F8-8EF0-FD9F54661101}"/>
              </a:ext>
            </a:extLst>
          </p:cNvPr>
          <p:cNvSpPr>
            <a:spLocks noGrp="1"/>
          </p:cNvSpPr>
          <p:nvPr>
            <p:ph type="body" sz="quarter" idx="11"/>
          </p:nvPr>
        </p:nvSpPr>
        <p:spPr/>
        <p:txBody>
          <a:bodyPr/>
          <a:lstStyle/>
          <a:p>
            <a:r>
              <a:rPr lang="en-AU" dirty="0"/>
              <a:t>What did I learn about my practice? </a:t>
            </a:r>
            <a:endParaRPr lang="en-US" dirty="0"/>
          </a:p>
          <a:p>
            <a:endParaRPr lang="en-US" dirty="0"/>
          </a:p>
        </p:txBody>
      </p:sp>
      <p:sp>
        <p:nvSpPr>
          <p:cNvPr id="3" name="Text Placeholder 2">
            <a:extLst>
              <a:ext uri="{FF2B5EF4-FFF2-40B4-BE49-F238E27FC236}">
                <a16:creationId xmlns:a16="http://schemas.microsoft.com/office/drawing/2014/main" id="{84FA4476-B2A4-4BE0-8497-4B8555AB9022}"/>
              </a:ext>
            </a:extLst>
          </p:cNvPr>
          <p:cNvSpPr>
            <a:spLocks noGrp="1"/>
          </p:cNvSpPr>
          <p:nvPr>
            <p:ph type="body" sz="quarter" idx="12"/>
          </p:nvPr>
        </p:nvSpPr>
        <p:spPr>
          <a:xfrm>
            <a:off x="332242" y="1088964"/>
            <a:ext cx="8280751" cy="2504435"/>
          </a:xfrm>
        </p:spPr>
        <p:txBody>
          <a:bodyPr/>
          <a:lstStyle/>
          <a:p>
            <a:pPr marL="0" indent="0">
              <a:buNone/>
            </a:pPr>
            <a:r>
              <a:rPr lang="en-AU" sz="1400" dirty="0"/>
              <a:t>The </a:t>
            </a:r>
            <a:r>
              <a:rPr lang="en-AU" sz="1400" b="1" dirty="0"/>
              <a:t>strategy of inviting the students </a:t>
            </a:r>
            <a:r>
              <a:rPr lang="en-AU" sz="1400" dirty="0"/>
              <a:t>to select a topic they strongly connect with led to increased engagement and heightened sense of the relevance of politics in their lives. I also observed that often students discomfort dissipated or eased by week four or five of the course as they focused on critically analysing their own article, giving them agency over their learning and avoiding a scenario where I ‘talk knowledge (Shor 1992, p. 85) at them. </a:t>
            </a:r>
          </a:p>
          <a:p>
            <a:pPr marL="0" indent="0">
              <a:buNone/>
            </a:pPr>
            <a:endParaRPr lang="en-AU" sz="1400" dirty="0"/>
          </a:p>
          <a:p>
            <a:pPr marL="0" indent="0">
              <a:buNone/>
            </a:pPr>
            <a:r>
              <a:rPr lang="en-AU" sz="1400" dirty="0"/>
              <a:t>Also by </a:t>
            </a:r>
            <a:r>
              <a:rPr lang="en-AU" sz="1400" b="1" dirty="0"/>
              <a:t>demonstrating an interest in their lifeworlds </a:t>
            </a:r>
            <a:r>
              <a:rPr lang="en-AU" sz="1400" dirty="0"/>
              <a:t>through the case study of news articles on graduate outcomes may also help alleviate the discomfort and build ‘trust’ and ‘goodwill’ between the students and myself as I demonstrate by this careful topic selection, I care about their education and employment opportunities. </a:t>
            </a:r>
          </a:p>
          <a:p>
            <a:endParaRPr lang="en-AU" sz="1400" dirty="0"/>
          </a:p>
          <a:p>
            <a:pPr marL="0" indent="0">
              <a:buNone/>
            </a:pPr>
            <a:r>
              <a:rPr lang="en-AU" sz="1400" dirty="0"/>
              <a:t>I am </a:t>
            </a:r>
            <a:r>
              <a:rPr lang="en-AU" sz="1400" b="1" dirty="0"/>
              <a:t>more attuned to my emotional reactions </a:t>
            </a:r>
            <a:r>
              <a:rPr lang="en-AU" sz="1400" dirty="0"/>
              <a:t>in the teaching space, as I understand the importance to ‘pause’ and manage my own emotions (</a:t>
            </a:r>
            <a:r>
              <a:rPr lang="en-AU" sz="1400" dirty="0" err="1"/>
              <a:t>Cutri</a:t>
            </a:r>
            <a:r>
              <a:rPr lang="en-AU" sz="1400" dirty="0"/>
              <a:t> &amp; Whiting 2015). </a:t>
            </a:r>
          </a:p>
          <a:p>
            <a:pPr marL="0" indent="0">
              <a:buNone/>
            </a:pPr>
            <a:endParaRPr lang="en-US" dirty="0"/>
          </a:p>
        </p:txBody>
      </p:sp>
    </p:spTree>
    <p:extLst>
      <p:ext uri="{BB962C8B-B14F-4D97-AF65-F5344CB8AC3E}">
        <p14:creationId xmlns:p14="http://schemas.microsoft.com/office/powerpoint/2010/main" val="12687144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EDBAC-ACE4-4806-8BBD-6CBCB204A09F}"/>
              </a:ext>
            </a:extLst>
          </p:cNvPr>
          <p:cNvSpPr>
            <a:spLocks noGrp="1"/>
          </p:cNvSpPr>
          <p:nvPr>
            <p:ph type="body" sz="quarter" idx="11"/>
          </p:nvPr>
        </p:nvSpPr>
        <p:spPr/>
        <p:txBody>
          <a:bodyPr/>
          <a:lstStyle/>
          <a:p>
            <a:r>
              <a:rPr lang="en-AU" dirty="0"/>
              <a:t>In conclusion….</a:t>
            </a:r>
            <a:endParaRPr lang="en-US" dirty="0"/>
          </a:p>
        </p:txBody>
      </p:sp>
      <p:sp>
        <p:nvSpPr>
          <p:cNvPr id="3" name="Text Placeholder 2">
            <a:extLst>
              <a:ext uri="{FF2B5EF4-FFF2-40B4-BE49-F238E27FC236}">
                <a16:creationId xmlns:a16="http://schemas.microsoft.com/office/drawing/2014/main" id="{1EEF2E7E-ABAF-4208-9972-C714F9F2E0DE}"/>
              </a:ext>
            </a:extLst>
          </p:cNvPr>
          <p:cNvSpPr>
            <a:spLocks noGrp="1"/>
          </p:cNvSpPr>
          <p:nvPr>
            <p:ph type="body" sz="quarter" idx="12"/>
          </p:nvPr>
        </p:nvSpPr>
        <p:spPr>
          <a:xfrm>
            <a:off x="416217" y="950173"/>
            <a:ext cx="8280751" cy="2504435"/>
          </a:xfrm>
        </p:spPr>
        <p:txBody>
          <a:bodyPr/>
          <a:lstStyle/>
          <a:p>
            <a:pPr marL="0" indent="0">
              <a:buNone/>
            </a:pPr>
            <a:r>
              <a:rPr lang="en-AU" sz="1400" dirty="0"/>
              <a:t>Enabling pedagogy enacted in a critical literacy course presents opportunities of transformation not just for students, but for educators as well. To borrow from hooks (1994, p. 21), </a:t>
            </a:r>
            <a:r>
              <a:rPr lang="en-AU" sz="1400" i="1" dirty="0"/>
              <a:t>‘any classroom that employs a holistic model of learning will also be a place that teachers grow, and are empowered by the process. That transformation cannot happen if we refuse to be vulnerable while encouraging students to take risks</a:t>
            </a:r>
            <a:r>
              <a:rPr lang="en-AU" sz="1400" dirty="0"/>
              <a:t>’. </a:t>
            </a:r>
          </a:p>
          <a:p>
            <a:pPr marL="0" indent="0">
              <a:buNone/>
            </a:pPr>
            <a:endParaRPr lang="en-AU" sz="1400" dirty="0"/>
          </a:p>
          <a:p>
            <a:pPr marL="0" indent="0">
              <a:buNone/>
            </a:pPr>
            <a:r>
              <a:rPr lang="en-AU" sz="1400" dirty="0"/>
              <a:t>Participating in a collective action research project gave me the confidence to face my vulnerability and overcome teaching challenges that has contributed to increased student engagement, outstanding student outcomes of high challenge curricula and increased hope for the students: </a:t>
            </a:r>
            <a:r>
              <a:rPr lang="en-AU" sz="1400" i="1" dirty="0"/>
              <a:t>I have doubted myself for most of my life but I am finally starting to realise that I am capable, I just have to believe in myself a bit more</a:t>
            </a:r>
            <a:r>
              <a:rPr lang="en-AU" sz="1400" dirty="0"/>
              <a:t> (student email communication, 2020). </a:t>
            </a:r>
          </a:p>
          <a:p>
            <a:pPr marL="0" indent="0">
              <a:buNone/>
            </a:pPr>
            <a:endParaRPr lang="en-AU" sz="1400" dirty="0"/>
          </a:p>
          <a:p>
            <a:pPr marL="0" indent="0">
              <a:buNone/>
            </a:pPr>
            <a:r>
              <a:rPr lang="en-AU" sz="1400" dirty="0"/>
              <a:t>As the student cohort in Bachelor level study becomes increasingly diverse, adopting ‘critical’ pedagogical approaches in undergraduate teaching not only supports a social justice agenda for widening participation, but also improves overall student engagement, retention and satisfaction with teaching. </a:t>
            </a:r>
          </a:p>
          <a:p>
            <a:endParaRPr lang="en-AU" dirty="0"/>
          </a:p>
          <a:p>
            <a:endParaRPr lang="en-US" dirty="0"/>
          </a:p>
        </p:txBody>
      </p:sp>
    </p:spTree>
    <p:extLst>
      <p:ext uri="{BB962C8B-B14F-4D97-AF65-F5344CB8AC3E}">
        <p14:creationId xmlns:p14="http://schemas.microsoft.com/office/powerpoint/2010/main" val="3322906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2ECFA-CF02-4E2F-907C-CDB35345B5D7}"/>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74473458-B5A3-4E56-9DAD-D4CBB3E2A20A}"/>
              </a:ext>
            </a:extLst>
          </p:cNvPr>
          <p:cNvSpPr>
            <a:spLocks noGrp="1"/>
          </p:cNvSpPr>
          <p:nvPr>
            <p:ph type="body" sz="quarter" idx="12"/>
          </p:nvPr>
        </p:nvSpPr>
        <p:spPr/>
        <p:txBody>
          <a:bodyPr/>
          <a:lstStyle/>
          <a:p>
            <a:pPr marL="0" indent="0">
              <a:buNone/>
            </a:pPr>
            <a:r>
              <a:rPr lang="en-AU" dirty="0">
                <a:ea typeface="Calibri" panose="020F0502020204030204" pitchFamily="34" charset="0"/>
                <a:cs typeface="Times New Roman" panose="02020603050405020304" pitchFamily="18" charset="0"/>
              </a:rPr>
              <a:t>10:1</a:t>
            </a:r>
            <a:r>
              <a:rPr lang="en-AU" sz="2400" dirty="0">
                <a:effectLst/>
                <a:ea typeface="Calibri" panose="020F0502020204030204" pitchFamily="34" charset="0"/>
                <a:cs typeface="Times New Roman" panose="02020603050405020304" pitchFamily="18" charset="0"/>
              </a:rPr>
              <a:t>5 Group discussion: Revisiting pedagogical approaches that underpin re-design/intervention (where are we up to in our reading) </a:t>
            </a:r>
          </a:p>
          <a:p>
            <a:endParaRPr lang="en-US" dirty="0"/>
          </a:p>
        </p:txBody>
      </p:sp>
    </p:spTree>
    <p:extLst>
      <p:ext uri="{BB962C8B-B14F-4D97-AF65-F5344CB8AC3E}">
        <p14:creationId xmlns:p14="http://schemas.microsoft.com/office/powerpoint/2010/main" val="3135620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ar: 5 Points 10">
            <a:extLst>
              <a:ext uri="{FF2B5EF4-FFF2-40B4-BE49-F238E27FC236}">
                <a16:creationId xmlns:a16="http://schemas.microsoft.com/office/drawing/2014/main" id="{11581B13-E323-4519-9ED7-0A90F9358F41}"/>
              </a:ext>
            </a:extLst>
          </p:cNvPr>
          <p:cNvSpPr/>
          <p:nvPr/>
        </p:nvSpPr>
        <p:spPr bwMode="auto">
          <a:xfrm>
            <a:off x="4914900" y="227110"/>
            <a:ext cx="1617595" cy="125138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defRPr/>
            </a:pPr>
            <a:endParaRPr lang="en-US" sz="1800">
              <a:solidFill>
                <a:srgbClr val="000000"/>
              </a:solidFill>
            </a:endParaRPr>
          </a:p>
        </p:txBody>
      </p:sp>
      <p:sp>
        <p:nvSpPr>
          <p:cNvPr id="2" name="Text Placeholder 1">
            <a:extLst>
              <a:ext uri="{FF2B5EF4-FFF2-40B4-BE49-F238E27FC236}">
                <a16:creationId xmlns:a16="http://schemas.microsoft.com/office/drawing/2014/main" id="{56610F22-46EF-4CD4-9E92-692E42ED3368}"/>
              </a:ext>
            </a:extLst>
          </p:cNvPr>
          <p:cNvSpPr>
            <a:spLocks noGrp="1"/>
          </p:cNvSpPr>
          <p:nvPr>
            <p:ph type="body" sz="quarter" idx="10"/>
          </p:nvPr>
        </p:nvSpPr>
        <p:spPr/>
        <p:txBody>
          <a:bodyPr/>
          <a:lstStyle/>
          <a:p>
            <a:r>
              <a:rPr lang="en-AU" dirty="0"/>
              <a:t>Education over the life-cycle </a:t>
            </a:r>
            <a:endParaRPr lang="en-US" dirty="0"/>
          </a:p>
        </p:txBody>
      </p:sp>
      <p:sp>
        <p:nvSpPr>
          <p:cNvPr id="3" name="Text Placeholder 2">
            <a:extLst>
              <a:ext uri="{FF2B5EF4-FFF2-40B4-BE49-F238E27FC236}">
                <a16:creationId xmlns:a16="http://schemas.microsoft.com/office/drawing/2014/main" id="{96202A95-44A1-4272-8D3F-B976F7E0C11E}"/>
              </a:ext>
            </a:extLst>
          </p:cNvPr>
          <p:cNvSpPr>
            <a:spLocks noGrp="1"/>
          </p:cNvSpPr>
          <p:nvPr>
            <p:ph type="body" sz="quarter" idx="11"/>
          </p:nvPr>
        </p:nvSpPr>
        <p:spPr>
          <a:xfrm>
            <a:off x="414338" y="971550"/>
            <a:ext cx="8258175" cy="2962275"/>
          </a:xfrm>
        </p:spPr>
        <p:txBody>
          <a:bodyPr/>
          <a:lstStyle/>
          <a:p>
            <a:pPr>
              <a:lnSpc>
                <a:spcPct val="90000"/>
              </a:lnSpc>
            </a:pPr>
            <a:endParaRPr lang="en-AU" dirty="0"/>
          </a:p>
          <a:p>
            <a:endParaRPr lang="en-US" dirty="0"/>
          </a:p>
        </p:txBody>
      </p:sp>
      <p:sp>
        <p:nvSpPr>
          <p:cNvPr id="4" name="Arrow: Left-Right 3">
            <a:extLst>
              <a:ext uri="{FF2B5EF4-FFF2-40B4-BE49-F238E27FC236}">
                <a16:creationId xmlns:a16="http://schemas.microsoft.com/office/drawing/2014/main" id="{16B17C65-0AB5-4409-9518-49658DD10588}"/>
              </a:ext>
            </a:extLst>
          </p:cNvPr>
          <p:cNvSpPr/>
          <p:nvPr/>
        </p:nvSpPr>
        <p:spPr bwMode="auto">
          <a:xfrm>
            <a:off x="471487" y="2089214"/>
            <a:ext cx="7739063" cy="363474"/>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defRPr/>
            </a:pPr>
            <a:endParaRPr lang="en-US" sz="1800">
              <a:solidFill>
                <a:srgbClr val="000000"/>
              </a:solidFill>
            </a:endParaRPr>
          </a:p>
        </p:txBody>
      </p:sp>
      <p:sp>
        <p:nvSpPr>
          <p:cNvPr id="5" name="TextBox 4">
            <a:extLst>
              <a:ext uri="{FF2B5EF4-FFF2-40B4-BE49-F238E27FC236}">
                <a16:creationId xmlns:a16="http://schemas.microsoft.com/office/drawing/2014/main" id="{38F01BB8-4661-440C-8B2B-246C70117BEF}"/>
              </a:ext>
            </a:extLst>
          </p:cNvPr>
          <p:cNvSpPr txBox="1"/>
          <p:nvPr/>
        </p:nvSpPr>
        <p:spPr>
          <a:xfrm>
            <a:off x="4229100" y="2228850"/>
            <a:ext cx="685800" cy="369332"/>
          </a:xfrm>
          <a:prstGeom prst="rect">
            <a:avLst/>
          </a:prstGeom>
          <a:noFill/>
        </p:spPr>
        <p:txBody>
          <a:bodyPr wrap="square" rtlCol="0">
            <a:spAutoFit/>
          </a:bodyPr>
          <a:lstStyle/>
          <a:p>
            <a:pPr defTabSz="685800">
              <a:defRPr/>
            </a:pPr>
            <a:endParaRPr lang="en-US" sz="1800" dirty="0">
              <a:solidFill>
                <a:srgbClr val="000000"/>
              </a:solidFill>
            </a:endParaRPr>
          </a:p>
        </p:txBody>
      </p:sp>
      <p:sp>
        <p:nvSpPr>
          <p:cNvPr id="6" name="TextBox 5">
            <a:extLst>
              <a:ext uri="{FF2B5EF4-FFF2-40B4-BE49-F238E27FC236}">
                <a16:creationId xmlns:a16="http://schemas.microsoft.com/office/drawing/2014/main" id="{AFFADDEE-D130-464B-A6DA-31D43289102F}"/>
              </a:ext>
            </a:extLst>
          </p:cNvPr>
          <p:cNvSpPr txBox="1"/>
          <p:nvPr/>
        </p:nvSpPr>
        <p:spPr>
          <a:xfrm>
            <a:off x="4229100" y="2228850"/>
            <a:ext cx="685800" cy="369332"/>
          </a:xfrm>
          <a:prstGeom prst="rect">
            <a:avLst/>
          </a:prstGeom>
          <a:noFill/>
        </p:spPr>
        <p:txBody>
          <a:bodyPr wrap="square" rtlCol="0">
            <a:spAutoFit/>
          </a:bodyPr>
          <a:lstStyle/>
          <a:p>
            <a:pPr defTabSz="685800">
              <a:defRPr/>
            </a:pPr>
            <a:endParaRPr lang="en-US" sz="1800" dirty="0">
              <a:solidFill>
                <a:srgbClr val="000000"/>
              </a:solidFill>
            </a:endParaRPr>
          </a:p>
        </p:txBody>
      </p:sp>
      <p:sp>
        <p:nvSpPr>
          <p:cNvPr id="7" name="TextBox 6">
            <a:extLst>
              <a:ext uri="{FF2B5EF4-FFF2-40B4-BE49-F238E27FC236}">
                <a16:creationId xmlns:a16="http://schemas.microsoft.com/office/drawing/2014/main" id="{B91EFBAF-453A-4A55-A483-0EB4114C9924}"/>
              </a:ext>
            </a:extLst>
          </p:cNvPr>
          <p:cNvSpPr txBox="1"/>
          <p:nvPr/>
        </p:nvSpPr>
        <p:spPr>
          <a:xfrm>
            <a:off x="684610" y="1763639"/>
            <a:ext cx="971550" cy="369332"/>
          </a:xfrm>
          <a:prstGeom prst="rect">
            <a:avLst/>
          </a:prstGeom>
          <a:noFill/>
        </p:spPr>
        <p:txBody>
          <a:bodyPr wrap="square" rtlCol="0">
            <a:spAutoFit/>
          </a:bodyPr>
          <a:lstStyle/>
          <a:p>
            <a:pPr defTabSz="685800">
              <a:defRPr/>
            </a:pPr>
            <a:r>
              <a:rPr lang="en-AU" sz="1200" dirty="0">
                <a:solidFill>
                  <a:srgbClr val="000000"/>
                </a:solidFill>
              </a:rPr>
              <a:t>Pre-school</a:t>
            </a:r>
            <a:r>
              <a:rPr lang="en-AU" sz="1800" dirty="0">
                <a:solidFill>
                  <a:srgbClr val="000000"/>
                </a:solidFill>
              </a:rPr>
              <a:t> </a:t>
            </a:r>
            <a:endParaRPr lang="en-US" sz="1800" dirty="0">
              <a:solidFill>
                <a:srgbClr val="000000"/>
              </a:solidFill>
            </a:endParaRPr>
          </a:p>
        </p:txBody>
      </p:sp>
      <p:sp>
        <p:nvSpPr>
          <p:cNvPr id="8" name="TextBox 7">
            <a:extLst>
              <a:ext uri="{FF2B5EF4-FFF2-40B4-BE49-F238E27FC236}">
                <a16:creationId xmlns:a16="http://schemas.microsoft.com/office/drawing/2014/main" id="{9EC01466-216F-4EB1-B586-DFA8655B109A}"/>
              </a:ext>
            </a:extLst>
          </p:cNvPr>
          <p:cNvSpPr txBox="1"/>
          <p:nvPr/>
        </p:nvSpPr>
        <p:spPr>
          <a:xfrm>
            <a:off x="2206824" y="1809805"/>
            <a:ext cx="1243013" cy="276999"/>
          </a:xfrm>
          <a:prstGeom prst="rect">
            <a:avLst/>
          </a:prstGeom>
          <a:noFill/>
        </p:spPr>
        <p:txBody>
          <a:bodyPr wrap="square" rtlCol="0">
            <a:spAutoFit/>
          </a:bodyPr>
          <a:lstStyle/>
          <a:p>
            <a:pPr defTabSz="685800">
              <a:defRPr/>
            </a:pPr>
            <a:r>
              <a:rPr lang="en-AU" sz="1200" dirty="0">
                <a:solidFill>
                  <a:srgbClr val="000000"/>
                </a:solidFill>
              </a:rPr>
              <a:t>Primary school </a:t>
            </a:r>
            <a:endParaRPr lang="en-US" sz="1200" dirty="0">
              <a:solidFill>
                <a:srgbClr val="000000"/>
              </a:solidFill>
            </a:endParaRPr>
          </a:p>
        </p:txBody>
      </p:sp>
      <p:sp>
        <p:nvSpPr>
          <p:cNvPr id="10" name="TextBox 9">
            <a:extLst>
              <a:ext uri="{FF2B5EF4-FFF2-40B4-BE49-F238E27FC236}">
                <a16:creationId xmlns:a16="http://schemas.microsoft.com/office/drawing/2014/main" id="{CB1EDE05-F259-47C7-A402-B15F17879B58}"/>
              </a:ext>
            </a:extLst>
          </p:cNvPr>
          <p:cNvSpPr txBox="1"/>
          <p:nvPr/>
        </p:nvSpPr>
        <p:spPr>
          <a:xfrm flipH="1">
            <a:off x="700087" y="2985177"/>
            <a:ext cx="7510463" cy="507831"/>
          </a:xfrm>
          <a:prstGeom prst="rect">
            <a:avLst/>
          </a:prstGeom>
          <a:solidFill>
            <a:srgbClr val="FFCCCC"/>
          </a:solidFill>
        </p:spPr>
        <p:txBody>
          <a:bodyPr wrap="square" rtlCol="0">
            <a:spAutoFit/>
          </a:bodyPr>
          <a:lstStyle/>
          <a:p>
            <a:pPr defTabSz="685800">
              <a:defRPr/>
            </a:pPr>
            <a:r>
              <a:rPr lang="en-AU" sz="1350" dirty="0">
                <a:solidFill>
                  <a:srgbClr val="000000"/>
                </a:solidFill>
              </a:rPr>
              <a:t>Enabling education operates in a </a:t>
            </a:r>
            <a:r>
              <a:rPr lang="en-AU" sz="1350" i="1" dirty="0">
                <a:solidFill>
                  <a:srgbClr val="000000"/>
                </a:solidFill>
              </a:rPr>
              <a:t>middle</a:t>
            </a:r>
            <a:r>
              <a:rPr lang="en-AU" sz="1350" dirty="0">
                <a:solidFill>
                  <a:srgbClr val="000000"/>
                </a:solidFill>
              </a:rPr>
              <a:t> space between secondary school and higher education, as an intervention or disruptor of educational disadvantage.  </a:t>
            </a:r>
          </a:p>
        </p:txBody>
      </p:sp>
      <p:sp>
        <p:nvSpPr>
          <p:cNvPr id="12" name="TextBox 11">
            <a:extLst>
              <a:ext uri="{FF2B5EF4-FFF2-40B4-BE49-F238E27FC236}">
                <a16:creationId xmlns:a16="http://schemas.microsoft.com/office/drawing/2014/main" id="{735A9895-9D8D-4F84-8A0B-389F1C313A42}"/>
              </a:ext>
            </a:extLst>
          </p:cNvPr>
          <p:cNvSpPr txBox="1"/>
          <p:nvPr/>
        </p:nvSpPr>
        <p:spPr>
          <a:xfrm>
            <a:off x="3967759" y="1809805"/>
            <a:ext cx="2120504" cy="276999"/>
          </a:xfrm>
          <a:prstGeom prst="rect">
            <a:avLst/>
          </a:prstGeom>
          <a:noFill/>
        </p:spPr>
        <p:txBody>
          <a:bodyPr wrap="square" rtlCol="0">
            <a:spAutoFit/>
          </a:bodyPr>
          <a:lstStyle/>
          <a:p>
            <a:pPr defTabSz="685800">
              <a:defRPr/>
            </a:pPr>
            <a:r>
              <a:rPr lang="en-AU" sz="1200" dirty="0">
                <a:solidFill>
                  <a:srgbClr val="000000"/>
                </a:solidFill>
              </a:rPr>
              <a:t>Secondary school </a:t>
            </a:r>
            <a:endParaRPr lang="en-US" sz="1200" dirty="0">
              <a:solidFill>
                <a:srgbClr val="000000"/>
              </a:solidFill>
            </a:endParaRPr>
          </a:p>
        </p:txBody>
      </p:sp>
      <p:sp>
        <p:nvSpPr>
          <p:cNvPr id="13" name="TextBox 12">
            <a:extLst>
              <a:ext uri="{FF2B5EF4-FFF2-40B4-BE49-F238E27FC236}">
                <a16:creationId xmlns:a16="http://schemas.microsoft.com/office/drawing/2014/main" id="{E07F99DF-F887-46E7-85FD-B9B022F439FC}"/>
              </a:ext>
            </a:extLst>
          </p:cNvPr>
          <p:cNvSpPr txBox="1"/>
          <p:nvPr/>
        </p:nvSpPr>
        <p:spPr>
          <a:xfrm>
            <a:off x="5984678" y="1807105"/>
            <a:ext cx="1243013" cy="276999"/>
          </a:xfrm>
          <a:prstGeom prst="rect">
            <a:avLst/>
          </a:prstGeom>
          <a:noFill/>
        </p:spPr>
        <p:txBody>
          <a:bodyPr wrap="square" rtlCol="0">
            <a:spAutoFit/>
          </a:bodyPr>
          <a:lstStyle/>
          <a:p>
            <a:pPr defTabSz="685800">
              <a:defRPr/>
            </a:pPr>
            <a:r>
              <a:rPr lang="en-AU" sz="1200" dirty="0">
                <a:solidFill>
                  <a:srgbClr val="000000"/>
                </a:solidFill>
              </a:rPr>
              <a:t>University</a:t>
            </a:r>
            <a:endParaRPr lang="en-US" sz="1200" dirty="0">
              <a:solidFill>
                <a:srgbClr val="000000"/>
              </a:solidFill>
            </a:endParaRPr>
          </a:p>
        </p:txBody>
      </p:sp>
      <p:sp>
        <p:nvSpPr>
          <p:cNvPr id="14" name="TextBox 13">
            <a:extLst>
              <a:ext uri="{FF2B5EF4-FFF2-40B4-BE49-F238E27FC236}">
                <a16:creationId xmlns:a16="http://schemas.microsoft.com/office/drawing/2014/main" id="{33D73091-21DC-47C2-A0F1-90017CC631A3}"/>
              </a:ext>
            </a:extLst>
          </p:cNvPr>
          <p:cNvSpPr txBox="1"/>
          <p:nvPr/>
        </p:nvSpPr>
        <p:spPr>
          <a:xfrm>
            <a:off x="7106245" y="1725428"/>
            <a:ext cx="1423988" cy="369332"/>
          </a:xfrm>
          <a:prstGeom prst="rect">
            <a:avLst/>
          </a:prstGeom>
          <a:noFill/>
        </p:spPr>
        <p:txBody>
          <a:bodyPr wrap="square" rtlCol="0">
            <a:spAutoFit/>
          </a:bodyPr>
          <a:lstStyle/>
          <a:p>
            <a:pPr defTabSz="685800">
              <a:defRPr/>
            </a:pPr>
            <a:r>
              <a:rPr lang="en-AU" sz="1200" dirty="0">
                <a:solidFill>
                  <a:srgbClr val="000000"/>
                </a:solidFill>
              </a:rPr>
              <a:t>Employment</a:t>
            </a:r>
            <a:r>
              <a:rPr lang="en-AU" sz="1800" dirty="0">
                <a:solidFill>
                  <a:srgbClr val="000000"/>
                </a:solidFill>
              </a:rPr>
              <a:t> </a:t>
            </a:r>
            <a:endParaRPr lang="en-US" sz="1800" dirty="0">
              <a:solidFill>
                <a:srgbClr val="000000"/>
              </a:solidFill>
            </a:endParaRPr>
          </a:p>
        </p:txBody>
      </p:sp>
      <p:sp>
        <p:nvSpPr>
          <p:cNvPr id="15" name="Arrow: Up 14">
            <a:extLst>
              <a:ext uri="{FF2B5EF4-FFF2-40B4-BE49-F238E27FC236}">
                <a16:creationId xmlns:a16="http://schemas.microsoft.com/office/drawing/2014/main" id="{1D81B4F0-F716-4D0A-9917-256BF6608B63}"/>
              </a:ext>
            </a:extLst>
          </p:cNvPr>
          <p:cNvSpPr/>
          <p:nvPr/>
        </p:nvSpPr>
        <p:spPr bwMode="auto">
          <a:xfrm>
            <a:off x="5485974" y="1948637"/>
            <a:ext cx="363474" cy="73380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defRPr/>
            </a:pPr>
            <a:endParaRPr lang="en-US" sz="1800">
              <a:solidFill>
                <a:srgbClr val="000000"/>
              </a:solidFill>
            </a:endParaRPr>
          </a:p>
        </p:txBody>
      </p:sp>
      <p:sp>
        <p:nvSpPr>
          <p:cNvPr id="16" name="TextBox 15">
            <a:extLst>
              <a:ext uri="{FF2B5EF4-FFF2-40B4-BE49-F238E27FC236}">
                <a16:creationId xmlns:a16="http://schemas.microsoft.com/office/drawing/2014/main" id="{215AF1A3-C7E2-4658-8692-79E85320066F}"/>
              </a:ext>
            </a:extLst>
          </p:cNvPr>
          <p:cNvSpPr txBox="1"/>
          <p:nvPr/>
        </p:nvSpPr>
        <p:spPr>
          <a:xfrm>
            <a:off x="5363673" y="1571613"/>
            <a:ext cx="971550" cy="369332"/>
          </a:xfrm>
          <a:prstGeom prst="rect">
            <a:avLst/>
          </a:prstGeom>
          <a:noFill/>
        </p:spPr>
        <p:txBody>
          <a:bodyPr wrap="square" rtlCol="0">
            <a:spAutoFit/>
          </a:bodyPr>
          <a:lstStyle/>
          <a:p>
            <a:pPr defTabSz="685800">
              <a:defRPr/>
            </a:pPr>
            <a:r>
              <a:rPr lang="en-AU" sz="1200" dirty="0">
                <a:solidFill>
                  <a:srgbClr val="000000"/>
                </a:solidFill>
              </a:rPr>
              <a:t>Enabling</a:t>
            </a:r>
            <a:r>
              <a:rPr lang="en-AU" sz="1800" dirty="0">
                <a:solidFill>
                  <a:srgbClr val="000000"/>
                </a:solidFill>
              </a:rPr>
              <a:t> </a:t>
            </a:r>
            <a:endParaRPr lang="en-US" sz="1800" dirty="0">
              <a:solidFill>
                <a:srgbClr val="000000"/>
              </a:solidFill>
            </a:endParaRPr>
          </a:p>
        </p:txBody>
      </p:sp>
      <p:sp>
        <p:nvSpPr>
          <p:cNvPr id="18" name="TextBox 17">
            <a:extLst>
              <a:ext uri="{FF2B5EF4-FFF2-40B4-BE49-F238E27FC236}">
                <a16:creationId xmlns:a16="http://schemas.microsoft.com/office/drawing/2014/main" id="{EAF7345A-90DC-4A23-BE9E-7488D915827C}"/>
              </a:ext>
            </a:extLst>
          </p:cNvPr>
          <p:cNvSpPr txBox="1"/>
          <p:nvPr/>
        </p:nvSpPr>
        <p:spPr>
          <a:xfrm>
            <a:off x="3737110" y="1413962"/>
            <a:ext cx="2036138" cy="369332"/>
          </a:xfrm>
          <a:prstGeom prst="rect">
            <a:avLst/>
          </a:prstGeom>
          <a:noFill/>
        </p:spPr>
        <p:txBody>
          <a:bodyPr wrap="square" rtlCol="0">
            <a:spAutoFit/>
          </a:bodyPr>
          <a:lstStyle/>
          <a:p>
            <a:pPr defTabSz="685800">
              <a:defRPr/>
            </a:pPr>
            <a:r>
              <a:rPr lang="en-AU" sz="1200" dirty="0">
                <a:solidFill>
                  <a:srgbClr val="000000"/>
                </a:solidFill>
              </a:rPr>
              <a:t>Gate-keeping</a:t>
            </a:r>
            <a:r>
              <a:rPr lang="en-AU" sz="1800" dirty="0">
                <a:solidFill>
                  <a:srgbClr val="000000"/>
                </a:solidFill>
              </a:rPr>
              <a:t> </a:t>
            </a:r>
            <a:r>
              <a:rPr lang="en-AU" sz="1200" dirty="0">
                <a:solidFill>
                  <a:srgbClr val="000000"/>
                </a:solidFill>
              </a:rPr>
              <a:t>strategies</a:t>
            </a:r>
            <a:r>
              <a:rPr lang="en-AU" sz="1800" dirty="0">
                <a:solidFill>
                  <a:srgbClr val="000000"/>
                </a:solidFill>
              </a:rPr>
              <a:t> </a:t>
            </a:r>
            <a:endParaRPr lang="en-US" sz="1800" dirty="0">
              <a:solidFill>
                <a:srgbClr val="000000"/>
              </a:solidFill>
            </a:endParaRPr>
          </a:p>
        </p:txBody>
      </p:sp>
      <p:sp>
        <p:nvSpPr>
          <p:cNvPr id="19" name="TextBox 18">
            <a:extLst>
              <a:ext uri="{FF2B5EF4-FFF2-40B4-BE49-F238E27FC236}">
                <a16:creationId xmlns:a16="http://schemas.microsoft.com/office/drawing/2014/main" id="{EE85F409-A96F-4EBC-B92C-94730176BFF9}"/>
              </a:ext>
            </a:extLst>
          </p:cNvPr>
          <p:cNvSpPr txBox="1"/>
          <p:nvPr/>
        </p:nvSpPr>
        <p:spPr>
          <a:xfrm>
            <a:off x="3951144" y="1027362"/>
            <a:ext cx="1608070" cy="461665"/>
          </a:xfrm>
          <a:prstGeom prst="rect">
            <a:avLst/>
          </a:prstGeom>
          <a:noFill/>
        </p:spPr>
        <p:txBody>
          <a:bodyPr wrap="square" rtlCol="0">
            <a:spAutoFit/>
          </a:bodyPr>
          <a:lstStyle/>
          <a:p>
            <a:pPr defTabSz="685800">
              <a:defRPr/>
            </a:pPr>
            <a:r>
              <a:rPr lang="en-AU" sz="1200" dirty="0">
                <a:solidFill>
                  <a:srgbClr val="000000"/>
                </a:solidFill>
              </a:rPr>
              <a:t>Flexible Learning Options – FLO </a:t>
            </a:r>
            <a:endParaRPr lang="en-US" sz="1200" dirty="0">
              <a:solidFill>
                <a:srgbClr val="000000"/>
              </a:solidFill>
            </a:endParaRPr>
          </a:p>
        </p:txBody>
      </p:sp>
      <p:sp>
        <p:nvSpPr>
          <p:cNvPr id="9" name="TextBox 8">
            <a:extLst>
              <a:ext uri="{FF2B5EF4-FFF2-40B4-BE49-F238E27FC236}">
                <a16:creationId xmlns:a16="http://schemas.microsoft.com/office/drawing/2014/main" id="{0D89EC46-9112-45AB-9D92-D56FF2E6BC72}"/>
              </a:ext>
            </a:extLst>
          </p:cNvPr>
          <p:cNvSpPr txBox="1"/>
          <p:nvPr/>
        </p:nvSpPr>
        <p:spPr>
          <a:xfrm>
            <a:off x="5363673" y="726782"/>
            <a:ext cx="971550" cy="369332"/>
          </a:xfrm>
          <a:prstGeom prst="rect">
            <a:avLst/>
          </a:prstGeom>
          <a:noFill/>
        </p:spPr>
        <p:txBody>
          <a:bodyPr wrap="square" rtlCol="0">
            <a:spAutoFit/>
          </a:bodyPr>
          <a:lstStyle/>
          <a:p>
            <a:pPr defTabSz="685800">
              <a:defRPr/>
            </a:pPr>
            <a:r>
              <a:rPr lang="en-AU" sz="1800" dirty="0">
                <a:solidFill>
                  <a:srgbClr val="000000"/>
                </a:solidFill>
              </a:rPr>
              <a:t>ATAR </a:t>
            </a:r>
            <a:endParaRPr lang="en-US" sz="1800" dirty="0">
              <a:solidFill>
                <a:srgbClr val="000000"/>
              </a:solidFill>
            </a:endParaRPr>
          </a:p>
        </p:txBody>
      </p:sp>
    </p:spTree>
    <p:extLst>
      <p:ext uri="{BB962C8B-B14F-4D97-AF65-F5344CB8AC3E}">
        <p14:creationId xmlns:p14="http://schemas.microsoft.com/office/powerpoint/2010/main" val="40210021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2218" y="228036"/>
            <a:ext cx="8283282" cy="485775"/>
          </a:xfrm>
        </p:spPr>
        <p:txBody>
          <a:bodyPr/>
          <a:lstStyle/>
          <a:p>
            <a:pPr algn="ctr"/>
            <a:r>
              <a:rPr lang="en-AU" sz="2000" dirty="0"/>
              <a:t>Cultural Geography of the School around Early School Leaving </a:t>
            </a:r>
          </a:p>
          <a:p>
            <a:endParaRPr lang="en-AU" dirty="0"/>
          </a:p>
        </p:txBody>
      </p:sp>
      <p:sp>
        <p:nvSpPr>
          <p:cNvPr id="3" name="Text Placeholder 2"/>
          <p:cNvSpPr>
            <a:spLocks noGrp="1"/>
          </p:cNvSpPr>
          <p:nvPr>
            <p:ph type="body" sz="quarter" idx="11"/>
          </p:nvPr>
        </p:nvSpPr>
        <p:spPr>
          <a:xfrm>
            <a:off x="925850" y="509487"/>
            <a:ext cx="6193631" cy="485775"/>
          </a:xfrm>
        </p:spPr>
        <p:txBody>
          <a:bodyPr/>
          <a:lstStyle/>
          <a:p>
            <a:endParaRPr lang="en-AU" dirty="0"/>
          </a:p>
          <a:p>
            <a:pPr algn="ctr"/>
            <a:r>
              <a:rPr lang="en-AU" dirty="0"/>
              <a:t>Active/Passive/Aggressive School Culture </a:t>
            </a:r>
          </a:p>
          <a:p>
            <a:endParaRPr lang="en-AU" dirty="0"/>
          </a:p>
          <a:p>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760648108"/>
              </p:ext>
            </p:extLst>
          </p:nvPr>
        </p:nvGraphicFramePr>
        <p:xfrm>
          <a:off x="1069887" y="1276714"/>
          <a:ext cx="6305718" cy="2750889"/>
        </p:xfrm>
        <a:graphic>
          <a:graphicData uri="http://schemas.openxmlformats.org/drawingml/2006/table">
            <a:tbl>
              <a:tblPr firstRow="1" bandRow="1">
                <a:tableStyleId>{5C22544A-7EE6-4342-B048-85BDC9FD1C3A}</a:tableStyleId>
              </a:tblPr>
              <a:tblGrid>
                <a:gridCol w="1660800">
                  <a:extLst>
                    <a:ext uri="{9D8B030D-6E8A-4147-A177-3AD203B41FA5}">
                      <a16:colId xmlns:a16="http://schemas.microsoft.com/office/drawing/2014/main" val="20000"/>
                    </a:ext>
                  </a:extLst>
                </a:gridCol>
                <a:gridCol w="1492058">
                  <a:extLst>
                    <a:ext uri="{9D8B030D-6E8A-4147-A177-3AD203B41FA5}">
                      <a16:colId xmlns:a16="http://schemas.microsoft.com/office/drawing/2014/main" val="20001"/>
                    </a:ext>
                  </a:extLst>
                </a:gridCol>
                <a:gridCol w="1576430">
                  <a:extLst>
                    <a:ext uri="{9D8B030D-6E8A-4147-A177-3AD203B41FA5}">
                      <a16:colId xmlns:a16="http://schemas.microsoft.com/office/drawing/2014/main" val="20002"/>
                    </a:ext>
                  </a:extLst>
                </a:gridCol>
                <a:gridCol w="1576430">
                  <a:extLst>
                    <a:ext uri="{9D8B030D-6E8A-4147-A177-3AD203B41FA5}">
                      <a16:colId xmlns:a16="http://schemas.microsoft.com/office/drawing/2014/main" val="20003"/>
                    </a:ext>
                  </a:extLst>
                </a:gridCol>
              </a:tblGrid>
              <a:tr h="239208">
                <a:tc>
                  <a:txBody>
                    <a:bodyPr/>
                    <a:lstStyle/>
                    <a:p>
                      <a:r>
                        <a:rPr lang="en-AU" sz="1000" dirty="0"/>
                        <a:t>Dimension</a:t>
                      </a:r>
                      <a:r>
                        <a:rPr lang="en-AU" sz="1000" baseline="0" dirty="0"/>
                        <a:t> </a:t>
                      </a:r>
                      <a:endParaRPr lang="en-AU" sz="1000" dirty="0"/>
                    </a:p>
                  </a:txBody>
                  <a:tcPr marL="68580" marR="68580" marT="34290" marB="34290"/>
                </a:tc>
                <a:tc>
                  <a:txBody>
                    <a:bodyPr/>
                    <a:lstStyle/>
                    <a:p>
                      <a:r>
                        <a:rPr lang="en-AU" sz="1000"/>
                        <a:t>Aggressive</a:t>
                      </a:r>
                      <a:r>
                        <a:rPr lang="en-AU" sz="1000" baseline="0"/>
                        <a:t> </a:t>
                      </a:r>
                      <a:endParaRPr lang="en-AU" sz="1000"/>
                    </a:p>
                  </a:txBody>
                  <a:tcPr marL="68580" marR="68580" marT="34290" marB="34290"/>
                </a:tc>
                <a:tc>
                  <a:txBody>
                    <a:bodyPr/>
                    <a:lstStyle/>
                    <a:p>
                      <a:r>
                        <a:rPr lang="en-AU" sz="1000" dirty="0"/>
                        <a:t>Passive </a:t>
                      </a:r>
                    </a:p>
                  </a:txBody>
                  <a:tcPr marL="68580" marR="68580" marT="34290" marB="34290"/>
                </a:tc>
                <a:tc>
                  <a:txBody>
                    <a:bodyPr/>
                    <a:lstStyle/>
                    <a:p>
                      <a:r>
                        <a:rPr lang="en-AU" sz="1000"/>
                        <a:t>Active</a:t>
                      </a:r>
                      <a:r>
                        <a:rPr lang="en-AU" sz="1000" baseline="0"/>
                        <a:t> </a:t>
                      </a:r>
                      <a:endParaRPr lang="en-AU" sz="1000"/>
                    </a:p>
                  </a:txBody>
                  <a:tcPr marL="68580" marR="68580" marT="34290" marB="34290"/>
                </a:tc>
                <a:extLst>
                  <a:ext uri="{0D108BD9-81ED-4DB2-BD59-A6C34878D82A}">
                    <a16:rowId xmlns:a16="http://schemas.microsoft.com/office/drawing/2014/main" val="10000"/>
                  </a:ext>
                </a:extLst>
              </a:tr>
              <a:tr h="777425">
                <a:tc>
                  <a:txBody>
                    <a:bodyPr/>
                    <a:lstStyle/>
                    <a:p>
                      <a:r>
                        <a:rPr lang="en-AU" sz="1000" dirty="0"/>
                        <a:t>Inclusion/</a:t>
                      </a:r>
                    </a:p>
                    <a:p>
                      <a:r>
                        <a:rPr lang="en-AU" sz="1000" dirty="0"/>
                        <a:t>Exclusion</a:t>
                      </a:r>
                      <a:r>
                        <a:rPr lang="en-AU" sz="1000" baseline="0" dirty="0"/>
                        <a:t> </a:t>
                      </a:r>
                      <a:endParaRPr lang="en-AU" sz="1000" dirty="0"/>
                    </a:p>
                  </a:txBody>
                  <a:tcPr marL="68580" marR="68580" marT="34290" marB="34290"/>
                </a:tc>
                <a:tc>
                  <a:txBody>
                    <a:bodyPr/>
                    <a:lstStyle/>
                    <a:p>
                      <a:pPr lvl="0"/>
                      <a:r>
                        <a:rPr lang="en-AU" sz="1000"/>
                        <a:t>Trouble</a:t>
                      </a:r>
                      <a:r>
                        <a:rPr lang="en-AU" sz="1000" baseline="0"/>
                        <a:t> maker removed</a:t>
                      </a:r>
                      <a:endParaRPr lang="en-AU" sz="1000"/>
                    </a:p>
                  </a:txBody>
                  <a:tcPr marL="68580" marR="68580" marT="34290" marB="34290"/>
                </a:tc>
                <a:tc>
                  <a:txBody>
                    <a:bodyPr/>
                    <a:lstStyle/>
                    <a:p>
                      <a:r>
                        <a:rPr lang="en-AU" sz="1000" dirty="0"/>
                        <a:t>“ease out” those who</a:t>
                      </a:r>
                      <a:r>
                        <a:rPr lang="en-AU" sz="1000" baseline="0" dirty="0"/>
                        <a:t> don’t fit </a:t>
                      </a:r>
                      <a:endParaRPr lang="en-AU" sz="1000" dirty="0"/>
                    </a:p>
                  </a:txBody>
                  <a:tcPr marL="68580" marR="68580" marT="34290" marB="34290"/>
                </a:tc>
                <a:tc>
                  <a:txBody>
                    <a:bodyPr/>
                    <a:lstStyle/>
                    <a:p>
                      <a:r>
                        <a:rPr lang="en-AU" sz="1000" dirty="0"/>
                        <a:t>Those</a:t>
                      </a:r>
                      <a:r>
                        <a:rPr lang="en-AU" sz="1000" baseline="0" dirty="0"/>
                        <a:t> who traditionally fit the least are most welcome </a:t>
                      </a:r>
                      <a:endParaRPr lang="en-AU" sz="1000" dirty="0"/>
                    </a:p>
                  </a:txBody>
                  <a:tcPr marL="68580" marR="68580" marT="34290" marB="34290"/>
                </a:tc>
                <a:extLst>
                  <a:ext uri="{0D108BD9-81ED-4DB2-BD59-A6C34878D82A}">
                    <a16:rowId xmlns:a16="http://schemas.microsoft.com/office/drawing/2014/main" val="10001"/>
                  </a:ext>
                </a:extLst>
              </a:tr>
              <a:tr h="777425">
                <a:tc>
                  <a:txBody>
                    <a:bodyPr/>
                    <a:lstStyle/>
                    <a:p>
                      <a:r>
                        <a:rPr lang="en-AU" sz="1000"/>
                        <a:t>Students’ lives</a:t>
                      </a:r>
                    </a:p>
                    <a:p>
                      <a:r>
                        <a:rPr lang="en-AU" sz="1000"/>
                        <a:t>Emotions</a:t>
                      </a:r>
                      <a:r>
                        <a:rPr lang="en-AU" sz="1000" baseline="0"/>
                        <a:t> </a:t>
                      </a:r>
                      <a:endParaRPr lang="en-AU" sz="1000"/>
                    </a:p>
                  </a:txBody>
                  <a:tcPr marL="68580" marR="68580" marT="34290" marB="34290"/>
                </a:tc>
                <a:tc>
                  <a:txBody>
                    <a:bodyPr/>
                    <a:lstStyle/>
                    <a:p>
                      <a:r>
                        <a:rPr lang="en-AU" sz="1000"/>
                        <a:t>No space for dealing with emotions </a:t>
                      </a:r>
                    </a:p>
                  </a:txBody>
                  <a:tcPr marL="68580" marR="68580" marT="34290" marB="34290"/>
                </a:tc>
                <a:tc>
                  <a:txBody>
                    <a:bodyPr/>
                    <a:lstStyle/>
                    <a:p>
                      <a:r>
                        <a:rPr lang="en-AU" sz="1000" dirty="0"/>
                        <a:t>Acknowledges them</a:t>
                      </a:r>
                      <a:r>
                        <a:rPr lang="en-AU" sz="1000" baseline="0" dirty="0"/>
                        <a:t> but deals with them immaturely </a:t>
                      </a:r>
                      <a:endParaRPr lang="en-AU" sz="1000" dirty="0"/>
                    </a:p>
                  </a:txBody>
                  <a:tcPr marL="68580" marR="68580" marT="34290" marB="34290"/>
                </a:tc>
                <a:tc>
                  <a:txBody>
                    <a:bodyPr/>
                    <a:lstStyle/>
                    <a:p>
                      <a:r>
                        <a:rPr lang="en-AU" sz="1000"/>
                        <a:t>Students are listened</a:t>
                      </a:r>
                      <a:r>
                        <a:rPr lang="en-AU" sz="1000" baseline="0"/>
                        <a:t> to, atmosphere of trust </a:t>
                      </a:r>
                      <a:endParaRPr lang="en-AU" sz="1000"/>
                    </a:p>
                  </a:txBody>
                  <a:tcPr marL="68580" marR="68580" marT="34290" marB="34290"/>
                </a:tc>
                <a:extLst>
                  <a:ext uri="{0D108BD9-81ED-4DB2-BD59-A6C34878D82A}">
                    <a16:rowId xmlns:a16="http://schemas.microsoft.com/office/drawing/2014/main" val="10002"/>
                  </a:ext>
                </a:extLst>
              </a:tr>
              <a:tr h="956831">
                <a:tc>
                  <a:txBody>
                    <a:bodyPr/>
                    <a:lstStyle/>
                    <a:p>
                      <a:r>
                        <a:rPr lang="en-AU" sz="1000"/>
                        <a:t>Pedagogy</a:t>
                      </a:r>
                      <a:r>
                        <a:rPr lang="en-AU" sz="1000" baseline="0"/>
                        <a:t> </a:t>
                      </a:r>
                      <a:endParaRPr lang="en-AU" sz="1000"/>
                    </a:p>
                  </a:txBody>
                  <a:tcPr marL="68580" marR="68580" marT="34290" marB="34290"/>
                </a:tc>
                <a:tc>
                  <a:txBody>
                    <a:bodyPr/>
                    <a:lstStyle/>
                    <a:p>
                      <a:r>
                        <a:rPr lang="en-AU" sz="1000"/>
                        <a:t>Condescending way of treating students</a:t>
                      </a:r>
                      <a:r>
                        <a:rPr lang="en-AU" sz="1000" baseline="0"/>
                        <a:t> </a:t>
                      </a:r>
                      <a:endParaRPr lang="en-AU" sz="1000"/>
                    </a:p>
                  </a:txBody>
                  <a:tcPr marL="68580" marR="68580" marT="34290" marB="34290"/>
                </a:tc>
                <a:tc>
                  <a:txBody>
                    <a:bodyPr/>
                    <a:lstStyle/>
                    <a:p>
                      <a:r>
                        <a:rPr lang="en-AU" sz="1000"/>
                        <a:t>Uninteresting</a:t>
                      </a:r>
                      <a:r>
                        <a:rPr lang="en-AU" sz="1000" baseline="0"/>
                        <a:t> classroom practice </a:t>
                      </a:r>
                      <a:endParaRPr lang="en-AU" sz="1000"/>
                    </a:p>
                  </a:txBody>
                  <a:tcPr marL="68580" marR="68580" marT="34290" marB="34290"/>
                </a:tc>
                <a:tc>
                  <a:txBody>
                    <a:bodyPr/>
                    <a:lstStyle/>
                    <a:p>
                      <a:r>
                        <a:rPr lang="en-AU" sz="1000" dirty="0"/>
                        <a:t>Enlarges cultural map of</a:t>
                      </a:r>
                      <a:r>
                        <a:rPr lang="en-AU" sz="1000" baseline="0" dirty="0"/>
                        <a:t> students. </a:t>
                      </a:r>
                    </a:p>
                    <a:p>
                      <a:r>
                        <a:rPr lang="en-AU" sz="1000" baseline="0" dirty="0"/>
                        <a:t>Negotiation of content and assessment</a:t>
                      </a:r>
                      <a:endParaRPr lang="en-AU" sz="10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066158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F345A-F377-4EBE-9FF4-156877A70782}"/>
              </a:ext>
            </a:extLst>
          </p:cNvPr>
          <p:cNvSpPr>
            <a:spLocks noGrp="1"/>
          </p:cNvSpPr>
          <p:nvPr>
            <p:ph type="body" sz="quarter" idx="11"/>
          </p:nvPr>
        </p:nvSpPr>
        <p:spPr>
          <a:xfrm>
            <a:off x="235235" y="114302"/>
            <a:ext cx="8290903" cy="647700"/>
          </a:xfrm>
        </p:spPr>
        <p:txBody>
          <a:bodyPr/>
          <a:lstStyle/>
          <a:p>
            <a:r>
              <a:rPr lang="en-AU" dirty="0"/>
              <a:t>Hidden curriculum of HE</a:t>
            </a:r>
            <a:endParaRPr lang="en-US" dirty="0"/>
          </a:p>
        </p:txBody>
      </p:sp>
      <p:sp>
        <p:nvSpPr>
          <p:cNvPr id="3" name="Text Placeholder 2">
            <a:extLst>
              <a:ext uri="{FF2B5EF4-FFF2-40B4-BE49-F238E27FC236}">
                <a16:creationId xmlns:a16="http://schemas.microsoft.com/office/drawing/2014/main" id="{C60F2082-9A5D-4730-B2F7-E84CDDBBBB62}"/>
              </a:ext>
            </a:extLst>
          </p:cNvPr>
          <p:cNvSpPr>
            <a:spLocks noGrp="1"/>
          </p:cNvSpPr>
          <p:nvPr>
            <p:ph type="body" sz="quarter" idx="12"/>
          </p:nvPr>
        </p:nvSpPr>
        <p:spPr>
          <a:xfrm>
            <a:off x="245387" y="590553"/>
            <a:ext cx="8280751" cy="2504435"/>
          </a:xfrm>
        </p:spPr>
        <p:txBody>
          <a:bodyPr/>
          <a:lstStyle/>
          <a:p>
            <a:r>
              <a:rPr lang="en-AU" sz="1200" dirty="0"/>
              <a:t>Academic language - discipline specific </a:t>
            </a:r>
          </a:p>
          <a:p>
            <a:r>
              <a:rPr lang="en-AU" sz="1200" dirty="0"/>
              <a:t>Academic writing genre - objective, avoid personal pronouns, in-text referencing and complex sentences. </a:t>
            </a:r>
          </a:p>
          <a:p>
            <a:r>
              <a:rPr lang="en-AU" sz="1200" dirty="0"/>
              <a:t>Argumentative exposition style of writing </a:t>
            </a:r>
          </a:p>
          <a:p>
            <a:r>
              <a:rPr lang="en-AU" sz="1200" dirty="0"/>
              <a:t>Exam preparation and strategies </a:t>
            </a:r>
          </a:p>
          <a:p>
            <a:r>
              <a:rPr lang="en-AU" sz="1200" dirty="0"/>
              <a:t>University or institutional acronyms </a:t>
            </a:r>
          </a:p>
          <a:p>
            <a:r>
              <a:rPr lang="en-AU" sz="1200" dirty="0"/>
              <a:t>How to reference the ideas of others </a:t>
            </a:r>
          </a:p>
          <a:p>
            <a:r>
              <a:rPr lang="en-AU" sz="1200" dirty="0"/>
              <a:t>How to navigate the research databases to find credible sources </a:t>
            </a:r>
          </a:p>
          <a:p>
            <a:r>
              <a:rPr lang="en-AU" sz="1200" dirty="0"/>
              <a:t>How to identify a credible source to include in assessment </a:t>
            </a:r>
          </a:p>
          <a:p>
            <a:r>
              <a:rPr lang="en-AU" sz="1200" dirty="0"/>
              <a:t>How to navigate the course sites </a:t>
            </a:r>
          </a:p>
          <a:p>
            <a:r>
              <a:rPr lang="en-AU" sz="1200" dirty="0"/>
              <a:t>Teaching and Learning styles of higher education with a focus on independent learning </a:t>
            </a:r>
          </a:p>
          <a:p>
            <a:r>
              <a:rPr lang="en-AU" sz="1200" dirty="0"/>
              <a:t>How long it will take your lecturer or tutor to respond to your email</a:t>
            </a:r>
          </a:p>
          <a:p>
            <a:r>
              <a:rPr lang="en-AU" sz="1200" dirty="0"/>
              <a:t>What notes to take when listening to a lecture </a:t>
            </a:r>
          </a:p>
          <a:p>
            <a:r>
              <a:rPr lang="en-AU" sz="1200" dirty="0"/>
              <a:t>How to summarise a reading </a:t>
            </a:r>
          </a:p>
          <a:p>
            <a:r>
              <a:rPr lang="en-AU" sz="1200" dirty="0"/>
              <a:t>What preparation is involved before attending a tutorial or workshop </a:t>
            </a:r>
          </a:p>
          <a:p>
            <a:r>
              <a:rPr lang="en-AU" sz="1200" dirty="0"/>
              <a:t>What are the norms of learner/educator interaction in a tutorial? What is expected of the learner in a tutorial? </a:t>
            </a:r>
          </a:p>
          <a:p>
            <a:r>
              <a:rPr lang="en-AU" sz="1200" dirty="0"/>
              <a:t>How do you contact your tutor or lecturer? </a:t>
            </a:r>
          </a:p>
          <a:p>
            <a:r>
              <a:rPr lang="en-AU" sz="1200" dirty="0"/>
              <a:t>What is the difference between a tutor and a lecturer? </a:t>
            </a:r>
          </a:p>
          <a:p>
            <a:r>
              <a:rPr lang="en-AU" sz="1200" dirty="0"/>
              <a:t>How to submit assignments</a:t>
            </a:r>
          </a:p>
          <a:p>
            <a:r>
              <a:rPr lang="en-AU" sz="1200" dirty="0"/>
              <a:t>How to avoid plagiarising - what is ‘Turn-it-in’? </a:t>
            </a:r>
          </a:p>
          <a:p>
            <a:r>
              <a:rPr lang="en-AU" sz="1200" dirty="0"/>
              <a:t>How to write an email to your course coordinator and tutor - tone and structure of communication </a:t>
            </a:r>
          </a:p>
          <a:p>
            <a:r>
              <a:rPr lang="en-AU" sz="1200" dirty="0"/>
              <a:t>What happens if you fail an assignment</a:t>
            </a:r>
          </a:p>
          <a:p>
            <a:r>
              <a:rPr lang="en-AU" sz="1200" dirty="0"/>
              <a:t>What happens if you fail a course</a:t>
            </a:r>
          </a:p>
          <a:p>
            <a:endParaRPr lang="en-US" sz="1200" dirty="0"/>
          </a:p>
        </p:txBody>
      </p:sp>
    </p:spTree>
    <p:extLst>
      <p:ext uri="{BB962C8B-B14F-4D97-AF65-F5344CB8AC3E}">
        <p14:creationId xmlns:p14="http://schemas.microsoft.com/office/powerpoint/2010/main" val="381765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182044"/>
            <a:ext cx="8268462" cy="994172"/>
          </a:xfrm>
        </p:spPr>
        <p:txBody>
          <a:bodyPr/>
          <a:lstStyle/>
          <a:p>
            <a:r>
              <a:rPr lang="en-AU" dirty="0">
                <a:solidFill>
                  <a:srgbClr val="7030A0"/>
                </a:solidFill>
                <a:latin typeface="Arial Narrow" panose="020B0606020202030204" pitchFamily="34" charset="0"/>
              </a:rPr>
              <a:t>Ira Shor’s Critical Teaching Approach – Useful Tools </a:t>
            </a:r>
          </a:p>
        </p:txBody>
      </p:sp>
      <p:sp>
        <p:nvSpPr>
          <p:cNvPr id="3" name="Content Placeholder 2"/>
          <p:cNvSpPr>
            <a:spLocks noGrp="1"/>
          </p:cNvSpPr>
          <p:nvPr>
            <p:ph idx="1"/>
          </p:nvPr>
        </p:nvSpPr>
        <p:spPr>
          <a:xfrm>
            <a:off x="246888" y="1369219"/>
            <a:ext cx="8268462" cy="3263504"/>
          </a:xfrm>
        </p:spPr>
        <p:txBody>
          <a:bodyPr/>
          <a:lstStyle/>
          <a:p>
            <a:pPr marL="0" indent="0">
              <a:buNone/>
            </a:pPr>
            <a:endParaRPr lang="en-AU" dirty="0"/>
          </a:p>
          <a:p>
            <a:endParaRPr lang="en-AU" dirty="0"/>
          </a:p>
        </p:txBody>
      </p:sp>
      <p:graphicFrame>
        <p:nvGraphicFramePr>
          <p:cNvPr id="4" name="Diagram 3"/>
          <p:cNvGraphicFramePr/>
          <p:nvPr/>
        </p:nvGraphicFramePr>
        <p:xfrm>
          <a:off x="461215" y="968971"/>
          <a:ext cx="78398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805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8" y="104777"/>
            <a:ext cx="8290903" cy="647700"/>
          </a:xfrm>
        </p:spPr>
        <p:txBody>
          <a:bodyPr/>
          <a:lstStyle/>
          <a:p>
            <a:r>
              <a:rPr lang="en-AU" dirty="0"/>
              <a:t>Plan for Workshop #3</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13863" y="577666"/>
            <a:ext cx="7903932" cy="3811431"/>
          </a:xfrm>
        </p:spPr>
        <p:txBody>
          <a:bodyPr anchor="t"/>
          <a:lstStyle/>
          <a:p>
            <a:pPr marL="0" indent="0">
              <a:buNone/>
            </a:pPr>
            <a:r>
              <a:rPr lang="en-AU" sz="1200" dirty="0">
                <a:ea typeface="Calibri" panose="020F0502020204030204" pitchFamily="34" charset="0"/>
                <a:cs typeface="Times New Roman" panose="02020603050405020304" pitchFamily="18" charset="0"/>
              </a:rPr>
              <a:t>9:30</a:t>
            </a:r>
            <a:r>
              <a:rPr lang="en-AU" sz="1200" dirty="0">
                <a:effectLst/>
                <a:ea typeface="Calibri" panose="020F0502020204030204" pitchFamily="34" charset="0"/>
                <a:cs typeface="Times New Roman" panose="02020603050405020304" pitchFamily="18" charset="0"/>
              </a:rPr>
              <a:t> Welcome &amp; Acknowledgment of Country</a:t>
            </a:r>
            <a:endParaRPr lang="en-US" sz="1200" dirty="0">
              <a:effectLst/>
              <a:ea typeface="Calibri" panose="020F0502020204030204" pitchFamily="34" charset="0"/>
              <a:cs typeface="Times New Roman" panose="02020603050405020304" pitchFamily="18" charset="0"/>
            </a:endParaRPr>
          </a:p>
          <a:p>
            <a:pPr marL="0" indent="0">
              <a:buNone/>
            </a:pPr>
            <a:r>
              <a:rPr lang="en-AU" sz="1200" dirty="0">
                <a:effectLst/>
                <a:ea typeface="Calibri" panose="020F0502020204030204" pitchFamily="34" charset="0"/>
                <a:cs typeface="Times New Roman" panose="02020603050405020304" pitchFamily="18" charset="0"/>
              </a:rPr>
              <a:t> </a:t>
            </a:r>
            <a:endParaRPr lang="en-US" sz="1200" dirty="0">
              <a:effectLst/>
              <a:ea typeface="Calibri" panose="020F0502020204030204" pitchFamily="34" charset="0"/>
              <a:cs typeface="Times New Roman" panose="02020603050405020304" pitchFamily="18" charset="0"/>
            </a:endParaRPr>
          </a:p>
          <a:p>
            <a:pPr marL="0" indent="0">
              <a:buNone/>
            </a:pPr>
            <a:r>
              <a:rPr lang="en-AU" sz="1200" dirty="0">
                <a:effectLst/>
                <a:ea typeface="Calibri" panose="020F0502020204030204" pitchFamily="34" charset="0"/>
                <a:cs typeface="Times New Roman" panose="02020603050405020304" pitchFamily="18" charset="0"/>
              </a:rPr>
              <a:t>9: </a:t>
            </a:r>
            <a:r>
              <a:rPr lang="en-AU" sz="1200" dirty="0">
                <a:ea typeface="Calibri" panose="020F0502020204030204" pitchFamily="34" charset="0"/>
                <a:cs typeface="Times New Roman" panose="02020603050405020304" pitchFamily="18" charset="0"/>
              </a:rPr>
              <a:t>45 </a:t>
            </a:r>
            <a:r>
              <a:rPr lang="en-AU" sz="1200" dirty="0">
                <a:effectLst/>
                <a:ea typeface="Calibri" panose="020F0502020204030204" pitchFamily="34" charset="0"/>
                <a:cs typeface="Times New Roman" panose="02020603050405020304" pitchFamily="18" charset="0"/>
              </a:rPr>
              <a:t>Sharing of Action Research Project: Apathy, boredom or misunderstood? Engaging students in the politics of language and the language of politics in a critical literacy course </a:t>
            </a:r>
          </a:p>
          <a:p>
            <a:pPr marL="0" indent="0">
              <a:buNone/>
            </a:pPr>
            <a:endParaRPr lang="en-AU" sz="1200" dirty="0">
              <a:ea typeface="Calibri" panose="020F0502020204030204" pitchFamily="34" charset="0"/>
              <a:cs typeface="Times New Roman" panose="02020603050405020304" pitchFamily="18" charset="0"/>
            </a:endParaRPr>
          </a:p>
          <a:p>
            <a:pPr marL="0" indent="0">
              <a:buNone/>
            </a:pPr>
            <a:r>
              <a:rPr lang="en-AU" sz="1200" dirty="0">
                <a:ea typeface="Calibri" panose="020F0502020204030204" pitchFamily="34" charset="0"/>
                <a:cs typeface="Times New Roman" panose="02020603050405020304" pitchFamily="18" charset="0"/>
              </a:rPr>
              <a:t>10:15</a:t>
            </a:r>
            <a:r>
              <a:rPr lang="en-AU" sz="1200" dirty="0">
                <a:effectLst/>
                <a:ea typeface="Calibri" panose="020F0502020204030204" pitchFamily="34" charset="0"/>
                <a:cs typeface="Times New Roman" panose="02020603050405020304" pitchFamily="18" charset="0"/>
              </a:rPr>
              <a:t> Group discussion: Revisiting pedagogical approaches that underpin re-design/intervention (where are we up to in our reading) </a:t>
            </a:r>
          </a:p>
          <a:p>
            <a:pPr marL="0" indent="0">
              <a:buNone/>
            </a:pPr>
            <a:endParaRPr lang="en-AU" sz="1200" dirty="0">
              <a:ea typeface="Calibri" panose="020F0502020204030204" pitchFamily="34" charset="0"/>
              <a:cs typeface="Times New Roman" panose="02020603050405020304" pitchFamily="18" charset="0"/>
            </a:endParaRPr>
          </a:p>
          <a:p>
            <a:pPr marL="0" indent="0" algn="ctr">
              <a:buNone/>
            </a:pPr>
            <a:r>
              <a:rPr lang="en-AU" sz="1200" dirty="0">
                <a:effectLst/>
                <a:ea typeface="Calibri" panose="020F0502020204030204" pitchFamily="34" charset="0"/>
                <a:cs typeface="Times New Roman" panose="02020603050405020304" pitchFamily="18" charset="0"/>
              </a:rPr>
              <a:t>11: 00 Break </a:t>
            </a:r>
            <a:endParaRPr lang="en-US" sz="1200" dirty="0">
              <a:effectLst/>
              <a:ea typeface="Calibri" panose="020F0502020204030204" pitchFamily="34" charset="0"/>
              <a:cs typeface="Times New Roman" panose="02020603050405020304" pitchFamily="18" charset="0"/>
            </a:endParaRPr>
          </a:p>
          <a:p>
            <a:pPr marL="0" indent="0">
              <a:buNone/>
            </a:pPr>
            <a:endParaRPr lang="en-AU" sz="1200" dirty="0">
              <a:ea typeface="Calibri" panose="020F0502020204030204" pitchFamily="34" charset="0"/>
              <a:cs typeface="Times New Roman" panose="02020603050405020304" pitchFamily="18" charset="0"/>
            </a:endParaRPr>
          </a:p>
          <a:p>
            <a:pPr marL="0" indent="0">
              <a:buNone/>
            </a:pPr>
            <a:r>
              <a:rPr lang="en-AU" sz="1200" dirty="0">
                <a:effectLst/>
                <a:ea typeface="Calibri" panose="020F0502020204030204" pitchFamily="34" charset="0"/>
                <a:cs typeface="Times New Roman" panose="02020603050405020304" pitchFamily="18" charset="0"/>
              </a:rPr>
              <a:t>11:15 Sharing of development of hopeful ideas/research questions on template </a:t>
            </a:r>
            <a:endParaRPr lang="en-US" sz="1200" dirty="0">
              <a:effectLst/>
              <a:ea typeface="Calibri" panose="020F0502020204030204" pitchFamily="34" charset="0"/>
              <a:cs typeface="Times New Roman" panose="02020603050405020304" pitchFamily="18" charset="0"/>
            </a:endParaRPr>
          </a:p>
          <a:p>
            <a:pPr>
              <a:lnSpc>
                <a:spcPct val="115000"/>
              </a:lnSpc>
            </a:pPr>
            <a:endParaRPr lang="en-US" sz="1200" dirty="0">
              <a:effectLst/>
              <a:ea typeface="Calibri" panose="020F0502020204030204" pitchFamily="34" charset="0"/>
              <a:cs typeface="Times New Roman" panose="02020603050405020304" pitchFamily="18" charset="0"/>
            </a:endParaRPr>
          </a:p>
          <a:p>
            <a:pPr marL="107315" indent="0">
              <a:lnSpc>
                <a:spcPct val="115000"/>
              </a:lnSpc>
              <a:buNone/>
            </a:pPr>
            <a:r>
              <a:rPr lang="en-AU" sz="1200" dirty="0">
                <a:ea typeface="Calibri" panose="020F0502020204030204" pitchFamily="34" charset="0"/>
                <a:cs typeface="Times New Roman" panose="02020603050405020304" pitchFamily="18" charset="0"/>
              </a:rPr>
              <a:t>T</a:t>
            </a:r>
            <a:r>
              <a:rPr lang="en-AU" sz="1200" dirty="0">
                <a:effectLst/>
                <a:ea typeface="Calibri" panose="020F0502020204030204" pitchFamily="34" charset="0"/>
                <a:cs typeface="Times New Roman" panose="02020603050405020304" pitchFamily="18" charset="0"/>
              </a:rPr>
              <a:t>ask: In small groups/pairs, building on your discussions last time with Rob’s guidance, talk through your template. Review the other examples of AR Projects together on our shared resource site and discuss/identify if these frames/approaches/questions help you with your own?  Share in the larger group</a:t>
            </a:r>
            <a:r>
              <a:rPr lang="en-AU" sz="1200" dirty="0">
                <a:ea typeface="Calibri" panose="020F0502020204030204" pitchFamily="34" charset="0"/>
                <a:cs typeface="Times New Roman" panose="02020603050405020304" pitchFamily="18" charset="0"/>
              </a:rPr>
              <a:t>. </a:t>
            </a:r>
            <a:endParaRPr lang="en-AU" sz="1200" dirty="0">
              <a:effectLst/>
              <a:ea typeface="Calibri" panose="020F0502020204030204" pitchFamily="34" charset="0"/>
              <a:cs typeface="Times New Roman" panose="02020603050405020304" pitchFamily="18" charset="0"/>
            </a:endParaRPr>
          </a:p>
          <a:p>
            <a:pPr marL="0" indent="0">
              <a:buNone/>
            </a:pPr>
            <a:r>
              <a:rPr lang="en-US" sz="1200" dirty="0">
                <a:ea typeface="Calibri" panose="020F0502020204030204" pitchFamily="34" charset="0"/>
                <a:cs typeface="Times New Roman" panose="02020603050405020304" pitchFamily="18" charset="0"/>
              </a:rPr>
              <a:t>	</a:t>
            </a:r>
          </a:p>
          <a:p>
            <a:pPr marL="0" indent="0">
              <a:buNone/>
            </a:pPr>
            <a:r>
              <a:rPr lang="en-US" sz="1200" dirty="0">
                <a:ea typeface="Calibri" panose="020F0502020204030204" pitchFamily="34" charset="0"/>
                <a:cs typeface="Calibri" panose="020F0502020204030204" pitchFamily="34" charset="0"/>
              </a:rPr>
              <a:t>12:00 </a:t>
            </a:r>
            <a:r>
              <a:rPr lang="en-AU" sz="1200" dirty="0">
                <a:effectLst/>
                <a:ea typeface="Calibri" panose="020F0502020204030204" pitchFamily="34" charset="0"/>
                <a:cs typeface="Times New Roman" panose="02020603050405020304" pitchFamily="18" charset="0"/>
              </a:rPr>
              <a:t>Reflection on reading: </a:t>
            </a:r>
          </a:p>
          <a:p>
            <a:pPr marL="0" indent="0">
              <a:buNone/>
            </a:pPr>
            <a:r>
              <a:rPr lang="en-AU" sz="1200" dirty="0">
                <a:effectLst/>
                <a:ea typeface="Calibri" panose="020F0502020204030204" pitchFamily="34" charset="0"/>
                <a:cs typeface="Times New Roman" panose="02020603050405020304" pitchFamily="18" charset="0"/>
              </a:rPr>
              <a:t>Stephen Kemmis (2009) Action research as a practice‐based practice, </a:t>
            </a:r>
            <a:r>
              <a:rPr lang="en-AU" sz="1200" i="1" dirty="0">
                <a:effectLst/>
                <a:ea typeface="Calibri" panose="020F0502020204030204" pitchFamily="34" charset="0"/>
                <a:cs typeface="Times New Roman" panose="02020603050405020304" pitchFamily="18" charset="0"/>
              </a:rPr>
              <a:t>Educational Action Research</a:t>
            </a:r>
            <a:r>
              <a:rPr lang="en-AU" sz="1200" dirty="0">
                <a:effectLst/>
                <a:ea typeface="Calibri" panose="020F0502020204030204" pitchFamily="34" charset="0"/>
                <a:cs typeface="Times New Roman" panose="02020603050405020304" pitchFamily="18" charset="0"/>
              </a:rPr>
              <a:t>, 17:3, 463-474.</a:t>
            </a:r>
          </a:p>
          <a:p>
            <a:pPr marL="0" indent="0">
              <a:buNone/>
            </a:pPr>
            <a:endParaRPr lang="en-US" sz="1200" dirty="0">
              <a:ea typeface="Calibri" panose="020F0502020204030204" pitchFamily="34" charset="0"/>
              <a:cs typeface="Calibri" panose="020F0502020204030204" pitchFamily="34" charset="0"/>
            </a:endParaRPr>
          </a:p>
          <a:p>
            <a:pPr marL="0" indent="0">
              <a:buNone/>
            </a:pPr>
            <a:r>
              <a:rPr lang="en-US" sz="1200" dirty="0">
                <a:effectLst/>
                <a:ea typeface="Calibri" panose="020F0502020204030204" pitchFamily="34" charset="0"/>
                <a:cs typeface="Calibri" panose="020F0502020204030204" pitchFamily="34" charset="0"/>
              </a:rPr>
              <a:t>12:30 Lunch </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B6C756-CC92-4E46-9555-E0B1F65C2788}"/>
              </a:ext>
            </a:extLst>
          </p:cNvPr>
          <p:cNvSpPr>
            <a:spLocks noGrp="1"/>
          </p:cNvSpPr>
          <p:nvPr>
            <p:ph type="body" sz="quarter" idx="10"/>
          </p:nvPr>
        </p:nvSpPr>
        <p:spPr/>
        <p:txBody>
          <a:bodyPr/>
          <a:lstStyle/>
          <a:p>
            <a:r>
              <a:rPr lang="en-AU" dirty="0"/>
              <a:t>Dialogic &amp; Transformative </a:t>
            </a:r>
            <a:endParaRPr lang="en-US" dirty="0"/>
          </a:p>
        </p:txBody>
      </p:sp>
      <p:sp>
        <p:nvSpPr>
          <p:cNvPr id="3" name="Text Placeholder 2">
            <a:extLst>
              <a:ext uri="{FF2B5EF4-FFF2-40B4-BE49-F238E27FC236}">
                <a16:creationId xmlns:a16="http://schemas.microsoft.com/office/drawing/2014/main" id="{61AFC37C-15B8-46D4-9849-E59A35037626}"/>
              </a:ext>
            </a:extLst>
          </p:cNvPr>
          <p:cNvSpPr>
            <a:spLocks noGrp="1"/>
          </p:cNvSpPr>
          <p:nvPr>
            <p:ph type="body" sz="quarter" idx="11"/>
          </p:nvPr>
        </p:nvSpPr>
        <p:spPr>
          <a:xfrm>
            <a:off x="414338" y="971550"/>
            <a:ext cx="8258175" cy="3025009"/>
          </a:xfrm>
          <a:solidFill>
            <a:srgbClr val="FFCCCC"/>
          </a:solidFill>
        </p:spPr>
        <p:txBody>
          <a:bodyPr/>
          <a:lstStyle/>
          <a:p>
            <a:r>
              <a:rPr lang="en-AU" b="0" dirty="0"/>
              <a:t>Ira Shor and Paulo Freire (1987) offer the transformative and empowering function of education that happens through ‘</a:t>
            </a:r>
            <a:r>
              <a:rPr lang="en-AU" dirty="0"/>
              <a:t>dialogic</a:t>
            </a:r>
            <a:r>
              <a:rPr lang="en-AU" b="0" dirty="0"/>
              <a:t>’ approaches. In contrast to the traditional ‘banking-style’ of HE, enabling educators adopt a dialogic approach to teaching that sets out to ‘not talk knowledge at students but talk </a:t>
            </a:r>
            <a:r>
              <a:rPr lang="en-AU" b="0" i="1" dirty="0"/>
              <a:t>with</a:t>
            </a:r>
            <a:r>
              <a:rPr lang="en-AU" b="0" dirty="0"/>
              <a:t> them’ (Shor, 1992, p. 85). Shor outlines explicit practices of the dialogic teacher that include; </a:t>
            </a:r>
            <a:endParaRPr lang="en-AU" dirty="0"/>
          </a:p>
          <a:p>
            <a:endParaRPr lang="en-AU" sz="1350" b="0" i="1" dirty="0"/>
          </a:p>
          <a:p>
            <a:r>
              <a:rPr lang="en-AU" sz="1350" b="0" i="1" dirty="0"/>
              <a:t>doing analysis with the students participation; avoiding jargon or obscure allusions that intimidate students into silence; posting thought provoking, open-ended problems to students so that they feel challenged in thinking them through; avoiding short answer question which make students feel like robots; be patient in listening to students and in giving them time to think on their feet; invite students to speak from experience, integrating that material into social issues and academic themes and invite students to suggest themes for study and ask them to select reading matter </a:t>
            </a:r>
            <a:r>
              <a:rPr lang="en-AU" sz="1350" b="0" dirty="0"/>
              <a:t>(1992, pp. 95-96).</a:t>
            </a:r>
            <a:endParaRPr lang="en-AU" sz="1350" dirty="0"/>
          </a:p>
          <a:p>
            <a:br>
              <a:rPr lang="en-AU" sz="1350" b="0" dirty="0"/>
            </a:br>
            <a:br>
              <a:rPr lang="en-AU" dirty="0"/>
            </a:br>
            <a:endParaRPr lang="en-US" dirty="0"/>
          </a:p>
        </p:txBody>
      </p:sp>
    </p:spTree>
    <p:extLst>
      <p:ext uri="{BB962C8B-B14F-4D97-AF65-F5344CB8AC3E}">
        <p14:creationId xmlns:p14="http://schemas.microsoft.com/office/powerpoint/2010/main" val="3709604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A823D-6A07-4EE9-9627-4E9F6E865668}"/>
              </a:ext>
            </a:extLst>
          </p:cNvPr>
          <p:cNvSpPr>
            <a:spLocks noGrp="1"/>
          </p:cNvSpPr>
          <p:nvPr>
            <p:ph type="body" sz="quarter" idx="10"/>
          </p:nvPr>
        </p:nvSpPr>
        <p:spPr>
          <a:xfrm>
            <a:off x="316070" y="173175"/>
            <a:ext cx="8258175" cy="485775"/>
          </a:xfrm>
        </p:spPr>
        <p:txBody>
          <a:bodyPr/>
          <a:lstStyle/>
          <a:p>
            <a:r>
              <a:rPr lang="en-AU" dirty="0"/>
              <a:t>Activity </a:t>
            </a:r>
            <a:endParaRPr lang="en-US" dirty="0"/>
          </a:p>
        </p:txBody>
      </p:sp>
      <p:pic>
        <p:nvPicPr>
          <p:cNvPr id="6" name="Picture 5">
            <a:extLst>
              <a:ext uri="{FF2B5EF4-FFF2-40B4-BE49-F238E27FC236}">
                <a16:creationId xmlns:a16="http://schemas.microsoft.com/office/drawing/2014/main" id="{E4AB2F4D-B8A5-4037-ADF7-DE7FF2A2688E}"/>
              </a:ext>
            </a:extLst>
          </p:cNvPr>
          <p:cNvPicPr>
            <a:picLocks noChangeAspect="1"/>
          </p:cNvPicPr>
          <p:nvPr/>
        </p:nvPicPr>
        <p:blipFill>
          <a:blip r:embed="rId2"/>
          <a:stretch>
            <a:fillRect/>
          </a:stretch>
        </p:blipFill>
        <p:spPr>
          <a:xfrm>
            <a:off x="316071" y="866102"/>
            <a:ext cx="3894410" cy="2668593"/>
          </a:xfrm>
          <a:prstGeom prst="rect">
            <a:avLst/>
          </a:prstGeom>
        </p:spPr>
      </p:pic>
      <p:pic>
        <p:nvPicPr>
          <p:cNvPr id="8" name="Picture 7">
            <a:extLst>
              <a:ext uri="{FF2B5EF4-FFF2-40B4-BE49-F238E27FC236}">
                <a16:creationId xmlns:a16="http://schemas.microsoft.com/office/drawing/2014/main" id="{7FCE93EF-7D46-470B-823C-D97D6927F128}"/>
              </a:ext>
            </a:extLst>
          </p:cNvPr>
          <p:cNvPicPr>
            <a:picLocks noChangeAspect="1"/>
          </p:cNvPicPr>
          <p:nvPr/>
        </p:nvPicPr>
        <p:blipFill>
          <a:blip r:embed="rId3"/>
          <a:stretch>
            <a:fillRect/>
          </a:stretch>
        </p:blipFill>
        <p:spPr>
          <a:xfrm>
            <a:off x="4445158" y="83834"/>
            <a:ext cx="3181412" cy="4975832"/>
          </a:xfrm>
          <a:prstGeom prst="rect">
            <a:avLst/>
          </a:prstGeom>
        </p:spPr>
      </p:pic>
      <p:sp>
        <p:nvSpPr>
          <p:cNvPr id="9" name="TextBox 8">
            <a:extLst>
              <a:ext uri="{FF2B5EF4-FFF2-40B4-BE49-F238E27FC236}">
                <a16:creationId xmlns:a16="http://schemas.microsoft.com/office/drawing/2014/main" id="{F96CD9D8-BC5A-4A78-A84F-C84E6BD0218D}"/>
              </a:ext>
            </a:extLst>
          </p:cNvPr>
          <p:cNvSpPr txBox="1"/>
          <p:nvPr/>
        </p:nvSpPr>
        <p:spPr>
          <a:xfrm>
            <a:off x="526442" y="3712779"/>
            <a:ext cx="2971040" cy="300082"/>
          </a:xfrm>
          <a:prstGeom prst="rect">
            <a:avLst/>
          </a:prstGeom>
          <a:noFill/>
        </p:spPr>
        <p:txBody>
          <a:bodyPr wrap="square" rtlCol="0">
            <a:spAutoFit/>
          </a:bodyPr>
          <a:lstStyle/>
          <a:p>
            <a:pPr defTabSz="685800" eaLnBrk="1" fontAlgn="auto" hangingPunct="1">
              <a:spcBef>
                <a:spcPts val="0"/>
              </a:spcBef>
              <a:spcAft>
                <a:spcPts val="0"/>
              </a:spcAft>
            </a:pPr>
            <a:r>
              <a:rPr lang="en-AU" sz="1350" dirty="0">
                <a:solidFill>
                  <a:srgbClr val="000000"/>
                </a:solidFill>
                <a:latin typeface="Arial"/>
                <a:cs typeface="Arial"/>
              </a:rPr>
              <a:t>Burke &amp; Crozier, 2013 p. 11</a:t>
            </a:r>
            <a:endParaRPr lang="en-US" sz="1350" dirty="0">
              <a:solidFill>
                <a:srgbClr val="000000"/>
              </a:solidFill>
              <a:latin typeface="Arial"/>
              <a:cs typeface="Arial"/>
            </a:endParaRPr>
          </a:p>
        </p:txBody>
      </p:sp>
    </p:spTree>
    <p:extLst>
      <p:ext uri="{BB962C8B-B14F-4D97-AF65-F5344CB8AC3E}">
        <p14:creationId xmlns:p14="http://schemas.microsoft.com/office/powerpoint/2010/main" val="37757428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A361E-CDDF-4841-94E1-1695214B6E6F}"/>
              </a:ext>
            </a:extLst>
          </p:cNvPr>
          <p:cNvPicPr>
            <a:picLocks noChangeAspect="1"/>
          </p:cNvPicPr>
          <p:nvPr/>
        </p:nvPicPr>
        <p:blipFill>
          <a:blip r:embed="rId2"/>
          <a:stretch>
            <a:fillRect/>
          </a:stretch>
        </p:blipFill>
        <p:spPr>
          <a:xfrm>
            <a:off x="2923185" y="430601"/>
            <a:ext cx="3911167" cy="4282299"/>
          </a:xfrm>
          <a:prstGeom prst="rect">
            <a:avLst/>
          </a:prstGeom>
        </p:spPr>
      </p:pic>
      <p:sp>
        <p:nvSpPr>
          <p:cNvPr id="3" name="TextBox 2">
            <a:extLst>
              <a:ext uri="{FF2B5EF4-FFF2-40B4-BE49-F238E27FC236}">
                <a16:creationId xmlns:a16="http://schemas.microsoft.com/office/drawing/2014/main" id="{9B143B30-D274-4EC5-BBE3-C79F44401160}"/>
              </a:ext>
            </a:extLst>
          </p:cNvPr>
          <p:cNvSpPr txBox="1"/>
          <p:nvPr/>
        </p:nvSpPr>
        <p:spPr>
          <a:xfrm>
            <a:off x="337256" y="3712779"/>
            <a:ext cx="2971040" cy="300082"/>
          </a:xfrm>
          <a:prstGeom prst="rect">
            <a:avLst/>
          </a:prstGeom>
          <a:noFill/>
        </p:spPr>
        <p:txBody>
          <a:bodyPr wrap="square" rtlCol="0">
            <a:spAutoFit/>
          </a:bodyPr>
          <a:lstStyle/>
          <a:p>
            <a:pPr defTabSz="685800" eaLnBrk="1" fontAlgn="auto" hangingPunct="1">
              <a:spcBef>
                <a:spcPts val="0"/>
              </a:spcBef>
              <a:spcAft>
                <a:spcPts val="0"/>
              </a:spcAft>
            </a:pPr>
            <a:r>
              <a:rPr lang="en-AU" sz="1350" dirty="0">
                <a:solidFill>
                  <a:srgbClr val="000000"/>
                </a:solidFill>
                <a:latin typeface="Arial"/>
                <a:cs typeface="Arial"/>
              </a:rPr>
              <a:t>Burke &amp; Crozier, 2013 p. 11</a:t>
            </a:r>
            <a:endParaRPr lang="en-US" sz="1350" dirty="0">
              <a:solidFill>
                <a:srgbClr val="000000"/>
              </a:solidFill>
              <a:latin typeface="Arial"/>
              <a:cs typeface="Arial"/>
            </a:endParaRPr>
          </a:p>
        </p:txBody>
      </p:sp>
    </p:spTree>
    <p:extLst>
      <p:ext uri="{BB962C8B-B14F-4D97-AF65-F5344CB8AC3E}">
        <p14:creationId xmlns:p14="http://schemas.microsoft.com/office/powerpoint/2010/main" val="34390932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5C8107-ECCC-411E-89E2-D8CF5DD5A77E}"/>
              </a:ext>
            </a:extLst>
          </p:cNvPr>
          <p:cNvSpPr>
            <a:spLocks noGrp="1"/>
          </p:cNvSpPr>
          <p:nvPr>
            <p:ph type="body" sz="quarter" idx="11"/>
          </p:nvPr>
        </p:nvSpPr>
        <p:spPr>
          <a:xfrm>
            <a:off x="930877" y="104215"/>
            <a:ext cx="6737940" cy="485775"/>
          </a:xfrm>
        </p:spPr>
        <p:txBody>
          <a:bodyPr/>
          <a:lstStyle/>
          <a:p>
            <a:r>
              <a:rPr lang="en-AU" sz="1800" dirty="0"/>
              <a:t>Funds of knowledge</a:t>
            </a:r>
            <a:endParaRPr lang="en-AU" dirty="0"/>
          </a:p>
          <a:p>
            <a:r>
              <a:rPr lang="en-AU" dirty="0"/>
              <a:t>In what ways can connecting with the lifeworlds of students &amp; drawing on the resources/knowledges of students support interventions for increased engagement or quality? </a:t>
            </a:r>
          </a:p>
          <a:p>
            <a:endParaRPr lang="en-AU" dirty="0"/>
          </a:p>
          <a:p>
            <a:endParaRPr lang="en-AU" dirty="0"/>
          </a:p>
          <a:p>
            <a:endParaRPr lang="en-AU" dirty="0"/>
          </a:p>
          <a:p>
            <a:endParaRPr lang="en-US" dirty="0"/>
          </a:p>
        </p:txBody>
      </p:sp>
      <p:pic>
        <p:nvPicPr>
          <p:cNvPr id="4" name="Picture 3">
            <a:extLst>
              <a:ext uri="{FF2B5EF4-FFF2-40B4-BE49-F238E27FC236}">
                <a16:creationId xmlns:a16="http://schemas.microsoft.com/office/drawing/2014/main" id="{14C9CF47-22C9-43CB-9205-55516E03D904}"/>
              </a:ext>
            </a:extLst>
          </p:cNvPr>
          <p:cNvPicPr>
            <a:picLocks noChangeAspect="1"/>
          </p:cNvPicPr>
          <p:nvPr/>
        </p:nvPicPr>
        <p:blipFill>
          <a:blip r:embed="rId3"/>
          <a:stretch>
            <a:fillRect/>
          </a:stretch>
        </p:blipFill>
        <p:spPr>
          <a:xfrm>
            <a:off x="2876474" y="1298132"/>
            <a:ext cx="3682129" cy="3543446"/>
          </a:xfrm>
          <a:prstGeom prst="rect">
            <a:avLst/>
          </a:prstGeom>
        </p:spPr>
      </p:pic>
    </p:spTree>
    <p:extLst>
      <p:ext uri="{BB962C8B-B14F-4D97-AF65-F5344CB8AC3E}">
        <p14:creationId xmlns:p14="http://schemas.microsoft.com/office/powerpoint/2010/main" val="1186425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F7785-713F-4182-9218-7418963199A2}"/>
              </a:ext>
            </a:extLst>
          </p:cNvPr>
          <p:cNvSpPr>
            <a:spLocks noGrp="1"/>
          </p:cNvSpPr>
          <p:nvPr>
            <p:ph type="body" sz="quarter" idx="10"/>
          </p:nvPr>
        </p:nvSpPr>
        <p:spPr>
          <a:xfrm>
            <a:off x="409576" y="155368"/>
            <a:ext cx="8258175" cy="485775"/>
          </a:xfrm>
        </p:spPr>
        <p:txBody>
          <a:bodyPr/>
          <a:lstStyle/>
          <a:p>
            <a:r>
              <a:rPr lang="en-AU" dirty="0"/>
              <a:t>Connecting with student lifeworlds</a:t>
            </a:r>
            <a:endParaRPr lang="en-US" dirty="0"/>
          </a:p>
        </p:txBody>
      </p:sp>
      <p:sp>
        <p:nvSpPr>
          <p:cNvPr id="4" name="Text Placeholder 3">
            <a:extLst>
              <a:ext uri="{FF2B5EF4-FFF2-40B4-BE49-F238E27FC236}">
                <a16:creationId xmlns:a16="http://schemas.microsoft.com/office/drawing/2014/main" id="{97726B6B-B3E3-44F9-A10D-8D94B1866FFB}"/>
              </a:ext>
            </a:extLst>
          </p:cNvPr>
          <p:cNvSpPr txBox="1">
            <a:spLocks noGrp="1"/>
          </p:cNvSpPr>
          <p:nvPr>
            <p:ph type="body" sz="quarter" idx="11"/>
          </p:nvPr>
        </p:nvSpPr>
        <p:spPr>
          <a:xfrm>
            <a:off x="409576" y="550069"/>
            <a:ext cx="8258175" cy="3656386"/>
          </a:xfrm>
          <a:prstGeom prst="rect">
            <a:avLst/>
          </a:prstGeom>
          <a:solidFill>
            <a:schemeClr val="accent1"/>
          </a:solidFill>
        </p:spPr>
        <p:txBody>
          <a:bodyPr wrap="square" rtlCol="0">
            <a:spAutoFit/>
          </a:bodyPr>
          <a:lstStyle/>
          <a:p>
            <a:r>
              <a:rPr lang="en-AU" sz="1350" b="0" dirty="0"/>
              <a:t>Moll and Gonzales (1992) promote the concept of funds of knowledge. </a:t>
            </a:r>
          </a:p>
          <a:p>
            <a:endParaRPr lang="en-AU" sz="1350" b="0" dirty="0"/>
          </a:p>
          <a:p>
            <a:r>
              <a:rPr lang="en-AU" sz="1350" b="0" dirty="0"/>
              <a:t>In enabling pedagogy, this is demonstrated by respecting and valuing the </a:t>
            </a:r>
            <a:r>
              <a:rPr lang="en-AU" sz="1350" dirty="0"/>
              <a:t>diverse knowledges </a:t>
            </a:r>
            <a:r>
              <a:rPr lang="en-AU" sz="1350" b="0" dirty="0"/>
              <a:t>that students bring to the institution and work with them to help them achieve individual success. </a:t>
            </a:r>
          </a:p>
          <a:p>
            <a:endParaRPr lang="en-AU" sz="1350" b="0" dirty="0"/>
          </a:p>
          <a:p>
            <a:r>
              <a:rPr lang="en-AU" sz="1350" b="0" dirty="0"/>
              <a:t>According to Dudley-Marling &amp; Dudley-Marling, ‘funds of knowledge is a powerful tool for teachers to both gather and understand the knowledge that their students have and support school learning through critical home-classroom connections ( 2015 p. 47). </a:t>
            </a:r>
          </a:p>
          <a:p>
            <a:endParaRPr lang="en-AU" sz="1350" b="0" dirty="0"/>
          </a:p>
          <a:p>
            <a:r>
              <a:rPr lang="en-AU" sz="1350" b="0" dirty="0"/>
              <a:t>While valuing the diverse resources students bring to the teaching space supports active engagement, it provides an alternative to Bourdieu's concept of 'cultural capital' by suggesting that </a:t>
            </a:r>
            <a:r>
              <a:rPr lang="en-AU" sz="1350" dirty="0"/>
              <a:t>instead of focusing on what skills or knowledge the students do not have (the deficit approach) that teachers should focus on the resources the students bring with them to the teaching space and connect with their 'lifeworlds</a:t>
            </a:r>
            <a:r>
              <a:rPr lang="en-AU" sz="1350" b="0" dirty="0"/>
              <a:t>' and build their curriculum around what interests the students. </a:t>
            </a:r>
          </a:p>
          <a:p>
            <a:br>
              <a:rPr lang="en-AU" sz="1200" dirty="0"/>
            </a:br>
            <a:endParaRPr lang="en-AU" sz="1200" dirty="0"/>
          </a:p>
        </p:txBody>
      </p:sp>
    </p:spTree>
    <p:extLst>
      <p:ext uri="{BB962C8B-B14F-4D97-AF65-F5344CB8AC3E}">
        <p14:creationId xmlns:p14="http://schemas.microsoft.com/office/powerpoint/2010/main" val="174423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D488E8-9BE8-4D79-A4D7-8911F134964A}"/>
              </a:ext>
            </a:extLst>
          </p:cNvPr>
          <p:cNvSpPr>
            <a:spLocks noGrp="1"/>
          </p:cNvSpPr>
          <p:nvPr>
            <p:ph type="body" sz="quarter" idx="10"/>
          </p:nvPr>
        </p:nvSpPr>
        <p:spPr>
          <a:xfrm>
            <a:off x="885825" y="321469"/>
            <a:ext cx="8258175" cy="485775"/>
          </a:xfrm>
        </p:spPr>
        <p:txBody>
          <a:bodyPr/>
          <a:lstStyle/>
          <a:p>
            <a:r>
              <a:rPr lang="en-AU" dirty="0"/>
              <a:t>Drawing on the resources in the room </a:t>
            </a:r>
            <a:endParaRPr lang="en-US" dirty="0"/>
          </a:p>
        </p:txBody>
      </p:sp>
      <p:pic>
        <p:nvPicPr>
          <p:cNvPr id="4" name="Picture 3">
            <a:extLst>
              <a:ext uri="{FF2B5EF4-FFF2-40B4-BE49-F238E27FC236}">
                <a16:creationId xmlns:a16="http://schemas.microsoft.com/office/drawing/2014/main" id="{0EA2716F-E20F-4EC6-841F-EFE1E072876F}"/>
              </a:ext>
            </a:extLst>
          </p:cNvPr>
          <p:cNvPicPr>
            <a:picLocks noChangeAspect="1"/>
          </p:cNvPicPr>
          <p:nvPr/>
        </p:nvPicPr>
        <p:blipFill>
          <a:blip r:embed="rId2"/>
          <a:stretch>
            <a:fillRect/>
          </a:stretch>
        </p:blipFill>
        <p:spPr>
          <a:xfrm>
            <a:off x="2196334" y="807244"/>
            <a:ext cx="3715736" cy="3251269"/>
          </a:xfrm>
          <a:prstGeom prst="rect">
            <a:avLst/>
          </a:prstGeom>
        </p:spPr>
      </p:pic>
      <p:sp>
        <p:nvSpPr>
          <p:cNvPr id="8" name="TextBox 7">
            <a:extLst>
              <a:ext uri="{FF2B5EF4-FFF2-40B4-BE49-F238E27FC236}">
                <a16:creationId xmlns:a16="http://schemas.microsoft.com/office/drawing/2014/main" id="{A3ECE9BD-FD13-49B8-80C6-4C145E383416}"/>
              </a:ext>
            </a:extLst>
          </p:cNvPr>
          <p:cNvSpPr txBox="1"/>
          <p:nvPr/>
        </p:nvSpPr>
        <p:spPr>
          <a:xfrm>
            <a:off x="5569169" y="3781513"/>
            <a:ext cx="2802321" cy="300082"/>
          </a:xfrm>
          <a:prstGeom prst="rect">
            <a:avLst/>
          </a:prstGeom>
          <a:noFill/>
        </p:spPr>
        <p:txBody>
          <a:bodyPr wrap="square" rtlCol="0">
            <a:spAutoFit/>
          </a:bodyPr>
          <a:lstStyle/>
          <a:p>
            <a:pPr defTabSz="685800" eaLnBrk="1" fontAlgn="auto" hangingPunct="1">
              <a:spcBef>
                <a:spcPts val="0"/>
              </a:spcBef>
              <a:spcAft>
                <a:spcPts val="0"/>
              </a:spcAft>
            </a:pPr>
            <a:r>
              <a:rPr lang="en-AU" sz="1350" dirty="0">
                <a:solidFill>
                  <a:srgbClr val="000000"/>
                </a:solidFill>
                <a:latin typeface="Arial"/>
                <a:cs typeface="Arial"/>
              </a:rPr>
              <a:t>Burke &amp; Crozier, 2013 p. 8</a:t>
            </a:r>
            <a:endParaRPr lang="en-US" sz="1350" dirty="0">
              <a:solidFill>
                <a:srgbClr val="000000"/>
              </a:solidFill>
              <a:latin typeface="Arial"/>
              <a:cs typeface="Arial"/>
            </a:endParaRPr>
          </a:p>
        </p:txBody>
      </p:sp>
    </p:spTree>
    <p:extLst>
      <p:ext uri="{BB962C8B-B14F-4D97-AF65-F5344CB8AC3E}">
        <p14:creationId xmlns:p14="http://schemas.microsoft.com/office/powerpoint/2010/main" val="3414611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2FCFC-4770-4409-B504-9CE7B1397928}"/>
              </a:ext>
            </a:extLst>
          </p:cNvPr>
          <p:cNvSpPr>
            <a:spLocks noGrp="1"/>
          </p:cNvSpPr>
          <p:nvPr>
            <p:ph type="body" sz="quarter" idx="10"/>
          </p:nvPr>
        </p:nvSpPr>
        <p:spPr/>
        <p:txBody>
          <a:bodyPr/>
          <a:lstStyle/>
          <a:p>
            <a:r>
              <a:rPr lang="en-AU" dirty="0"/>
              <a:t>Ethos of Care </a:t>
            </a:r>
            <a:endParaRPr lang="en-US" dirty="0"/>
          </a:p>
        </p:txBody>
      </p:sp>
      <p:sp>
        <p:nvSpPr>
          <p:cNvPr id="3" name="Text Placeholder 2">
            <a:extLst>
              <a:ext uri="{FF2B5EF4-FFF2-40B4-BE49-F238E27FC236}">
                <a16:creationId xmlns:a16="http://schemas.microsoft.com/office/drawing/2014/main" id="{8EB9E172-B888-4CFE-8EE3-7B7B96256C4C}"/>
              </a:ext>
            </a:extLst>
          </p:cNvPr>
          <p:cNvSpPr>
            <a:spLocks noGrp="1"/>
          </p:cNvSpPr>
          <p:nvPr>
            <p:ph type="body" sz="quarter" idx="11"/>
          </p:nvPr>
        </p:nvSpPr>
        <p:spPr>
          <a:xfrm>
            <a:off x="414338" y="971550"/>
            <a:ext cx="8258175" cy="2965888"/>
          </a:xfrm>
        </p:spPr>
        <p:style>
          <a:lnRef idx="1">
            <a:schemeClr val="accent1"/>
          </a:lnRef>
          <a:fillRef idx="2">
            <a:schemeClr val="accent1"/>
          </a:fillRef>
          <a:effectRef idx="1">
            <a:schemeClr val="accent1"/>
          </a:effectRef>
          <a:fontRef idx="minor">
            <a:schemeClr val="dk1"/>
          </a:fontRef>
        </p:style>
        <p:txBody>
          <a:bodyPr/>
          <a:lstStyle/>
          <a:p>
            <a:r>
              <a:rPr lang="en-AU" b="0" dirty="0"/>
              <a:t>The turn to ‘affect’ (Ahmed 2004) in education has culminated in </a:t>
            </a:r>
            <a:r>
              <a:rPr lang="en-AU" dirty="0"/>
              <a:t>attention on the feelings of students and educators as central to experiences of education</a:t>
            </a:r>
            <a:r>
              <a:rPr lang="en-AU" b="0" dirty="0"/>
              <a:t>, and to actively show, as an educator, that you ‘care’ about the student’s well-being. </a:t>
            </a:r>
          </a:p>
          <a:p>
            <a:endParaRPr lang="en-AU" b="0" dirty="0"/>
          </a:p>
          <a:p>
            <a:r>
              <a:rPr lang="en-AU" b="0" dirty="0"/>
              <a:t>Motta &amp; Bennett propose a key strategy in enabling pedagogy is to create an inclusive and care-full (Motta &amp; Bennett, 2018) learning environment.  An ethos of care can be demonstrated by reaching out to the students who appear to be struggling.</a:t>
            </a:r>
          </a:p>
          <a:p>
            <a:endParaRPr lang="en-AU" b="0" dirty="0"/>
          </a:p>
          <a:p>
            <a:r>
              <a:rPr lang="en-AU" b="0" dirty="0"/>
              <a:t>Adopting the role of the ‘emotional cheerleader’ (O’Shea 2020) can build confidence and motivation of the student and support students transition into university. </a:t>
            </a:r>
            <a:endParaRPr lang="en-US" dirty="0"/>
          </a:p>
        </p:txBody>
      </p:sp>
    </p:spTree>
    <p:extLst>
      <p:ext uri="{BB962C8B-B14F-4D97-AF65-F5344CB8AC3E}">
        <p14:creationId xmlns:p14="http://schemas.microsoft.com/office/powerpoint/2010/main" val="3101487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A972E0-E87A-48A8-84A6-65ABA5A045B8}"/>
              </a:ext>
            </a:extLst>
          </p:cNvPr>
          <p:cNvSpPr>
            <a:spLocks noGrp="1"/>
          </p:cNvSpPr>
          <p:nvPr>
            <p:ph type="body" sz="quarter" idx="10"/>
          </p:nvPr>
        </p:nvSpPr>
        <p:spPr/>
        <p:txBody>
          <a:bodyPr/>
          <a:lstStyle/>
          <a:p>
            <a:r>
              <a:rPr lang="en-AU" dirty="0"/>
              <a:t>Demonstrating ‘care’ </a:t>
            </a:r>
            <a:endParaRPr lang="en-US" dirty="0"/>
          </a:p>
        </p:txBody>
      </p:sp>
      <p:sp>
        <p:nvSpPr>
          <p:cNvPr id="3" name="Text Placeholder 2">
            <a:extLst>
              <a:ext uri="{FF2B5EF4-FFF2-40B4-BE49-F238E27FC236}">
                <a16:creationId xmlns:a16="http://schemas.microsoft.com/office/drawing/2014/main" id="{C5E90029-B370-450D-A250-5B1311586A60}"/>
              </a:ext>
            </a:extLst>
          </p:cNvPr>
          <p:cNvSpPr>
            <a:spLocks noGrp="1"/>
          </p:cNvSpPr>
          <p:nvPr>
            <p:ph type="body" sz="quarter" idx="11"/>
          </p:nvPr>
        </p:nvSpPr>
        <p:spPr>
          <a:xfrm>
            <a:off x="414338" y="971550"/>
            <a:ext cx="8258175" cy="2977712"/>
          </a:xfrm>
        </p:spPr>
        <p:style>
          <a:lnRef idx="1">
            <a:schemeClr val="accent2"/>
          </a:lnRef>
          <a:fillRef idx="2">
            <a:schemeClr val="accent2"/>
          </a:fillRef>
          <a:effectRef idx="1">
            <a:schemeClr val="accent2"/>
          </a:effectRef>
          <a:fontRef idx="minor">
            <a:schemeClr val="dk1"/>
          </a:fontRef>
        </p:style>
        <p:txBody>
          <a:bodyPr/>
          <a:lstStyle/>
          <a:p>
            <a:r>
              <a:rPr lang="en-AU" b="0" dirty="0"/>
              <a:t>A student approaches you at the end of a tutorial and asks to talk in private. While you are on a limited time frame to get to your next tutorial, you say ‘okay’ and wait for the other students to leave before sitting with the student and ask them if they are okay. </a:t>
            </a:r>
          </a:p>
          <a:p>
            <a:endParaRPr lang="en-AU" b="0" dirty="0"/>
          </a:p>
          <a:p>
            <a:r>
              <a:rPr lang="en-AU" b="0" dirty="0"/>
              <a:t>The student starts to cry and opens up about how they are really struggling with the course, with the up-coming assignment and is feeling very overwhelmed by university in general (the learn online site, the academic language in the readings, keeping up with the weekly tasks and managing their part-time job as well as being the eldest of a family of 4 and needing to pick up her younger siblings from school on some days). </a:t>
            </a:r>
          </a:p>
          <a:p>
            <a:endParaRPr lang="en-US" b="0" dirty="0"/>
          </a:p>
          <a:p>
            <a:r>
              <a:rPr lang="en-US" dirty="0"/>
              <a:t>How do you approach this conversation with the student, showing an ethos of care? </a:t>
            </a:r>
            <a:endParaRPr lang="en-AU" dirty="0"/>
          </a:p>
        </p:txBody>
      </p:sp>
    </p:spTree>
    <p:extLst>
      <p:ext uri="{BB962C8B-B14F-4D97-AF65-F5344CB8AC3E}">
        <p14:creationId xmlns:p14="http://schemas.microsoft.com/office/powerpoint/2010/main" val="2710910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A06541-1D76-4207-B1D7-80D090C040BA}"/>
              </a:ext>
            </a:extLst>
          </p:cNvPr>
          <p:cNvSpPr>
            <a:spLocks noGrp="1"/>
          </p:cNvSpPr>
          <p:nvPr>
            <p:ph type="body" sz="quarter" idx="10"/>
          </p:nvPr>
        </p:nvSpPr>
        <p:spPr>
          <a:xfrm>
            <a:off x="414338" y="121444"/>
            <a:ext cx="8258175" cy="485775"/>
          </a:xfrm>
        </p:spPr>
        <p:txBody>
          <a:bodyPr/>
          <a:lstStyle/>
          <a:p>
            <a:r>
              <a:rPr lang="en-AU" dirty="0"/>
              <a:t>Scaffolding &amp; Challenging Tasks </a:t>
            </a:r>
            <a:endParaRPr lang="en-US" dirty="0"/>
          </a:p>
        </p:txBody>
      </p:sp>
      <p:sp>
        <p:nvSpPr>
          <p:cNvPr id="3" name="Text Placeholder 2">
            <a:extLst>
              <a:ext uri="{FF2B5EF4-FFF2-40B4-BE49-F238E27FC236}">
                <a16:creationId xmlns:a16="http://schemas.microsoft.com/office/drawing/2014/main" id="{681E0BAF-189B-438D-BF91-5F12BBB50EA6}"/>
              </a:ext>
            </a:extLst>
          </p:cNvPr>
          <p:cNvSpPr>
            <a:spLocks noGrp="1"/>
          </p:cNvSpPr>
          <p:nvPr>
            <p:ph type="body" sz="quarter" idx="11"/>
          </p:nvPr>
        </p:nvSpPr>
        <p:spPr>
          <a:xfrm>
            <a:off x="338138" y="679609"/>
            <a:ext cx="8258175" cy="3325490"/>
          </a:xfrm>
          <a:solidFill>
            <a:srgbClr val="FFCCCC"/>
          </a:solidFill>
        </p:spPr>
        <p:txBody>
          <a:bodyPr/>
          <a:lstStyle/>
          <a:p>
            <a:r>
              <a:rPr lang="en-AU" sz="1350" b="0" dirty="0"/>
              <a:t>Allan Luke (2000) theorised scaffolding of students learning of difficult academic themes and concepts. </a:t>
            </a:r>
          </a:p>
          <a:p>
            <a:endParaRPr lang="en-AU" sz="1350" b="0" dirty="0"/>
          </a:p>
          <a:p>
            <a:r>
              <a:rPr lang="en-AU" sz="1350" b="0" dirty="0"/>
              <a:t>Through strategic scaffolding of curriculum and assessment, high intellectual challenge is possible. Students from low-socioeconomic backgrounds historically suffer from ‘streaming’ or ‘tracking’, as </a:t>
            </a:r>
            <a:r>
              <a:rPr lang="en-AU" sz="1350" b="0" dirty="0" err="1"/>
              <a:t>Mehan</a:t>
            </a:r>
            <a:r>
              <a:rPr lang="en-AU" sz="1350" b="0" dirty="0"/>
              <a:t> suggests: ‘</a:t>
            </a:r>
            <a:r>
              <a:rPr lang="en-AU" sz="1350" b="0" i="1" dirty="0"/>
              <a:t>The distribution of students to high-, middle-, and low-ability groups or academic and </a:t>
            </a:r>
            <a:r>
              <a:rPr lang="en-AU" sz="1350" b="0" i="1" dirty="0" err="1"/>
              <a:t>voc</a:t>
            </a:r>
            <a:r>
              <a:rPr lang="en-AU" sz="1350" b="0" i="1" dirty="0"/>
              <a:t>-ed tracks seems to be related to ethnicity and socio-economic status</a:t>
            </a:r>
            <a:r>
              <a:rPr lang="en-AU" sz="1350" b="0" dirty="0"/>
              <a:t> (</a:t>
            </a:r>
            <a:r>
              <a:rPr lang="en-AU" sz="1350" b="0" dirty="0" err="1"/>
              <a:t>Mehan</a:t>
            </a:r>
            <a:r>
              <a:rPr lang="en-AU" sz="1350" b="0" dirty="0"/>
              <a:t> 2012, p 17). </a:t>
            </a:r>
          </a:p>
          <a:p>
            <a:endParaRPr lang="en-AU" sz="1350" b="0" dirty="0"/>
          </a:p>
          <a:p>
            <a:r>
              <a:rPr lang="en-AU" sz="1350" b="0" dirty="0"/>
              <a:t>Once streamed into a low-ability class, capabilities are misrecognised (Burke 2015) and contribute to lower completion and success rates of less advantaged young people in secondary school.  Luke argues that scaffolding is central to the success of heightening expectations: </a:t>
            </a:r>
          </a:p>
          <a:p>
            <a:endParaRPr lang="en-AU" sz="1350" b="0" dirty="0"/>
          </a:p>
          <a:p>
            <a:r>
              <a:rPr lang="en-AU" sz="1350" b="0" dirty="0"/>
              <a:t>‘</a:t>
            </a:r>
            <a:r>
              <a:rPr lang="en-AU" sz="1350" b="0" i="1" dirty="0"/>
              <a:t>In sociocultural terms, this entails upping the ante of intellectual demand, teaching in advance of development, and generating substantive engagement with curriculum knowledge and technical discourses as ways of reading and remaking the social and scientific lifeworlds around us</a:t>
            </a:r>
            <a:r>
              <a:rPr lang="en-AU" sz="1350" b="0" dirty="0"/>
              <a:t>’ (Luke 2012 p. viii). </a:t>
            </a:r>
          </a:p>
          <a:p>
            <a:endParaRPr lang="en-AU" sz="1350" b="0" dirty="0"/>
          </a:p>
          <a:p>
            <a:endParaRPr lang="en-US" dirty="0"/>
          </a:p>
        </p:txBody>
      </p:sp>
    </p:spTree>
    <p:extLst>
      <p:ext uri="{BB962C8B-B14F-4D97-AF65-F5344CB8AC3E}">
        <p14:creationId xmlns:p14="http://schemas.microsoft.com/office/powerpoint/2010/main" val="41669818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CBE69A-EC37-4538-A25F-3A33BBF0E008}"/>
              </a:ext>
            </a:extLst>
          </p:cNvPr>
          <p:cNvPicPr>
            <a:picLocks noChangeAspect="1"/>
          </p:cNvPicPr>
          <p:nvPr/>
        </p:nvPicPr>
        <p:blipFill>
          <a:blip r:embed="rId2"/>
          <a:stretch>
            <a:fillRect/>
          </a:stretch>
        </p:blipFill>
        <p:spPr>
          <a:xfrm>
            <a:off x="823420" y="219659"/>
            <a:ext cx="3214688" cy="4180900"/>
          </a:xfrm>
          <a:prstGeom prst="rect">
            <a:avLst/>
          </a:prstGeom>
        </p:spPr>
      </p:pic>
      <p:pic>
        <p:nvPicPr>
          <p:cNvPr id="5" name="Picture 4">
            <a:extLst>
              <a:ext uri="{FF2B5EF4-FFF2-40B4-BE49-F238E27FC236}">
                <a16:creationId xmlns:a16="http://schemas.microsoft.com/office/drawing/2014/main" id="{A732A38B-497F-4F0A-9C43-037259F329B8}"/>
              </a:ext>
            </a:extLst>
          </p:cNvPr>
          <p:cNvPicPr>
            <a:picLocks noChangeAspect="1"/>
          </p:cNvPicPr>
          <p:nvPr/>
        </p:nvPicPr>
        <p:blipFill>
          <a:blip r:embed="rId3"/>
          <a:stretch>
            <a:fillRect/>
          </a:stretch>
        </p:blipFill>
        <p:spPr>
          <a:xfrm>
            <a:off x="4451953" y="321469"/>
            <a:ext cx="3329604" cy="3977281"/>
          </a:xfrm>
          <a:prstGeom prst="rect">
            <a:avLst/>
          </a:prstGeom>
        </p:spPr>
      </p:pic>
      <p:sp>
        <p:nvSpPr>
          <p:cNvPr id="6" name="TextBox 5">
            <a:extLst>
              <a:ext uri="{FF2B5EF4-FFF2-40B4-BE49-F238E27FC236}">
                <a16:creationId xmlns:a16="http://schemas.microsoft.com/office/drawing/2014/main" id="{AE37BA70-F62C-482D-9428-F4DDD41ECD82}"/>
              </a:ext>
            </a:extLst>
          </p:cNvPr>
          <p:cNvSpPr txBox="1"/>
          <p:nvPr/>
        </p:nvSpPr>
        <p:spPr>
          <a:xfrm>
            <a:off x="5584935" y="4467856"/>
            <a:ext cx="3559065" cy="300082"/>
          </a:xfrm>
          <a:prstGeom prst="rect">
            <a:avLst/>
          </a:prstGeom>
          <a:noFill/>
        </p:spPr>
        <p:txBody>
          <a:bodyPr wrap="square" rtlCol="0">
            <a:spAutoFit/>
          </a:bodyPr>
          <a:lstStyle/>
          <a:p>
            <a:pPr defTabSz="685800" eaLnBrk="1" fontAlgn="auto" hangingPunct="1">
              <a:spcBef>
                <a:spcPts val="0"/>
              </a:spcBef>
              <a:spcAft>
                <a:spcPts val="0"/>
              </a:spcAft>
            </a:pPr>
            <a:r>
              <a:rPr lang="en-AU" sz="1350" dirty="0">
                <a:solidFill>
                  <a:srgbClr val="FFFFFF"/>
                </a:solidFill>
                <a:latin typeface="Arial"/>
                <a:cs typeface="Arial"/>
              </a:rPr>
              <a:t>Burke &amp; Crozier, p. 38</a:t>
            </a:r>
            <a:endParaRPr lang="en-US" sz="1350" dirty="0">
              <a:solidFill>
                <a:srgbClr val="FFFFFF"/>
              </a:solidFill>
              <a:latin typeface="Arial"/>
              <a:cs typeface="Arial"/>
            </a:endParaRPr>
          </a:p>
        </p:txBody>
      </p:sp>
    </p:spTree>
    <p:extLst>
      <p:ext uri="{BB962C8B-B14F-4D97-AF65-F5344CB8AC3E}">
        <p14:creationId xmlns:p14="http://schemas.microsoft.com/office/powerpoint/2010/main" val="65973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76EE14-7DCE-4212-98A9-D64ADAB3DAFF}"/>
              </a:ext>
            </a:extLst>
          </p:cNvPr>
          <p:cNvSpPr>
            <a:spLocks noGrp="1"/>
          </p:cNvSpPr>
          <p:nvPr>
            <p:ph type="body" sz="quarter" idx="12"/>
          </p:nvPr>
        </p:nvSpPr>
        <p:spPr/>
        <p:txBody>
          <a:bodyPr/>
          <a:lstStyle/>
          <a:p>
            <a:pPr marL="0" indent="0" algn="ctr">
              <a:lnSpc>
                <a:spcPct val="115000"/>
              </a:lnSpc>
              <a:spcBef>
                <a:spcPts val="1200"/>
              </a:spcBef>
              <a:spcAft>
                <a:spcPts val="1200"/>
              </a:spcAft>
              <a:buNone/>
            </a:pPr>
            <a:r>
              <a:rPr lang="en-US" sz="1800" b="1" dirty="0">
                <a:effectLst/>
                <a:latin typeface="Arial" panose="020B0604020202020204" pitchFamily="34" charset="0"/>
                <a:ea typeface="Arial" panose="020B0604020202020204" pitchFamily="34" charset="0"/>
              </a:rPr>
              <a:t>Apathy, boredom or misunderstood? Engaging students in the politics of language and the language of politics in a critical literacy course </a:t>
            </a:r>
            <a:endParaRPr lang="en-US" sz="1800" dirty="0">
              <a:effectLst/>
              <a:latin typeface="Arial" panose="020B0604020202020204" pitchFamily="34" charset="0"/>
              <a:ea typeface="Arial" panose="020B0604020202020204" pitchFamily="34" charset="0"/>
            </a:endParaRPr>
          </a:p>
          <a:p>
            <a:pPr marL="0" indent="0" algn="ctr">
              <a:lnSpc>
                <a:spcPct val="115000"/>
              </a:lnSpc>
              <a:buNone/>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6093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389315" y="1039911"/>
            <a:ext cx="8280751" cy="2504435"/>
          </a:xfrm>
        </p:spPr>
        <p:txBody>
          <a:bodyPr lIns="91440" tIns="45720" rIns="91440" bIns="45720" anchor="t"/>
          <a:lstStyle/>
          <a:p>
            <a:pPr marL="0" indent="0">
              <a:buNone/>
            </a:pPr>
            <a:r>
              <a:rPr lang="en-US" sz="1600" i="1" dirty="0">
                <a:solidFill>
                  <a:srgbClr val="222222"/>
                </a:solidFill>
              </a:rPr>
              <a:t>Motta, S. C., &amp; Bennett, A. (2018). Pedagogies of care, care-full epistemological practice and ‘other’ caring subjectivities in enabling education. Teaching in Higher Education, 23(5), 631-646.</a:t>
            </a:r>
            <a:endParaRPr lang="en-US" sz="1600" i="1" dirty="0">
              <a:solidFill>
                <a:srgbClr val="222222"/>
              </a:solidFill>
              <a:ea typeface="+mn-lt"/>
              <a:cs typeface="+mn-lt"/>
            </a:endParaRPr>
          </a:p>
          <a:p>
            <a:pPr marL="0" indent="0">
              <a:buNone/>
            </a:pPr>
            <a:endParaRPr lang="en-US" sz="1600" i="1" dirty="0">
              <a:solidFill>
                <a:srgbClr val="222222"/>
              </a:solidFill>
            </a:endParaRPr>
          </a:p>
          <a:p>
            <a:pPr marL="0" indent="0">
              <a:buNone/>
            </a:pPr>
            <a:r>
              <a:rPr lang="en-US" sz="1600" dirty="0">
                <a:solidFill>
                  <a:srgbClr val="222222"/>
                </a:solidFill>
              </a:rPr>
              <a:t>The </a:t>
            </a:r>
            <a:r>
              <a:rPr lang="en-US" sz="1600" i="1" dirty="0">
                <a:solidFill>
                  <a:srgbClr val="222222"/>
                </a:solidFill>
              </a:rPr>
              <a:t>affective</a:t>
            </a:r>
            <a:r>
              <a:rPr lang="en-US" sz="1600" dirty="0">
                <a:solidFill>
                  <a:srgbClr val="222222"/>
                </a:solidFill>
              </a:rPr>
              <a:t> turn in education as critique of neo-liberalism (discourses of neoliberalism encourage dispositions of competitiveness, individualism, personally profitable exchanges) </a:t>
            </a:r>
          </a:p>
          <a:p>
            <a:pPr marL="0" indent="0">
              <a:buNone/>
            </a:pPr>
            <a:endParaRPr lang="en-US" sz="1600" dirty="0">
              <a:solidFill>
                <a:srgbClr val="222222"/>
              </a:solidFill>
            </a:endParaRPr>
          </a:p>
          <a:p>
            <a:pPr marL="0" indent="0">
              <a:buNone/>
            </a:pPr>
            <a:r>
              <a:rPr lang="en-US" sz="1600" dirty="0">
                <a:solidFill>
                  <a:srgbClr val="222222"/>
                </a:solidFill>
              </a:rPr>
              <a:t>'</a:t>
            </a:r>
            <a:r>
              <a:rPr lang="en-US" sz="1600" i="1" dirty="0">
                <a:solidFill>
                  <a:srgbClr val="222222"/>
                </a:solidFill>
              </a:rPr>
              <a:t>It shines a light on the hegemonic masculinities, which attempt to dissociate teaching and learning from emotion and the embodied</a:t>
            </a:r>
            <a:r>
              <a:rPr lang="en-US" sz="1600" dirty="0">
                <a:solidFill>
                  <a:srgbClr val="222222"/>
                </a:solidFill>
              </a:rPr>
              <a:t>' (Motta &amp; Bennett, p. 633) </a:t>
            </a:r>
          </a:p>
          <a:p>
            <a:pPr marL="0" indent="0">
              <a:buNone/>
            </a:pPr>
            <a:endParaRPr lang="en-US" sz="1600" dirty="0">
              <a:solidFill>
                <a:srgbClr val="222222"/>
              </a:solidFill>
            </a:endParaRPr>
          </a:p>
          <a:p>
            <a:pPr marL="0" indent="0">
              <a:buNone/>
            </a:pPr>
            <a:r>
              <a:rPr lang="en-US" sz="1600" dirty="0">
                <a:solidFill>
                  <a:srgbClr val="222222"/>
                </a:solidFill>
              </a:rPr>
              <a:t>Dominant construction of teachers' work in HE is to keep 'emotion' out of teaching </a:t>
            </a:r>
          </a:p>
          <a:p>
            <a:endParaRPr lang="en-US" sz="1600" dirty="0"/>
          </a:p>
        </p:txBody>
      </p:sp>
      <p:sp>
        <p:nvSpPr>
          <p:cNvPr id="5" name="Text Placeholder 4">
            <a:extLst>
              <a:ext uri="{FF2B5EF4-FFF2-40B4-BE49-F238E27FC236}">
                <a16:creationId xmlns:a16="http://schemas.microsoft.com/office/drawing/2014/main" id="{D4BF8283-D582-432D-A1C0-E329FAEDF37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97522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 application, email&#10;&#10;Description automatically generated">
            <a:extLst>
              <a:ext uri="{FF2B5EF4-FFF2-40B4-BE49-F238E27FC236}">
                <a16:creationId xmlns:a16="http://schemas.microsoft.com/office/drawing/2014/main" id="{AB5C61F6-671D-3522-C076-9128CFA2997B}"/>
              </a:ext>
            </a:extLst>
          </p:cNvPr>
          <p:cNvPicPr>
            <a:picLocks noChangeAspect="1"/>
          </p:cNvPicPr>
          <p:nvPr/>
        </p:nvPicPr>
        <p:blipFill>
          <a:blip r:embed="rId3"/>
          <a:stretch>
            <a:fillRect/>
          </a:stretch>
        </p:blipFill>
        <p:spPr>
          <a:xfrm>
            <a:off x="2" y="-4395"/>
            <a:ext cx="7517421" cy="5169875"/>
          </a:xfrm>
          <a:prstGeom prst="rect">
            <a:avLst/>
          </a:prstGeom>
        </p:spPr>
      </p:pic>
    </p:spTree>
    <p:extLst>
      <p:ext uri="{BB962C8B-B14F-4D97-AF65-F5344CB8AC3E}">
        <p14:creationId xmlns:p14="http://schemas.microsoft.com/office/powerpoint/2010/main" val="26816218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2C481-CEA2-6240-A547-67CE3ECD0A78}"/>
              </a:ext>
            </a:extLst>
          </p:cNvPr>
          <p:cNvSpPr>
            <a:spLocks noGrp="1"/>
          </p:cNvSpPr>
          <p:nvPr>
            <p:ph type="body" sz="quarter" idx="11"/>
          </p:nvPr>
        </p:nvSpPr>
        <p:spPr/>
        <p:txBody>
          <a:bodyPr lIns="91440" tIns="45720" rIns="91440" bIns="45720" anchor="t"/>
          <a:lstStyle/>
          <a:p>
            <a:r>
              <a:rPr lang="en-US" dirty="0"/>
              <a:t>Care/carelessness </a:t>
            </a:r>
          </a:p>
        </p:txBody>
      </p:sp>
      <p:sp>
        <p:nvSpPr>
          <p:cNvPr id="3" name="Text Placeholder 2">
            <a:extLst>
              <a:ext uri="{FF2B5EF4-FFF2-40B4-BE49-F238E27FC236}">
                <a16:creationId xmlns:a16="http://schemas.microsoft.com/office/drawing/2014/main" id="{2086152F-932C-C6D4-4DB3-B1A9C136EC50}"/>
              </a:ext>
            </a:extLst>
          </p:cNvPr>
          <p:cNvSpPr>
            <a:spLocks noGrp="1"/>
          </p:cNvSpPr>
          <p:nvPr>
            <p:ph type="body" sz="quarter" idx="12"/>
          </p:nvPr>
        </p:nvSpPr>
        <p:spPr/>
        <p:txBody>
          <a:bodyPr lIns="91440" tIns="45720" rIns="91440" bIns="45720" anchor="t"/>
          <a:lstStyle/>
          <a:p>
            <a:pPr marL="0" indent="0">
              <a:buNone/>
            </a:pPr>
            <a:r>
              <a:rPr lang="en-US" sz="1800" dirty="0"/>
              <a:t>As Lynch argues (2010, pp. 59-60) '</a:t>
            </a:r>
            <a:r>
              <a:rPr lang="en-US" sz="1800" i="1" dirty="0"/>
              <a:t>Caring, and the associated subject of emotional work, have been </a:t>
            </a:r>
            <a:r>
              <a:rPr lang="en-US" sz="1800" i="1" dirty="0" err="1"/>
              <a:t>trivialised</a:t>
            </a:r>
            <a:r>
              <a:rPr lang="en-US" sz="1800" i="1" dirty="0"/>
              <a:t> and dismissed in philosophy and intellectual thought...The difference between the past and the present is that carelessness was an unnamed assumption in the past; now it is not only accepted, it is expected and morally endorsed</a:t>
            </a:r>
            <a:r>
              <a:rPr lang="en-US" sz="1800" dirty="0"/>
              <a:t>' (Motta &amp; Bennett 2018, p. 635). </a:t>
            </a:r>
          </a:p>
          <a:p>
            <a:pPr marL="0" indent="0">
              <a:buNone/>
            </a:pPr>
            <a:endParaRPr lang="en-US" sz="1800" dirty="0"/>
          </a:p>
          <a:p>
            <a:pPr marL="0" indent="0">
              <a:buNone/>
            </a:pPr>
            <a:r>
              <a:rPr lang="en-US" sz="1800" dirty="0"/>
              <a:t>Can you identify this emphasis on carelessness in the academy as described in this quote? </a:t>
            </a:r>
          </a:p>
        </p:txBody>
      </p:sp>
    </p:spTree>
    <p:extLst>
      <p:ext uri="{BB962C8B-B14F-4D97-AF65-F5344CB8AC3E}">
        <p14:creationId xmlns:p14="http://schemas.microsoft.com/office/powerpoint/2010/main" val="3072045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80C253-D435-5ABE-3340-D9250AA99F15}"/>
              </a:ext>
            </a:extLst>
          </p:cNvPr>
          <p:cNvSpPr>
            <a:spLocks noGrp="1"/>
          </p:cNvSpPr>
          <p:nvPr>
            <p:ph type="body" sz="quarter" idx="11"/>
          </p:nvPr>
        </p:nvSpPr>
        <p:spPr/>
        <p:txBody>
          <a:bodyPr lIns="91440" tIns="45720" rIns="91440" bIns="45720" anchor="t"/>
          <a:lstStyle/>
          <a:p>
            <a:r>
              <a:rPr lang="en-US" dirty="0"/>
              <a:t>Care as recognition </a:t>
            </a:r>
          </a:p>
        </p:txBody>
      </p:sp>
      <p:sp>
        <p:nvSpPr>
          <p:cNvPr id="3" name="Text Placeholder 2">
            <a:extLst>
              <a:ext uri="{FF2B5EF4-FFF2-40B4-BE49-F238E27FC236}">
                <a16:creationId xmlns:a16="http://schemas.microsoft.com/office/drawing/2014/main" id="{8042C05E-04DD-98B5-FF30-754224135194}"/>
              </a:ext>
            </a:extLst>
          </p:cNvPr>
          <p:cNvSpPr>
            <a:spLocks noGrp="1"/>
          </p:cNvSpPr>
          <p:nvPr>
            <p:ph type="body" sz="quarter" idx="12"/>
          </p:nvPr>
        </p:nvSpPr>
        <p:spPr/>
        <p:txBody>
          <a:bodyPr lIns="91440" tIns="45720" rIns="91440" bIns="45720" anchor="t"/>
          <a:lstStyle/>
          <a:p>
            <a:pPr marL="0" indent="0">
              <a:buNone/>
            </a:pPr>
            <a:r>
              <a:rPr lang="en-US" dirty="0"/>
              <a:t>'</a:t>
            </a:r>
            <a:r>
              <a:rPr lang="en-US" sz="2000" i="1" dirty="0"/>
              <a:t>Care as recognition manifests as care-full pedagogical practices which acknowledge the complexities and wisdoms of students that come, often following on from experiences of exclusions and misrecognitions within other forms of education, training and employment</a:t>
            </a:r>
            <a:r>
              <a:rPr lang="en-US" sz="2000" dirty="0"/>
              <a:t>' (Motta &amp; Bennett 2018, p. 636) </a:t>
            </a:r>
          </a:p>
          <a:p>
            <a:r>
              <a:rPr lang="en-US" sz="1800" dirty="0"/>
              <a:t>Strengths based knowledge-making practices</a:t>
            </a:r>
          </a:p>
          <a:p>
            <a:r>
              <a:rPr lang="en-US" sz="1800" dirty="0"/>
              <a:t>Embrace the whole student </a:t>
            </a:r>
          </a:p>
          <a:p>
            <a:r>
              <a:rPr lang="en-US" sz="1800" dirty="0" err="1"/>
              <a:t>Recognising</a:t>
            </a:r>
            <a:r>
              <a:rPr lang="en-US" sz="1800" dirty="0"/>
              <a:t> capacity and capability of the student</a:t>
            </a:r>
          </a:p>
          <a:p>
            <a:pPr marL="0" indent="0">
              <a:buNone/>
            </a:pPr>
            <a:endParaRPr lang="en-US" dirty="0"/>
          </a:p>
        </p:txBody>
      </p:sp>
    </p:spTree>
    <p:extLst>
      <p:ext uri="{BB962C8B-B14F-4D97-AF65-F5344CB8AC3E}">
        <p14:creationId xmlns:p14="http://schemas.microsoft.com/office/powerpoint/2010/main" val="3391198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6FFD03-6413-8358-2147-5265E9583895}"/>
              </a:ext>
            </a:extLst>
          </p:cNvPr>
          <p:cNvSpPr>
            <a:spLocks noGrp="1"/>
          </p:cNvSpPr>
          <p:nvPr>
            <p:ph type="body" sz="quarter" idx="11"/>
          </p:nvPr>
        </p:nvSpPr>
        <p:spPr/>
        <p:txBody>
          <a:bodyPr lIns="91440" tIns="45720" rIns="91440" bIns="45720" anchor="t"/>
          <a:lstStyle/>
          <a:p>
            <a:r>
              <a:rPr lang="en-US" dirty="0"/>
              <a:t>Care as dialogic relationality </a:t>
            </a:r>
          </a:p>
        </p:txBody>
      </p:sp>
      <p:sp>
        <p:nvSpPr>
          <p:cNvPr id="3" name="Text Placeholder 2">
            <a:extLst>
              <a:ext uri="{FF2B5EF4-FFF2-40B4-BE49-F238E27FC236}">
                <a16:creationId xmlns:a16="http://schemas.microsoft.com/office/drawing/2014/main" id="{817CFC3B-4097-D75B-9843-F4826781D907}"/>
              </a:ext>
            </a:extLst>
          </p:cNvPr>
          <p:cNvSpPr>
            <a:spLocks noGrp="1"/>
          </p:cNvSpPr>
          <p:nvPr>
            <p:ph type="body" sz="quarter" idx="12"/>
          </p:nvPr>
        </p:nvSpPr>
        <p:spPr/>
        <p:txBody>
          <a:bodyPr lIns="91440" tIns="45720" rIns="91440" bIns="45720" anchor="t"/>
          <a:lstStyle/>
          <a:p>
            <a:pPr marL="0" indent="0">
              <a:buNone/>
            </a:pPr>
            <a:r>
              <a:rPr lang="en-US" sz="1800" dirty="0"/>
              <a:t>'</a:t>
            </a:r>
            <a:r>
              <a:rPr lang="en-US" sz="1600" i="1" dirty="0"/>
              <a:t>The epistemological commitments of care in Enabling ae valued and foregrounded programmatically, rather than considered an individual teacher's emotional approach or disposition as a 'caring' teacher</a:t>
            </a:r>
            <a:r>
              <a:rPr lang="en-US" sz="1600" dirty="0"/>
              <a:t>' (p. 640) </a:t>
            </a:r>
          </a:p>
          <a:p>
            <a:pPr marL="0" indent="0">
              <a:buNone/>
            </a:pPr>
            <a:endParaRPr lang="en-US" sz="1800" dirty="0"/>
          </a:p>
          <a:p>
            <a:pPr marL="0" indent="0">
              <a:buNone/>
            </a:pPr>
            <a:r>
              <a:rPr lang="en-US" sz="1800" dirty="0"/>
              <a:t>'</a:t>
            </a:r>
            <a:r>
              <a:rPr lang="en-US" sz="1600" i="1" dirty="0"/>
              <a:t>What became clear is a commitments to an ethics of practice based on reflexive re/development which was dialogical in contra-distinction to the monological logics prevalent in hegemonic performances of the teachers in HE'</a:t>
            </a:r>
            <a:r>
              <a:rPr lang="en-US" sz="1600" dirty="0"/>
              <a:t> (p. 640). </a:t>
            </a:r>
          </a:p>
          <a:p>
            <a:pPr marL="0" indent="0">
              <a:buNone/>
            </a:pPr>
            <a:endParaRPr lang="en-US" sz="1600" dirty="0"/>
          </a:p>
          <a:p>
            <a:pPr marL="285750" indent="-285750"/>
            <a:r>
              <a:rPr lang="en-US" sz="1100" dirty="0"/>
              <a:t>Scaffolding learning </a:t>
            </a:r>
          </a:p>
          <a:p>
            <a:pPr marL="285750" indent="-285750"/>
            <a:r>
              <a:rPr lang="en-US" sz="1100" dirty="0"/>
              <a:t>Narrative practice </a:t>
            </a:r>
          </a:p>
          <a:p>
            <a:pPr marL="285750" indent="-285750"/>
            <a:r>
              <a:rPr lang="en-US" sz="1100" dirty="0"/>
              <a:t>Multi-literacies </a:t>
            </a:r>
          </a:p>
          <a:p>
            <a:pPr marL="285750" indent="-285750"/>
            <a:r>
              <a:rPr lang="en-US" sz="1100" dirty="0"/>
              <a:t>Real world examples </a:t>
            </a:r>
          </a:p>
          <a:p>
            <a:pPr marL="285750" indent="-285750"/>
            <a:r>
              <a:rPr lang="en-US" sz="1100" dirty="0"/>
              <a:t>Not just about content </a:t>
            </a:r>
          </a:p>
          <a:p>
            <a:pPr marL="285750" indent="-285750"/>
            <a:r>
              <a:rPr lang="en-US" sz="1100" dirty="0"/>
              <a:t>Listening </a:t>
            </a:r>
          </a:p>
          <a:p>
            <a:pPr marL="285750" indent="-285750"/>
            <a:r>
              <a:rPr lang="en-US" sz="1100" dirty="0"/>
              <a:t>Not judging </a:t>
            </a:r>
          </a:p>
        </p:txBody>
      </p:sp>
    </p:spTree>
    <p:extLst>
      <p:ext uri="{BB962C8B-B14F-4D97-AF65-F5344CB8AC3E}">
        <p14:creationId xmlns:p14="http://schemas.microsoft.com/office/powerpoint/2010/main" val="1587353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BB8FF0-2C10-1713-6AB9-651127450E75}"/>
              </a:ext>
            </a:extLst>
          </p:cNvPr>
          <p:cNvSpPr>
            <a:spLocks noGrp="1"/>
          </p:cNvSpPr>
          <p:nvPr>
            <p:ph type="body" sz="quarter" idx="11"/>
          </p:nvPr>
        </p:nvSpPr>
        <p:spPr/>
        <p:txBody>
          <a:bodyPr lIns="91440" tIns="45720" rIns="91440" bIns="45720" anchor="t"/>
          <a:lstStyle/>
          <a:p>
            <a:r>
              <a:rPr lang="en-US" sz="3200" dirty="0"/>
              <a:t>Care as affective and embodied praxis </a:t>
            </a:r>
          </a:p>
        </p:txBody>
      </p:sp>
      <p:sp>
        <p:nvSpPr>
          <p:cNvPr id="3" name="Text Placeholder 2">
            <a:extLst>
              <a:ext uri="{FF2B5EF4-FFF2-40B4-BE49-F238E27FC236}">
                <a16:creationId xmlns:a16="http://schemas.microsoft.com/office/drawing/2014/main" id="{F6094BFC-473E-D8EC-7564-AD08FF55EEA3}"/>
              </a:ext>
            </a:extLst>
          </p:cNvPr>
          <p:cNvSpPr>
            <a:spLocks noGrp="1"/>
          </p:cNvSpPr>
          <p:nvPr>
            <p:ph type="body" sz="quarter" idx="12"/>
          </p:nvPr>
        </p:nvSpPr>
        <p:spPr/>
        <p:txBody>
          <a:bodyPr lIns="91440" tIns="45720" rIns="91440" bIns="45720" anchor="t"/>
          <a:lstStyle/>
          <a:p>
            <a:pPr marL="0" indent="0">
              <a:buNone/>
            </a:pPr>
            <a:r>
              <a:rPr lang="en-US" sz="1600" i="1" dirty="0"/>
              <a:t>'Attention to the affective and embodied elements of pedagogies of care and their relationship to creating careful epistemological work was manifested in the attentiveness that educators paid to the time-spaces of teaching and learning, in terms of fostering feelings of safety and belonging...'</a:t>
            </a:r>
            <a:r>
              <a:rPr lang="en-US" sz="1600" dirty="0"/>
              <a:t> (p. 642). </a:t>
            </a:r>
          </a:p>
          <a:p>
            <a:pPr marL="0" indent="0">
              <a:buNone/>
            </a:pPr>
            <a:endParaRPr lang="en-US" sz="1600" dirty="0"/>
          </a:p>
          <a:p>
            <a:pPr marL="285750" indent="-285750"/>
            <a:r>
              <a:rPr lang="en-US" sz="1600" dirty="0"/>
              <a:t>Taking time to make students feel comfortable </a:t>
            </a:r>
            <a:endParaRPr lang="en-US" dirty="0"/>
          </a:p>
          <a:p>
            <a:pPr marL="285750" indent="-285750"/>
            <a:r>
              <a:rPr lang="en-US" sz="1600" dirty="0"/>
              <a:t>Engagement at the visceral level </a:t>
            </a:r>
          </a:p>
          <a:p>
            <a:pPr marL="285750" indent="-285750"/>
            <a:r>
              <a:rPr lang="en-US" sz="1600" dirty="0"/>
              <a:t>Emotional </a:t>
            </a:r>
            <a:r>
              <a:rPr lang="en-US" sz="1600" dirty="0" err="1"/>
              <a:t>labour</a:t>
            </a:r>
            <a:r>
              <a:rPr lang="en-US" sz="1600" dirty="0"/>
              <a:t> outside of formal teaching time </a:t>
            </a:r>
          </a:p>
          <a:p>
            <a:pPr marL="285750" indent="-285750"/>
            <a:r>
              <a:rPr lang="en-US" sz="1600" dirty="0"/>
              <a:t>Non-</a:t>
            </a:r>
            <a:r>
              <a:rPr lang="en-US" sz="1600" dirty="0" err="1"/>
              <a:t>judgemental</a:t>
            </a:r>
            <a:r>
              <a:rPr lang="en-US" sz="1600" dirty="0"/>
              <a:t> language and tone </a:t>
            </a:r>
          </a:p>
          <a:p>
            <a:pPr marL="285750" indent="-285750"/>
            <a:r>
              <a:rPr lang="en-US" sz="1600" dirty="0"/>
              <a:t>Encouraging </a:t>
            </a:r>
          </a:p>
          <a:p>
            <a:pPr marL="285750" indent="-285750"/>
            <a:r>
              <a:rPr lang="en-US" sz="1600" dirty="0"/>
              <a:t>Setting up space so its non-threatening and dialogical </a:t>
            </a:r>
          </a:p>
        </p:txBody>
      </p:sp>
    </p:spTree>
    <p:extLst>
      <p:ext uri="{BB962C8B-B14F-4D97-AF65-F5344CB8AC3E}">
        <p14:creationId xmlns:p14="http://schemas.microsoft.com/office/powerpoint/2010/main" val="2719839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5F68E6-FF07-4F94-B52E-9CBBE016C003}"/>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259EE9DE-3B06-4F9D-A60C-051CEA13D39F}"/>
              </a:ext>
            </a:extLst>
          </p:cNvPr>
          <p:cNvSpPr>
            <a:spLocks noGrp="1"/>
          </p:cNvSpPr>
          <p:nvPr>
            <p:ph type="body" sz="quarter" idx="12"/>
          </p:nvPr>
        </p:nvSpPr>
        <p:spPr/>
        <p:txBody>
          <a:bodyPr/>
          <a:lstStyle/>
          <a:p>
            <a:pPr marL="0" indent="0" algn="ctr">
              <a:buNone/>
            </a:pPr>
            <a:r>
              <a:rPr lang="en-AU" dirty="0"/>
              <a:t>Break 11:00</a:t>
            </a:r>
            <a:endParaRPr lang="en-US" dirty="0"/>
          </a:p>
        </p:txBody>
      </p:sp>
    </p:spTree>
    <p:extLst>
      <p:ext uri="{BB962C8B-B14F-4D97-AF65-F5344CB8AC3E}">
        <p14:creationId xmlns:p14="http://schemas.microsoft.com/office/powerpoint/2010/main" val="31667328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D9794A-27AF-4408-A296-7FE08BCD80EA}"/>
              </a:ext>
            </a:extLst>
          </p:cNvPr>
          <p:cNvSpPr>
            <a:spLocks noGrp="1"/>
          </p:cNvSpPr>
          <p:nvPr>
            <p:ph type="body" sz="quarter" idx="11"/>
          </p:nvPr>
        </p:nvSpPr>
        <p:spPr/>
        <p:txBody>
          <a:bodyPr/>
          <a:lstStyle/>
          <a:p>
            <a:pPr marL="0" indent="0">
              <a:buNone/>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B31C733E-91E9-47D6-B423-B6F3F5C872A1}"/>
              </a:ext>
            </a:extLst>
          </p:cNvPr>
          <p:cNvSpPr txBox="1"/>
          <p:nvPr/>
        </p:nvSpPr>
        <p:spPr>
          <a:xfrm>
            <a:off x="622768" y="1294098"/>
            <a:ext cx="7835432" cy="181588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1600" dirty="0">
                <a:solidFill>
                  <a:srgbClr val="000000"/>
                </a:solidFill>
                <a:latin typeface="Arial"/>
                <a:ea typeface="Calibri" panose="020F0502020204030204" pitchFamily="34" charset="0"/>
                <a:cs typeface="Times New Roman" panose="02020603050405020304" pitchFamily="18" charset="0"/>
              </a:rPr>
              <a:t>11:15</a:t>
            </a:r>
            <a:r>
              <a:rPr kumimoji="0" lang="en-AU"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Sharing of development of hopeful ideas/research questions on template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Task: In small groups/pairs, building on your discussions last time with Rob’s guidance, talk through you template. Review the other examples of AR Projects together on our shared resource site and discuss/identify if these frames/approaches/questions help you with your own?  Share in the larger group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2636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9B75F7-3E8E-4FF9-B41C-7AAA06C5912A}"/>
              </a:ext>
            </a:extLst>
          </p:cNvPr>
          <p:cNvSpPr>
            <a:spLocks noGrp="1"/>
          </p:cNvSpPr>
          <p:nvPr>
            <p:ph type="body" sz="quarter" idx="12"/>
          </p:nvPr>
        </p:nvSpPr>
        <p:spPr>
          <a:xfrm>
            <a:off x="431624" y="636499"/>
            <a:ext cx="8280751" cy="2504435"/>
          </a:xfrm>
        </p:spPr>
        <p:txBody>
          <a:bodyPr/>
          <a:lstStyle/>
          <a:p>
            <a:pPr marL="0" indent="0">
              <a:buNone/>
            </a:pPr>
            <a:r>
              <a:rPr lang="en-AU" dirty="0"/>
              <a:t>Anne </a:t>
            </a:r>
          </a:p>
          <a:p>
            <a:pPr marL="0" indent="0">
              <a:buNone/>
            </a:pPr>
            <a:endParaRPr lang="en-AU" dirty="0"/>
          </a:p>
          <a:p>
            <a:pPr marL="0" indent="0">
              <a:buNone/>
            </a:pPr>
            <a:r>
              <a:rPr lang="en-AU" sz="1800" b="1" dirty="0"/>
              <a:t>Hopeful idea</a:t>
            </a:r>
          </a:p>
          <a:p>
            <a:pPr marL="0" indent="0">
              <a:buNone/>
            </a:pPr>
            <a:r>
              <a:rPr lang="en-AU" sz="1600" dirty="0"/>
              <a:t>Hopeful idea is to build students understanding of the power of language and its ability to include/exclude with a focus on words that connote/signify gender/sexuality – and you will implement queer/feminist pedagogy in your teaching intervention that will be revising the curriculum in week 8 of Communication for Academic Purposes</a:t>
            </a:r>
          </a:p>
          <a:p>
            <a:pPr marL="0" indent="0">
              <a:buNone/>
            </a:pPr>
            <a:endParaRPr lang="en-AU" sz="1600" dirty="0"/>
          </a:p>
          <a:p>
            <a:pPr marL="0" indent="0">
              <a:buNone/>
            </a:pPr>
            <a:r>
              <a:rPr lang="en-AU" sz="1600" b="1" dirty="0"/>
              <a:t>Research question </a:t>
            </a:r>
          </a:p>
          <a:p>
            <a:pPr marL="0" indent="0">
              <a:buNone/>
            </a:pPr>
            <a:r>
              <a:rPr lang="en-AU" sz="1600" dirty="0"/>
              <a:t>How does utilising queer/feminist pedagogy in a critical literacy curriculum module build students understanding of the power of language and its ability to include/exclude – specifically words that connote/signify gender/sexuality. </a:t>
            </a:r>
            <a:endParaRPr lang="en-US" sz="1600" dirty="0"/>
          </a:p>
        </p:txBody>
      </p:sp>
    </p:spTree>
    <p:extLst>
      <p:ext uri="{BB962C8B-B14F-4D97-AF65-F5344CB8AC3E}">
        <p14:creationId xmlns:p14="http://schemas.microsoft.com/office/powerpoint/2010/main" val="749697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16F1C-E2F0-4061-8DDF-7D62860D069A}"/>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270E3DB-C20E-406A-ADAC-9028FCFC1EF2}"/>
              </a:ext>
            </a:extLst>
          </p:cNvPr>
          <p:cNvSpPr>
            <a:spLocks noGrp="1"/>
          </p:cNvSpPr>
          <p:nvPr>
            <p:ph type="body" sz="quarter" idx="12"/>
          </p:nvPr>
        </p:nvSpPr>
        <p:spPr/>
        <p:txBody>
          <a:bodyPr/>
          <a:lstStyle/>
          <a:p>
            <a:pPr marL="0" indent="0">
              <a:buNone/>
            </a:pPr>
            <a:r>
              <a:rPr lang="en-AU" dirty="0"/>
              <a:t>Paula </a:t>
            </a:r>
          </a:p>
          <a:p>
            <a:pPr marL="0" indent="0">
              <a:buNone/>
            </a:pPr>
            <a:endParaRPr lang="en-AU" dirty="0"/>
          </a:p>
          <a:p>
            <a:pPr marL="0" indent="0">
              <a:buNone/>
            </a:pPr>
            <a:r>
              <a:rPr lang="en-AU" dirty="0"/>
              <a:t>How does utilising dialogic pedagogy and pedagogies of care in asynchronous delivery of courses WELF 3024 &amp; WELF 3025 build students’ weekly engagement and completion of formative tasks. </a:t>
            </a:r>
            <a:endParaRPr lang="en-US" dirty="0"/>
          </a:p>
        </p:txBody>
      </p:sp>
    </p:spTree>
    <p:extLst>
      <p:ext uri="{BB962C8B-B14F-4D97-AF65-F5344CB8AC3E}">
        <p14:creationId xmlns:p14="http://schemas.microsoft.com/office/powerpoint/2010/main" val="22910279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76970-2569-4B79-B95B-185F9C6A7F8D}"/>
              </a:ext>
            </a:extLst>
          </p:cNvPr>
          <p:cNvSpPr txBox="1"/>
          <p:nvPr/>
        </p:nvSpPr>
        <p:spPr>
          <a:xfrm>
            <a:off x="1588294" y="1424198"/>
            <a:ext cx="6188152" cy="2298285"/>
          </a:xfrm>
          <a:prstGeom prst="rect">
            <a:avLst/>
          </a:prstGeom>
          <a:solidFill>
            <a:srgbClr val="F9A5E9"/>
          </a:solidFill>
        </p:spPr>
        <p:txBody>
          <a:bodyPr wrap="square">
            <a:spAutoFit/>
          </a:bodyPr>
          <a:lstStyle/>
          <a:p>
            <a:pPr defTabSz="514350" eaLnBrk="1" fontAlgn="auto" hangingPunct="1">
              <a:spcBef>
                <a:spcPts val="0"/>
              </a:spcBef>
              <a:spcAft>
                <a:spcPts val="0"/>
              </a:spcAft>
              <a:defRPr/>
            </a:pPr>
            <a:endParaRPr lang="en-US" sz="1013" dirty="0">
              <a:solidFill>
                <a:srgbClr val="000000"/>
              </a:solidFill>
              <a:latin typeface="Arial"/>
              <a:ea typeface="ＭＳ Ｐゴシック" panose="020B0600070205080204" pitchFamily="34" charset="-128"/>
              <a:cs typeface="Arial"/>
            </a:endParaRPr>
          </a:p>
        </p:txBody>
      </p:sp>
      <p:sp>
        <p:nvSpPr>
          <p:cNvPr id="98307" name="Text Placeholder 1">
            <a:extLst>
              <a:ext uri="{FF2B5EF4-FFF2-40B4-BE49-F238E27FC236}">
                <a16:creationId xmlns:a16="http://schemas.microsoft.com/office/drawing/2014/main" id="{3DE24A18-6A6B-4C3E-A7CB-40AEDF3780C3}"/>
              </a:ext>
            </a:extLst>
          </p:cNvPr>
          <p:cNvSpPr>
            <a:spLocks noGrp="1" noChangeArrowheads="1"/>
          </p:cNvSpPr>
          <p:nvPr>
            <p:ph type="body" sz="quarter" idx="10"/>
          </p:nvPr>
        </p:nvSpPr>
        <p:spPr bwMode="auto">
          <a:xfrm>
            <a:off x="542166" y="132651"/>
            <a:ext cx="8844594" cy="364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AU" altLang="en-US" sz="2400" dirty="0"/>
              <a:t>Critical Enabling &amp; Inclusive pedagogies at UniSA </a:t>
            </a:r>
            <a:endParaRPr lang="en-US" altLang="en-US" sz="2400" dirty="0"/>
          </a:p>
        </p:txBody>
      </p:sp>
      <p:sp>
        <p:nvSpPr>
          <p:cNvPr id="3" name="Text Placeholder 2">
            <a:extLst>
              <a:ext uri="{FF2B5EF4-FFF2-40B4-BE49-F238E27FC236}">
                <a16:creationId xmlns:a16="http://schemas.microsoft.com/office/drawing/2014/main" id="{5F17E193-99A0-41A4-888C-866EAAADC597}"/>
              </a:ext>
            </a:extLst>
          </p:cNvPr>
          <p:cNvSpPr>
            <a:spLocks noGrp="1"/>
          </p:cNvSpPr>
          <p:nvPr>
            <p:ph type="body" sz="quarter" idx="11"/>
          </p:nvPr>
        </p:nvSpPr>
        <p:spPr>
          <a:xfrm>
            <a:off x="1588294" y="684610"/>
            <a:ext cx="6188152" cy="739588"/>
          </a:xfrm>
          <a:solidFill>
            <a:srgbClr val="FF0066"/>
          </a:solidFill>
        </p:spPr>
        <p:txBody>
          <a:bodyPr/>
          <a:lstStyle/>
          <a:p>
            <a:pPr>
              <a:defRPr/>
            </a:pPr>
            <a:r>
              <a:rPr lang="en-AU" sz="1013" b="0" dirty="0">
                <a:solidFill>
                  <a:schemeClr val="bg1"/>
                </a:solidFill>
              </a:rPr>
              <a:t>Enabling educators attempt to shift attention away from ‘deficit discourses to directing attention to transforming institutional spaces, systems and practices, which are implicated in reproducing exclusions and inequalities at cultural, symbolic and structural levels’ (Burke, Crozier and </a:t>
            </a:r>
            <a:r>
              <a:rPr lang="en-AU" sz="1013" b="0" dirty="0" err="1">
                <a:solidFill>
                  <a:schemeClr val="bg1"/>
                </a:solidFill>
              </a:rPr>
              <a:t>Misiaszek</a:t>
            </a:r>
            <a:r>
              <a:rPr lang="en-AU" sz="1013" b="0" dirty="0">
                <a:solidFill>
                  <a:schemeClr val="bg1"/>
                </a:solidFill>
              </a:rPr>
              <a:t> 2017, p. 30). </a:t>
            </a:r>
          </a:p>
          <a:p>
            <a:pPr>
              <a:defRPr/>
            </a:pPr>
            <a:endParaRPr lang="en-AU" sz="1013" b="0" dirty="0"/>
          </a:p>
          <a:p>
            <a:pPr>
              <a:defRPr/>
            </a:pPr>
            <a:r>
              <a:rPr lang="en-AU" sz="1200" b="0" dirty="0"/>
              <a:t>In enabling:</a:t>
            </a:r>
          </a:p>
          <a:p>
            <a:pPr marL="160735" indent="-160735">
              <a:buFont typeface="Arial" panose="020B0604020202020204" pitchFamily="34" charset="0"/>
              <a:buChar char="•"/>
              <a:defRPr/>
            </a:pPr>
            <a:r>
              <a:rPr lang="en-AU" sz="1200" b="0" dirty="0"/>
              <a:t>We set challenging tasks (Luke 2000) </a:t>
            </a:r>
          </a:p>
          <a:p>
            <a:pPr marL="160735" indent="-160735">
              <a:buFont typeface="Arial" panose="020B0604020202020204" pitchFamily="34" charset="0"/>
              <a:buChar char="•"/>
              <a:defRPr/>
            </a:pPr>
            <a:r>
              <a:rPr lang="en-AU" sz="1200" b="0" dirty="0"/>
              <a:t>We focus on the ‘cultural geography’ (Smyth &amp; Hattam 2004) of our unit through cultural messages about who belongs</a:t>
            </a:r>
          </a:p>
          <a:p>
            <a:pPr marL="160735" indent="-160735">
              <a:buFont typeface="Arial" panose="020B0604020202020204" pitchFamily="34" charset="0"/>
              <a:buChar char="•"/>
              <a:defRPr/>
            </a:pPr>
            <a:r>
              <a:rPr lang="en-AU" sz="1200" b="0" dirty="0"/>
              <a:t>Adopt dialogic and democratic approaches (Freire and Shor 1987)</a:t>
            </a:r>
          </a:p>
          <a:p>
            <a:pPr marL="160735" indent="-160735">
              <a:buFont typeface="Arial" panose="020B0604020202020204" pitchFamily="34" charset="0"/>
              <a:buChar char="•"/>
              <a:defRPr/>
            </a:pPr>
            <a:r>
              <a:rPr lang="en-AU" sz="1200" b="0" dirty="0"/>
              <a:t>Promote funds of knowledge approaches (Molls and Gonzales 1992)</a:t>
            </a:r>
          </a:p>
          <a:p>
            <a:pPr marL="160735" indent="-160735">
              <a:buFont typeface="Arial" panose="020B0604020202020204" pitchFamily="34" charset="0"/>
              <a:buChar char="•"/>
              <a:defRPr/>
            </a:pPr>
            <a:r>
              <a:rPr lang="en-AU" sz="1200" b="0" dirty="0"/>
              <a:t>Connect with student </a:t>
            </a:r>
            <a:r>
              <a:rPr lang="en-AU" sz="1200" b="0" dirty="0" err="1"/>
              <a:t>lifeworlds</a:t>
            </a:r>
            <a:r>
              <a:rPr lang="en-AU" sz="1200" b="0" dirty="0"/>
              <a:t>, popular culture and scaffold learning (Luke 2000)</a:t>
            </a:r>
          </a:p>
          <a:p>
            <a:pPr marL="160735" indent="-160735">
              <a:buFont typeface="Arial" panose="020B0604020202020204" pitchFamily="34" charset="0"/>
              <a:buChar char="•"/>
              <a:defRPr/>
            </a:pPr>
            <a:r>
              <a:rPr lang="en-AU" sz="1200" b="0" dirty="0"/>
              <a:t>Focus on the ‘affective’ (Ahmed 2004) elements of teaching and adopting care-full pedagogies (Motta and Bennett 2018) to be ‘emotional champions’ (O’Shea 2019). </a:t>
            </a:r>
          </a:p>
          <a:p>
            <a:pPr>
              <a:defRPr/>
            </a:pPr>
            <a:endParaRPr lang="en-AU" sz="1013" b="0" dirty="0"/>
          </a:p>
          <a:p>
            <a:pPr>
              <a:defRPr/>
            </a:pPr>
            <a:r>
              <a:rPr lang="en-AU" sz="788" b="0" dirty="0">
                <a:solidFill>
                  <a:schemeClr val="bg1"/>
                </a:solidFill>
              </a:rPr>
              <a:t>	</a:t>
            </a:r>
            <a:endParaRPr lang="en-US" sz="788" b="0" dirty="0">
              <a:solidFill>
                <a:schemeClr val="bg1"/>
              </a:solidFill>
            </a:endParaRPr>
          </a:p>
        </p:txBody>
      </p:sp>
    </p:spTree>
    <p:extLst>
      <p:ext uri="{BB962C8B-B14F-4D97-AF65-F5344CB8AC3E}">
        <p14:creationId xmlns:p14="http://schemas.microsoft.com/office/powerpoint/2010/main" val="17754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3FA967-F157-4FD0-98AD-96BBBB256E81}"/>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428477F3-0410-4795-A2C0-66A6ACF2B1DE}"/>
              </a:ext>
            </a:extLst>
          </p:cNvPr>
          <p:cNvSpPr>
            <a:spLocks noGrp="1"/>
          </p:cNvSpPr>
          <p:nvPr>
            <p:ph type="body" sz="quarter" idx="12"/>
          </p:nvPr>
        </p:nvSpPr>
        <p:spPr/>
        <p:txBody>
          <a:bodyPr/>
          <a:lstStyle/>
          <a:p>
            <a:pPr marL="0" indent="0">
              <a:buNone/>
            </a:pPr>
            <a:r>
              <a:rPr lang="en-AU" dirty="0"/>
              <a:t>Margaret </a:t>
            </a:r>
          </a:p>
          <a:p>
            <a:pPr marL="0" indent="0">
              <a:buNone/>
            </a:pPr>
            <a:endParaRPr lang="en-AU" dirty="0"/>
          </a:p>
          <a:p>
            <a:pPr marL="0" indent="0">
              <a:buNone/>
            </a:pPr>
            <a:r>
              <a:rPr lang="en-AU" dirty="0"/>
              <a:t>How does utilising a pedagogy of discomfort support students to engage with the 'hard things' (i.e. anti-racism; decolonisation; complicity) and foster cultural safety for educator and students? </a:t>
            </a:r>
          </a:p>
        </p:txBody>
      </p:sp>
    </p:spTree>
    <p:extLst>
      <p:ext uri="{BB962C8B-B14F-4D97-AF65-F5344CB8AC3E}">
        <p14:creationId xmlns:p14="http://schemas.microsoft.com/office/powerpoint/2010/main" val="209062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B13F07-28C9-405A-9B08-B1A80D4D2FCE}"/>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83F4C61-4ADA-45A5-AE09-403A17BB50B1}"/>
              </a:ext>
            </a:extLst>
          </p:cNvPr>
          <p:cNvSpPr>
            <a:spLocks noGrp="1"/>
          </p:cNvSpPr>
          <p:nvPr>
            <p:ph type="body" sz="quarter" idx="12"/>
          </p:nvPr>
        </p:nvSpPr>
        <p:spPr/>
        <p:txBody>
          <a:bodyPr/>
          <a:lstStyle/>
          <a:p>
            <a:pPr marL="0" indent="0">
              <a:buNone/>
            </a:pPr>
            <a:r>
              <a:rPr lang="en-AU" dirty="0"/>
              <a:t>Michele </a:t>
            </a:r>
          </a:p>
          <a:p>
            <a:pPr marL="0" indent="0">
              <a:buNone/>
            </a:pPr>
            <a:endParaRPr lang="en-AU" dirty="0"/>
          </a:p>
          <a:p>
            <a:pPr marL="0" indent="0">
              <a:buNone/>
            </a:pPr>
            <a:r>
              <a:rPr lang="en-AU" dirty="0"/>
              <a:t>How does utilising transition pedagogy help foster a sense of community in a social work honours program to support student success and mitigate the feelings of being an impostor in Higher Education? </a:t>
            </a:r>
            <a:endParaRPr lang="en-US" dirty="0"/>
          </a:p>
        </p:txBody>
      </p:sp>
    </p:spTree>
    <p:extLst>
      <p:ext uri="{BB962C8B-B14F-4D97-AF65-F5344CB8AC3E}">
        <p14:creationId xmlns:p14="http://schemas.microsoft.com/office/powerpoint/2010/main" val="198807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5D6B43-7C85-4944-A534-20DFB64750E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F7594099-0BEA-4CF1-A472-6E4B4879A55A}"/>
              </a:ext>
            </a:extLst>
          </p:cNvPr>
          <p:cNvSpPr>
            <a:spLocks noGrp="1"/>
          </p:cNvSpPr>
          <p:nvPr>
            <p:ph type="body" sz="quarter" idx="12"/>
          </p:nvPr>
        </p:nvSpPr>
        <p:spPr/>
        <p:txBody>
          <a:bodyPr/>
          <a:lstStyle/>
          <a:p>
            <a:pPr marL="0" indent="0">
              <a:buNone/>
            </a:pPr>
            <a:r>
              <a:rPr lang="en-AU" dirty="0"/>
              <a:t>Fiona</a:t>
            </a:r>
          </a:p>
          <a:p>
            <a:pPr marL="0" indent="0">
              <a:buNone/>
            </a:pPr>
            <a:endParaRPr lang="en-AU" dirty="0"/>
          </a:p>
          <a:p>
            <a:pPr marL="0" indent="0">
              <a:buNone/>
            </a:pPr>
            <a:r>
              <a:rPr lang="en-AU" dirty="0"/>
              <a:t>In what ways can principles of intercultural and enabling pedagogies – valuing students linguistic cultural repertoires; connecting to student lifeworlds and knowledge systems – inform and improve authentic assessment design and approaches</a:t>
            </a:r>
          </a:p>
        </p:txBody>
      </p:sp>
    </p:spTree>
    <p:extLst>
      <p:ext uri="{BB962C8B-B14F-4D97-AF65-F5344CB8AC3E}">
        <p14:creationId xmlns:p14="http://schemas.microsoft.com/office/powerpoint/2010/main" val="3716386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8A3D2-C512-4E3A-8672-4B1CADC3F9C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404BD6A0-CCEB-497E-8656-D65196C231C7}"/>
              </a:ext>
            </a:extLst>
          </p:cNvPr>
          <p:cNvSpPr>
            <a:spLocks noGrp="1"/>
          </p:cNvSpPr>
          <p:nvPr>
            <p:ph type="body" sz="quarter" idx="12"/>
          </p:nvPr>
        </p:nvSpPr>
        <p:spPr/>
        <p:txBody>
          <a:bodyPr/>
          <a:lstStyle/>
          <a:p>
            <a:pPr marL="0" indent="0">
              <a:buNone/>
            </a:pPr>
            <a:r>
              <a:rPr lang="en-AU" dirty="0"/>
              <a:t>Sarah </a:t>
            </a:r>
          </a:p>
          <a:p>
            <a:pPr marL="0" indent="0">
              <a:buNone/>
            </a:pPr>
            <a:endParaRPr lang="en-AU" dirty="0"/>
          </a:p>
          <a:p>
            <a:pPr marL="0" indent="0">
              <a:buNone/>
            </a:pPr>
            <a:r>
              <a:rPr lang="en-AU" dirty="0"/>
              <a:t>How does utilising dialogic and funds of knowledge approaches in the first year Law classroom increase students' sense of belonging, contributing to better engagement, completion and rigor of assessment. </a:t>
            </a:r>
            <a:endParaRPr lang="en-US" dirty="0"/>
          </a:p>
        </p:txBody>
      </p:sp>
    </p:spTree>
    <p:extLst>
      <p:ext uri="{BB962C8B-B14F-4D97-AF65-F5344CB8AC3E}">
        <p14:creationId xmlns:p14="http://schemas.microsoft.com/office/powerpoint/2010/main" val="1600049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DE778F-D880-432F-A967-3D6627186B3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3EC6B7F9-783D-4FFB-894F-08288018782E}"/>
              </a:ext>
            </a:extLst>
          </p:cNvPr>
          <p:cNvSpPr>
            <a:spLocks noGrp="1"/>
          </p:cNvSpPr>
          <p:nvPr>
            <p:ph type="body" sz="quarter" idx="12"/>
          </p:nvPr>
        </p:nvSpPr>
        <p:spPr/>
        <p:txBody>
          <a:bodyPr/>
          <a:lstStyle/>
          <a:p>
            <a:pPr marL="0" indent="0">
              <a:buNone/>
            </a:pPr>
            <a:r>
              <a:rPr lang="en-AU" dirty="0"/>
              <a:t>Jane </a:t>
            </a:r>
          </a:p>
          <a:p>
            <a:pPr marL="0" indent="0">
              <a:buNone/>
            </a:pPr>
            <a:endParaRPr lang="en-AU" dirty="0"/>
          </a:p>
          <a:p>
            <a:pPr marL="0" indent="0">
              <a:buNone/>
            </a:pPr>
            <a:r>
              <a:rPr lang="en-AU" dirty="0"/>
              <a:t>Can an increased focus on building trust and collaboration between students enhance teamwork and equitable share of workload in group work?'</a:t>
            </a:r>
          </a:p>
          <a:p>
            <a:endParaRPr lang="en-US" dirty="0"/>
          </a:p>
        </p:txBody>
      </p:sp>
    </p:spTree>
    <p:extLst>
      <p:ext uri="{BB962C8B-B14F-4D97-AF65-F5344CB8AC3E}">
        <p14:creationId xmlns:p14="http://schemas.microsoft.com/office/powerpoint/2010/main" val="125105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FFEA6-640A-4DD2-B99D-6E2104D4E6CB}"/>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BB12FDF-4F36-49D2-8DEE-5A9FAAC50F57}"/>
              </a:ext>
            </a:extLst>
          </p:cNvPr>
          <p:cNvSpPr>
            <a:spLocks noGrp="1"/>
          </p:cNvSpPr>
          <p:nvPr>
            <p:ph type="body" sz="quarter" idx="12"/>
          </p:nvPr>
        </p:nvSpPr>
        <p:spPr/>
        <p:txBody>
          <a:bodyPr/>
          <a:lstStyle/>
          <a:p>
            <a:pPr marL="0" indent="0">
              <a:buNone/>
            </a:pPr>
            <a:r>
              <a:rPr lang="en-AU" dirty="0"/>
              <a:t>Georgina</a:t>
            </a:r>
          </a:p>
          <a:p>
            <a:pPr marL="0" indent="0">
              <a:buNone/>
            </a:pPr>
            <a:endParaRPr lang="en-AU" dirty="0"/>
          </a:p>
          <a:p>
            <a:pPr marL="0" indent="0">
              <a:buNone/>
            </a:pPr>
            <a:r>
              <a:rPr lang="en-AU" dirty="0"/>
              <a:t>How does using the students voice in the co-construction of learning activities and resources help placement students set meaningful learning tasks, improving their overall placement experience and outcomes. </a:t>
            </a:r>
          </a:p>
        </p:txBody>
      </p:sp>
    </p:spTree>
    <p:extLst>
      <p:ext uri="{BB962C8B-B14F-4D97-AF65-F5344CB8AC3E}">
        <p14:creationId xmlns:p14="http://schemas.microsoft.com/office/powerpoint/2010/main" val="2296296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CC46D-520F-4D1F-8952-BF43E06C285D}"/>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F676B964-3DA8-4994-890B-C299802B64E3}"/>
              </a:ext>
            </a:extLst>
          </p:cNvPr>
          <p:cNvSpPr>
            <a:spLocks noGrp="1"/>
          </p:cNvSpPr>
          <p:nvPr>
            <p:ph type="body" sz="quarter" idx="12"/>
          </p:nvPr>
        </p:nvSpPr>
        <p:spPr/>
        <p:txBody>
          <a:bodyPr/>
          <a:lstStyle/>
          <a:p>
            <a:pPr marL="0" indent="0">
              <a:buNone/>
            </a:pPr>
            <a:r>
              <a:rPr lang="en-AU" dirty="0"/>
              <a:t>Cate </a:t>
            </a:r>
          </a:p>
          <a:p>
            <a:pPr marL="0" indent="0">
              <a:buNone/>
            </a:pPr>
            <a:endParaRPr lang="en-AU" dirty="0"/>
          </a:p>
          <a:p>
            <a:pPr marL="0" indent="0">
              <a:buNone/>
            </a:pPr>
            <a:r>
              <a:rPr lang="en-AU" dirty="0"/>
              <a:t>How does improving the design of the student learning environment, specifically the way preparation tasks are presented to students in the online site enhance their engagement in the formative weekly tasks. </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764857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C430D-613B-41AA-AC33-ACE87ED61327}"/>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076ED85D-6F4D-4928-84D8-8E11501E7E6D}"/>
              </a:ext>
            </a:extLst>
          </p:cNvPr>
          <p:cNvSpPr>
            <a:spLocks noGrp="1"/>
          </p:cNvSpPr>
          <p:nvPr>
            <p:ph type="body" sz="quarter" idx="12"/>
          </p:nvPr>
        </p:nvSpPr>
        <p:spPr/>
        <p:txBody>
          <a:bodyPr/>
          <a:lstStyle/>
          <a:p>
            <a:pPr marL="0" indent="0">
              <a:buNone/>
            </a:pPr>
            <a:r>
              <a:rPr lang="en-AU" dirty="0"/>
              <a:t>Sharron – pedagogies of care </a:t>
            </a:r>
          </a:p>
          <a:p>
            <a:pPr marL="0" indent="0">
              <a:buNone/>
            </a:pPr>
            <a:endParaRPr lang="en-AU" dirty="0"/>
          </a:p>
          <a:p>
            <a:pPr marL="0" indent="0">
              <a:buNone/>
            </a:pPr>
            <a:r>
              <a:rPr lang="en-AU" sz="2000" dirty="0"/>
              <a:t>How might pedagogies of care (Motta and Bennett, 2018) within the ‘third space’ (Green, </a:t>
            </a:r>
            <a:r>
              <a:rPr lang="en-AU" sz="2000" dirty="0" err="1"/>
              <a:t>Eady</a:t>
            </a:r>
            <a:r>
              <a:rPr lang="en-AU" sz="2000" dirty="0"/>
              <a:t> and Tindall-Ford, 2020) inform the process of dialogic praxis (Freire, 1999, p, 68) between pre-service and supervising teachers and the university tutor/supervisor to provide a more care-</a:t>
            </a:r>
            <a:r>
              <a:rPr lang="en-AU" sz="2000" dirty="0" err="1"/>
              <a:t>ful</a:t>
            </a:r>
            <a:r>
              <a:rPr lang="en-AU" sz="2000" dirty="0"/>
              <a:t> experience that will enhance and improve both the personal and academic outcomes of the final placement experience of regional students?</a:t>
            </a:r>
            <a:endParaRPr lang="en-US" sz="2000" dirty="0"/>
          </a:p>
        </p:txBody>
      </p:sp>
    </p:spTree>
    <p:extLst>
      <p:ext uri="{BB962C8B-B14F-4D97-AF65-F5344CB8AC3E}">
        <p14:creationId xmlns:p14="http://schemas.microsoft.com/office/powerpoint/2010/main" val="1636822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669673-37B4-4CAA-8A1C-664E53FA9A7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F944009-DAC2-4A73-A648-F0F048099265}"/>
              </a:ext>
            </a:extLst>
          </p:cNvPr>
          <p:cNvSpPr>
            <a:spLocks noGrp="1"/>
          </p:cNvSpPr>
          <p:nvPr>
            <p:ph type="body" sz="quarter" idx="12"/>
          </p:nvPr>
        </p:nvSpPr>
        <p:spPr/>
        <p:txBody>
          <a:bodyPr/>
          <a:lstStyle/>
          <a:p>
            <a:pPr marL="0" indent="0">
              <a:buNone/>
            </a:pPr>
            <a:r>
              <a:rPr lang="en-AU" dirty="0"/>
              <a:t>Subha </a:t>
            </a:r>
          </a:p>
          <a:p>
            <a:pPr marL="0" indent="0">
              <a:buNone/>
            </a:pPr>
            <a:endParaRPr lang="en-AU" dirty="0"/>
          </a:p>
          <a:p>
            <a:pPr marL="0" indent="0">
              <a:buNone/>
            </a:pPr>
            <a:r>
              <a:rPr lang="en-US" sz="2000" dirty="0">
                <a:effectLst/>
                <a:ea typeface="Calibri" panose="020F0502020204030204" pitchFamily="34" charset="0"/>
              </a:rPr>
              <a:t>How does implementing a more dialogic approach to the development of on-line curriculum that prepares students for case studies increase engagement and improve overall student outcomes.  </a:t>
            </a:r>
          </a:p>
          <a:p>
            <a:pPr marL="0" indent="0">
              <a:buNone/>
            </a:pPr>
            <a:endParaRPr lang="en-US" dirty="0"/>
          </a:p>
        </p:txBody>
      </p:sp>
    </p:spTree>
    <p:extLst>
      <p:ext uri="{BB962C8B-B14F-4D97-AF65-F5344CB8AC3E}">
        <p14:creationId xmlns:p14="http://schemas.microsoft.com/office/powerpoint/2010/main" val="2023634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4BFC1-243F-4BC3-AE81-D23162F458F0}"/>
              </a:ext>
            </a:extLst>
          </p:cNvPr>
          <p:cNvSpPr>
            <a:spLocks noGrp="1"/>
          </p:cNvSpPr>
          <p:nvPr>
            <p:ph type="body" sz="quarter" idx="11"/>
          </p:nvPr>
        </p:nvSpPr>
        <p:spPr/>
        <p:txBody>
          <a:bodyPr/>
          <a:lstStyle/>
          <a:p>
            <a:r>
              <a:rPr lang="en-AU" dirty="0"/>
              <a:t>Josephine </a:t>
            </a:r>
            <a:endParaRPr lang="en-US" dirty="0"/>
          </a:p>
        </p:txBody>
      </p:sp>
      <p:sp>
        <p:nvSpPr>
          <p:cNvPr id="3" name="Text Placeholder 2">
            <a:extLst>
              <a:ext uri="{FF2B5EF4-FFF2-40B4-BE49-F238E27FC236}">
                <a16:creationId xmlns:a16="http://schemas.microsoft.com/office/drawing/2014/main" id="{FA573A83-FE9A-4512-B615-99273B8C2CFE}"/>
              </a:ext>
            </a:extLst>
          </p:cNvPr>
          <p:cNvSpPr>
            <a:spLocks noGrp="1"/>
          </p:cNvSpPr>
          <p:nvPr>
            <p:ph type="body" sz="quarter" idx="12"/>
          </p:nvPr>
        </p:nvSpPr>
        <p:spPr/>
        <p:txBody>
          <a:bodyPr/>
          <a:lstStyle/>
          <a:p>
            <a:pPr marL="0" indent="0">
              <a:buNone/>
            </a:pPr>
            <a:r>
              <a:rPr lang="en-AU" dirty="0"/>
              <a:t>What is the correlation between student and intern pharmacist confidence levels and performance in competency assessment across the final year degree program and pre-registration (internship) and how does enabling pedagogy with an ethos of care in the pre-registration (internship) program influence confidence levels and/or performance in internship competency assessment</a:t>
            </a:r>
          </a:p>
          <a:p>
            <a:endParaRPr lang="en-US" dirty="0"/>
          </a:p>
        </p:txBody>
      </p:sp>
    </p:spTree>
    <p:extLst>
      <p:ext uri="{BB962C8B-B14F-4D97-AF65-F5344CB8AC3E}">
        <p14:creationId xmlns:p14="http://schemas.microsoft.com/office/powerpoint/2010/main" val="21993604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11BBD7-05B5-4ABD-88B5-A7ED378F79DF}"/>
              </a:ext>
            </a:extLst>
          </p:cNvPr>
          <p:cNvSpPr/>
          <p:nvPr/>
        </p:nvSpPr>
        <p:spPr bwMode="auto">
          <a:xfrm>
            <a:off x="6116255" y="321470"/>
            <a:ext cx="2365272" cy="19020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 name="Text Placeholder 1"/>
          <p:cNvSpPr>
            <a:spLocks noGrp="1"/>
          </p:cNvSpPr>
          <p:nvPr>
            <p:ph type="body" sz="quarter" idx="10"/>
          </p:nvPr>
        </p:nvSpPr>
        <p:spPr/>
        <p:txBody>
          <a:bodyPr/>
          <a:lstStyle/>
          <a:p>
            <a:r>
              <a:rPr lang="en-AU"/>
              <a:t>Case Study: Sarah Hattam</a:t>
            </a:r>
          </a:p>
        </p:txBody>
      </p:sp>
      <p:sp>
        <p:nvSpPr>
          <p:cNvPr id="3" name="Text Placeholder 2"/>
          <p:cNvSpPr>
            <a:spLocks noGrp="1"/>
          </p:cNvSpPr>
          <p:nvPr>
            <p:ph type="body" sz="quarter" idx="11"/>
          </p:nvPr>
        </p:nvSpPr>
        <p:spPr>
          <a:xfrm>
            <a:off x="409577" y="1003188"/>
            <a:ext cx="5706678" cy="2887677"/>
          </a:xfrm>
        </p:spPr>
        <p:txBody>
          <a:bodyPr>
            <a:normAutofit fontScale="25000" lnSpcReduction="20000"/>
          </a:bodyPr>
          <a:lstStyle/>
          <a:p>
            <a:r>
              <a:rPr lang="en-AU" sz="6000" b="0" dirty="0"/>
              <a:t>My teaching challenge?</a:t>
            </a:r>
          </a:p>
          <a:p>
            <a:r>
              <a:rPr lang="en-AU" sz="6000" b="0" dirty="0"/>
              <a:t>Low confidence and high discomfort with politics of language</a:t>
            </a:r>
          </a:p>
          <a:p>
            <a:endParaRPr lang="en-AU" sz="6000" dirty="0"/>
          </a:p>
          <a:p>
            <a:r>
              <a:rPr lang="en-US" sz="5600" b="0" dirty="0">
                <a:effectLst/>
                <a:ea typeface="Arial" panose="020B0604020202020204" pitchFamily="34" charset="0"/>
              </a:rPr>
              <a:t>My Research Question? </a:t>
            </a:r>
          </a:p>
          <a:p>
            <a:r>
              <a:rPr lang="en-US" sz="4400" b="0" dirty="0">
                <a:effectLst/>
                <a:latin typeface="Arial" panose="020B0604020202020204" pitchFamily="34" charset="0"/>
                <a:ea typeface="Arial" panose="020B0604020202020204" pitchFamily="34" charset="0"/>
              </a:rPr>
              <a:t>How does utilising elements of enabling pedagogy - specifically connecting to student lifeworlds, scaffolding, setting challenging tasks and transformation- increase students' engagement with and understanding of ‘politics’ and provide the students with greater understanding of the way that language is utilised to promote a world view (such as progressive/conservative) in the media?</a:t>
            </a:r>
          </a:p>
          <a:p>
            <a:endParaRPr lang="en-US" sz="3700" dirty="0">
              <a:latin typeface="Arial" panose="020B0604020202020204" pitchFamily="34" charset="0"/>
              <a:ea typeface="Arial" panose="020B0604020202020204" pitchFamily="34" charset="0"/>
            </a:endParaRPr>
          </a:p>
          <a:p>
            <a:r>
              <a:rPr lang="en-US" sz="6000" b="0" dirty="0">
                <a:effectLst/>
                <a:ea typeface="Arial" panose="020B0604020202020204" pitchFamily="34" charset="0"/>
              </a:rPr>
              <a:t>My intervention?</a:t>
            </a:r>
          </a:p>
          <a:p>
            <a:r>
              <a:rPr lang="en-AU" sz="6000" b="0" dirty="0">
                <a:ea typeface="Arial" panose="020B0604020202020204" pitchFamily="34" charset="0"/>
              </a:rPr>
              <a:t>Increasing connection through lifeworlds &amp; scaffolding of challenging tasks</a:t>
            </a:r>
            <a:endParaRPr lang="en-US" sz="6000" b="0" dirty="0">
              <a:ea typeface="Arial" panose="020B0604020202020204" pitchFamily="34" charset="0"/>
            </a:endParaRPr>
          </a:p>
          <a:p>
            <a:r>
              <a:rPr lang="en-AU" sz="4800" b="0" dirty="0">
                <a:effectLst/>
                <a:ea typeface="Arial" panose="020B0604020202020204" pitchFamily="34" charset="0"/>
              </a:rPr>
              <a:t>Based on observations, I began developing a curriculum where ‘politics’ and ideology was taught more explicitly in my course.</a:t>
            </a:r>
            <a:endParaRPr lang="en-US" sz="4800" b="0" dirty="0">
              <a:effectLst/>
              <a:ea typeface="Arial" panose="020B0604020202020204" pitchFamily="34" charset="0"/>
            </a:endParaRPr>
          </a:p>
          <a:p>
            <a:endParaRPr lang="en-US" sz="5600" b="0" dirty="0">
              <a:effectLst/>
              <a:ea typeface="Arial" panose="020B0604020202020204" pitchFamily="34" charset="0"/>
            </a:endParaRPr>
          </a:p>
          <a:p>
            <a:endParaRPr lang="en-AU" sz="6000" dirty="0"/>
          </a:p>
          <a:p>
            <a:r>
              <a:rPr lang="en-AU" sz="6000" dirty="0"/>
              <a:t> 		</a:t>
            </a:r>
            <a:endParaRPr lang="en-AU" sz="1400" i="1" dirty="0">
              <a:solidFill>
                <a:schemeClr val="bg1"/>
              </a:solidFill>
            </a:endParaRPr>
          </a:p>
          <a:p>
            <a:endParaRPr lang="en-AU" sz="1400" b="0" dirty="0"/>
          </a:p>
        </p:txBody>
      </p:sp>
      <p:sp>
        <p:nvSpPr>
          <p:cNvPr id="7" name="TextBox 6"/>
          <p:cNvSpPr txBox="1"/>
          <p:nvPr/>
        </p:nvSpPr>
        <p:spPr>
          <a:xfrm>
            <a:off x="6116255" y="301605"/>
            <a:ext cx="2320517" cy="1902059"/>
          </a:xfrm>
          <a:prstGeom prst="rect">
            <a:avLst/>
          </a:prstGeom>
          <a:noFill/>
        </p:spPr>
        <p:txBody>
          <a:bodyPr wrap="square" rtlCol="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Writers have beliefs about an issue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world view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They express their position or stance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perspective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They provide arguments to support their perspective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arguments</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They provide evidence to support each argument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evidence</a:t>
            </a:r>
            <a:endParaRPr kumimoji="0" lang="en-US" altLang="en-US" sz="13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5643510-8FB4-49CE-9B5F-F7581544F88F}"/>
              </a:ext>
            </a:extLst>
          </p:cNvPr>
          <p:cNvSpPr txBox="1"/>
          <p:nvPr/>
        </p:nvSpPr>
        <p:spPr>
          <a:xfrm>
            <a:off x="6032280" y="2318533"/>
            <a:ext cx="2828145"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Arial" charset="0"/>
              </a:rPr>
              <a:t>A2 Responses = haphazard &amp; patchy yet….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800" b="0" i="1" u="none" strike="noStrike" kern="1200" cap="none" spc="0" normalizeH="0" baseline="0" noProof="0" dirty="0">
                <a:ln>
                  <a:noFill/>
                </a:ln>
                <a:solidFill>
                  <a:srgbClr val="000000"/>
                </a:solidFill>
                <a:effectLst/>
                <a:uLnTx/>
                <a:uFillTx/>
                <a:latin typeface="Arial" charset="0"/>
                <a:ea typeface="+mn-ea"/>
                <a:cs typeface="Arial" charset="0"/>
              </a:rPr>
              <a:t>‘Woke’</a:t>
            </a:r>
            <a:r>
              <a:rPr kumimoji="0" lang="en-AU" sz="1800" b="0" i="0" u="none" strike="noStrike" kern="1200" cap="none" spc="0" normalizeH="0" baseline="0" noProof="0" dirty="0">
                <a:ln>
                  <a:noFill/>
                </a:ln>
                <a:solidFill>
                  <a:srgbClr val="000000"/>
                </a:solidFill>
                <a:effectLst/>
                <a:uLnTx/>
                <a:uFillTx/>
                <a:latin typeface="Arial" charset="0"/>
                <a:ea typeface="+mn-ea"/>
                <a:cs typeface="Arial" charset="0"/>
              </a:rPr>
              <a:t> &amp; ‘</a:t>
            </a:r>
            <a:r>
              <a:rPr kumimoji="0" lang="en-AU" sz="1800" b="0" i="1" u="none" strike="noStrike" kern="1200" cap="none" spc="0" normalizeH="0" baseline="0" noProof="0" dirty="0">
                <a:ln>
                  <a:noFill/>
                </a:ln>
                <a:solidFill>
                  <a:srgbClr val="000000"/>
                </a:solidFill>
                <a:effectLst/>
                <a:uLnTx/>
                <a:uFillTx/>
                <a:latin typeface="Arial" charset="0"/>
                <a:ea typeface="+mn-ea"/>
                <a:cs typeface="Arial" charset="0"/>
              </a:rPr>
              <a:t>Cancel Culture’ </a:t>
            </a:r>
            <a:r>
              <a:rPr kumimoji="0" lang="en-AU" sz="1800" b="0" i="0" u="none" strike="noStrike" kern="1200" cap="none" spc="0" normalizeH="0" baseline="0" noProof="0" dirty="0">
                <a:ln>
                  <a:noFill/>
                </a:ln>
                <a:solidFill>
                  <a:srgbClr val="000000"/>
                </a:solidFill>
                <a:effectLst/>
                <a:uLnTx/>
                <a:uFillTx/>
                <a:latin typeface="Arial" charset="0"/>
                <a:ea typeface="+mn-ea"/>
                <a:cs typeface="Arial" charset="0"/>
              </a:rPr>
              <a:t>part of student vernacular </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1" name="Picture 10">
            <a:extLst>
              <a:ext uri="{FF2B5EF4-FFF2-40B4-BE49-F238E27FC236}">
                <a16:creationId xmlns:a16="http://schemas.microsoft.com/office/drawing/2014/main" id="{38D475E8-D4EB-4002-B7EC-970F0F53D98F}"/>
              </a:ext>
            </a:extLst>
          </p:cNvPr>
          <p:cNvPicPr>
            <a:picLocks noChangeAspect="1"/>
          </p:cNvPicPr>
          <p:nvPr/>
        </p:nvPicPr>
        <p:blipFill>
          <a:blip r:embed="rId3"/>
          <a:stretch>
            <a:fillRect/>
          </a:stretch>
        </p:blipFill>
        <p:spPr>
          <a:xfrm>
            <a:off x="6651577" y="3795861"/>
            <a:ext cx="1589549" cy="1193124"/>
          </a:xfrm>
          <a:prstGeom prst="rect">
            <a:avLst/>
          </a:prstGeom>
        </p:spPr>
      </p:pic>
    </p:spTree>
    <p:extLst>
      <p:ext uri="{BB962C8B-B14F-4D97-AF65-F5344CB8AC3E}">
        <p14:creationId xmlns:p14="http://schemas.microsoft.com/office/powerpoint/2010/main" val="40456930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5A821-0E6F-43A6-891B-78114FEF2962}"/>
              </a:ext>
            </a:extLst>
          </p:cNvPr>
          <p:cNvSpPr>
            <a:spLocks noGrp="1"/>
          </p:cNvSpPr>
          <p:nvPr>
            <p:ph type="body" sz="quarter" idx="11"/>
          </p:nvPr>
        </p:nvSpPr>
        <p:spPr/>
        <p:txBody>
          <a:bodyPr/>
          <a:lstStyle/>
          <a:p>
            <a:r>
              <a:rPr lang="en-AU" dirty="0"/>
              <a:t>John </a:t>
            </a:r>
            <a:endParaRPr lang="en-US" dirty="0"/>
          </a:p>
        </p:txBody>
      </p:sp>
      <p:sp>
        <p:nvSpPr>
          <p:cNvPr id="3" name="Text Placeholder 2">
            <a:extLst>
              <a:ext uri="{FF2B5EF4-FFF2-40B4-BE49-F238E27FC236}">
                <a16:creationId xmlns:a16="http://schemas.microsoft.com/office/drawing/2014/main" id="{ED2991CE-E37B-4160-8465-16350778F5B9}"/>
              </a:ext>
            </a:extLst>
          </p:cNvPr>
          <p:cNvSpPr>
            <a:spLocks noGrp="1"/>
          </p:cNvSpPr>
          <p:nvPr>
            <p:ph type="body" sz="quarter" idx="12"/>
          </p:nvPr>
        </p:nvSpPr>
        <p:spPr/>
        <p:txBody>
          <a:bodyPr/>
          <a:lstStyle/>
          <a:p>
            <a:pPr marL="0" indent="0">
              <a:buNone/>
            </a:pPr>
            <a:r>
              <a:rPr lang="en-AU" dirty="0"/>
              <a:t>How does utilising an element of enabling pedagogy, specifically drawing on funds of knowledge and integrating multimodal communication technology, encourage student participation and collaboration in teamwork assessments?</a:t>
            </a:r>
          </a:p>
          <a:p>
            <a:endParaRPr lang="en-US" dirty="0"/>
          </a:p>
        </p:txBody>
      </p:sp>
    </p:spTree>
    <p:extLst>
      <p:ext uri="{BB962C8B-B14F-4D97-AF65-F5344CB8AC3E}">
        <p14:creationId xmlns:p14="http://schemas.microsoft.com/office/powerpoint/2010/main" val="1152105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85A01-C0D2-4E67-BDB0-6241C69DB76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A5ACAA8E-32C5-4E88-9A6C-24C2C6B7BFCD}"/>
              </a:ext>
            </a:extLst>
          </p:cNvPr>
          <p:cNvSpPr>
            <a:spLocks noGrp="1"/>
          </p:cNvSpPr>
          <p:nvPr>
            <p:ph type="body" sz="quarter" idx="12"/>
          </p:nvPr>
        </p:nvSpPr>
        <p:spPr/>
        <p:txBody>
          <a:bodyPr/>
          <a:lstStyle/>
          <a:p>
            <a:pPr marL="0" indent="0">
              <a:buNone/>
            </a:pPr>
            <a:r>
              <a:rPr lang="en-AU" dirty="0"/>
              <a:t>Anna </a:t>
            </a:r>
          </a:p>
          <a:p>
            <a:pPr marL="0" indent="0">
              <a:buNone/>
            </a:pPr>
            <a:endParaRPr lang="en-AU" dirty="0"/>
          </a:p>
          <a:p>
            <a:pPr marL="0" indent="0">
              <a:buNone/>
            </a:pPr>
            <a:r>
              <a:rPr lang="en-AU" dirty="0"/>
              <a:t>How can utilising a pedagogy of gamification, specifically implementing research on MOOCS around video production and H5P activities, improve engagement levels of Bachelor of Education students in a first year course as well as their preparedness to learn in tutorials? </a:t>
            </a:r>
            <a:endParaRPr lang="en-US" dirty="0"/>
          </a:p>
        </p:txBody>
      </p:sp>
    </p:spTree>
    <p:extLst>
      <p:ext uri="{BB962C8B-B14F-4D97-AF65-F5344CB8AC3E}">
        <p14:creationId xmlns:p14="http://schemas.microsoft.com/office/powerpoint/2010/main" val="35770815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EE75E6-B6EB-4516-9A83-5239B9AE97F1}"/>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F6C93F9D-4FC7-46B7-AC42-7284F717DEA1}"/>
              </a:ext>
            </a:extLst>
          </p:cNvPr>
          <p:cNvSpPr>
            <a:spLocks noGrp="1"/>
          </p:cNvSpPr>
          <p:nvPr>
            <p:ph type="body" sz="quarter" idx="12"/>
          </p:nvPr>
        </p:nvSpPr>
        <p:spPr/>
        <p:txBody>
          <a:bodyPr/>
          <a:lstStyle/>
          <a:p>
            <a:pPr marL="0" indent="0">
              <a:buNone/>
            </a:pPr>
            <a:r>
              <a:rPr lang="en-AU" dirty="0"/>
              <a:t>Karen </a:t>
            </a:r>
          </a:p>
          <a:p>
            <a:pPr marL="0" indent="0">
              <a:buNone/>
            </a:pPr>
            <a:endParaRPr lang="en-AU" dirty="0"/>
          </a:p>
          <a:p>
            <a:pPr marL="0" indent="0">
              <a:buNone/>
            </a:pPr>
            <a:r>
              <a:rPr lang="en-AU" dirty="0"/>
              <a:t>How does utilising improvisation as a pedagogy in the Creative Artistry in Secondary School Course increase dialogic encounters and foster connections in the teaching and learning space, leading to increased application of student understanding in the classroom and within assessment tasks</a:t>
            </a:r>
            <a:endParaRPr lang="en-US" dirty="0"/>
          </a:p>
        </p:txBody>
      </p:sp>
    </p:spTree>
    <p:extLst>
      <p:ext uri="{BB962C8B-B14F-4D97-AF65-F5344CB8AC3E}">
        <p14:creationId xmlns:p14="http://schemas.microsoft.com/office/powerpoint/2010/main" val="3944658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FF0848-9533-4002-AC7F-21323C5DFA58}"/>
              </a:ext>
            </a:extLst>
          </p:cNvPr>
          <p:cNvSpPr>
            <a:spLocks noGrp="1"/>
          </p:cNvSpPr>
          <p:nvPr>
            <p:ph type="body" sz="quarter" idx="12"/>
          </p:nvPr>
        </p:nvSpPr>
        <p:spPr>
          <a:xfrm>
            <a:off x="367656" y="809883"/>
            <a:ext cx="8280751" cy="2504435"/>
          </a:xfrm>
        </p:spPr>
        <p:txBody>
          <a:bodyPr/>
          <a:lstStyle/>
          <a:p>
            <a:pPr marL="0" indent="0" algn="ctr">
              <a:buNone/>
            </a:pPr>
            <a:r>
              <a:rPr lang="en-AU" sz="3200" b="1" dirty="0">
                <a:latin typeface="Calibri" panose="020F0502020204030204" pitchFamily="34" charset="0"/>
                <a:ea typeface="Calibri" panose="020F0502020204030204" pitchFamily="34" charset="0"/>
                <a:cs typeface="Times New Roman" panose="02020603050405020304" pitchFamily="18" charset="0"/>
              </a:rPr>
              <a:t>12:00 </a:t>
            </a:r>
            <a:r>
              <a:rPr lang="en-AU" sz="3200" b="1" dirty="0">
                <a:effectLst/>
                <a:latin typeface="Calibri" panose="020F0502020204030204" pitchFamily="34" charset="0"/>
                <a:ea typeface="Calibri" panose="020F0502020204030204" pitchFamily="34" charset="0"/>
                <a:cs typeface="Times New Roman" panose="02020603050405020304" pitchFamily="18" charset="0"/>
              </a:rPr>
              <a:t>Reflection on readings</a:t>
            </a:r>
          </a:p>
          <a:p>
            <a:pPr marL="0" indent="0">
              <a:buNone/>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Stephen Kemmis (2009) Action research as a practice‐based practice,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Educational Action Research</a:t>
            </a:r>
            <a:r>
              <a:rPr lang="en-AU" sz="1800" dirty="0">
                <a:effectLst/>
                <a:latin typeface="Calibri" panose="020F0502020204030204" pitchFamily="34" charset="0"/>
                <a:ea typeface="Calibri" panose="020F0502020204030204" pitchFamily="34" charset="0"/>
                <a:cs typeface="Times New Roman" panose="02020603050405020304" pitchFamily="18" charset="0"/>
              </a:rPr>
              <a:t>, 17:3, 463-474.</a:t>
            </a:r>
          </a:p>
          <a:p>
            <a:endParaRPr lang="en-US" dirty="0"/>
          </a:p>
        </p:txBody>
      </p:sp>
    </p:spTree>
    <p:extLst>
      <p:ext uri="{BB962C8B-B14F-4D97-AF65-F5344CB8AC3E}">
        <p14:creationId xmlns:p14="http://schemas.microsoft.com/office/powerpoint/2010/main" val="2188572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987C7D-07A8-4D44-849C-B69A57872B28}"/>
              </a:ext>
            </a:extLst>
          </p:cNvPr>
          <p:cNvSpPr>
            <a:spLocks noGrp="1"/>
          </p:cNvSpPr>
          <p:nvPr>
            <p:ph type="body" sz="quarter" idx="11"/>
          </p:nvPr>
        </p:nvSpPr>
        <p:spPr>
          <a:xfrm>
            <a:off x="260401" y="331522"/>
            <a:ext cx="8290903" cy="647700"/>
          </a:xfrm>
        </p:spPr>
        <p:txBody>
          <a:bodyPr/>
          <a:lstStyle/>
          <a:p>
            <a:r>
              <a:rPr lang="en-AU" sz="2000" dirty="0"/>
              <a:t>Kemmis, S. (2009) Action research as a practice‐based practice, </a:t>
            </a:r>
            <a:r>
              <a:rPr lang="en-AU" sz="2000" i="1" dirty="0"/>
              <a:t>Educational Action Research</a:t>
            </a:r>
            <a:r>
              <a:rPr lang="en-AU" sz="2000" dirty="0"/>
              <a:t>, 17:3, 463-474.</a:t>
            </a:r>
          </a:p>
        </p:txBody>
      </p:sp>
      <p:sp>
        <p:nvSpPr>
          <p:cNvPr id="3" name="Text Placeholder 2">
            <a:extLst>
              <a:ext uri="{FF2B5EF4-FFF2-40B4-BE49-F238E27FC236}">
                <a16:creationId xmlns:a16="http://schemas.microsoft.com/office/drawing/2014/main" id="{8E61087E-430D-4498-84E8-D41A3085082B}"/>
              </a:ext>
            </a:extLst>
          </p:cNvPr>
          <p:cNvSpPr>
            <a:spLocks noGrp="1"/>
          </p:cNvSpPr>
          <p:nvPr>
            <p:ph type="body" sz="quarter" idx="12"/>
          </p:nvPr>
        </p:nvSpPr>
        <p:spPr>
          <a:xfrm>
            <a:off x="270553" y="1319532"/>
            <a:ext cx="8280751" cy="2504435"/>
          </a:xfrm>
        </p:spPr>
        <p:txBody>
          <a:bodyPr/>
          <a:lstStyle/>
          <a:p>
            <a:pPr marL="0" indent="0">
              <a:buNone/>
            </a:pPr>
            <a:r>
              <a:rPr lang="en-AU" sz="1800" b="1" dirty="0"/>
              <a:t>Kemmis article offers an epistemological lens for how and why practitioners engage in action research. </a:t>
            </a:r>
          </a:p>
          <a:p>
            <a:pPr marL="0" indent="0">
              <a:buNone/>
            </a:pPr>
            <a:endParaRPr lang="en-AU" sz="1800" dirty="0"/>
          </a:p>
          <a:p>
            <a:pPr marL="0" indent="0">
              <a:buNone/>
            </a:pPr>
            <a:endParaRPr lang="en-AU" sz="1800" dirty="0"/>
          </a:p>
          <a:p>
            <a:pPr marL="0" indent="0">
              <a:buNone/>
            </a:pPr>
            <a:r>
              <a:rPr lang="en-AU" sz="1800" dirty="0"/>
              <a:t>‘</a:t>
            </a:r>
            <a:r>
              <a:rPr lang="en-AU" sz="1800" i="1" dirty="0"/>
              <a:t>Transforming our practices means transforming what we do; transforming our understandings means transforming what we think and say; and transforming the conditions of practice means transforming the ways we relate to</a:t>
            </a:r>
          </a:p>
          <a:p>
            <a:pPr marL="0" indent="0">
              <a:buNone/>
            </a:pPr>
            <a:r>
              <a:rPr lang="en-AU" sz="1800" i="1" dirty="0"/>
              <a:t>others and to things and circumstances around us. I will speak about these three things as “sayings”, “doings” and “</a:t>
            </a:r>
            <a:r>
              <a:rPr lang="en-AU" sz="1800" i="1" dirty="0" err="1"/>
              <a:t>relatings</a:t>
            </a:r>
            <a:r>
              <a:rPr lang="en-AU" sz="1800" dirty="0"/>
              <a:t>”’ (p. 463).</a:t>
            </a: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US" sz="1800" dirty="0"/>
          </a:p>
        </p:txBody>
      </p:sp>
    </p:spTree>
    <p:extLst>
      <p:ext uri="{BB962C8B-B14F-4D97-AF65-F5344CB8AC3E}">
        <p14:creationId xmlns:p14="http://schemas.microsoft.com/office/powerpoint/2010/main" val="5027185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58440-78EA-4D35-B924-E4DCE4B6FBBC}"/>
              </a:ext>
            </a:extLst>
          </p:cNvPr>
          <p:cNvSpPr>
            <a:spLocks noGrp="1"/>
          </p:cNvSpPr>
          <p:nvPr>
            <p:ph type="body" sz="quarter" idx="11"/>
          </p:nvPr>
        </p:nvSpPr>
        <p:spPr/>
        <p:txBody>
          <a:bodyPr/>
          <a:lstStyle/>
          <a:p>
            <a:r>
              <a:rPr lang="en-AU" sz="2000" dirty="0"/>
              <a:t>Kemmis, S. (2009) Action research as a practice‐based practice, </a:t>
            </a:r>
            <a:r>
              <a:rPr lang="en-AU" sz="2000" i="1" dirty="0"/>
              <a:t>Educational Action Research</a:t>
            </a:r>
            <a:r>
              <a:rPr lang="en-AU" sz="2000" dirty="0"/>
              <a:t>, 17:3, 463-474.</a:t>
            </a:r>
          </a:p>
          <a:p>
            <a:endParaRPr lang="en-US" sz="2800" dirty="0"/>
          </a:p>
        </p:txBody>
      </p:sp>
      <p:sp>
        <p:nvSpPr>
          <p:cNvPr id="3" name="Text Placeholder 2">
            <a:extLst>
              <a:ext uri="{FF2B5EF4-FFF2-40B4-BE49-F238E27FC236}">
                <a16:creationId xmlns:a16="http://schemas.microsoft.com/office/drawing/2014/main" id="{11C57E8E-5979-4297-BED6-8A6EA232903A}"/>
              </a:ext>
            </a:extLst>
          </p:cNvPr>
          <p:cNvSpPr>
            <a:spLocks noGrp="1"/>
          </p:cNvSpPr>
          <p:nvPr>
            <p:ph type="body" sz="quarter" idx="12"/>
          </p:nvPr>
        </p:nvSpPr>
        <p:spPr/>
        <p:txBody>
          <a:bodyPr/>
          <a:lstStyle/>
          <a:p>
            <a:pPr marL="0" indent="0">
              <a:buNone/>
            </a:pPr>
            <a:r>
              <a:rPr lang="en-AU" sz="1400" i="1" dirty="0"/>
              <a:t>‘For a professional practitioner in any field today – like education, social work, nursing or medicine – to live a ‘philosophical life’ is a matter of:</a:t>
            </a:r>
          </a:p>
          <a:p>
            <a:pPr marL="0" indent="0">
              <a:buNone/>
            </a:pPr>
            <a:r>
              <a:rPr lang="en-AU" sz="1400" i="1" dirty="0"/>
              <a:t>(1) living a ‘logic’ by thinking and speaking well and clearly, avoiding irrationality and falsehood;</a:t>
            </a:r>
          </a:p>
          <a:p>
            <a:pPr marL="0" indent="0">
              <a:buNone/>
            </a:pPr>
            <a:r>
              <a:rPr lang="en-AU" sz="1400" i="1" dirty="0"/>
              <a:t>(2) living a ‘physics’ by acting well in the world, avoiding harm, waste and excess; and</a:t>
            </a:r>
          </a:p>
          <a:p>
            <a:pPr marL="0" indent="0">
              <a:buNone/>
            </a:pPr>
            <a:r>
              <a:rPr lang="en-AU" sz="1400" i="1" dirty="0"/>
              <a:t>(3) living an ‘ethics’ by relating well to others, avoiding injustice and exclusion.</a:t>
            </a:r>
          </a:p>
          <a:p>
            <a:pPr marL="0" indent="0">
              <a:buNone/>
            </a:pPr>
            <a:endParaRPr lang="en-AU" sz="1400" i="1" dirty="0"/>
          </a:p>
          <a:p>
            <a:pPr marL="0" indent="0">
              <a:buNone/>
            </a:pPr>
            <a:r>
              <a:rPr lang="en-AU" sz="1400" i="1" dirty="0"/>
              <a:t>These three come together in a unitary praxis – that is, morally committed action oriented and informed by traditions of thought. This praxis comes together and coheres in a way of life, a way of orienting oneself in any and all of the uncertain situations we encounter’ </a:t>
            </a:r>
            <a:r>
              <a:rPr lang="en-AU" sz="1400" dirty="0"/>
              <a:t>(p. 465). </a:t>
            </a:r>
            <a:endParaRPr lang="en-US" sz="1400" dirty="0"/>
          </a:p>
        </p:txBody>
      </p:sp>
    </p:spTree>
    <p:extLst>
      <p:ext uri="{BB962C8B-B14F-4D97-AF65-F5344CB8AC3E}">
        <p14:creationId xmlns:p14="http://schemas.microsoft.com/office/powerpoint/2010/main" val="16990366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63AE6-23BC-44A6-BB66-A92101E2B746}"/>
              </a:ext>
            </a:extLst>
          </p:cNvPr>
          <p:cNvSpPr>
            <a:spLocks noGrp="1"/>
          </p:cNvSpPr>
          <p:nvPr>
            <p:ph type="body" sz="quarter" idx="11"/>
          </p:nvPr>
        </p:nvSpPr>
        <p:spPr/>
        <p:txBody>
          <a:bodyPr/>
          <a:lstStyle/>
          <a:p>
            <a:r>
              <a:rPr lang="en-AU" sz="2400" dirty="0"/>
              <a:t>Practice architectures – mediating preconditions</a:t>
            </a:r>
            <a:endParaRPr lang="en-US" sz="2400" dirty="0"/>
          </a:p>
        </p:txBody>
      </p:sp>
      <p:sp>
        <p:nvSpPr>
          <p:cNvPr id="3" name="Text Placeholder 2">
            <a:extLst>
              <a:ext uri="{FF2B5EF4-FFF2-40B4-BE49-F238E27FC236}">
                <a16:creationId xmlns:a16="http://schemas.microsoft.com/office/drawing/2014/main" id="{B9F0EEC9-20B2-439E-A958-FBD3CC7DC078}"/>
              </a:ext>
            </a:extLst>
          </p:cNvPr>
          <p:cNvSpPr>
            <a:spLocks noGrp="1"/>
          </p:cNvSpPr>
          <p:nvPr>
            <p:ph type="body" sz="quarter" idx="12"/>
          </p:nvPr>
        </p:nvSpPr>
        <p:spPr>
          <a:xfrm>
            <a:off x="327197" y="1004091"/>
            <a:ext cx="8280751" cy="2504435"/>
          </a:xfrm>
        </p:spPr>
        <p:txBody>
          <a:bodyPr/>
          <a:lstStyle/>
          <a:p>
            <a:pPr marL="0" indent="0" algn="l">
              <a:buNone/>
            </a:pPr>
            <a:r>
              <a:rPr lang="en-AU" sz="1600" b="0" i="0" u="none" strike="noStrike" baseline="0" dirty="0">
                <a:solidFill>
                  <a:srgbClr val="292526"/>
                </a:solidFill>
                <a:cs typeface="Calibri" panose="020F0502020204030204" pitchFamily="34" charset="0"/>
              </a:rPr>
              <a:t>Schatzki (2002, 98) describes practices as ‘prefigured’ because social interaction in established practices generally follows these familiar shapes or patterns. For example, what education </a:t>
            </a:r>
            <a:r>
              <a:rPr lang="en-AU" sz="1600" b="0" i="1" u="none" strike="noStrike" baseline="0" dirty="0">
                <a:solidFill>
                  <a:srgbClr val="292526"/>
                </a:solidFill>
                <a:cs typeface="Calibri" panose="020F0502020204030204" pitchFamily="34" charset="0"/>
              </a:rPr>
              <a:t>means </a:t>
            </a:r>
            <a:r>
              <a:rPr lang="en-AU" sz="1600" b="0" i="0" u="none" strike="noStrike" baseline="0" dirty="0">
                <a:solidFill>
                  <a:srgbClr val="292526"/>
                </a:solidFill>
                <a:cs typeface="Calibri" panose="020F0502020204030204" pitchFamily="34" charset="0"/>
              </a:rPr>
              <a:t>(thinking, saying) to a teacher is always already shaped by ideas that pre-exist in various discourses of education; how education is </a:t>
            </a:r>
            <a:r>
              <a:rPr lang="en-AU" sz="1600" b="0" i="1" u="none" strike="noStrike" baseline="0" dirty="0">
                <a:solidFill>
                  <a:srgbClr val="292526"/>
                </a:solidFill>
                <a:cs typeface="Calibri" panose="020F0502020204030204" pitchFamily="34" charset="0"/>
              </a:rPr>
              <a:t>done </a:t>
            </a:r>
            <a:r>
              <a:rPr lang="en-AU" sz="1600" b="0" i="0" u="none" strike="noStrike" baseline="0" dirty="0">
                <a:solidFill>
                  <a:srgbClr val="292526"/>
                </a:solidFill>
                <a:cs typeface="Calibri" panose="020F0502020204030204" pitchFamily="34" charset="0"/>
              </a:rPr>
              <a:t>(doing) is always already shaped by the material and economic resources made available for the task; and how people will </a:t>
            </a:r>
            <a:r>
              <a:rPr lang="en-AU" sz="1600" b="0" i="1" u="none" strike="noStrike" baseline="0" dirty="0">
                <a:solidFill>
                  <a:srgbClr val="292526"/>
                </a:solidFill>
                <a:cs typeface="Calibri" panose="020F0502020204030204" pitchFamily="34" charset="0"/>
              </a:rPr>
              <a:t>relate </a:t>
            </a:r>
            <a:r>
              <a:rPr lang="en-AU" sz="1600" b="0" i="0" u="none" strike="noStrike" baseline="0" dirty="0">
                <a:solidFill>
                  <a:srgbClr val="292526"/>
                </a:solidFill>
                <a:cs typeface="Calibri" panose="020F0502020204030204" pitchFamily="34" charset="0"/>
              </a:rPr>
              <a:t>to one another in educational settings and situations (relating) is always already shaped by previously established patterns of social relationships and power (cited in Kemmis 2009, p. 466). </a:t>
            </a:r>
          </a:p>
          <a:p>
            <a:pPr marL="0" indent="0" algn="l">
              <a:buNone/>
            </a:pPr>
            <a:endParaRPr lang="en-AU" sz="1600" dirty="0">
              <a:solidFill>
                <a:srgbClr val="292526"/>
              </a:solidFill>
              <a:cs typeface="Calibri" panose="020F0502020204030204" pitchFamily="34" charset="0"/>
            </a:endParaRPr>
          </a:p>
          <a:p>
            <a:pPr marL="0" indent="0" algn="l">
              <a:buNone/>
            </a:pPr>
            <a:r>
              <a:rPr lang="en-AU" sz="1600" dirty="0">
                <a:solidFill>
                  <a:srgbClr val="292526"/>
                </a:solidFill>
                <a:cs typeface="Calibri" panose="020F0502020204030204" pitchFamily="34" charset="0"/>
              </a:rPr>
              <a:t>Action research processes offer new ways of saying, doing and relating, and each impacts on the other. </a:t>
            </a:r>
            <a:endParaRPr lang="en-US" sz="2000" dirty="0">
              <a:cs typeface="Calibri" panose="020F0502020204030204" pitchFamily="34" charset="0"/>
            </a:endParaRPr>
          </a:p>
        </p:txBody>
      </p:sp>
    </p:spTree>
    <p:extLst>
      <p:ext uri="{BB962C8B-B14F-4D97-AF65-F5344CB8AC3E}">
        <p14:creationId xmlns:p14="http://schemas.microsoft.com/office/powerpoint/2010/main" val="3906595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5B87AA-7E4C-43A3-83FD-169B3A0C9619}"/>
              </a:ext>
            </a:extLst>
          </p:cNvPr>
          <p:cNvSpPr>
            <a:spLocks noGrp="1"/>
          </p:cNvSpPr>
          <p:nvPr>
            <p:ph type="body" sz="quarter" idx="11"/>
          </p:nvPr>
        </p:nvSpPr>
        <p:spPr/>
        <p:txBody>
          <a:bodyPr/>
          <a:lstStyle/>
          <a:p>
            <a:r>
              <a:rPr lang="en-AU" dirty="0"/>
              <a:t>Provocations of action research </a:t>
            </a:r>
            <a:endParaRPr lang="en-US" dirty="0"/>
          </a:p>
        </p:txBody>
      </p:sp>
      <p:sp>
        <p:nvSpPr>
          <p:cNvPr id="3" name="Text Placeholder 2">
            <a:extLst>
              <a:ext uri="{FF2B5EF4-FFF2-40B4-BE49-F238E27FC236}">
                <a16:creationId xmlns:a16="http://schemas.microsoft.com/office/drawing/2014/main" id="{C095A1CE-C984-495C-A03A-0C3488D96379}"/>
              </a:ext>
            </a:extLst>
          </p:cNvPr>
          <p:cNvSpPr>
            <a:spLocks noGrp="1"/>
          </p:cNvSpPr>
          <p:nvPr>
            <p:ph type="body" sz="quarter" idx="12"/>
          </p:nvPr>
        </p:nvSpPr>
        <p:spPr>
          <a:xfrm>
            <a:off x="431624" y="1319532"/>
            <a:ext cx="8280751" cy="2504435"/>
          </a:xfrm>
        </p:spPr>
        <p:txBody>
          <a:bodyPr/>
          <a:lstStyle/>
          <a:p>
            <a:pPr marL="0" indent="0">
              <a:buNone/>
            </a:pPr>
            <a:r>
              <a:rPr lang="en-AU" sz="1800" b="1" dirty="0"/>
              <a:t>Technical</a:t>
            </a:r>
            <a:r>
              <a:rPr lang="en-AU" sz="1800" dirty="0"/>
              <a:t> – improve outcomes through focusing on the self, one way relationship of process. Participant as ‘object’ </a:t>
            </a:r>
          </a:p>
          <a:p>
            <a:pPr marL="0" indent="0">
              <a:buNone/>
            </a:pPr>
            <a:endParaRPr lang="en-AU" sz="1800" dirty="0"/>
          </a:p>
          <a:p>
            <a:pPr marL="0" indent="0">
              <a:buNone/>
            </a:pPr>
            <a:r>
              <a:rPr lang="en-AU" sz="1800" b="1" dirty="0"/>
              <a:t>Practical</a:t>
            </a:r>
            <a:r>
              <a:rPr lang="en-AU" sz="1800" dirty="0"/>
              <a:t> – self-directed but others have a voice, participant is ‘subject’, open to the views of others, transitive and reciprocal </a:t>
            </a:r>
          </a:p>
          <a:p>
            <a:pPr marL="0" indent="0">
              <a:buNone/>
            </a:pPr>
            <a:endParaRPr lang="en-AU" sz="1800" dirty="0"/>
          </a:p>
          <a:p>
            <a:pPr marL="0" indent="0">
              <a:buNone/>
            </a:pPr>
            <a:r>
              <a:rPr lang="en-AU" sz="1800" b="1" dirty="0"/>
              <a:t>Critical </a:t>
            </a:r>
            <a:r>
              <a:rPr lang="en-AU" sz="1800" dirty="0"/>
              <a:t>- aim to change their social world collectively, by thinking about it differently, acting differently, and relating to one another differently – by constructing other architectures to enable and constrain their practice in ways that are more sustainable, less unsustainable.</a:t>
            </a:r>
            <a:endParaRPr lang="en-US" sz="1800" dirty="0"/>
          </a:p>
        </p:txBody>
      </p:sp>
    </p:spTree>
    <p:extLst>
      <p:ext uri="{BB962C8B-B14F-4D97-AF65-F5344CB8AC3E}">
        <p14:creationId xmlns:p14="http://schemas.microsoft.com/office/powerpoint/2010/main" val="2379487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2DCB7-5A01-4CD5-9F5B-AFD8FB441F32}"/>
              </a:ext>
            </a:extLst>
          </p:cNvPr>
          <p:cNvSpPr>
            <a:spLocks noGrp="1"/>
          </p:cNvSpPr>
          <p:nvPr>
            <p:ph type="body" sz="quarter" idx="11"/>
          </p:nvPr>
        </p:nvSpPr>
        <p:spPr/>
        <p:txBody>
          <a:bodyPr/>
          <a:lstStyle/>
          <a:p>
            <a:r>
              <a:rPr lang="en-AU" dirty="0"/>
              <a:t>Provocation </a:t>
            </a:r>
            <a:endParaRPr lang="en-US" dirty="0"/>
          </a:p>
        </p:txBody>
      </p:sp>
      <p:sp>
        <p:nvSpPr>
          <p:cNvPr id="3" name="Text Placeholder 2">
            <a:extLst>
              <a:ext uri="{FF2B5EF4-FFF2-40B4-BE49-F238E27FC236}">
                <a16:creationId xmlns:a16="http://schemas.microsoft.com/office/drawing/2014/main" id="{BA5E241B-DE3C-4A5D-963E-844ECFF828E5}"/>
              </a:ext>
            </a:extLst>
          </p:cNvPr>
          <p:cNvSpPr>
            <a:spLocks noGrp="1"/>
          </p:cNvSpPr>
          <p:nvPr>
            <p:ph type="body" sz="quarter" idx="12"/>
          </p:nvPr>
        </p:nvSpPr>
        <p:spPr/>
        <p:txBody>
          <a:bodyPr/>
          <a:lstStyle/>
          <a:p>
            <a:pPr marL="0" indent="0">
              <a:buNone/>
            </a:pPr>
            <a:r>
              <a:rPr lang="en-AU" dirty="0"/>
              <a:t>‘</a:t>
            </a:r>
            <a:r>
              <a:rPr lang="en-AU" sz="2000" i="1" dirty="0"/>
              <a:t>The student who suffers bullying in a school, the student whose life experience is not recognised by a sexist curriculum, the student who is indoctrinated into irrational beliefs, the student whose life opportunities are diminished by forms of teaching that serve the interests of particular groups at the expense of others’ interests – all endure consequences wrought by practice architectures that are flawed and in need of reconstruction</a:t>
            </a:r>
            <a:r>
              <a:rPr lang="en-AU" i="1" dirty="0"/>
              <a:t>’ </a:t>
            </a:r>
            <a:r>
              <a:rPr lang="en-AU" sz="1800" i="1" dirty="0"/>
              <a:t>(p. 471). </a:t>
            </a:r>
            <a:endParaRPr lang="en-US" i="1" dirty="0"/>
          </a:p>
        </p:txBody>
      </p:sp>
    </p:spTree>
    <p:extLst>
      <p:ext uri="{BB962C8B-B14F-4D97-AF65-F5344CB8AC3E}">
        <p14:creationId xmlns:p14="http://schemas.microsoft.com/office/powerpoint/2010/main" val="1493792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6471C-17B0-4C1A-A738-5D96B3067CBE}"/>
              </a:ext>
            </a:extLst>
          </p:cNvPr>
          <p:cNvSpPr>
            <a:spLocks noGrp="1"/>
          </p:cNvSpPr>
          <p:nvPr>
            <p:ph type="body" sz="quarter" idx="11"/>
          </p:nvPr>
        </p:nvSpPr>
        <p:spPr/>
        <p:txBody>
          <a:bodyPr/>
          <a:lstStyle/>
          <a:p>
            <a:r>
              <a:rPr lang="en-AU" dirty="0"/>
              <a:t>What’s next </a:t>
            </a:r>
            <a:endParaRPr lang="en-US" dirty="0"/>
          </a:p>
        </p:txBody>
      </p:sp>
      <p:sp>
        <p:nvSpPr>
          <p:cNvPr id="3" name="Text Placeholder 2">
            <a:extLst>
              <a:ext uri="{FF2B5EF4-FFF2-40B4-BE49-F238E27FC236}">
                <a16:creationId xmlns:a16="http://schemas.microsoft.com/office/drawing/2014/main" id="{DA3BF4B1-EC82-49E7-AE7F-0D4FD1769BDA}"/>
              </a:ext>
            </a:extLst>
          </p:cNvPr>
          <p:cNvSpPr>
            <a:spLocks noGrp="1"/>
          </p:cNvSpPr>
          <p:nvPr>
            <p:ph type="body" sz="quarter" idx="12"/>
          </p:nvPr>
        </p:nvSpPr>
        <p:spPr/>
        <p:txBody>
          <a:bodyPr/>
          <a:lstStyle/>
          <a:p>
            <a:pPr marL="0" indent="0" algn="ctr">
              <a:buNone/>
            </a:pPr>
            <a:r>
              <a:rPr lang="en-AU" sz="4800" dirty="0"/>
              <a:t>Lunch </a:t>
            </a:r>
          </a:p>
          <a:p>
            <a:endParaRPr lang="en-AU" dirty="0"/>
          </a:p>
          <a:p>
            <a:endParaRPr lang="en-AU" dirty="0"/>
          </a:p>
          <a:p>
            <a:pPr marL="0" indent="0">
              <a:buNone/>
            </a:pPr>
            <a:endParaRPr lang="en-US" dirty="0"/>
          </a:p>
        </p:txBody>
      </p:sp>
    </p:spTree>
    <p:extLst>
      <p:ext uri="{BB962C8B-B14F-4D97-AF65-F5344CB8AC3E}">
        <p14:creationId xmlns:p14="http://schemas.microsoft.com/office/powerpoint/2010/main" val="2187460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36DBB-CE97-4B82-A92A-AA06D984D2D4}"/>
              </a:ext>
            </a:extLst>
          </p:cNvPr>
          <p:cNvSpPr>
            <a:spLocks noGrp="1"/>
          </p:cNvSpPr>
          <p:nvPr>
            <p:ph type="body" sz="quarter" idx="11"/>
          </p:nvPr>
        </p:nvSpPr>
        <p:spPr>
          <a:xfrm>
            <a:off x="266919" y="237159"/>
            <a:ext cx="8290903" cy="647700"/>
          </a:xfrm>
        </p:spPr>
        <p:txBody>
          <a:bodyPr/>
          <a:lstStyle/>
          <a:p>
            <a:r>
              <a:rPr lang="en-AU" sz="3600" i="1" dirty="0">
                <a:solidFill>
                  <a:schemeClr val="accent2"/>
                </a:solidFill>
              </a:rPr>
              <a:t>Critical incidents (Tripp 1994)</a:t>
            </a:r>
            <a:endParaRPr lang="en-US" dirty="0">
              <a:solidFill>
                <a:schemeClr val="accent2"/>
              </a:solidFill>
            </a:endParaRPr>
          </a:p>
        </p:txBody>
      </p:sp>
      <p:sp>
        <p:nvSpPr>
          <p:cNvPr id="3" name="Text Placeholder 2">
            <a:extLst>
              <a:ext uri="{FF2B5EF4-FFF2-40B4-BE49-F238E27FC236}">
                <a16:creationId xmlns:a16="http://schemas.microsoft.com/office/drawing/2014/main" id="{505F76FB-7E71-4138-9DA9-02A3B30620CF}"/>
              </a:ext>
            </a:extLst>
          </p:cNvPr>
          <p:cNvSpPr>
            <a:spLocks noGrp="1"/>
          </p:cNvSpPr>
          <p:nvPr>
            <p:ph type="body" sz="quarter" idx="12"/>
          </p:nvPr>
        </p:nvSpPr>
        <p:spPr>
          <a:xfrm>
            <a:off x="360225" y="884859"/>
            <a:ext cx="8280751" cy="2504435"/>
          </a:xfrm>
        </p:spPr>
        <p:txBody>
          <a:bodyPr/>
          <a:lstStyle/>
          <a:p>
            <a:pPr marL="0" indent="0">
              <a:buNone/>
            </a:pPr>
            <a:r>
              <a:rPr lang="en-AU" dirty="0"/>
              <a:t>Resistance to political discussions….</a:t>
            </a:r>
          </a:p>
          <a:p>
            <a:pPr marL="0" indent="0">
              <a:buNone/>
            </a:pPr>
            <a:endParaRPr lang="en-AU" sz="1800" dirty="0"/>
          </a:p>
          <a:p>
            <a:pPr marL="0" indent="0">
              <a:buNone/>
            </a:pPr>
            <a:r>
              <a:rPr lang="en-AU" sz="1400" dirty="0"/>
              <a:t>‘….could she change course as she is not interested in discussing these ‘political issues’…</a:t>
            </a:r>
          </a:p>
          <a:p>
            <a:pPr marL="0" indent="0">
              <a:buNone/>
            </a:pPr>
            <a:endParaRPr lang="en-AU" sz="1400" dirty="0"/>
          </a:p>
          <a:p>
            <a:pPr marL="0" indent="0">
              <a:buNone/>
            </a:pPr>
            <a:endParaRPr lang="en-AU" sz="1400" dirty="0"/>
          </a:p>
          <a:p>
            <a:pPr marL="0" indent="0">
              <a:buNone/>
            </a:pPr>
            <a:r>
              <a:rPr lang="en-AU" sz="1400" dirty="0"/>
              <a:t>‘….another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a:t>
            </a:r>
          </a:p>
          <a:p>
            <a:pPr marL="0" indent="0">
              <a:buNone/>
            </a:pPr>
            <a:endParaRPr lang="en-AU" sz="1400" dirty="0"/>
          </a:p>
          <a:p>
            <a:pPr marL="0" indent="0">
              <a:buNone/>
            </a:pPr>
            <a:endParaRPr lang="en-AU" sz="1400" dirty="0"/>
          </a:p>
          <a:p>
            <a:pPr marL="0" indent="0">
              <a:buNone/>
            </a:pPr>
            <a:r>
              <a:rPr lang="en-AU" sz="1400" dirty="0"/>
              <a:t>‘…. after hearing from a number of students who identified as experiencing discrimination based on their sexual or ethnic identities, that he strongly believed in freedom of speech even if it offended the person’….</a:t>
            </a:r>
          </a:p>
          <a:p>
            <a:pPr marL="0" indent="0">
              <a:buNone/>
            </a:pPr>
            <a:endParaRPr lang="en-AU" dirty="0"/>
          </a:p>
          <a:p>
            <a:pPr marL="0" indent="0">
              <a:buNone/>
            </a:pPr>
            <a:endParaRPr lang="en-US" dirty="0"/>
          </a:p>
        </p:txBody>
      </p:sp>
    </p:spTree>
    <p:extLst>
      <p:ext uri="{BB962C8B-B14F-4D97-AF65-F5344CB8AC3E}">
        <p14:creationId xmlns:p14="http://schemas.microsoft.com/office/powerpoint/2010/main" val="20757427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A190F-86CB-493E-86A5-6205C1B73D8A}"/>
              </a:ext>
            </a:extLst>
          </p:cNvPr>
          <p:cNvSpPr>
            <a:spLocks noGrp="1"/>
          </p:cNvSpPr>
          <p:nvPr>
            <p:ph type="body" sz="quarter" idx="11"/>
          </p:nvPr>
        </p:nvSpPr>
        <p:spPr>
          <a:xfrm>
            <a:off x="163469" y="167370"/>
            <a:ext cx="8290903" cy="647700"/>
          </a:xfrm>
        </p:spPr>
        <p:txBody>
          <a:bodyPr/>
          <a:lstStyle/>
          <a:p>
            <a:r>
              <a:rPr lang="en-AU" dirty="0"/>
              <a:t>Pedagogies of discomfort </a:t>
            </a:r>
            <a:endParaRPr lang="en-US" dirty="0"/>
          </a:p>
        </p:txBody>
      </p:sp>
      <p:sp>
        <p:nvSpPr>
          <p:cNvPr id="3" name="Text Placeholder 2">
            <a:extLst>
              <a:ext uri="{FF2B5EF4-FFF2-40B4-BE49-F238E27FC236}">
                <a16:creationId xmlns:a16="http://schemas.microsoft.com/office/drawing/2014/main" id="{F00B21A3-C9D1-48F9-AFCC-C49C3D7421FD}"/>
              </a:ext>
            </a:extLst>
          </p:cNvPr>
          <p:cNvSpPr>
            <a:spLocks noGrp="1"/>
          </p:cNvSpPr>
          <p:nvPr>
            <p:ph type="body" sz="quarter" idx="12"/>
          </p:nvPr>
        </p:nvSpPr>
        <p:spPr>
          <a:xfrm>
            <a:off x="431624" y="815070"/>
            <a:ext cx="8280751" cy="2504435"/>
          </a:xfrm>
        </p:spPr>
        <p:txBody>
          <a:bodyPr/>
          <a:lstStyle/>
          <a:p>
            <a:pPr marL="0" indent="0">
              <a:buNone/>
            </a:pPr>
            <a:endParaRPr lang="en-US" sz="1400" dirty="0">
              <a:latin typeface="Arial" panose="020B0604020202020204" pitchFamily="34" charset="0"/>
              <a:ea typeface="Calibri" panose="020F0502020204030204" pitchFamily="34" charset="0"/>
            </a:endParaRPr>
          </a:p>
          <a:p>
            <a:pPr marL="0" indent="0">
              <a:buNone/>
            </a:pPr>
            <a:r>
              <a:rPr lang="en-AU" sz="1200" b="1" i="1" dirty="0">
                <a:effectLst/>
                <a:latin typeface="Arial" panose="020B0604020202020204" pitchFamily="34" charset="0"/>
                <a:ea typeface="Calibri" panose="020F0502020204030204" pitchFamily="34" charset="0"/>
              </a:rPr>
              <a:t>Do I ignore the discomfort of my students or acknowledge it? </a:t>
            </a:r>
          </a:p>
          <a:p>
            <a:pPr marL="0" indent="0">
              <a:buNone/>
            </a:pPr>
            <a:r>
              <a:rPr lang="en-AU" sz="1200" b="1" i="1" dirty="0">
                <a:effectLst/>
                <a:latin typeface="Arial" panose="020B0604020202020204" pitchFamily="34" charset="0"/>
                <a:ea typeface="Calibri" panose="020F0502020204030204" pitchFamily="34" charset="0"/>
              </a:rPr>
              <a:t>What is the best course of action in acknowledging it? </a:t>
            </a:r>
          </a:p>
          <a:p>
            <a:pPr marL="0" indent="0">
              <a:buNone/>
            </a:pPr>
            <a:endParaRPr lang="en-AU" sz="1200" b="1" i="1" dirty="0">
              <a:effectLst/>
              <a:latin typeface="Arial" panose="020B0604020202020204" pitchFamily="34" charset="0"/>
              <a:ea typeface="Calibri" panose="020F0502020204030204" pitchFamily="34" charset="0"/>
            </a:endParaRPr>
          </a:p>
          <a:p>
            <a:pPr marL="0" indent="0">
              <a:buNone/>
            </a:pPr>
            <a:endParaRPr lang="en-AU" sz="1200" dirty="0">
              <a:effectLst/>
              <a:latin typeface="Arial" panose="020B0604020202020204" pitchFamily="34" charset="0"/>
              <a:ea typeface="Calibri" panose="020F0502020204030204" pitchFamily="34" charset="0"/>
            </a:endParaRPr>
          </a:p>
          <a:p>
            <a:pPr marL="0" indent="0">
              <a:buNone/>
            </a:pPr>
            <a:r>
              <a:rPr lang="en-AU" sz="1200" dirty="0">
                <a:effectLst/>
                <a:latin typeface="Arial" panose="020B0604020202020204" pitchFamily="34" charset="0"/>
                <a:ea typeface="Calibri" panose="020F0502020204030204" pitchFamily="34" charset="0"/>
              </a:rPr>
              <a:t>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a:t>
            </a:r>
          </a:p>
          <a:p>
            <a:pPr marL="0" indent="0">
              <a:buNone/>
            </a:pPr>
            <a:endParaRPr lang="en-AU" sz="1200" dirty="0">
              <a:latin typeface="Arial" panose="020B0604020202020204" pitchFamily="34" charset="0"/>
              <a:ea typeface="Calibri" panose="020F0502020204030204" pitchFamily="34" charset="0"/>
            </a:endParaRPr>
          </a:p>
          <a:p>
            <a:pPr marL="0" indent="0">
              <a:buNone/>
            </a:pPr>
            <a:r>
              <a:rPr lang="en-AU" sz="1200" dirty="0">
                <a:effectLst/>
                <a:latin typeface="Arial" panose="020B0604020202020204" pitchFamily="34" charset="0"/>
                <a:ea typeface="Calibri" panose="020F0502020204030204" pitchFamily="34" charset="0"/>
              </a:rPr>
              <a:t>This ‘ill feeling’ is shared by others (Shor 2007) and captured powerfully by </a:t>
            </a:r>
            <a:r>
              <a:rPr lang="en-AU" sz="1200" dirty="0" err="1">
                <a:effectLst/>
                <a:latin typeface="Arial" panose="020B0604020202020204" pitchFamily="34" charset="0"/>
                <a:ea typeface="Calibri" panose="020F0502020204030204" pitchFamily="34" charset="0"/>
              </a:rPr>
              <a:t>Boler</a:t>
            </a:r>
            <a:r>
              <a:rPr lang="en-AU" sz="1200" dirty="0">
                <a:effectLst/>
                <a:latin typeface="Arial" panose="020B0604020202020204" pitchFamily="34" charset="0"/>
                <a:ea typeface="Calibri" panose="020F0502020204030204" pitchFamily="34" charset="0"/>
              </a:rPr>
              <a:t> (2004) as she describes the three categories of students she encounters  in her sociology course: </a:t>
            </a:r>
          </a:p>
          <a:p>
            <a:pPr marL="0" indent="0">
              <a:buNone/>
            </a:pPr>
            <a:endParaRPr lang="en-AU" sz="1200" dirty="0">
              <a:effectLst/>
              <a:latin typeface="Arial" panose="020B0604020202020204" pitchFamily="34" charset="0"/>
              <a:ea typeface="Calibri" panose="020F0502020204030204" pitchFamily="34" charset="0"/>
            </a:endParaRPr>
          </a:p>
          <a:p>
            <a:pPr marL="0" indent="0">
              <a:buNone/>
            </a:pPr>
            <a:endParaRPr lang="en-AU" sz="1200" dirty="0">
              <a:effectLst/>
              <a:latin typeface="Arial" panose="020B0604020202020204" pitchFamily="34" charset="0"/>
              <a:ea typeface="Calibri" panose="020F0502020204030204" pitchFamily="34" charset="0"/>
            </a:endParaRPr>
          </a:p>
          <a:p>
            <a:pPr marL="0" indent="0">
              <a:buNone/>
            </a:pPr>
            <a:r>
              <a:rPr lang="en-AU" sz="1200" i="1" dirty="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a:t>
            </a:r>
          </a:p>
          <a:p>
            <a:pPr marL="0" indent="0">
              <a:buNone/>
            </a:pPr>
            <a:endParaRPr lang="en-US" sz="1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22991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1_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ED6CFB-4565-4EBD-BC27-3050874D64DE}">
  <ds:schemaRefs>
    <ds:schemaRef ds:uri="http://schemas.microsoft.com/sharepoint/v3/contenttype/forms"/>
  </ds:schemaRefs>
</ds:datastoreItem>
</file>

<file path=customXml/itemProps2.xml><?xml version="1.0" encoding="utf-8"?>
<ds:datastoreItem xmlns:ds="http://schemas.openxmlformats.org/officeDocument/2006/customXml" ds:itemID="{CC26E445-7CE4-4246-8615-C7FCCAAEC9EF}">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5e97e995-cb86-401e-8992-3861983dfada"/>
    <ds:schemaRef ds:uri="739ccbe4-bc42-41af-ad40-d5925bb58805"/>
    <ds:schemaRef ds:uri="http://schemas.microsoft.com/office/2006/metadata/properties"/>
  </ds:schemaRefs>
</ds:datastoreItem>
</file>

<file path=customXml/itemProps3.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991</TotalTime>
  <Words>11636</Words>
  <Application>Microsoft Office PowerPoint</Application>
  <PresentationFormat>On-screen Show (16:9)</PresentationFormat>
  <Paragraphs>587</Paragraphs>
  <Slides>80</Slides>
  <Notes>26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80</vt:i4>
      </vt:variant>
    </vt:vector>
  </HeadingPairs>
  <TitlesOfParts>
    <vt:vector size="89" baseType="lpstr">
      <vt:lpstr>Altis UniSA</vt:lpstr>
      <vt:lpstr>Arial</vt:lpstr>
      <vt:lpstr>Arial Narrow</vt:lpstr>
      <vt:lpstr>Calibri</vt:lpstr>
      <vt:lpstr>Calibri Light</vt:lpstr>
      <vt:lpstr>UniSA PPT - Bar footer</vt:lpstr>
      <vt:lpstr>1_UniSA PPT - Bar footer</vt:lpstr>
      <vt:lpstr>Blank Presentation</vt:lpstr>
      <vt:lpstr>Office Theme</vt:lpstr>
      <vt:lpstr>Researching While Teaching Series  Workshop #3 Provocations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Ira Shor’s Critical Teaching Approach – Useful Tools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575</cp:revision>
  <cp:lastPrinted>2019-11-08T00:52:50Z</cp:lastPrinted>
  <dcterms:created xsi:type="dcterms:W3CDTF">2019-06-17T22:49:35Z</dcterms:created>
  <dcterms:modified xsi:type="dcterms:W3CDTF">2022-06-29T10:05:09Z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