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8" r:id="rId2"/>
    <p:sldMasterId id="2147483668" r:id="rId3"/>
  </p:sldMasterIdLst>
  <p:notesMasterIdLst>
    <p:notesMasterId r:id="rId75"/>
  </p:notesMasterIdLst>
  <p:handoutMasterIdLst>
    <p:handoutMasterId r:id="rId76"/>
  </p:handoutMasterIdLst>
  <p:sldIdLst>
    <p:sldId id="261" r:id="rId4"/>
    <p:sldId id="417" r:id="rId5"/>
    <p:sldId id="362" r:id="rId6"/>
    <p:sldId id="385" r:id="rId7"/>
    <p:sldId id="394" r:id="rId8"/>
    <p:sldId id="320" r:id="rId9"/>
    <p:sldId id="368" r:id="rId10"/>
    <p:sldId id="396" r:id="rId11"/>
    <p:sldId id="395" r:id="rId12"/>
    <p:sldId id="365" r:id="rId13"/>
    <p:sldId id="369" r:id="rId14"/>
    <p:sldId id="367" r:id="rId15"/>
    <p:sldId id="366" r:id="rId16"/>
    <p:sldId id="343" r:id="rId17"/>
    <p:sldId id="370" r:id="rId18"/>
    <p:sldId id="388" r:id="rId19"/>
    <p:sldId id="389" r:id="rId20"/>
    <p:sldId id="390" r:id="rId21"/>
    <p:sldId id="391" r:id="rId22"/>
    <p:sldId id="392" r:id="rId23"/>
    <p:sldId id="393" r:id="rId24"/>
    <p:sldId id="397" r:id="rId25"/>
    <p:sldId id="387" r:id="rId26"/>
    <p:sldId id="371" r:id="rId27"/>
    <p:sldId id="379" r:id="rId28"/>
    <p:sldId id="331" r:id="rId29"/>
    <p:sldId id="381" r:id="rId30"/>
    <p:sldId id="386" r:id="rId31"/>
    <p:sldId id="380" r:id="rId32"/>
    <p:sldId id="398" r:id="rId33"/>
    <p:sldId id="382" r:id="rId34"/>
    <p:sldId id="399" r:id="rId35"/>
    <p:sldId id="383" r:id="rId36"/>
    <p:sldId id="400" r:id="rId37"/>
    <p:sldId id="327" r:id="rId38"/>
    <p:sldId id="361" r:id="rId39"/>
    <p:sldId id="373" r:id="rId40"/>
    <p:sldId id="375" r:id="rId41"/>
    <p:sldId id="376" r:id="rId42"/>
    <p:sldId id="374" r:id="rId43"/>
    <p:sldId id="377" r:id="rId44"/>
    <p:sldId id="378" r:id="rId45"/>
    <p:sldId id="358" r:id="rId46"/>
    <p:sldId id="384" r:id="rId47"/>
    <p:sldId id="401" r:id="rId48"/>
    <p:sldId id="402" r:id="rId49"/>
    <p:sldId id="403" r:id="rId50"/>
    <p:sldId id="404" r:id="rId51"/>
    <p:sldId id="405" r:id="rId52"/>
    <p:sldId id="408" r:id="rId53"/>
    <p:sldId id="407" r:id="rId54"/>
    <p:sldId id="406" r:id="rId55"/>
    <p:sldId id="257" r:id="rId56"/>
    <p:sldId id="262" r:id="rId57"/>
    <p:sldId id="263" r:id="rId58"/>
    <p:sldId id="264" r:id="rId59"/>
    <p:sldId id="266" r:id="rId60"/>
    <p:sldId id="265" r:id="rId61"/>
    <p:sldId id="409" r:id="rId62"/>
    <p:sldId id="256" r:id="rId63"/>
    <p:sldId id="411" r:id="rId64"/>
    <p:sldId id="412" r:id="rId65"/>
    <p:sldId id="413" r:id="rId66"/>
    <p:sldId id="414" r:id="rId67"/>
    <p:sldId id="415" r:id="rId68"/>
    <p:sldId id="267" r:id="rId69"/>
    <p:sldId id="259" r:id="rId70"/>
    <p:sldId id="260" r:id="rId71"/>
    <p:sldId id="416" r:id="rId72"/>
    <p:sldId id="359" r:id="rId73"/>
    <p:sldId id="410" r:id="rId74"/>
  </p:sldIdLst>
  <p:sldSz cx="12192000" cy="6858000"/>
  <p:notesSz cx="6807200" cy="9939338"/>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96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8"/>
    <a:srgbClr val="00349C"/>
    <a:srgbClr val="133399"/>
    <a:srgbClr val="17509F"/>
    <a:srgbClr val="0251A1"/>
    <a:srgbClr val="1729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236BC3-3817-4638-B38C-1CEB037DA150}" v="1" dt="2021-02-23T06:59:56.1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84" autoAdjust="0"/>
  </p:normalViewPr>
  <p:slideViewPr>
    <p:cSldViewPr snapToGrid="0">
      <p:cViewPr varScale="1">
        <p:scale>
          <a:sx n="63" d="100"/>
          <a:sy n="63" d="100"/>
        </p:scale>
        <p:origin x="588" y="66"/>
      </p:cViewPr>
      <p:guideLst>
        <p:guide orient="horz" pos="3968"/>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5CBCCF-E175-4DC3-BFC5-3ED36B0E106A}"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n-AU"/>
        </a:p>
      </dgm:t>
    </dgm:pt>
    <dgm:pt modelId="{CD19C50E-C0ED-4A5E-83E4-AB75221C76BE}">
      <dgm:prSet phldrT="[Text]"/>
      <dgm:spPr/>
      <dgm:t>
        <a:bodyPr/>
        <a:lstStyle/>
        <a:p>
          <a:r>
            <a:rPr lang="en-US" dirty="0"/>
            <a:t>Confidential reciprocity</a:t>
          </a:r>
          <a:endParaRPr lang="en-AU" dirty="0"/>
        </a:p>
      </dgm:t>
    </dgm:pt>
    <dgm:pt modelId="{1ABB3C32-A268-41A9-9537-44870E0800F0}" type="parTrans" cxnId="{92E128AF-7649-4ED2-A6E9-109026CE9E83}">
      <dgm:prSet/>
      <dgm:spPr/>
      <dgm:t>
        <a:bodyPr/>
        <a:lstStyle/>
        <a:p>
          <a:endParaRPr lang="en-AU"/>
        </a:p>
      </dgm:t>
    </dgm:pt>
    <dgm:pt modelId="{1246B705-E224-41AF-9D41-8227A1433745}" type="sibTrans" cxnId="{92E128AF-7649-4ED2-A6E9-109026CE9E83}">
      <dgm:prSet/>
      <dgm:spPr/>
      <dgm:t>
        <a:bodyPr/>
        <a:lstStyle/>
        <a:p>
          <a:endParaRPr lang="en-AU"/>
        </a:p>
      </dgm:t>
    </dgm:pt>
    <dgm:pt modelId="{653AFA38-8F4E-4B3A-9792-1D9F7F995BED}">
      <dgm:prSet phldrT="[Text]"/>
      <dgm:spPr/>
      <dgm:t>
        <a:bodyPr/>
        <a:lstStyle/>
        <a:p>
          <a:r>
            <a:rPr lang="en-US" dirty="0"/>
            <a:t>Mutual respect</a:t>
          </a:r>
          <a:endParaRPr lang="en-AU" dirty="0"/>
        </a:p>
      </dgm:t>
    </dgm:pt>
    <dgm:pt modelId="{1EAC5331-9248-46F5-A697-7BBEC54CDF1E}" type="parTrans" cxnId="{D5BE4FDE-F9A5-47F1-91AD-5736F6F55AB1}">
      <dgm:prSet/>
      <dgm:spPr/>
      <dgm:t>
        <a:bodyPr/>
        <a:lstStyle/>
        <a:p>
          <a:endParaRPr lang="en-AU"/>
        </a:p>
      </dgm:t>
    </dgm:pt>
    <dgm:pt modelId="{4831964A-0F0D-45EB-8958-61781030D4C9}" type="sibTrans" cxnId="{D5BE4FDE-F9A5-47F1-91AD-5736F6F55AB1}">
      <dgm:prSet/>
      <dgm:spPr/>
      <dgm:t>
        <a:bodyPr/>
        <a:lstStyle/>
        <a:p>
          <a:endParaRPr lang="en-AU"/>
        </a:p>
      </dgm:t>
    </dgm:pt>
    <dgm:pt modelId="{74516C75-D632-40C7-8979-A6B438105A15}">
      <dgm:prSet phldrT="[Text]"/>
      <dgm:spPr/>
      <dgm:t>
        <a:bodyPr/>
        <a:lstStyle/>
        <a:p>
          <a:r>
            <a:rPr lang="en-US" dirty="0"/>
            <a:t>Appreciation</a:t>
          </a:r>
          <a:endParaRPr lang="en-AU" dirty="0"/>
        </a:p>
      </dgm:t>
    </dgm:pt>
    <dgm:pt modelId="{DCE65B48-2F97-441B-9BD8-43D963E9D02A}" type="parTrans" cxnId="{DA81F3D3-E245-4E86-A43F-08E09FF2A947}">
      <dgm:prSet/>
      <dgm:spPr/>
      <dgm:t>
        <a:bodyPr/>
        <a:lstStyle/>
        <a:p>
          <a:endParaRPr lang="en-AU"/>
        </a:p>
      </dgm:t>
    </dgm:pt>
    <dgm:pt modelId="{AD6EEDCF-68E7-4324-8B8D-0A94EF65854E}" type="sibTrans" cxnId="{DA81F3D3-E245-4E86-A43F-08E09FF2A947}">
      <dgm:prSet/>
      <dgm:spPr/>
      <dgm:t>
        <a:bodyPr/>
        <a:lstStyle/>
        <a:p>
          <a:endParaRPr lang="en-AU"/>
        </a:p>
      </dgm:t>
    </dgm:pt>
    <dgm:pt modelId="{543C5A92-270C-4153-AB7C-E7E050A59CC7}">
      <dgm:prSet phldrT="[Text]"/>
      <dgm:spPr/>
      <dgm:t>
        <a:bodyPr/>
        <a:lstStyle/>
        <a:p>
          <a:r>
            <a:rPr lang="en-US" dirty="0"/>
            <a:t>Self-referential reflection</a:t>
          </a:r>
          <a:endParaRPr lang="en-AU" dirty="0"/>
        </a:p>
      </dgm:t>
    </dgm:pt>
    <dgm:pt modelId="{6156A8D1-4E4D-4983-9BE9-D0752273A5E3}" type="parTrans" cxnId="{FD47B730-0ED3-455D-8C46-EA14C223E519}">
      <dgm:prSet/>
      <dgm:spPr/>
      <dgm:t>
        <a:bodyPr/>
        <a:lstStyle/>
        <a:p>
          <a:endParaRPr lang="en-AU"/>
        </a:p>
      </dgm:t>
    </dgm:pt>
    <dgm:pt modelId="{8D36CCA6-60B7-43E1-B4FE-0489FDD1950A}" type="sibTrans" cxnId="{FD47B730-0ED3-455D-8C46-EA14C223E519}">
      <dgm:prSet/>
      <dgm:spPr/>
      <dgm:t>
        <a:bodyPr/>
        <a:lstStyle/>
        <a:p>
          <a:endParaRPr lang="en-AU"/>
        </a:p>
      </dgm:t>
    </dgm:pt>
    <dgm:pt modelId="{DBEDC47C-D4BA-4CAB-AF62-BED5DD7E5E91}">
      <dgm:prSet phldrT="[Text]"/>
      <dgm:spPr/>
      <dgm:t>
        <a:bodyPr/>
        <a:lstStyle/>
        <a:p>
          <a:r>
            <a:rPr lang="en-AU" dirty="0"/>
            <a:t>Everyone observes and is observed.</a:t>
          </a:r>
        </a:p>
        <a:p>
          <a:r>
            <a:rPr lang="en-AU" dirty="0"/>
            <a:t>All experience the role of teacher and learner in a confidential environment</a:t>
          </a:r>
        </a:p>
      </dgm:t>
    </dgm:pt>
    <dgm:pt modelId="{F594E4AD-F582-4D31-A3A5-B6298AABCD7D}" type="parTrans" cxnId="{C4E43C20-C76F-4B97-A861-6ED9A5B01315}">
      <dgm:prSet/>
      <dgm:spPr/>
      <dgm:t>
        <a:bodyPr/>
        <a:lstStyle/>
        <a:p>
          <a:endParaRPr lang="en-AU"/>
        </a:p>
      </dgm:t>
    </dgm:pt>
    <dgm:pt modelId="{82DBDE78-EC5A-4710-B742-3862AA5EAF7F}" type="sibTrans" cxnId="{C4E43C20-C76F-4B97-A861-6ED9A5B01315}">
      <dgm:prSet/>
      <dgm:spPr/>
      <dgm:t>
        <a:bodyPr/>
        <a:lstStyle/>
        <a:p>
          <a:endParaRPr lang="en-AU"/>
        </a:p>
      </dgm:t>
    </dgm:pt>
    <dgm:pt modelId="{D2C5E2D4-93B5-4148-B943-5886B4351733}">
      <dgm:prSet/>
      <dgm:spPr/>
      <dgm:t>
        <a:bodyPr/>
        <a:lstStyle/>
        <a:p>
          <a:r>
            <a:rPr lang="en-US"/>
            <a:t>Respect for instructors, students and contextual differences</a:t>
          </a:r>
          <a:endParaRPr lang="en-AU" dirty="0"/>
        </a:p>
      </dgm:t>
    </dgm:pt>
    <dgm:pt modelId="{655EBC37-9EE1-49EB-908E-8F677994AD5C}" type="parTrans" cxnId="{607A6DA6-4421-4C77-BB10-5E94CC9C1E8B}">
      <dgm:prSet/>
      <dgm:spPr/>
      <dgm:t>
        <a:bodyPr/>
        <a:lstStyle/>
        <a:p>
          <a:endParaRPr lang="en-AU"/>
        </a:p>
      </dgm:t>
    </dgm:pt>
    <dgm:pt modelId="{7C31DC0D-B049-4F06-B74C-84BB8DAD3448}" type="sibTrans" cxnId="{607A6DA6-4421-4C77-BB10-5E94CC9C1E8B}">
      <dgm:prSet/>
      <dgm:spPr/>
      <dgm:t>
        <a:bodyPr/>
        <a:lstStyle/>
        <a:p>
          <a:endParaRPr lang="en-AU"/>
        </a:p>
      </dgm:t>
    </dgm:pt>
    <dgm:pt modelId="{1FD170A0-8B21-469A-AE36-F0D72F523E6B}">
      <dgm:prSet phldrT="[Text]"/>
      <dgm:spPr/>
      <dgm:t>
        <a:bodyPr/>
        <a:lstStyle/>
        <a:p>
          <a:r>
            <a:rPr lang="en-US" dirty="0"/>
            <a:t>Aim to identify and build on effective practices and environments for learning</a:t>
          </a:r>
          <a:endParaRPr lang="en-AU" dirty="0"/>
        </a:p>
      </dgm:t>
    </dgm:pt>
    <dgm:pt modelId="{95DEED27-0E0C-4279-B25C-A05750125F43}" type="parTrans" cxnId="{53E5C642-1EA4-4039-B581-83DBA5989677}">
      <dgm:prSet/>
      <dgm:spPr/>
      <dgm:t>
        <a:bodyPr/>
        <a:lstStyle/>
        <a:p>
          <a:endParaRPr lang="en-AU"/>
        </a:p>
      </dgm:t>
    </dgm:pt>
    <dgm:pt modelId="{8B382924-2188-46B5-A7E6-52DCF1ED2BAC}" type="sibTrans" cxnId="{53E5C642-1EA4-4039-B581-83DBA5989677}">
      <dgm:prSet/>
      <dgm:spPr/>
      <dgm:t>
        <a:bodyPr/>
        <a:lstStyle/>
        <a:p>
          <a:endParaRPr lang="en-AU"/>
        </a:p>
      </dgm:t>
    </dgm:pt>
    <dgm:pt modelId="{FDBD22DF-8AB3-4B8C-84E9-944C3DE77273}">
      <dgm:prSet phldrT="[Text]"/>
      <dgm:spPr/>
      <dgm:t>
        <a:bodyPr/>
        <a:lstStyle/>
        <a:p>
          <a:r>
            <a:rPr lang="en-US" dirty="0"/>
            <a:t>Report what was learned to improve our OWN teaching rather than a square’s partner</a:t>
          </a:r>
          <a:endParaRPr lang="en-AU" dirty="0"/>
        </a:p>
      </dgm:t>
    </dgm:pt>
    <dgm:pt modelId="{0135B28D-1843-4F97-A859-D0C899440FBB}" type="parTrans" cxnId="{63EE6D18-B5EE-4C8E-8FEB-44C0E994D7A8}">
      <dgm:prSet/>
      <dgm:spPr/>
      <dgm:t>
        <a:bodyPr/>
        <a:lstStyle/>
        <a:p>
          <a:endParaRPr lang="en-AU"/>
        </a:p>
      </dgm:t>
    </dgm:pt>
    <dgm:pt modelId="{48B48ACC-27F7-44B1-B5F5-E65633400D71}" type="sibTrans" cxnId="{63EE6D18-B5EE-4C8E-8FEB-44C0E994D7A8}">
      <dgm:prSet/>
      <dgm:spPr/>
      <dgm:t>
        <a:bodyPr/>
        <a:lstStyle/>
        <a:p>
          <a:endParaRPr lang="en-AU"/>
        </a:p>
      </dgm:t>
    </dgm:pt>
    <dgm:pt modelId="{6AFBA201-4180-4C47-8070-EFE79E93654E}" type="pres">
      <dgm:prSet presAssocID="{BC5CBCCF-E175-4DC3-BFC5-3ED36B0E106A}" presName="diagram" presStyleCnt="0">
        <dgm:presLayoutVars>
          <dgm:dir/>
          <dgm:resizeHandles val="exact"/>
        </dgm:presLayoutVars>
      </dgm:prSet>
      <dgm:spPr/>
    </dgm:pt>
    <dgm:pt modelId="{CDF5BBA9-83E5-421F-9189-5DC1F6E40267}" type="pres">
      <dgm:prSet presAssocID="{CD19C50E-C0ED-4A5E-83E4-AB75221C76BE}" presName="node" presStyleLbl="node1" presStyleIdx="0" presStyleCnt="4">
        <dgm:presLayoutVars>
          <dgm:bulletEnabled val="1"/>
        </dgm:presLayoutVars>
      </dgm:prSet>
      <dgm:spPr/>
    </dgm:pt>
    <dgm:pt modelId="{611CD117-5C12-483A-B681-EDBCCB2DCF42}" type="pres">
      <dgm:prSet presAssocID="{1246B705-E224-41AF-9D41-8227A1433745}" presName="sibTrans" presStyleCnt="0"/>
      <dgm:spPr/>
    </dgm:pt>
    <dgm:pt modelId="{23B9264C-6DB8-4424-A08C-613D91442952}" type="pres">
      <dgm:prSet presAssocID="{653AFA38-8F4E-4B3A-9792-1D9F7F995BED}" presName="node" presStyleLbl="node1" presStyleIdx="1" presStyleCnt="4">
        <dgm:presLayoutVars>
          <dgm:bulletEnabled val="1"/>
        </dgm:presLayoutVars>
      </dgm:prSet>
      <dgm:spPr/>
    </dgm:pt>
    <dgm:pt modelId="{068DE74D-5545-453F-AD3F-159C15FF4B0F}" type="pres">
      <dgm:prSet presAssocID="{4831964A-0F0D-45EB-8958-61781030D4C9}" presName="sibTrans" presStyleCnt="0"/>
      <dgm:spPr/>
    </dgm:pt>
    <dgm:pt modelId="{B4B467CE-9798-41B7-98FB-F6C92398FBA0}" type="pres">
      <dgm:prSet presAssocID="{74516C75-D632-40C7-8979-A6B438105A15}" presName="node" presStyleLbl="node1" presStyleIdx="2" presStyleCnt="4">
        <dgm:presLayoutVars>
          <dgm:bulletEnabled val="1"/>
        </dgm:presLayoutVars>
      </dgm:prSet>
      <dgm:spPr/>
    </dgm:pt>
    <dgm:pt modelId="{3B79AFA6-ADB8-4C5C-903B-38C317DC03A6}" type="pres">
      <dgm:prSet presAssocID="{AD6EEDCF-68E7-4324-8B8D-0A94EF65854E}" presName="sibTrans" presStyleCnt="0"/>
      <dgm:spPr/>
    </dgm:pt>
    <dgm:pt modelId="{F00F8673-1D1E-4A14-9578-DF035C0444F8}" type="pres">
      <dgm:prSet presAssocID="{543C5A92-270C-4153-AB7C-E7E050A59CC7}" presName="node" presStyleLbl="node1" presStyleIdx="3" presStyleCnt="4">
        <dgm:presLayoutVars>
          <dgm:bulletEnabled val="1"/>
        </dgm:presLayoutVars>
      </dgm:prSet>
      <dgm:spPr/>
    </dgm:pt>
  </dgm:ptLst>
  <dgm:cxnLst>
    <dgm:cxn modelId="{63EE6D18-B5EE-4C8E-8FEB-44C0E994D7A8}" srcId="{543C5A92-270C-4153-AB7C-E7E050A59CC7}" destId="{FDBD22DF-8AB3-4B8C-84E9-944C3DE77273}" srcOrd="0" destOrd="0" parTransId="{0135B28D-1843-4F97-A859-D0C899440FBB}" sibTransId="{48B48ACC-27F7-44B1-B5F5-E65633400D71}"/>
    <dgm:cxn modelId="{63E39A19-379E-4BB5-98EE-A65E382DD9DB}" type="presOf" srcId="{DBEDC47C-D4BA-4CAB-AF62-BED5DD7E5E91}" destId="{CDF5BBA9-83E5-421F-9189-5DC1F6E40267}" srcOrd="0" destOrd="1" presId="urn:microsoft.com/office/officeart/2005/8/layout/default"/>
    <dgm:cxn modelId="{C4E43C20-C76F-4B97-A861-6ED9A5B01315}" srcId="{CD19C50E-C0ED-4A5E-83E4-AB75221C76BE}" destId="{DBEDC47C-D4BA-4CAB-AF62-BED5DD7E5E91}" srcOrd="0" destOrd="0" parTransId="{F594E4AD-F582-4D31-A3A5-B6298AABCD7D}" sibTransId="{82DBDE78-EC5A-4710-B742-3862AA5EAF7F}"/>
    <dgm:cxn modelId="{FD47B730-0ED3-455D-8C46-EA14C223E519}" srcId="{BC5CBCCF-E175-4DC3-BFC5-3ED36B0E106A}" destId="{543C5A92-270C-4153-AB7C-E7E050A59CC7}" srcOrd="3" destOrd="0" parTransId="{6156A8D1-4E4D-4983-9BE9-D0752273A5E3}" sibTransId="{8D36CCA6-60B7-43E1-B4FE-0489FDD1950A}"/>
    <dgm:cxn modelId="{53E5C642-1EA4-4039-B581-83DBA5989677}" srcId="{74516C75-D632-40C7-8979-A6B438105A15}" destId="{1FD170A0-8B21-469A-AE36-F0D72F523E6B}" srcOrd="0" destOrd="0" parTransId="{95DEED27-0E0C-4279-B25C-A05750125F43}" sibTransId="{8B382924-2188-46B5-A7E6-52DCF1ED2BAC}"/>
    <dgm:cxn modelId="{6DFC7857-4C19-430F-87B2-9C8DE6118C76}" type="presOf" srcId="{543C5A92-270C-4153-AB7C-E7E050A59CC7}" destId="{F00F8673-1D1E-4A14-9578-DF035C0444F8}" srcOrd="0" destOrd="0" presId="urn:microsoft.com/office/officeart/2005/8/layout/default"/>
    <dgm:cxn modelId="{EF04B17A-1C70-4547-B308-B2D12901AB07}" type="presOf" srcId="{FDBD22DF-8AB3-4B8C-84E9-944C3DE77273}" destId="{F00F8673-1D1E-4A14-9578-DF035C0444F8}" srcOrd="0" destOrd="1" presId="urn:microsoft.com/office/officeart/2005/8/layout/default"/>
    <dgm:cxn modelId="{A67C5487-102A-42A2-8403-9DCA6CE6FB65}" type="presOf" srcId="{74516C75-D632-40C7-8979-A6B438105A15}" destId="{B4B467CE-9798-41B7-98FB-F6C92398FBA0}" srcOrd="0" destOrd="0" presId="urn:microsoft.com/office/officeart/2005/8/layout/default"/>
    <dgm:cxn modelId="{9A68928D-E425-4CBB-B943-CA074041AA7B}" type="presOf" srcId="{D2C5E2D4-93B5-4148-B943-5886B4351733}" destId="{23B9264C-6DB8-4424-A08C-613D91442952}" srcOrd="0" destOrd="1" presId="urn:microsoft.com/office/officeart/2005/8/layout/default"/>
    <dgm:cxn modelId="{607A6DA6-4421-4C77-BB10-5E94CC9C1E8B}" srcId="{653AFA38-8F4E-4B3A-9792-1D9F7F995BED}" destId="{D2C5E2D4-93B5-4148-B943-5886B4351733}" srcOrd="0" destOrd="0" parTransId="{655EBC37-9EE1-49EB-908E-8F677994AD5C}" sibTransId="{7C31DC0D-B049-4F06-B74C-84BB8DAD3448}"/>
    <dgm:cxn modelId="{92E128AF-7649-4ED2-A6E9-109026CE9E83}" srcId="{BC5CBCCF-E175-4DC3-BFC5-3ED36B0E106A}" destId="{CD19C50E-C0ED-4A5E-83E4-AB75221C76BE}" srcOrd="0" destOrd="0" parTransId="{1ABB3C32-A268-41A9-9537-44870E0800F0}" sibTransId="{1246B705-E224-41AF-9D41-8227A1433745}"/>
    <dgm:cxn modelId="{FA789DB3-D280-4BA3-8AFD-38F9ABFF2BAE}" type="presOf" srcId="{CD19C50E-C0ED-4A5E-83E4-AB75221C76BE}" destId="{CDF5BBA9-83E5-421F-9189-5DC1F6E40267}" srcOrd="0" destOrd="0" presId="urn:microsoft.com/office/officeart/2005/8/layout/default"/>
    <dgm:cxn modelId="{7623D5B5-52A2-42A1-B3A8-C1C4F7955E6B}" type="presOf" srcId="{BC5CBCCF-E175-4DC3-BFC5-3ED36B0E106A}" destId="{6AFBA201-4180-4C47-8070-EFE79E93654E}" srcOrd="0" destOrd="0" presId="urn:microsoft.com/office/officeart/2005/8/layout/default"/>
    <dgm:cxn modelId="{DA81F3D3-E245-4E86-A43F-08E09FF2A947}" srcId="{BC5CBCCF-E175-4DC3-BFC5-3ED36B0E106A}" destId="{74516C75-D632-40C7-8979-A6B438105A15}" srcOrd="2" destOrd="0" parTransId="{DCE65B48-2F97-441B-9BD8-43D963E9D02A}" sibTransId="{AD6EEDCF-68E7-4324-8B8D-0A94EF65854E}"/>
    <dgm:cxn modelId="{63EC83D8-A055-4335-B352-33B50B61D85E}" type="presOf" srcId="{1FD170A0-8B21-469A-AE36-F0D72F523E6B}" destId="{B4B467CE-9798-41B7-98FB-F6C92398FBA0}" srcOrd="0" destOrd="1" presId="urn:microsoft.com/office/officeart/2005/8/layout/default"/>
    <dgm:cxn modelId="{D5BE4FDE-F9A5-47F1-91AD-5736F6F55AB1}" srcId="{BC5CBCCF-E175-4DC3-BFC5-3ED36B0E106A}" destId="{653AFA38-8F4E-4B3A-9792-1D9F7F995BED}" srcOrd="1" destOrd="0" parTransId="{1EAC5331-9248-46F5-A697-7BBEC54CDF1E}" sibTransId="{4831964A-0F0D-45EB-8958-61781030D4C9}"/>
    <dgm:cxn modelId="{F6FAA6F4-8B51-4BD2-830C-4AF523B0FC9D}" type="presOf" srcId="{653AFA38-8F4E-4B3A-9792-1D9F7F995BED}" destId="{23B9264C-6DB8-4424-A08C-613D91442952}" srcOrd="0" destOrd="0" presId="urn:microsoft.com/office/officeart/2005/8/layout/default"/>
    <dgm:cxn modelId="{FC7F4BCC-E277-4437-9535-90C0F9F87B38}" type="presParOf" srcId="{6AFBA201-4180-4C47-8070-EFE79E93654E}" destId="{CDF5BBA9-83E5-421F-9189-5DC1F6E40267}" srcOrd="0" destOrd="0" presId="urn:microsoft.com/office/officeart/2005/8/layout/default"/>
    <dgm:cxn modelId="{87E4D099-3DFA-4E6A-9C77-FC099A7EBF26}" type="presParOf" srcId="{6AFBA201-4180-4C47-8070-EFE79E93654E}" destId="{611CD117-5C12-483A-B681-EDBCCB2DCF42}" srcOrd="1" destOrd="0" presId="urn:microsoft.com/office/officeart/2005/8/layout/default"/>
    <dgm:cxn modelId="{04DFB6E1-9BE0-48D2-A705-B09121F3342B}" type="presParOf" srcId="{6AFBA201-4180-4C47-8070-EFE79E93654E}" destId="{23B9264C-6DB8-4424-A08C-613D91442952}" srcOrd="2" destOrd="0" presId="urn:microsoft.com/office/officeart/2005/8/layout/default"/>
    <dgm:cxn modelId="{B1C1006A-0852-4CA4-9EF0-D307EEE49B4E}" type="presParOf" srcId="{6AFBA201-4180-4C47-8070-EFE79E93654E}" destId="{068DE74D-5545-453F-AD3F-159C15FF4B0F}" srcOrd="3" destOrd="0" presId="urn:microsoft.com/office/officeart/2005/8/layout/default"/>
    <dgm:cxn modelId="{068B597F-A81C-45F8-9962-FF55CFF80F30}" type="presParOf" srcId="{6AFBA201-4180-4C47-8070-EFE79E93654E}" destId="{B4B467CE-9798-41B7-98FB-F6C92398FBA0}" srcOrd="4" destOrd="0" presId="urn:microsoft.com/office/officeart/2005/8/layout/default"/>
    <dgm:cxn modelId="{C5702769-9DE6-48CB-BD5C-F3564B02819A}" type="presParOf" srcId="{6AFBA201-4180-4C47-8070-EFE79E93654E}" destId="{3B79AFA6-ADB8-4C5C-903B-38C317DC03A6}" srcOrd="5" destOrd="0" presId="urn:microsoft.com/office/officeart/2005/8/layout/default"/>
    <dgm:cxn modelId="{B29B3AC6-6F89-46F5-9F29-21ADA928B427}" type="presParOf" srcId="{6AFBA201-4180-4C47-8070-EFE79E93654E}" destId="{F00F8673-1D1E-4A14-9578-DF035C0444F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E78EAE-AACF-4E44-823A-64F30EABFAF5}"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AU"/>
        </a:p>
      </dgm:t>
    </dgm:pt>
    <dgm:pt modelId="{B7D0D458-8E2F-4655-9919-95E01E62184B}">
      <dgm:prSet phldrT="[Text]"/>
      <dgm:spPr/>
      <dgm:t>
        <a:bodyPr/>
        <a:lstStyle/>
        <a:p>
          <a:r>
            <a:rPr lang="en-US" b="1" dirty="0"/>
            <a:t>Team member A</a:t>
          </a:r>
          <a:endParaRPr lang="en-AU" b="1" dirty="0"/>
        </a:p>
      </dgm:t>
    </dgm:pt>
    <dgm:pt modelId="{E960EF81-6163-442A-AA9E-F0508F221CCE}" type="parTrans" cxnId="{65C2DB86-33A0-44EC-ADC2-D18C4E213591}">
      <dgm:prSet/>
      <dgm:spPr/>
      <dgm:t>
        <a:bodyPr/>
        <a:lstStyle/>
        <a:p>
          <a:endParaRPr lang="en-AU"/>
        </a:p>
      </dgm:t>
    </dgm:pt>
    <dgm:pt modelId="{5F696DEE-DF6B-4577-AFB0-DBEB5C94BC37}" type="sibTrans" cxnId="{65C2DB86-33A0-44EC-ADC2-D18C4E213591}">
      <dgm:prSet/>
      <dgm:spPr/>
      <dgm:t>
        <a:bodyPr/>
        <a:lstStyle/>
        <a:p>
          <a:endParaRPr lang="en-AU"/>
        </a:p>
      </dgm:t>
    </dgm:pt>
    <dgm:pt modelId="{49199E5F-09A0-4053-A912-9BA7FBA8CC92}">
      <dgm:prSet phldrT="[Text]"/>
      <dgm:spPr/>
      <dgm:t>
        <a:bodyPr/>
        <a:lstStyle/>
        <a:p>
          <a:r>
            <a:rPr lang="en-US" b="1" dirty="0"/>
            <a:t>Team member B</a:t>
          </a:r>
          <a:endParaRPr lang="en-AU" b="1" dirty="0"/>
        </a:p>
      </dgm:t>
    </dgm:pt>
    <dgm:pt modelId="{A91619D9-3362-4B04-A73B-E1E332DE730A}" type="parTrans" cxnId="{FF563BAA-18C6-4074-BE88-D4561EC37952}">
      <dgm:prSet/>
      <dgm:spPr/>
      <dgm:t>
        <a:bodyPr/>
        <a:lstStyle/>
        <a:p>
          <a:endParaRPr lang="en-AU"/>
        </a:p>
      </dgm:t>
    </dgm:pt>
    <dgm:pt modelId="{92522AAE-98F5-4040-B82C-F44E8D50D637}" type="sibTrans" cxnId="{FF563BAA-18C6-4074-BE88-D4561EC37952}">
      <dgm:prSet/>
      <dgm:spPr/>
      <dgm:t>
        <a:bodyPr/>
        <a:lstStyle/>
        <a:p>
          <a:endParaRPr lang="en-AU"/>
        </a:p>
      </dgm:t>
    </dgm:pt>
    <dgm:pt modelId="{86E73A0B-F595-4A61-85B2-9CE88D3C7F70}">
      <dgm:prSet phldrT="[Text]"/>
      <dgm:spPr/>
      <dgm:t>
        <a:bodyPr/>
        <a:lstStyle/>
        <a:p>
          <a:r>
            <a:rPr lang="en-US" b="1" dirty="0">
              <a:solidFill>
                <a:schemeClr val="tx1"/>
              </a:solidFill>
            </a:rPr>
            <a:t>Team member C</a:t>
          </a:r>
          <a:endParaRPr lang="en-AU" b="1" dirty="0">
            <a:solidFill>
              <a:schemeClr val="tx1"/>
            </a:solidFill>
          </a:endParaRPr>
        </a:p>
      </dgm:t>
    </dgm:pt>
    <dgm:pt modelId="{DB4905C6-634D-4EF1-B61F-4F18EE65DA30}" type="parTrans" cxnId="{05F722EC-9C08-4A44-A27F-336A2313AA65}">
      <dgm:prSet/>
      <dgm:spPr/>
      <dgm:t>
        <a:bodyPr/>
        <a:lstStyle/>
        <a:p>
          <a:endParaRPr lang="en-AU"/>
        </a:p>
      </dgm:t>
    </dgm:pt>
    <dgm:pt modelId="{B1EE7F97-ADF8-48DD-88A1-B13E00960373}" type="sibTrans" cxnId="{05F722EC-9C08-4A44-A27F-336A2313AA65}">
      <dgm:prSet/>
      <dgm:spPr/>
      <dgm:t>
        <a:bodyPr/>
        <a:lstStyle/>
        <a:p>
          <a:endParaRPr lang="en-AU"/>
        </a:p>
      </dgm:t>
    </dgm:pt>
    <dgm:pt modelId="{08BD081A-9A8C-4366-A73D-8A1E505512D6}">
      <dgm:prSet phldrT="[Text]"/>
      <dgm:spPr/>
      <dgm:t>
        <a:bodyPr/>
        <a:lstStyle/>
        <a:p>
          <a:r>
            <a:rPr lang="en-US" b="1" dirty="0">
              <a:solidFill>
                <a:schemeClr val="tx1"/>
              </a:solidFill>
            </a:rPr>
            <a:t>Team member D</a:t>
          </a:r>
          <a:endParaRPr lang="en-AU" b="1" dirty="0">
            <a:solidFill>
              <a:schemeClr val="tx1"/>
            </a:solidFill>
          </a:endParaRPr>
        </a:p>
      </dgm:t>
    </dgm:pt>
    <dgm:pt modelId="{6E3C3C3B-3315-4A90-AAA3-9D4FE41B3474}" type="parTrans" cxnId="{6AB07E69-7814-4E44-B892-AA9DD10091B3}">
      <dgm:prSet/>
      <dgm:spPr/>
      <dgm:t>
        <a:bodyPr/>
        <a:lstStyle/>
        <a:p>
          <a:endParaRPr lang="en-AU"/>
        </a:p>
      </dgm:t>
    </dgm:pt>
    <dgm:pt modelId="{0ABD111F-A478-4524-9F94-739D41278E27}" type="sibTrans" cxnId="{6AB07E69-7814-4E44-B892-AA9DD10091B3}">
      <dgm:prSet/>
      <dgm:spPr/>
      <dgm:t>
        <a:bodyPr/>
        <a:lstStyle/>
        <a:p>
          <a:endParaRPr lang="en-AU"/>
        </a:p>
      </dgm:t>
    </dgm:pt>
    <dgm:pt modelId="{D2FF83E3-EB58-48F0-9CDC-6F14053C9188}" type="pres">
      <dgm:prSet presAssocID="{67E78EAE-AACF-4E44-823A-64F30EABFAF5}" presName="cycle" presStyleCnt="0">
        <dgm:presLayoutVars>
          <dgm:dir/>
          <dgm:resizeHandles val="exact"/>
        </dgm:presLayoutVars>
      </dgm:prSet>
      <dgm:spPr/>
    </dgm:pt>
    <dgm:pt modelId="{C8E88BF8-C0C1-4036-A48C-5F0F2FB0FCB1}" type="pres">
      <dgm:prSet presAssocID="{B7D0D458-8E2F-4655-9919-95E01E62184B}" presName="node" presStyleLbl="node1" presStyleIdx="0" presStyleCnt="4">
        <dgm:presLayoutVars>
          <dgm:bulletEnabled val="1"/>
        </dgm:presLayoutVars>
      </dgm:prSet>
      <dgm:spPr/>
    </dgm:pt>
    <dgm:pt modelId="{E8339738-2966-41AA-AB19-ED43DB55FAF1}" type="pres">
      <dgm:prSet presAssocID="{5F696DEE-DF6B-4577-AFB0-DBEB5C94BC37}" presName="sibTrans" presStyleLbl="sibTrans2D1" presStyleIdx="0" presStyleCnt="4"/>
      <dgm:spPr/>
    </dgm:pt>
    <dgm:pt modelId="{86C6C06D-3D17-4C3C-AF56-7AAA08FAD558}" type="pres">
      <dgm:prSet presAssocID="{5F696DEE-DF6B-4577-AFB0-DBEB5C94BC37}" presName="connectorText" presStyleLbl="sibTrans2D1" presStyleIdx="0" presStyleCnt="4"/>
      <dgm:spPr/>
    </dgm:pt>
    <dgm:pt modelId="{B754C89A-4C4E-4175-AFF5-F64EFE4E4116}" type="pres">
      <dgm:prSet presAssocID="{49199E5F-09A0-4053-A912-9BA7FBA8CC92}" presName="node" presStyleLbl="node1" presStyleIdx="1" presStyleCnt="4">
        <dgm:presLayoutVars>
          <dgm:bulletEnabled val="1"/>
        </dgm:presLayoutVars>
      </dgm:prSet>
      <dgm:spPr/>
    </dgm:pt>
    <dgm:pt modelId="{714D8E3E-51A8-4E99-BDFE-89C16810A14A}" type="pres">
      <dgm:prSet presAssocID="{92522AAE-98F5-4040-B82C-F44E8D50D637}" presName="sibTrans" presStyleLbl="sibTrans2D1" presStyleIdx="1" presStyleCnt="4"/>
      <dgm:spPr/>
    </dgm:pt>
    <dgm:pt modelId="{71D60B01-123E-4C78-83FA-E1C5DB3EA9C9}" type="pres">
      <dgm:prSet presAssocID="{92522AAE-98F5-4040-B82C-F44E8D50D637}" presName="connectorText" presStyleLbl="sibTrans2D1" presStyleIdx="1" presStyleCnt="4"/>
      <dgm:spPr/>
    </dgm:pt>
    <dgm:pt modelId="{4D86B25B-B530-4FC0-A3D3-BFFF56CA275F}" type="pres">
      <dgm:prSet presAssocID="{86E73A0B-F595-4A61-85B2-9CE88D3C7F70}" presName="node" presStyleLbl="node1" presStyleIdx="2" presStyleCnt="4">
        <dgm:presLayoutVars>
          <dgm:bulletEnabled val="1"/>
        </dgm:presLayoutVars>
      </dgm:prSet>
      <dgm:spPr/>
    </dgm:pt>
    <dgm:pt modelId="{F273EE61-99AC-4DC2-A3DF-D7C5EFA02C04}" type="pres">
      <dgm:prSet presAssocID="{B1EE7F97-ADF8-48DD-88A1-B13E00960373}" presName="sibTrans" presStyleLbl="sibTrans2D1" presStyleIdx="2" presStyleCnt="4"/>
      <dgm:spPr/>
    </dgm:pt>
    <dgm:pt modelId="{0624B6A7-0C10-4910-ACE0-20B02829A856}" type="pres">
      <dgm:prSet presAssocID="{B1EE7F97-ADF8-48DD-88A1-B13E00960373}" presName="connectorText" presStyleLbl="sibTrans2D1" presStyleIdx="2" presStyleCnt="4"/>
      <dgm:spPr/>
    </dgm:pt>
    <dgm:pt modelId="{EFAE713F-819E-4DE6-A2ED-5EB8280DF7A3}" type="pres">
      <dgm:prSet presAssocID="{08BD081A-9A8C-4366-A73D-8A1E505512D6}" presName="node" presStyleLbl="node1" presStyleIdx="3" presStyleCnt="4">
        <dgm:presLayoutVars>
          <dgm:bulletEnabled val="1"/>
        </dgm:presLayoutVars>
      </dgm:prSet>
      <dgm:spPr/>
    </dgm:pt>
    <dgm:pt modelId="{550C3CE4-DAA5-43FC-A304-D78024E14E5E}" type="pres">
      <dgm:prSet presAssocID="{0ABD111F-A478-4524-9F94-739D41278E27}" presName="sibTrans" presStyleLbl="sibTrans2D1" presStyleIdx="3" presStyleCnt="4"/>
      <dgm:spPr/>
    </dgm:pt>
    <dgm:pt modelId="{DE0DB554-47DD-4326-AC8C-8705EC6185AB}" type="pres">
      <dgm:prSet presAssocID="{0ABD111F-A478-4524-9F94-739D41278E27}" presName="connectorText" presStyleLbl="sibTrans2D1" presStyleIdx="3" presStyleCnt="4"/>
      <dgm:spPr/>
    </dgm:pt>
  </dgm:ptLst>
  <dgm:cxnLst>
    <dgm:cxn modelId="{FC31901C-D363-495E-A471-E2154C86F6A3}" type="presOf" srcId="{49199E5F-09A0-4053-A912-9BA7FBA8CC92}" destId="{B754C89A-4C4E-4175-AFF5-F64EFE4E4116}" srcOrd="0" destOrd="0" presId="urn:microsoft.com/office/officeart/2005/8/layout/cycle2"/>
    <dgm:cxn modelId="{E9724B2D-CF02-490D-935B-580298C9DC99}" type="presOf" srcId="{67E78EAE-AACF-4E44-823A-64F30EABFAF5}" destId="{D2FF83E3-EB58-48F0-9CDC-6F14053C9188}" srcOrd="0" destOrd="0" presId="urn:microsoft.com/office/officeart/2005/8/layout/cycle2"/>
    <dgm:cxn modelId="{BB21EE3A-40DA-49AC-BE49-CDC8E7736237}" type="presOf" srcId="{B1EE7F97-ADF8-48DD-88A1-B13E00960373}" destId="{0624B6A7-0C10-4910-ACE0-20B02829A856}" srcOrd="1" destOrd="0" presId="urn:microsoft.com/office/officeart/2005/8/layout/cycle2"/>
    <dgm:cxn modelId="{A31E9462-F907-4D64-9511-F288CFFD3DD9}" type="presOf" srcId="{92522AAE-98F5-4040-B82C-F44E8D50D637}" destId="{714D8E3E-51A8-4E99-BDFE-89C16810A14A}" srcOrd="0" destOrd="0" presId="urn:microsoft.com/office/officeart/2005/8/layout/cycle2"/>
    <dgm:cxn modelId="{121BCB62-4371-4A43-8EA2-B0FD2F9480F5}" type="presOf" srcId="{86E73A0B-F595-4A61-85B2-9CE88D3C7F70}" destId="{4D86B25B-B530-4FC0-A3D3-BFFF56CA275F}" srcOrd="0" destOrd="0" presId="urn:microsoft.com/office/officeart/2005/8/layout/cycle2"/>
    <dgm:cxn modelId="{6AB07E69-7814-4E44-B892-AA9DD10091B3}" srcId="{67E78EAE-AACF-4E44-823A-64F30EABFAF5}" destId="{08BD081A-9A8C-4366-A73D-8A1E505512D6}" srcOrd="3" destOrd="0" parTransId="{6E3C3C3B-3315-4A90-AAA3-9D4FE41B3474}" sibTransId="{0ABD111F-A478-4524-9F94-739D41278E27}"/>
    <dgm:cxn modelId="{D9582B53-B95F-492A-81CE-CEC44551C683}" type="presOf" srcId="{0ABD111F-A478-4524-9F94-739D41278E27}" destId="{DE0DB554-47DD-4326-AC8C-8705EC6185AB}" srcOrd="1" destOrd="0" presId="urn:microsoft.com/office/officeart/2005/8/layout/cycle2"/>
    <dgm:cxn modelId="{65C2DB86-33A0-44EC-ADC2-D18C4E213591}" srcId="{67E78EAE-AACF-4E44-823A-64F30EABFAF5}" destId="{B7D0D458-8E2F-4655-9919-95E01E62184B}" srcOrd="0" destOrd="0" parTransId="{E960EF81-6163-442A-AA9E-F0508F221CCE}" sibTransId="{5F696DEE-DF6B-4577-AFB0-DBEB5C94BC37}"/>
    <dgm:cxn modelId="{A0C06989-8297-4109-A6AE-05DADD4AE31F}" type="presOf" srcId="{5F696DEE-DF6B-4577-AFB0-DBEB5C94BC37}" destId="{E8339738-2966-41AA-AB19-ED43DB55FAF1}" srcOrd="0" destOrd="0" presId="urn:microsoft.com/office/officeart/2005/8/layout/cycle2"/>
    <dgm:cxn modelId="{5C7D048D-511E-4B93-AA1F-99E928FF15F8}" type="presOf" srcId="{B7D0D458-8E2F-4655-9919-95E01E62184B}" destId="{C8E88BF8-C0C1-4036-A48C-5F0F2FB0FCB1}" srcOrd="0" destOrd="0" presId="urn:microsoft.com/office/officeart/2005/8/layout/cycle2"/>
    <dgm:cxn modelId="{1C7A14A5-7662-4874-8311-6CF5897A328A}" type="presOf" srcId="{B1EE7F97-ADF8-48DD-88A1-B13E00960373}" destId="{F273EE61-99AC-4DC2-A3DF-D7C5EFA02C04}" srcOrd="0" destOrd="0" presId="urn:microsoft.com/office/officeart/2005/8/layout/cycle2"/>
    <dgm:cxn modelId="{FF563BAA-18C6-4074-BE88-D4561EC37952}" srcId="{67E78EAE-AACF-4E44-823A-64F30EABFAF5}" destId="{49199E5F-09A0-4053-A912-9BA7FBA8CC92}" srcOrd="1" destOrd="0" parTransId="{A91619D9-3362-4B04-A73B-E1E332DE730A}" sibTransId="{92522AAE-98F5-4040-B82C-F44E8D50D637}"/>
    <dgm:cxn modelId="{BADA54E6-ADF8-43E2-962A-3C08158CD66C}" type="presOf" srcId="{0ABD111F-A478-4524-9F94-739D41278E27}" destId="{550C3CE4-DAA5-43FC-A304-D78024E14E5E}" srcOrd="0" destOrd="0" presId="urn:microsoft.com/office/officeart/2005/8/layout/cycle2"/>
    <dgm:cxn modelId="{4DE209EC-861C-49BE-832D-F916370E95B0}" type="presOf" srcId="{92522AAE-98F5-4040-B82C-F44E8D50D637}" destId="{71D60B01-123E-4C78-83FA-E1C5DB3EA9C9}" srcOrd="1" destOrd="0" presId="urn:microsoft.com/office/officeart/2005/8/layout/cycle2"/>
    <dgm:cxn modelId="{05F722EC-9C08-4A44-A27F-336A2313AA65}" srcId="{67E78EAE-AACF-4E44-823A-64F30EABFAF5}" destId="{86E73A0B-F595-4A61-85B2-9CE88D3C7F70}" srcOrd="2" destOrd="0" parTransId="{DB4905C6-634D-4EF1-B61F-4F18EE65DA30}" sibTransId="{B1EE7F97-ADF8-48DD-88A1-B13E00960373}"/>
    <dgm:cxn modelId="{E8F9ADEC-F113-4026-91D1-369988B1C99E}" type="presOf" srcId="{5F696DEE-DF6B-4577-AFB0-DBEB5C94BC37}" destId="{86C6C06D-3D17-4C3C-AF56-7AAA08FAD558}" srcOrd="1" destOrd="0" presId="urn:microsoft.com/office/officeart/2005/8/layout/cycle2"/>
    <dgm:cxn modelId="{A54114F0-44EA-4A83-BE99-13A51831CB2B}" type="presOf" srcId="{08BD081A-9A8C-4366-A73D-8A1E505512D6}" destId="{EFAE713F-819E-4DE6-A2ED-5EB8280DF7A3}" srcOrd="0" destOrd="0" presId="urn:microsoft.com/office/officeart/2005/8/layout/cycle2"/>
    <dgm:cxn modelId="{1859E236-01A1-4590-9875-3C15F2FBFC65}" type="presParOf" srcId="{D2FF83E3-EB58-48F0-9CDC-6F14053C9188}" destId="{C8E88BF8-C0C1-4036-A48C-5F0F2FB0FCB1}" srcOrd="0" destOrd="0" presId="urn:microsoft.com/office/officeart/2005/8/layout/cycle2"/>
    <dgm:cxn modelId="{76F1FFDC-24B0-48BD-B1E3-C590374F0C1F}" type="presParOf" srcId="{D2FF83E3-EB58-48F0-9CDC-6F14053C9188}" destId="{E8339738-2966-41AA-AB19-ED43DB55FAF1}" srcOrd="1" destOrd="0" presId="urn:microsoft.com/office/officeart/2005/8/layout/cycle2"/>
    <dgm:cxn modelId="{B7B5ACAC-5D14-4C08-B807-A6B0D1CDFD02}" type="presParOf" srcId="{E8339738-2966-41AA-AB19-ED43DB55FAF1}" destId="{86C6C06D-3D17-4C3C-AF56-7AAA08FAD558}" srcOrd="0" destOrd="0" presId="urn:microsoft.com/office/officeart/2005/8/layout/cycle2"/>
    <dgm:cxn modelId="{AE29E46E-1917-4813-9637-137D9D012810}" type="presParOf" srcId="{D2FF83E3-EB58-48F0-9CDC-6F14053C9188}" destId="{B754C89A-4C4E-4175-AFF5-F64EFE4E4116}" srcOrd="2" destOrd="0" presId="urn:microsoft.com/office/officeart/2005/8/layout/cycle2"/>
    <dgm:cxn modelId="{1BB586CF-1682-4F93-8EDE-4C97144D52AE}" type="presParOf" srcId="{D2FF83E3-EB58-48F0-9CDC-6F14053C9188}" destId="{714D8E3E-51A8-4E99-BDFE-89C16810A14A}" srcOrd="3" destOrd="0" presId="urn:microsoft.com/office/officeart/2005/8/layout/cycle2"/>
    <dgm:cxn modelId="{E4F6C37D-F9B3-4FFB-93AE-84E4715FB8D3}" type="presParOf" srcId="{714D8E3E-51A8-4E99-BDFE-89C16810A14A}" destId="{71D60B01-123E-4C78-83FA-E1C5DB3EA9C9}" srcOrd="0" destOrd="0" presId="urn:microsoft.com/office/officeart/2005/8/layout/cycle2"/>
    <dgm:cxn modelId="{9C65B33D-07FF-480C-8C1D-9DC7A3C4DA83}" type="presParOf" srcId="{D2FF83E3-EB58-48F0-9CDC-6F14053C9188}" destId="{4D86B25B-B530-4FC0-A3D3-BFFF56CA275F}" srcOrd="4" destOrd="0" presId="urn:microsoft.com/office/officeart/2005/8/layout/cycle2"/>
    <dgm:cxn modelId="{1B5D9EDC-2329-4CCE-B7DD-66DDCAA2A9AD}" type="presParOf" srcId="{D2FF83E3-EB58-48F0-9CDC-6F14053C9188}" destId="{F273EE61-99AC-4DC2-A3DF-D7C5EFA02C04}" srcOrd="5" destOrd="0" presId="urn:microsoft.com/office/officeart/2005/8/layout/cycle2"/>
    <dgm:cxn modelId="{AB8616C7-B453-4520-BC50-A7BAEF30A552}" type="presParOf" srcId="{F273EE61-99AC-4DC2-A3DF-D7C5EFA02C04}" destId="{0624B6A7-0C10-4910-ACE0-20B02829A856}" srcOrd="0" destOrd="0" presId="urn:microsoft.com/office/officeart/2005/8/layout/cycle2"/>
    <dgm:cxn modelId="{4305071B-29DE-4E7A-9C4C-51275A61FCA3}" type="presParOf" srcId="{D2FF83E3-EB58-48F0-9CDC-6F14053C9188}" destId="{EFAE713F-819E-4DE6-A2ED-5EB8280DF7A3}" srcOrd="6" destOrd="0" presId="urn:microsoft.com/office/officeart/2005/8/layout/cycle2"/>
    <dgm:cxn modelId="{A2C27294-B709-462A-8541-9C55E67C7A03}" type="presParOf" srcId="{D2FF83E3-EB58-48F0-9CDC-6F14053C9188}" destId="{550C3CE4-DAA5-43FC-A304-D78024E14E5E}" srcOrd="7" destOrd="0" presId="urn:microsoft.com/office/officeart/2005/8/layout/cycle2"/>
    <dgm:cxn modelId="{2446F451-C905-43A8-989D-05909DD4F483}" type="presParOf" srcId="{550C3CE4-DAA5-43FC-A304-D78024E14E5E}" destId="{DE0DB554-47DD-4326-AC8C-8705EC6185A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5BBA9-83E5-421F-9189-5DC1F6E40267}">
      <dsp:nvSpPr>
        <dsp:cNvPr id="0" name=""/>
        <dsp:cNvSpPr/>
      </dsp:nvSpPr>
      <dsp:spPr>
        <a:xfrm>
          <a:off x="992" y="194138"/>
          <a:ext cx="3869531" cy="232171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Confidential reciprocity</a:t>
          </a:r>
          <a:endParaRPr lang="en-AU" sz="2800" kern="1200" dirty="0"/>
        </a:p>
        <a:p>
          <a:pPr marL="228600" lvl="1" indent="-228600" algn="l" defTabSz="977900">
            <a:lnSpc>
              <a:spcPct val="90000"/>
            </a:lnSpc>
            <a:spcBef>
              <a:spcPct val="0"/>
            </a:spcBef>
            <a:spcAft>
              <a:spcPct val="15000"/>
            </a:spcAft>
            <a:buChar char="•"/>
          </a:pPr>
          <a:r>
            <a:rPr lang="en-AU" sz="2200" kern="1200" dirty="0"/>
            <a:t>Everyone observes and is observed.</a:t>
          </a:r>
        </a:p>
        <a:p>
          <a:pPr marL="228600" lvl="1" indent="-228600" algn="l" defTabSz="977900">
            <a:lnSpc>
              <a:spcPct val="90000"/>
            </a:lnSpc>
            <a:spcBef>
              <a:spcPct val="0"/>
            </a:spcBef>
            <a:spcAft>
              <a:spcPct val="15000"/>
            </a:spcAft>
            <a:buChar char="•"/>
          </a:pPr>
          <a:r>
            <a:rPr lang="en-AU" sz="2200" kern="1200" dirty="0"/>
            <a:t>All experience the role of teacher and learner in a confidential environment</a:t>
          </a:r>
        </a:p>
      </dsp:txBody>
      <dsp:txXfrm>
        <a:off x="992" y="194138"/>
        <a:ext cx="3869531" cy="2321718"/>
      </dsp:txXfrm>
    </dsp:sp>
    <dsp:sp modelId="{23B9264C-6DB8-4424-A08C-613D91442952}">
      <dsp:nvSpPr>
        <dsp:cNvPr id="0" name=""/>
        <dsp:cNvSpPr/>
      </dsp:nvSpPr>
      <dsp:spPr>
        <a:xfrm>
          <a:off x="4257476" y="194138"/>
          <a:ext cx="3869531" cy="2321718"/>
        </a:xfrm>
        <a:prstGeom prst="rect">
          <a:avLst/>
        </a:prstGeom>
        <a:gradFill rotWithShape="0">
          <a:gsLst>
            <a:gs pos="0">
              <a:schemeClr val="accent5">
                <a:hueOff val="1085675"/>
                <a:satOff val="3732"/>
                <a:lumOff val="-17909"/>
                <a:alphaOff val="0"/>
                <a:tint val="50000"/>
                <a:satMod val="300000"/>
              </a:schemeClr>
            </a:gs>
            <a:gs pos="35000">
              <a:schemeClr val="accent5">
                <a:hueOff val="1085675"/>
                <a:satOff val="3732"/>
                <a:lumOff val="-17909"/>
                <a:alphaOff val="0"/>
                <a:tint val="37000"/>
                <a:satMod val="300000"/>
              </a:schemeClr>
            </a:gs>
            <a:gs pos="100000">
              <a:schemeClr val="accent5">
                <a:hueOff val="1085675"/>
                <a:satOff val="3732"/>
                <a:lumOff val="-1790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Mutual respect</a:t>
          </a:r>
          <a:endParaRPr lang="en-AU" sz="2800" kern="1200" dirty="0"/>
        </a:p>
        <a:p>
          <a:pPr marL="228600" lvl="1" indent="-228600" algn="l" defTabSz="977900">
            <a:lnSpc>
              <a:spcPct val="90000"/>
            </a:lnSpc>
            <a:spcBef>
              <a:spcPct val="0"/>
            </a:spcBef>
            <a:spcAft>
              <a:spcPct val="15000"/>
            </a:spcAft>
            <a:buChar char="•"/>
          </a:pPr>
          <a:r>
            <a:rPr lang="en-US" sz="2200" kern="1200"/>
            <a:t>Respect for instructors, students and contextual differences</a:t>
          </a:r>
          <a:endParaRPr lang="en-AU" sz="2200" kern="1200" dirty="0"/>
        </a:p>
      </dsp:txBody>
      <dsp:txXfrm>
        <a:off x="4257476" y="194138"/>
        <a:ext cx="3869531" cy="2321718"/>
      </dsp:txXfrm>
    </dsp:sp>
    <dsp:sp modelId="{B4B467CE-9798-41B7-98FB-F6C92398FBA0}">
      <dsp:nvSpPr>
        <dsp:cNvPr id="0" name=""/>
        <dsp:cNvSpPr/>
      </dsp:nvSpPr>
      <dsp:spPr>
        <a:xfrm>
          <a:off x="992" y="2902810"/>
          <a:ext cx="3869531" cy="2321718"/>
        </a:xfrm>
        <a:prstGeom prst="rect">
          <a:avLst/>
        </a:prstGeom>
        <a:gradFill rotWithShape="0">
          <a:gsLst>
            <a:gs pos="0">
              <a:schemeClr val="accent5">
                <a:hueOff val="2171351"/>
                <a:satOff val="7464"/>
                <a:lumOff val="-35817"/>
                <a:alphaOff val="0"/>
                <a:tint val="50000"/>
                <a:satMod val="300000"/>
              </a:schemeClr>
            </a:gs>
            <a:gs pos="35000">
              <a:schemeClr val="accent5">
                <a:hueOff val="2171351"/>
                <a:satOff val="7464"/>
                <a:lumOff val="-35817"/>
                <a:alphaOff val="0"/>
                <a:tint val="37000"/>
                <a:satMod val="300000"/>
              </a:schemeClr>
            </a:gs>
            <a:gs pos="100000">
              <a:schemeClr val="accent5">
                <a:hueOff val="2171351"/>
                <a:satOff val="7464"/>
                <a:lumOff val="-3581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Appreciation</a:t>
          </a:r>
          <a:endParaRPr lang="en-AU" sz="2800" kern="1200" dirty="0"/>
        </a:p>
        <a:p>
          <a:pPr marL="228600" lvl="1" indent="-228600" algn="l" defTabSz="977900">
            <a:lnSpc>
              <a:spcPct val="90000"/>
            </a:lnSpc>
            <a:spcBef>
              <a:spcPct val="0"/>
            </a:spcBef>
            <a:spcAft>
              <a:spcPct val="15000"/>
            </a:spcAft>
            <a:buChar char="•"/>
          </a:pPr>
          <a:r>
            <a:rPr lang="en-US" sz="2200" kern="1200" dirty="0"/>
            <a:t>Aim to identify and build on effective practices and environments for learning</a:t>
          </a:r>
          <a:endParaRPr lang="en-AU" sz="2200" kern="1200" dirty="0"/>
        </a:p>
      </dsp:txBody>
      <dsp:txXfrm>
        <a:off x="992" y="2902810"/>
        <a:ext cx="3869531" cy="2321718"/>
      </dsp:txXfrm>
    </dsp:sp>
    <dsp:sp modelId="{F00F8673-1D1E-4A14-9578-DF035C0444F8}">
      <dsp:nvSpPr>
        <dsp:cNvPr id="0" name=""/>
        <dsp:cNvSpPr/>
      </dsp:nvSpPr>
      <dsp:spPr>
        <a:xfrm>
          <a:off x="4257476" y="2902810"/>
          <a:ext cx="3869531" cy="2321718"/>
        </a:xfrm>
        <a:prstGeom prst="rect">
          <a:avLst/>
        </a:prstGeom>
        <a:gradFill rotWithShape="0">
          <a:gsLst>
            <a:gs pos="0">
              <a:schemeClr val="accent5">
                <a:hueOff val="3257026"/>
                <a:satOff val="11196"/>
                <a:lumOff val="-53726"/>
                <a:alphaOff val="0"/>
                <a:tint val="50000"/>
                <a:satMod val="300000"/>
              </a:schemeClr>
            </a:gs>
            <a:gs pos="35000">
              <a:schemeClr val="accent5">
                <a:hueOff val="3257026"/>
                <a:satOff val="11196"/>
                <a:lumOff val="-53726"/>
                <a:alphaOff val="0"/>
                <a:tint val="37000"/>
                <a:satMod val="300000"/>
              </a:schemeClr>
            </a:gs>
            <a:gs pos="100000">
              <a:schemeClr val="accent5">
                <a:hueOff val="3257026"/>
                <a:satOff val="11196"/>
                <a:lumOff val="-537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Self-referential reflection</a:t>
          </a:r>
          <a:endParaRPr lang="en-AU" sz="2800" kern="1200" dirty="0"/>
        </a:p>
        <a:p>
          <a:pPr marL="228600" lvl="1" indent="-228600" algn="l" defTabSz="977900">
            <a:lnSpc>
              <a:spcPct val="90000"/>
            </a:lnSpc>
            <a:spcBef>
              <a:spcPct val="0"/>
            </a:spcBef>
            <a:spcAft>
              <a:spcPct val="15000"/>
            </a:spcAft>
            <a:buChar char="•"/>
          </a:pPr>
          <a:r>
            <a:rPr lang="en-US" sz="2200" kern="1200" dirty="0"/>
            <a:t>Report what was learned to improve our OWN teaching rather than a square’s partner</a:t>
          </a:r>
          <a:endParaRPr lang="en-AU" sz="2200" kern="1200" dirty="0"/>
        </a:p>
      </dsp:txBody>
      <dsp:txXfrm>
        <a:off x="4257476" y="2902810"/>
        <a:ext cx="3869531" cy="2321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88BF8-C0C1-4036-A48C-5F0F2FB0FCB1}">
      <dsp:nvSpPr>
        <dsp:cNvPr id="0" name=""/>
        <dsp:cNvSpPr/>
      </dsp:nvSpPr>
      <dsp:spPr>
        <a:xfrm>
          <a:off x="3196828" y="1442"/>
          <a:ext cx="1734343" cy="173434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t>Team member A</a:t>
          </a:r>
          <a:endParaRPr lang="en-AU" sz="2200" b="1" kern="1200" dirty="0"/>
        </a:p>
      </dsp:txBody>
      <dsp:txXfrm>
        <a:off x="3450817" y="255431"/>
        <a:ext cx="1226365" cy="1226365"/>
      </dsp:txXfrm>
    </dsp:sp>
    <dsp:sp modelId="{E8339738-2966-41AA-AB19-ED43DB55FAF1}">
      <dsp:nvSpPr>
        <dsp:cNvPr id="0" name=""/>
        <dsp:cNvSpPr/>
      </dsp:nvSpPr>
      <dsp:spPr>
        <a:xfrm rot="2700000">
          <a:off x="4744905" y="1487088"/>
          <a:ext cx="460478" cy="58534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AU" sz="1800" kern="1200"/>
        </a:p>
      </dsp:txBody>
      <dsp:txXfrm>
        <a:off x="4765136" y="1555315"/>
        <a:ext cx="322335" cy="351205"/>
      </dsp:txXfrm>
    </dsp:sp>
    <dsp:sp modelId="{B754C89A-4C4E-4175-AFF5-F64EFE4E4116}">
      <dsp:nvSpPr>
        <dsp:cNvPr id="0" name=""/>
        <dsp:cNvSpPr/>
      </dsp:nvSpPr>
      <dsp:spPr>
        <a:xfrm>
          <a:off x="5037547" y="1842161"/>
          <a:ext cx="1734343" cy="173434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t>Team member B</a:t>
          </a:r>
          <a:endParaRPr lang="en-AU" sz="2200" b="1" kern="1200" dirty="0"/>
        </a:p>
      </dsp:txBody>
      <dsp:txXfrm>
        <a:off x="5291536" y="2096150"/>
        <a:ext cx="1226365" cy="1226365"/>
      </dsp:txXfrm>
    </dsp:sp>
    <dsp:sp modelId="{714D8E3E-51A8-4E99-BDFE-89C16810A14A}">
      <dsp:nvSpPr>
        <dsp:cNvPr id="0" name=""/>
        <dsp:cNvSpPr/>
      </dsp:nvSpPr>
      <dsp:spPr>
        <a:xfrm rot="8100000">
          <a:off x="4763335" y="3327807"/>
          <a:ext cx="460478" cy="58534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AU" sz="1800" kern="1200"/>
        </a:p>
      </dsp:txBody>
      <dsp:txXfrm rot="10800000">
        <a:off x="4881247" y="3396034"/>
        <a:ext cx="322335" cy="351205"/>
      </dsp:txXfrm>
    </dsp:sp>
    <dsp:sp modelId="{4D86B25B-B530-4FC0-A3D3-BFFF56CA275F}">
      <dsp:nvSpPr>
        <dsp:cNvPr id="0" name=""/>
        <dsp:cNvSpPr/>
      </dsp:nvSpPr>
      <dsp:spPr>
        <a:xfrm>
          <a:off x="3196828" y="3682880"/>
          <a:ext cx="1734343" cy="173434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Team member C</a:t>
          </a:r>
          <a:endParaRPr lang="en-AU" sz="2200" b="1" kern="1200" dirty="0">
            <a:solidFill>
              <a:schemeClr val="tx1"/>
            </a:solidFill>
          </a:endParaRPr>
        </a:p>
      </dsp:txBody>
      <dsp:txXfrm>
        <a:off x="3450817" y="3936869"/>
        <a:ext cx="1226365" cy="1226365"/>
      </dsp:txXfrm>
    </dsp:sp>
    <dsp:sp modelId="{F273EE61-99AC-4DC2-A3DF-D7C5EFA02C04}">
      <dsp:nvSpPr>
        <dsp:cNvPr id="0" name=""/>
        <dsp:cNvSpPr/>
      </dsp:nvSpPr>
      <dsp:spPr>
        <a:xfrm rot="13500000">
          <a:off x="2922616" y="3346237"/>
          <a:ext cx="460478" cy="58534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AU" sz="1800" kern="1200"/>
        </a:p>
      </dsp:txBody>
      <dsp:txXfrm rot="10800000">
        <a:off x="3040528" y="3512146"/>
        <a:ext cx="322335" cy="351205"/>
      </dsp:txXfrm>
    </dsp:sp>
    <dsp:sp modelId="{EFAE713F-819E-4DE6-A2ED-5EB8280DF7A3}">
      <dsp:nvSpPr>
        <dsp:cNvPr id="0" name=""/>
        <dsp:cNvSpPr/>
      </dsp:nvSpPr>
      <dsp:spPr>
        <a:xfrm>
          <a:off x="1356108" y="1842161"/>
          <a:ext cx="1734343" cy="173434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Team member D</a:t>
          </a:r>
          <a:endParaRPr lang="en-AU" sz="2200" b="1" kern="1200" dirty="0">
            <a:solidFill>
              <a:schemeClr val="tx1"/>
            </a:solidFill>
          </a:endParaRPr>
        </a:p>
      </dsp:txBody>
      <dsp:txXfrm>
        <a:off x="1610097" y="2096150"/>
        <a:ext cx="1226365" cy="1226365"/>
      </dsp:txXfrm>
    </dsp:sp>
    <dsp:sp modelId="{550C3CE4-DAA5-43FC-A304-D78024E14E5E}">
      <dsp:nvSpPr>
        <dsp:cNvPr id="0" name=""/>
        <dsp:cNvSpPr/>
      </dsp:nvSpPr>
      <dsp:spPr>
        <a:xfrm rot="18900000">
          <a:off x="2904186" y="1505518"/>
          <a:ext cx="460478" cy="58534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AU" sz="1800" kern="1200"/>
        </a:p>
      </dsp:txBody>
      <dsp:txXfrm>
        <a:off x="2924417" y="1671427"/>
        <a:ext cx="322335" cy="3512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id="{51D27DAB-9D1F-4FE1-9C5D-1BA0FD8BB0A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7468247" cy="4871126"/>
        </a:xfrm>
        <a:prstGeom xmlns:a="http://schemas.openxmlformats.org/drawingml/2006/main" prst="rect">
          <a:avLst/>
        </a:prstGeom>
      </cdr:spPr>
    </cdr:pic>
  </cdr:relSizeAnchor>
  <cdr:relSizeAnchor xmlns:cdr="http://schemas.openxmlformats.org/drawingml/2006/chartDrawing">
    <cdr:from>
      <cdr:x>0</cdr:x>
      <cdr:y>0</cdr:y>
    </cdr:from>
    <cdr:to>
      <cdr:x>1</cdr:x>
      <cdr:y>1</cdr:y>
    </cdr:to>
    <cdr:pic>
      <cdr:nvPicPr>
        <cdr:cNvPr id="3" name="chart">
          <a:extLst xmlns:a="http://schemas.openxmlformats.org/drawingml/2006/main">
            <a:ext uri="{FF2B5EF4-FFF2-40B4-BE49-F238E27FC236}">
              <a16:creationId xmlns:a16="http://schemas.microsoft.com/office/drawing/2014/main" id="{E1EE2D40-33AB-47A2-8195-9B6D7845112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102338" y="-1938215"/>
          <a:ext cx="4970585" cy="3334516"/>
        </a:xfrm>
        <a:prstGeom xmlns:a="http://schemas.openxmlformats.org/drawingml/2006/main" prst="rect">
          <a:avLst/>
        </a:prstGeom>
      </cdr:spPr>
    </cdr:pic>
  </cdr:relSizeAnchor>
  <cdr:relSizeAnchor xmlns:cdr="http://schemas.openxmlformats.org/drawingml/2006/chartDrawing">
    <cdr:from>
      <cdr:x>0.77337</cdr:x>
      <cdr:y>0.1125</cdr:y>
    </cdr:from>
    <cdr:to>
      <cdr:x>0.99008</cdr:x>
      <cdr:y>0.75001</cdr:y>
    </cdr:to>
    <cdr:sp macro="" textlink="">
      <cdr:nvSpPr>
        <cdr:cNvPr id="4" name="Curved Left Arrow 3"/>
        <cdr:cNvSpPr/>
      </cdr:nvSpPr>
      <cdr:spPr>
        <a:xfrm xmlns:a="http://schemas.openxmlformats.org/drawingml/2006/main">
          <a:off x="4267199" y="375139"/>
          <a:ext cx="1195753" cy="2125784"/>
        </a:xfrm>
        <a:prstGeom xmlns:a="http://schemas.openxmlformats.org/drawingml/2006/main" prst="curvedLeftArrow">
          <a:avLst/>
        </a:prstGeom>
        <a:solidFill xmlns:a="http://schemas.openxmlformats.org/drawingml/2006/main">
          <a:schemeClr val="accent3">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AU" dirty="0">
              <a:solidFill>
                <a:prstClr val="black"/>
              </a:solidFill>
            </a:rPr>
            <a:t>Symbolic violence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57413"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57413"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F6F4C1-4114-4918-8993-473D0CD5DCE6}" type="slidenum">
              <a:rPr lang="en-US"/>
              <a:pPr>
                <a:defRPr/>
              </a:pPr>
              <a:t>‹#›</a:t>
            </a:fld>
            <a:endParaRPr lang="en-US"/>
          </a:p>
        </p:txBody>
      </p:sp>
    </p:spTree>
    <p:extLst>
      <p:ext uri="{BB962C8B-B14F-4D97-AF65-F5344CB8AC3E}">
        <p14:creationId xmlns:p14="http://schemas.microsoft.com/office/powerpoint/2010/main" val="71991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57413"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07627" y="4721186"/>
            <a:ext cx="4991947" cy="4472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57413"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DB437F-59FE-4A6C-A802-8DC82142699A}" type="slidenum">
              <a:rPr lang="en-US"/>
              <a:pPr>
                <a:defRPr/>
              </a:pPr>
              <a:t>‹#›</a:t>
            </a:fld>
            <a:endParaRPr lang="en-US"/>
          </a:p>
        </p:txBody>
      </p:sp>
    </p:spTree>
    <p:extLst>
      <p:ext uri="{BB962C8B-B14F-4D97-AF65-F5344CB8AC3E}">
        <p14:creationId xmlns:p14="http://schemas.microsoft.com/office/powerpoint/2010/main" val="3522943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66D26C5-F0A9-400F-9FD0-E330148CE9D3}" type="slidenum">
              <a:rPr lang="en-US" smtClean="0"/>
              <a:pPr/>
              <a:t>1</a:t>
            </a:fld>
            <a:endParaRPr lang="en-US"/>
          </a:p>
        </p:txBody>
      </p:sp>
      <p:sp>
        <p:nvSpPr>
          <p:cNvPr id="46083" name="Rectangle 2"/>
          <p:cNvSpPr>
            <a:spLocks noGrp="1" noRot="1" noChangeAspect="1" noChangeArrowheads="1" noTextEdit="1"/>
          </p:cNvSpPr>
          <p:nvPr>
            <p:ph type="sldImg"/>
          </p:nvPr>
        </p:nvSpPr>
        <p:spPr>
          <a:xfrm>
            <a:off x="92075" y="746125"/>
            <a:ext cx="6623050" cy="3725863"/>
          </a:xfrm>
          <a:ln/>
        </p:spPr>
      </p:sp>
      <p:sp>
        <p:nvSpPr>
          <p:cNvPr id="460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5231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41</a:t>
            </a:fld>
            <a:endParaRPr lang="en-US"/>
          </a:p>
        </p:txBody>
      </p:sp>
    </p:spTree>
    <p:extLst>
      <p:ext uri="{BB962C8B-B14F-4D97-AF65-F5344CB8AC3E}">
        <p14:creationId xmlns:p14="http://schemas.microsoft.com/office/powerpoint/2010/main" val="2146619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42</a:t>
            </a:fld>
            <a:endParaRPr lang="en-US"/>
          </a:p>
        </p:txBody>
      </p:sp>
    </p:spTree>
    <p:extLst>
      <p:ext uri="{BB962C8B-B14F-4D97-AF65-F5344CB8AC3E}">
        <p14:creationId xmlns:p14="http://schemas.microsoft.com/office/powerpoint/2010/main" val="596221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43</a:t>
            </a:fld>
            <a:endParaRPr lang="en-US"/>
          </a:p>
        </p:txBody>
      </p:sp>
    </p:spTree>
    <p:extLst>
      <p:ext uri="{BB962C8B-B14F-4D97-AF65-F5344CB8AC3E}">
        <p14:creationId xmlns:p14="http://schemas.microsoft.com/office/powerpoint/2010/main" val="139892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Write these on giant post-it notes and put on the wall and rotate the group to add their ideas – 4 minutes each one. </a:t>
            </a:r>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8</a:t>
            </a:fld>
            <a:endParaRPr lang="en-US"/>
          </a:p>
        </p:txBody>
      </p:sp>
    </p:spTree>
    <p:extLst>
      <p:ext uri="{BB962C8B-B14F-4D97-AF65-F5344CB8AC3E}">
        <p14:creationId xmlns:p14="http://schemas.microsoft.com/office/powerpoint/2010/main" val="3751064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Public or private school</a:t>
            </a:r>
          </a:p>
          <a:p>
            <a:r>
              <a:rPr lang="en-AU" dirty="0"/>
              <a:t>Access to tutors</a:t>
            </a:r>
          </a:p>
          <a:p>
            <a:r>
              <a:rPr lang="en-AU" dirty="0"/>
              <a:t>Other complications in homelife </a:t>
            </a:r>
          </a:p>
          <a:p>
            <a:r>
              <a:rPr lang="en-AU" dirty="0"/>
              <a:t>Parents went to university </a:t>
            </a:r>
          </a:p>
          <a:p>
            <a:r>
              <a:rPr lang="en-AU" dirty="0"/>
              <a:t>Parents in paid employment </a:t>
            </a:r>
          </a:p>
          <a:p>
            <a:r>
              <a:rPr lang="en-AU" dirty="0"/>
              <a:t>Parents support literacy &amp; numeracy development by reading in the home or doing maths </a:t>
            </a:r>
          </a:p>
          <a:p>
            <a:r>
              <a:rPr lang="en-AU" dirty="0"/>
              <a:t>Parents support study – further study </a:t>
            </a:r>
          </a:p>
          <a:p>
            <a:r>
              <a:rPr lang="en-AU" dirty="0"/>
              <a:t>Needing to engage paid employment while at secondary school and family responsibilities</a:t>
            </a:r>
          </a:p>
          <a:p>
            <a:r>
              <a:rPr lang="en-AU" dirty="0"/>
              <a:t>Lower=socio economic area – low challenge, low benchmark, university not presented as an option </a:t>
            </a:r>
          </a:p>
          <a:p>
            <a:r>
              <a:rPr lang="en-AU" dirty="0"/>
              <a:t>Less options of subjects to study in SACE </a:t>
            </a:r>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15</a:t>
            </a:fld>
            <a:endParaRPr lang="en-US"/>
          </a:p>
        </p:txBody>
      </p:sp>
    </p:spTree>
    <p:extLst>
      <p:ext uri="{BB962C8B-B14F-4D97-AF65-F5344CB8AC3E}">
        <p14:creationId xmlns:p14="http://schemas.microsoft.com/office/powerpoint/2010/main" val="2602050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dirty="0"/>
              <a:t>I recognize this process occurring in secondary schools through gatekeeping strategies as recounted in the accounts of the participants in my study</a:t>
            </a:r>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24</a:t>
            </a:fld>
            <a:endParaRPr lang="en-US"/>
          </a:p>
        </p:txBody>
      </p:sp>
    </p:spTree>
    <p:extLst>
      <p:ext uri="{BB962C8B-B14F-4D97-AF65-F5344CB8AC3E}">
        <p14:creationId xmlns:p14="http://schemas.microsoft.com/office/powerpoint/2010/main" val="3211448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AU" sz="1200" dirty="0"/>
              <a:t>Ira Shor and Paulo Freire (1987) offer the transformative and empowering function of education that happens through ‘dialogic’ and democratic approaches. Moll and Gonzales (1992) promote the concept of funds of knowledge that addresses elements of belonging. Allan Luke (2000) conveys the connection to students’ ‘</a:t>
            </a:r>
            <a:r>
              <a:rPr lang="en-AU" sz="1200" dirty="0" err="1"/>
              <a:t>lifeworlds</a:t>
            </a:r>
            <a:r>
              <a:rPr lang="en-AU" sz="1200" dirty="0"/>
              <a:t>’ and popular culture and supports the scaffolding necessary for students learning of difficult academic themes and concepts. Ahmed offers a focus on the ‘affective’ (Ahmed 2004) elements of teaching students who lack confidence in their capabilities by introducing the necessity of adopting an ethics of care or ‘care-full pedagogies’ (Motta &amp; Bennett 2018). Specifically for my version of ‘critical enabling pedagogy’, I look to Ira Shor (1992) for his critical teaching framework that lists eleven values that underpin his empowering approach, including: participatory, affective, problem-posing, situated, multicultural, dialogic, </a:t>
            </a:r>
            <a:r>
              <a:rPr lang="en-AU" sz="1200" dirty="0" err="1"/>
              <a:t>desocialising</a:t>
            </a:r>
            <a:r>
              <a:rPr lang="en-AU" sz="1200" dirty="0"/>
              <a:t>, democratic, researching, interdisciplinary and activist. Shor’s explicit practices of the ‘critical’ dialogic teacher include: </a:t>
            </a:r>
          </a:p>
          <a:p>
            <a:endParaRPr lang="en-AU" sz="1200" dirty="0"/>
          </a:p>
          <a:p>
            <a:r>
              <a:rPr lang="en-AU" sz="1200" dirty="0"/>
              <a:t>doing analysis with the students participation; avoiding jargon or obscure allusions that intimidate students into silence; posting thought provoking, open-ended problems to students so that they feel challenged in thinking them through; avoiding short answer question which make students feel like robots; be patient in listening to students and in giving them time to think on their feet; invite students to speak from experience, integrating that material into social issues and academic themes and invite students to suggest themes for study and ask them to select reading matter (1992, pp. 95-96).</a:t>
            </a: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25</a:t>
            </a:fld>
            <a:endParaRPr lang="en-US"/>
          </a:p>
        </p:txBody>
      </p:sp>
    </p:spTree>
    <p:extLst>
      <p:ext uri="{BB962C8B-B14F-4D97-AF65-F5344CB8AC3E}">
        <p14:creationId xmlns:p14="http://schemas.microsoft.com/office/powerpoint/2010/main" val="2912394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37</a:t>
            </a:fld>
            <a:endParaRPr lang="en-US"/>
          </a:p>
        </p:txBody>
      </p:sp>
    </p:spTree>
    <p:extLst>
      <p:ext uri="{BB962C8B-B14F-4D97-AF65-F5344CB8AC3E}">
        <p14:creationId xmlns:p14="http://schemas.microsoft.com/office/powerpoint/2010/main" val="425185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38</a:t>
            </a:fld>
            <a:endParaRPr lang="en-US"/>
          </a:p>
        </p:txBody>
      </p:sp>
    </p:spTree>
    <p:extLst>
      <p:ext uri="{BB962C8B-B14F-4D97-AF65-F5344CB8AC3E}">
        <p14:creationId xmlns:p14="http://schemas.microsoft.com/office/powerpoint/2010/main" val="3965831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39</a:t>
            </a:fld>
            <a:endParaRPr lang="en-US"/>
          </a:p>
        </p:txBody>
      </p:sp>
    </p:spTree>
    <p:extLst>
      <p:ext uri="{BB962C8B-B14F-4D97-AF65-F5344CB8AC3E}">
        <p14:creationId xmlns:p14="http://schemas.microsoft.com/office/powerpoint/2010/main" val="590430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40</a:t>
            </a:fld>
            <a:endParaRPr lang="en-US"/>
          </a:p>
        </p:txBody>
      </p:sp>
    </p:spTree>
    <p:extLst>
      <p:ext uri="{BB962C8B-B14F-4D97-AF65-F5344CB8AC3E}">
        <p14:creationId xmlns:p14="http://schemas.microsoft.com/office/powerpoint/2010/main" val="3268138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4" y="2590"/>
            <a:ext cx="12187395" cy="6855410"/>
          </a:xfrm>
          <a:prstGeom prst="rect">
            <a:avLst/>
          </a:prstGeom>
        </p:spPr>
      </p:pic>
      <p:sp>
        <p:nvSpPr>
          <p:cNvPr id="8200" name="Rectangle 8"/>
          <p:cNvSpPr>
            <a:spLocks noGrp="1" noChangeArrowheads="1"/>
          </p:cNvSpPr>
          <p:nvPr>
            <p:ph type="ctrTitle" sz="quarter"/>
          </p:nvPr>
        </p:nvSpPr>
        <p:spPr bwMode="auto">
          <a:xfrm>
            <a:off x="1920000" y="3384551"/>
            <a:ext cx="7721600" cy="38735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a:defRPr sz="2400">
                <a:solidFill>
                  <a:schemeClr val="bg1"/>
                </a:solidFill>
              </a:defRPr>
            </a:lvl1pPr>
          </a:lstStyle>
          <a:p>
            <a:r>
              <a:rPr lang="en-US"/>
              <a:t>Click to edit Master title style</a:t>
            </a:r>
          </a:p>
        </p:txBody>
      </p:sp>
      <p:sp>
        <p:nvSpPr>
          <p:cNvPr id="8203" name="Rectangle 11"/>
          <p:cNvSpPr>
            <a:spLocks noGrp="1" noChangeArrowheads="1"/>
          </p:cNvSpPr>
          <p:nvPr>
            <p:ph type="subTitle" sz="quarter" idx="1"/>
          </p:nvPr>
        </p:nvSpPr>
        <p:spPr bwMode="auto">
          <a:xfrm>
            <a:off x="1920000" y="3868737"/>
            <a:ext cx="8026400" cy="3857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l">
              <a:buFontTx/>
              <a:buNone/>
              <a:defRPr sz="1400">
                <a:solidFill>
                  <a:schemeClr val="bg1"/>
                </a:solidFill>
              </a:defRPr>
            </a:lvl1pPr>
          </a:lstStyle>
          <a:p>
            <a:r>
              <a:rPr lang="en-US"/>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861" y="5977919"/>
            <a:ext cx="2165940" cy="482860"/>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2/24/2021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660271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47394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2/24/2021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731521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174117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2/24/2021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08757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24422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44228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2/24/2021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97122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2/24/2021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11012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41728-CF8D-40D6-9A0B-BE371C928C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2C37CC-47FC-431A-BC34-E70606EB22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B87253-21FB-4B8B-B11C-981C946F0FA1}"/>
              </a:ext>
            </a:extLst>
          </p:cNvPr>
          <p:cNvSpPr>
            <a:spLocks noGrp="1"/>
          </p:cNvSpPr>
          <p:nvPr>
            <p:ph type="dt" sz="half" idx="10"/>
          </p:nvPr>
        </p:nvSpPr>
        <p:spPr/>
        <p:txBody>
          <a:bodyPr/>
          <a:lstStyle/>
          <a:p>
            <a:fld id="{E097BC52-9ECF-4AA5-8E4C-C57C6B4BE1FC}" type="datetimeFigureOut">
              <a:rPr lang="en-US" smtClean="0"/>
              <a:t>2/24/2021</a:t>
            </a:fld>
            <a:endParaRPr lang="en-US"/>
          </a:p>
        </p:txBody>
      </p:sp>
      <p:sp>
        <p:nvSpPr>
          <p:cNvPr id="5" name="Footer Placeholder 4">
            <a:extLst>
              <a:ext uri="{FF2B5EF4-FFF2-40B4-BE49-F238E27FC236}">
                <a16:creationId xmlns:a16="http://schemas.microsoft.com/office/drawing/2014/main" id="{2F216F1F-1356-4770-A840-1F8642FFC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BA7D6A-B87C-4FC8-B562-10A074820B8F}"/>
              </a:ext>
            </a:extLst>
          </p:cNvPr>
          <p:cNvSpPr>
            <a:spLocks noGrp="1"/>
          </p:cNvSpPr>
          <p:nvPr>
            <p:ph type="sldNum" sz="quarter" idx="12"/>
          </p:nvPr>
        </p:nvSpPr>
        <p:spPr/>
        <p:txBody>
          <a:bodyPr/>
          <a:lstStyle/>
          <a:p>
            <a:fld id="{0428B417-CF6C-40D8-9716-DBA6F0F86AD9}" type="slidenum">
              <a:rPr lang="en-US" smtClean="0"/>
              <a:t>‹#›</a:t>
            </a:fld>
            <a:endParaRPr lang="en-US"/>
          </a:p>
        </p:txBody>
      </p:sp>
    </p:spTree>
    <p:extLst>
      <p:ext uri="{BB962C8B-B14F-4D97-AF65-F5344CB8AC3E}">
        <p14:creationId xmlns:p14="http://schemas.microsoft.com/office/powerpoint/2010/main" val="847949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46101" y="428625"/>
            <a:ext cx="11010900" cy="647700"/>
          </a:xfrm>
          <a:prstGeom prst="rect">
            <a:avLst/>
          </a:prstGeom>
        </p:spPr>
        <p:txBody>
          <a:bodyPr/>
          <a:lstStyle>
            <a:lvl1pPr marL="0" indent="0">
              <a:buNone/>
              <a:defRPr b="1">
                <a:solidFill>
                  <a:srgbClr val="0000C8"/>
                </a:solidFill>
              </a:defRPr>
            </a:lvl1pPr>
          </a:lstStyle>
          <a:p>
            <a:pPr lvl="0"/>
            <a:r>
              <a:rPr lang="en-US"/>
              <a:t>Title</a:t>
            </a:r>
            <a:endParaRPr lang="en-AU"/>
          </a:p>
        </p:txBody>
      </p:sp>
      <p:sp>
        <p:nvSpPr>
          <p:cNvPr id="6" name="Text Placeholder 3"/>
          <p:cNvSpPr>
            <a:spLocks noGrp="1"/>
          </p:cNvSpPr>
          <p:nvPr>
            <p:ph type="body" sz="quarter" idx="11" hasCustomPrompt="1"/>
          </p:nvPr>
        </p:nvSpPr>
        <p:spPr>
          <a:xfrm>
            <a:off x="552450" y="1295400"/>
            <a:ext cx="11010900" cy="647700"/>
          </a:xfrm>
          <a:prstGeom prst="rect">
            <a:avLst/>
          </a:prstGeom>
        </p:spPr>
        <p:txBody>
          <a:bodyPr/>
          <a:lstStyle>
            <a:lvl1pPr marL="0" indent="0">
              <a:buNone/>
              <a:defRPr sz="2000" b="1">
                <a:solidFill>
                  <a:schemeClr val="tx1"/>
                </a:solidFill>
              </a:defRPr>
            </a:lvl1pPr>
          </a:lstStyle>
          <a:p>
            <a:pPr lvl="0"/>
            <a:r>
              <a:rPr lang="en-US"/>
              <a:t>Text</a:t>
            </a:r>
          </a:p>
          <a:p>
            <a:pPr lvl="0"/>
            <a:endParaRPr lang="en-AU"/>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5562556"/>
            <a:ext cx="12192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861" y="5977919"/>
            <a:ext cx="2165940" cy="482860"/>
          </a:xfrm>
          <a:prstGeom prst="rect">
            <a:avLst/>
          </a:prstGeom>
        </p:spPr>
      </p:pic>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A406A-FED8-401B-80E1-EF154F95EC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037894-537E-4B78-B32C-0DE2FBD269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BFE081-3CC6-4E33-B410-AC7AE4A2DD0A}"/>
              </a:ext>
            </a:extLst>
          </p:cNvPr>
          <p:cNvSpPr>
            <a:spLocks noGrp="1"/>
          </p:cNvSpPr>
          <p:nvPr>
            <p:ph type="dt" sz="half" idx="10"/>
          </p:nvPr>
        </p:nvSpPr>
        <p:spPr/>
        <p:txBody>
          <a:bodyPr/>
          <a:lstStyle/>
          <a:p>
            <a:fld id="{E097BC52-9ECF-4AA5-8E4C-C57C6B4BE1FC}" type="datetimeFigureOut">
              <a:rPr lang="en-US" smtClean="0"/>
              <a:t>2/24/2021</a:t>
            </a:fld>
            <a:endParaRPr lang="en-US"/>
          </a:p>
        </p:txBody>
      </p:sp>
      <p:sp>
        <p:nvSpPr>
          <p:cNvPr id="5" name="Footer Placeholder 4">
            <a:extLst>
              <a:ext uri="{FF2B5EF4-FFF2-40B4-BE49-F238E27FC236}">
                <a16:creationId xmlns:a16="http://schemas.microsoft.com/office/drawing/2014/main" id="{804B0C2F-4D41-4220-9DBF-2B0C5C474D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D195C-56A6-4262-917A-B98D40B4FFA2}"/>
              </a:ext>
            </a:extLst>
          </p:cNvPr>
          <p:cNvSpPr>
            <a:spLocks noGrp="1"/>
          </p:cNvSpPr>
          <p:nvPr>
            <p:ph type="sldNum" sz="quarter" idx="12"/>
          </p:nvPr>
        </p:nvSpPr>
        <p:spPr/>
        <p:txBody>
          <a:bodyPr/>
          <a:lstStyle/>
          <a:p>
            <a:fld id="{0428B417-CF6C-40D8-9716-DBA6F0F86AD9}" type="slidenum">
              <a:rPr lang="en-US" smtClean="0"/>
              <a:t>‹#›</a:t>
            </a:fld>
            <a:endParaRPr lang="en-US"/>
          </a:p>
        </p:txBody>
      </p:sp>
    </p:spTree>
    <p:extLst>
      <p:ext uri="{BB962C8B-B14F-4D97-AF65-F5344CB8AC3E}">
        <p14:creationId xmlns:p14="http://schemas.microsoft.com/office/powerpoint/2010/main" val="1891438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8FA38-3F0D-448C-8D01-D5EA989019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750C3D-DD7C-48D4-BCFB-FD068B14C3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60108D-330B-4491-B8E0-D9995CE73CF8}"/>
              </a:ext>
            </a:extLst>
          </p:cNvPr>
          <p:cNvSpPr>
            <a:spLocks noGrp="1"/>
          </p:cNvSpPr>
          <p:nvPr>
            <p:ph type="dt" sz="half" idx="10"/>
          </p:nvPr>
        </p:nvSpPr>
        <p:spPr/>
        <p:txBody>
          <a:bodyPr/>
          <a:lstStyle/>
          <a:p>
            <a:fld id="{E097BC52-9ECF-4AA5-8E4C-C57C6B4BE1FC}" type="datetimeFigureOut">
              <a:rPr lang="en-US" smtClean="0"/>
              <a:t>2/24/2021</a:t>
            </a:fld>
            <a:endParaRPr lang="en-US"/>
          </a:p>
        </p:txBody>
      </p:sp>
      <p:sp>
        <p:nvSpPr>
          <p:cNvPr id="5" name="Footer Placeholder 4">
            <a:extLst>
              <a:ext uri="{FF2B5EF4-FFF2-40B4-BE49-F238E27FC236}">
                <a16:creationId xmlns:a16="http://schemas.microsoft.com/office/drawing/2014/main" id="{DD52195E-50DB-4280-8D7E-62744CC50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81579-295E-48D4-90FF-EF802D9B6006}"/>
              </a:ext>
            </a:extLst>
          </p:cNvPr>
          <p:cNvSpPr>
            <a:spLocks noGrp="1"/>
          </p:cNvSpPr>
          <p:nvPr>
            <p:ph type="sldNum" sz="quarter" idx="12"/>
          </p:nvPr>
        </p:nvSpPr>
        <p:spPr/>
        <p:txBody>
          <a:bodyPr/>
          <a:lstStyle/>
          <a:p>
            <a:fld id="{0428B417-CF6C-40D8-9716-DBA6F0F86AD9}" type="slidenum">
              <a:rPr lang="en-US" smtClean="0"/>
              <a:t>‹#›</a:t>
            </a:fld>
            <a:endParaRPr lang="en-US"/>
          </a:p>
        </p:txBody>
      </p:sp>
    </p:spTree>
    <p:extLst>
      <p:ext uri="{BB962C8B-B14F-4D97-AF65-F5344CB8AC3E}">
        <p14:creationId xmlns:p14="http://schemas.microsoft.com/office/powerpoint/2010/main" val="3838666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3D73E-BFC6-409D-BCBA-0EA5A3B957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FB6486-E12F-4B27-9C82-A0CCA15551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6E3201-37C8-4EEC-99E6-5F7EDC16CF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3FBD1F-7642-4111-8329-919E3A9E8607}"/>
              </a:ext>
            </a:extLst>
          </p:cNvPr>
          <p:cNvSpPr>
            <a:spLocks noGrp="1"/>
          </p:cNvSpPr>
          <p:nvPr>
            <p:ph type="dt" sz="half" idx="10"/>
          </p:nvPr>
        </p:nvSpPr>
        <p:spPr/>
        <p:txBody>
          <a:bodyPr/>
          <a:lstStyle/>
          <a:p>
            <a:fld id="{E097BC52-9ECF-4AA5-8E4C-C57C6B4BE1FC}" type="datetimeFigureOut">
              <a:rPr lang="en-US" smtClean="0"/>
              <a:t>2/24/2021</a:t>
            </a:fld>
            <a:endParaRPr lang="en-US"/>
          </a:p>
        </p:txBody>
      </p:sp>
      <p:sp>
        <p:nvSpPr>
          <p:cNvPr id="6" name="Footer Placeholder 5">
            <a:extLst>
              <a:ext uri="{FF2B5EF4-FFF2-40B4-BE49-F238E27FC236}">
                <a16:creationId xmlns:a16="http://schemas.microsoft.com/office/drawing/2014/main" id="{289CC17D-19BD-4C73-BFD1-EE03839E5C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109AB3-202B-4C27-8693-5A85F076BD50}"/>
              </a:ext>
            </a:extLst>
          </p:cNvPr>
          <p:cNvSpPr>
            <a:spLocks noGrp="1"/>
          </p:cNvSpPr>
          <p:nvPr>
            <p:ph type="sldNum" sz="quarter" idx="12"/>
          </p:nvPr>
        </p:nvSpPr>
        <p:spPr/>
        <p:txBody>
          <a:bodyPr/>
          <a:lstStyle/>
          <a:p>
            <a:fld id="{0428B417-CF6C-40D8-9716-DBA6F0F86AD9}" type="slidenum">
              <a:rPr lang="en-US" smtClean="0"/>
              <a:t>‹#›</a:t>
            </a:fld>
            <a:endParaRPr lang="en-US"/>
          </a:p>
        </p:txBody>
      </p:sp>
    </p:spTree>
    <p:extLst>
      <p:ext uri="{BB962C8B-B14F-4D97-AF65-F5344CB8AC3E}">
        <p14:creationId xmlns:p14="http://schemas.microsoft.com/office/powerpoint/2010/main" val="2958167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96CA-6F03-4734-8398-9A2519CA7B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C453D6-293F-4D6F-A8E1-9AB9CB243C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91BEF6-8B6D-4503-8A65-223961578A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82B3BA-C799-4ECA-AD97-C9D2F30EE4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47B86-23BE-46AB-853A-4224B476D0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8D2FD1-C597-4749-8798-A22A7840DD6E}"/>
              </a:ext>
            </a:extLst>
          </p:cNvPr>
          <p:cNvSpPr>
            <a:spLocks noGrp="1"/>
          </p:cNvSpPr>
          <p:nvPr>
            <p:ph type="dt" sz="half" idx="10"/>
          </p:nvPr>
        </p:nvSpPr>
        <p:spPr/>
        <p:txBody>
          <a:bodyPr/>
          <a:lstStyle/>
          <a:p>
            <a:fld id="{E097BC52-9ECF-4AA5-8E4C-C57C6B4BE1FC}" type="datetimeFigureOut">
              <a:rPr lang="en-US" smtClean="0"/>
              <a:t>2/24/2021</a:t>
            </a:fld>
            <a:endParaRPr lang="en-US"/>
          </a:p>
        </p:txBody>
      </p:sp>
      <p:sp>
        <p:nvSpPr>
          <p:cNvPr id="8" name="Footer Placeholder 7">
            <a:extLst>
              <a:ext uri="{FF2B5EF4-FFF2-40B4-BE49-F238E27FC236}">
                <a16:creationId xmlns:a16="http://schemas.microsoft.com/office/drawing/2014/main" id="{02375812-94E3-463C-82F0-0F26E61B91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5A2DE0-8955-4414-A875-7EE8718A178A}"/>
              </a:ext>
            </a:extLst>
          </p:cNvPr>
          <p:cNvSpPr>
            <a:spLocks noGrp="1"/>
          </p:cNvSpPr>
          <p:nvPr>
            <p:ph type="sldNum" sz="quarter" idx="12"/>
          </p:nvPr>
        </p:nvSpPr>
        <p:spPr/>
        <p:txBody>
          <a:bodyPr/>
          <a:lstStyle/>
          <a:p>
            <a:fld id="{0428B417-CF6C-40D8-9716-DBA6F0F86AD9}" type="slidenum">
              <a:rPr lang="en-US" smtClean="0"/>
              <a:t>‹#›</a:t>
            </a:fld>
            <a:endParaRPr lang="en-US"/>
          </a:p>
        </p:txBody>
      </p:sp>
    </p:spTree>
    <p:extLst>
      <p:ext uri="{BB962C8B-B14F-4D97-AF65-F5344CB8AC3E}">
        <p14:creationId xmlns:p14="http://schemas.microsoft.com/office/powerpoint/2010/main" val="3759477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AE82-9442-4BBA-8FC1-AB43AC8C99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848BB3-E8BF-49DF-8449-4BE80DD5D2E2}"/>
              </a:ext>
            </a:extLst>
          </p:cNvPr>
          <p:cNvSpPr>
            <a:spLocks noGrp="1"/>
          </p:cNvSpPr>
          <p:nvPr>
            <p:ph type="dt" sz="half" idx="10"/>
          </p:nvPr>
        </p:nvSpPr>
        <p:spPr/>
        <p:txBody>
          <a:bodyPr/>
          <a:lstStyle/>
          <a:p>
            <a:fld id="{E097BC52-9ECF-4AA5-8E4C-C57C6B4BE1FC}" type="datetimeFigureOut">
              <a:rPr lang="en-US" smtClean="0"/>
              <a:t>2/24/2021</a:t>
            </a:fld>
            <a:endParaRPr lang="en-US"/>
          </a:p>
        </p:txBody>
      </p:sp>
      <p:sp>
        <p:nvSpPr>
          <p:cNvPr id="4" name="Footer Placeholder 3">
            <a:extLst>
              <a:ext uri="{FF2B5EF4-FFF2-40B4-BE49-F238E27FC236}">
                <a16:creationId xmlns:a16="http://schemas.microsoft.com/office/drawing/2014/main" id="{C69AA04C-BFF2-4C3C-B571-BAD1BD8ED3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5CC2B0-A78A-4F43-AE27-F48D99E9CA23}"/>
              </a:ext>
            </a:extLst>
          </p:cNvPr>
          <p:cNvSpPr>
            <a:spLocks noGrp="1"/>
          </p:cNvSpPr>
          <p:nvPr>
            <p:ph type="sldNum" sz="quarter" idx="12"/>
          </p:nvPr>
        </p:nvSpPr>
        <p:spPr/>
        <p:txBody>
          <a:bodyPr/>
          <a:lstStyle/>
          <a:p>
            <a:fld id="{0428B417-CF6C-40D8-9716-DBA6F0F86AD9}" type="slidenum">
              <a:rPr lang="en-US" smtClean="0"/>
              <a:t>‹#›</a:t>
            </a:fld>
            <a:endParaRPr lang="en-US"/>
          </a:p>
        </p:txBody>
      </p:sp>
    </p:spTree>
    <p:extLst>
      <p:ext uri="{BB962C8B-B14F-4D97-AF65-F5344CB8AC3E}">
        <p14:creationId xmlns:p14="http://schemas.microsoft.com/office/powerpoint/2010/main" val="3132207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8EF12B-E24B-4B43-8E19-280F79EF58FC}"/>
              </a:ext>
            </a:extLst>
          </p:cNvPr>
          <p:cNvSpPr>
            <a:spLocks noGrp="1"/>
          </p:cNvSpPr>
          <p:nvPr>
            <p:ph type="dt" sz="half" idx="10"/>
          </p:nvPr>
        </p:nvSpPr>
        <p:spPr/>
        <p:txBody>
          <a:bodyPr/>
          <a:lstStyle/>
          <a:p>
            <a:fld id="{E097BC52-9ECF-4AA5-8E4C-C57C6B4BE1FC}" type="datetimeFigureOut">
              <a:rPr lang="en-US" smtClean="0"/>
              <a:t>2/24/2021</a:t>
            </a:fld>
            <a:endParaRPr lang="en-US"/>
          </a:p>
        </p:txBody>
      </p:sp>
      <p:sp>
        <p:nvSpPr>
          <p:cNvPr id="3" name="Footer Placeholder 2">
            <a:extLst>
              <a:ext uri="{FF2B5EF4-FFF2-40B4-BE49-F238E27FC236}">
                <a16:creationId xmlns:a16="http://schemas.microsoft.com/office/drawing/2014/main" id="{24787551-F362-4C60-9E35-C11ABDB9E7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B7D527-AB39-457A-8076-EDCB803EB7ED}"/>
              </a:ext>
            </a:extLst>
          </p:cNvPr>
          <p:cNvSpPr>
            <a:spLocks noGrp="1"/>
          </p:cNvSpPr>
          <p:nvPr>
            <p:ph type="sldNum" sz="quarter" idx="12"/>
          </p:nvPr>
        </p:nvSpPr>
        <p:spPr/>
        <p:txBody>
          <a:bodyPr/>
          <a:lstStyle/>
          <a:p>
            <a:fld id="{0428B417-CF6C-40D8-9716-DBA6F0F86AD9}" type="slidenum">
              <a:rPr lang="en-US" smtClean="0"/>
              <a:t>‹#›</a:t>
            </a:fld>
            <a:endParaRPr lang="en-US"/>
          </a:p>
        </p:txBody>
      </p:sp>
    </p:spTree>
    <p:extLst>
      <p:ext uri="{BB962C8B-B14F-4D97-AF65-F5344CB8AC3E}">
        <p14:creationId xmlns:p14="http://schemas.microsoft.com/office/powerpoint/2010/main" val="1250079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F4769-2F14-4D95-9FCD-38E3589088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F99BE7-26B6-4440-9D56-D4DF81DB50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EBCB09-2768-4EE8-9385-7617B5E04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382A63-C01A-4B7D-A1B6-248400C044B4}"/>
              </a:ext>
            </a:extLst>
          </p:cNvPr>
          <p:cNvSpPr>
            <a:spLocks noGrp="1"/>
          </p:cNvSpPr>
          <p:nvPr>
            <p:ph type="dt" sz="half" idx="10"/>
          </p:nvPr>
        </p:nvSpPr>
        <p:spPr/>
        <p:txBody>
          <a:bodyPr/>
          <a:lstStyle/>
          <a:p>
            <a:fld id="{E097BC52-9ECF-4AA5-8E4C-C57C6B4BE1FC}" type="datetimeFigureOut">
              <a:rPr lang="en-US" smtClean="0"/>
              <a:t>2/24/2021</a:t>
            </a:fld>
            <a:endParaRPr lang="en-US"/>
          </a:p>
        </p:txBody>
      </p:sp>
      <p:sp>
        <p:nvSpPr>
          <p:cNvPr id="6" name="Footer Placeholder 5">
            <a:extLst>
              <a:ext uri="{FF2B5EF4-FFF2-40B4-BE49-F238E27FC236}">
                <a16:creationId xmlns:a16="http://schemas.microsoft.com/office/drawing/2014/main" id="{CE978FAC-A235-4407-9DC5-C8FF4E271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C91A70-FB38-4198-A246-848752F948E1}"/>
              </a:ext>
            </a:extLst>
          </p:cNvPr>
          <p:cNvSpPr>
            <a:spLocks noGrp="1"/>
          </p:cNvSpPr>
          <p:nvPr>
            <p:ph type="sldNum" sz="quarter" idx="12"/>
          </p:nvPr>
        </p:nvSpPr>
        <p:spPr/>
        <p:txBody>
          <a:bodyPr/>
          <a:lstStyle/>
          <a:p>
            <a:fld id="{0428B417-CF6C-40D8-9716-DBA6F0F86AD9}" type="slidenum">
              <a:rPr lang="en-US" smtClean="0"/>
              <a:t>‹#›</a:t>
            </a:fld>
            <a:endParaRPr lang="en-US"/>
          </a:p>
        </p:txBody>
      </p:sp>
    </p:spTree>
    <p:extLst>
      <p:ext uri="{BB962C8B-B14F-4D97-AF65-F5344CB8AC3E}">
        <p14:creationId xmlns:p14="http://schemas.microsoft.com/office/powerpoint/2010/main" val="3435749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4F2F-A9D4-4C85-9367-E95A5C704A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F9B060-400D-4A0C-9A6C-F0C86A0960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CD3591-6C67-493B-8844-9ED305C75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BD461F-00E3-4E75-8597-BDC5C309F10B}"/>
              </a:ext>
            </a:extLst>
          </p:cNvPr>
          <p:cNvSpPr>
            <a:spLocks noGrp="1"/>
          </p:cNvSpPr>
          <p:nvPr>
            <p:ph type="dt" sz="half" idx="10"/>
          </p:nvPr>
        </p:nvSpPr>
        <p:spPr/>
        <p:txBody>
          <a:bodyPr/>
          <a:lstStyle/>
          <a:p>
            <a:fld id="{E097BC52-9ECF-4AA5-8E4C-C57C6B4BE1FC}" type="datetimeFigureOut">
              <a:rPr lang="en-US" smtClean="0"/>
              <a:t>2/24/2021</a:t>
            </a:fld>
            <a:endParaRPr lang="en-US"/>
          </a:p>
        </p:txBody>
      </p:sp>
      <p:sp>
        <p:nvSpPr>
          <p:cNvPr id="6" name="Footer Placeholder 5">
            <a:extLst>
              <a:ext uri="{FF2B5EF4-FFF2-40B4-BE49-F238E27FC236}">
                <a16:creationId xmlns:a16="http://schemas.microsoft.com/office/drawing/2014/main" id="{26C339E4-6189-4F16-BF33-CA5EB5116A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737150-57EA-4641-8C6F-D2664D2FC01A}"/>
              </a:ext>
            </a:extLst>
          </p:cNvPr>
          <p:cNvSpPr>
            <a:spLocks noGrp="1"/>
          </p:cNvSpPr>
          <p:nvPr>
            <p:ph type="sldNum" sz="quarter" idx="12"/>
          </p:nvPr>
        </p:nvSpPr>
        <p:spPr/>
        <p:txBody>
          <a:bodyPr/>
          <a:lstStyle/>
          <a:p>
            <a:fld id="{0428B417-CF6C-40D8-9716-DBA6F0F86AD9}" type="slidenum">
              <a:rPr lang="en-US" smtClean="0"/>
              <a:t>‹#›</a:t>
            </a:fld>
            <a:endParaRPr lang="en-US"/>
          </a:p>
        </p:txBody>
      </p:sp>
    </p:spTree>
    <p:extLst>
      <p:ext uri="{BB962C8B-B14F-4D97-AF65-F5344CB8AC3E}">
        <p14:creationId xmlns:p14="http://schemas.microsoft.com/office/powerpoint/2010/main" val="1947504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2578F-9508-4D79-9A8F-EEECD533BA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0418FD-9F80-4644-B2A3-436C3E8AE0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A208B-547F-4EFB-89E4-18D395C45572}"/>
              </a:ext>
            </a:extLst>
          </p:cNvPr>
          <p:cNvSpPr>
            <a:spLocks noGrp="1"/>
          </p:cNvSpPr>
          <p:nvPr>
            <p:ph type="dt" sz="half" idx="10"/>
          </p:nvPr>
        </p:nvSpPr>
        <p:spPr/>
        <p:txBody>
          <a:bodyPr/>
          <a:lstStyle/>
          <a:p>
            <a:fld id="{E097BC52-9ECF-4AA5-8E4C-C57C6B4BE1FC}" type="datetimeFigureOut">
              <a:rPr lang="en-US" smtClean="0"/>
              <a:t>2/24/2021</a:t>
            </a:fld>
            <a:endParaRPr lang="en-US"/>
          </a:p>
        </p:txBody>
      </p:sp>
      <p:sp>
        <p:nvSpPr>
          <p:cNvPr id="5" name="Footer Placeholder 4">
            <a:extLst>
              <a:ext uri="{FF2B5EF4-FFF2-40B4-BE49-F238E27FC236}">
                <a16:creationId xmlns:a16="http://schemas.microsoft.com/office/drawing/2014/main" id="{F2CC3ACD-3223-443C-8B07-0449343DE3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A6638-8F41-48D2-BAEA-C8B0B9E12FC8}"/>
              </a:ext>
            </a:extLst>
          </p:cNvPr>
          <p:cNvSpPr>
            <a:spLocks noGrp="1"/>
          </p:cNvSpPr>
          <p:nvPr>
            <p:ph type="sldNum" sz="quarter" idx="12"/>
          </p:nvPr>
        </p:nvSpPr>
        <p:spPr/>
        <p:txBody>
          <a:bodyPr/>
          <a:lstStyle/>
          <a:p>
            <a:fld id="{0428B417-CF6C-40D8-9716-DBA6F0F86AD9}" type="slidenum">
              <a:rPr lang="en-US" smtClean="0"/>
              <a:t>‹#›</a:t>
            </a:fld>
            <a:endParaRPr lang="en-US"/>
          </a:p>
        </p:txBody>
      </p:sp>
    </p:spTree>
    <p:extLst>
      <p:ext uri="{BB962C8B-B14F-4D97-AF65-F5344CB8AC3E}">
        <p14:creationId xmlns:p14="http://schemas.microsoft.com/office/powerpoint/2010/main" val="685845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A5D843-9DF0-4F78-A12C-4C272AAEDC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E0A21-458A-48FA-BF73-D2C5A6B240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550EC-CEB6-4D0D-80BA-18CF4BB79B65}"/>
              </a:ext>
            </a:extLst>
          </p:cNvPr>
          <p:cNvSpPr>
            <a:spLocks noGrp="1"/>
          </p:cNvSpPr>
          <p:nvPr>
            <p:ph type="dt" sz="half" idx="10"/>
          </p:nvPr>
        </p:nvSpPr>
        <p:spPr/>
        <p:txBody>
          <a:bodyPr/>
          <a:lstStyle/>
          <a:p>
            <a:fld id="{E097BC52-9ECF-4AA5-8E4C-C57C6B4BE1FC}" type="datetimeFigureOut">
              <a:rPr lang="en-US" smtClean="0"/>
              <a:t>2/24/2021</a:t>
            </a:fld>
            <a:endParaRPr lang="en-US"/>
          </a:p>
        </p:txBody>
      </p:sp>
      <p:sp>
        <p:nvSpPr>
          <p:cNvPr id="5" name="Footer Placeholder 4">
            <a:extLst>
              <a:ext uri="{FF2B5EF4-FFF2-40B4-BE49-F238E27FC236}">
                <a16:creationId xmlns:a16="http://schemas.microsoft.com/office/drawing/2014/main" id="{F958545B-4FE9-411A-9FB2-C56C7DF61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455D5-D957-46BF-A776-B1D4C4FAD691}"/>
              </a:ext>
            </a:extLst>
          </p:cNvPr>
          <p:cNvSpPr>
            <a:spLocks noGrp="1"/>
          </p:cNvSpPr>
          <p:nvPr>
            <p:ph type="sldNum" sz="quarter" idx="12"/>
          </p:nvPr>
        </p:nvSpPr>
        <p:spPr/>
        <p:txBody>
          <a:bodyPr/>
          <a:lstStyle/>
          <a:p>
            <a:fld id="{0428B417-CF6C-40D8-9716-DBA6F0F86AD9}" type="slidenum">
              <a:rPr lang="en-US" smtClean="0"/>
              <a:t>‹#›</a:t>
            </a:fld>
            <a:endParaRPr lang="en-US"/>
          </a:p>
        </p:txBody>
      </p:sp>
    </p:spTree>
    <p:extLst>
      <p:ext uri="{BB962C8B-B14F-4D97-AF65-F5344CB8AC3E}">
        <p14:creationId xmlns:p14="http://schemas.microsoft.com/office/powerpoint/2010/main" val="2002564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14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680" y="4916074"/>
            <a:ext cx="12184640" cy="194192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a:xfrm>
            <a:off x="546101" y="428625"/>
            <a:ext cx="11010900" cy="647700"/>
          </a:xfrm>
          <a:prstGeom prst="rect">
            <a:avLst/>
          </a:prstGeom>
        </p:spPr>
        <p:txBody>
          <a:bodyPr/>
          <a:lstStyle>
            <a:lvl1pPr marL="0" indent="0">
              <a:buNone/>
              <a:defRPr b="1">
                <a:solidFill>
                  <a:srgbClr val="0000C8"/>
                </a:solidFill>
              </a:defRPr>
            </a:lvl1pPr>
          </a:lstStyle>
          <a:p>
            <a:pPr lvl="0"/>
            <a:r>
              <a:rPr lang="en-US"/>
              <a:t>Title</a:t>
            </a:r>
            <a:endParaRPr lang="en-AU"/>
          </a:p>
        </p:txBody>
      </p:sp>
      <p:sp>
        <p:nvSpPr>
          <p:cNvPr id="6" name="Text Placeholder 3"/>
          <p:cNvSpPr>
            <a:spLocks noGrp="1"/>
          </p:cNvSpPr>
          <p:nvPr>
            <p:ph type="body" sz="quarter" idx="11" hasCustomPrompt="1"/>
          </p:nvPr>
        </p:nvSpPr>
        <p:spPr>
          <a:xfrm>
            <a:off x="552450" y="1295400"/>
            <a:ext cx="11010900" cy="647700"/>
          </a:xfrm>
          <a:prstGeom prst="rect">
            <a:avLst/>
          </a:prstGeom>
        </p:spPr>
        <p:txBody>
          <a:bodyPr/>
          <a:lstStyle>
            <a:lvl1pPr marL="0" indent="0">
              <a:buNone/>
              <a:defRPr sz="2000" b="1">
                <a:solidFill>
                  <a:schemeClr val="tx1"/>
                </a:solidFill>
              </a:defRPr>
            </a:lvl1pPr>
          </a:lstStyle>
          <a:p>
            <a:pPr lvl="0"/>
            <a:r>
              <a:rPr lang="en-US"/>
              <a:t>Text</a:t>
            </a:r>
          </a:p>
          <a:p>
            <a:pPr lvl="0"/>
            <a:endParaRPr lang="en-AU"/>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861" y="5977919"/>
            <a:ext cx="2165940" cy="482860"/>
          </a:xfrm>
          <a:prstGeom prst="rect">
            <a:avLst/>
          </a:prstGeom>
        </p:spPr>
      </p:pic>
    </p:spTree>
    <p:extLst>
      <p:ext uri="{BB962C8B-B14F-4D97-AF65-F5344CB8AC3E}">
        <p14:creationId xmlns:p14="http://schemas.microsoft.com/office/powerpoint/2010/main" val="241142153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5969000" cy="5562556"/>
          </a:xfrm>
          <a:prstGeom prst="rect">
            <a:avLst/>
          </a:prstGeom>
        </p:spPr>
        <p:txBody>
          <a:bodyPr/>
          <a:lstStyle/>
          <a:p>
            <a:endParaRPr lang="en-AU"/>
          </a:p>
        </p:txBody>
      </p:sp>
      <p:sp>
        <p:nvSpPr>
          <p:cNvPr id="7" name="Text Placeholder 6"/>
          <p:cNvSpPr>
            <a:spLocks noGrp="1"/>
          </p:cNvSpPr>
          <p:nvPr>
            <p:ph type="body" sz="quarter" idx="11" hasCustomPrompt="1"/>
          </p:nvPr>
        </p:nvSpPr>
        <p:spPr>
          <a:xfrm>
            <a:off x="6426200" y="266700"/>
            <a:ext cx="5486400" cy="666750"/>
          </a:xfrm>
          <a:prstGeom prst="rect">
            <a:avLst/>
          </a:prstGeom>
        </p:spPr>
        <p:txBody>
          <a:bodyPr/>
          <a:lstStyle>
            <a:lvl1pPr marL="0" indent="0">
              <a:buNone/>
              <a:defRPr sz="2800" b="1">
                <a:solidFill>
                  <a:srgbClr val="0000C8"/>
                </a:solidFill>
              </a:defRPr>
            </a:lvl1pPr>
          </a:lstStyle>
          <a:p>
            <a:pPr lvl="0"/>
            <a:r>
              <a:rPr lang="en-US"/>
              <a:t>Title</a:t>
            </a:r>
          </a:p>
          <a:p>
            <a:pPr lvl="0"/>
            <a:endParaRPr lang="en-US"/>
          </a:p>
          <a:p>
            <a:pPr lvl="0"/>
            <a:endParaRPr lang="en-US"/>
          </a:p>
          <a:p>
            <a:pPr lvl="0"/>
            <a:endParaRPr lang="en-AU"/>
          </a:p>
        </p:txBody>
      </p:sp>
      <p:sp>
        <p:nvSpPr>
          <p:cNvPr id="9" name="Text Placeholder 8"/>
          <p:cNvSpPr>
            <a:spLocks noGrp="1"/>
          </p:cNvSpPr>
          <p:nvPr>
            <p:ph type="body" sz="quarter" idx="12" hasCustomPrompt="1"/>
          </p:nvPr>
        </p:nvSpPr>
        <p:spPr>
          <a:xfrm>
            <a:off x="6426200" y="981076"/>
            <a:ext cx="5486400" cy="3952875"/>
          </a:xfrm>
          <a:prstGeom prst="rect">
            <a:avLst/>
          </a:prstGeom>
        </p:spPr>
        <p:txBody>
          <a:bodyPr/>
          <a:lstStyle>
            <a:lvl1pPr marL="0" indent="0">
              <a:buNone/>
              <a:defRPr sz="2000" b="1"/>
            </a:lvl1pPr>
          </a:lstStyle>
          <a:p>
            <a:pPr lvl="0"/>
            <a:r>
              <a:rPr lang="en-US"/>
              <a:t>Text</a:t>
            </a:r>
            <a:endParaRPr lang="en-AU"/>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5562556"/>
            <a:ext cx="12192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861" y="5977919"/>
            <a:ext cx="2165940" cy="482860"/>
          </a:xfrm>
          <a:prstGeom prst="rect">
            <a:avLst/>
          </a:prstGeom>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680" y="4916074"/>
            <a:ext cx="12184640" cy="1941927"/>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4"/>
          <p:cNvSpPr>
            <a:spLocks noGrp="1"/>
          </p:cNvSpPr>
          <p:nvPr>
            <p:ph type="pic" sz="quarter" idx="10"/>
          </p:nvPr>
        </p:nvSpPr>
        <p:spPr>
          <a:xfrm>
            <a:off x="0" y="0"/>
            <a:ext cx="5969000" cy="5410200"/>
          </a:xfrm>
          <a:custGeom>
            <a:avLst/>
            <a:gdLst>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6858000 h 6858000"/>
              <a:gd name="connsiteX4" fmla="*/ 0 w 4476750"/>
              <a:gd name="connsiteY4" fmla="*/ 0 h 6858000"/>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4914900 h 6858000"/>
              <a:gd name="connsiteX4" fmla="*/ 0 w 4476750"/>
              <a:gd name="connsiteY4" fmla="*/ 0 h 685800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14900 h 5429250"/>
              <a:gd name="connsiteX4" fmla="*/ 0 w 4476750"/>
              <a:gd name="connsiteY4" fmla="*/ 0 h 542925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24425 h 5429250"/>
              <a:gd name="connsiteX4" fmla="*/ 0 w 4476750"/>
              <a:gd name="connsiteY4" fmla="*/ 0 h 542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0" h="5429250">
                <a:moveTo>
                  <a:pt x="0" y="0"/>
                </a:moveTo>
                <a:lnTo>
                  <a:pt x="4476750" y="0"/>
                </a:lnTo>
                <a:lnTo>
                  <a:pt x="4476750" y="5429250"/>
                </a:lnTo>
                <a:lnTo>
                  <a:pt x="0" y="4924425"/>
                </a:lnTo>
                <a:lnTo>
                  <a:pt x="0" y="0"/>
                </a:lnTo>
                <a:close/>
              </a:path>
            </a:pathLst>
          </a:custGeom>
        </p:spPr>
        <p:txBody>
          <a:bodyPr/>
          <a:lstStyle/>
          <a:p>
            <a:endParaRPr lang="en-AU"/>
          </a:p>
        </p:txBody>
      </p:sp>
      <p:sp>
        <p:nvSpPr>
          <p:cNvPr id="7" name="Text Placeholder 6"/>
          <p:cNvSpPr>
            <a:spLocks noGrp="1"/>
          </p:cNvSpPr>
          <p:nvPr>
            <p:ph type="body" sz="quarter" idx="11" hasCustomPrompt="1"/>
          </p:nvPr>
        </p:nvSpPr>
        <p:spPr>
          <a:xfrm>
            <a:off x="6426200" y="266700"/>
            <a:ext cx="5486400" cy="666750"/>
          </a:xfrm>
          <a:prstGeom prst="rect">
            <a:avLst/>
          </a:prstGeom>
        </p:spPr>
        <p:txBody>
          <a:bodyPr/>
          <a:lstStyle>
            <a:lvl1pPr marL="0" indent="0">
              <a:buNone/>
              <a:defRPr sz="2800" b="1">
                <a:solidFill>
                  <a:srgbClr val="0000C8"/>
                </a:solidFill>
              </a:defRPr>
            </a:lvl1pPr>
          </a:lstStyle>
          <a:p>
            <a:pPr lvl="0"/>
            <a:r>
              <a:rPr lang="en-US"/>
              <a:t>Title</a:t>
            </a:r>
          </a:p>
          <a:p>
            <a:pPr lvl="0"/>
            <a:endParaRPr lang="en-US"/>
          </a:p>
          <a:p>
            <a:pPr lvl="0"/>
            <a:endParaRPr lang="en-US"/>
          </a:p>
          <a:p>
            <a:pPr lvl="0"/>
            <a:endParaRPr lang="en-AU"/>
          </a:p>
        </p:txBody>
      </p:sp>
      <p:sp>
        <p:nvSpPr>
          <p:cNvPr id="9" name="Text Placeholder 8"/>
          <p:cNvSpPr>
            <a:spLocks noGrp="1"/>
          </p:cNvSpPr>
          <p:nvPr>
            <p:ph type="body" sz="quarter" idx="12" hasCustomPrompt="1"/>
          </p:nvPr>
        </p:nvSpPr>
        <p:spPr>
          <a:xfrm>
            <a:off x="6426200" y="981076"/>
            <a:ext cx="5486400" cy="3952875"/>
          </a:xfrm>
          <a:prstGeom prst="rect">
            <a:avLst/>
          </a:prstGeom>
        </p:spPr>
        <p:txBody>
          <a:bodyPr/>
          <a:lstStyle>
            <a:lvl1pPr marL="0" indent="0">
              <a:buNone/>
              <a:defRPr sz="2000" b="1"/>
            </a:lvl1pPr>
          </a:lstStyle>
          <a:p>
            <a:pPr lvl="0"/>
            <a:r>
              <a:rPr lang="en-US"/>
              <a:t>Text</a:t>
            </a:r>
            <a:endParaRPr lang="en-AU"/>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861" y="5977919"/>
            <a:ext cx="2165940" cy="482860"/>
          </a:xfrm>
          <a:prstGeom prst="rect">
            <a:avLst/>
          </a:prstGeom>
        </p:spPr>
      </p:pic>
    </p:spTree>
    <p:extLst>
      <p:ext uri="{BB962C8B-B14F-4D97-AF65-F5344CB8AC3E}">
        <p14:creationId xmlns:p14="http://schemas.microsoft.com/office/powerpoint/2010/main" val="94815175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413501" y="0"/>
            <a:ext cx="5778500" cy="5562556"/>
          </a:xfrm>
          <a:prstGeom prst="rect">
            <a:avLst/>
          </a:prstGeom>
        </p:spPr>
        <p:txBody>
          <a:bodyPr/>
          <a:lstStyle/>
          <a:p>
            <a:endParaRPr lang="en-AU"/>
          </a:p>
        </p:txBody>
      </p:sp>
      <p:sp>
        <p:nvSpPr>
          <p:cNvPr id="3" name="Text Placeholder 6"/>
          <p:cNvSpPr>
            <a:spLocks noGrp="1"/>
          </p:cNvSpPr>
          <p:nvPr>
            <p:ph type="body" sz="quarter" idx="11" hasCustomPrompt="1"/>
          </p:nvPr>
        </p:nvSpPr>
        <p:spPr>
          <a:xfrm>
            <a:off x="444500" y="266700"/>
            <a:ext cx="5486400" cy="666750"/>
          </a:xfrm>
          <a:prstGeom prst="rect">
            <a:avLst/>
          </a:prstGeom>
        </p:spPr>
        <p:txBody>
          <a:bodyPr/>
          <a:lstStyle>
            <a:lvl1pPr marL="0" indent="0">
              <a:buNone/>
              <a:defRPr sz="2800" b="1">
                <a:solidFill>
                  <a:srgbClr val="0000C8"/>
                </a:solidFill>
              </a:defRPr>
            </a:lvl1pPr>
          </a:lstStyle>
          <a:p>
            <a:pPr lvl="0"/>
            <a:r>
              <a:rPr lang="en-US"/>
              <a:t>Title</a:t>
            </a:r>
          </a:p>
          <a:p>
            <a:pPr lvl="0"/>
            <a:endParaRPr lang="en-US"/>
          </a:p>
          <a:p>
            <a:pPr lvl="0"/>
            <a:endParaRPr lang="en-US"/>
          </a:p>
          <a:p>
            <a:pPr lvl="0"/>
            <a:endParaRPr lang="en-AU"/>
          </a:p>
        </p:txBody>
      </p:sp>
      <p:sp>
        <p:nvSpPr>
          <p:cNvPr id="4" name="Text Placeholder 8"/>
          <p:cNvSpPr>
            <a:spLocks noGrp="1"/>
          </p:cNvSpPr>
          <p:nvPr>
            <p:ph type="body" sz="quarter" idx="12" hasCustomPrompt="1"/>
          </p:nvPr>
        </p:nvSpPr>
        <p:spPr>
          <a:xfrm>
            <a:off x="431800" y="1028701"/>
            <a:ext cx="5486400" cy="3952875"/>
          </a:xfrm>
          <a:prstGeom prst="rect">
            <a:avLst/>
          </a:prstGeom>
        </p:spPr>
        <p:txBody>
          <a:bodyPr/>
          <a:lstStyle>
            <a:lvl1pPr marL="0" indent="0">
              <a:buNone/>
              <a:defRPr sz="2000" b="1"/>
            </a:lvl1pPr>
          </a:lstStyle>
          <a:p>
            <a:pPr lvl="0"/>
            <a:r>
              <a:rPr lang="en-US"/>
              <a:t>Text</a:t>
            </a:r>
            <a:endParaRPr lang="en-AU"/>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5562556"/>
            <a:ext cx="12192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861" y="5977919"/>
            <a:ext cx="2165940" cy="482860"/>
          </a:xfrm>
          <a:prstGeom prst="rect">
            <a:avLst/>
          </a:prstGeom>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680" y="4916074"/>
            <a:ext cx="12184640" cy="19419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861" y="5977919"/>
            <a:ext cx="2165940" cy="482860"/>
          </a:xfrm>
          <a:prstGeom prst="rect">
            <a:avLst/>
          </a:prstGeom>
        </p:spPr>
      </p:pic>
      <p:sp>
        <p:nvSpPr>
          <p:cNvPr id="2" name="Picture Placeholder 4"/>
          <p:cNvSpPr>
            <a:spLocks noGrp="1"/>
          </p:cNvSpPr>
          <p:nvPr>
            <p:ph type="pic" sz="quarter" idx="10"/>
          </p:nvPr>
        </p:nvSpPr>
        <p:spPr>
          <a:xfrm>
            <a:off x="6413501" y="-9526"/>
            <a:ext cx="5778500" cy="5953125"/>
          </a:xfrm>
          <a:custGeom>
            <a:avLst/>
            <a:gdLst>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6858000 h 6858000"/>
              <a:gd name="connsiteX4" fmla="*/ 0 w 4333875"/>
              <a:gd name="connsiteY4" fmla="*/ 0 h 6858000"/>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5476875 h 6858000"/>
              <a:gd name="connsiteX4" fmla="*/ 0 w 4333875"/>
              <a:gd name="connsiteY4" fmla="*/ 0 h 6858000"/>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76875 h 5953125"/>
              <a:gd name="connsiteX4" fmla="*/ 0 w 4333875"/>
              <a:gd name="connsiteY4" fmla="*/ 0 h 5953125"/>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67350 h 5953125"/>
              <a:gd name="connsiteX4" fmla="*/ 0 w 4333875"/>
              <a:gd name="connsiteY4" fmla="*/ 0 h 59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875" h="5953125">
                <a:moveTo>
                  <a:pt x="0" y="0"/>
                </a:moveTo>
                <a:lnTo>
                  <a:pt x="4333875" y="0"/>
                </a:lnTo>
                <a:lnTo>
                  <a:pt x="4333875" y="5953125"/>
                </a:lnTo>
                <a:lnTo>
                  <a:pt x="0" y="5467350"/>
                </a:lnTo>
                <a:lnTo>
                  <a:pt x="0" y="0"/>
                </a:lnTo>
                <a:close/>
              </a:path>
            </a:pathLst>
          </a:custGeom>
        </p:spPr>
        <p:txBody>
          <a:bodyPr/>
          <a:lstStyle/>
          <a:p>
            <a:endParaRPr lang="en-AU"/>
          </a:p>
        </p:txBody>
      </p:sp>
      <p:sp>
        <p:nvSpPr>
          <p:cNvPr id="3" name="Text Placeholder 6"/>
          <p:cNvSpPr>
            <a:spLocks noGrp="1"/>
          </p:cNvSpPr>
          <p:nvPr>
            <p:ph type="body" sz="quarter" idx="11" hasCustomPrompt="1"/>
          </p:nvPr>
        </p:nvSpPr>
        <p:spPr>
          <a:xfrm>
            <a:off x="444500" y="266700"/>
            <a:ext cx="5486400" cy="666750"/>
          </a:xfrm>
          <a:prstGeom prst="rect">
            <a:avLst/>
          </a:prstGeom>
        </p:spPr>
        <p:txBody>
          <a:bodyPr/>
          <a:lstStyle>
            <a:lvl1pPr marL="0" indent="0">
              <a:buNone/>
              <a:defRPr sz="2800" b="1">
                <a:solidFill>
                  <a:srgbClr val="0000C8"/>
                </a:solidFill>
              </a:defRPr>
            </a:lvl1pPr>
          </a:lstStyle>
          <a:p>
            <a:pPr lvl="0"/>
            <a:r>
              <a:rPr lang="en-US"/>
              <a:t>Title</a:t>
            </a:r>
          </a:p>
          <a:p>
            <a:pPr lvl="0"/>
            <a:endParaRPr lang="en-US"/>
          </a:p>
          <a:p>
            <a:pPr lvl="0"/>
            <a:endParaRPr lang="en-US"/>
          </a:p>
          <a:p>
            <a:pPr lvl="0"/>
            <a:endParaRPr lang="en-AU"/>
          </a:p>
        </p:txBody>
      </p:sp>
      <p:sp>
        <p:nvSpPr>
          <p:cNvPr id="4" name="Text Placeholder 8"/>
          <p:cNvSpPr>
            <a:spLocks noGrp="1"/>
          </p:cNvSpPr>
          <p:nvPr>
            <p:ph type="body" sz="quarter" idx="12" hasCustomPrompt="1"/>
          </p:nvPr>
        </p:nvSpPr>
        <p:spPr>
          <a:xfrm>
            <a:off x="431800" y="1028701"/>
            <a:ext cx="5486400" cy="3952875"/>
          </a:xfrm>
          <a:prstGeom prst="rect">
            <a:avLst/>
          </a:prstGeom>
        </p:spPr>
        <p:txBody>
          <a:bodyPr/>
          <a:lstStyle>
            <a:lvl1pPr marL="0" indent="0">
              <a:buNone/>
              <a:defRPr sz="2000" b="1"/>
            </a:lvl1pPr>
          </a:lstStyle>
          <a:p>
            <a:pPr lvl="0"/>
            <a:r>
              <a:rPr lang="en-US"/>
              <a:t>Text</a:t>
            </a:r>
            <a:endParaRPr lang="en-AU"/>
          </a:p>
        </p:txBody>
      </p:sp>
    </p:spTree>
    <p:extLst>
      <p:ext uri="{BB962C8B-B14F-4D97-AF65-F5344CB8AC3E}">
        <p14:creationId xmlns:p14="http://schemas.microsoft.com/office/powerpoint/2010/main" val="225552506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AU"/>
              <a:t>INSERT PICTURE</a:t>
            </a:r>
          </a:p>
        </p:txBody>
      </p:sp>
    </p:spTree>
    <p:extLst>
      <p:ext uri="{BB962C8B-B14F-4D97-AF65-F5344CB8AC3E}">
        <p14:creationId xmlns:p14="http://schemas.microsoft.com/office/powerpoint/2010/main" val="184863649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ooter:Full screen imag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1"/>
            <a:ext cx="12192000" cy="5686424"/>
          </a:xfrm>
          <a:prstGeom prst="rect">
            <a:avLst/>
          </a:prstGeom>
        </p:spPr>
        <p:txBody>
          <a:bodyPr vert="horz" anchor="ctr"/>
          <a:lstStyle>
            <a:lvl1pPr marL="0" indent="0" algn="ctr">
              <a:buNone/>
              <a:defRPr i="1" baseline="0">
                <a:solidFill>
                  <a:srgbClr val="E632C0"/>
                </a:solidFill>
              </a:defRPr>
            </a:lvl1pPr>
          </a:lstStyle>
          <a:p>
            <a:r>
              <a:rPr lang="en-US"/>
              <a:t>Click icon to add picture</a:t>
            </a:r>
            <a:endParaRPr lang="en-AU"/>
          </a:p>
        </p:txBody>
      </p:sp>
      <p:pic>
        <p:nvPicPr>
          <p:cNvPr id="8" name="Picture 7" descr="Corporate slides_for PPT_bkgrnd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686427"/>
            <a:ext cx="12192000" cy="1171575"/>
          </a:xfrm>
          <a:prstGeom prst="rect">
            <a:avLst/>
          </a:prstGeom>
        </p:spPr>
      </p:pic>
      <p:pic>
        <p:nvPicPr>
          <p:cNvPr id="6" name="Picture 5"/>
          <p:cNvPicPr preferRelativeResize="0">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1407" y="5724971"/>
            <a:ext cx="2341077" cy="1127863"/>
          </a:xfrm>
          <a:prstGeom prst="rect">
            <a:avLst/>
          </a:prstGeom>
        </p:spPr>
      </p:pic>
    </p:spTree>
    <p:extLst>
      <p:ext uri="{BB962C8B-B14F-4D97-AF65-F5344CB8AC3E}">
        <p14:creationId xmlns:p14="http://schemas.microsoft.com/office/powerpoint/2010/main" val="246359002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3962400" y="387353"/>
            <a:ext cx="4267200" cy="461665"/>
          </a:xfrm>
          <a:prstGeom prst="rect">
            <a:avLst/>
          </a:prstGeom>
          <a:noFill/>
          <a:ln w="9525">
            <a:noFill/>
            <a:miter lim="800000"/>
            <a:headEnd/>
            <a:tailEnd/>
          </a:ln>
        </p:spPr>
        <p:txBody>
          <a:bodyPr>
            <a:spAutoFit/>
          </a:bodyPr>
          <a:lstStyle/>
          <a:p>
            <a:pPr algn="ctr">
              <a:spcBef>
                <a:spcPct val="50000"/>
              </a:spcBef>
              <a:defRPr/>
            </a:pPr>
            <a:endParaRPr lang="en-US" sz="240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4" r:id="rId5"/>
    <p:sldLayoutId id="2147483652" r:id="rId6"/>
    <p:sldLayoutId id="2147483655" r:id="rId7"/>
    <p:sldLayoutId id="2147483653" r:id="rId8"/>
    <p:sldLayoutId id="2147483657" r:id="rId9"/>
  </p:sldLayoutIdLst>
  <p:transition/>
  <p:txStyles>
    <p:titleStyle>
      <a:lvl1pPr algn="ctr" rtl="0" eaLnBrk="0" fontAlgn="base" hangingPunct="0">
        <a:spcBef>
          <a:spcPct val="0"/>
        </a:spcBef>
        <a:spcAft>
          <a:spcPct val="0"/>
        </a:spcAft>
        <a:defRPr sz="4400">
          <a:solidFill>
            <a:schemeClr val="tx2"/>
          </a:solidFill>
          <a:latin typeface="+mj-lt"/>
          <a:ea typeface="Arial" pitchFamily="-65" charset="0"/>
          <a:cs typeface="+mj-cs"/>
        </a:defRPr>
      </a:lvl1pPr>
      <a:lvl2pPr algn="ctr" rtl="0" eaLnBrk="0" fontAlgn="base" hangingPunct="0">
        <a:spcBef>
          <a:spcPct val="0"/>
        </a:spcBef>
        <a:spcAft>
          <a:spcPct val="0"/>
        </a:spcAft>
        <a:defRPr sz="4400">
          <a:solidFill>
            <a:schemeClr val="tx2"/>
          </a:solidFill>
          <a:latin typeface="Arial" charset="0"/>
          <a:ea typeface="Arial" pitchFamily="-65" charset="0"/>
          <a:cs typeface="Arial" charset="0"/>
        </a:defRPr>
      </a:lvl2pPr>
      <a:lvl3pPr algn="ctr" rtl="0" eaLnBrk="0" fontAlgn="base" hangingPunct="0">
        <a:spcBef>
          <a:spcPct val="0"/>
        </a:spcBef>
        <a:spcAft>
          <a:spcPct val="0"/>
        </a:spcAft>
        <a:defRPr sz="4400">
          <a:solidFill>
            <a:schemeClr val="tx2"/>
          </a:solidFill>
          <a:latin typeface="Arial" charset="0"/>
          <a:ea typeface="Arial" pitchFamily="-65" charset="0"/>
          <a:cs typeface="Arial" charset="0"/>
        </a:defRPr>
      </a:lvl3pPr>
      <a:lvl4pPr algn="ctr" rtl="0" eaLnBrk="0" fontAlgn="base" hangingPunct="0">
        <a:spcBef>
          <a:spcPct val="0"/>
        </a:spcBef>
        <a:spcAft>
          <a:spcPct val="0"/>
        </a:spcAft>
        <a:defRPr sz="4400">
          <a:solidFill>
            <a:schemeClr val="tx2"/>
          </a:solidFill>
          <a:latin typeface="Arial" charset="0"/>
          <a:ea typeface="Arial" pitchFamily="-65" charset="0"/>
          <a:cs typeface="Arial" charset="0"/>
        </a:defRPr>
      </a:lvl4pPr>
      <a:lvl5pPr algn="ctr" rtl="0" eaLnBrk="0" fontAlgn="base" hangingPunct="0">
        <a:spcBef>
          <a:spcPct val="0"/>
        </a:spcBef>
        <a:spcAft>
          <a:spcPct val="0"/>
        </a:spcAft>
        <a:defRPr sz="4400">
          <a:solidFill>
            <a:schemeClr val="tx2"/>
          </a:solidFill>
          <a:latin typeface="Arial" charset="0"/>
          <a:ea typeface="Arial" pitchFamily="-65"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65"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65"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65"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2/24/2021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9863323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090DCE-99FD-4415-B06A-F37111BB3F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7960AE-3B74-4234-8D9C-A1B47BA5FE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7F7DC-0B26-44A9-8BA6-926A204A98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7BC52-9ECF-4AA5-8E4C-C57C6B4BE1FC}" type="datetimeFigureOut">
              <a:rPr lang="en-US" smtClean="0"/>
              <a:t>2/24/2021</a:t>
            </a:fld>
            <a:endParaRPr lang="en-US"/>
          </a:p>
        </p:txBody>
      </p:sp>
      <p:sp>
        <p:nvSpPr>
          <p:cNvPr id="5" name="Footer Placeholder 4">
            <a:extLst>
              <a:ext uri="{FF2B5EF4-FFF2-40B4-BE49-F238E27FC236}">
                <a16:creationId xmlns:a16="http://schemas.microsoft.com/office/drawing/2014/main" id="{AF5C97F9-1601-469B-9571-DD4E595034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6B2EC3-AB11-4544-AA8F-8530009C0C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8B417-CF6C-40D8-9716-DBA6F0F86AD9}" type="slidenum">
              <a:rPr lang="en-US" smtClean="0"/>
              <a:t>‹#›</a:t>
            </a:fld>
            <a:endParaRPr lang="en-US"/>
          </a:p>
        </p:txBody>
      </p:sp>
    </p:spTree>
    <p:extLst>
      <p:ext uri="{BB962C8B-B14F-4D97-AF65-F5344CB8AC3E}">
        <p14:creationId xmlns:p14="http://schemas.microsoft.com/office/powerpoint/2010/main" val="11215477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taylorinstitute.ucalgary.ca/sites/default/files/Teaching%20Squares%20Guide%20Final%20v2.pdf"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sz="quarter"/>
          </p:nvPr>
        </p:nvSpPr>
        <p:spPr>
          <a:xfrm>
            <a:off x="2161504" y="4012564"/>
            <a:ext cx="7868991" cy="387351"/>
          </a:xfrm>
          <a:prstGeom prst="rect">
            <a:avLst/>
          </a:prstGeom>
          <a:noFill/>
        </p:spPr>
        <p:txBody>
          <a:bodyPr/>
          <a:lstStyle/>
          <a:p>
            <a:pPr algn="ctr"/>
            <a:br>
              <a:rPr lang="en-US" b="1" dirty="0"/>
            </a:br>
            <a:r>
              <a:rPr lang="en-US" b="1" dirty="0"/>
              <a:t>Education Futures Professional Development Series Inclusive pedagogies in Higher Education Part 1: Does social class matter in HE?</a:t>
            </a:r>
            <a:br>
              <a:rPr lang="en-US" dirty="0"/>
            </a:br>
            <a:endParaRPr lang="en-US" dirty="0"/>
          </a:p>
        </p:txBody>
      </p:sp>
      <p:sp>
        <p:nvSpPr>
          <p:cNvPr id="13315" name="Rectangle 3"/>
          <p:cNvSpPr>
            <a:spLocks noGrp="1" noChangeArrowheads="1"/>
          </p:cNvSpPr>
          <p:nvPr>
            <p:ph type="subTitle" sz="quarter" idx="1"/>
          </p:nvPr>
        </p:nvSpPr>
        <p:spPr>
          <a:xfrm>
            <a:off x="3086100" y="5404114"/>
            <a:ext cx="6019800" cy="1566147"/>
          </a:xfrm>
          <a:prstGeom prst="rect">
            <a:avLst/>
          </a:prstGeom>
          <a:noFill/>
        </p:spPr>
        <p:txBody>
          <a:bodyPr>
            <a:normAutofit/>
          </a:bodyPr>
          <a:lstStyle/>
          <a:p>
            <a:pPr algn="ctr" eaLnBrk="1" hangingPunct="1"/>
            <a:r>
              <a:rPr lang="en-US" sz="1800" b="1" dirty="0"/>
              <a:t>Dr Sarah Hattam &amp; Tanya Weiler </a:t>
            </a:r>
          </a:p>
          <a:p>
            <a:pPr algn="ctr" eaLnBrk="1" hangingPunct="1"/>
            <a:r>
              <a:rPr lang="en-US" sz="1800" b="1" dirty="0"/>
              <a:t>UniSA College, South Australia </a:t>
            </a:r>
          </a:p>
        </p:txBody>
      </p:sp>
      <p:sp>
        <p:nvSpPr>
          <p:cNvPr id="2" name="Rectangle 1">
            <a:extLst>
              <a:ext uri="{FF2B5EF4-FFF2-40B4-BE49-F238E27FC236}">
                <a16:creationId xmlns:a16="http://schemas.microsoft.com/office/drawing/2014/main" id="{05FD078A-27DE-4EF2-B443-4DE275FE40D3}"/>
              </a:ext>
            </a:extLst>
          </p:cNvPr>
          <p:cNvSpPr/>
          <p:nvPr/>
        </p:nvSpPr>
        <p:spPr>
          <a:xfrm>
            <a:off x="1767840" y="906444"/>
            <a:ext cx="8915400" cy="1938992"/>
          </a:xfrm>
          <a:prstGeom prst="rect">
            <a:avLst/>
          </a:prstGeom>
        </p:spPr>
        <p:txBody>
          <a:bodyPr wrap="square">
            <a:spAutoFit/>
          </a:bodyPr>
          <a:lstStyle/>
          <a:p>
            <a:r>
              <a:rPr lang="en-AU" sz="2000" dirty="0">
                <a:solidFill>
                  <a:schemeClr val="bg1"/>
                </a:solidFill>
              </a:rPr>
              <a:t>While we concur with Shor (1992, p. 196) that most often, ‘students do not come to class with a transformative agenda. Few are looking for empowering education’, students are often transformed through their engagement with enabling education. We are committed to giving our students a positive experience of education and to build their confidence so they could imagine pursuing tertiary education.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B834A8-3C7D-4C32-8B87-9260549D858B}"/>
              </a:ext>
            </a:extLst>
          </p:cNvPr>
          <p:cNvSpPr>
            <a:spLocks noGrp="1"/>
          </p:cNvSpPr>
          <p:nvPr>
            <p:ph type="body" sz="quarter" idx="10"/>
          </p:nvPr>
        </p:nvSpPr>
        <p:spPr/>
        <p:txBody>
          <a:bodyPr/>
          <a:lstStyle/>
          <a:p>
            <a:r>
              <a:rPr lang="en-AU" dirty="0"/>
              <a:t>Widening Participation Policy and Context </a:t>
            </a:r>
            <a:endParaRPr lang="en-US" dirty="0"/>
          </a:p>
        </p:txBody>
      </p:sp>
      <p:sp>
        <p:nvSpPr>
          <p:cNvPr id="3" name="Text Placeholder 2">
            <a:extLst>
              <a:ext uri="{FF2B5EF4-FFF2-40B4-BE49-F238E27FC236}">
                <a16:creationId xmlns:a16="http://schemas.microsoft.com/office/drawing/2014/main" id="{0B59F39D-6996-4100-9C08-0743C604DBD3}"/>
              </a:ext>
            </a:extLst>
          </p:cNvPr>
          <p:cNvSpPr>
            <a:spLocks noGrp="1"/>
          </p:cNvSpPr>
          <p:nvPr>
            <p:ph type="body" sz="quarter" idx="11"/>
          </p:nvPr>
        </p:nvSpPr>
        <p:spPr/>
        <p:txBody>
          <a:bodyPr/>
          <a:lstStyle/>
          <a:p>
            <a:endParaRPr lang="en-AU" b="0" dirty="0"/>
          </a:p>
          <a:p>
            <a:r>
              <a:rPr lang="en-AU" dirty="0"/>
              <a:t>What is Widening Participation policy? </a:t>
            </a:r>
          </a:p>
          <a:p>
            <a:r>
              <a:rPr lang="en-AU" b="0" dirty="0"/>
              <a:t>Our enabling program was created to closely align with Australia’s widening participation targets, specifically the </a:t>
            </a:r>
            <a:r>
              <a:rPr lang="en-AU" dirty="0"/>
              <a:t>2020 target that “20 per cent of undergraduate enrolments in HE should be students from lower socio-economic backgrounds</a:t>
            </a:r>
            <a:r>
              <a:rPr lang="en-AU" b="0" dirty="0"/>
              <a:t>” (Bradley 2008, p. xiv). </a:t>
            </a:r>
          </a:p>
          <a:p>
            <a:endParaRPr lang="en-AU" b="0" dirty="0"/>
          </a:p>
          <a:p>
            <a:r>
              <a:rPr lang="en-AU" dirty="0"/>
              <a:t>What percentage of students defined as equity students at the College? </a:t>
            </a:r>
          </a:p>
          <a:p>
            <a:r>
              <a:rPr lang="en-AU" dirty="0"/>
              <a:t>Sixty four percent </a:t>
            </a:r>
            <a:r>
              <a:rPr lang="en-AU" b="0" dirty="0"/>
              <a:t>of students that enrol in our pathway programs belong to a defined equity group, with </a:t>
            </a:r>
            <a:r>
              <a:rPr lang="en-AU" dirty="0"/>
              <a:t>56.5% of the 2019 student cohort coming from low socio-economic status </a:t>
            </a:r>
            <a:r>
              <a:rPr lang="en-AU" b="0" dirty="0"/>
              <a:t>groups (SES) where equity categories often intersect, and our students experience ‘</a:t>
            </a:r>
            <a:r>
              <a:rPr lang="en-AU" b="0" dirty="0" err="1"/>
              <a:t>insersectional</a:t>
            </a:r>
            <a:r>
              <a:rPr lang="en-AU" b="0" dirty="0"/>
              <a:t>’ marginalisation (Burke, Crozier &amp; </a:t>
            </a:r>
            <a:r>
              <a:rPr lang="en-AU" b="0" dirty="0" err="1"/>
              <a:t>Misiaszek</a:t>
            </a:r>
            <a:r>
              <a:rPr lang="en-AU" b="0" dirty="0"/>
              <a:t>, 2017). </a:t>
            </a:r>
            <a:endParaRPr lang="en-US" b="0" dirty="0"/>
          </a:p>
        </p:txBody>
      </p:sp>
    </p:spTree>
    <p:extLst>
      <p:ext uri="{BB962C8B-B14F-4D97-AF65-F5344CB8AC3E}">
        <p14:creationId xmlns:p14="http://schemas.microsoft.com/office/powerpoint/2010/main" val="5355178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39A29F-4432-43CF-AAC4-BF179861FCB1}"/>
              </a:ext>
            </a:extLst>
          </p:cNvPr>
          <p:cNvSpPr>
            <a:spLocks noGrp="1"/>
          </p:cNvSpPr>
          <p:nvPr>
            <p:ph type="body" sz="quarter" idx="10"/>
          </p:nvPr>
        </p:nvSpPr>
        <p:spPr/>
        <p:txBody>
          <a:bodyPr/>
          <a:lstStyle/>
          <a:p>
            <a:r>
              <a:rPr lang="en-AU" dirty="0"/>
              <a:t>Correlation of school completion rates with social class </a:t>
            </a:r>
            <a:endParaRPr lang="en-US" dirty="0"/>
          </a:p>
        </p:txBody>
      </p:sp>
      <p:sp>
        <p:nvSpPr>
          <p:cNvPr id="3" name="Text Placeholder 2">
            <a:extLst>
              <a:ext uri="{FF2B5EF4-FFF2-40B4-BE49-F238E27FC236}">
                <a16:creationId xmlns:a16="http://schemas.microsoft.com/office/drawing/2014/main" id="{D836079A-A3F8-4596-9D46-C58B8253230A}"/>
              </a:ext>
            </a:extLst>
          </p:cNvPr>
          <p:cNvSpPr>
            <a:spLocks noGrp="1"/>
          </p:cNvSpPr>
          <p:nvPr>
            <p:ph type="body" sz="quarter" idx="11"/>
          </p:nvPr>
        </p:nvSpPr>
        <p:spPr/>
        <p:txBody>
          <a:bodyPr/>
          <a:lstStyle/>
          <a:p>
            <a:r>
              <a:rPr lang="en-AU" dirty="0"/>
              <a:t>What percentage of students do not complete secondary school? </a:t>
            </a:r>
          </a:p>
          <a:p>
            <a:r>
              <a:rPr lang="en-AU" b="0" dirty="0"/>
              <a:t>The Federal government reports an increase in high school retention over the last twenty-plus years with a jump from 66.9% Apparent Retention in 1997 (ABS figures 1997) to 84% Apparent Retention in 2019 (ABS figures 2019), however the problem remains that the lower school completion rates and the possibilities of entering university for students from low-SES backgrounds. </a:t>
            </a:r>
          </a:p>
          <a:p>
            <a:endParaRPr lang="en-AU" b="0" dirty="0"/>
          </a:p>
          <a:p>
            <a:r>
              <a:rPr lang="en-AU" dirty="0"/>
              <a:t>How is social class reflected in these numbers? </a:t>
            </a:r>
          </a:p>
          <a:p>
            <a:r>
              <a:rPr lang="en-AU" b="0" dirty="0"/>
              <a:t>Other studies provide a more nuanced account according to demographic factors that 26% young people do not complete year 12 by age 19 with </a:t>
            </a:r>
            <a:r>
              <a:rPr lang="en-AU" dirty="0"/>
              <a:t>40% of low SES young people not completing year 12 by age 19</a:t>
            </a:r>
            <a:r>
              <a:rPr lang="en-AU" b="0" dirty="0"/>
              <a:t> (Lamb et al. 2015). </a:t>
            </a:r>
            <a:endParaRPr lang="en-US" b="0" dirty="0"/>
          </a:p>
        </p:txBody>
      </p:sp>
    </p:spTree>
    <p:extLst>
      <p:ext uri="{BB962C8B-B14F-4D97-AF65-F5344CB8AC3E}">
        <p14:creationId xmlns:p14="http://schemas.microsoft.com/office/powerpoint/2010/main" val="80387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FC0665-07B6-4533-B4EC-B3AB21DA2472}"/>
              </a:ext>
            </a:extLst>
          </p:cNvPr>
          <p:cNvSpPr>
            <a:spLocks noGrp="1"/>
          </p:cNvSpPr>
          <p:nvPr>
            <p:ph type="body" sz="quarter" idx="10"/>
          </p:nvPr>
        </p:nvSpPr>
        <p:spPr/>
        <p:txBody>
          <a:bodyPr/>
          <a:lstStyle/>
          <a:p>
            <a:r>
              <a:rPr lang="en-AU" dirty="0"/>
              <a:t>Outcomes of Widening Participation </a:t>
            </a:r>
            <a:endParaRPr lang="en-US" dirty="0"/>
          </a:p>
        </p:txBody>
      </p:sp>
      <p:sp>
        <p:nvSpPr>
          <p:cNvPr id="3" name="Text Placeholder 2">
            <a:extLst>
              <a:ext uri="{FF2B5EF4-FFF2-40B4-BE49-F238E27FC236}">
                <a16:creationId xmlns:a16="http://schemas.microsoft.com/office/drawing/2014/main" id="{A58629EF-D506-4CDF-AF2C-8F888A1B2ACB}"/>
              </a:ext>
            </a:extLst>
          </p:cNvPr>
          <p:cNvSpPr>
            <a:spLocks noGrp="1"/>
          </p:cNvSpPr>
          <p:nvPr>
            <p:ph type="body" sz="quarter" idx="11"/>
          </p:nvPr>
        </p:nvSpPr>
        <p:spPr>
          <a:xfrm>
            <a:off x="546101" y="914400"/>
            <a:ext cx="11010900" cy="647700"/>
          </a:xfrm>
        </p:spPr>
        <p:txBody>
          <a:bodyPr/>
          <a:lstStyle/>
          <a:p>
            <a:endParaRPr lang="en-AU" dirty="0"/>
          </a:p>
          <a:p>
            <a:r>
              <a:rPr lang="en-AU" b="0" dirty="0"/>
              <a:t>WP initiatives have increased participation of students from lower-socioeconomic backgrounds into undergraduate programs. Between 2008 and 2105, </a:t>
            </a:r>
            <a:r>
              <a:rPr lang="en-AU" dirty="0"/>
              <a:t>there was an increase of 50.4 per cent of student enrolments from lower-socioeconomic groups into university programs </a:t>
            </a:r>
            <a:r>
              <a:rPr lang="en-AU" b="0" dirty="0"/>
              <a:t>(NCSEHE 2017), with a significant number entering via enabling pathways. </a:t>
            </a:r>
          </a:p>
          <a:p>
            <a:endParaRPr lang="en-AU" b="0" dirty="0"/>
          </a:p>
          <a:p>
            <a:r>
              <a:rPr lang="en-AU" b="0" dirty="0"/>
              <a:t>Completion numbers according to socio-economic band reveal a </a:t>
            </a:r>
            <a:r>
              <a:rPr lang="en-AU" dirty="0"/>
              <a:t>disparity as 68.9 per </a:t>
            </a:r>
            <a:r>
              <a:rPr lang="en-AU" b="0" dirty="0"/>
              <a:t>cents of students from lower-SES backgrounds complete their university degree compared with </a:t>
            </a:r>
            <a:r>
              <a:rPr lang="en-AU" dirty="0"/>
              <a:t>77.7 per </a:t>
            </a:r>
            <a:r>
              <a:rPr lang="en-AU" b="0" dirty="0"/>
              <a:t>cent of students in the higher-SES band (Edwards &amp; McMillan 2015, p. 6). </a:t>
            </a:r>
          </a:p>
          <a:p>
            <a:endParaRPr lang="en-AU" b="0" dirty="0"/>
          </a:p>
          <a:p>
            <a:r>
              <a:rPr lang="en-AU" b="0" dirty="0"/>
              <a:t>While a deficit explanation would attribute the lower completion number on </a:t>
            </a:r>
            <a:r>
              <a:rPr lang="en-AU" dirty="0"/>
              <a:t>working-class students lack of resilience or low aspirations </a:t>
            </a:r>
            <a:r>
              <a:rPr lang="en-AU" b="0" dirty="0"/>
              <a:t>(Burke 2002), there are strong arguments about the problems with HE pedagogy. </a:t>
            </a:r>
          </a:p>
          <a:p>
            <a:endParaRPr lang="en-US" dirty="0"/>
          </a:p>
        </p:txBody>
      </p:sp>
    </p:spTree>
    <p:extLst>
      <p:ext uri="{BB962C8B-B14F-4D97-AF65-F5344CB8AC3E}">
        <p14:creationId xmlns:p14="http://schemas.microsoft.com/office/powerpoint/2010/main" val="156197084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E12509-0802-4533-93AB-0637544E00D4}"/>
              </a:ext>
            </a:extLst>
          </p:cNvPr>
          <p:cNvSpPr>
            <a:spLocks noGrp="1"/>
          </p:cNvSpPr>
          <p:nvPr>
            <p:ph type="body" sz="quarter" idx="10"/>
          </p:nvPr>
        </p:nvSpPr>
        <p:spPr/>
        <p:txBody>
          <a:bodyPr/>
          <a:lstStyle/>
          <a:p>
            <a:r>
              <a:rPr lang="en-AU" dirty="0"/>
              <a:t>Social Reproduction Function of Education </a:t>
            </a:r>
            <a:endParaRPr lang="en-US" dirty="0"/>
          </a:p>
        </p:txBody>
      </p:sp>
      <p:sp>
        <p:nvSpPr>
          <p:cNvPr id="3" name="Text Placeholder 2">
            <a:extLst>
              <a:ext uri="{FF2B5EF4-FFF2-40B4-BE49-F238E27FC236}">
                <a16:creationId xmlns:a16="http://schemas.microsoft.com/office/drawing/2014/main" id="{6D6EC8A2-8C34-4B1D-AC45-DA8BD447DC7D}"/>
              </a:ext>
            </a:extLst>
          </p:cNvPr>
          <p:cNvSpPr>
            <a:spLocks noGrp="1"/>
          </p:cNvSpPr>
          <p:nvPr>
            <p:ph type="body" sz="quarter" idx="11"/>
          </p:nvPr>
        </p:nvSpPr>
        <p:spPr/>
        <p:txBody>
          <a:bodyPr/>
          <a:lstStyle/>
          <a:p>
            <a:r>
              <a:rPr lang="en-AU" b="0" dirty="0"/>
              <a:t>As a sociologist I am concerned with the </a:t>
            </a:r>
            <a:r>
              <a:rPr lang="en-AU" dirty="0"/>
              <a:t>social reproduction function of education </a:t>
            </a:r>
            <a:r>
              <a:rPr lang="en-AU" b="0" dirty="0"/>
              <a:t>(Bourdieu &amp; Passerson1977) and the inequality created within and by the education system. Instead of creating opportunities to move up the class ladder, often education reproduces the same class inequality. </a:t>
            </a:r>
          </a:p>
          <a:p>
            <a:r>
              <a:rPr lang="en-AU" b="0" dirty="0"/>
              <a:t>In a just society, all should have the opportunities to reap the ‘benefits’ from further study.</a:t>
            </a:r>
          </a:p>
          <a:p>
            <a:r>
              <a:rPr lang="en-AU" b="0" dirty="0"/>
              <a:t>‘</a:t>
            </a:r>
            <a:r>
              <a:rPr lang="en-AU" b="0" i="1" dirty="0"/>
              <a:t>The benefits of HE study to individuals and society are widely recognised. Continued study – particularly the completion of an undergraduate degree – is associated with better employment prospects and productivity, improved health and wellbeing, and greater civic engagement</a:t>
            </a:r>
            <a:r>
              <a:rPr lang="en-AU" b="0" dirty="0"/>
              <a:t>’ (Atherton, </a:t>
            </a:r>
            <a:r>
              <a:rPr lang="en-AU" b="0" dirty="0" err="1"/>
              <a:t>Dumangane</a:t>
            </a:r>
            <a:r>
              <a:rPr lang="en-AU" b="0" dirty="0"/>
              <a:t> &amp; Whitty 2015, p. 10). </a:t>
            </a:r>
          </a:p>
          <a:p>
            <a:endParaRPr lang="en-AU" b="0" dirty="0"/>
          </a:p>
          <a:p>
            <a:r>
              <a:rPr lang="en-AU" b="0" i="1" dirty="0"/>
              <a:t>Systems of class are not simply erased through university entry. Rather, class is often played out and struggled over in universities, and so university regularly entrenches class ideals </a:t>
            </a:r>
            <a:r>
              <a:rPr lang="en-AU" b="0" dirty="0"/>
              <a:t>(</a:t>
            </a:r>
            <a:r>
              <a:rPr lang="en-AU" b="0" dirty="0" err="1"/>
              <a:t>Thredgold</a:t>
            </a:r>
            <a:r>
              <a:rPr lang="en-AU" b="0" dirty="0"/>
              <a:t>, Burke &amp; Munn 2018, p. 9). </a:t>
            </a:r>
          </a:p>
          <a:p>
            <a:endParaRPr lang="en-US" dirty="0"/>
          </a:p>
        </p:txBody>
      </p:sp>
    </p:spTree>
    <p:extLst>
      <p:ext uri="{BB962C8B-B14F-4D97-AF65-F5344CB8AC3E}">
        <p14:creationId xmlns:p14="http://schemas.microsoft.com/office/powerpoint/2010/main" val="344119293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010422" y="900289"/>
            <a:ext cx="11181578" cy="608012"/>
          </a:xfrm>
          <a:prstGeom prst="rect">
            <a:avLst/>
          </a:prstGeom>
        </p:spPr>
        <p:txBody>
          <a:bodyPr/>
          <a:lstStyle/>
          <a:p>
            <a:pPr marL="0" indent="0">
              <a:buNone/>
            </a:pPr>
            <a:r>
              <a:rPr lang="en-AU" b="1" dirty="0">
                <a:solidFill>
                  <a:srgbClr val="0000C8"/>
                </a:solidFill>
              </a:rPr>
              <a:t>Social Reproduction Thesis</a:t>
            </a:r>
            <a:br>
              <a:rPr lang="en-AU" b="1" dirty="0">
                <a:solidFill>
                  <a:srgbClr val="0000C8"/>
                </a:solidFill>
              </a:rPr>
            </a:br>
            <a:r>
              <a:rPr lang="en-AU" b="1" dirty="0">
                <a:solidFill>
                  <a:srgbClr val="0000C8"/>
                </a:solidFill>
              </a:rPr>
              <a:t>(Bourdieu &amp; </a:t>
            </a:r>
            <a:r>
              <a:rPr lang="en-AU" b="1" dirty="0" err="1">
                <a:solidFill>
                  <a:srgbClr val="0000C8"/>
                </a:solidFill>
              </a:rPr>
              <a:t>Passeron</a:t>
            </a:r>
            <a:r>
              <a:rPr lang="en-AU" b="1" dirty="0">
                <a:solidFill>
                  <a:srgbClr val="0000C8"/>
                </a:solidFill>
              </a:rPr>
              <a:t> 1977)</a:t>
            </a:r>
          </a:p>
          <a:p>
            <a:pPr algn="ctr"/>
            <a:endParaRPr lang="en-AU" dirty="0"/>
          </a:p>
        </p:txBody>
      </p:sp>
      <p:graphicFrame>
        <p:nvGraphicFramePr>
          <p:cNvPr id="11" name="Chart 10"/>
          <p:cNvGraphicFramePr>
            <a:graphicFrameLocks/>
          </p:cNvGraphicFramePr>
          <p:nvPr>
            <p:extLst>
              <p:ext uri="{D42A27DB-BD31-4B8C-83A1-F6EECF244321}">
                <p14:modId xmlns:p14="http://schemas.microsoft.com/office/powerpoint/2010/main" val="2389309325"/>
              </p:ext>
            </p:extLst>
          </p:nvPr>
        </p:nvGraphicFramePr>
        <p:xfrm>
          <a:off x="2446216" y="1801504"/>
          <a:ext cx="8212686" cy="363030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753332" y="1579505"/>
            <a:ext cx="8643662" cy="461665"/>
          </a:xfrm>
          <a:prstGeom prst="rect">
            <a:avLst/>
          </a:prstGeom>
          <a:noFill/>
        </p:spPr>
        <p:txBody>
          <a:bodyPr wrap="square" rtlCol="0">
            <a:spAutoFit/>
          </a:bodyPr>
          <a:lstStyle/>
          <a:p>
            <a:endParaRPr lang="en-AU"/>
          </a:p>
        </p:txBody>
      </p:sp>
      <p:sp>
        <p:nvSpPr>
          <p:cNvPr id="5" name="Rectangle 4"/>
          <p:cNvSpPr/>
          <p:nvPr/>
        </p:nvSpPr>
        <p:spPr>
          <a:xfrm>
            <a:off x="1010422" y="2196153"/>
            <a:ext cx="2871585" cy="3046988"/>
          </a:xfrm>
          <a:prstGeom prst="rect">
            <a:avLst/>
          </a:prstGeom>
        </p:spPr>
        <p:txBody>
          <a:bodyPr wrap="square">
            <a:spAutoFit/>
          </a:bodyPr>
          <a:lstStyle/>
          <a:p>
            <a:r>
              <a:rPr lang="en-AU" sz="1600" dirty="0"/>
              <a:t>‘Why educational inequality?’ </a:t>
            </a:r>
          </a:p>
          <a:p>
            <a:r>
              <a:rPr lang="en-AU" sz="1600" dirty="0"/>
              <a:t>‘Schools are designed to produce it. They are set up to sort and sift …’ (Connell et al. 1982, p.189), with the inevitable result that ‘educational inequality is the proper business of schools performing their function of reproducing an unequal social order’ (Connell et al. 1982, pp. 189–90).</a:t>
            </a:r>
          </a:p>
        </p:txBody>
      </p:sp>
    </p:spTree>
    <p:extLst>
      <p:ext uri="{BB962C8B-B14F-4D97-AF65-F5344CB8AC3E}">
        <p14:creationId xmlns:p14="http://schemas.microsoft.com/office/powerpoint/2010/main" val="156044136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tar: 5 Points 10">
            <a:extLst>
              <a:ext uri="{FF2B5EF4-FFF2-40B4-BE49-F238E27FC236}">
                <a16:creationId xmlns:a16="http://schemas.microsoft.com/office/drawing/2014/main" id="{11581B13-E323-4519-9ED7-0A90F9358F41}"/>
              </a:ext>
            </a:extLst>
          </p:cNvPr>
          <p:cNvSpPr/>
          <p:nvPr/>
        </p:nvSpPr>
        <p:spPr bwMode="auto">
          <a:xfrm>
            <a:off x="6553200" y="302814"/>
            <a:ext cx="2156793" cy="166851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2" name="Text Placeholder 1">
            <a:extLst>
              <a:ext uri="{FF2B5EF4-FFF2-40B4-BE49-F238E27FC236}">
                <a16:creationId xmlns:a16="http://schemas.microsoft.com/office/drawing/2014/main" id="{56610F22-46EF-4CD4-9E92-692E42ED3368}"/>
              </a:ext>
            </a:extLst>
          </p:cNvPr>
          <p:cNvSpPr>
            <a:spLocks noGrp="1"/>
          </p:cNvSpPr>
          <p:nvPr>
            <p:ph type="body" sz="quarter" idx="10"/>
          </p:nvPr>
        </p:nvSpPr>
        <p:spPr/>
        <p:txBody>
          <a:bodyPr/>
          <a:lstStyle/>
          <a:p>
            <a:r>
              <a:rPr lang="en-AU" dirty="0"/>
              <a:t>Education over the life-cycle </a:t>
            </a:r>
            <a:endParaRPr lang="en-US" dirty="0"/>
          </a:p>
        </p:txBody>
      </p:sp>
      <p:sp>
        <p:nvSpPr>
          <p:cNvPr id="3" name="Text Placeholder 2">
            <a:extLst>
              <a:ext uri="{FF2B5EF4-FFF2-40B4-BE49-F238E27FC236}">
                <a16:creationId xmlns:a16="http://schemas.microsoft.com/office/drawing/2014/main" id="{96202A95-44A1-4272-8D3F-B976F7E0C11E}"/>
              </a:ext>
            </a:extLst>
          </p:cNvPr>
          <p:cNvSpPr>
            <a:spLocks noGrp="1"/>
          </p:cNvSpPr>
          <p:nvPr>
            <p:ph type="body" sz="quarter" idx="11"/>
          </p:nvPr>
        </p:nvSpPr>
        <p:spPr>
          <a:xfrm>
            <a:off x="552450" y="1295400"/>
            <a:ext cx="11010900" cy="3949700"/>
          </a:xfrm>
        </p:spPr>
        <p:txBody>
          <a:bodyPr/>
          <a:lstStyle/>
          <a:p>
            <a:pPr>
              <a:lnSpc>
                <a:spcPct val="90000"/>
              </a:lnSpc>
            </a:pPr>
            <a:endParaRPr lang="en-AU" dirty="0"/>
          </a:p>
          <a:p>
            <a:endParaRPr lang="en-US" dirty="0"/>
          </a:p>
        </p:txBody>
      </p:sp>
      <p:sp>
        <p:nvSpPr>
          <p:cNvPr id="4" name="Arrow: Left-Right 3">
            <a:extLst>
              <a:ext uri="{FF2B5EF4-FFF2-40B4-BE49-F238E27FC236}">
                <a16:creationId xmlns:a16="http://schemas.microsoft.com/office/drawing/2014/main" id="{16B17C65-0AB5-4409-9518-49658DD10588}"/>
              </a:ext>
            </a:extLst>
          </p:cNvPr>
          <p:cNvSpPr/>
          <p:nvPr/>
        </p:nvSpPr>
        <p:spPr bwMode="auto">
          <a:xfrm>
            <a:off x="628650" y="2785618"/>
            <a:ext cx="10318750" cy="48463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5" name="TextBox 4">
            <a:extLst>
              <a:ext uri="{FF2B5EF4-FFF2-40B4-BE49-F238E27FC236}">
                <a16:creationId xmlns:a16="http://schemas.microsoft.com/office/drawing/2014/main" id="{38F01BB8-4661-440C-8B2B-246C70117BEF}"/>
              </a:ext>
            </a:extLst>
          </p:cNvPr>
          <p:cNvSpPr txBox="1"/>
          <p:nvPr/>
        </p:nvSpPr>
        <p:spPr>
          <a:xfrm>
            <a:off x="5638800" y="2971800"/>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AFFADDEE-D130-464B-A6DA-31D43289102F}"/>
              </a:ext>
            </a:extLst>
          </p:cNvPr>
          <p:cNvSpPr txBox="1"/>
          <p:nvPr/>
        </p:nvSpPr>
        <p:spPr>
          <a:xfrm>
            <a:off x="5638800" y="297180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B91EFBAF-453A-4A55-A483-0EB4114C9924}"/>
              </a:ext>
            </a:extLst>
          </p:cNvPr>
          <p:cNvSpPr txBox="1"/>
          <p:nvPr/>
        </p:nvSpPr>
        <p:spPr>
          <a:xfrm>
            <a:off x="912813" y="2351518"/>
            <a:ext cx="1295400" cy="461665"/>
          </a:xfrm>
          <a:prstGeom prst="rect">
            <a:avLst/>
          </a:prstGeom>
          <a:noFill/>
        </p:spPr>
        <p:txBody>
          <a:bodyPr wrap="square" rtlCol="0">
            <a:spAutoFit/>
          </a:bodyPr>
          <a:lstStyle/>
          <a:p>
            <a:r>
              <a:rPr lang="en-AU" sz="1600" dirty="0"/>
              <a:t>Pre-school</a:t>
            </a:r>
            <a:r>
              <a:rPr lang="en-AU" dirty="0"/>
              <a:t> </a:t>
            </a:r>
            <a:endParaRPr lang="en-US" dirty="0"/>
          </a:p>
        </p:txBody>
      </p:sp>
      <p:sp>
        <p:nvSpPr>
          <p:cNvPr id="8" name="TextBox 7">
            <a:extLst>
              <a:ext uri="{FF2B5EF4-FFF2-40B4-BE49-F238E27FC236}">
                <a16:creationId xmlns:a16="http://schemas.microsoft.com/office/drawing/2014/main" id="{9EC01466-216F-4EB1-B586-DFA8655B109A}"/>
              </a:ext>
            </a:extLst>
          </p:cNvPr>
          <p:cNvSpPr txBox="1"/>
          <p:nvPr/>
        </p:nvSpPr>
        <p:spPr>
          <a:xfrm>
            <a:off x="2942432" y="2413073"/>
            <a:ext cx="1657350" cy="338554"/>
          </a:xfrm>
          <a:prstGeom prst="rect">
            <a:avLst/>
          </a:prstGeom>
          <a:noFill/>
        </p:spPr>
        <p:txBody>
          <a:bodyPr wrap="square" rtlCol="0">
            <a:spAutoFit/>
          </a:bodyPr>
          <a:lstStyle/>
          <a:p>
            <a:r>
              <a:rPr lang="en-AU" sz="1600" dirty="0"/>
              <a:t>Primary school </a:t>
            </a:r>
            <a:endParaRPr lang="en-US" sz="1600" dirty="0"/>
          </a:p>
        </p:txBody>
      </p:sp>
      <p:sp>
        <p:nvSpPr>
          <p:cNvPr id="10" name="TextBox 9">
            <a:extLst>
              <a:ext uri="{FF2B5EF4-FFF2-40B4-BE49-F238E27FC236}">
                <a16:creationId xmlns:a16="http://schemas.microsoft.com/office/drawing/2014/main" id="{CB1EDE05-F259-47C7-A402-B15F17879B58}"/>
              </a:ext>
            </a:extLst>
          </p:cNvPr>
          <p:cNvSpPr txBox="1"/>
          <p:nvPr/>
        </p:nvSpPr>
        <p:spPr>
          <a:xfrm flipH="1">
            <a:off x="781050" y="4617564"/>
            <a:ext cx="10013950" cy="646331"/>
          </a:xfrm>
          <a:prstGeom prst="rect">
            <a:avLst/>
          </a:prstGeom>
          <a:noFill/>
        </p:spPr>
        <p:txBody>
          <a:bodyPr wrap="square" rtlCol="0">
            <a:spAutoFit/>
          </a:bodyPr>
          <a:lstStyle/>
          <a:p>
            <a:r>
              <a:rPr lang="en-AU" sz="1800" dirty="0"/>
              <a:t>Enabling education operates in a </a:t>
            </a:r>
            <a:r>
              <a:rPr lang="en-AU" sz="1800" i="1" dirty="0"/>
              <a:t>middle</a:t>
            </a:r>
            <a:r>
              <a:rPr lang="en-AU" sz="1800" dirty="0"/>
              <a:t> space between secondary school and higher education, as an intervention or disruptor of educational disadvantage.  </a:t>
            </a:r>
          </a:p>
        </p:txBody>
      </p:sp>
      <p:sp>
        <p:nvSpPr>
          <p:cNvPr id="12" name="TextBox 11">
            <a:extLst>
              <a:ext uri="{FF2B5EF4-FFF2-40B4-BE49-F238E27FC236}">
                <a16:creationId xmlns:a16="http://schemas.microsoft.com/office/drawing/2014/main" id="{735A9895-9D8D-4F84-8A0B-389F1C313A42}"/>
              </a:ext>
            </a:extLst>
          </p:cNvPr>
          <p:cNvSpPr txBox="1"/>
          <p:nvPr/>
        </p:nvSpPr>
        <p:spPr>
          <a:xfrm>
            <a:off x="5290345" y="2413073"/>
            <a:ext cx="2827338" cy="338554"/>
          </a:xfrm>
          <a:prstGeom prst="rect">
            <a:avLst/>
          </a:prstGeom>
          <a:noFill/>
        </p:spPr>
        <p:txBody>
          <a:bodyPr wrap="square" rtlCol="0">
            <a:spAutoFit/>
          </a:bodyPr>
          <a:lstStyle/>
          <a:p>
            <a:r>
              <a:rPr lang="en-AU" sz="1600" dirty="0"/>
              <a:t>Secondary school </a:t>
            </a:r>
            <a:endParaRPr lang="en-US" sz="1600" dirty="0"/>
          </a:p>
        </p:txBody>
      </p:sp>
      <p:sp>
        <p:nvSpPr>
          <p:cNvPr id="13" name="TextBox 12">
            <a:extLst>
              <a:ext uri="{FF2B5EF4-FFF2-40B4-BE49-F238E27FC236}">
                <a16:creationId xmlns:a16="http://schemas.microsoft.com/office/drawing/2014/main" id="{E07F99DF-F887-46E7-85FD-B9B022F439FC}"/>
              </a:ext>
            </a:extLst>
          </p:cNvPr>
          <p:cNvSpPr txBox="1"/>
          <p:nvPr/>
        </p:nvSpPr>
        <p:spPr>
          <a:xfrm>
            <a:off x="7979571" y="2409473"/>
            <a:ext cx="1657350" cy="338554"/>
          </a:xfrm>
          <a:prstGeom prst="rect">
            <a:avLst/>
          </a:prstGeom>
          <a:noFill/>
        </p:spPr>
        <p:txBody>
          <a:bodyPr wrap="square" rtlCol="0">
            <a:spAutoFit/>
          </a:bodyPr>
          <a:lstStyle/>
          <a:p>
            <a:r>
              <a:rPr lang="en-AU" sz="1600" dirty="0"/>
              <a:t>University</a:t>
            </a:r>
            <a:endParaRPr lang="en-US" sz="1600" dirty="0"/>
          </a:p>
        </p:txBody>
      </p:sp>
      <p:sp>
        <p:nvSpPr>
          <p:cNvPr id="14" name="TextBox 13">
            <a:extLst>
              <a:ext uri="{FF2B5EF4-FFF2-40B4-BE49-F238E27FC236}">
                <a16:creationId xmlns:a16="http://schemas.microsoft.com/office/drawing/2014/main" id="{33D73091-21DC-47C2-A0F1-90017CC631A3}"/>
              </a:ext>
            </a:extLst>
          </p:cNvPr>
          <p:cNvSpPr txBox="1"/>
          <p:nvPr/>
        </p:nvSpPr>
        <p:spPr>
          <a:xfrm>
            <a:off x="9474994" y="2300571"/>
            <a:ext cx="1898650" cy="461665"/>
          </a:xfrm>
          <a:prstGeom prst="rect">
            <a:avLst/>
          </a:prstGeom>
          <a:noFill/>
        </p:spPr>
        <p:txBody>
          <a:bodyPr wrap="square" rtlCol="0">
            <a:spAutoFit/>
          </a:bodyPr>
          <a:lstStyle/>
          <a:p>
            <a:r>
              <a:rPr lang="en-AU" sz="1600" dirty="0"/>
              <a:t>Employment</a:t>
            </a:r>
            <a:r>
              <a:rPr lang="en-AU" dirty="0"/>
              <a:t> </a:t>
            </a:r>
            <a:endParaRPr lang="en-US" dirty="0"/>
          </a:p>
        </p:txBody>
      </p:sp>
      <p:sp>
        <p:nvSpPr>
          <p:cNvPr id="15" name="Arrow: Up 14">
            <a:extLst>
              <a:ext uri="{FF2B5EF4-FFF2-40B4-BE49-F238E27FC236}">
                <a16:creationId xmlns:a16="http://schemas.microsoft.com/office/drawing/2014/main" id="{1D81B4F0-F716-4D0A-9917-256BF6608B63}"/>
              </a:ext>
            </a:extLst>
          </p:cNvPr>
          <p:cNvSpPr/>
          <p:nvPr/>
        </p:nvSpPr>
        <p:spPr bwMode="auto">
          <a:xfrm>
            <a:off x="7314632" y="2598182"/>
            <a:ext cx="484632" cy="978408"/>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16" name="TextBox 15">
            <a:extLst>
              <a:ext uri="{FF2B5EF4-FFF2-40B4-BE49-F238E27FC236}">
                <a16:creationId xmlns:a16="http://schemas.microsoft.com/office/drawing/2014/main" id="{215AF1A3-C7E2-4658-8692-79E85320066F}"/>
              </a:ext>
            </a:extLst>
          </p:cNvPr>
          <p:cNvSpPr txBox="1"/>
          <p:nvPr/>
        </p:nvSpPr>
        <p:spPr>
          <a:xfrm>
            <a:off x="7151564" y="2094874"/>
            <a:ext cx="1295400" cy="461665"/>
          </a:xfrm>
          <a:prstGeom prst="rect">
            <a:avLst/>
          </a:prstGeom>
          <a:noFill/>
        </p:spPr>
        <p:txBody>
          <a:bodyPr wrap="square" rtlCol="0">
            <a:spAutoFit/>
          </a:bodyPr>
          <a:lstStyle/>
          <a:p>
            <a:r>
              <a:rPr lang="en-AU" sz="1600" dirty="0"/>
              <a:t>College</a:t>
            </a:r>
            <a:r>
              <a:rPr lang="en-AU" dirty="0"/>
              <a:t> </a:t>
            </a:r>
            <a:endParaRPr lang="en-US" dirty="0"/>
          </a:p>
        </p:txBody>
      </p:sp>
      <p:sp>
        <p:nvSpPr>
          <p:cNvPr id="17" name="TextBox 16">
            <a:extLst>
              <a:ext uri="{FF2B5EF4-FFF2-40B4-BE49-F238E27FC236}">
                <a16:creationId xmlns:a16="http://schemas.microsoft.com/office/drawing/2014/main" id="{DCA0F532-A3AC-42CC-BFDB-2FD7D8A8AF23}"/>
              </a:ext>
            </a:extLst>
          </p:cNvPr>
          <p:cNvSpPr txBox="1"/>
          <p:nvPr/>
        </p:nvSpPr>
        <p:spPr>
          <a:xfrm>
            <a:off x="850900" y="3856129"/>
            <a:ext cx="10179050" cy="646331"/>
          </a:xfrm>
          <a:prstGeom prst="rect">
            <a:avLst/>
          </a:prstGeom>
          <a:noFill/>
        </p:spPr>
        <p:txBody>
          <a:bodyPr wrap="square" rtlCol="0">
            <a:spAutoFit/>
          </a:bodyPr>
          <a:lstStyle/>
          <a:p>
            <a:r>
              <a:rPr lang="en-AU" sz="1800" dirty="0"/>
              <a:t>A student's socio-economic background (social class) sets the framework for educational success and attainment across the life-cycle. </a:t>
            </a:r>
            <a:endParaRPr lang="en-US" sz="1800" dirty="0"/>
          </a:p>
        </p:txBody>
      </p:sp>
      <p:sp>
        <p:nvSpPr>
          <p:cNvPr id="18" name="TextBox 17">
            <a:extLst>
              <a:ext uri="{FF2B5EF4-FFF2-40B4-BE49-F238E27FC236}">
                <a16:creationId xmlns:a16="http://schemas.microsoft.com/office/drawing/2014/main" id="{EAF7345A-90DC-4A23-BE9E-7488D915827C}"/>
              </a:ext>
            </a:extLst>
          </p:cNvPr>
          <p:cNvSpPr txBox="1"/>
          <p:nvPr/>
        </p:nvSpPr>
        <p:spPr>
          <a:xfrm>
            <a:off x="4982814" y="1885283"/>
            <a:ext cx="2714850" cy="461665"/>
          </a:xfrm>
          <a:prstGeom prst="rect">
            <a:avLst/>
          </a:prstGeom>
          <a:noFill/>
        </p:spPr>
        <p:txBody>
          <a:bodyPr wrap="square" rtlCol="0">
            <a:spAutoFit/>
          </a:bodyPr>
          <a:lstStyle/>
          <a:p>
            <a:r>
              <a:rPr lang="en-AU" sz="1600" dirty="0"/>
              <a:t>Gate-keeping</a:t>
            </a:r>
            <a:r>
              <a:rPr lang="en-AU" dirty="0"/>
              <a:t> </a:t>
            </a:r>
            <a:r>
              <a:rPr lang="en-AU" sz="1600" dirty="0"/>
              <a:t>strategies</a:t>
            </a:r>
            <a:r>
              <a:rPr lang="en-AU" dirty="0"/>
              <a:t> </a:t>
            </a:r>
            <a:endParaRPr lang="en-US" dirty="0"/>
          </a:p>
        </p:txBody>
      </p:sp>
      <p:sp>
        <p:nvSpPr>
          <p:cNvPr id="19" name="TextBox 18">
            <a:extLst>
              <a:ext uri="{FF2B5EF4-FFF2-40B4-BE49-F238E27FC236}">
                <a16:creationId xmlns:a16="http://schemas.microsoft.com/office/drawing/2014/main" id="{EE85F409-A96F-4EBC-B92C-94730176BFF9}"/>
              </a:ext>
            </a:extLst>
          </p:cNvPr>
          <p:cNvSpPr txBox="1"/>
          <p:nvPr/>
        </p:nvSpPr>
        <p:spPr>
          <a:xfrm>
            <a:off x="5268192" y="1369816"/>
            <a:ext cx="2144093" cy="584775"/>
          </a:xfrm>
          <a:prstGeom prst="rect">
            <a:avLst/>
          </a:prstGeom>
          <a:noFill/>
        </p:spPr>
        <p:txBody>
          <a:bodyPr wrap="square" rtlCol="0">
            <a:spAutoFit/>
          </a:bodyPr>
          <a:lstStyle/>
          <a:p>
            <a:r>
              <a:rPr lang="en-AU" sz="1600" dirty="0"/>
              <a:t>Flexible Learning Options – FLO </a:t>
            </a:r>
            <a:endParaRPr lang="en-US" sz="1600" dirty="0"/>
          </a:p>
        </p:txBody>
      </p:sp>
      <p:sp>
        <p:nvSpPr>
          <p:cNvPr id="9" name="TextBox 8">
            <a:extLst>
              <a:ext uri="{FF2B5EF4-FFF2-40B4-BE49-F238E27FC236}">
                <a16:creationId xmlns:a16="http://schemas.microsoft.com/office/drawing/2014/main" id="{0D89EC46-9112-45AB-9D92-D56FF2E6BC72}"/>
              </a:ext>
            </a:extLst>
          </p:cNvPr>
          <p:cNvSpPr txBox="1"/>
          <p:nvPr/>
        </p:nvSpPr>
        <p:spPr>
          <a:xfrm>
            <a:off x="7151564" y="969042"/>
            <a:ext cx="1295400" cy="461665"/>
          </a:xfrm>
          <a:prstGeom prst="rect">
            <a:avLst/>
          </a:prstGeom>
          <a:noFill/>
        </p:spPr>
        <p:txBody>
          <a:bodyPr wrap="square" rtlCol="0">
            <a:spAutoFit/>
          </a:bodyPr>
          <a:lstStyle/>
          <a:p>
            <a:r>
              <a:rPr lang="en-AU" dirty="0"/>
              <a:t>ATAR </a:t>
            </a:r>
            <a:endParaRPr lang="en-US" dirty="0"/>
          </a:p>
        </p:txBody>
      </p:sp>
    </p:spTree>
    <p:extLst>
      <p:ext uri="{BB962C8B-B14F-4D97-AF65-F5344CB8AC3E}">
        <p14:creationId xmlns:p14="http://schemas.microsoft.com/office/powerpoint/2010/main" val="40210021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049433-BA5A-4826-B8B1-FDA90B7B7DD1}"/>
              </a:ext>
            </a:extLst>
          </p:cNvPr>
          <p:cNvSpPr>
            <a:spLocks noGrp="1"/>
          </p:cNvSpPr>
          <p:nvPr>
            <p:ph type="body" sz="quarter" idx="10"/>
          </p:nvPr>
        </p:nvSpPr>
        <p:spPr>
          <a:xfrm>
            <a:off x="400050" y="974725"/>
            <a:ext cx="11010900" cy="647700"/>
          </a:xfrm>
        </p:spPr>
        <p:txBody>
          <a:bodyPr/>
          <a:lstStyle/>
          <a:p>
            <a:r>
              <a:rPr lang="en-AU" dirty="0"/>
              <a:t>Reflection </a:t>
            </a:r>
            <a:endParaRPr lang="en-US" dirty="0"/>
          </a:p>
        </p:txBody>
      </p:sp>
      <p:sp>
        <p:nvSpPr>
          <p:cNvPr id="3" name="Text Placeholder 2">
            <a:extLst>
              <a:ext uri="{FF2B5EF4-FFF2-40B4-BE49-F238E27FC236}">
                <a16:creationId xmlns:a16="http://schemas.microsoft.com/office/drawing/2014/main" id="{546F880B-F169-4998-8FDD-C9C4B0E0ED29}"/>
              </a:ext>
            </a:extLst>
          </p:cNvPr>
          <p:cNvSpPr>
            <a:spLocks noGrp="1"/>
          </p:cNvSpPr>
          <p:nvPr>
            <p:ph type="body" sz="quarter" idx="11"/>
          </p:nvPr>
        </p:nvSpPr>
        <p:spPr>
          <a:xfrm>
            <a:off x="400050" y="2019300"/>
            <a:ext cx="11010900" cy="647700"/>
          </a:xfrm>
        </p:spPr>
        <p:txBody>
          <a:bodyPr/>
          <a:lstStyle/>
          <a:p>
            <a:r>
              <a:rPr lang="en-AU" b="0" dirty="0"/>
              <a:t>What stories do you share about your education experiences with your students?</a:t>
            </a:r>
          </a:p>
          <a:p>
            <a:endParaRPr lang="en-AU" b="0" dirty="0"/>
          </a:p>
          <a:p>
            <a:r>
              <a:rPr lang="en-AU" b="0" dirty="0"/>
              <a:t>In what ways do they reflect your own socio-economic background?</a:t>
            </a:r>
          </a:p>
          <a:p>
            <a:endParaRPr lang="en-AU" b="0" dirty="0"/>
          </a:p>
          <a:p>
            <a:endParaRPr lang="en-AU" b="0" dirty="0"/>
          </a:p>
          <a:p>
            <a:r>
              <a:rPr lang="en-AU" b="0" dirty="0"/>
              <a:t>Share with your colleagues on your table.  </a:t>
            </a:r>
            <a:endParaRPr lang="en-US" b="0" dirty="0"/>
          </a:p>
        </p:txBody>
      </p:sp>
    </p:spTree>
    <p:extLst>
      <p:ext uri="{BB962C8B-B14F-4D97-AF65-F5344CB8AC3E}">
        <p14:creationId xmlns:p14="http://schemas.microsoft.com/office/powerpoint/2010/main" val="378297534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F288DA-801F-4ACF-80DB-B7A32518C3D0}"/>
              </a:ext>
            </a:extLst>
          </p:cNvPr>
          <p:cNvSpPr>
            <a:spLocks noGrp="1"/>
          </p:cNvSpPr>
          <p:nvPr>
            <p:ph type="body" sz="quarter" idx="10"/>
          </p:nvPr>
        </p:nvSpPr>
        <p:spPr>
          <a:xfrm>
            <a:off x="342900" y="149225"/>
            <a:ext cx="11849099" cy="647700"/>
          </a:xfrm>
        </p:spPr>
        <p:txBody>
          <a:bodyPr/>
          <a:lstStyle/>
          <a:p>
            <a:r>
              <a:rPr lang="en-US" altLang="en-US" sz="2800" dirty="0"/>
              <a:t>What does intelligence have to do with it – biological explanations </a:t>
            </a:r>
            <a:endParaRPr lang="en-US" sz="2800" dirty="0"/>
          </a:p>
        </p:txBody>
      </p:sp>
      <p:sp>
        <p:nvSpPr>
          <p:cNvPr id="3" name="Text Placeholder 2">
            <a:extLst>
              <a:ext uri="{FF2B5EF4-FFF2-40B4-BE49-F238E27FC236}">
                <a16:creationId xmlns:a16="http://schemas.microsoft.com/office/drawing/2014/main" id="{F2DE57E4-DB4E-415D-9D63-5C0D6F46EDFE}"/>
              </a:ext>
            </a:extLst>
          </p:cNvPr>
          <p:cNvSpPr>
            <a:spLocks noGrp="1"/>
          </p:cNvSpPr>
          <p:nvPr>
            <p:ph type="body" sz="quarter" idx="11"/>
          </p:nvPr>
        </p:nvSpPr>
        <p:spPr>
          <a:xfrm>
            <a:off x="546101" y="977900"/>
            <a:ext cx="11010900" cy="647700"/>
          </a:xfrm>
        </p:spPr>
        <p:txBody>
          <a:bodyPr/>
          <a:lstStyle/>
          <a:p>
            <a:pPr>
              <a:lnSpc>
                <a:spcPct val="90000"/>
              </a:lnSpc>
            </a:pPr>
            <a:r>
              <a:rPr lang="en-US" altLang="en-US" sz="1800" b="0" dirty="0"/>
              <a:t>Is there a link between the level of educational attainment and intelligence?</a:t>
            </a:r>
          </a:p>
          <a:p>
            <a:pPr>
              <a:lnSpc>
                <a:spcPct val="90000"/>
              </a:lnSpc>
            </a:pPr>
            <a:endParaRPr lang="en-US" altLang="en-US" sz="1800" b="0" dirty="0"/>
          </a:p>
          <a:p>
            <a:pPr>
              <a:lnSpc>
                <a:spcPct val="90000"/>
              </a:lnSpc>
            </a:pPr>
            <a:r>
              <a:rPr lang="en-US" altLang="en-US" sz="1800" b="0" dirty="0"/>
              <a:t>‘One of the most influential perspectives on the explanation of differential educational achievement has revolved around the psychological focus on the concept of individual ‘ability’ or ‘intelligence’ (2006: 140)</a:t>
            </a:r>
          </a:p>
          <a:p>
            <a:pPr>
              <a:lnSpc>
                <a:spcPct val="90000"/>
              </a:lnSpc>
            </a:pPr>
            <a:endParaRPr lang="en-US" altLang="en-US" sz="1800" b="0" dirty="0"/>
          </a:p>
          <a:p>
            <a:pPr>
              <a:lnSpc>
                <a:spcPct val="90000"/>
              </a:lnSpc>
            </a:pPr>
            <a:r>
              <a:rPr lang="en-US" altLang="en-US" sz="1800" b="0" dirty="0"/>
              <a:t>In this perspective, the individual is blamed for their disadvantage in education. </a:t>
            </a:r>
          </a:p>
          <a:p>
            <a:pPr>
              <a:lnSpc>
                <a:spcPct val="90000"/>
              </a:lnSpc>
            </a:pPr>
            <a:endParaRPr lang="en-US" altLang="en-US" sz="1800" b="0" dirty="0"/>
          </a:p>
          <a:p>
            <a:pPr>
              <a:lnSpc>
                <a:spcPct val="80000"/>
              </a:lnSpc>
            </a:pPr>
            <a:r>
              <a:rPr lang="en-US" altLang="en-US" sz="1800" b="0" dirty="0"/>
              <a:t>A study by McCallum (cited in Van </a:t>
            </a:r>
            <a:r>
              <a:rPr lang="en-US" altLang="en-US" sz="1800" b="0" dirty="0" err="1"/>
              <a:t>Krieken</a:t>
            </a:r>
            <a:r>
              <a:rPr lang="en-US" altLang="en-US" sz="1800" b="0" dirty="0"/>
              <a:t> 2006: 141) suggests, </a:t>
            </a:r>
          </a:p>
          <a:p>
            <a:pPr>
              <a:lnSpc>
                <a:spcPct val="80000"/>
              </a:lnSpc>
            </a:pPr>
            <a:r>
              <a:rPr lang="en-US" altLang="en-US" sz="1800" b="0" i="1" dirty="0"/>
              <a:t>The ‘social democratic’ view of the school system </a:t>
            </a:r>
            <a:r>
              <a:rPr lang="en-US" altLang="en-US" sz="1800" b="0" i="1" dirty="0" err="1"/>
              <a:t>naturalised</a:t>
            </a:r>
            <a:r>
              <a:rPr lang="en-US" altLang="en-US" sz="1800" b="0" i="1" dirty="0"/>
              <a:t> the inequality as it was assumed that individual differences would be allowed to manifest themselves.  What remained in place was the underlying assumption that there were in fact ‘natural’ differences in intellectual ability and that it was possible to turn social differences into individual differences and to screen out the social (class) ‘influences’ on school performance, producing a classless meritocracy</a:t>
            </a:r>
            <a:r>
              <a:rPr lang="en-US" altLang="en-US" sz="1800" b="0" dirty="0"/>
              <a:t>’ </a:t>
            </a:r>
          </a:p>
          <a:p>
            <a:pPr>
              <a:lnSpc>
                <a:spcPct val="80000"/>
              </a:lnSpc>
            </a:pPr>
            <a:endParaRPr lang="en-US" altLang="en-US" sz="1800" b="0" dirty="0"/>
          </a:p>
          <a:p>
            <a:pPr>
              <a:lnSpc>
                <a:spcPct val="80000"/>
              </a:lnSpc>
            </a:pPr>
            <a:r>
              <a:rPr lang="en-US" altLang="en-US" sz="1800" b="0" dirty="0"/>
              <a:t>Meritocracy: views the successes of individuals (and society) based on ‘merit’, not social class or other structures. </a:t>
            </a:r>
          </a:p>
          <a:p>
            <a:pPr>
              <a:lnSpc>
                <a:spcPct val="90000"/>
              </a:lnSpc>
            </a:pPr>
            <a:endParaRPr lang="en-US" altLang="en-US" sz="1800" b="0" dirty="0"/>
          </a:p>
          <a:p>
            <a:endParaRPr lang="en-US" dirty="0"/>
          </a:p>
        </p:txBody>
      </p:sp>
    </p:spTree>
    <p:extLst>
      <p:ext uri="{BB962C8B-B14F-4D97-AF65-F5344CB8AC3E}">
        <p14:creationId xmlns:p14="http://schemas.microsoft.com/office/powerpoint/2010/main" val="370444192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BBD2AD-E9F8-456D-BECF-C33C4A3BE99C}"/>
              </a:ext>
            </a:extLst>
          </p:cNvPr>
          <p:cNvSpPr>
            <a:spLocks noGrp="1"/>
          </p:cNvSpPr>
          <p:nvPr>
            <p:ph type="body" sz="quarter" idx="10"/>
          </p:nvPr>
        </p:nvSpPr>
        <p:spPr/>
        <p:txBody>
          <a:bodyPr/>
          <a:lstStyle/>
          <a:p>
            <a:r>
              <a:rPr lang="en-AU" dirty="0"/>
              <a:t>Intelligence debunked</a:t>
            </a:r>
            <a:endParaRPr lang="en-US" dirty="0"/>
          </a:p>
        </p:txBody>
      </p:sp>
      <p:sp>
        <p:nvSpPr>
          <p:cNvPr id="3" name="Text Placeholder 2">
            <a:extLst>
              <a:ext uri="{FF2B5EF4-FFF2-40B4-BE49-F238E27FC236}">
                <a16:creationId xmlns:a16="http://schemas.microsoft.com/office/drawing/2014/main" id="{B3320103-DDEC-4271-9BC7-0E45A6F1C5DE}"/>
              </a:ext>
            </a:extLst>
          </p:cNvPr>
          <p:cNvSpPr>
            <a:spLocks noGrp="1"/>
          </p:cNvSpPr>
          <p:nvPr>
            <p:ph type="body" sz="quarter" idx="11"/>
          </p:nvPr>
        </p:nvSpPr>
        <p:spPr/>
        <p:txBody>
          <a:bodyPr/>
          <a:lstStyle/>
          <a:p>
            <a:r>
              <a:rPr lang="en-US" altLang="en-US" b="0" dirty="0"/>
              <a:t>Assumptions were therefore made that people of lower classes were less intelligent, therefore that is why they had lower educational attainment. </a:t>
            </a:r>
          </a:p>
          <a:p>
            <a:endParaRPr lang="en-US" altLang="en-US" b="0" dirty="0"/>
          </a:p>
          <a:p>
            <a:r>
              <a:rPr lang="en-US" altLang="en-US" b="0" dirty="0"/>
              <a:t>IQ tests are not a valid measure of intelligence, particularly when they are used to compare the intelligence of members of different social groups (Van </a:t>
            </a:r>
            <a:r>
              <a:rPr lang="en-US" altLang="en-US" b="0" dirty="0" err="1"/>
              <a:t>Krieken</a:t>
            </a:r>
            <a:r>
              <a:rPr lang="en-US" altLang="en-US" b="0" dirty="0"/>
              <a:t> 2006: 141). </a:t>
            </a:r>
          </a:p>
          <a:p>
            <a:r>
              <a:rPr lang="en-US" altLang="en-US" b="0" dirty="0"/>
              <a:t>What is intelligence?</a:t>
            </a:r>
          </a:p>
          <a:p>
            <a:r>
              <a:rPr lang="en-US" altLang="en-US" b="0" dirty="0"/>
              <a:t>How is it measured?</a:t>
            </a:r>
          </a:p>
          <a:p>
            <a:r>
              <a:rPr lang="en-US" altLang="en-US" b="0" dirty="0"/>
              <a:t>Where does it come from?</a:t>
            </a:r>
          </a:p>
          <a:p>
            <a:r>
              <a:rPr lang="en-US" altLang="en-US" b="0" dirty="0"/>
              <a:t>Intelligence is the ability to discover the rules, patterns and logical principles underlying objects and events, and the ability to apply these discoveries to solve problems. Intelligence is measured by IQ tests – which tests the ability to reason (rather than knowledge or memory).</a:t>
            </a:r>
          </a:p>
          <a:p>
            <a:endParaRPr lang="en-US" altLang="en-US" b="0" dirty="0"/>
          </a:p>
          <a:p>
            <a:endParaRPr lang="en-US" dirty="0"/>
          </a:p>
        </p:txBody>
      </p:sp>
    </p:spTree>
    <p:extLst>
      <p:ext uri="{BB962C8B-B14F-4D97-AF65-F5344CB8AC3E}">
        <p14:creationId xmlns:p14="http://schemas.microsoft.com/office/powerpoint/2010/main" val="249009566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9C0CB1-B637-423E-9D29-5EFB81E84772}"/>
              </a:ext>
            </a:extLst>
          </p:cNvPr>
          <p:cNvSpPr>
            <a:spLocks noGrp="1"/>
          </p:cNvSpPr>
          <p:nvPr>
            <p:ph type="body" sz="quarter" idx="10"/>
          </p:nvPr>
        </p:nvSpPr>
        <p:spPr/>
        <p:txBody>
          <a:bodyPr/>
          <a:lstStyle/>
          <a:p>
            <a:r>
              <a:rPr lang="en-AU" dirty="0"/>
              <a:t>Where does intelligence come from? </a:t>
            </a:r>
            <a:endParaRPr lang="en-US" dirty="0"/>
          </a:p>
        </p:txBody>
      </p:sp>
      <p:sp>
        <p:nvSpPr>
          <p:cNvPr id="3" name="Text Placeholder 2">
            <a:extLst>
              <a:ext uri="{FF2B5EF4-FFF2-40B4-BE49-F238E27FC236}">
                <a16:creationId xmlns:a16="http://schemas.microsoft.com/office/drawing/2014/main" id="{C3E64205-4CA5-4D73-9DEA-41403CA773C3}"/>
              </a:ext>
            </a:extLst>
          </p:cNvPr>
          <p:cNvSpPr>
            <a:spLocks noGrp="1"/>
          </p:cNvSpPr>
          <p:nvPr>
            <p:ph type="body" sz="quarter" idx="11"/>
          </p:nvPr>
        </p:nvSpPr>
        <p:spPr/>
        <p:txBody>
          <a:bodyPr/>
          <a:lstStyle/>
          <a:p>
            <a:r>
              <a:rPr lang="en-US" altLang="en-US" b="0" dirty="0"/>
              <a:t>Is your intelligence from your parents in the genetic form?</a:t>
            </a:r>
          </a:p>
          <a:p>
            <a:r>
              <a:rPr lang="en-US" altLang="en-US" b="0" dirty="0"/>
              <a:t>Is it from your environment?</a:t>
            </a:r>
          </a:p>
          <a:p>
            <a:r>
              <a:rPr lang="en-US" altLang="en-US" b="0" dirty="0"/>
              <a:t>Or from your culture?</a:t>
            </a:r>
          </a:p>
          <a:p>
            <a:endParaRPr lang="en-US" altLang="en-US" b="0" dirty="0"/>
          </a:p>
          <a:p>
            <a:pPr>
              <a:lnSpc>
                <a:spcPct val="80000"/>
              </a:lnSpc>
            </a:pPr>
            <a:r>
              <a:rPr lang="en-US" altLang="en-US" b="0" dirty="0"/>
              <a:t>There are many arguments for and against these factors, but the most important factor to consider about IQ tests is this, </a:t>
            </a:r>
          </a:p>
          <a:p>
            <a:pPr>
              <a:lnSpc>
                <a:spcPct val="80000"/>
              </a:lnSpc>
            </a:pPr>
            <a:endParaRPr lang="en-US" altLang="en-US" b="0" dirty="0"/>
          </a:p>
          <a:p>
            <a:pPr>
              <a:lnSpc>
                <a:spcPct val="80000"/>
              </a:lnSpc>
            </a:pPr>
            <a:r>
              <a:rPr lang="en-US" altLang="en-US" b="0" dirty="0"/>
              <a:t>‘</a:t>
            </a:r>
            <a:r>
              <a:rPr lang="en-US" altLang="en-US" b="0" i="1" dirty="0"/>
              <a:t>They are profoundly culturally biased and measure conformity to the culture of the Western middle class, rather than anything one might want to call intelligence, since they are largely structured by, and </a:t>
            </a:r>
            <a:r>
              <a:rPr lang="en-US" altLang="en-US" b="0" i="1" dirty="0" err="1"/>
              <a:t>standardised</a:t>
            </a:r>
            <a:r>
              <a:rPr lang="en-US" altLang="en-US" b="0" i="1" dirty="0"/>
              <a:t> on, members of this group</a:t>
            </a:r>
            <a:r>
              <a:rPr lang="en-US" altLang="en-US" b="0" dirty="0"/>
              <a:t>’ (Van </a:t>
            </a:r>
            <a:r>
              <a:rPr lang="en-US" altLang="en-US" b="0" dirty="0" err="1"/>
              <a:t>Krieken</a:t>
            </a:r>
            <a:r>
              <a:rPr lang="en-US" altLang="en-US" b="0" dirty="0"/>
              <a:t> et al 2006: 142). </a:t>
            </a:r>
          </a:p>
          <a:p>
            <a:endParaRPr lang="en-US" dirty="0"/>
          </a:p>
        </p:txBody>
      </p:sp>
    </p:spTree>
    <p:extLst>
      <p:ext uri="{BB962C8B-B14F-4D97-AF65-F5344CB8AC3E}">
        <p14:creationId xmlns:p14="http://schemas.microsoft.com/office/powerpoint/2010/main" val="1664533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318D1-BCDC-47E7-BB82-0565076E15B1}"/>
              </a:ext>
            </a:extLst>
          </p:cNvPr>
          <p:cNvSpPr>
            <a:spLocks noGrp="1"/>
          </p:cNvSpPr>
          <p:nvPr>
            <p:ph type="body" sz="quarter" idx="10"/>
          </p:nvPr>
        </p:nvSpPr>
        <p:spPr>
          <a:xfrm>
            <a:off x="342901" y="752475"/>
            <a:ext cx="11010900" cy="647700"/>
          </a:xfrm>
        </p:spPr>
        <p:txBody>
          <a:bodyPr>
            <a:noAutofit/>
          </a:bodyPr>
          <a:lstStyle/>
          <a:p>
            <a:pPr algn="ctr"/>
            <a:r>
              <a:rPr lang="en-AU" sz="4400" dirty="0"/>
              <a:t>Acknowledgement of Country </a:t>
            </a:r>
            <a:endParaRPr lang="en-US" sz="4400" dirty="0"/>
          </a:p>
        </p:txBody>
      </p:sp>
      <p:sp>
        <p:nvSpPr>
          <p:cNvPr id="3" name="Text Placeholder 2">
            <a:extLst>
              <a:ext uri="{FF2B5EF4-FFF2-40B4-BE49-F238E27FC236}">
                <a16:creationId xmlns:a16="http://schemas.microsoft.com/office/drawing/2014/main" id="{004BA638-4E8D-4AFB-9965-69AB59A06B7A}"/>
              </a:ext>
            </a:extLst>
          </p:cNvPr>
          <p:cNvSpPr>
            <a:spLocks noGrp="1"/>
          </p:cNvSpPr>
          <p:nvPr>
            <p:ph type="body" sz="quarter" idx="11"/>
          </p:nvPr>
        </p:nvSpPr>
        <p:spPr>
          <a:xfrm>
            <a:off x="634999" y="1076325"/>
            <a:ext cx="11010900" cy="3975100"/>
          </a:xfrm>
        </p:spPr>
        <p:txBody>
          <a:bodyPr>
            <a:normAutofit/>
          </a:bodyPr>
          <a:lstStyle/>
          <a:p>
            <a:pPr algn="just"/>
            <a:r>
              <a:rPr lang="en-US" dirty="0"/>
              <a:t> </a:t>
            </a:r>
          </a:p>
          <a:p>
            <a:pPr algn="just"/>
            <a:r>
              <a:rPr lang="en-US" dirty="0"/>
              <a:t> </a:t>
            </a:r>
          </a:p>
          <a:p>
            <a:pPr algn="just"/>
            <a:r>
              <a:rPr lang="en-US" sz="3200" b="0" dirty="0"/>
              <a:t>We respectfully acknowledge the Kaurna, </a:t>
            </a:r>
            <a:r>
              <a:rPr lang="en-US" sz="3200" b="0" dirty="0" err="1"/>
              <a:t>Boandik</a:t>
            </a:r>
            <a:r>
              <a:rPr lang="en-US" sz="3200" b="0" dirty="0"/>
              <a:t> and </a:t>
            </a:r>
            <a:r>
              <a:rPr lang="en-US" sz="3200" b="0" dirty="0" err="1"/>
              <a:t>Barngarla</a:t>
            </a:r>
            <a:r>
              <a:rPr lang="en-US" sz="3200" b="0" dirty="0"/>
              <a:t> First Nations Peoples and their Elders past and present, who are the First Nations’ traditional owners of the land that are now home to the University of South Australia’s campuses in Adelaide, Mount Gambier and Whyalla.</a:t>
            </a:r>
          </a:p>
          <a:p>
            <a:pPr algn="just"/>
            <a:endParaRPr lang="en-US" dirty="0"/>
          </a:p>
        </p:txBody>
      </p:sp>
    </p:spTree>
    <p:extLst>
      <p:ext uri="{BB962C8B-B14F-4D97-AF65-F5344CB8AC3E}">
        <p14:creationId xmlns:p14="http://schemas.microsoft.com/office/powerpoint/2010/main" val="38548873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281922-B725-4D39-82BD-43F121DE4971}"/>
              </a:ext>
            </a:extLst>
          </p:cNvPr>
          <p:cNvSpPr>
            <a:spLocks noGrp="1"/>
          </p:cNvSpPr>
          <p:nvPr>
            <p:ph type="body" sz="quarter" idx="10"/>
          </p:nvPr>
        </p:nvSpPr>
        <p:spPr/>
        <p:txBody>
          <a:bodyPr/>
          <a:lstStyle/>
          <a:p>
            <a:r>
              <a:rPr lang="en-AU" dirty="0"/>
              <a:t>The hidden curriculum </a:t>
            </a:r>
            <a:endParaRPr lang="en-US" dirty="0"/>
          </a:p>
        </p:txBody>
      </p:sp>
      <p:sp>
        <p:nvSpPr>
          <p:cNvPr id="3" name="Text Placeholder 2">
            <a:extLst>
              <a:ext uri="{FF2B5EF4-FFF2-40B4-BE49-F238E27FC236}">
                <a16:creationId xmlns:a16="http://schemas.microsoft.com/office/drawing/2014/main" id="{50DDBE7C-B69C-4755-9578-730A48540408}"/>
              </a:ext>
            </a:extLst>
          </p:cNvPr>
          <p:cNvSpPr>
            <a:spLocks noGrp="1"/>
          </p:cNvSpPr>
          <p:nvPr>
            <p:ph type="body" sz="quarter" idx="11"/>
          </p:nvPr>
        </p:nvSpPr>
        <p:spPr/>
        <p:txBody>
          <a:bodyPr/>
          <a:lstStyle/>
          <a:p>
            <a:r>
              <a:rPr lang="en-US" altLang="en-US" b="0" dirty="0"/>
              <a:t>Even when IQ is held constant among students from different social groups, there are differences in educational attainment between members of different social groups. </a:t>
            </a:r>
          </a:p>
          <a:p>
            <a:endParaRPr lang="en-US" altLang="en-US" b="0" dirty="0"/>
          </a:p>
          <a:p>
            <a:r>
              <a:rPr lang="en-US" altLang="en-US" b="0" dirty="0"/>
              <a:t>Working class students </a:t>
            </a:r>
            <a:r>
              <a:rPr lang="en-US" altLang="en-US" i="1" dirty="0"/>
              <a:t>with the same measured IQ as their middle-class </a:t>
            </a:r>
            <a:r>
              <a:rPr lang="en-US" altLang="en-US" b="0" dirty="0"/>
              <a:t>counterparts are less successful in the education system (Van </a:t>
            </a:r>
            <a:r>
              <a:rPr lang="en-US" altLang="en-US" b="0" dirty="0" err="1"/>
              <a:t>Krieken</a:t>
            </a:r>
            <a:r>
              <a:rPr lang="en-US" altLang="en-US" b="0" dirty="0"/>
              <a:t> 2006). </a:t>
            </a:r>
          </a:p>
          <a:p>
            <a:endParaRPr lang="en-US" altLang="en-US" b="0" dirty="0"/>
          </a:p>
          <a:p>
            <a:r>
              <a:rPr lang="en-US" altLang="en-US" b="0" dirty="0"/>
              <a:t>Labelling theory &amp; classroom practices often create a self-fulfilling prophecy; how we define students as ‘bright’; ‘</a:t>
            </a:r>
            <a:r>
              <a:rPr lang="en-US" altLang="en-US" b="0" dirty="0" err="1"/>
              <a:t>medicore</a:t>
            </a:r>
            <a:r>
              <a:rPr lang="en-US" altLang="en-US" b="0" dirty="0"/>
              <a:t>’ or ‘less able’. </a:t>
            </a:r>
          </a:p>
          <a:p>
            <a:endParaRPr lang="en-US" altLang="en-US" b="0" dirty="0"/>
          </a:p>
          <a:p>
            <a:r>
              <a:rPr lang="en-AU" b="0" i="1" dirty="0"/>
              <a:t>HE reflects many of the systems of inequality more broadly, and so tends to offer greater opportunities for those who have access to the implicit and coded ‘rules of the game’ (</a:t>
            </a:r>
            <a:r>
              <a:rPr lang="en-AU" b="0" i="1" dirty="0" err="1"/>
              <a:t>Thredgold</a:t>
            </a:r>
            <a:r>
              <a:rPr lang="en-AU" b="0" i="1" dirty="0"/>
              <a:t>, Burke and Munn 2018, p. 29). </a:t>
            </a:r>
          </a:p>
          <a:p>
            <a:endParaRPr lang="en-US" altLang="en-US" b="0" dirty="0"/>
          </a:p>
          <a:p>
            <a:endParaRPr lang="en-US" dirty="0"/>
          </a:p>
        </p:txBody>
      </p:sp>
    </p:spTree>
    <p:extLst>
      <p:ext uri="{BB962C8B-B14F-4D97-AF65-F5344CB8AC3E}">
        <p14:creationId xmlns:p14="http://schemas.microsoft.com/office/powerpoint/2010/main" val="283292879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BD05E5-3512-4961-BD43-15A2F386F956}"/>
              </a:ext>
            </a:extLst>
          </p:cNvPr>
          <p:cNvSpPr>
            <a:spLocks noGrp="1"/>
          </p:cNvSpPr>
          <p:nvPr>
            <p:ph type="body" sz="quarter" idx="10"/>
          </p:nvPr>
        </p:nvSpPr>
        <p:spPr>
          <a:xfrm>
            <a:off x="590550" y="123825"/>
            <a:ext cx="11010900" cy="647700"/>
          </a:xfrm>
        </p:spPr>
        <p:txBody>
          <a:bodyPr/>
          <a:lstStyle/>
          <a:p>
            <a:r>
              <a:rPr lang="en-AU" dirty="0"/>
              <a:t>Sociological Perspective: Habitus – Pierre Bourdieu </a:t>
            </a:r>
            <a:endParaRPr lang="en-US" dirty="0"/>
          </a:p>
        </p:txBody>
      </p:sp>
      <p:sp>
        <p:nvSpPr>
          <p:cNvPr id="3" name="Text Placeholder 2">
            <a:extLst>
              <a:ext uri="{FF2B5EF4-FFF2-40B4-BE49-F238E27FC236}">
                <a16:creationId xmlns:a16="http://schemas.microsoft.com/office/drawing/2014/main" id="{B273DBBF-F115-4B2D-9310-307BB975C3A2}"/>
              </a:ext>
            </a:extLst>
          </p:cNvPr>
          <p:cNvSpPr>
            <a:spLocks noGrp="1"/>
          </p:cNvSpPr>
          <p:nvPr>
            <p:ph type="body" sz="quarter" idx="11"/>
          </p:nvPr>
        </p:nvSpPr>
        <p:spPr>
          <a:xfrm>
            <a:off x="590550" y="771525"/>
            <a:ext cx="11010900" cy="647700"/>
          </a:xfrm>
        </p:spPr>
        <p:txBody>
          <a:bodyPr/>
          <a:lstStyle/>
          <a:p>
            <a:endParaRPr lang="en-AU" b="0" dirty="0"/>
          </a:p>
          <a:p>
            <a:r>
              <a:rPr lang="en-AU" b="0" dirty="0"/>
              <a:t>What attributes students bring to education and their relations to practices within education.  </a:t>
            </a:r>
          </a:p>
          <a:p>
            <a:endParaRPr lang="en-AU" b="0" dirty="0"/>
          </a:p>
          <a:p>
            <a:r>
              <a:rPr lang="en-AU" dirty="0"/>
              <a:t>Habitus</a:t>
            </a:r>
            <a:r>
              <a:rPr lang="en-AU" b="0" dirty="0"/>
              <a:t>: ‘Our experiences as we grow up shape our ways of acting, feeling, thinking and being. This system of dispositions in turn shapes the ways in which we act’ (Bourdieu 1990).  </a:t>
            </a:r>
          </a:p>
          <a:p>
            <a:endParaRPr lang="en-AU" b="0" dirty="0"/>
          </a:p>
          <a:p>
            <a:r>
              <a:rPr lang="en-AU" b="0" dirty="0"/>
              <a:t>The habitus does not act alone. Practices result from the relationship between one’s habitus and the state of play of the field in which one is an actor, such as the field of education. Faced with an array of choices within a particular context, actors will tend to choose some choices rather than others  (Bourdieu 1977). </a:t>
            </a:r>
          </a:p>
          <a:p>
            <a:endParaRPr lang="en-AU" b="0" dirty="0"/>
          </a:p>
          <a:p>
            <a:r>
              <a:rPr lang="en-US" b="0" dirty="0"/>
              <a:t>Some frame this as students from lower social-classes lacking ‘aspiration’, which is a troubling analysis. If the sociological framing is applied, we regard how the structures around the individual have led the individual to not regard pursuing tertiary study as a ‘choice’. </a:t>
            </a:r>
          </a:p>
        </p:txBody>
      </p:sp>
    </p:spTree>
    <p:extLst>
      <p:ext uri="{BB962C8B-B14F-4D97-AF65-F5344CB8AC3E}">
        <p14:creationId xmlns:p14="http://schemas.microsoft.com/office/powerpoint/2010/main" val="186216097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B0C49F-E26C-43E1-846E-C92A2DEC32E5}"/>
              </a:ext>
            </a:extLst>
          </p:cNvPr>
          <p:cNvSpPr>
            <a:spLocks noGrp="1"/>
          </p:cNvSpPr>
          <p:nvPr>
            <p:ph type="body" sz="quarter" idx="10"/>
          </p:nvPr>
        </p:nvSpPr>
        <p:spPr>
          <a:xfrm>
            <a:off x="546101" y="184785"/>
            <a:ext cx="11010900" cy="647700"/>
          </a:xfrm>
        </p:spPr>
        <p:txBody>
          <a:bodyPr/>
          <a:lstStyle/>
          <a:p>
            <a:r>
              <a:rPr lang="en-AU" dirty="0"/>
              <a:t>Sociological Perspective: Cultural Capital Pierre Bourdieu </a:t>
            </a:r>
            <a:endParaRPr lang="en-US" dirty="0"/>
          </a:p>
        </p:txBody>
      </p:sp>
      <p:sp>
        <p:nvSpPr>
          <p:cNvPr id="3" name="Text Placeholder 2">
            <a:extLst>
              <a:ext uri="{FF2B5EF4-FFF2-40B4-BE49-F238E27FC236}">
                <a16:creationId xmlns:a16="http://schemas.microsoft.com/office/drawing/2014/main" id="{2EF59743-1B4F-4E25-8F9B-5E0782739899}"/>
              </a:ext>
            </a:extLst>
          </p:cNvPr>
          <p:cNvSpPr>
            <a:spLocks noGrp="1"/>
          </p:cNvSpPr>
          <p:nvPr>
            <p:ph type="body" sz="quarter" idx="11"/>
          </p:nvPr>
        </p:nvSpPr>
        <p:spPr>
          <a:xfrm>
            <a:off x="439421" y="1234440"/>
            <a:ext cx="11010900" cy="647700"/>
          </a:xfrm>
        </p:spPr>
        <p:txBody>
          <a:bodyPr/>
          <a:lstStyle/>
          <a:p>
            <a:r>
              <a:rPr lang="en-AU" b="0" dirty="0"/>
              <a:t>Students from different social classes arrive at school already equipped with different levels of the knowledge and know-how required for success. The ‘</a:t>
            </a:r>
            <a:r>
              <a:rPr lang="en-AU" dirty="0"/>
              <a:t>cultural capital</a:t>
            </a:r>
            <a:r>
              <a:rPr lang="en-AU" b="0" dirty="0"/>
              <a:t>’ comprises the tacit codes for understanding culture (Moore 2008). </a:t>
            </a:r>
          </a:p>
          <a:p>
            <a:endParaRPr lang="en-AU" b="0" dirty="0"/>
          </a:p>
          <a:p>
            <a:r>
              <a:rPr lang="en-AU" b="0" dirty="0"/>
              <a:t>Educational knowledge requires understanding of and familiarity with a specific culture. What is taught in education and how it is taught reflects the culture of the dominant (middle)class. Students from upper-class backgrounds thereby have an advantage; they hold the code making it possible to decipher the cultural content of education (Bourdieu 1973). </a:t>
            </a:r>
          </a:p>
          <a:p>
            <a:endParaRPr lang="en-AU" b="0" dirty="0"/>
          </a:p>
          <a:p>
            <a:r>
              <a:rPr lang="en-AU" b="0" dirty="0"/>
              <a:t>Middle class students have been brought up to assume that a university education would be an almost inevitable part of their life. Moreover, when they are at university, they are more likely to feel at ‘home’ as the unwritten ‘rules of the game’ are connected to their own habitus (Bourdieu &amp; </a:t>
            </a:r>
            <a:r>
              <a:rPr lang="en-AU" b="0" dirty="0" err="1"/>
              <a:t>Passerson</a:t>
            </a:r>
            <a:r>
              <a:rPr lang="en-AU" b="0" dirty="0"/>
              <a:t> 1977).  </a:t>
            </a:r>
          </a:p>
          <a:p>
            <a:endParaRPr lang="en-AU" b="0" dirty="0"/>
          </a:p>
          <a:p>
            <a:endParaRPr lang="en-US" b="0" dirty="0"/>
          </a:p>
        </p:txBody>
      </p:sp>
    </p:spTree>
    <p:extLst>
      <p:ext uri="{BB962C8B-B14F-4D97-AF65-F5344CB8AC3E}">
        <p14:creationId xmlns:p14="http://schemas.microsoft.com/office/powerpoint/2010/main" val="140735673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A49FF6-3F08-48EC-AF7E-C2BA9634C56F}"/>
              </a:ext>
            </a:extLst>
          </p:cNvPr>
          <p:cNvSpPr>
            <a:spLocks noGrp="1"/>
          </p:cNvSpPr>
          <p:nvPr>
            <p:ph type="body" sz="quarter" idx="10"/>
          </p:nvPr>
        </p:nvSpPr>
        <p:spPr/>
        <p:txBody>
          <a:bodyPr/>
          <a:lstStyle/>
          <a:p>
            <a:r>
              <a:rPr lang="en-AU" dirty="0"/>
              <a:t>Hidden Curriculum in HE – cultural capital or codes </a:t>
            </a:r>
            <a:endParaRPr lang="en-US" dirty="0"/>
          </a:p>
        </p:txBody>
      </p:sp>
      <p:sp>
        <p:nvSpPr>
          <p:cNvPr id="3" name="Text Placeholder 2">
            <a:extLst>
              <a:ext uri="{FF2B5EF4-FFF2-40B4-BE49-F238E27FC236}">
                <a16:creationId xmlns:a16="http://schemas.microsoft.com/office/drawing/2014/main" id="{B24B2BC1-669C-4CBC-8F50-3DE775408986}"/>
              </a:ext>
            </a:extLst>
          </p:cNvPr>
          <p:cNvSpPr>
            <a:spLocks noGrp="1"/>
          </p:cNvSpPr>
          <p:nvPr>
            <p:ph type="body" sz="quarter" idx="11"/>
          </p:nvPr>
        </p:nvSpPr>
        <p:spPr/>
        <p:txBody>
          <a:bodyPr/>
          <a:lstStyle/>
          <a:p>
            <a:r>
              <a:rPr lang="en-AU" sz="2400" dirty="0"/>
              <a:t>What are the ‘unwritten rules of the game’ of HE?</a:t>
            </a:r>
          </a:p>
          <a:p>
            <a:endParaRPr lang="en-AU" sz="2400" i="1" dirty="0"/>
          </a:p>
          <a:p>
            <a:endParaRPr lang="en-AU" sz="2400" i="1" dirty="0"/>
          </a:p>
          <a:p>
            <a:r>
              <a:rPr lang="en-AU" sz="2400" b="0" dirty="0"/>
              <a:t>Discuss with your colleagues on your table what some of the ‘codes’ or ‘unwritten rules</a:t>
            </a:r>
            <a:r>
              <a:rPr lang="en-AU" sz="2400" dirty="0"/>
              <a:t>’ </a:t>
            </a:r>
            <a:r>
              <a:rPr lang="en-AU" sz="2400" b="0" dirty="0"/>
              <a:t>of HE are that may contribute to feelings of not belonging of students from low socio-economic backgrounds? </a:t>
            </a:r>
          </a:p>
          <a:p>
            <a:endParaRPr lang="en-AU" sz="2400" b="0" dirty="0"/>
          </a:p>
          <a:p>
            <a:endParaRPr lang="en-AU" sz="2400" b="0" dirty="0"/>
          </a:p>
          <a:p>
            <a:endParaRPr lang="en-AU" sz="2400" b="0" dirty="0"/>
          </a:p>
          <a:p>
            <a:endParaRPr lang="en-AU" sz="2400" i="1" dirty="0"/>
          </a:p>
          <a:p>
            <a:endParaRPr lang="en-AU" sz="2400" i="1" dirty="0"/>
          </a:p>
          <a:p>
            <a:endParaRPr lang="en-AU" i="1" dirty="0"/>
          </a:p>
          <a:p>
            <a:endParaRPr lang="en-AU" i="1" dirty="0"/>
          </a:p>
          <a:p>
            <a:endParaRPr lang="en-AU" i="1" dirty="0"/>
          </a:p>
          <a:p>
            <a:endParaRPr lang="en-AU" i="1" dirty="0"/>
          </a:p>
          <a:p>
            <a:endParaRPr lang="en-AU" b="0" i="1" dirty="0"/>
          </a:p>
          <a:p>
            <a:endParaRPr lang="en-AU" b="0" i="1" dirty="0"/>
          </a:p>
          <a:p>
            <a:endParaRPr lang="en-US" b="0" i="1" dirty="0"/>
          </a:p>
        </p:txBody>
      </p:sp>
    </p:spTree>
    <p:extLst>
      <p:ext uri="{BB962C8B-B14F-4D97-AF65-F5344CB8AC3E}">
        <p14:creationId xmlns:p14="http://schemas.microsoft.com/office/powerpoint/2010/main" val="392521284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6FD3F1-F1E0-4F56-A8FE-8F4A718973B3}"/>
              </a:ext>
            </a:extLst>
          </p:cNvPr>
          <p:cNvSpPr>
            <a:spLocks noGrp="1"/>
          </p:cNvSpPr>
          <p:nvPr>
            <p:ph type="body" sz="quarter" idx="10"/>
          </p:nvPr>
        </p:nvSpPr>
        <p:spPr>
          <a:xfrm>
            <a:off x="767080" y="458684"/>
            <a:ext cx="9242510" cy="647700"/>
          </a:xfrm>
        </p:spPr>
        <p:txBody>
          <a:bodyPr/>
          <a:lstStyle/>
          <a:p>
            <a:r>
              <a:rPr lang="en-AU" dirty="0"/>
              <a:t>‘Misrecognition’ in education </a:t>
            </a:r>
            <a:endParaRPr lang="en-US" dirty="0"/>
          </a:p>
        </p:txBody>
      </p:sp>
      <p:sp>
        <p:nvSpPr>
          <p:cNvPr id="3" name="Text Placeholder 2">
            <a:extLst>
              <a:ext uri="{FF2B5EF4-FFF2-40B4-BE49-F238E27FC236}">
                <a16:creationId xmlns:a16="http://schemas.microsoft.com/office/drawing/2014/main" id="{C5CE06D9-595F-47F2-ABBA-2B86988F2185}"/>
              </a:ext>
            </a:extLst>
          </p:cNvPr>
          <p:cNvSpPr>
            <a:spLocks noGrp="1"/>
          </p:cNvSpPr>
          <p:nvPr>
            <p:ph type="body" sz="quarter" idx="11"/>
          </p:nvPr>
        </p:nvSpPr>
        <p:spPr>
          <a:xfrm>
            <a:off x="767080" y="1474950"/>
            <a:ext cx="9704389" cy="647700"/>
          </a:xfrm>
        </p:spPr>
        <p:txBody>
          <a:bodyPr/>
          <a:lstStyle/>
          <a:p>
            <a:pPr>
              <a:lnSpc>
                <a:spcPct val="90000"/>
              </a:lnSpc>
            </a:pPr>
            <a:r>
              <a:rPr lang="en-AU" sz="2400" b="0" dirty="0"/>
              <a:t>Misrecognition is described here by Burke (2015, p. 394) as the,</a:t>
            </a:r>
          </a:p>
          <a:p>
            <a:pPr>
              <a:lnSpc>
                <a:spcPct val="90000"/>
              </a:lnSpc>
            </a:pPr>
            <a:endParaRPr lang="en-AU" sz="2400" b="0" dirty="0"/>
          </a:p>
          <a:p>
            <a:pPr>
              <a:lnSpc>
                <a:spcPct val="90000"/>
              </a:lnSpc>
            </a:pPr>
            <a:r>
              <a:rPr lang="en-AU" sz="2400" b="0" dirty="0"/>
              <a:t> </a:t>
            </a:r>
            <a:endParaRPr lang="en-US" sz="2400" dirty="0"/>
          </a:p>
          <a:p>
            <a:pPr>
              <a:lnSpc>
                <a:spcPct val="90000"/>
              </a:lnSpc>
            </a:pPr>
            <a:r>
              <a:rPr lang="en-AU" sz="2400" b="0" i="1" dirty="0"/>
              <a:t>‘processes in which a pathologizing gaze is projected on to Other bodies that have historically been constructed as a problem, and as suffering from a range of deficit disorders (e.g. lack of aspiration, lack of motivation, lack of confidence and so on). Through such processes, Other bodies become marked as different through (often implicit and subtle) reference to racialized, gendered and classed discourses. </a:t>
            </a:r>
            <a:endParaRPr lang="en-US" sz="2400" b="0" i="1" dirty="0"/>
          </a:p>
          <a:p>
            <a:pPr>
              <a:lnSpc>
                <a:spcPct val="90000"/>
              </a:lnSpc>
            </a:pPr>
            <a:endParaRPr lang="en-AU" sz="1600" dirty="0"/>
          </a:p>
          <a:p>
            <a:endParaRPr lang="en-US" dirty="0"/>
          </a:p>
        </p:txBody>
      </p:sp>
    </p:spTree>
    <p:extLst>
      <p:ext uri="{BB962C8B-B14F-4D97-AF65-F5344CB8AC3E}">
        <p14:creationId xmlns:p14="http://schemas.microsoft.com/office/powerpoint/2010/main" val="336930265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0BED24-B83C-4000-905B-EBEFC4171A1F}"/>
              </a:ext>
            </a:extLst>
          </p:cNvPr>
          <p:cNvSpPr>
            <a:spLocks noGrp="1"/>
          </p:cNvSpPr>
          <p:nvPr>
            <p:ph type="body" sz="quarter" idx="10"/>
          </p:nvPr>
        </p:nvSpPr>
        <p:spPr>
          <a:xfrm>
            <a:off x="838201" y="268009"/>
            <a:ext cx="8258175" cy="647700"/>
          </a:xfrm>
        </p:spPr>
        <p:txBody>
          <a:bodyPr/>
          <a:lstStyle/>
          <a:p>
            <a:r>
              <a:rPr lang="en-AU" dirty="0"/>
              <a:t>Enabling pedagogies </a:t>
            </a:r>
            <a:endParaRPr lang="en-US" dirty="0"/>
          </a:p>
        </p:txBody>
      </p:sp>
      <p:sp>
        <p:nvSpPr>
          <p:cNvPr id="3" name="Text Placeholder 2">
            <a:extLst>
              <a:ext uri="{FF2B5EF4-FFF2-40B4-BE49-F238E27FC236}">
                <a16:creationId xmlns:a16="http://schemas.microsoft.com/office/drawing/2014/main" id="{5BA70C42-9273-416C-9021-57912E578CCC}"/>
              </a:ext>
            </a:extLst>
          </p:cNvPr>
          <p:cNvSpPr>
            <a:spLocks noGrp="1"/>
          </p:cNvSpPr>
          <p:nvPr>
            <p:ph type="body" sz="quarter" idx="11"/>
          </p:nvPr>
        </p:nvSpPr>
        <p:spPr>
          <a:xfrm>
            <a:off x="838201" y="1066262"/>
            <a:ext cx="9386888" cy="647700"/>
          </a:xfrm>
        </p:spPr>
        <p:txBody>
          <a:bodyPr/>
          <a:lstStyle/>
          <a:p>
            <a:r>
              <a:rPr lang="en-AU" sz="1800" b="0" dirty="0"/>
              <a:t>Enabling educators attempt to shift attention away from ‘deficit discourses to directing attention to transforming institutional spaces, systems and practices, which are implicated in reproducing exclusions and inequalities at cultural, symbolic and structural levels’ (Burke, Crozier and </a:t>
            </a:r>
            <a:r>
              <a:rPr lang="en-AU" sz="1800" b="0" dirty="0" err="1"/>
              <a:t>Misiaszek</a:t>
            </a:r>
            <a:r>
              <a:rPr lang="en-AU" sz="1800" b="0" dirty="0"/>
              <a:t> 2017, p. 30). </a:t>
            </a:r>
          </a:p>
          <a:p>
            <a:endParaRPr lang="en-AU" sz="1800" b="0" dirty="0"/>
          </a:p>
          <a:p>
            <a:r>
              <a:rPr lang="en-AU" sz="1800" b="0" dirty="0"/>
              <a:t>In enabling:</a:t>
            </a:r>
          </a:p>
          <a:p>
            <a:endParaRPr lang="en-AU" sz="1800" b="0" dirty="0"/>
          </a:p>
          <a:p>
            <a:pPr marL="285750" indent="-285750">
              <a:buFont typeface="Arial" panose="020B0604020202020204" pitchFamily="34" charset="0"/>
              <a:buChar char="•"/>
            </a:pPr>
            <a:r>
              <a:rPr lang="en-AU" sz="1800" b="0" dirty="0"/>
              <a:t>we focus on the ‘cultural geography’ (Smyth &amp; Hattam 2004) through cultural messages about who belongs</a:t>
            </a:r>
          </a:p>
          <a:p>
            <a:pPr marL="285750" indent="-285750">
              <a:buFont typeface="Arial" panose="020B0604020202020204" pitchFamily="34" charset="0"/>
              <a:buChar char="•"/>
            </a:pPr>
            <a:r>
              <a:rPr lang="en-AU" sz="1800" b="0" dirty="0"/>
              <a:t>Adopt dialogic and democratic approaches (Freire and Shor 1987)</a:t>
            </a:r>
          </a:p>
          <a:p>
            <a:pPr marL="285750" indent="-285750">
              <a:buFont typeface="Arial" panose="020B0604020202020204" pitchFamily="34" charset="0"/>
              <a:buChar char="•"/>
            </a:pPr>
            <a:r>
              <a:rPr lang="en-AU" sz="1800" b="0" dirty="0"/>
              <a:t>Promote funds of knowledge approaches (Molls and Gonzales 1992)</a:t>
            </a:r>
          </a:p>
          <a:p>
            <a:pPr marL="285750" indent="-285750">
              <a:buFont typeface="Arial" panose="020B0604020202020204" pitchFamily="34" charset="0"/>
              <a:buChar char="•"/>
            </a:pPr>
            <a:r>
              <a:rPr lang="en-AU" sz="1800" b="0" dirty="0"/>
              <a:t>Connect with student </a:t>
            </a:r>
            <a:r>
              <a:rPr lang="en-AU" sz="1800" b="0" dirty="0" err="1"/>
              <a:t>lifeworlds</a:t>
            </a:r>
            <a:r>
              <a:rPr lang="en-AU" sz="1800" b="0" dirty="0"/>
              <a:t>, popular culture and scaffold learning (Luke 2000)</a:t>
            </a:r>
          </a:p>
          <a:p>
            <a:pPr marL="285750" indent="-285750">
              <a:buFont typeface="Arial" panose="020B0604020202020204" pitchFamily="34" charset="0"/>
              <a:buChar char="•"/>
            </a:pPr>
            <a:r>
              <a:rPr lang="en-AU" sz="1800" b="0" dirty="0"/>
              <a:t>Focus on the ‘affective’ (Ahmed 2004) elements of teaching and adopting care-full pedagogies (Motta and Bennett 2018) to be ‘emotional champions’ (O’Shea 2019). </a:t>
            </a:r>
          </a:p>
          <a:p>
            <a:endParaRPr lang="en-AU" sz="1800" b="0" dirty="0"/>
          </a:p>
          <a:p>
            <a:endParaRPr lang="en-AU" sz="1800" b="0" dirty="0"/>
          </a:p>
          <a:p>
            <a:endParaRPr lang="en-US" sz="1800" b="0" dirty="0"/>
          </a:p>
        </p:txBody>
      </p:sp>
    </p:spTree>
    <p:extLst>
      <p:ext uri="{BB962C8B-B14F-4D97-AF65-F5344CB8AC3E}">
        <p14:creationId xmlns:p14="http://schemas.microsoft.com/office/powerpoint/2010/main" val="196120530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195" y="176101"/>
            <a:ext cx="9822250" cy="647700"/>
          </a:xfrm>
        </p:spPr>
        <p:txBody>
          <a:bodyPr/>
          <a:lstStyle/>
          <a:p>
            <a:r>
              <a:rPr lang="en-AU" dirty="0"/>
              <a:t>Cultural Geography of the School around Early School Leaving </a:t>
            </a:r>
          </a:p>
          <a:p>
            <a:endParaRPr lang="en-AU" dirty="0"/>
          </a:p>
        </p:txBody>
      </p:sp>
      <p:sp>
        <p:nvSpPr>
          <p:cNvPr id="3" name="Text Placeholder 2"/>
          <p:cNvSpPr>
            <a:spLocks noGrp="1"/>
          </p:cNvSpPr>
          <p:nvPr>
            <p:ph type="body" sz="quarter" idx="11"/>
          </p:nvPr>
        </p:nvSpPr>
        <p:spPr>
          <a:xfrm>
            <a:off x="-130333" y="860202"/>
            <a:ext cx="8258175" cy="647700"/>
          </a:xfrm>
        </p:spPr>
        <p:txBody>
          <a:bodyPr/>
          <a:lstStyle/>
          <a:p>
            <a:endParaRPr lang="en-AU" dirty="0"/>
          </a:p>
          <a:p>
            <a:pPr algn="ctr"/>
            <a:r>
              <a:rPr lang="en-AU" dirty="0"/>
              <a:t>Active/Passive/Aggressive School Culture </a:t>
            </a:r>
          </a:p>
          <a:p>
            <a:endParaRPr lang="en-AU" dirty="0"/>
          </a:p>
          <a:p>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3860602645"/>
              </p:ext>
            </p:extLst>
          </p:nvPr>
        </p:nvGraphicFramePr>
        <p:xfrm>
          <a:off x="1379451" y="1675390"/>
          <a:ext cx="8407623" cy="4206240"/>
        </p:xfrm>
        <a:graphic>
          <a:graphicData uri="http://schemas.openxmlformats.org/drawingml/2006/table">
            <a:tbl>
              <a:tblPr firstRow="1" bandRow="1">
                <a:tableStyleId>{5C22544A-7EE6-4342-B048-85BDC9FD1C3A}</a:tableStyleId>
              </a:tblPr>
              <a:tblGrid>
                <a:gridCol w="2214400">
                  <a:extLst>
                    <a:ext uri="{9D8B030D-6E8A-4147-A177-3AD203B41FA5}">
                      <a16:colId xmlns:a16="http://schemas.microsoft.com/office/drawing/2014/main" val="20000"/>
                    </a:ext>
                  </a:extLst>
                </a:gridCol>
                <a:gridCol w="1989411">
                  <a:extLst>
                    <a:ext uri="{9D8B030D-6E8A-4147-A177-3AD203B41FA5}">
                      <a16:colId xmlns:a16="http://schemas.microsoft.com/office/drawing/2014/main" val="20001"/>
                    </a:ext>
                  </a:extLst>
                </a:gridCol>
                <a:gridCol w="2101906">
                  <a:extLst>
                    <a:ext uri="{9D8B030D-6E8A-4147-A177-3AD203B41FA5}">
                      <a16:colId xmlns:a16="http://schemas.microsoft.com/office/drawing/2014/main" val="20002"/>
                    </a:ext>
                  </a:extLst>
                </a:gridCol>
                <a:gridCol w="2101906">
                  <a:extLst>
                    <a:ext uri="{9D8B030D-6E8A-4147-A177-3AD203B41FA5}">
                      <a16:colId xmlns:a16="http://schemas.microsoft.com/office/drawing/2014/main" val="20003"/>
                    </a:ext>
                  </a:extLst>
                </a:gridCol>
              </a:tblGrid>
              <a:tr h="318944">
                <a:tc>
                  <a:txBody>
                    <a:bodyPr/>
                    <a:lstStyle/>
                    <a:p>
                      <a:r>
                        <a:rPr lang="en-AU" dirty="0"/>
                        <a:t>Dimension</a:t>
                      </a:r>
                      <a:r>
                        <a:rPr lang="en-AU" baseline="0" dirty="0"/>
                        <a:t> </a:t>
                      </a:r>
                      <a:endParaRPr lang="en-AU" dirty="0"/>
                    </a:p>
                  </a:txBody>
                  <a:tcPr/>
                </a:tc>
                <a:tc>
                  <a:txBody>
                    <a:bodyPr/>
                    <a:lstStyle/>
                    <a:p>
                      <a:r>
                        <a:rPr lang="en-AU"/>
                        <a:t>Aggressive</a:t>
                      </a:r>
                      <a:r>
                        <a:rPr lang="en-AU" baseline="0"/>
                        <a:t> </a:t>
                      </a:r>
                      <a:endParaRPr lang="en-AU"/>
                    </a:p>
                  </a:txBody>
                  <a:tcPr/>
                </a:tc>
                <a:tc>
                  <a:txBody>
                    <a:bodyPr/>
                    <a:lstStyle/>
                    <a:p>
                      <a:r>
                        <a:rPr lang="en-AU" dirty="0"/>
                        <a:t>Passive </a:t>
                      </a:r>
                    </a:p>
                  </a:txBody>
                  <a:tcPr/>
                </a:tc>
                <a:tc>
                  <a:txBody>
                    <a:bodyPr/>
                    <a:lstStyle/>
                    <a:p>
                      <a:r>
                        <a:rPr lang="en-AU"/>
                        <a:t>Active</a:t>
                      </a:r>
                      <a:r>
                        <a:rPr lang="en-AU" baseline="0"/>
                        <a:t> </a:t>
                      </a:r>
                      <a:endParaRPr lang="en-AU"/>
                    </a:p>
                  </a:txBody>
                  <a:tcPr/>
                </a:tc>
                <a:extLst>
                  <a:ext uri="{0D108BD9-81ED-4DB2-BD59-A6C34878D82A}">
                    <a16:rowId xmlns:a16="http://schemas.microsoft.com/office/drawing/2014/main" val="10000"/>
                  </a:ext>
                </a:extLst>
              </a:tr>
              <a:tr h="1036567">
                <a:tc>
                  <a:txBody>
                    <a:bodyPr/>
                    <a:lstStyle/>
                    <a:p>
                      <a:r>
                        <a:rPr lang="en-AU"/>
                        <a:t>Inclusion/</a:t>
                      </a:r>
                    </a:p>
                    <a:p>
                      <a:r>
                        <a:rPr lang="en-AU"/>
                        <a:t>Exclusion</a:t>
                      </a:r>
                      <a:r>
                        <a:rPr lang="en-AU" baseline="0"/>
                        <a:t> </a:t>
                      </a:r>
                      <a:endParaRPr lang="en-AU"/>
                    </a:p>
                  </a:txBody>
                  <a:tcPr/>
                </a:tc>
                <a:tc>
                  <a:txBody>
                    <a:bodyPr/>
                    <a:lstStyle/>
                    <a:p>
                      <a:pPr lvl="0"/>
                      <a:r>
                        <a:rPr lang="en-AU"/>
                        <a:t>Trouble</a:t>
                      </a:r>
                      <a:r>
                        <a:rPr lang="en-AU" baseline="0"/>
                        <a:t> maker removed</a:t>
                      </a:r>
                      <a:endParaRPr lang="en-AU"/>
                    </a:p>
                  </a:txBody>
                  <a:tcPr/>
                </a:tc>
                <a:tc>
                  <a:txBody>
                    <a:bodyPr/>
                    <a:lstStyle/>
                    <a:p>
                      <a:r>
                        <a:rPr lang="en-AU"/>
                        <a:t>“ease out” those who</a:t>
                      </a:r>
                      <a:r>
                        <a:rPr lang="en-AU" baseline="0"/>
                        <a:t> don’t fit </a:t>
                      </a:r>
                      <a:endParaRPr lang="en-AU"/>
                    </a:p>
                  </a:txBody>
                  <a:tcPr/>
                </a:tc>
                <a:tc>
                  <a:txBody>
                    <a:bodyPr/>
                    <a:lstStyle/>
                    <a:p>
                      <a:r>
                        <a:rPr lang="en-AU" dirty="0"/>
                        <a:t>Those</a:t>
                      </a:r>
                      <a:r>
                        <a:rPr lang="en-AU" baseline="0" dirty="0"/>
                        <a:t> who traditionally fit the least are most welcome </a:t>
                      </a:r>
                      <a:endParaRPr lang="en-AU" dirty="0"/>
                    </a:p>
                  </a:txBody>
                  <a:tcPr/>
                </a:tc>
                <a:extLst>
                  <a:ext uri="{0D108BD9-81ED-4DB2-BD59-A6C34878D82A}">
                    <a16:rowId xmlns:a16="http://schemas.microsoft.com/office/drawing/2014/main" val="10001"/>
                  </a:ext>
                </a:extLst>
              </a:tr>
              <a:tr h="1036567">
                <a:tc>
                  <a:txBody>
                    <a:bodyPr/>
                    <a:lstStyle/>
                    <a:p>
                      <a:r>
                        <a:rPr lang="en-AU"/>
                        <a:t>Students’ lives</a:t>
                      </a:r>
                    </a:p>
                    <a:p>
                      <a:r>
                        <a:rPr lang="en-AU"/>
                        <a:t>Emotions</a:t>
                      </a:r>
                      <a:r>
                        <a:rPr lang="en-AU" baseline="0"/>
                        <a:t> </a:t>
                      </a:r>
                      <a:endParaRPr lang="en-AU"/>
                    </a:p>
                  </a:txBody>
                  <a:tcPr/>
                </a:tc>
                <a:tc>
                  <a:txBody>
                    <a:bodyPr/>
                    <a:lstStyle/>
                    <a:p>
                      <a:r>
                        <a:rPr lang="en-AU"/>
                        <a:t>No space for dealing with emotions </a:t>
                      </a:r>
                    </a:p>
                  </a:txBody>
                  <a:tcPr/>
                </a:tc>
                <a:tc>
                  <a:txBody>
                    <a:bodyPr/>
                    <a:lstStyle/>
                    <a:p>
                      <a:r>
                        <a:rPr lang="en-AU" dirty="0"/>
                        <a:t>Acknowledges them</a:t>
                      </a:r>
                      <a:r>
                        <a:rPr lang="en-AU" baseline="0" dirty="0"/>
                        <a:t> but deals with them immaturely </a:t>
                      </a:r>
                      <a:endParaRPr lang="en-AU" dirty="0"/>
                    </a:p>
                  </a:txBody>
                  <a:tcPr/>
                </a:tc>
                <a:tc>
                  <a:txBody>
                    <a:bodyPr/>
                    <a:lstStyle/>
                    <a:p>
                      <a:r>
                        <a:rPr lang="en-AU"/>
                        <a:t>Students are listened</a:t>
                      </a:r>
                      <a:r>
                        <a:rPr lang="en-AU" baseline="0"/>
                        <a:t> to, atmosphere of trust </a:t>
                      </a:r>
                      <a:endParaRPr lang="en-AU"/>
                    </a:p>
                  </a:txBody>
                  <a:tcPr/>
                </a:tc>
                <a:extLst>
                  <a:ext uri="{0D108BD9-81ED-4DB2-BD59-A6C34878D82A}">
                    <a16:rowId xmlns:a16="http://schemas.microsoft.com/office/drawing/2014/main" val="10002"/>
                  </a:ext>
                </a:extLst>
              </a:tr>
              <a:tr h="1275775">
                <a:tc>
                  <a:txBody>
                    <a:bodyPr/>
                    <a:lstStyle/>
                    <a:p>
                      <a:r>
                        <a:rPr lang="en-AU"/>
                        <a:t>Pedagogy</a:t>
                      </a:r>
                      <a:r>
                        <a:rPr lang="en-AU" baseline="0"/>
                        <a:t> </a:t>
                      </a:r>
                      <a:endParaRPr lang="en-AU"/>
                    </a:p>
                  </a:txBody>
                  <a:tcPr/>
                </a:tc>
                <a:tc>
                  <a:txBody>
                    <a:bodyPr/>
                    <a:lstStyle/>
                    <a:p>
                      <a:r>
                        <a:rPr lang="en-AU"/>
                        <a:t>Condescending way of treating students</a:t>
                      </a:r>
                      <a:r>
                        <a:rPr lang="en-AU" baseline="0"/>
                        <a:t> </a:t>
                      </a:r>
                      <a:endParaRPr lang="en-AU"/>
                    </a:p>
                  </a:txBody>
                  <a:tcPr/>
                </a:tc>
                <a:tc>
                  <a:txBody>
                    <a:bodyPr/>
                    <a:lstStyle/>
                    <a:p>
                      <a:r>
                        <a:rPr lang="en-AU"/>
                        <a:t>Uninteresting</a:t>
                      </a:r>
                      <a:r>
                        <a:rPr lang="en-AU" baseline="0"/>
                        <a:t> classroom practice </a:t>
                      </a:r>
                      <a:endParaRPr lang="en-AU"/>
                    </a:p>
                  </a:txBody>
                  <a:tcPr/>
                </a:tc>
                <a:tc>
                  <a:txBody>
                    <a:bodyPr/>
                    <a:lstStyle/>
                    <a:p>
                      <a:r>
                        <a:rPr lang="en-AU" dirty="0"/>
                        <a:t>Enlarges cultural map of</a:t>
                      </a:r>
                      <a:r>
                        <a:rPr lang="en-AU" baseline="0" dirty="0"/>
                        <a:t> students. </a:t>
                      </a:r>
                    </a:p>
                    <a:p>
                      <a:r>
                        <a:rPr lang="en-AU" baseline="0" dirty="0"/>
                        <a:t>Negotiation of content and assessment</a:t>
                      </a:r>
                      <a:endParaRPr lang="en-AU"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0661586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B6C756-CC92-4E46-9555-E0B1F65C2788}"/>
              </a:ext>
            </a:extLst>
          </p:cNvPr>
          <p:cNvSpPr>
            <a:spLocks noGrp="1"/>
          </p:cNvSpPr>
          <p:nvPr>
            <p:ph type="body" sz="quarter" idx="10"/>
          </p:nvPr>
        </p:nvSpPr>
        <p:spPr/>
        <p:txBody>
          <a:bodyPr/>
          <a:lstStyle/>
          <a:p>
            <a:r>
              <a:rPr lang="en-AU" dirty="0"/>
              <a:t>Dialogic &amp; Transformative </a:t>
            </a:r>
            <a:endParaRPr lang="en-US" dirty="0"/>
          </a:p>
        </p:txBody>
      </p:sp>
      <p:sp>
        <p:nvSpPr>
          <p:cNvPr id="3" name="Text Placeholder 2">
            <a:extLst>
              <a:ext uri="{FF2B5EF4-FFF2-40B4-BE49-F238E27FC236}">
                <a16:creationId xmlns:a16="http://schemas.microsoft.com/office/drawing/2014/main" id="{61AFC37C-15B8-46D4-9849-E59A35037626}"/>
              </a:ext>
            </a:extLst>
          </p:cNvPr>
          <p:cNvSpPr>
            <a:spLocks noGrp="1"/>
          </p:cNvSpPr>
          <p:nvPr>
            <p:ph type="body" sz="quarter" idx="11"/>
          </p:nvPr>
        </p:nvSpPr>
        <p:spPr/>
        <p:txBody>
          <a:bodyPr/>
          <a:lstStyle/>
          <a:p>
            <a:r>
              <a:rPr lang="en-AU" b="0" dirty="0"/>
              <a:t>Ira Shor and Paulo Freire (1987) offer the transformative and empowering function of education that happens through ‘</a:t>
            </a:r>
            <a:r>
              <a:rPr lang="en-AU" dirty="0"/>
              <a:t>dialogic</a:t>
            </a:r>
            <a:r>
              <a:rPr lang="en-AU" b="0" dirty="0"/>
              <a:t>’ approaches. In contrast to the traditional ‘banking-style’ of HE, enabling educators adopt a dialogic approach to teaching that sets out to ‘not talk knowledge at students but talk </a:t>
            </a:r>
            <a:r>
              <a:rPr lang="en-AU" b="0" i="1" dirty="0"/>
              <a:t>with</a:t>
            </a:r>
            <a:r>
              <a:rPr lang="en-AU" b="0" dirty="0"/>
              <a:t> them’ (Shor, 1992, p. 85). Shor outlines explicit practices of the dialogic teacher that include; </a:t>
            </a:r>
            <a:endParaRPr lang="en-AU" dirty="0"/>
          </a:p>
          <a:p>
            <a:endParaRPr lang="en-AU" sz="1800" b="0" i="1" dirty="0"/>
          </a:p>
          <a:p>
            <a:r>
              <a:rPr lang="en-AU" sz="1800" b="0" i="1" dirty="0"/>
              <a:t>doing analysis with the students participation; avoiding jargon or obscure allusions that intimidate students into silence; posting thought provoking, open-ended problems to students so that they feel challenged in thinking them through; avoiding short answer question which make students feel like robots; be patient in listening to students and in giving them time to think on their feet; invite students to speak from experience, integrating that material into social issues and academic themes and invite students to suggest themes for study and ask them to select reading matter </a:t>
            </a:r>
            <a:r>
              <a:rPr lang="en-AU" sz="1800" b="0" dirty="0"/>
              <a:t>(1992, pp. 95-96).</a:t>
            </a:r>
            <a:endParaRPr lang="en-AU" sz="1800" dirty="0"/>
          </a:p>
          <a:p>
            <a:br>
              <a:rPr lang="en-AU" sz="1800" b="0" dirty="0"/>
            </a:br>
            <a:br>
              <a:rPr lang="en-AU" dirty="0"/>
            </a:br>
            <a:endParaRPr lang="en-US" dirty="0"/>
          </a:p>
        </p:txBody>
      </p:sp>
    </p:spTree>
    <p:extLst>
      <p:ext uri="{BB962C8B-B14F-4D97-AF65-F5344CB8AC3E}">
        <p14:creationId xmlns:p14="http://schemas.microsoft.com/office/powerpoint/2010/main" val="370960434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2A823D-6A07-4EE9-9627-4E9F6E865668}"/>
              </a:ext>
            </a:extLst>
          </p:cNvPr>
          <p:cNvSpPr>
            <a:spLocks noGrp="1"/>
          </p:cNvSpPr>
          <p:nvPr>
            <p:ph type="body" sz="quarter" idx="10"/>
          </p:nvPr>
        </p:nvSpPr>
        <p:spPr/>
        <p:txBody>
          <a:bodyPr/>
          <a:lstStyle/>
          <a:p>
            <a:r>
              <a:rPr lang="en-AU" dirty="0"/>
              <a:t>Activity </a:t>
            </a:r>
            <a:endParaRPr lang="en-US" dirty="0"/>
          </a:p>
        </p:txBody>
      </p:sp>
      <p:sp>
        <p:nvSpPr>
          <p:cNvPr id="3" name="Text Placeholder 2">
            <a:extLst>
              <a:ext uri="{FF2B5EF4-FFF2-40B4-BE49-F238E27FC236}">
                <a16:creationId xmlns:a16="http://schemas.microsoft.com/office/drawing/2014/main" id="{2D021838-EB7B-49BD-B2AA-0F2650C5EB64}"/>
              </a:ext>
            </a:extLst>
          </p:cNvPr>
          <p:cNvSpPr>
            <a:spLocks noGrp="1"/>
          </p:cNvSpPr>
          <p:nvPr>
            <p:ph type="body" sz="quarter" idx="11"/>
          </p:nvPr>
        </p:nvSpPr>
        <p:spPr>
          <a:xfrm>
            <a:off x="546101" y="1076325"/>
            <a:ext cx="11010900" cy="2133600"/>
          </a:xfrm>
        </p:spPr>
        <p:txBody>
          <a:bodyPr/>
          <a:lstStyle/>
          <a:p>
            <a:r>
              <a:rPr lang="en-AU" b="0" dirty="0"/>
              <a:t>Imagine that you arrive to class armed with your curriculum and activities for the session, to discover that only a few students have completed the readings and homework and when you ask the students to engage with the activities, they stare back at you blankly and silently. </a:t>
            </a:r>
          </a:p>
          <a:p>
            <a:endParaRPr lang="en-AU" b="0" dirty="0"/>
          </a:p>
          <a:p>
            <a:r>
              <a:rPr lang="en-US" b="0" dirty="0"/>
              <a:t>The temptation to launch into a lecture, spoon feeding the information and responses to them is great, but this counters the dialogic approach. It also presents a power imbalance as you, as the teacher, dominate the learning environment. </a:t>
            </a:r>
          </a:p>
          <a:p>
            <a:endParaRPr lang="en-US" b="0" dirty="0"/>
          </a:p>
          <a:p>
            <a:r>
              <a:rPr lang="en-US" b="0" dirty="0"/>
              <a:t>What do you do? How can you flip the class dynamic so that you are in dialogue with them rather than talking at them? </a:t>
            </a:r>
            <a:endParaRPr lang="en-AU" b="0" dirty="0"/>
          </a:p>
        </p:txBody>
      </p:sp>
    </p:spTree>
    <p:extLst>
      <p:ext uri="{BB962C8B-B14F-4D97-AF65-F5344CB8AC3E}">
        <p14:creationId xmlns:p14="http://schemas.microsoft.com/office/powerpoint/2010/main" val="377574288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4F7785-713F-4182-9218-7418963199A2}"/>
              </a:ext>
            </a:extLst>
          </p:cNvPr>
          <p:cNvSpPr>
            <a:spLocks noGrp="1"/>
          </p:cNvSpPr>
          <p:nvPr>
            <p:ph type="body" sz="quarter" idx="10"/>
          </p:nvPr>
        </p:nvSpPr>
        <p:spPr>
          <a:xfrm>
            <a:off x="546101" y="207157"/>
            <a:ext cx="11010900" cy="647700"/>
          </a:xfrm>
        </p:spPr>
        <p:txBody>
          <a:bodyPr/>
          <a:lstStyle/>
          <a:p>
            <a:r>
              <a:rPr lang="en-AU" dirty="0"/>
              <a:t>Connecting with student lifeworlds</a:t>
            </a:r>
            <a:endParaRPr lang="en-US" dirty="0"/>
          </a:p>
        </p:txBody>
      </p:sp>
      <p:sp>
        <p:nvSpPr>
          <p:cNvPr id="4" name="Text Placeholder 3">
            <a:extLst>
              <a:ext uri="{FF2B5EF4-FFF2-40B4-BE49-F238E27FC236}">
                <a16:creationId xmlns:a16="http://schemas.microsoft.com/office/drawing/2014/main" id="{97726B6B-B3E3-44F9-A10D-8D94B1866FFB}"/>
              </a:ext>
            </a:extLst>
          </p:cNvPr>
          <p:cNvSpPr txBox="1">
            <a:spLocks noGrp="1"/>
          </p:cNvSpPr>
          <p:nvPr>
            <p:ph type="body" sz="quarter" idx="11"/>
          </p:nvPr>
        </p:nvSpPr>
        <p:spPr>
          <a:xfrm>
            <a:off x="546101" y="1076325"/>
            <a:ext cx="11010900" cy="4844403"/>
          </a:xfrm>
          <a:prstGeom prst="rect">
            <a:avLst/>
          </a:prstGeom>
          <a:noFill/>
        </p:spPr>
        <p:txBody>
          <a:bodyPr wrap="square" rtlCol="0">
            <a:spAutoFit/>
          </a:bodyPr>
          <a:lstStyle/>
          <a:p>
            <a:r>
              <a:rPr lang="en-AU" sz="1800" b="0" dirty="0"/>
              <a:t>Moll and Gonzales (1992) promote the concept of funds of knowledge. </a:t>
            </a:r>
          </a:p>
          <a:p>
            <a:endParaRPr lang="en-AU" sz="1800" b="0" dirty="0"/>
          </a:p>
          <a:p>
            <a:r>
              <a:rPr lang="en-AU" sz="1800" b="0" dirty="0"/>
              <a:t>In enabling education, this is demonstrated by respecting and valuing the </a:t>
            </a:r>
            <a:r>
              <a:rPr lang="en-AU" sz="1800" dirty="0"/>
              <a:t>diverse knowledges </a:t>
            </a:r>
            <a:r>
              <a:rPr lang="en-AU" sz="1800" b="0" dirty="0"/>
              <a:t>that students bring to the institution and work with them to help them achieve individual success. </a:t>
            </a:r>
          </a:p>
          <a:p>
            <a:endParaRPr lang="en-AU" sz="1800" b="0" dirty="0"/>
          </a:p>
          <a:p>
            <a:r>
              <a:rPr lang="en-AU" sz="1800" b="0" dirty="0"/>
              <a:t>According to Dudley-Marling &amp; Dudley-Marling, ‘funds of knowledge is a powerful tool for teachers to both gather and understand the knowledge that their students have and support school learning through critical home-classroom connections ( 2015 p. 47). </a:t>
            </a:r>
          </a:p>
          <a:p>
            <a:endParaRPr lang="en-AU" sz="1800" b="0" dirty="0"/>
          </a:p>
          <a:p>
            <a:r>
              <a:rPr lang="en-AU" sz="1800" b="0" dirty="0"/>
              <a:t>While valuing the diverse resources students bring to the teaching space supports active engagement, it provides an alternative to Bourdieu's concept of 'cultural capital' by suggesting that </a:t>
            </a:r>
            <a:r>
              <a:rPr lang="en-AU" sz="1800" dirty="0"/>
              <a:t>instead of focusing on what skills or knowledge the students do not have (the deficit approach) that teachers should focus on the resources the students bring with them to the teaching space and connect with their 'lifeworlds</a:t>
            </a:r>
            <a:r>
              <a:rPr lang="en-AU" sz="1800" b="0" dirty="0"/>
              <a:t>' and build their curriculum around what interests the students. </a:t>
            </a:r>
          </a:p>
          <a:p>
            <a:br>
              <a:rPr lang="en-AU" sz="1600" dirty="0"/>
            </a:br>
            <a:endParaRPr lang="en-AU" sz="1600" dirty="0"/>
          </a:p>
        </p:txBody>
      </p:sp>
    </p:spTree>
    <p:extLst>
      <p:ext uri="{BB962C8B-B14F-4D97-AF65-F5344CB8AC3E}">
        <p14:creationId xmlns:p14="http://schemas.microsoft.com/office/powerpoint/2010/main" val="17442389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276FD5-9BB4-431F-A09F-ECFBE2704D41}"/>
              </a:ext>
            </a:extLst>
          </p:cNvPr>
          <p:cNvSpPr>
            <a:spLocks noGrp="1"/>
          </p:cNvSpPr>
          <p:nvPr>
            <p:ph type="body" sz="quarter" idx="10"/>
          </p:nvPr>
        </p:nvSpPr>
        <p:spPr>
          <a:xfrm>
            <a:off x="408941" y="164465"/>
            <a:ext cx="11010900" cy="647700"/>
          </a:xfrm>
        </p:spPr>
        <p:txBody>
          <a:bodyPr/>
          <a:lstStyle/>
          <a:p>
            <a:r>
              <a:rPr lang="en-AU" dirty="0"/>
              <a:t>Plan for the workshop </a:t>
            </a:r>
            <a:endParaRPr lang="en-US" dirty="0"/>
          </a:p>
        </p:txBody>
      </p:sp>
      <p:sp>
        <p:nvSpPr>
          <p:cNvPr id="3" name="Text Placeholder 2">
            <a:extLst>
              <a:ext uri="{FF2B5EF4-FFF2-40B4-BE49-F238E27FC236}">
                <a16:creationId xmlns:a16="http://schemas.microsoft.com/office/drawing/2014/main" id="{A0FFA912-5F62-48DA-8092-C49B126AEDD2}"/>
              </a:ext>
            </a:extLst>
          </p:cNvPr>
          <p:cNvSpPr>
            <a:spLocks noGrp="1"/>
          </p:cNvSpPr>
          <p:nvPr>
            <p:ph type="body" sz="quarter" idx="11"/>
          </p:nvPr>
        </p:nvSpPr>
        <p:spPr>
          <a:xfrm>
            <a:off x="408941" y="164465"/>
            <a:ext cx="11010900" cy="647700"/>
          </a:xfrm>
        </p:spPr>
        <p:txBody>
          <a:bodyPr/>
          <a:lstStyle/>
          <a:p>
            <a:endParaRPr lang="en-AU" b="0" dirty="0"/>
          </a:p>
          <a:p>
            <a:endParaRPr lang="en-AU" b="0" dirty="0"/>
          </a:p>
          <a:p>
            <a:r>
              <a:rPr lang="en-AU" b="0" dirty="0"/>
              <a:t>2:00 Welcome from Dean of Programs, Professor Sharron King </a:t>
            </a:r>
          </a:p>
          <a:p>
            <a:endParaRPr lang="en-AU" b="0" dirty="0"/>
          </a:p>
          <a:p>
            <a:r>
              <a:rPr lang="en-AU" b="0" dirty="0"/>
              <a:t>2:15pm Introductions – getting to know one another </a:t>
            </a:r>
          </a:p>
          <a:p>
            <a:endParaRPr lang="en-AU" b="0" dirty="0"/>
          </a:p>
          <a:p>
            <a:r>
              <a:rPr lang="en-AU" b="0" dirty="0"/>
              <a:t>2:30 – 3:30 pm</a:t>
            </a:r>
          </a:p>
          <a:p>
            <a:r>
              <a:rPr lang="en-AU" dirty="0"/>
              <a:t>Does social class matter in HE &amp; supporting fragile learner identities (Sarah Hattam)</a:t>
            </a:r>
          </a:p>
          <a:p>
            <a:endParaRPr lang="en-AU" dirty="0"/>
          </a:p>
          <a:p>
            <a:r>
              <a:rPr lang="en-AU" b="0" dirty="0"/>
              <a:t>3:30-3:45pm Break </a:t>
            </a:r>
          </a:p>
          <a:p>
            <a:endParaRPr lang="en-AU" dirty="0"/>
          </a:p>
          <a:p>
            <a:r>
              <a:rPr lang="en-AU" b="0" dirty="0"/>
              <a:t>3:45-5:00 pm </a:t>
            </a:r>
          </a:p>
          <a:p>
            <a:r>
              <a:rPr lang="en-AU" dirty="0"/>
              <a:t>Launch of Education Futures 2021 Teaching Squares Program (Tanya Weiler)</a:t>
            </a:r>
          </a:p>
          <a:p>
            <a:r>
              <a:rPr lang="en-AU" dirty="0"/>
              <a:t>Tutors share experience of reflexivity: action research and teaching squares (Heidi Hetz &amp; Victoria Fielding)</a:t>
            </a:r>
            <a:endParaRPr lang="en-US" dirty="0"/>
          </a:p>
        </p:txBody>
      </p:sp>
    </p:spTree>
    <p:extLst>
      <p:ext uri="{BB962C8B-B14F-4D97-AF65-F5344CB8AC3E}">
        <p14:creationId xmlns:p14="http://schemas.microsoft.com/office/powerpoint/2010/main" val="268094330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D488E8-9BE8-4D79-A4D7-8911F134964A}"/>
              </a:ext>
            </a:extLst>
          </p:cNvPr>
          <p:cNvSpPr>
            <a:spLocks noGrp="1"/>
          </p:cNvSpPr>
          <p:nvPr>
            <p:ph type="body" sz="quarter" idx="10"/>
          </p:nvPr>
        </p:nvSpPr>
        <p:spPr/>
        <p:txBody>
          <a:bodyPr/>
          <a:lstStyle/>
          <a:p>
            <a:r>
              <a:rPr lang="en-AU" dirty="0"/>
              <a:t>Drawing on the resources in the room </a:t>
            </a:r>
            <a:endParaRPr lang="en-US" dirty="0"/>
          </a:p>
        </p:txBody>
      </p:sp>
      <p:sp>
        <p:nvSpPr>
          <p:cNvPr id="3" name="Text Placeholder 2">
            <a:extLst>
              <a:ext uri="{FF2B5EF4-FFF2-40B4-BE49-F238E27FC236}">
                <a16:creationId xmlns:a16="http://schemas.microsoft.com/office/drawing/2014/main" id="{A678548B-5041-414F-AFED-6F98DC735B2D}"/>
              </a:ext>
            </a:extLst>
          </p:cNvPr>
          <p:cNvSpPr>
            <a:spLocks noGrp="1"/>
          </p:cNvSpPr>
          <p:nvPr>
            <p:ph type="body" sz="quarter" idx="11"/>
          </p:nvPr>
        </p:nvSpPr>
        <p:spPr/>
        <p:txBody>
          <a:bodyPr/>
          <a:lstStyle/>
          <a:p>
            <a:r>
              <a:rPr lang="en-AU" sz="2400" b="0" dirty="0"/>
              <a:t>Given the diversity of the student cohort at the College, as an educator you have access to varied experiences, viewpoints and knowledges. </a:t>
            </a:r>
          </a:p>
          <a:p>
            <a:endParaRPr lang="en-AU" sz="2400" b="0" dirty="0"/>
          </a:p>
          <a:p>
            <a:r>
              <a:rPr lang="en-AU" sz="2400" b="0" dirty="0"/>
              <a:t>While a key part of what we do at the College is to demystify and teach our students how to ‘play the game’ of university,  how can you draw on the ‘resources’ in the room to engage and validate students' diverse knowledges?  </a:t>
            </a:r>
          </a:p>
          <a:p>
            <a:endParaRPr lang="en-AU" b="0" dirty="0"/>
          </a:p>
          <a:p>
            <a:r>
              <a:rPr lang="en-AU" sz="2400" b="0" dirty="0"/>
              <a:t>Think of a time when engagement was low – what could you do to activate the funds of knowledge in the room to increase engagement? </a:t>
            </a:r>
          </a:p>
          <a:p>
            <a:endParaRPr lang="en-AU" b="0" dirty="0"/>
          </a:p>
        </p:txBody>
      </p:sp>
    </p:spTree>
    <p:extLst>
      <p:ext uri="{BB962C8B-B14F-4D97-AF65-F5344CB8AC3E}">
        <p14:creationId xmlns:p14="http://schemas.microsoft.com/office/powerpoint/2010/main" val="341461141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72FCFC-4770-4409-B504-9CE7B1397928}"/>
              </a:ext>
            </a:extLst>
          </p:cNvPr>
          <p:cNvSpPr>
            <a:spLocks noGrp="1"/>
          </p:cNvSpPr>
          <p:nvPr>
            <p:ph type="body" sz="quarter" idx="10"/>
          </p:nvPr>
        </p:nvSpPr>
        <p:spPr/>
        <p:txBody>
          <a:bodyPr/>
          <a:lstStyle/>
          <a:p>
            <a:r>
              <a:rPr lang="en-AU" dirty="0"/>
              <a:t>Ethos of Care </a:t>
            </a:r>
            <a:endParaRPr lang="en-US" dirty="0"/>
          </a:p>
        </p:txBody>
      </p:sp>
      <p:sp>
        <p:nvSpPr>
          <p:cNvPr id="3" name="Text Placeholder 2">
            <a:extLst>
              <a:ext uri="{FF2B5EF4-FFF2-40B4-BE49-F238E27FC236}">
                <a16:creationId xmlns:a16="http://schemas.microsoft.com/office/drawing/2014/main" id="{8EB9E172-B888-4CFE-8EE3-7B7B96256C4C}"/>
              </a:ext>
            </a:extLst>
          </p:cNvPr>
          <p:cNvSpPr>
            <a:spLocks noGrp="1"/>
          </p:cNvSpPr>
          <p:nvPr>
            <p:ph type="body" sz="quarter" idx="11"/>
          </p:nvPr>
        </p:nvSpPr>
        <p:spPr/>
        <p:txBody>
          <a:bodyPr/>
          <a:lstStyle/>
          <a:p>
            <a:r>
              <a:rPr lang="en-AU" b="0" dirty="0"/>
              <a:t>The turn to ‘affect’ (Ahmed 2004) in education has culminated in </a:t>
            </a:r>
            <a:r>
              <a:rPr lang="en-AU" dirty="0"/>
              <a:t>attention on the feelings of students and educators as central to experiences of education</a:t>
            </a:r>
            <a:r>
              <a:rPr lang="en-AU" b="0" dirty="0"/>
              <a:t>, and to actively show, as an educator, that you ‘care’ about the student’s well-being. </a:t>
            </a:r>
          </a:p>
          <a:p>
            <a:endParaRPr lang="en-AU" b="0" dirty="0"/>
          </a:p>
          <a:p>
            <a:r>
              <a:rPr lang="en-AU" b="0" dirty="0"/>
              <a:t>Motta &amp; Bennett propose a key strategy in enabling education is to create an inclusive and care-full (Motta &amp; Bennett, 2018) learning environment.  An ethos of care can be demonstrated by being available to meet in the students safe-space (shared student common room) and reaching out to the students who appear to be struggling.</a:t>
            </a:r>
          </a:p>
          <a:p>
            <a:endParaRPr lang="en-AU" b="0" dirty="0"/>
          </a:p>
          <a:p>
            <a:r>
              <a:rPr lang="en-AU" b="0" dirty="0"/>
              <a:t>Adopting the role of the ‘emotional cheerleader’ (O’Shea 2020) can build confidence and motivation of the student. </a:t>
            </a:r>
            <a:endParaRPr lang="en-US" dirty="0"/>
          </a:p>
        </p:txBody>
      </p:sp>
    </p:spTree>
    <p:extLst>
      <p:ext uri="{BB962C8B-B14F-4D97-AF65-F5344CB8AC3E}">
        <p14:creationId xmlns:p14="http://schemas.microsoft.com/office/powerpoint/2010/main" val="310148718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A972E0-E87A-48A8-84A6-65ABA5A045B8}"/>
              </a:ext>
            </a:extLst>
          </p:cNvPr>
          <p:cNvSpPr>
            <a:spLocks noGrp="1"/>
          </p:cNvSpPr>
          <p:nvPr>
            <p:ph type="body" sz="quarter" idx="10"/>
          </p:nvPr>
        </p:nvSpPr>
        <p:spPr/>
        <p:txBody>
          <a:bodyPr/>
          <a:lstStyle/>
          <a:p>
            <a:r>
              <a:rPr lang="en-AU" dirty="0"/>
              <a:t>Demonstrating ‘care’ </a:t>
            </a:r>
            <a:endParaRPr lang="en-US" dirty="0"/>
          </a:p>
        </p:txBody>
      </p:sp>
      <p:sp>
        <p:nvSpPr>
          <p:cNvPr id="3" name="Text Placeholder 2">
            <a:extLst>
              <a:ext uri="{FF2B5EF4-FFF2-40B4-BE49-F238E27FC236}">
                <a16:creationId xmlns:a16="http://schemas.microsoft.com/office/drawing/2014/main" id="{C5E90029-B370-450D-A250-5B1311586A60}"/>
              </a:ext>
            </a:extLst>
          </p:cNvPr>
          <p:cNvSpPr>
            <a:spLocks noGrp="1"/>
          </p:cNvSpPr>
          <p:nvPr>
            <p:ph type="body" sz="quarter" idx="11"/>
          </p:nvPr>
        </p:nvSpPr>
        <p:spPr/>
        <p:txBody>
          <a:bodyPr/>
          <a:lstStyle/>
          <a:p>
            <a:r>
              <a:rPr lang="en-AU" b="0" dirty="0"/>
              <a:t>A student approaches you at the end of a tutorial and asks to talk in private. While you are on a limited time frame to get to your next tutorial, you say ‘okay’ and wait for the other students to leave before sitting with the student and ask them if they are okay. </a:t>
            </a:r>
          </a:p>
          <a:p>
            <a:endParaRPr lang="en-AU" b="0" dirty="0"/>
          </a:p>
          <a:p>
            <a:r>
              <a:rPr lang="en-AU" b="0" dirty="0"/>
              <a:t>The student starts to cry and opens up about how they are really struggling with the course, with the up-coming assignment and is feeling very overwhelmed by university in general (the learn on line site, the academic language in the readings, keeping up with the weekly tasks and managing their part-time job as well as being the eldest of a family of 4 and needing to pick up her younger siblings from school on some days). </a:t>
            </a:r>
          </a:p>
          <a:p>
            <a:endParaRPr lang="en-US" b="0" dirty="0"/>
          </a:p>
          <a:p>
            <a:r>
              <a:rPr lang="en-US" b="0" dirty="0"/>
              <a:t>How do you approach this conversation with the student, showing an ethos of care? </a:t>
            </a:r>
            <a:endParaRPr lang="en-AU" b="0" dirty="0"/>
          </a:p>
        </p:txBody>
      </p:sp>
    </p:spTree>
    <p:extLst>
      <p:ext uri="{BB962C8B-B14F-4D97-AF65-F5344CB8AC3E}">
        <p14:creationId xmlns:p14="http://schemas.microsoft.com/office/powerpoint/2010/main" val="271091079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A06541-1D76-4207-B1D7-80D090C040BA}"/>
              </a:ext>
            </a:extLst>
          </p:cNvPr>
          <p:cNvSpPr>
            <a:spLocks noGrp="1"/>
          </p:cNvSpPr>
          <p:nvPr>
            <p:ph type="body" sz="quarter" idx="10"/>
          </p:nvPr>
        </p:nvSpPr>
        <p:spPr>
          <a:xfrm>
            <a:off x="552450" y="161925"/>
            <a:ext cx="11010900" cy="647700"/>
          </a:xfrm>
        </p:spPr>
        <p:txBody>
          <a:bodyPr/>
          <a:lstStyle/>
          <a:p>
            <a:r>
              <a:rPr lang="en-AU" dirty="0"/>
              <a:t>Scaffolding &amp; Challenging Tasks </a:t>
            </a:r>
            <a:endParaRPr lang="en-US" dirty="0"/>
          </a:p>
        </p:txBody>
      </p:sp>
      <p:sp>
        <p:nvSpPr>
          <p:cNvPr id="3" name="Text Placeholder 2">
            <a:extLst>
              <a:ext uri="{FF2B5EF4-FFF2-40B4-BE49-F238E27FC236}">
                <a16:creationId xmlns:a16="http://schemas.microsoft.com/office/drawing/2014/main" id="{681E0BAF-189B-438D-BF91-5F12BBB50EA6}"/>
              </a:ext>
            </a:extLst>
          </p:cNvPr>
          <p:cNvSpPr>
            <a:spLocks noGrp="1"/>
          </p:cNvSpPr>
          <p:nvPr>
            <p:ph type="body" sz="quarter" idx="11"/>
          </p:nvPr>
        </p:nvSpPr>
        <p:spPr>
          <a:xfrm>
            <a:off x="323850" y="1083945"/>
            <a:ext cx="11010900" cy="647700"/>
          </a:xfrm>
        </p:spPr>
        <p:txBody>
          <a:bodyPr/>
          <a:lstStyle/>
          <a:p>
            <a:r>
              <a:rPr lang="en-AU" sz="1800" b="0" dirty="0"/>
              <a:t>Allan Luke (2000) theorised scaffolding of students learning of difficult academic themes and concepts. </a:t>
            </a:r>
          </a:p>
          <a:p>
            <a:endParaRPr lang="en-AU" sz="1800" b="0" dirty="0"/>
          </a:p>
          <a:p>
            <a:r>
              <a:rPr lang="en-AU" sz="1800" b="0" dirty="0"/>
              <a:t>Through strategic scaffolding of curriculum and assessment, high intellectual challenge is possible. Students from low-socioeconomic backgrounds historically suffer from ‘streaming’ or ‘tracking’, as </a:t>
            </a:r>
            <a:r>
              <a:rPr lang="en-AU" sz="1800" b="0" dirty="0" err="1"/>
              <a:t>Mehan</a:t>
            </a:r>
            <a:r>
              <a:rPr lang="en-AU" sz="1800" b="0" dirty="0"/>
              <a:t> suggests: ‘</a:t>
            </a:r>
            <a:r>
              <a:rPr lang="en-AU" sz="1800" b="0" i="1" dirty="0"/>
              <a:t>The distribution of students to high-, middle-, and low-ability groups or academic and </a:t>
            </a:r>
            <a:r>
              <a:rPr lang="en-AU" sz="1800" b="0" i="1" dirty="0" err="1"/>
              <a:t>voc</a:t>
            </a:r>
            <a:r>
              <a:rPr lang="en-AU" sz="1800" b="0" i="1" dirty="0"/>
              <a:t>-ed tracks seems to be related to ethnicity and socio-economic status</a:t>
            </a:r>
            <a:r>
              <a:rPr lang="en-AU" sz="1800" b="0" dirty="0"/>
              <a:t> (</a:t>
            </a:r>
            <a:r>
              <a:rPr lang="en-AU" sz="1800" b="0" dirty="0" err="1"/>
              <a:t>Mehan</a:t>
            </a:r>
            <a:r>
              <a:rPr lang="en-AU" sz="1800" b="0" dirty="0"/>
              <a:t> 2012, p 17). </a:t>
            </a:r>
          </a:p>
          <a:p>
            <a:endParaRPr lang="en-AU" sz="1800" b="0" dirty="0"/>
          </a:p>
          <a:p>
            <a:r>
              <a:rPr lang="en-AU" sz="1800" b="0" dirty="0"/>
              <a:t>Once streamed into a low-ability class, capabilities are misrecognised (Burke 2015) and contribute to lower completion and success rates of less advantaged young people in secondary school.  Luke argues that scaffolding is central to the success of heightening expectations: </a:t>
            </a:r>
          </a:p>
          <a:p>
            <a:endParaRPr lang="en-AU" sz="1800" b="0" dirty="0"/>
          </a:p>
          <a:p>
            <a:r>
              <a:rPr lang="en-AU" sz="1800" b="0" dirty="0"/>
              <a:t>‘</a:t>
            </a:r>
            <a:r>
              <a:rPr lang="en-AU" sz="1800" b="0" i="1" dirty="0"/>
              <a:t>In sociocultural terms, this entails upping the ante of intellectual demand, teaching in advance of development, and generating substantive engagement with curriculum knowledge and technical discourses as ways of reading and remaking the social and scientific lifeworlds around us</a:t>
            </a:r>
            <a:r>
              <a:rPr lang="en-AU" sz="1800" b="0" dirty="0"/>
              <a:t>’ (Luke 2012 p. viii). </a:t>
            </a:r>
          </a:p>
          <a:p>
            <a:endParaRPr lang="en-AU" sz="1800" b="0" dirty="0"/>
          </a:p>
          <a:p>
            <a:endParaRPr lang="en-US" dirty="0"/>
          </a:p>
        </p:txBody>
      </p:sp>
    </p:spTree>
    <p:extLst>
      <p:ext uri="{BB962C8B-B14F-4D97-AF65-F5344CB8AC3E}">
        <p14:creationId xmlns:p14="http://schemas.microsoft.com/office/powerpoint/2010/main" val="416698186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4C32AB-B922-46B6-BF00-A3E9307712EC}"/>
              </a:ext>
            </a:extLst>
          </p:cNvPr>
          <p:cNvSpPr>
            <a:spLocks noGrp="1"/>
          </p:cNvSpPr>
          <p:nvPr>
            <p:ph type="body" sz="quarter" idx="10"/>
          </p:nvPr>
        </p:nvSpPr>
        <p:spPr>
          <a:xfrm>
            <a:off x="552450" y="139065"/>
            <a:ext cx="11010900" cy="647700"/>
          </a:xfrm>
        </p:spPr>
        <p:txBody>
          <a:bodyPr/>
          <a:lstStyle/>
          <a:p>
            <a:r>
              <a:rPr lang="en-AU" dirty="0"/>
              <a:t>Managing expectations </a:t>
            </a:r>
            <a:endParaRPr lang="en-US" dirty="0"/>
          </a:p>
        </p:txBody>
      </p:sp>
      <p:sp>
        <p:nvSpPr>
          <p:cNvPr id="3" name="Text Placeholder 2">
            <a:extLst>
              <a:ext uri="{FF2B5EF4-FFF2-40B4-BE49-F238E27FC236}">
                <a16:creationId xmlns:a16="http://schemas.microsoft.com/office/drawing/2014/main" id="{630AB30A-D3AF-4A85-809A-D7DBCEFA36DB}"/>
              </a:ext>
            </a:extLst>
          </p:cNvPr>
          <p:cNvSpPr>
            <a:spLocks noGrp="1"/>
          </p:cNvSpPr>
          <p:nvPr>
            <p:ph type="body" sz="quarter" idx="11"/>
          </p:nvPr>
        </p:nvSpPr>
        <p:spPr>
          <a:xfrm>
            <a:off x="552450" y="786765"/>
            <a:ext cx="11010900" cy="647700"/>
          </a:xfrm>
        </p:spPr>
        <p:txBody>
          <a:bodyPr/>
          <a:lstStyle/>
          <a:p>
            <a:r>
              <a:rPr lang="en-AU" sz="1900" b="0" dirty="0"/>
              <a:t>Scaffolding is a strong feature of the curriculum and assessment design at the College across the program. </a:t>
            </a:r>
          </a:p>
          <a:p>
            <a:endParaRPr lang="en-AU" sz="1900" b="0" dirty="0"/>
          </a:p>
          <a:p>
            <a:r>
              <a:rPr lang="en-AU" sz="1900" b="0" dirty="0"/>
              <a:t>Our expectation of the students are high – we want to ensure that students that complete 1 year at the College will be prepared for success in what ever Bachelor program they enrol into on completion. </a:t>
            </a:r>
          </a:p>
          <a:p>
            <a:endParaRPr lang="en-AU" sz="1900" b="0" dirty="0"/>
          </a:p>
          <a:p>
            <a:r>
              <a:rPr lang="en-AU" sz="1900" b="0" dirty="0"/>
              <a:t>However, our expectations of the students build over the year. We do not expect that a student in the first study period would be able to reference perfectly, research extensively or produce a sophisticated critical analysis in their first week of College. We scaffold through explicit instruction so that by the end of the year, they are producing work that is first year Bachelor standard. </a:t>
            </a:r>
          </a:p>
          <a:p>
            <a:endParaRPr lang="en-AU" sz="1900" b="0" dirty="0"/>
          </a:p>
          <a:p>
            <a:r>
              <a:rPr lang="en-AU" sz="1900" b="0" dirty="0"/>
              <a:t>What is the difference between ‘scaffolding and explicit instruction’ &amp; ‘</a:t>
            </a:r>
            <a:r>
              <a:rPr lang="en-AU" sz="1900" b="0" dirty="0" err="1"/>
              <a:t>spoonfeeding</a:t>
            </a:r>
            <a:r>
              <a:rPr lang="en-AU" sz="1900" b="0" dirty="0"/>
              <a:t>’? Discuss with your colleagues. </a:t>
            </a:r>
            <a:endParaRPr lang="en-US" sz="1900" b="0" dirty="0"/>
          </a:p>
        </p:txBody>
      </p:sp>
    </p:spTree>
    <p:extLst>
      <p:ext uri="{BB962C8B-B14F-4D97-AF65-F5344CB8AC3E}">
        <p14:creationId xmlns:p14="http://schemas.microsoft.com/office/powerpoint/2010/main" val="380057522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srcRect t="8438" b="8438"/>
          <a:stretch>
            <a:fillRect/>
          </a:stretch>
        </p:blipFill>
        <p:spPr>
          <a:xfrm>
            <a:off x="4373183" y="4157733"/>
            <a:ext cx="2047741" cy="2363430"/>
          </a:xfrm>
          <a:prstGeom prst="rect">
            <a:avLst/>
          </a:prstGeom>
        </p:spPr>
      </p:pic>
      <p:sp>
        <p:nvSpPr>
          <p:cNvPr id="3" name="Text Placeholder 2"/>
          <p:cNvSpPr>
            <a:spLocks noGrp="1"/>
          </p:cNvSpPr>
          <p:nvPr>
            <p:ph type="body" sz="quarter" idx="11"/>
          </p:nvPr>
        </p:nvSpPr>
        <p:spPr>
          <a:xfrm>
            <a:off x="393700" y="138090"/>
            <a:ext cx="10909300" cy="666750"/>
          </a:xfrm>
        </p:spPr>
        <p:txBody>
          <a:bodyPr/>
          <a:lstStyle/>
          <a:p>
            <a:r>
              <a:rPr lang="en-AU" dirty="0"/>
              <a:t>Research questions…then and now: Fragile learner identities </a:t>
            </a:r>
          </a:p>
          <a:p>
            <a:r>
              <a:rPr lang="en-AU" dirty="0"/>
              <a:t> </a:t>
            </a:r>
          </a:p>
        </p:txBody>
      </p:sp>
      <p:sp>
        <p:nvSpPr>
          <p:cNvPr id="4" name="Text Placeholder 3"/>
          <p:cNvSpPr>
            <a:spLocks noGrp="1"/>
          </p:cNvSpPr>
          <p:nvPr>
            <p:ph type="body" sz="quarter" idx="12"/>
          </p:nvPr>
        </p:nvSpPr>
        <p:spPr>
          <a:xfrm>
            <a:off x="6677480" y="804840"/>
            <a:ext cx="4114800" cy="3432309"/>
          </a:xfrm>
        </p:spPr>
        <p:txBody>
          <a:bodyPr/>
          <a:lstStyle/>
          <a:p>
            <a:r>
              <a:rPr lang="en-AU" sz="1800" dirty="0"/>
              <a:t>What did students say 20 years ago?</a:t>
            </a:r>
          </a:p>
          <a:p>
            <a:endParaRPr lang="en-AU" sz="1800" dirty="0"/>
          </a:p>
          <a:p>
            <a:r>
              <a:rPr lang="en-AU" sz="1800" dirty="0"/>
              <a:t>What do students in an enabling program say about why they left school early?</a:t>
            </a:r>
          </a:p>
          <a:p>
            <a:endParaRPr lang="en-AU" sz="1800" dirty="0"/>
          </a:p>
          <a:p>
            <a:r>
              <a:rPr lang="en-AU" sz="1800" dirty="0"/>
              <a:t>What contributed to their decision to ‘turn-back-around’ to education? </a:t>
            </a:r>
          </a:p>
          <a:p>
            <a:endParaRPr lang="en-AU" sz="1800" dirty="0"/>
          </a:p>
          <a:p>
            <a:r>
              <a:rPr lang="en-AU" sz="1800" dirty="0"/>
              <a:t>How do their previous experiences of education compare with UniSA College?  </a:t>
            </a:r>
          </a:p>
          <a:p>
            <a:endParaRPr lang="en-AU" sz="1600" dirty="0"/>
          </a:p>
        </p:txBody>
      </p:sp>
      <p:sp>
        <p:nvSpPr>
          <p:cNvPr id="2" name="Rectangle 1"/>
          <p:cNvSpPr/>
          <p:nvPr/>
        </p:nvSpPr>
        <p:spPr>
          <a:xfrm>
            <a:off x="1064526" y="933629"/>
            <a:ext cx="4696624" cy="3416320"/>
          </a:xfrm>
          <a:prstGeom prst="rect">
            <a:avLst/>
          </a:prstGeom>
        </p:spPr>
        <p:txBody>
          <a:bodyPr wrap="square">
            <a:spAutoFit/>
          </a:bodyPr>
          <a:lstStyle/>
          <a:p>
            <a:pPr lvl="0"/>
            <a:r>
              <a:rPr lang="en-AU" sz="1800" dirty="0"/>
              <a:t>What was the decision-making process of young people around school leaving?</a:t>
            </a:r>
          </a:p>
          <a:p>
            <a:pPr lvl="0"/>
            <a:r>
              <a:rPr lang="en-AU" sz="1800" dirty="0"/>
              <a:t> </a:t>
            </a:r>
          </a:p>
          <a:p>
            <a:pPr lvl="0"/>
            <a:r>
              <a:rPr lang="en-AU" sz="1800" dirty="0"/>
              <a:t>What was their experiences/perceptions of school, leaving, hanging in and returning to school?</a:t>
            </a:r>
          </a:p>
          <a:p>
            <a:pPr lvl="0"/>
            <a:endParaRPr lang="en-AU" sz="1800" dirty="0"/>
          </a:p>
          <a:p>
            <a:pPr lvl="0"/>
            <a:r>
              <a:rPr lang="en-AU" sz="1800" dirty="0"/>
              <a:t>What was their subjective states during the last few days of schooling?</a:t>
            </a:r>
          </a:p>
          <a:p>
            <a:pPr lvl="0"/>
            <a:endParaRPr lang="en-AU" sz="1800" dirty="0"/>
          </a:p>
          <a:p>
            <a:pPr lvl="0"/>
            <a:r>
              <a:rPr lang="en-AU" sz="1800" dirty="0"/>
              <a:t>What are the complex lives of some individual students?</a:t>
            </a:r>
          </a:p>
        </p:txBody>
      </p:sp>
    </p:spTree>
    <p:extLst>
      <p:ext uri="{BB962C8B-B14F-4D97-AF65-F5344CB8AC3E}">
        <p14:creationId xmlns:p14="http://schemas.microsoft.com/office/powerpoint/2010/main" val="3308635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anim calcmode="lin" valueType="num">
                                      <p:cBhvr>
                                        <p:cTn id="1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1000"/>
                                        <p:tgtEl>
                                          <p:spTgt spid="4">
                                            <p:txEl>
                                              <p:pRg st="6" end="6"/>
                                            </p:txEl>
                                          </p:spTgt>
                                        </p:tgtEl>
                                      </p:cBhvr>
                                    </p:animEffect>
                                    <p:anim calcmode="lin" valueType="num">
                                      <p:cBhvr>
                                        <p:cTn id="2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89297" y="190723"/>
            <a:ext cx="9254816" cy="647700"/>
          </a:xfrm>
        </p:spPr>
        <p:txBody>
          <a:bodyPr/>
          <a:lstStyle/>
          <a:p>
            <a:r>
              <a:rPr lang="en-AU" dirty="0"/>
              <a:t>Research design </a:t>
            </a:r>
          </a:p>
        </p:txBody>
      </p:sp>
      <p:sp>
        <p:nvSpPr>
          <p:cNvPr id="3" name="Text Placeholder 2"/>
          <p:cNvSpPr>
            <a:spLocks noGrp="1"/>
          </p:cNvSpPr>
          <p:nvPr>
            <p:ph type="body" sz="quarter" idx="11"/>
          </p:nvPr>
        </p:nvSpPr>
        <p:spPr>
          <a:xfrm>
            <a:off x="533400" y="838423"/>
            <a:ext cx="11506199" cy="647700"/>
          </a:xfrm>
        </p:spPr>
        <p:txBody>
          <a:bodyPr/>
          <a:lstStyle/>
          <a:p>
            <a:r>
              <a:rPr lang="en-AU" sz="1800" b="0" dirty="0"/>
              <a:t>Semi-structured open-ended interview questions with UniSA College students who did not complete year 12.</a:t>
            </a:r>
          </a:p>
          <a:p>
            <a:pPr marL="285750" indent="-285750">
              <a:buFont typeface="Arial" panose="020B0604020202020204" pitchFamily="34" charset="0"/>
              <a:buChar char="•"/>
            </a:pPr>
            <a:r>
              <a:rPr lang="en-AU" sz="1800" b="0" dirty="0"/>
              <a:t>Comparative study with earlier research on early school leavers experiences of high school.</a:t>
            </a:r>
          </a:p>
          <a:p>
            <a:pPr marL="285750" indent="-285750">
              <a:buFont typeface="Arial" panose="020B0604020202020204" pitchFamily="34" charset="0"/>
              <a:buChar char="•"/>
            </a:pPr>
            <a:r>
              <a:rPr lang="en-AU" sz="1800" b="0" dirty="0"/>
              <a:t>Thematic analysis of experiences of students; high school, turning back-around to education and experiences of education at UniSA College. Interviewed 10 College students</a:t>
            </a:r>
          </a:p>
          <a:p>
            <a:r>
              <a:rPr lang="en-AU" sz="1800" dirty="0"/>
              <a:t>Key findings: </a:t>
            </a:r>
            <a:endParaRPr lang="en-AU" sz="1800" b="0" dirty="0"/>
          </a:p>
          <a:p>
            <a:pPr marL="285750" indent="-285750">
              <a:lnSpc>
                <a:spcPct val="90000"/>
              </a:lnSpc>
              <a:buFont typeface="Wingdings" panose="05000000000000000000" pitchFamily="2" charset="2"/>
              <a:buChar char="v"/>
            </a:pPr>
            <a:r>
              <a:rPr lang="en-AU" sz="1800" b="0" dirty="0"/>
              <a:t>School or educators ‘misrecognised’ (Fraser 2003; </a:t>
            </a:r>
            <a:r>
              <a:rPr lang="en-US" sz="1800" b="0" dirty="0"/>
              <a:t>Burke, Crozier and </a:t>
            </a:r>
            <a:r>
              <a:rPr lang="en-US" sz="1800" b="0" dirty="0" err="1"/>
              <a:t>Misiaszek</a:t>
            </a:r>
            <a:r>
              <a:rPr lang="en-US" sz="1800" b="0" dirty="0"/>
              <a:t> 2017</a:t>
            </a:r>
            <a:r>
              <a:rPr lang="en-AU" sz="1800" b="0" dirty="0"/>
              <a:t>) the capabilities, traits or behaviour of the students to continue with their studies at secondary school or aspire for a place in higher education.</a:t>
            </a:r>
          </a:p>
          <a:p>
            <a:pPr>
              <a:lnSpc>
                <a:spcPct val="90000"/>
              </a:lnSpc>
            </a:pPr>
            <a:endParaRPr lang="en-AU" sz="1800" b="0" dirty="0"/>
          </a:p>
          <a:p>
            <a:pPr marL="285750" indent="-285750">
              <a:lnSpc>
                <a:spcPct val="90000"/>
              </a:lnSpc>
              <a:buFont typeface="Wingdings" panose="05000000000000000000" pitchFamily="2" charset="2"/>
              <a:buChar char="v"/>
            </a:pPr>
            <a:r>
              <a:rPr lang="en-AU" sz="1800" b="0" dirty="0"/>
              <a:t>Specific teachers enacted their own doubts and assumptions about the student’s motivations and capabilities to complete year 12 and consider a pathway into higher education (</a:t>
            </a:r>
            <a:r>
              <a:rPr lang="en-AU" sz="1800" b="0" dirty="0" err="1"/>
              <a:t>Cuconato</a:t>
            </a:r>
            <a:r>
              <a:rPr lang="en-AU" sz="1800" b="0" dirty="0"/>
              <a:t>, du </a:t>
            </a:r>
            <a:r>
              <a:rPr lang="en-AU" sz="1800" b="0" dirty="0" err="1"/>
              <a:t>Bois</a:t>
            </a:r>
            <a:r>
              <a:rPr lang="en-AU" sz="1800" b="0" dirty="0"/>
              <a:t>-Reymond &amp; </a:t>
            </a:r>
            <a:r>
              <a:rPr lang="en-AU" sz="1800" b="0" dirty="0" err="1"/>
              <a:t>Lunabba</a:t>
            </a:r>
            <a:r>
              <a:rPr lang="en-AU" sz="1800" b="0" dirty="0"/>
              <a:t> 2015). </a:t>
            </a:r>
          </a:p>
          <a:p>
            <a:pPr>
              <a:lnSpc>
                <a:spcPct val="90000"/>
              </a:lnSpc>
            </a:pPr>
            <a:endParaRPr lang="en-AU" sz="1800" b="0" dirty="0"/>
          </a:p>
          <a:p>
            <a:pPr marL="285750" indent="-285750">
              <a:lnSpc>
                <a:spcPct val="90000"/>
              </a:lnSpc>
              <a:buFont typeface="Wingdings" panose="05000000000000000000" pitchFamily="2" charset="2"/>
              <a:buChar char="v"/>
            </a:pPr>
            <a:r>
              <a:rPr lang="en-AU" sz="1800" b="0" dirty="0"/>
              <a:t>Students are discounted from a university pathway years before the opportunity presents itself because their ‘difference’ at the age of fifteen or sixteen is viewed as ‘high-risk’ and threatening to academic standards (Burke, Crozier and </a:t>
            </a:r>
            <a:r>
              <a:rPr lang="en-AU" sz="1800" b="0" dirty="0" err="1"/>
              <a:t>Misiaszek</a:t>
            </a:r>
            <a:r>
              <a:rPr lang="en-AU" sz="1800" b="0" dirty="0"/>
              <a:t> 2017, p. 36). </a:t>
            </a:r>
          </a:p>
          <a:p>
            <a:endParaRPr lang="en-AU" sz="1400" b="0" dirty="0"/>
          </a:p>
          <a:p>
            <a:endParaRPr lang="en-AU" dirty="0"/>
          </a:p>
        </p:txBody>
      </p:sp>
    </p:spTree>
    <p:extLst>
      <p:ext uri="{BB962C8B-B14F-4D97-AF65-F5344CB8AC3E}">
        <p14:creationId xmlns:p14="http://schemas.microsoft.com/office/powerpoint/2010/main" val="416705275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506409-F42B-428C-8FC1-0F374849DD58}"/>
              </a:ext>
            </a:extLst>
          </p:cNvPr>
          <p:cNvSpPr>
            <a:spLocks noGrp="1"/>
          </p:cNvSpPr>
          <p:nvPr>
            <p:ph type="body" sz="quarter" idx="10"/>
          </p:nvPr>
        </p:nvSpPr>
        <p:spPr>
          <a:xfrm>
            <a:off x="686752" y="193493"/>
            <a:ext cx="8258175" cy="647700"/>
          </a:xfrm>
        </p:spPr>
        <p:txBody>
          <a:bodyPr/>
          <a:lstStyle/>
          <a:p>
            <a:r>
              <a:rPr lang="en-AU" dirty="0"/>
              <a:t>Lillian’s Story </a:t>
            </a:r>
            <a:endParaRPr lang="en-US" dirty="0"/>
          </a:p>
        </p:txBody>
      </p:sp>
      <p:sp>
        <p:nvSpPr>
          <p:cNvPr id="3" name="Text Placeholder 2">
            <a:extLst>
              <a:ext uri="{FF2B5EF4-FFF2-40B4-BE49-F238E27FC236}">
                <a16:creationId xmlns:a16="http://schemas.microsoft.com/office/drawing/2014/main" id="{0E7B3975-778D-4FB7-98C5-52C6FD9DBAC4}"/>
              </a:ext>
            </a:extLst>
          </p:cNvPr>
          <p:cNvSpPr>
            <a:spLocks noGrp="1"/>
          </p:cNvSpPr>
          <p:nvPr>
            <p:ph type="body" sz="quarter" idx="11"/>
          </p:nvPr>
        </p:nvSpPr>
        <p:spPr>
          <a:xfrm>
            <a:off x="533400" y="841193"/>
            <a:ext cx="10789919" cy="647700"/>
          </a:xfrm>
        </p:spPr>
        <p:txBody>
          <a:bodyPr/>
          <a:lstStyle/>
          <a:p>
            <a:r>
              <a:rPr lang="en-AU" b="0" dirty="0"/>
              <a:t>Lillian’ grew up in a lower socio-economic suburb of South Australia in a single-parent household. Her mother struggled with Lillian’s older siblings with drug and behavioural issues and Lillian describes how her mother ‘was working as hard as she could and wouldn’t be able to afford to put me in any (university) courses and I didn’t really know about HECS as an option so didn’t really think I could go anyway’. She didn’t complete the South Australian Certificate of Education on advice by her teachers to attend TAFE instead to complete a hairdressing certificate. </a:t>
            </a:r>
            <a:r>
              <a:rPr lang="en-AU" dirty="0"/>
              <a:t>She describes the coercion she felt to enrol </a:t>
            </a:r>
            <a:r>
              <a:rPr lang="en-AU" b="0" dirty="0"/>
              <a:t>into the TAFE program when in year 11 by her school and the sense that they, </a:t>
            </a:r>
          </a:p>
          <a:p>
            <a:r>
              <a:rPr lang="en-AU" b="0" dirty="0"/>
              <a:t>‘</a:t>
            </a:r>
            <a:r>
              <a:rPr lang="en-AU" b="0" i="1" dirty="0"/>
              <a:t>gave up a little bit once I was in that course </a:t>
            </a:r>
            <a:r>
              <a:rPr lang="en-AU" b="0" i="1" dirty="0" err="1"/>
              <a:t>‘cause</a:t>
            </a:r>
            <a:r>
              <a:rPr lang="en-AU" b="0" i="1" dirty="0"/>
              <a:t> they thought “oh she’s doing something now. She’s got something. We don’t really need to spend any extra time with her”. I feel like they almost set us up for failure. Now that I think about it, it was almost like they were succeeding, still getting us into TAFE courses and they were getting us into job. But they in turn weren’t because they were not really giving us really any other choices</a:t>
            </a:r>
            <a:r>
              <a:rPr lang="en-AU" b="0" dirty="0"/>
              <a:t>’. </a:t>
            </a:r>
          </a:p>
          <a:p>
            <a:endParaRPr lang="en-US" dirty="0"/>
          </a:p>
        </p:txBody>
      </p:sp>
    </p:spTree>
    <p:extLst>
      <p:ext uri="{BB962C8B-B14F-4D97-AF65-F5344CB8AC3E}">
        <p14:creationId xmlns:p14="http://schemas.microsoft.com/office/powerpoint/2010/main" val="363908185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00DD67-AF5B-4B7C-98EC-8F717A995C79}"/>
              </a:ext>
            </a:extLst>
          </p:cNvPr>
          <p:cNvSpPr>
            <a:spLocks noGrp="1"/>
          </p:cNvSpPr>
          <p:nvPr>
            <p:ph type="body" sz="quarter" idx="10"/>
          </p:nvPr>
        </p:nvSpPr>
        <p:spPr/>
        <p:txBody>
          <a:bodyPr/>
          <a:lstStyle/>
          <a:p>
            <a:r>
              <a:rPr lang="en-AU" dirty="0"/>
              <a:t>Lillian’s Story </a:t>
            </a:r>
            <a:endParaRPr lang="en-US" dirty="0"/>
          </a:p>
        </p:txBody>
      </p:sp>
      <p:sp>
        <p:nvSpPr>
          <p:cNvPr id="3" name="Text Placeholder 2">
            <a:extLst>
              <a:ext uri="{FF2B5EF4-FFF2-40B4-BE49-F238E27FC236}">
                <a16:creationId xmlns:a16="http://schemas.microsoft.com/office/drawing/2014/main" id="{2D12D8BD-5901-43EC-BF4C-477BA63BD47C}"/>
              </a:ext>
            </a:extLst>
          </p:cNvPr>
          <p:cNvSpPr>
            <a:spLocks noGrp="1"/>
          </p:cNvSpPr>
          <p:nvPr>
            <p:ph type="body" sz="quarter" idx="11"/>
          </p:nvPr>
        </p:nvSpPr>
        <p:spPr/>
        <p:txBody>
          <a:bodyPr/>
          <a:lstStyle/>
          <a:p>
            <a:r>
              <a:rPr lang="en-AU" dirty="0"/>
              <a:t>The process of misrecognition that occurred in secondary school for Lillian is reflected in her feelings that the school ‘aggressively</a:t>
            </a:r>
            <a:r>
              <a:rPr lang="en-AU" b="0" dirty="0"/>
              <a:t>’ (Smyth and Hattam 2004) </a:t>
            </a:r>
            <a:r>
              <a:rPr lang="en-AU" dirty="0"/>
              <a:t>moved her out of the secondary schooling system </a:t>
            </a:r>
            <a:r>
              <a:rPr lang="en-AU" b="0" dirty="0"/>
              <a:t>because she was seen as a ‘</a:t>
            </a:r>
            <a:r>
              <a:rPr lang="en-AU" i="1" dirty="0"/>
              <a:t>ratbag</a:t>
            </a:r>
            <a:r>
              <a:rPr lang="en-AU" dirty="0"/>
              <a:t>’</a:t>
            </a:r>
            <a:r>
              <a:rPr lang="en-AU" b="0" dirty="0"/>
              <a:t>, never presenting tertiary study as an option for her, or leading her to feel as though she is recognized as a ‘legitimate’ student to complete the SACE and participate in a university context. She compares her experience of secondary schooling with enabling education as like ‘</a:t>
            </a:r>
            <a:r>
              <a:rPr lang="en-AU" i="1" dirty="0"/>
              <a:t>night and day</a:t>
            </a:r>
            <a:r>
              <a:rPr lang="en-AU" dirty="0"/>
              <a:t>’</a:t>
            </a:r>
            <a:r>
              <a:rPr lang="en-AU" b="0" dirty="0"/>
              <a:t>. Her sense of belonging and feelings of recognition as a legitimate university student are described as ‘</a:t>
            </a:r>
            <a:r>
              <a:rPr lang="en-AU" b="0" i="1" dirty="0"/>
              <a:t>being treated like an adult compared to being treated like a child</a:t>
            </a:r>
            <a:r>
              <a:rPr lang="en-AU" b="0" dirty="0"/>
              <a:t>’, as reflected in the adoption of democratic approaches to the curriculum and ‘dialogic’ element of Shor’s (1992) framework as he emphasises that “</a:t>
            </a:r>
            <a:r>
              <a:rPr lang="en-AU" i="1" dirty="0"/>
              <a:t>an empowering teacher does not talk knowledge at students but talks with them</a:t>
            </a:r>
            <a:r>
              <a:rPr lang="en-AU" b="0" dirty="0"/>
              <a:t>” (p. 85, emphasis in original). </a:t>
            </a:r>
          </a:p>
          <a:p>
            <a:endParaRPr lang="en-US" dirty="0"/>
          </a:p>
        </p:txBody>
      </p:sp>
    </p:spTree>
    <p:extLst>
      <p:ext uri="{BB962C8B-B14F-4D97-AF65-F5344CB8AC3E}">
        <p14:creationId xmlns:p14="http://schemas.microsoft.com/office/powerpoint/2010/main" val="55393720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C2363D-B1A2-47E9-97C3-BF6CA2F95F79}"/>
              </a:ext>
            </a:extLst>
          </p:cNvPr>
          <p:cNvSpPr>
            <a:spLocks noGrp="1"/>
          </p:cNvSpPr>
          <p:nvPr>
            <p:ph type="body" sz="quarter" idx="10"/>
          </p:nvPr>
        </p:nvSpPr>
        <p:spPr/>
        <p:txBody>
          <a:bodyPr/>
          <a:lstStyle/>
          <a:p>
            <a:r>
              <a:rPr lang="en-AU" dirty="0"/>
              <a:t>Lillian’s Story </a:t>
            </a:r>
            <a:endParaRPr lang="en-US" dirty="0"/>
          </a:p>
          <a:p>
            <a:endParaRPr lang="en-US" dirty="0"/>
          </a:p>
        </p:txBody>
      </p:sp>
      <p:sp>
        <p:nvSpPr>
          <p:cNvPr id="3" name="Text Placeholder 2">
            <a:extLst>
              <a:ext uri="{FF2B5EF4-FFF2-40B4-BE49-F238E27FC236}">
                <a16:creationId xmlns:a16="http://schemas.microsoft.com/office/drawing/2014/main" id="{A3DFF9D5-6463-496F-9ADA-7F6AECBC31D3}"/>
              </a:ext>
            </a:extLst>
          </p:cNvPr>
          <p:cNvSpPr>
            <a:spLocks noGrp="1"/>
          </p:cNvSpPr>
          <p:nvPr>
            <p:ph type="body" sz="quarter" idx="11"/>
          </p:nvPr>
        </p:nvSpPr>
        <p:spPr>
          <a:xfrm>
            <a:off x="335280" y="1076325"/>
            <a:ext cx="11010900" cy="647700"/>
          </a:xfrm>
        </p:spPr>
        <p:txBody>
          <a:bodyPr/>
          <a:lstStyle/>
          <a:p>
            <a:r>
              <a:rPr lang="en-AU" b="0" dirty="0"/>
              <a:t>She reflected on her feelings of support by the enabling educators ‘</a:t>
            </a:r>
            <a:r>
              <a:rPr lang="en-AU" i="1" dirty="0"/>
              <a:t>I don’t think I would’ve been able to do it if I didn’t have the support that I did</a:t>
            </a:r>
            <a:r>
              <a:rPr lang="en-AU" b="0" i="1" dirty="0"/>
              <a:t>’</a:t>
            </a:r>
            <a:r>
              <a:rPr lang="en-AU" b="0" dirty="0"/>
              <a:t>.  Lillian left her marriage due to domestic violence and enrolled into the enabling program as a single parent of two young children under the ages of 3. She felt she was able to juggle study with the children due to the support shown by the teachers to bring the children on campus to classes that made her feel really ‘comfortable’. </a:t>
            </a:r>
            <a:r>
              <a:rPr lang="en-AU" dirty="0"/>
              <a:t>The recognition of the importance of the affective domains in critical enabling pedagogy leads to enabling educators often taking on the role of ‘emotional’ champion as described by O’Shea (2019) in her capabilities framework</a:t>
            </a:r>
            <a:r>
              <a:rPr lang="en-AU" b="0" dirty="0"/>
              <a:t>. O’Shea argues that access to ‘productive relational networks’ contributes to students persistence to complete higher education. Lillian’s  comments reflect the ‘active’ (Smyth &amp; Hattam 2004) culture enacted through processes and actions of the educators to reach out to the students and create a sense of belonging in the university spaces, through the curriculum and the focus on communicating an ethos of care across the program. </a:t>
            </a:r>
          </a:p>
          <a:p>
            <a:endParaRPr lang="en-US" dirty="0"/>
          </a:p>
        </p:txBody>
      </p:sp>
    </p:spTree>
    <p:extLst>
      <p:ext uri="{BB962C8B-B14F-4D97-AF65-F5344CB8AC3E}">
        <p14:creationId xmlns:p14="http://schemas.microsoft.com/office/powerpoint/2010/main" val="335131830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40403C-AF0E-463E-993F-039E115B1E6C}"/>
              </a:ext>
            </a:extLst>
          </p:cNvPr>
          <p:cNvSpPr>
            <a:spLocks noGrp="1"/>
          </p:cNvSpPr>
          <p:nvPr>
            <p:ph type="body" sz="quarter" idx="10"/>
          </p:nvPr>
        </p:nvSpPr>
        <p:spPr/>
        <p:txBody>
          <a:bodyPr/>
          <a:lstStyle/>
          <a:p>
            <a:r>
              <a:rPr lang="en-AU" dirty="0"/>
              <a:t>Key questions </a:t>
            </a:r>
            <a:endParaRPr lang="en-US" dirty="0"/>
          </a:p>
        </p:txBody>
      </p:sp>
      <p:sp>
        <p:nvSpPr>
          <p:cNvPr id="3" name="Text Placeholder 2">
            <a:extLst>
              <a:ext uri="{FF2B5EF4-FFF2-40B4-BE49-F238E27FC236}">
                <a16:creationId xmlns:a16="http://schemas.microsoft.com/office/drawing/2014/main" id="{19BDA16B-B454-418F-8A1D-E36757FEC30C}"/>
              </a:ext>
            </a:extLst>
          </p:cNvPr>
          <p:cNvSpPr>
            <a:spLocks noGrp="1"/>
          </p:cNvSpPr>
          <p:nvPr>
            <p:ph type="body" sz="quarter" idx="11"/>
          </p:nvPr>
        </p:nvSpPr>
        <p:spPr/>
        <p:txBody>
          <a:bodyPr/>
          <a:lstStyle/>
          <a:p>
            <a:r>
              <a:rPr lang="en-AU" b="0" dirty="0"/>
              <a:t>What opportunities are there for you and your colleagues to practice reflexivity in your teaching approaches?</a:t>
            </a:r>
          </a:p>
          <a:p>
            <a:r>
              <a:rPr lang="en-AU" b="0" dirty="0"/>
              <a:t>Many students who are described as ‘non-traditional’ university students, have had poor learning experiences prior to coming to university; they often have fragile learner identities. How might you take account of this? It is important not to stigmatise such students: how might you avoid this?</a:t>
            </a:r>
          </a:p>
          <a:p>
            <a:r>
              <a:rPr lang="en-AU" b="0" dirty="0"/>
              <a:t>How might universities nurture spaces and feelings of belonging and capability for their students?</a:t>
            </a:r>
          </a:p>
          <a:p>
            <a:r>
              <a:rPr lang="en-AU" b="0" dirty="0"/>
              <a:t>Does social class matter in Higher Education?</a:t>
            </a:r>
          </a:p>
          <a:p>
            <a:endParaRPr lang="en-AU" b="0" dirty="0"/>
          </a:p>
          <a:p>
            <a:r>
              <a:rPr lang="en-AU" b="0" dirty="0"/>
              <a:t>***Please collect a tutor pack of stationary </a:t>
            </a:r>
          </a:p>
          <a:p>
            <a:endParaRPr lang="en-US" dirty="0"/>
          </a:p>
        </p:txBody>
      </p:sp>
    </p:spTree>
    <p:extLst>
      <p:ext uri="{BB962C8B-B14F-4D97-AF65-F5344CB8AC3E}">
        <p14:creationId xmlns:p14="http://schemas.microsoft.com/office/powerpoint/2010/main" val="316903242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53A316-F9EC-41CC-B4C6-4CD73C8CD39D}"/>
              </a:ext>
            </a:extLst>
          </p:cNvPr>
          <p:cNvSpPr>
            <a:spLocks noGrp="1"/>
          </p:cNvSpPr>
          <p:nvPr>
            <p:ph type="body" sz="quarter" idx="10"/>
          </p:nvPr>
        </p:nvSpPr>
        <p:spPr>
          <a:xfrm>
            <a:off x="823912" y="141242"/>
            <a:ext cx="8258175" cy="647700"/>
          </a:xfrm>
        </p:spPr>
        <p:txBody>
          <a:bodyPr/>
          <a:lstStyle/>
          <a:p>
            <a:r>
              <a:rPr lang="en-AU" dirty="0"/>
              <a:t>Fatima’s Story </a:t>
            </a:r>
            <a:endParaRPr lang="en-US" dirty="0"/>
          </a:p>
        </p:txBody>
      </p:sp>
      <p:sp>
        <p:nvSpPr>
          <p:cNvPr id="3" name="Text Placeholder 2">
            <a:extLst>
              <a:ext uri="{FF2B5EF4-FFF2-40B4-BE49-F238E27FC236}">
                <a16:creationId xmlns:a16="http://schemas.microsoft.com/office/drawing/2014/main" id="{C5D25678-847D-4B27-A389-9F858D6F5665}"/>
              </a:ext>
            </a:extLst>
          </p:cNvPr>
          <p:cNvSpPr>
            <a:spLocks noGrp="1"/>
          </p:cNvSpPr>
          <p:nvPr>
            <p:ph type="body" sz="quarter" idx="11"/>
          </p:nvPr>
        </p:nvSpPr>
        <p:spPr>
          <a:xfrm>
            <a:off x="685800" y="788942"/>
            <a:ext cx="10546080" cy="647700"/>
          </a:xfrm>
        </p:spPr>
        <p:txBody>
          <a:bodyPr/>
          <a:lstStyle/>
          <a:p>
            <a:r>
              <a:rPr lang="en-AU" b="0" dirty="0"/>
              <a:t>Fatima a Muslim student who experienced Islamophobia at her regional high school chose to leave her family and community to move to a city and enrol into the enabling program. </a:t>
            </a:r>
            <a:r>
              <a:rPr lang="en-AU" dirty="0"/>
              <a:t>Fatima’s dream is to get into a Law degree, that she ‘is realising every single day with getting high grades, that I never thought I would get’.</a:t>
            </a:r>
            <a:r>
              <a:rPr lang="en-AU" b="0" dirty="0"/>
              <a:t>  Where Lillian’s experience of an ‘aggressive’ school culture contributed to her leaving school early, </a:t>
            </a:r>
            <a:r>
              <a:rPr lang="en-AU" dirty="0"/>
              <a:t>Fatima recounted how she felt like her school ‘didn’t care whether I was attending the classes or not’ and the ‘passive’ school culture contributed to Fatima not sitting the exams </a:t>
            </a:r>
            <a:r>
              <a:rPr lang="en-AU" b="0" dirty="0"/>
              <a:t>in year twelve and limiting her options to apply for a university degree. </a:t>
            </a:r>
          </a:p>
          <a:p>
            <a:endParaRPr lang="en-AU" b="0" dirty="0"/>
          </a:p>
          <a:p>
            <a:r>
              <a:rPr lang="en-AU" b="0" dirty="0"/>
              <a:t>‘</a:t>
            </a:r>
            <a:r>
              <a:rPr lang="en-AU" b="0" i="1" dirty="0"/>
              <a:t>They were encouraging people that didn’t want to go to university not to do the exam, even though they were able to do it. Like I was able to do it, because I studied like year twelve head on, but because they were saying that “if you don’t want to go to university then don’t do the exams”. But you see like how the exams, one persons marks can affect another person’s, and then the overall reputation of the high school</a:t>
            </a:r>
            <a:r>
              <a:rPr lang="en-AU" b="0" dirty="0"/>
              <a:t>’. </a:t>
            </a:r>
          </a:p>
          <a:p>
            <a:endParaRPr lang="en-AU" b="0" dirty="0"/>
          </a:p>
          <a:p>
            <a:pPr lvl="0"/>
            <a:endParaRPr lang="en-AU" b="0" dirty="0">
              <a:solidFill>
                <a:srgbClr val="000000"/>
              </a:solidFill>
            </a:endParaRPr>
          </a:p>
          <a:p>
            <a:pPr lvl="0"/>
            <a:r>
              <a:rPr lang="en-AU" b="0" dirty="0">
                <a:solidFill>
                  <a:srgbClr val="000000"/>
                </a:solidFill>
              </a:rPr>
              <a:t> </a:t>
            </a:r>
          </a:p>
          <a:p>
            <a:pPr lvl="0"/>
            <a:endParaRPr lang="en-AU" b="0" dirty="0">
              <a:solidFill>
                <a:srgbClr val="000000"/>
              </a:solidFill>
            </a:endParaRPr>
          </a:p>
          <a:p>
            <a:endParaRPr lang="en-US" dirty="0"/>
          </a:p>
        </p:txBody>
      </p:sp>
    </p:spTree>
    <p:extLst>
      <p:ext uri="{BB962C8B-B14F-4D97-AF65-F5344CB8AC3E}">
        <p14:creationId xmlns:p14="http://schemas.microsoft.com/office/powerpoint/2010/main" val="375682896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6826E9-E99B-4D68-A0A8-1486EA5FF454}"/>
              </a:ext>
            </a:extLst>
          </p:cNvPr>
          <p:cNvSpPr>
            <a:spLocks noGrp="1"/>
          </p:cNvSpPr>
          <p:nvPr>
            <p:ph type="body" sz="quarter" idx="10"/>
          </p:nvPr>
        </p:nvSpPr>
        <p:spPr>
          <a:xfrm>
            <a:off x="627697" y="315412"/>
            <a:ext cx="8258175" cy="647700"/>
          </a:xfrm>
        </p:spPr>
        <p:txBody>
          <a:bodyPr/>
          <a:lstStyle/>
          <a:p>
            <a:r>
              <a:rPr lang="en-AU" dirty="0"/>
              <a:t>Fatima’s Story </a:t>
            </a:r>
            <a:endParaRPr lang="en-US" dirty="0"/>
          </a:p>
        </p:txBody>
      </p:sp>
      <p:sp>
        <p:nvSpPr>
          <p:cNvPr id="3" name="Text Placeholder 2">
            <a:extLst>
              <a:ext uri="{FF2B5EF4-FFF2-40B4-BE49-F238E27FC236}">
                <a16:creationId xmlns:a16="http://schemas.microsoft.com/office/drawing/2014/main" id="{096B157E-FCDA-4C11-82DD-7A561C9E6816}"/>
              </a:ext>
            </a:extLst>
          </p:cNvPr>
          <p:cNvSpPr>
            <a:spLocks noGrp="1"/>
          </p:cNvSpPr>
          <p:nvPr>
            <p:ph type="body" sz="quarter" idx="11"/>
          </p:nvPr>
        </p:nvSpPr>
        <p:spPr>
          <a:xfrm>
            <a:off x="489584" y="963112"/>
            <a:ext cx="10637520" cy="647700"/>
          </a:xfrm>
        </p:spPr>
        <p:txBody>
          <a:bodyPr/>
          <a:lstStyle/>
          <a:p>
            <a:r>
              <a:rPr lang="en-AU" sz="1800" b="0" dirty="0"/>
              <a:t>Fatima also reflected on how she thought the teachers didn’t invest time or attention in her learning because she had </a:t>
            </a:r>
            <a:r>
              <a:rPr lang="en-AU" sz="1800" dirty="0"/>
              <a:t>been a ‘rebel’ and put in detention a few times in her earlier years of secondary schooling.</a:t>
            </a:r>
            <a:r>
              <a:rPr lang="en-AU" sz="1800" b="0" dirty="0"/>
              <a:t> This echoes Lillian’s account of ‘misrecognition’ as the </a:t>
            </a:r>
            <a:r>
              <a:rPr lang="en-AU" sz="1800" dirty="0"/>
              <a:t>youthful </a:t>
            </a:r>
            <a:r>
              <a:rPr lang="en-AU" sz="1800" dirty="0" err="1"/>
              <a:t>misbehavior</a:t>
            </a:r>
            <a:r>
              <a:rPr lang="en-AU" sz="1800" dirty="0"/>
              <a:t> was interpreted as academic disinterest, or incapability of achieving academic ‘success</a:t>
            </a:r>
            <a:r>
              <a:rPr lang="en-AU" sz="1800" b="0" dirty="0"/>
              <a:t>’. Neither Lillian or Fatima were treated as legitimate students that the school should invest resources or time towards. </a:t>
            </a:r>
          </a:p>
          <a:p>
            <a:endParaRPr lang="en-AU" sz="1800" b="0" dirty="0"/>
          </a:p>
          <a:p>
            <a:r>
              <a:rPr lang="en-AU" sz="1800" b="0" dirty="0"/>
              <a:t>Fatima provided other examples of a </a:t>
            </a:r>
            <a:r>
              <a:rPr lang="en-AU" sz="1800" dirty="0"/>
              <a:t>‘passive’ culture at her school in their lack of response to address the Islamophobic comments from other students</a:t>
            </a:r>
            <a:r>
              <a:rPr lang="en-AU" sz="1800" b="0" dirty="0"/>
              <a:t>, such as ‘when there were two girls that were always picking on me, and saying like “Take off your turban, take off your curtains. Why are you wearing a curtain on your head”. She (teacher) would hear all those stuff but she would never intervene’. Fatima completed year twelve without a tertiary entrance score because of the advice of her teachers not to sit the exams. She reflected on this period as quite dark, where she felt like ‘ there was nothing, my life had no purpose’. After hearing about the enabling program through a family member, Fatima left her family and moved to Adelaide. </a:t>
            </a:r>
            <a:endParaRPr lang="en-US" sz="1800" b="0" dirty="0"/>
          </a:p>
        </p:txBody>
      </p:sp>
    </p:spTree>
    <p:extLst>
      <p:ext uri="{BB962C8B-B14F-4D97-AF65-F5344CB8AC3E}">
        <p14:creationId xmlns:p14="http://schemas.microsoft.com/office/powerpoint/2010/main" val="363828143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84851B-CAC2-41C2-BC79-C1E3CC353A06}"/>
              </a:ext>
            </a:extLst>
          </p:cNvPr>
          <p:cNvSpPr>
            <a:spLocks noGrp="1"/>
          </p:cNvSpPr>
          <p:nvPr>
            <p:ph type="body" sz="quarter" idx="10"/>
          </p:nvPr>
        </p:nvSpPr>
        <p:spPr/>
        <p:txBody>
          <a:bodyPr/>
          <a:lstStyle/>
          <a:p>
            <a:r>
              <a:rPr lang="en-AU" dirty="0"/>
              <a:t>Fatima’s Story </a:t>
            </a:r>
            <a:endParaRPr lang="en-US" dirty="0"/>
          </a:p>
        </p:txBody>
      </p:sp>
      <p:sp>
        <p:nvSpPr>
          <p:cNvPr id="3" name="Text Placeholder 2">
            <a:extLst>
              <a:ext uri="{FF2B5EF4-FFF2-40B4-BE49-F238E27FC236}">
                <a16:creationId xmlns:a16="http://schemas.microsoft.com/office/drawing/2014/main" id="{36A8335C-699F-41CD-A385-C78AABA11D95}"/>
              </a:ext>
            </a:extLst>
          </p:cNvPr>
          <p:cNvSpPr>
            <a:spLocks noGrp="1"/>
          </p:cNvSpPr>
          <p:nvPr>
            <p:ph type="body" sz="quarter" idx="11"/>
          </p:nvPr>
        </p:nvSpPr>
        <p:spPr>
          <a:xfrm>
            <a:off x="430530" y="1076325"/>
            <a:ext cx="11010900" cy="647700"/>
          </a:xfrm>
        </p:spPr>
        <p:txBody>
          <a:bodyPr/>
          <a:lstStyle/>
          <a:p>
            <a:r>
              <a:rPr lang="en-AU" b="0" dirty="0"/>
              <a:t>Fatima spoke positively of critical enabling pedagogy approaches implemented such as connection between </a:t>
            </a:r>
            <a:r>
              <a:rPr lang="en-AU" b="0" dirty="0" err="1"/>
              <a:t>realworld</a:t>
            </a:r>
            <a:r>
              <a:rPr lang="en-AU" b="0" dirty="0"/>
              <a:t> examples or assessment tasks and academic themes, such as ‘writing a radio script’ in one of her English classes. </a:t>
            </a:r>
          </a:p>
          <a:p>
            <a:r>
              <a:rPr lang="en-AU" b="0" dirty="0"/>
              <a:t>Fatima recognizes the key difference for her between secondary school and enabling education is being told ‘</a:t>
            </a:r>
            <a:r>
              <a:rPr lang="en-AU" dirty="0"/>
              <a:t>You’re capable of doing this, you’re capable of doing that</a:t>
            </a:r>
            <a:r>
              <a:rPr lang="en-AU" b="0" dirty="0"/>
              <a:t>’ and the </a:t>
            </a:r>
            <a:r>
              <a:rPr lang="en-AU" dirty="0"/>
              <a:t>‘continuous encouragement</a:t>
            </a:r>
            <a:r>
              <a:rPr lang="en-AU" b="0" dirty="0"/>
              <a:t>’ by the enabling educators that she identifies as being key to her motivation to study. </a:t>
            </a:r>
          </a:p>
          <a:p>
            <a:r>
              <a:rPr lang="en-AU" b="0" dirty="0"/>
              <a:t>Her message to other students about whether to enrol into the enabling program also demonstrate the significance of being the ‘emotional’ champion in enabling programs: </a:t>
            </a:r>
            <a:r>
              <a:rPr lang="en-AU" dirty="0"/>
              <a:t>Even if you think you are not smart like I thought, or you can’t do it, you are going to be able to do it, because you will have so much support, and everyone will be there standing behind you and telling you that you can do it</a:t>
            </a:r>
            <a:r>
              <a:rPr lang="en-AU" b="0" dirty="0"/>
              <a:t>. Her words to other students demonstrate her feelings of recognition as a legitimate participant in the university context, as a young Muslim woman who has previously experienced misrecognition and marginalization as the ‘Other’. </a:t>
            </a:r>
            <a:endParaRPr lang="en-US" b="0" dirty="0"/>
          </a:p>
        </p:txBody>
      </p:sp>
    </p:spTree>
    <p:extLst>
      <p:ext uri="{BB962C8B-B14F-4D97-AF65-F5344CB8AC3E}">
        <p14:creationId xmlns:p14="http://schemas.microsoft.com/office/powerpoint/2010/main" val="186619286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6101" y="611505"/>
            <a:ext cx="11010900" cy="647700"/>
          </a:xfrm>
        </p:spPr>
        <p:txBody>
          <a:bodyPr/>
          <a:lstStyle/>
          <a:p>
            <a:r>
              <a:rPr lang="en-AU" dirty="0"/>
              <a:t>Recommendations </a:t>
            </a:r>
          </a:p>
        </p:txBody>
      </p:sp>
      <p:sp>
        <p:nvSpPr>
          <p:cNvPr id="3" name="Text Placeholder 2"/>
          <p:cNvSpPr>
            <a:spLocks noGrp="1"/>
          </p:cNvSpPr>
          <p:nvPr>
            <p:ph type="body" sz="quarter" idx="11"/>
          </p:nvPr>
        </p:nvSpPr>
        <p:spPr>
          <a:xfrm>
            <a:off x="546101" y="1070610"/>
            <a:ext cx="9645649" cy="647700"/>
          </a:xfrm>
        </p:spPr>
        <p:txBody>
          <a:bodyPr/>
          <a:lstStyle/>
          <a:p>
            <a:pPr>
              <a:spcBef>
                <a:spcPts val="0"/>
              </a:spcBef>
            </a:pPr>
            <a:endParaRPr lang="en-AU" sz="1600" b="0" dirty="0"/>
          </a:p>
          <a:p>
            <a:pPr marL="342900" indent="-342900">
              <a:spcBef>
                <a:spcPts val="0"/>
              </a:spcBef>
              <a:buFont typeface="Arial" panose="020B0604020202020204" pitchFamily="34" charset="0"/>
              <a:buChar char="•"/>
            </a:pPr>
            <a:endParaRPr lang="en-AU" sz="1800" b="0" dirty="0"/>
          </a:p>
          <a:p>
            <a:pPr>
              <a:spcBef>
                <a:spcPts val="0"/>
              </a:spcBef>
            </a:pPr>
            <a:r>
              <a:rPr lang="en-AU" sz="1800" b="0" dirty="0"/>
              <a:t>Enactment of ‘critical’ enabling pedagogy has produced feelings of recognition for students. </a:t>
            </a:r>
            <a:r>
              <a:rPr lang="en-AU" sz="1800" b="0" dirty="0">
                <a:solidFill>
                  <a:srgbClr val="000000"/>
                </a:solidFill>
              </a:rPr>
              <a:t>Significantly for the pedagogic interventions that have occurred in enabling education programs, ‘</a:t>
            </a:r>
            <a:r>
              <a:rPr lang="en-AU" sz="1800" i="1" dirty="0">
                <a:solidFill>
                  <a:srgbClr val="000000"/>
                </a:solidFill>
              </a:rPr>
              <a:t>participation is more than having access to financial and material resources or cultural and social capitals</a:t>
            </a:r>
            <a:r>
              <a:rPr lang="en-AU" sz="1800" b="0" dirty="0">
                <a:solidFill>
                  <a:srgbClr val="000000"/>
                </a:solidFill>
              </a:rPr>
              <a:t>’ (Burke, Crozier and </a:t>
            </a:r>
            <a:r>
              <a:rPr lang="en-AU" sz="1800" b="0" dirty="0" err="1">
                <a:solidFill>
                  <a:srgbClr val="000000"/>
                </a:solidFill>
              </a:rPr>
              <a:t>Misiaszek</a:t>
            </a:r>
            <a:r>
              <a:rPr lang="en-AU" sz="1800" b="0" dirty="0">
                <a:solidFill>
                  <a:srgbClr val="000000"/>
                </a:solidFill>
              </a:rPr>
              <a:t> 2017, p. 31) but also for the ‘</a:t>
            </a:r>
            <a:r>
              <a:rPr lang="en-AU" sz="1800" i="1" dirty="0">
                <a:solidFill>
                  <a:srgbClr val="000000"/>
                </a:solidFill>
              </a:rPr>
              <a:t>person to be recognized and have access to representation as a fully valued member of the community</a:t>
            </a:r>
            <a:r>
              <a:rPr lang="en-AU" sz="1800" b="0" dirty="0">
                <a:solidFill>
                  <a:srgbClr val="000000"/>
                </a:solidFill>
              </a:rPr>
              <a:t>’ (Burke, Crozier and </a:t>
            </a:r>
            <a:r>
              <a:rPr lang="en-AU" sz="1800" b="0" dirty="0" err="1">
                <a:solidFill>
                  <a:srgbClr val="000000"/>
                </a:solidFill>
              </a:rPr>
              <a:t>Misiaszek</a:t>
            </a:r>
            <a:r>
              <a:rPr lang="en-AU" sz="1800" b="0" dirty="0">
                <a:solidFill>
                  <a:srgbClr val="000000"/>
                </a:solidFill>
              </a:rPr>
              <a:t> 2017, p. 31).</a:t>
            </a:r>
            <a:endParaRPr lang="en-AU" sz="1800" b="0" dirty="0"/>
          </a:p>
          <a:p>
            <a:pPr>
              <a:spcBef>
                <a:spcPts val="0"/>
              </a:spcBef>
            </a:pPr>
            <a:endParaRPr lang="en-AU" sz="1800" b="0" dirty="0"/>
          </a:p>
          <a:p>
            <a:pPr>
              <a:spcBef>
                <a:spcPts val="0"/>
              </a:spcBef>
            </a:pPr>
            <a:r>
              <a:rPr lang="en-AU" sz="1800" b="0" dirty="0"/>
              <a:t>Critical enabling pedagogy can be applied across all levels of education to disrupt social reproduction of inequality and work </a:t>
            </a:r>
            <a:r>
              <a:rPr lang="en-US" sz="1800" b="0" dirty="0"/>
              <a:t>towards Fraser’s (2004) ‘</a:t>
            </a:r>
            <a:r>
              <a:rPr lang="en-US" sz="1800" b="0" i="1" dirty="0"/>
              <a:t>parity of participation</a:t>
            </a:r>
            <a:r>
              <a:rPr lang="en-US" sz="1800" b="0" dirty="0"/>
              <a:t>’. To borrow from Burke, Crozier and </a:t>
            </a:r>
            <a:r>
              <a:rPr lang="en-US" sz="1800" b="0" dirty="0" err="1"/>
              <a:t>Misiaszek</a:t>
            </a:r>
            <a:r>
              <a:rPr lang="en-US" sz="1800" b="0" dirty="0"/>
              <a:t> (2017), I do not mean inclusion in the sense of </a:t>
            </a:r>
            <a:r>
              <a:rPr lang="en-US" sz="1800" b="0" dirty="0" err="1"/>
              <a:t>moulding</a:t>
            </a:r>
            <a:r>
              <a:rPr lang="en-US" sz="1800" b="0" dirty="0"/>
              <a:t> and shaping our ‘diverse’ students to take on the middle-class practices, identities and norms inherent of universities, but recognizing and valuing differences that encompasses intersectionality of the student cohort. </a:t>
            </a:r>
            <a:endParaRPr lang="en-AU" sz="1800" b="0" dirty="0">
              <a:solidFill>
                <a:srgbClr val="FF0000"/>
              </a:solidFill>
            </a:endParaRPr>
          </a:p>
        </p:txBody>
      </p:sp>
    </p:spTree>
    <p:extLst>
      <p:ext uri="{BB962C8B-B14F-4D97-AF65-F5344CB8AC3E}">
        <p14:creationId xmlns:p14="http://schemas.microsoft.com/office/powerpoint/2010/main" val="84097262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956A82-2804-4B25-8039-219C41EE0409}"/>
              </a:ext>
            </a:extLst>
          </p:cNvPr>
          <p:cNvSpPr>
            <a:spLocks noGrp="1"/>
          </p:cNvSpPr>
          <p:nvPr>
            <p:ph type="body" sz="quarter" idx="10"/>
          </p:nvPr>
        </p:nvSpPr>
        <p:spPr/>
        <p:txBody>
          <a:bodyPr/>
          <a:lstStyle/>
          <a:p>
            <a:r>
              <a:rPr lang="en-US" dirty="0"/>
              <a:t>Building a CoP through reflective practice – Teaching Squares</a:t>
            </a:r>
          </a:p>
        </p:txBody>
      </p:sp>
      <p:sp>
        <p:nvSpPr>
          <p:cNvPr id="3" name="Text Placeholder 2">
            <a:extLst>
              <a:ext uri="{FF2B5EF4-FFF2-40B4-BE49-F238E27FC236}">
                <a16:creationId xmlns:a16="http://schemas.microsoft.com/office/drawing/2014/main" id="{0581943A-0051-4558-9D2B-DAFE38F79BD8}"/>
              </a:ext>
            </a:extLst>
          </p:cNvPr>
          <p:cNvSpPr>
            <a:spLocks noGrp="1"/>
          </p:cNvSpPr>
          <p:nvPr>
            <p:ph type="body" sz="quarter" idx="11"/>
          </p:nvPr>
        </p:nvSpPr>
        <p:spPr>
          <a:xfrm>
            <a:off x="442253" y="1437249"/>
            <a:ext cx="11010900" cy="647700"/>
          </a:xfrm>
        </p:spPr>
        <p:txBody>
          <a:bodyPr/>
          <a:lstStyle/>
          <a:p>
            <a:r>
              <a:rPr lang="en-US" dirty="0"/>
              <a:t>Purpose: </a:t>
            </a:r>
            <a:r>
              <a:rPr lang="en-US" b="0" dirty="0"/>
              <a:t>Teaching Squares provide an opportunity to build teaching and community through a structured, non-evaluative process of teaching observation and shared reflection.</a:t>
            </a:r>
          </a:p>
          <a:p>
            <a:endParaRPr lang="en-US" b="0" dirty="0"/>
          </a:p>
          <a:p>
            <a:r>
              <a:rPr lang="en-US" b="0" dirty="0"/>
              <a:t>Palmer (2007) challenges that despite classrooms being sites for meaningful and rewarding interaction, they can be isolating from a teaching and learning perspective. This ‘privatization of teaching’ can create an isolating environment for many instructors.</a:t>
            </a:r>
          </a:p>
          <a:p>
            <a:endParaRPr lang="en-US" b="0" dirty="0"/>
          </a:p>
          <a:p>
            <a:r>
              <a:rPr lang="en-US" b="0" dirty="0"/>
              <a:t>We recognised feelings of isolation as a recurrent theme in our interviews with sessional staff (Hattam &amp; Weiler 2020). </a:t>
            </a:r>
          </a:p>
          <a:p>
            <a:endParaRPr lang="en-US" b="0" dirty="0"/>
          </a:p>
          <a:p>
            <a:r>
              <a:rPr lang="en-US" b="0" dirty="0"/>
              <a:t>The opportunity to both </a:t>
            </a:r>
            <a:r>
              <a:rPr lang="en-US" b="0" dirty="0" err="1"/>
              <a:t>deprivatise</a:t>
            </a:r>
            <a:r>
              <a:rPr lang="en-US" b="0" dirty="0"/>
              <a:t> teaching and build a reflexive place for our teaching team underpins the aims of the 2021 Education Futures Teaching Squares project.</a:t>
            </a:r>
            <a:endParaRPr lang="en-US" dirty="0"/>
          </a:p>
        </p:txBody>
      </p:sp>
    </p:spTree>
    <p:extLst>
      <p:ext uri="{BB962C8B-B14F-4D97-AF65-F5344CB8AC3E}">
        <p14:creationId xmlns:p14="http://schemas.microsoft.com/office/powerpoint/2010/main" val="199346185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DA244F-21DC-4330-9F8A-80B63F126172}"/>
              </a:ext>
            </a:extLst>
          </p:cNvPr>
          <p:cNvSpPr>
            <a:spLocks noGrp="1"/>
          </p:cNvSpPr>
          <p:nvPr>
            <p:ph type="body" sz="quarter" idx="10"/>
          </p:nvPr>
        </p:nvSpPr>
        <p:spPr/>
        <p:txBody>
          <a:bodyPr/>
          <a:lstStyle/>
          <a:p>
            <a:r>
              <a:rPr lang="en-US" dirty="0"/>
              <a:t>Critically reflective teaching</a:t>
            </a:r>
            <a:endParaRPr lang="en-AU" dirty="0"/>
          </a:p>
        </p:txBody>
      </p:sp>
      <p:sp>
        <p:nvSpPr>
          <p:cNvPr id="3" name="Text Placeholder 2">
            <a:extLst>
              <a:ext uri="{FF2B5EF4-FFF2-40B4-BE49-F238E27FC236}">
                <a16:creationId xmlns:a16="http://schemas.microsoft.com/office/drawing/2014/main" id="{0025F84F-3907-4FFC-AC14-7A87242B07F6}"/>
              </a:ext>
            </a:extLst>
          </p:cNvPr>
          <p:cNvSpPr>
            <a:spLocks noGrp="1"/>
          </p:cNvSpPr>
          <p:nvPr>
            <p:ph type="body" sz="quarter" idx="11"/>
          </p:nvPr>
        </p:nvSpPr>
        <p:spPr>
          <a:xfrm>
            <a:off x="546101" y="1506415"/>
            <a:ext cx="11010900" cy="647700"/>
          </a:xfrm>
        </p:spPr>
        <p:txBody>
          <a:bodyPr/>
          <a:lstStyle/>
          <a:p>
            <a:r>
              <a:rPr lang="en-US" dirty="0"/>
              <a:t>‘Our actions as teaches are based on assumptions we have about how best to help students learn. These assumptions come from a number of sources: our own experiences as learners and the way we interpret these, advice from trusted sources (usually colleagues), what generally accepted research and theory say should be happening, and how we see students responding. Sometimes these assumptions are justified and accurate, sometimes they need reframing to fit particular situations, and sometimes they’re just plain wrong. </a:t>
            </a:r>
          </a:p>
          <a:p>
            <a:r>
              <a:rPr lang="en-AU" dirty="0"/>
              <a:t>	Critical reflection is, quite simply, the sustained and intentional process of identifying and checking the accuracy and validity of our teaching assumptions’ – Brookfield, 2017, p.3</a:t>
            </a:r>
            <a:endParaRPr lang="en-US" dirty="0"/>
          </a:p>
        </p:txBody>
      </p:sp>
    </p:spTree>
    <p:extLst>
      <p:ext uri="{BB962C8B-B14F-4D97-AF65-F5344CB8AC3E}">
        <p14:creationId xmlns:p14="http://schemas.microsoft.com/office/powerpoint/2010/main" val="38479941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7CF01F-0142-415F-8A41-771C23D9EAA6}"/>
              </a:ext>
            </a:extLst>
          </p:cNvPr>
          <p:cNvSpPr>
            <a:spLocks noGrp="1"/>
          </p:cNvSpPr>
          <p:nvPr>
            <p:ph type="body" sz="quarter" idx="10"/>
          </p:nvPr>
        </p:nvSpPr>
        <p:spPr>
          <a:xfrm>
            <a:off x="182686" y="205886"/>
            <a:ext cx="11010900" cy="647700"/>
          </a:xfrm>
        </p:spPr>
        <p:txBody>
          <a:bodyPr/>
          <a:lstStyle/>
          <a:p>
            <a:r>
              <a:rPr lang="en-US" dirty="0"/>
              <a:t>But why in groups?</a:t>
            </a:r>
            <a:endParaRPr lang="en-AU" dirty="0"/>
          </a:p>
        </p:txBody>
      </p:sp>
      <p:sp>
        <p:nvSpPr>
          <p:cNvPr id="3" name="Text Placeholder 2">
            <a:extLst>
              <a:ext uri="{FF2B5EF4-FFF2-40B4-BE49-F238E27FC236}">
                <a16:creationId xmlns:a16="http://schemas.microsoft.com/office/drawing/2014/main" id="{30533171-72BB-4EDA-A433-AE939942B4CF}"/>
              </a:ext>
            </a:extLst>
          </p:cNvPr>
          <p:cNvSpPr>
            <a:spLocks noGrp="1"/>
          </p:cNvSpPr>
          <p:nvPr>
            <p:ph type="body" sz="quarter" idx="11"/>
          </p:nvPr>
        </p:nvSpPr>
        <p:spPr>
          <a:xfrm>
            <a:off x="182686" y="853586"/>
            <a:ext cx="11010900" cy="647700"/>
          </a:xfrm>
        </p:spPr>
        <p:txBody>
          <a:bodyPr/>
          <a:lstStyle/>
          <a:p>
            <a:r>
              <a:rPr lang="en-US" dirty="0"/>
              <a:t>‘</a:t>
            </a:r>
            <a:r>
              <a:rPr lang="en-US" sz="1800" dirty="0"/>
              <a:t>Talking to colleagues about what we do helps us in significant ways. Colleagues can be critical friends reflecting back to us images of how we’re perceived that help us confirm and also challenge assumptions we hold about the best ways to encourage learning, exercise power ethically, create democratic classrooms, or uncover power dynamics’ Brookfield, 2017. p.166</a:t>
            </a:r>
          </a:p>
          <a:p>
            <a:endParaRPr lang="en-US" sz="1800" dirty="0"/>
          </a:p>
          <a:p>
            <a:r>
              <a:rPr lang="en-US" sz="1800" dirty="0"/>
              <a:t>‘When they share their own examples of what we thought were idiosyncratic problems they help us realize the commonality of pedagogic experience. This </a:t>
            </a:r>
            <a:r>
              <a:rPr lang="en-US" sz="1800" dirty="0" err="1"/>
              <a:t>breakds</a:t>
            </a:r>
            <a:r>
              <a:rPr lang="en-US" sz="1800" dirty="0"/>
              <a:t> down the isolation we feel.’ Brookfield, 2017. p.166</a:t>
            </a:r>
          </a:p>
          <a:p>
            <a:endParaRPr lang="en-US" sz="1800" dirty="0"/>
          </a:p>
          <a:p>
            <a:r>
              <a:rPr lang="en-US" sz="1800" dirty="0"/>
              <a:t>The rich dialogue and learning that can arise in conversations about teaching and learning with colleagues is fostered through disrupting the isolation by observing others and having a shared experience. </a:t>
            </a:r>
          </a:p>
          <a:p>
            <a:endParaRPr lang="en-US" sz="1800" dirty="0"/>
          </a:p>
          <a:p>
            <a:r>
              <a:rPr lang="en-US" sz="1800" dirty="0"/>
              <a:t>Teaching squares also raise the profile of teaching, in order for it to be seen as a scholarly activity,</a:t>
            </a:r>
            <a:endParaRPr lang="en-AU" sz="1800" dirty="0"/>
          </a:p>
        </p:txBody>
      </p:sp>
    </p:spTree>
    <p:extLst>
      <p:ext uri="{BB962C8B-B14F-4D97-AF65-F5344CB8AC3E}">
        <p14:creationId xmlns:p14="http://schemas.microsoft.com/office/powerpoint/2010/main" val="348347113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C0387E-A8A1-49EE-80C7-C916728545C8}"/>
              </a:ext>
            </a:extLst>
          </p:cNvPr>
          <p:cNvSpPr>
            <a:spLocks noGrp="1"/>
          </p:cNvSpPr>
          <p:nvPr>
            <p:ph type="body" sz="quarter" idx="10"/>
          </p:nvPr>
        </p:nvSpPr>
        <p:spPr/>
        <p:txBody>
          <a:bodyPr/>
          <a:lstStyle/>
          <a:p>
            <a:r>
              <a:rPr lang="en-US" dirty="0"/>
              <a:t>So is this a Peer Review?</a:t>
            </a:r>
            <a:endParaRPr lang="en-AU" dirty="0"/>
          </a:p>
        </p:txBody>
      </p:sp>
      <p:sp>
        <p:nvSpPr>
          <p:cNvPr id="3" name="Text Placeholder 2">
            <a:extLst>
              <a:ext uri="{FF2B5EF4-FFF2-40B4-BE49-F238E27FC236}">
                <a16:creationId xmlns:a16="http://schemas.microsoft.com/office/drawing/2014/main" id="{1BE675AF-2554-4FA0-9529-C32136DD6D89}"/>
              </a:ext>
            </a:extLst>
          </p:cNvPr>
          <p:cNvSpPr>
            <a:spLocks noGrp="1"/>
          </p:cNvSpPr>
          <p:nvPr>
            <p:ph type="body" sz="quarter" idx="11"/>
          </p:nvPr>
        </p:nvSpPr>
        <p:spPr/>
        <p:txBody>
          <a:bodyPr/>
          <a:lstStyle/>
          <a:p>
            <a:r>
              <a:rPr lang="en-US" dirty="0"/>
              <a:t>NO! Peer review is an important process, but it is different to Teaching Squares. </a:t>
            </a:r>
          </a:p>
          <a:p>
            <a:endParaRPr lang="en-US" dirty="0"/>
          </a:p>
          <a:p>
            <a:r>
              <a:rPr lang="en-US" dirty="0"/>
              <a:t>From the Teaching Squares Guide: </a:t>
            </a:r>
          </a:p>
          <a:p>
            <a:r>
              <a:rPr lang="en-US" sz="1600" dirty="0"/>
              <a:t>‘In contrast to traditional peer observation initiatives, Teaching Squares approaches involve</a:t>
            </a:r>
            <a:r>
              <a:rPr lang="en-US" sz="1600" dirty="0">
                <a:highlight>
                  <a:srgbClr val="00FFFF"/>
                </a:highlight>
              </a:rPr>
              <a:t> reflecting on what can be learned about one’s own teaching by observing colleagues</a:t>
            </a:r>
            <a:r>
              <a:rPr lang="en-US" sz="1600" dirty="0"/>
              <a:t>. Rather than evaluating others, the Teaching Squares emphasis is on self-evaluation and reflection….By </a:t>
            </a:r>
            <a:r>
              <a:rPr lang="en-US" sz="1600" dirty="0">
                <a:highlight>
                  <a:srgbClr val="00FFFF"/>
                </a:highlight>
              </a:rPr>
              <a:t>allowing individuals to be ‘learners’ again </a:t>
            </a:r>
            <a:r>
              <a:rPr lang="en-US" sz="1600" dirty="0"/>
              <a:t>in their colleagues classes, </a:t>
            </a:r>
            <a:r>
              <a:rPr lang="en-US" sz="1600" dirty="0">
                <a:highlight>
                  <a:srgbClr val="00FFFF"/>
                </a:highlight>
              </a:rPr>
              <a:t>Teaching Squares can provide unique lenses through which to reflect on and talk about teaching and learning </a:t>
            </a:r>
            <a:r>
              <a:rPr lang="en-US" sz="1600" dirty="0"/>
              <a:t>(University of Waterloo, n.d.). There is also growing appreciation that reflective practice is, in and of itself, a skill to be developed and nurtured (Clegg, Tan &amp; </a:t>
            </a:r>
            <a:r>
              <a:rPr lang="en-US" sz="1600" dirty="0" err="1"/>
              <a:t>Saeidi</a:t>
            </a:r>
            <a:r>
              <a:rPr lang="en-US" sz="1600" dirty="0"/>
              <a:t>, 2002; Hammersley-Fletcher &amp; </a:t>
            </a:r>
            <a:r>
              <a:rPr lang="en-US" sz="1600" dirty="0" err="1"/>
              <a:t>Orsmond</a:t>
            </a:r>
            <a:r>
              <a:rPr lang="en-US" sz="1600" dirty="0"/>
              <a:t>, 2005; </a:t>
            </a:r>
            <a:r>
              <a:rPr lang="en-US" sz="1600" dirty="0" err="1"/>
              <a:t>Hubball</a:t>
            </a:r>
            <a:r>
              <a:rPr lang="en-US" sz="1600" dirty="0"/>
              <a:t>, Collins &amp; Pratt, 2005). The </a:t>
            </a:r>
            <a:r>
              <a:rPr lang="en-US" sz="1600" dirty="0">
                <a:highlight>
                  <a:srgbClr val="00FFFF"/>
                </a:highlight>
              </a:rPr>
              <a:t>Teaching Squares experience aims to support and enhance both observation and critical reflection skills </a:t>
            </a:r>
            <a:r>
              <a:rPr lang="en-US" sz="1600" dirty="0"/>
              <a:t>through offering numerous tools and templates to guide participants in these processes.’</a:t>
            </a:r>
            <a:endParaRPr lang="en-AU" sz="1600" dirty="0"/>
          </a:p>
        </p:txBody>
      </p:sp>
    </p:spTree>
    <p:extLst>
      <p:ext uri="{BB962C8B-B14F-4D97-AF65-F5344CB8AC3E}">
        <p14:creationId xmlns:p14="http://schemas.microsoft.com/office/powerpoint/2010/main" val="122034500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589BCD-C522-4312-9B39-1A76044E766E}"/>
              </a:ext>
            </a:extLst>
          </p:cNvPr>
          <p:cNvSpPr>
            <a:spLocks noGrp="1"/>
          </p:cNvSpPr>
          <p:nvPr>
            <p:ph type="body" sz="quarter" idx="10"/>
          </p:nvPr>
        </p:nvSpPr>
        <p:spPr/>
        <p:txBody>
          <a:bodyPr/>
          <a:lstStyle/>
          <a:p>
            <a:r>
              <a:rPr lang="en-US" dirty="0"/>
              <a:t>Guiding principles</a:t>
            </a:r>
            <a:endParaRPr lang="en-AU" dirty="0"/>
          </a:p>
        </p:txBody>
      </p:sp>
      <p:graphicFrame>
        <p:nvGraphicFramePr>
          <p:cNvPr id="4" name="Diagram 3">
            <a:extLst>
              <a:ext uri="{FF2B5EF4-FFF2-40B4-BE49-F238E27FC236}">
                <a16:creationId xmlns:a16="http://schemas.microsoft.com/office/drawing/2014/main" id="{32C674FF-2EC8-4A13-9A71-8E3210129A18}"/>
              </a:ext>
            </a:extLst>
          </p:cNvPr>
          <p:cNvGraphicFramePr/>
          <p:nvPr>
            <p:extLst>
              <p:ext uri="{D42A27DB-BD31-4B8C-83A1-F6EECF244321}">
                <p14:modId xmlns:p14="http://schemas.microsoft.com/office/powerpoint/2010/main" val="2089590278"/>
              </p:ext>
            </p:extLst>
          </p:nvPr>
        </p:nvGraphicFramePr>
        <p:xfrm>
          <a:off x="3204307" y="107632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525018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E0445E-23FC-46D8-906E-5E4CD496AD36}"/>
              </a:ext>
            </a:extLst>
          </p:cNvPr>
          <p:cNvSpPr>
            <a:spLocks noGrp="1"/>
          </p:cNvSpPr>
          <p:nvPr>
            <p:ph type="body" sz="quarter" idx="11"/>
          </p:nvPr>
        </p:nvSpPr>
        <p:spPr/>
        <p:txBody>
          <a:bodyPr/>
          <a:lstStyle/>
          <a:p>
            <a:r>
              <a:rPr lang="en-US" dirty="0"/>
              <a:t>How will it work?</a:t>
            </a:r>
            <a:endParaRPr lang="en-AU" dirty="0"/>
          </a:p>
        </p:txBody>
      </p:sp>
      <p:sp>
        <p:nvSpPr>
          <p:cNvPr id="4" name="Text Placeholder 3">
            <a:extLst>
              <a:ext uri="{FF2B5EF4-FFF2-40B4-BE49-F238E27FC236}">
                <a16:creationId xmlns:a16="http://schemas.microsoft.com/office/drawing/2014/main" id="{2CEC2450-C682-4FF5-9933-98AD095E1378}"/>
              </a:ext>
            </a:extLst>
          </p:cNvPr>
          <p:cNvSpPr>
            <a:spLocks noGrp="1"/>
          </p:cNvSpPr>
          <p:nvPr>
            <p:ph type="body" sz="quarter" idx="12"/>
          </p:nvPr>
        </p:nvSpPr>
        <p:spPr>
          <a:xfrm>
            <a:off x="431800" y="1028701"/>
            <a:ext cx="7915031" cy="1104899"/>
          </a:xfrm>
        </p:spPr>
        <p:txBody>
          <a:bodyPr/>
          <a:lstStyle/>
          <a:p>
            <a:r>
              <a:rPr lang="en-US" dirty="0"/>
              <a:t>IF you are willing to be involved, you will be placed in a group of 4. We are also able to create groups of three (Teaching triad).</a:t>
            </a:r>
          </a:p>
          <a:p>
            <a:endParaRPr lang="en-US" dirty="0"/>
          </a:p>
          <a:p>
            <a:endParaRPr lang="en-US" dirty="0"/>
          </a:p>
          <a:p>
            <a:endParaRPr lang="en-US" dirty="0"/>
          </a:p>
          <a:p>
            <a:endParaRPr lang="en-AU" dirty="0"/>
          </a:p>
        </p:txBody>
      </p:sp>
      <p:graphicFrame>
        <p:nvGraphicFramePr>
          <p:cNvPr id="5" name="Table 5">
            <a:extLst>
              <a:ext uri="{FF2B5EF4-FFF2-40B4-BE49-F238E27FC236}">
                <a16:creationId xmlns:a16="http://schemas.microsoft.com/office/drawing/2014/main" id="{54ACC957-46A8-485C-8BCC-8C2C54CF3310}"/>
              </a:ext>
            </a:extLst>
          </p:cNvPr>
          <p:cNvGraphicFramePr>
            <a:graphicFrameLocks noGrp="1"/>
          </p:cNvGraphicFramePr>
          <p:nvPr>
            <p:extLst>
              <p:ext uri="{D42A27DB-BD31-4B8C-83A1-F6EECF244321}">
                <p14:modId xmlns:p14="http://schemas.microsoft.com/office/powerpoint/2010/main" val="2982021946"/>
              </p:ext>
            </p:extLst>
          </p:nvPr>
        </p:nvGraphicFramePr>
        <p:xfrm>
          <a:off x="984737" y="1910862"/>
          <a:ext cx="9624648" cy="4864054"/>
        </p:xfrm>
        <a:graphic>
          <a:graphicData uri="http://schemas.openxmlformats.org/drawingml/2006/table">
            <a:tbl>
              <a:tblPr firstRow="1" bandRow="1">
                <a:tableStyleId>{21E4AEA4-8DFA-4A89-87EB-49C32662AFE0}</a:tableStyleId>
              </a:tblPr>
              <a:tblGrid>
                <a:gridCol w="3208216">
                  <a:extLst>
                    <a:ext uri="{9D8B030D-6E8A-4147-A177-3AD203B41FA5}">
                      <a16:colId xmlns:a16="http://schemas.microsoft.com/office/drawing/2014/main" val="353003767"/>
                    </a:ext>
                  </a:extLst>
                </a:gridCol>
                <a:gridCol w="3208216">
                  <a:extLst>
                    <a:ext uri="{9D8B030D-6E8A-4147-A177-3AD203B41FA5}">
                      <a16:colId xmlns:a16="http://schemas.microsoft.com/office/drawing/2014/main" val="1897541523"/>
                    </a:ext>
                  </a:extLst>
                </a:gridCol>
                <a:gridCol w="3208216">
                  <a:extLst>
                    <a:ext uri="{9D8B030D-6E8A-4147-A177-3AD203B41FA5}">
                      <a16:colId xmlns:a16="http://schemas.microsoft.com/office/drawing/2014/main" val="3669939005"/>
                    </a:ext>
                  </a:extLst>
                </a:gridCol>
              </a:tblGrid>
              <a:tr h="1165860">
                <a:tc>
                  <a:txBody>
                    <a:bodyPr/>
                    <a:lstStyle/>
                    <a:p>
                      <a:r>
                        <a:rPr lang="en-US" dirty="0"/>
                        <a:t>Today</a:t>
                      </a:r>
                      <a:endParaRPr lang="en-AU" dirty="0"/>
                    </a:p>
                  </a:txBody>
                  <a:tcPr/>
                </a:tc>
                <a:tc>
                  <a:txBody>
                    <a:bodyPr/>
                    <a:lstStyle/>
                    <a:p>
                      <a:r>
                        <a:rPr lang="en-US" dirty="0"/>
                        <a:t>Step 1: Square introductions</a:t>
                      </a:r>
                      <a:endParaRPr lang="en-AU" dirty="0"/>
                    </a:p>
                  </a:txBody>
                  <a:tcPr/>
                </a:tc>
                <a:tc>
                  <a:txBody>
                    <a:bodyPr/>
                    <a:lstStyle/>
                    <a:p>
                      <a:r>
                        <a:rPr lang="en-US" dirty="0"/>
                        <a:t>Meet your teaching squares colleagues  </a:t>
                      </a:r>
                      <a:endParaRPr lang="en-AU" dirty="0"/>
                    </a:p>
                  </a:txBody>
                  <a:tcPr/>
                </a:tc>
                <a:extLst>
                  <a:ext uri="{0D108BD9-81ED-4DB2-BD59-A6C34878D82A}">
                    <a16:rowId xmlns:a16="http://schemas.microsoft.com/office/drawing/2014/main" val="502406768"/>
                  </a:ext>
                </a:extLst>
              </a:tr>
              <a:tr h="1165860">
                <a:tc>
                  <a:txBody>
                    <a:bodyPr/>
                    <a:lstStyle/>
                    <a:p>
                      <a:r>
                        <a:rPr lang="en-US" dirty="0"/>
                        <a:t>ASAP</a:t>
                      </a:r>
                      <a:endParaRPr lang="en-AU" dirty="0"/>
                    </a:p>
                  </a:txBody>
                  <a:tcPr/>
                </a:tc>
                <a:tc>
                  <a:txBody>
                    <a:bodyPr/>
                    <a:lstStyle/>
                    <a:p>
                      <a:r>
                        <a:rPr lang="en-US" dirty="0"/>
                        <a:t>Pre-observation set-up (can be done via zoom or today if you have time)</a:t>
                      </a:r>
                      <a:endParaRPr lang="en-AU" dirty="0"/>
                    </a:p>
                  </a:txBody>
                  <a:tcPr/>
                </a:tc>
                <a:tc>
                  <a:txBody>
                    <a:bodyPr/>
                    <a:lstStyle/>
                    <a:p>
                      <a:r>
                        <a:rPr lang="en-US" dirty="0"/>
                        <a:t>Discuss Expectations/hopes</a:t>
                      </a:r>
                    </a:p>
                    <a:p>
                      <a:r>
                        <a:rPr lang="en-US" dirty="0"/>
                        <a:t>Create schedule and provide any context which is relevant before observations</a:t>
                      </a:r>
                      <a:endParaRPr lang="en-AU" dirty="0"/>
                    </a:p>
                  </a:txBody>
                  <a:tcPr/>
                </a:tc>
                <a:extLst>
                  <a:ext uri="{0D108BD9-81ED-4DB2-BD59-A6C34878D82A}">
                    <a16:rowId xmlns:a16="http://schemas.microsoft.com/office/drawing/2014/main" val="3227720571"/>
                  </a:ext>
                </a:extLst>
              </a:tr>
              <a:tr h="1320754">
                <a:tc>
                  <a:txBody>
                    <a:bodyPr/>
                    <a:lstStyle/>
                    <a:p>
                      <a:r>
                        <a:rPr lang="en-US" dirty="0"/>
                        <a:t>Early semester</a:t>
                      </a:r>
                      <a:endParaRPr lang="en-AU" dirty="0"/>
                    </a:p>
                  </a:txBody>
                  <a:tcPr/>
                </a:tc>
                <a:tc>
                  <a:txBody>
                    <a:bodyPr/>
                    <a:lstStyle/>
                    <a:p>
                      <a:r>
                        <a:rPr lang="en-US" dirty="0"/>
                        <a:t>Attend classes</a:t>
                      </a:r>
                      <a:endParaRPr lang="en-AU" dirty="0"/>
                    </a:p>
                  </a:txBody>
                  <a:tcPr/>
                </a:tc>
                <a:tc>
                  <a:txBody>
                    <a:bodyPr/>
                    <a:lstStyle/>
                    <a:p>
                      <a:r>
                        <a:rPr lang="en-US" dirty="0"/>
                        <a:t>Visit one class for each member (1 hour). Record observations</a:t>
                      </a:r>
                      <a:endParaRPr lang="en-AU" dirty="0"/>
                    </a:p>
                  </a:txBody>
                  <a:tcPr/>
                </a:tc>
                <a:extLst>
                  <a:ext uri="{0D108BD9-81ED-4DB2-BD59-A6C34878D82A}">
                    <a16:rowId xmlns:a16="http://schemas.microsoft.com/office/drawing/2014/main" val="2948559863"/>
                  </a:ext>
                </a:extLst>
              </a:tr>
              <a:tr h="685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all classes have been viewed</a:t>
                      </a:r>
                      <a:endParaRPr lang="en-AU" dirty="0"/>
                    </a:p>
                    <a:p>
                      <a:endParaRPr lang="en-AU" dirty="0"/>
                    </a:p>
                  </a:txBody>
                  <a:tcPr/>
                </a:tc>
                <a:tc>
                  <a:txBody>
                    <a:bodyPr/>
                    <a:lstStyle/>
                    <a:p>
                      <a:r>
                        <a:rPr lang="en-US" dirty="0"/>
                        <a:t>Final meeting</a:t>
                      </a:r>
                      <a:endParaRPr lang="en-AU" dirty="0"/>
                    </a:p>
                  </a:txBody>
                  <a:tcPr/>
                </a:tc>
                <a:tc>
                  <a:txBody>
                    <a:bodyPr/>
                    <a:lstStyle/>
                    <a:p>
                      <a:r>
                        <a:rPr lang="en-US" dirty="0"/>
                        <a:t>Meet for coffee to discuss observations and what you may implement from your reflections</a:t>
                      </a:r>
                      <a:endParaRPr lang="en-AU" dirty="0"/>
                    </a:p>
                  </a:txBody>
                  <a:tcPr/>
                </a:tc>
                <a:extLst>
                  <a:ext uri="{0D108BD9-81ED-4DB2-BD59-A6C34878D82A}">
                    <a16:rowId xmlns:a16="http://schemas.microsoft.com/office/drawing/2014/main" val="1592902826"/>
                  </a:ext>
                </a:extLst>
              </a:tr>
            </a:tbl>
          </a:graphicData>
        </a:graphic>
      </p:graphicFrame>
      <p:sp>
        <p:nvSpPr>
          <p:cNvPr id="6" name="Speech Bubble: Oval 5">
            <a:extLst>
              <a:ext uri="{FF2B5EF4-FFF2-40B4-BE49-F238E27FC236}">
                <a16:creationId xmlns:a16="http://schemas.microsoft.com/office/drawing/2014/main" id="{9FA762D8-9781-493C-B7F0-47D4C12A910B}"/>
              </a:ext>
            </a:extLst>
          </p:cNvPr>
          <p:cNvSpPr/>
          <p:nvPr/>
        </p:nvSpPr>
        <p:spPr bwMode="auto">
          <a:xfrm>
            <a:off x="8899768" y="115766"/>
            <a:ext cx="3059724" cy="1872761"/>
          </a:xfrm>
          <a:prstGeom prst="wedgeEllipseCallout">
            <a:avLst>
              <a:gd name="adj1" fmla="val 64041"/>
              <a:gd name="adj2" fmla="val -8279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Late semester, if you are willing to be interviewed by our research coordinator about this experience, attend interview</a:t>
            </a:r>
            <a:endParaRPr kumimoji="0" lang="en-AU" sz="1400" b="0" i="0" u="none" strike="noStrike" cap="none" normalizeH="0" baseline="0" dirty="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9952088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1E1CE9-E449-46FD-AD08-82299E0F8713}"/>
              </a:ext>
            </a:extLst>
          </p:cNvPr>
          <p:cNvSpPr>
            <a:spLocks noGrp="1"/>
          </p:cNvSpPr>
          <p:nvPr>
            <p:ph type="body" sz="quarter" idx="10"/>
          </p:nvPr>
        </p:nvSpPr>
        <p:spPr>
          <a:xfrm>
            <a:off x="95250" y="170717"/>
            <a:ext cx="11010900" cy="647700"/>
          </a:xfrm>
        </p:spPr>
        <p:txBody>
          <a:bodyPr/>
          <a:lstStyle/>
          <a:p>
            <a:r>
              <a:rPr lang="en-AU" dirty="0"/>
              <a:t>Building a Community of Practice (CoP) </a:t>
            </a:r>
            <a:endParaRPr lang="en-US" dirty="0"/>
          </a:p>
        </p:txBody>
      </p:sp>
      <p:sp>
        <p:nvSpPr>
          <p:cNvPr id="3" name="Text Placeholder 2">
            <a:extLst>
              <a:ext uri="{FF2B5EF4-FFF2-40B4-BE49-F238E27FC236}">
                <a16:creationId xmlns:a16="http://schemas.microsoft.com/office/drawing/2014/main" id="{F4E44AEA-50AD-4A88-9408-FA5FDB47568B}"/>
              </a:ext>
            </a:extLst>
          </p:cNvPr>
          <p:cNvSpPr>
            <a:spLocks noGrp="1"/>
          </p:cNvSpPr>
          <p:nvPr>
            <p:ph type="body" sz="quarter" idx="11"/>
          </p:nvPr>
        </p:nvSpPr>
        <p:spPr>
          <a:xfrm>
            <a:off x="271096" y="818417"/>
            <a:ext cx="11010900" cy="647700"/>
          </a:xfrm>
        </p:spPr>
        <p:txBody>
          <a:bodyPr/>
          <a:lstStyle/>
          <a:p>
            <a:pPr algn="l"/>
            <a:r>
              <a:rPr lang="en-US" sz="1800" b="0" i="0" u="none" strike="noStrike" baseline="0" dirty="0">
                <a:solidFill>
                  <a:srgbClr val="000000"/>
                </a:solidFill>
              </a:rPr>
              <a:t>We adopt Wenger’s definition of a CoP (Wenger </a:t>
            </a:r>
            <a:r>
              <a:rPr lang="en-US" sz="1800" b="0" i="1" u="none" strike="noStrike" baseline="0" dirty="0">
                <a:solidFill>
                  <a:srgbClr val="000000"/>
                </a:solidFill>
              </a:rPr>
              <a:t>et al</a:t>
            </a:r>
            <a:r>
              <a:rPr lang="en-US" sz="1800" b="0" i="0" u="none" strike="noStrike" baseline="0" dirty="0">
                <a:solidFill>
                  <a:srgbClr val="000000"/>
                </a:solidFill>
              </a:rPr>
              <a:t>. </a:t>
            </a:r>
            <a:r>
              <a:rPr lang="en-US" sz="1800" b="0" i="0" u="none" strike="noStrike" baseline="0" dirty="0">
                <a:solidFill>
                  <a:srgbClr val="000080"/>
                </a:solidFill>
              </a:rPr>
              <a:t>2002</a:t>
            </a:r>
            <a:r>
              <a:rPr lang="en-US" sz="1800" b="0" i="0" u="none" strike="noStrike" baseline="0" dirty="0">
                <a:solidFill>
                  <a:srgbClr val="000000"/>
                </a:solidFill>
              </a:rPr>
              <a:t>):</a:t>
            </a:r>
          </a:p>
          <a:p>
            <a:pPr algn="l"/>
            <a:endParaRPr lang="en-US" sz="1800" b="0" i="0" u="none" strike="noStrike" baseline="0" dirty="0">
              <a:solidFill>
                <a:srgbClr val="000000"/>
              </a:solidFill>
            </a:endParaRPr>
          </a:p>
          <a:p>
            <a:pPr algn="l"/>
            <a:r>
              <a:rPr lang="en-US" sz="1800" b="0" i="1" u="none" strike="noStrike" baseline="0" dirty="0">
                <a:solidFill>
                  <a:srgbClr val="000000"/>
                </a:solidFill>
              </a:rPr>
              <a:t>‘groups of people who share a concern, a set of problems, or a passion</a:t>
            </a:r>
          </a:p>
          <a:p>
            <a:pPr algn="l"/>
            <a:r>
              <a:rPr lang="en-US" sz="1800" b="0" i="1" u="none" strike="noStrike" baseline="0" dirty="0">
                <a:solidFill>
                  <a:srgbClr val="000000"/>
                </a:solidFill>
              </a:rPr>
              <a:t>about a topic, and who deepen their knowledge and expertise in this area by interacting on an</a:t>
            </a:r>
          </a:p>
          <a:p>
            <a:pPr algn="l"/>
            <a:r>
              <a:rPr lang="en-US" sz="1800" b="0" i="1" u="none" strike="noStrike" baseline="0" dirty="0">
                <a:solidFill>
                  <a:srgbClr val="000000"/>
                </a:solidFill>
              </a:rPr>
              <a:t>ongoing basis’. </a:t>
            </a:r>
          </a:p>
          <a:p>
            <a:pPr algn="l"/>
            <a:endParaRPr lang="en-US" sz="1800" b="0" dirty="0">
              <a:solidFill>
                <a:srgbClr val="000000"/>
              </a:solidFill>
            </a:endParaRPr>
          </a:p>
          <a:p>
            <a:pPr algn="l"/>
            <a:r>
              <a:rPr lang="en-US" sz="1800" b="0" i="0" u="none" strike="noStrike" baseline="0" dirty="0">
                <a:solidFill>
                  <a:srgbClr val="000000"/>
                </a:solidFill>
              </a:rPr>
              <a:t>The establishment of CoP’s which de-</a:t>
            </a:r>
            <a:r>
              <a:rPr lang="en-US" sz="1800" b="0" i="0" u="none" strike="noStrike" baseline="0" dirty="0" err="1">
                <a:solidFill>
                  <a:srgbClr val="000000"/>
                </a:solidFill>
              </a:rPr>
              <a:t>privatise</a:t>
            </a:r>
            <a:r>
              <a:rPr lang="en-US" sz="1800" b="0" i="0" u="none" strike="noStrike" baseline="0" dirty="0">
                <a:solidFill>
                  <a:srgbClr val="000000"/>
                </a:solidFill>
              </a:rPr>
              <a:t> the teaching space and foster collaboration between teaching staff has found positive links between student achievement and Professional Learning Communities (</a:t>
            </a:r>
            <a:r>
              <a:rPr lang="en-US" sz="1800" b="0" i="0" u="none" strike="noStrike" baseline="0" dirty="0" err="1">
                <a:solidFill>
                  <a:srgbClr val="000000"/>
                </a:solidFill>
              </a:rPr>
              <a:t>Vescio</a:t>
            </a:r>
            <a:r>
              <a:rPr lang="en-US" sz="1800" b="0" i="0" u="none" strike="noStrike" baseline="0" dirty="0">
                <a:solidFill>
                  <a:srgbClr val="000000"/>
                </a:solidFill>
              </a:rPr>
              <a:t> </a:t>
            </a:r>
            <a:r>
              <a:rPr lang="en-US" sz="1800" b="0" i="1" u="none" strike="noStrike" baseline="0" dirty="0">
                <a:solidFill>
                  <a:srgbClr val="000000"/>
                </a:solidFill>
              </a:rPr>
              <a:t>et al</a:t>
            </a:r>
            <a:r>
              <a:rPr lang="en-US" sz="1800" b="0" i="0" u="none" strike="noStrike" baseline="0" dirty="0">
                <a:solidFill>
                  <a:srgbClr val="000000"/>
                </a:solidFill>
              </a:rPr>
              <a:t>. </a:t>
            </a:r>
            <a:r>
              <a:rPr lang="en-US" sz="1800" b="0" i="0" u="none" strike="noStrike" baseline="0" dirty="0">
                <a:solidFill>
                  <a:srgbClr val="000080"/>
                </a:solidFill>
              </a:rPr>
              <a:t>2008</a:t>
            </a:r>
            <a:r>
              <a:rPr lang="en-US" sz="1800" b="0" i="0" u="none" strike="noStrike" baseline="0" dirty="0">
                <a:solidFill>
                  <a:srgbClr val="000000"/>
                </a:solidFill>
              </a:rPr>
              <a:t>). This is supported by Wenger </a:t>
            </a:r>
            <a:r>
              <a:rPr lang="en-US" sz="1800" b="0" i="1" u="none" strike="noStrike" baseline="0" dirty="0">
                <a:solidFill>
                  <a:srgbClr val="000000"/>
                </a:solidFill>
              </a:rPr>
              <a:t>et al</a:t>
            </a:r>
            <a:r>
              <a:rPr lang="en-US" sz="1800" b="0" i="0" u="none" strike="noStrike" baseline="0" dirty="0">
                <a:solidFill>
                  <a:srgbClr val="000000"/>
                </a:solidFill>
              </a:rPr>
              <a:t>. (</a:t>
            </a:r>
            <a:r>
              <a:rPr lang="en-US" sz="1800" b="0" i="0" u="none" strike="noStrike" baseline="0" dirty="0">
                <a:solidFill>
                  <a:srgbClr val="000080"/>
                </a:solidFill>
              </a:rPr>
              <a:t>2002</a:t>
            </a:r>
            <a:r>
              <a:rPr lang="en-US" sz="1800" b="0" i="0" u="none" strike="noStrike" baseline="0" dirty="0">
                <a:solidFill>
                  <a:srgbClr val="000000"/>
                </a:solidFill>
              </a:rPr>
              <a:t>, p. 3) as they suggest:</a:t>
            </a:r>
          </a:p>
          <a:p>
            <a:pPr algn="l"/>
            <a:endParaRPr lang="en-US" sz="1800" b="0" i="0" u="none" strike="noStrike" baseline="0" dirty="0">
              <a:solidFill>
                <a:srgbClr val="000000"/>
              </a:solidFill>
            </a:endParaRPr>
          </a:p>
          <a:p>
            <a:pPr algn="l"/>
            <a:r>
              <a:rPr lang="en-US" sz="1800" b="0" i="1" u="none" strike="noStrike" baseline="0" dirty="0">
                <a:solidFill>
                  <a:srgbClr val="000000"/>
                </a:solidFill>
              </a:rPr>
              <a:t>‘however they accumulate knowledge, they become informally bound by the value that they find in learning</a:t>
            </a:r>
          </a:p>
          <a:p>
            <a:pPr algn="l"/>
            <a:r>
              <a:rPr lang="en-US" sz="1800" b="0" i="1" u="none" strike="noStrike" baseline="0" dirty="0">
                <a:solidFill>
                  <a:srgbClr val="000000"/>
                </a:solidFill>
              </a:rPr>
              <a:t>together. This value is not merely instrumental for their work. It also accrues in the personal satisfaction of</a:t>
            </a:r>
          </a:p>
          <a:p>
            <a:pPr algn="l"/>
            <a:r>
              <a:rPr lang="en-US" sz="1800" b="0" i="1" u="none" strike="noStrike" baseline="0" dirty="0">
                <a:solidFill>
                  <a:srgbClr val="000000"/>
                </a:solidFill>
              </a:rPr>
              <a:t>knowing colleagues who understand each other’s perspectives and of belonging to an interesting group of</a:t>
            </a:r>
          </a:p>
          <a:p>
            <a:pPr algn="l"/>
            <a:r>
              <a:rPr lang="en-US" sz="1800" b="0" i="1" u="none" strike="noStrike" baseline="0" dirty="0">
                <a:solidFill>
                  <a:srgbClr val="000000"/>
                </a:solidFill>
              </a:rPr>
              <a:t>people. Over time, they develop a unique perspective on their topic as well as a body of common knowledge, </a:t>
            </a:r>
            <a:r>
              <a:rPr lang="en-AU" sz="1800" b="0" i="1" u="none" strike="noStrike" baseline="0" dirty="0">
                <a:solidFill>
                  <a:srgbClr val="000000"/>
                </a:solidFill>
              </a:rPr>
              <a:t>practices and approaches.’</a:t>
            </a:r>
            <a:endParaRPr lang="en-US" i="1" dirty="0"/>
          </a:p>
        </p:txBody>
      </p:sp>
    </p:spTree>
    <p:extLst>
      <p:ext uri="{BB962C8B-B14F-4D97-AF65-F5344CB8AC3E}">
        <p14:creationId xmlns:p14="http://schemas.microsoft.com/office/powerpoint/2010/main" val="180732156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674D21-1A1D-4890-9A64-CC954AF142A8}"/>
              </a:ext>
            </a:extLst>
          </p:cNvPr>
          <p:cNvSpPr>
            <a:spLocks noGrp="1"/>
          </p:cNvSpPr>
          <p:nvPr>
            <p:ph type="body" sz="quarter" idx="10"/>
          </p:nvPr>
        </p:nvSpPr>
        <p:spPr/>
        <p:txBody>
          <a:bodyPr/>
          <a:lstStyle/>
          <a:p>
            <a:r>
              <a:rPr lang="en-US" dirty="0"/>
              <a:t>Some things to think about for being observed</a:t>
            </a:r>
            <a:endParaRPr lang="en-AU" dirty="0"/>
          </a:p>
        </p:txBody>
      </p:sp>
      <p:sp>
        <p:nvSpPr>
          <p:cNvPr id="3" name="Text Placeholder 2">
            <a:extLst>
              <a:ext uri="{FF2B5EF4-FFF2-40B4-BE49-F238E27FC236}">
                <a16:creationId xmlns:a16="http://schemas.microsoft.com/office/drawing/2014/main" id="{73F9C65F-6647-46D2-80DD-CECDFCFA15BF}"/>
              </a:ext>
            </a:extLst>
          </p:cNvPr>
          <p:cNvSpPr>
            <a:spLocks noGrp="1"/>
          </p:cNvSpPr>
          <p:nvPr>
            <p:ph type="body" sz="quarter" idx="11"/>
          </p:nvPr>
        </p:nvSpPr>
        <p:spPr/>
        <p:txBody>
          <a:bodyPr/>
          <a:lstStyle/>
          <a:p>
            <a:r>
              <a:rPr lang="en-US" dirty="0"/>
              <a:t>Do I need to provide any info ahead of time? Context/Curriculum info/ a bit of detail is good, but not too much</a:t>
            </a:r>
          </a:p>
          <a:p>
            <a:endParaRPr lang="en-US" dirty="0"/>
          </a:p>
          <a:p>
            <a:r>
              <a:rPr lang="en-US" dirty="0"/>
              <a:t>Tell your students what is happening, and that they are coming to observe and not judge, and they will not contribute to the class</a:t>
            </a:r>
          </a:p>
          <a:p>
            <a:endParaRPr lang="en-US" dirty="0"/>
          </a:p>
          <a:p>
            <a:r>
              <a:rPr lang="en-US" dirty="0"/>
              <a:t>Remember that the observer will be watching you in reference to themselves. So please teach as you would normally teach. We recognise that being observed can be confronting, but this is designed to be a collegial and CoP building activity. </a:t>
            </a:r>
            <a:endParaRPr lang="en-AU" dirty="0"/>
          </a:p>
        </p:txBody>
      </p:sp>
    </p:spTree>
    <p:extLst>
      <p:ext uri="{BB962C8B-B14F-4D97-AF65-F5344CB8AC3E}">
        <p14:creationId xmlns:p14="http://schemas.microsoft.com/office/powerpoint/2010/main" val="264937992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E353A6-8B0D-4FBF-A765-17C0456D604F}"/>
              </a:ext>
            </a:extLst>
          </p:cNvPr>
          <p:cNvSpPr>
            <a:spLocks noGrp="1"/>
          </p:cNvSpPr>
          <p:nvPr>
            <p:ph type="body" sz="quarter" idx="10"/>
          </p:nvPr>
        </p:nvSpPr>
        <p:spPr/>
        <p:txBody>
          <a:bodyPr/>
          <a:lstStyle/>
          <a:p>
            <a:r>
              <a:rPr lang="en-US" dirty="0"/>
              <a:t>Some things to think about as an observer</a:t>
            </a:r>
            <a:endParaRPr lang="en-AU" dirty="0"/>
          </a:p>
        </p:txBody>
      </p:sp>
      <p:sp>
        <p:nvSpPr>
          <p:cNvPr id="3" name="Text Placeholder 2">
            <a:extLst>
              <a:ext uri="{FF2B5EF4-FFF2-40B4-BE49-F238E27FC236}">
                <a16:creationId xmlns:a16="http://schemas.microsoft.com/office/drawing/2014/main" id="{0D73873E-4556-4A2E-B544-F01DF6EE3F90}"/>
              </a:ext>
            </a:extLst>
          </p:cNvPr>
          <p:cNvSpPr>
            <a:spLocks noGrp="1"/>
          </p:cNvSpPr>
          <p:nvPr>
            <p:ph type="body" sz="quarter" idx="11"/>
          </p:nvPr>
        </p:nvSpPr>
        <p:spPr/>
        <p:txBody>
          <a:bodyPr/>
          <a:lstStyle/>
          <a:p>
            <a:r>
              <a:rPr lang="en-US" dirty="0"/>
              <a:t>Is there a specific lens through which I want to focus my observations?</a:t>
            </a:r>
          </a:p>
          <a:p>
            <a:r>
              <a:rPr lang="en-US" dirty="0"/>
              <a:t>E.g. Course Design/ Motivation / Assessment/ Teaching strategies/ Class climate</a:t>
            </a:r>
          </a:p>
          <a:p>
            <a:endParaRPr lang="en-US" dirty="0"/>
          </a:p>
          <a:p>
            <a:r>
              <a:rPr lang="en-US" dirty="0"/>
              <a:t>Think about some aspects of your teaching which you would like to improve or refine. How do your colleagues approach this? </a:t>
            </a:r>
          </a:p>
          <a:p>
            <a:endParaRPr lang="en-US" dirty="0"/>
          </a:p>
          <a:p>
            <a:r>
              <a:rPr lang="en-US" dirty="0"/>
              <a:t>What differences do you notice in their approach to teaching? Is there anything that would suit your style? </a:t>
            </a:r>
          </a:p>
          <a:p>
            <a:endParaRPr lang="en-US" dirty="0"/>
          </a:p>
          <a:p>
            <a:r>
              <a:rPr lang="en-US" dirty="0"/>
              <a:t>How do students respond? You can also observe the learning, not just the teaching!</a:t>
            </a:r>
            <a:endParaRPr lang="en-AU" dirty="0"/>
          </a:p>
        </p:txBody>
      </p:sp>
      <p:sp>
        <p:nvSpPr>
          <p:cNvPr id="4" name="Speech Bubble: Oval 3">
            <a:extLst>
              <a:ext uri="{FF2B5EF4-FFF2-40B4-BE49-F238E27FC236}">
                <a16:creationId xmlns:a16="http://schemas.microsoft.com/office/drawing/2014/main" id="{600772CD-E0EE-4D7C-B2A4-7FEF46D296B9}"/>
              </a:ext>
            </a:extLst>
          </p:cNvPr>
          <p:cNvSpPr/>
          <p:nvPr/>
        </p:nvSpPr>
        <p:spPr bwMode="auto">
          <a:xfrm>
            <a:off x="7913077" y="4947138"/>
            <a:ext cx="3892061" cy="1641231"/>
          </a:xfrm>
          <a:prstGeom prst="wedgeEllipse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We strongly encourage you to take some structured notes of your observations</a:t>
            </a:r>
            <a:endParaRPr kumimoji="0" lang="en-AU" sz="1800" b="0" i="0" u="none" strike="noStrike" cap="none" normalizeH="0" baseline="0" dirty="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77486294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E62E11-91E0-43A9-A9F7-844E4CE86B4C}"/>
              </a:ext>
            </a:extLst>
          </p:cNvPr>
          <p:cNvSpPr>
            <a:spLocks noGrp="1"/>
          </p:cNvSpPr>
          <p:nvPr>
            <p:ph type="body" sz="quarter" idx="11"/>
          </p:nvPr>
        </p:nvSpPr>
        <p:spPr/>
        <p:txBody>
          <a:bodyPr/>
          <a:lstStyle/>
          <a:p>
            <a:r>
              <a:rPr lang="en-US" dirty="0"/>
              <a:t>The final meeting</a:t>
            </a:r>
            <a:endParaRPr lang="en-AU" dirty="0"/>
          </a:p>
        </p:txBody>
      </p:sp>
      <p:sp>
        <p:nvSpPr>
          <p:cNvPr id="4" name="Text Placeholder 3">
            <a:extLst>
              <a:ext uri="{FF2B5EF4-FFF2-40B4-BE49-F238E27FC236}">
                <a16:creationId xmlns:a16="http://schemas.microsoft.com/office/drawing/2014/main" id="{5083D6D0-675D-445A-BE6F-41790D345766}"/>
              </a:ext>
            </a:extLst>
          </p:cNvPr>
          <p:cNvSpPr>
            <a:spLocks noGrp="1"/>
          </p:cNvSpPr>
          <p:nvPr>
            <p:ph type="body" sz="quarter" idx="12"/>
          </p:nvPr>
        </p:nvSpPr>
        <p:spPr/>
        <p:txBody>
          <a:bodyPr/>
          <a:lstStyle/>
          <a:p>
            <a:r>
              <a:rPr lang="en-US" dirty="0"/>
              <a:t>Remember that teaching squares are focused on self-reflection. </a:t>
            </a:r>
          </a:p>
          <a:p>
            <a:endParaRPr lang="en-US" dirty="0"/>
          </a:p>
          <a:p>
            <a:r>
              <a:rPr lang="en-US" dirty="0"/>
              <a:t>Please meet somewhere social if you can – we are happy to pay for a coffee for your square, so let Tanya know when you are done for some $$$.</a:t>
            </a:r>
          </a:p>
          <a:p>
            <a:endParaRPr lang="en-US" dirty="0"/>
          </a:p>
          <a:p>
            <a:r>
              <a:rPr lang="en-US" dirty="0"/>
              <a:t>What to discuss? Some ideas: </a:t>
            </a:r>
            <a:endParaRPr lang="en-AU" dirty="0"/>
          </a:p>
        </p:txBody>
      </p:sp>
      <p:sp>
        <p:nvSpPr>
          <p:cNvPr id="6" name="TextBox 5">
            <a:extLst>
              <a:ext uri="{FF2B5EF4-FFF2-40B4-BE49-F238E27FC236}">
                <a16:creationId xmlns:a16="http://schemas.microsoft.com/office/drawing/2014/main" id="{B46A6FDA-87AF-4949-85E6-0DCE2B65517C}"/>
              </a:ext>
            </a:extLst>
          </p:cNvPr>
          <p:cNvSpPr txBox="1"/>
          <p:nvPr/>
        </p:nvSpPr>
        <p:spPr>
          <a:xfrm>
            <a:off x="6096000" y="266700"/>
            <a:ext cx="6096000" cy="5016758"/>
          </a:xfrm>
          <a:prstGeom prst="rect">
            <a:avLst/>
          </a:prstGeom>
          <a:noFill/>
        </p:spPr>
        <p:txBody>
          <a:bodyPr wrap="square">
            <a:spAutoFit/>
          </a:bodyPr>
          <a:lstStyle/>
          <a:p>
            <a:r>
              <a:rPr lang="en-US" sz="2000" dirty="0"/>
              <a:t>What have you learned about your teaching philosophy from your classroom observations? </a:t>
            </a:r>
          </a:p>
          <a:p>
            <a:r>
              <a:rPr lang="en-US" sz="2000" dirty="0"/>
              <a:t>• What personal values and convictions do you bring to your teaching? </a:t>
            </a:r>
          </a:p>
          <a:p>
            <a:r>
              <a:rPr lang="en-US" sz="2000" dirty="0"/>
              <a:t>• How has the experience of being in the “learner” role impacted how you think about your teaching?</a:t>
            </a:r>
          </a:p>
          <a:p>
            <a:r>
              <a:rPr lang="en-US" sz="2000" dirty="0"/>
              <a:t> • What have you learned that is one of your teaching strengths? </a:t>
            </a:r>
          </a:p>
          <a:p>
            <a:r>
              <a:rPr lang="en-US" sz="2000" dirty="0"/>
              <a:t>• What aspects of your teaching would you wish to improve—and how might you do that?</a:t>
            </a:r>
          </a:p>
          <a:p>
            <a:r>
              <a:rPr lang="en-US" sz="2000" dirty="0"/>
              <a:t> • What surprised you about the experience? Were any of your assumptions challenged? </a:t>
            </a:r>
          </a:p>
          <a:p>
            <a:r>
              <a:rPr lang="en-US" sz="2000" dirty="0"/>
              <a:t>• What is one thing you learned that will make your own teaching more effective?</a:t>
            </a:r>
          </a:p>
          <a:p>
            <a:pPr marL="342900" indent="-342900">
              <a:buFont typeface="Arial" panose="020B0604020202020204" pitchFamily="34" charset="0"/>
              <a:buChar char="•"/>
            </a:pPr>
            <a:r>
              <a:rPr lang="en-US" sz="2000" dirty="0"/>
              <a:t>Is there any way that you can continue this Community of Practice?</a:t>
            </a:r>
            <a:endParaRPr lang="en-AU" sz="2000" dirty="0"/>
          </a:p>
        </p:txBody>
      </p:sp>
    </p:spTree>
    <p:extLst>
      <p:ext uri="{BB962C8B-B14F-4D97-AF65-F5344CB8AC3E}">
        <p14:creationId xmlns:p14="http://schemas.microsoft.com/office/powerpoint/2010/main" val="324672727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4400" dirty="0">
                <a:solidFill>
                  <a:schemeClr val="tx1"/>
                </a:solidFill>
              </a:rPr>
              <a:t>Teaching Squares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Victoria Fielding</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6D3B122F-0BB5-4DC9-BC72-44AA41D7B9F7}"/>
              </a:ext>
            </a:extLst>
          </p:cNvPr>
          <p:cNvSpPr>
            <a:spLocks noGrp="1"/>
          </p:cNvSpPr>
          <p:nvPr>
            <p:ph type="title"/>
          </p:nvPr>
        </p:nvSpPr>
        <p:spPr>
          <a:xfrm>
            <a:off x="8458200" y="607392"/>
            <a:ext cx="3161963" cy="1645920"/>
          </a:xfrm>
        </p:spPr>
        <p:txBody>
          <a:bodyPr/>
          <a:lstStyle/>
          <a:p>
            <a:r>
              <a:rPr lang="en-US" b="1" dirty="0"/>
              <a:t>Teaching alone</a:t>
            </a:r>
          </a:p>
        </p:txBody>
      </p:sp>
      <p:pic>
        <p:nvPicPr>
          <p:cNvPr id="1026" name="Picture 2" descr="21 Ways to Teach with Echo360: #1 Record Class">
            <a:extLst>
              <a:ext uri="{FF2B5EF4-FFF2-40B4-BE49-F238E27FC236}">
                <a16:creationId xmlns:a16="http://schemas.microsoft.com/office/drawing/2014/main" id="{DBE79109-37AA-436D-9FF9-F5691995864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178" r="2" b="2"/>
          <a:stretch/>
        </p:blipFill>
        <p:spPr bwMode="auto">
          <a:xfrm>
            <a:off x="685800" y="609600"/>
            <a:ext cx="6858000" cy="5334000"/>
          </a:xfrm>
          <a:prstGeom prst="rect">
            <a:avLst/>
          </a:prstGeom>
          <a:solidFill>
            <a:srgbClr val="FFFFFF"/>
          </a:solidFill>
        </p:spPr>
      </p:pic>
      <p:sp>
        <p:nvSpPr>
          <p:cNvPr id="73" name="Text Placeholder 3">
            <a:extLst>
              <a:ext uri="{FF2B5EF4-FFF2-40B4-BE49-F238E27FC236}">
                <a16:creationId xmlns:a16="http://schemas.microsoft.com/office/drawing/2014/main" id="{AF114B81-6E63-4DE3-A4D1-F0C354382A82}"/>
              </a:ext>
            </a:extLst>
          </p:cNvPr>
          <p:cNvSpPr>
            <a:spLocks noGrp="1"/>
          </p:cNvSpPr>
          <p:nvPr>
            <p:ph type="body" sz="half" idx="2"/>
          </p:nvPr>
        </p:nvSpPr>
        <p:spPr>
          <a:xfrm>
            <a:off x="8458200" y="2336800"/>
            <a:ext cx="3161963" cy="3606800"/>
          </a:xfrm>
        </p:spPr>
        <p:txBody>
          <a:bodyPr>
            <a:normAutofit lnSpcReduction="10000"/>
          </a:bodyPr>
          <a:lstStyle/>
          <a:p>
            <a:pPr marL="285750" indent="-285750">
              <a:buFont typeface="Arial" panose="020B0604020202020204" pitchFamily="34" charset="0"/>
              <a:buChar char="•"/>
            </a:pPr>
            <a:r>
              <a:rPr lang="en-US" dirty="0"/>
              <a:t>We work in teams, but ultimately, we’re alone in the classroom.</a:t>
            </a:r>
          </a:p>
          <a:p>
            <a:pPr marL="285750" indent="-285750">
              <a:buFont typeface="Arial" panose="020B0604020202020204" pitchFamily="34" charset="0"/>
              <a:buChar char="•"/>
            </a:pPr>
            <a:r>
              <a:rPr lang="en-US" dirty="0"/>
              <a:t>It can be difficult to judge our own effectiveness in the classroom.</a:t>
            </a:r>
          </a:p>
          <a:p>
            <a:pPr marL="285750" indent="-285750">
              <a:buFont typeface="Arial" panose="020B0604020202020204" pitchFamily="34" charset="0"/>
              <a:buChar char="•"/>
            </a:pPr>
            <a:r>
              <a:rPr lang="en-US" dirty="0"/>
              <a:t>Even with a lesson plan, it is still unclear how the plan takes shape in classrooms with different teachers.</a:t>
            </a:r>
          </a:p>
        </p:txBody>
      </p:sp>
    </p:spTree>
    <p:extLst>
      <p:ext uri="{BB962C8B-B14F-4D97-AF65-F5344CB8AC3E}">
        <p14:creationId xmlns:p14="http://schemas.microsoft.com/office/powerpoint/2010/main" val="195435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92CB7-E419-4708-9724-72E1A02AE223}"/>
              </a:ext>
            </a:extLst>
          </p:cNvPr>
          <p:cNvSpPr>
            <a:spLocks noGrp="1"/>
          </p:cNvSpPr>
          <p:nvPr>
            <p:ph type="title"/>
          </p:nvPr>
        </p:nvSpPr>
        <p:spPr>
          <a:xfrm>
            <a:off x="841717" y="1317843"/>
            <a:ext cx="4067908" cy="1371600"/>
          </a:xfrm>
        </p:spPr>
        <p:txBody>
          <a:bodyPr>
            <a:normAutofit fontScale="90000"/>
          </a:bodyPr>
          <a:lstStyle/>
          <a:p>
            <a:r>
              <a:rPr lang="en-US" b="1" dirty="0"/>
              <a:t>What is a teaching square?</a:t>
            </a:r>
            <a:endParaRPr lang="en-AU" b="1" dirty="0"/>
          </a:p>
        </p:txBody>
      </p:sp>
      <p:graphicFrame>
        <p:nvGraphicFramePr>
          <p:cNvPr id="5" name="Diagram 4">
            <a:extLst>
              <a:ext uri="{FF2B5EF4-FFF2-40B4-BE49-F238E27FC236}">
                <a16:creationId xmlns:a16="http://schemas.microsoft.com/office/drawing/2014/main" id="{513C3806-3A15-4796-AC6D-868A6B673C1B}"/>
              </a:ext>
            </a:extLst>
          </p:cNvPr>
          <p:cNvGraphicFramePr/>
          <p:nvPr/>
        </p:nvGraphicFramePr>
        <p:xfrm>
          <a:off x="4310966" y="79673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72956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109B3-E272-495A-AED8-9E8E04E0F4C4}"/>
              </a:ext>
            </a:extLst>
          </p:cNvPr>
          <p:cNvSpPr>
            <a:spLocks noGrp="1"/>
          </p:cNvSpPr>
          <p:nvPr>
            <p:ph type="title"/>
          </p:nvPr>
        </p:nvSpPr>
        <p:spPr>
          <a:xfrm>
            <a:off x="644770" y="445646"/>
            <a:ext cx="10058400" cy="1371600"/>
          </a:xfrm>
        </p:spPr>
        <p:txBody>
          <a:bodyPr anchor="t">
            <a:normAutofit/>
          </a:bodyPr>
          <a:lstStyle/>
          <a:p>
            <a:r>
              <a:rPr lang="en-US" sz="3600" b="1" dirty="0"/>
              <a:t>Seeing a classroom through different eyes</a:t>
            </a:r>
            <a:endParaRPr lang="en-AU" sz="3600" b="1" dirty="0"/>
          </a:p>
        </p:txBody>
      </p:sp>
      <p:sp>
        <p:nvSpPr>
          <p:cNvPr id="3" name="Content Placeholder 2">
            <a:extLst>
              <a:ext uri="{FF2B5EF4-FFF2-40B4-BE49-F238E27FC236}">
                <a16:creationId xmlns:a16="http://schemas.microsoft.com/office/drawing/2014/main" id="{E90AB383-4365-47CB-8121-30BB9E2A8F5C}"/>
              </a:ext>
            </a:extLst>
          </p:cNvPr>
          <p:cNvSpPr>
            <a:spLocks noGrp="1"/>
          </p:cNvSpPr>
          <p:nvPr>
            <p:ph sz="half" idx="1"/>
          </p:nvPr>
        </p:nvSpPr>
        <p:spPr>
          <a:xfrm>
            <a:off x="841718" y="1131446"/>
            <a:ext cx="5198014" cy="4246988"/>
          </a:xfrm>
        </p:spPr>
        <p:txBody>
          <a:bodyPr>
            <a:noAutofit/>
          </a:bodyPr>
          <a:lstStyle/>
          <a:p>
            <a:r>
              <a:rPr lang="en-US" sz="2200" dirty="0"/>
              <a:t>Watching someone else teach helps them to improve their pedagogy, and helps you too.</a:t>
            </a:r>
          </a:p>
          <a:p>
            <a:r>
              <a:rPr lang="en-US" sz="2200" dirty="0"/>
              <a:t>You can’t always see the reaction of students when you’re teaching.</a:t>
            </a:r>
          </a:p>
          <a:p>
            <a:r>
              <a:rPr lang="en-US" sz="2200" dirty="0"/>
              <a:t>You hear whispers at the back of the classroom.</a:t>
            </a:r>
          </a:p>
          <a:p>
            <a:r>
              <a:rPr lang="en-US" sz="2200" dirty="0"/>
              <a:t>You learn what you’re already doing well, how other people solve problems you have in the classroom, and where you can adapt and grow.</a:t>
            </a:r>
            <a:endParaRPr lang="en-AU" sz="2200" dirty="0"/>
          </a:p>
        </p:txBody>
      </p:sp>
      <p:pic>
        <p:nvPicPr>
          <p:cNvPr id="2050" name="Picture 2" descr="You Can't Teach an Old Dog New Tricks... or Can You? — DEFY AGING SOLUTIONS">
            <a:extLst>
              <a:ext uri="{FF2B5EF4-FFF2-40B4-BE49-F238E27FC236}">
                <a16:creationId xmlns:a16="http://schemas.microsoft.com/office/drawing/2014/main" id="{52EF1868-D2DA-43AF-A5A0-28E96C2BCE5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03965" y="1331409"/>
            <a:ext cx="4663438" cy="453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08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5997B-1273-4059-92B5-7FAD6AA16ECB}"/>
              </a:ext>
            </a:extLst>
          </p:cNvPr>
          <p:cNvSpPr>
            <a:spLocks noGrp="1"/>
          </p:cNvSpPr>
          <p:nvPr>
            <p:ph type="title"/>
          </p:nvPr>
        </p:nvSpPr>
        <p:spPr>
          <a:xfrm>
            <a:off x="8458200" y="607392"/>
            <a:ext cx="3161963" cy="1645920"/>
          </a:xfrm>
        </p:spPr>
        <p:txBody>
          <a:bodyPr anchor="b">
            <a:normAutofit/>
          </a:bodyPr>
          <a:lstStyle/>
          <a:p>
            <a:pPr>
              <a:lnSpc>
                <a:spcPct val="90000"/>
              </a:lnSpc>
            </a:pPr>
            <a:r>
              <a:rPr lang="en-US" sz="2700" b="1"/>
              <a:t>Giving and receiving feedback is a crucial skill</a:t>
            </a:r>
            <a:endParaRPr lang="en-AU" sz="2700" b="1"/>
          </a:p>
        </p:txBody>
      </p:sp>
      <p:pic>
        <p:nvPicPr>
          <p:cNvPr id="4098" name="Picture 2" descr="Fixed Mindset vs Growth Mindset: How To Shift To A Path Of Learning And  Growth | TechTello">
            <a:extLst>
              <a:ext uri="{FF2B5EF4-FFF2-40B4-BE49-F238E27FC236}">
                <a16:creationId xmlns:a16="http://schemas.microsoft.com/office/drawing/2014/main" id="{BB7144FF-D18A-451E-9C75-C0D82BE26F3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300393"/>
            <a:ext cx="8108979" cy="4257214"/>
          </a:xfrm>
          <a:prstGeom prst="rect">
            <a:avLst/>
          </a:prstGeom>
          <a:solidFill>
            <a:srgbClr val="FFFFFF"/>
          </a:solidFill>
        </p:spPr>
      </p:pic>
      <p:sp>
        <p:nvSpPr>
          <p:cNvPr id="71" name="Text Placeholder 3">
            <a:extLst>
              <a:ext uri="{FF2B5EF4-FFF2-40B4-BE49-F238E27FC236}">
                <a16:creationId xmlns:a16="http://schemas.microsoft.com/office/drawing/2014/main" id="{5E9D9A38-2262-4770-B600-45E3400F6958}"/>
              </a:ext>
            </a:extLst>
          </p:cNvPr>
          <p:cNvSpPr>
            <a:spLocks noGrp="1"/>
          </p:cNvSpPr>
          <p:nvPr>
            <p:ph type="body" sz="half" idx="2"/>
          </p:nvPr>
        </p:nvSpPr>
        <p:spPr>
          <a:xfrm>
            <a:off x="8458200" y="2336800"/>
            <a:ext cx="3161963" cy="3606800"/>
          </a:xfrm>
        </p:spPr>
        <p:txBody>
          <a:bodyPr/>
          <a:lstStyle/>
          <a:p>
            <a:pPr marL="285750" indent="-285750">
              <a:buFont typeface="Arial" panose="020B0604020202020204" pitchFamily="34" charset="0"/>
              <a:buChar char="•"/>
            </a:pPr>
            <a:r>
              <a:rPr lang="en-US" dirty="0"/>
              <a:t>The experience helps you to give and receive both positive and negative feedback.</a:t>
            </a:r>
          </a:p>
          <a:p>
            <a:pPr marL="285750" indent="-285750">
              <a:buFont typeface="Arial" panose="020B0604020202020204" pitchFamily="34" charset="0"/>
              <a:buChar char="•"/>
            </a:pPr>
            <a:r>
              <a:rPr lang="en-US" dirty="0"/>
              <a:t>This is not just important for your own professionalism – GROWTH MINDSET!!!! – but also improves how you give feedback to your students.</a:t>
            </a:r>
          </a:p>
        </p:txBody>
      </p:sp>
    </p:spTree>
    <p:extLst>
      <p:ext uri="{BB962C8B-B14F-4D97-AF65-F5344CB8AC3E}">
        <p14:creationId xmlns:p14="http://schemas.microsoft.com/office/powerpoint/2010/main" val="79863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6B4C-D5D2-424C-B092-728570E37CA5}"/>
              </a:ext>
            </a:extLst>
          </p:cNvPr>
          <p:cNvSpPr>
            <a:spLocks noGrp="1"/>
          </p:cNvSpPr>
          <p:nvPr>
            <p:ph type="title"/>
          </p:nvPr>
        </p:nvSpPr>
        <p:spPr>
          <a:xfrm>
            <a:off x="1066800" y="642594"/>
            <a:ext cx="10058400" cy="1371600"/>
          </a:xfrm>
        </p:spPr>
        <p:txBody>
          <a:bodyPr anchor="ctr">
            <a:normAutofit/>
          </a:bodyPr>
          <a:lstStyle/>
          <a:p>
            <a:r>
              <a:rPr lang="en-US" b="1" dirty="0"/>
              <a:t>But… celebrate that you’re YOU!</a:t>
            </a:r>
            <a:endParaRPr lang="en-AU" b="1" dirty="0"/>
          </a:p>
        </p:txBody>
      </p:sp>
      <p:sp>
        <p:nvSpPr>
          <p:cNvPr id="71" name="Content Placeholder 2">
            <a:extLst>
              <a:ext uri="{FF2B5EF4-FFF2-40B4-BE49-F238E27FC236}">
                <a16:creationId xmlns:a16="http://schemas.microsoft.com/office/drawing/2014/main" id="{0288AC5E-73A9-4461-8E09-ABFA05D7D84D}"/>
              </a:ext>
            </a:extLst>
          </p:cNvPr>
          <p:cNvSpPr>
            <a:spLocks noGrp="1"/>
          </p:cNvSpPr>
          <p:nvPr>
            <p:ph sz="half" idx="1"/>
          </p:nvPr>
        </p:nvSpPr>
        <p:spPr>
          <a:xfrm>
            <a:off x="5326743" y="2041771"/>
            <a:ext cx="5947956" cy="3749040"/>
          </a:xfrm>
        </p:spPr>
        <p:txBody>
          <a:bodyPr>
            <a:normAutofit fontScale="92500"/>
          </a:bodyPr>
          <a:lstStyle/>
          <a:p>
            <a:r>
              <a:rPr lang="en-US" sz="2400" b="1" dirty="0"/>
              <a:t>The process isn’t designed to change how you teach, but instead to make you a better teacher using the style you have already mastered.</a:t>
            </a:r>
          </a:p>
          <a:p>
            <a:r>
              <a:rPr lang="en-US" sz="2400" b="1" dirty="0"/>
              <a:t>By seeing yourself through your colleague’s eyes – and your students’ eyes – you see yourself more clearly.</a:t>
            </a:r>
          </a:p>
          <a:p>
            <a:r>
              <a:rPr lang="en-US" sz="2400" b="1" dirty="0"/>
              <a:t>Teaching squares are a great way to reinvigorate your classroom experience.</a:t>
            </a:r>
          </a:p>
        </p:txBody>
      </p:sp>
      <p:pic>
        <p:nvPicPr>
          <p:cNvPr id="3076" name="Picture 4" descr="Well Said Quotes | Great inspirational quotes, Inspirational quotes,  Affirmations">
            <a:extLst>
              <a:ext uri="{FF2B5EF4-FFF2-40B4-BE49-F238E27FC236}">
                <a16:creationId xmlns:a16="http://schemas.microsoft.com/office/drawing/2014/main" id="{FDA457C6-5C2E-408C-B400-FE599BBAA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93725"/>
            <a:ext cx="3998686" cy="399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71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F9B08A-217C-4345-BD4D-611ED5BA85E4}"/>
              </a:ext>
            </a:extLst>
          </p:cNvPr>
          <p:cNvSpPr>
            <a:spLocks noGrp="1"/>
          </p:cNvSpPr>
          <p:nvPr>
            <p:ph type="body" sz="quarter" idx="10"/>
          </p:nvPr>
        </p:nvSpPr>
        <p:spPr>
          <a:xfrm>
            <a:off x="112348" y="217609"/>
            <a:ext cx="11010900" cy="647700"/>
          </a:xfrm>
        </p:spPr>
        <p:txBody>
          <a:bodyPr/>
          <a:lstStyle/>
          <a:p>
            <a:r>
              <a:rPr lang="en-US" dirty="0"/>
              <a:t>Are you willing to be involved? </a:t>
            </a:r>
            <a:endParaRPr lang="en-AU" dirty="0"/>
          </a:p>
        </p:txBody>
      </p:sp>
      <p:sp>
        <p:nvSpPr>
          <p:cNvPr id="3" name="Text Placeholder 2">
            <a:extLst>
              <a:ext uri="{FF2B5EF4-FFF2-40B4-BE49-F238E27FC236}">
                <a16:creationId xmlns:a16="http://schemas.microsoft.com/office/drawing/2014/main" id="{04936FF0-9E3E-4B5C-ACE0-3DBEB0A79A33}"/>
              </a:ext>
            </a:extLst>
          </p:cNvPr>
          <p:cNvSpPr>
            <a:spLocks noGrp="1"/>
          </p:cNvSpPr>
          <p:nvPr>
            <p:ph type="body" sz="quarter" idx="11"/>
          </p:nvPr>
        </p:nvSpPr>
        <p:spPr>
          <a:xfrm>
            <a:off x="235927" y="1076324"/>
            <a:ext cx="5860073" cy="752475"/>
          </a:xfrm>
        </p:spPr>
        <p:txBody>
          <a:bodyPr/>
          <a:lstStyle/>
          <a:p>
            <a:r>
              <a:rPr lang="en-US" dirty="0"/>
              <a:t>-Form groups of 4 willing participants</a:t>
            </a:r>
          </a:p>
          <a:p>
            <a:r>
              <a:rPr lang="en-US" dirty="0"/>
              <a:t>-If you are teaching different courses that is no problem</a:t>
            </a:r>
          </a:p>
          <a:p>
            <a:r>
              <a:rPr lang="en-US" dirty="0"/>
              <a:t>-Share email details so that you can keep in touch</a:t>
            </a:r>
          </a:p>
          <a:p>
            <a:r>
              <a:rPr lang="en-US" dirty="0"/>
              <a:t>-Create a schedule of when you will view each person’s class. (You are only expected to attend for 1 hour). You can attend together or individually. Don’t forget room details!</a:t>
            </a:r>
          </a:p>
          <a:p>
            <a:r>
              <a:rPr lang="en-US" dirty="0"/>
              <a:t>-Aim to have all observations completed by the end of week 5 at the latest.</a:t>
            </a:r>
          </a:p>
          <a:p>
            <a:r>
              <a:rPr lang="en-US" dirty="0"/>
              <a:t>-Meet in week 6 (if not earlier) to have your post observation coffee catch up. </a:t>
            </a:r>
            <a:endParaRPr lang="en-AU" dirty="0"/>
          </a:p>
        </p:txBody>
      </p:sp>
      <p:graphicFrame>
        <p:nvGraphicFramePr>
          <p:cNvPr id="4" name="Table 5">
            <a:extLst>
              <a:ext uri="{FF2B5EF4-FFF2-40B4-BE49-F238E27FC236}">
                <a16:creationId xmlns:a16="http://schemas.microsoft.com/office/drawing/2014/main" id="{84DDDC56-D71E-4694-AF47-F5C4B927B70C}"/>
              </a:ext>
            </a:extLst>
          </p:cNvPr>
          <p:cNvGraphicFramePr>
            <a:graphicFrameLocks noGrp="1"/>
          </p:cNvGraphicFramePr>
          <p:nvPr>
            <p:extLst>
              <p:ext uri="{D42A27DB-BD31-4B8C-83A1-F6EECF244321}">
                <p14:modId xmlns:p14="http://schemas.microsoft.com/office/powerpoint/2010/main" val="2009792446"/>
              </p:ext>
            </p:extLst>
          </p:nvPr>
        </p:nvGraphicFramePr>
        <p:xfrm>
          <a:off x="6429129" y="564904"/>
          <a:ext cx="5650523" cy="4777547"/>
        </p:xfrm>
        <a:graphic>
          <a:graphicData uri="http://schemas.openxmlformats.org/drawingml/2006/table">
            <a:tbl>
              <a:tblPr firstRow="1" bandRow="1">
                <a:tableStyleId>{21E4AEA4-8DFA-4A89-87EB-49C32662AFE0}</a:tableStyleId>
              </a:tblPr>
              <a:tblGrid>
                <a:gridCol w="1139517">
                  <a:extLst>
                    <a:ext uri="{9D8B030D-6E8A-4147-A177-3AD203B41FA5}">
                      <a16:colId xmlns:a16="http://schemas.microsoft.com/office/drawing/2014/main" val="353003767"/>
                    </a:ext>
                  </a:extLst>
                </a:gridCol>
                <a:gridCol w="2255503">
                  <a:extLst>
                    <a:ext uri="{9D8B030D-6E8A-4147-A177-3AD203B41FA5}">
                      <a16:colId xmlns:a16="http://schemas.microsoft.com/office/drawing/2014/main" val="1897541523"/>
                    </a:ext>
                  </a:extLst>
                </a:gridCol>
                <a:gridCol w="2255503">
                  <a:extLst>
                    <a:ext uri="{9D8B030D-6E8A-4147-A177-3AD203B41FA5}">
                      <a16:colId xmlns:a16="http://schemas.microsoft.com/office/drawing/2014/main" val="3669939005"/>
                    </a:ext>
                  </a:extLst>
                </a:gridCol>
              </a:tblGrid>
              <a:tr h="1070569">
                <a:tc>
                  <a:txBody>
                    <a:bodyPr/>
                    <a:lstStyle/>
                    <a:p>
                      <a:r>
                        <a:rPr lang="en-US" sz="1400" dirty="0"/>
                        <a:t>Today</a:t>
                      </a:r>
                      <a:endParaRPr lang="en-AU" sz="1400" dirty="0"/>
                    </a:p>
                  </a:txBody>
                  <a:tcPr marL="73608" marR="73608" marT="36804" marB="36804"/>
                </a:tc>
                <a:tc>
                  <a:txBody>
                    <a:bodyPr/>
                    <a:lstStyle/>
                    <a:p>
                      <a:r>
                        <a:rPr lang="en-US" sz="1400" dirty="0"/>
                        <a:t>Step 1: Square introductions</a:t>
                      </a:r>
                      <a:endParaRPr lang="en-AU" sz="1400" dirty="0"/>
                    </a:p>
                  </a:txBody>
                  <a:tcPr marL="73608" marR="73608" marT="36804" marB="36804"/>
                </a:tc>
                <a:tc>
                  <a:txBody>
                    <a:bodyPr/>
                    <a:lstStyle/>
                    <a:p>
                      <a:r>
                        <a:rPr lang="en-US" sz="1400" dirty="0"/>
                        <a:t>Meet your teaching squares colleagues  </a:t>
                      </a:r>
                      <a:endParaRPr lang="en-AU" sz="1400" dirty="0"/>
                    </a:p>
                  </a:txBody>
                  <a:tcPr marL="73608" marR="73608" marT="36804" marB="36804"/>
                </a:tc>
                <a:extLst>
                  <a:ext uri="{0D108BD9-81ED-4DB2-BD59-A6C34878D82A}">
                    <a16:rowId xmlns:a16="http://schemas.microsoft.com/office/drawing/2014/main" val="502406768"/>
                  </a:ext>
                </a:extLst>
              </a:tr>
              <a:tr h="1091560">
                <a:tc>
                  <a:txBody>
                    <a:bodyPr/>
                    <a:lstStyle/>
                    <a:p>
                      <a:r>
                        <a:rPr lang="en-US" sz="1400" dirty="0"/>
                        <a:t>ASAP</a:t>
                      </a:r>
                      <a:endParaRPr lang="en-AU" sz="1400" dirty="0"/>
                    </a:p>
                  </a:txBody>
                  <a:tcPr marL="73608" marR="73608" marT="36804" marB="36804"/>
                </a:tc>
                <a:tc>
                  <a:txBody>
                    <a:bodyPr/>
                    <a:lstStyle/>
                    <a:p>
                      <a:r>
                        <a:rPr lang="en-US" sz="1400" dirty="0"/>
                        <a:t>Pre-observation set-up (can be done via zoom or today if you have time)</a:t>
                      </a:r>
                      <a:endParaRPr lang="en-AU" sz="1400" dirty="0"/>
                    </a:p>
                  </a:txBody>
                  <a:tcPr marL="73608" marR="73608" marT="36804" marB="36804"/>
                </a:tc>
                <a:tc>
                  <a:txBody>
                    <a:bodyPr/>
                    <a:lstStyle/>
                    <a:p>
                      <a:r>
                        <a:rPr lang="en-US" sz="1400" dirty="0"/>
                        <a:t>Discuss Expectations/hopes</a:t>
                      </a:r>
                    </a:p>
                    <a:p>
                      <a:r>
                        <a:rPr lang="en-US" sz="1400" dirty="0"/>
                        <a:t>Create schedule and provide any context which is relevant before observations</a:t>
                      </a:r>
                      <a:endParaRPr lang="en-AU" sz="1400" dirty="0"/>
                    </a:p>
                  </a:txBody>
                  <a:tcPr marL="73608" marR="73608" marT="36804" marB="36804"/>
                </a:tc>
                <a:extLst>
                  <a:ext uri="{0D108BD9-81ED-4DB2-BD59-A6C34878D82A}">
                    <a16:rowId xmlns:a16="http://schemas.microsoft.com/office/drawing/2014/main" val="3227720571"/>
                  </a:ext>
                </a:extLst>
              </a:tr>
              <a:tr h="1212802">
                <a:tc>
                  <a:txBody>
                    <a:bodyPr/>
                    <a:lstStyle/>
                    <a:p>
                      <a:r>
                        <a:rPr lang="en-US" sz="1400" dirty="0"/>
                        <a:t>Early semester</a:t>
                      </a:r>
                      <a:endParaRPr lang="en-AU" sz="1400" dirty="0"/>
                    </a:p>
                  </a:txBody>
                  <a:tcPr marL="73608" marR="73608" marT="36804" marB="36804"/>
                </a:tc>
                <a:tc>
                  <a:txBody>
                    <a:bodyPr/>
                    <a:lstStyle/>
                    <a:p>
                      <a:r>
                        <a:rPr lang="en-US" sz="1400" dirty="0"/>
                        <a:t>Attend classes</a:t>
                      </a:r>
                      <a:endParaRPr lang="en-AU" sz="1400" dirty="0"/>
                    </a:p>
                  </a:txBody>
                  <a:tcPr marL="73608" marR="73608" marT="36804" marB="36804"/>
                </a:tc>
                <a:tc>
                  <a:txBody>
                    <a:bodyPr/>
                    <a:lstStyle/>
                    <a:p>
                      <a:r>
                        <a:rPr lang="en-US" sz="1400" dirty="0"/>
                        <a:t>Visit one class for each member (1 hour). Record observations</a:t>
                      </a:r>
                      <a:endParaRPr lang="en-AU" sz="1400" dirty="0"/>
                    </a:p>
                  </a:txBody>
                  <a:tcPr marL="73608" marR="73608" marT="36804" marB="36804"/>
                </a:tc>
                <a:extLst>
                  <a:ext uri="{0D108BD9-81ED-4DB2-BD59-A6C34878D82A}">
                    <a16:rowId xmlns:a16="http://schemas.microsoft.com/office/drawing/2014/main" val="2948559863"/>
                  </a:ext>
                </a:extLst>
              </a:tr>
              <a:tr h="1091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After all classes have been viewed</a:t>
                      </a:r>
                      <a:endParaRPr lang="en-AU" sz="1400" dirty="0"/>
                    </a:p>
                    <a:p>
                      <a:endParaRPr lang="en-AU" sz="1400" dirty="0"/>
                    </a:p>
                  </a:txBody>
                  <a:tcPr marL="73608" marR="73608" marT="36804" marB="36804"/>
                </a:tc>
                <a:tc>
                  <a:txBody>
                    <a:bodyPr/>
                    <a:lstStyle/>
                    <a:p>
                      <a:r>
                        <a:rPr lang="en-US" sz="1400" dirty="0"/>
                        <a:t>Final meeting</a:t>
                      </a:r>
                      <a:endParaRPr lang="en-AU" sz="1400" dirty="0"/>
                    </a:p>
                  </a:txBody>
                  <a:tcPr marL="73608" marR="73608" marT="36804" marB="36804"/>
                </a:tc>
                <a:tc>
                  <a:txBody>
                    <a:bodyPr/>
                    <a:lstStyle/>
                    <a:p>
                      <a:r>
                        <a:rPr lang="en-US" sz="1400" dirty="0"/>
                        <a:t>Meet for coffee to discuss observations and what you may implement from your reflections</a:t>
                      </a:r>
                      <a:endParaRPr lang="en-AU" sz="1400" dirty="0"/>
                    </a:p>
                  </a:txBody>
                  <a:tcPr marL="73608" marR="73608" marT="36804" marB="36804"/>
                </a:tc>
                <a:extLst>
                  <a:ext uri="{0D108BD9-81ED-4DB2-BD59-A6C34878D82A}">
                    <a16:rowId xmlns:a16="http://schemas.microsoft.com/office/drawing/2014/main" val="1592902826"/>
                  </a:ext>
                </a:extLst>
              </a:tr>
            </a:tbl>
          </a:graphicData>
        </a:graphic>
      </p:graphicFrame>
    </p:spTree>
    <p:extLst>
      <p:ext uri="{BB962C8B-B14F-4D97-AF65-F5344CB8AC3E}">
        <p14:creationId xmlns:p14="http://schemas.microsoft.com/office/powerpoint/2010/main" val="404025432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99673"/>
            <a:ext cx="9144000" cy="5143500"/>
          </a:xfrm>
          <a:prstGeom prst="rect">
            <a:avLst/>
          </a:prstGeom>
        </p:spPr>
      </p:pic>
    </p:spTree>
    <p:extLst>
      <p:ext uri="{BB962C8B-B14F-4D97-AF65-F5344CB8AC3E}">
        <p14:creationId xmlns:p14="http://schemas.microsoft.com/office/powerpoint/2010/main" val="267061304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3B3F2-FAB0-46ED-A917-78EE5AE76084}"/>
              </a:ext>
            </a:extLst>
          </p:cNvPr>
          <p:cNvSpPr>
            <a:spLocks noGrp="1"/>
          </p:cNvSpPr>
          <p:nvPr>
            <p:ph type="ctrTitle"/>
          </p:nvPr>
        </p:nvSpPr>
        <p:spPr/>
        <p:txBody>
          <a:bodyPr/>
          <a:lstStyle/>
          <a:p>
            <a:r>
              <a:rPr lang="en-AU" dirty="0"/>
              <a:t>Action Research</a:t>
            </a:r>
            <a:endParaRPr lang="en-US" dirty="0"/>
          </a:p>
        </p:txBody>
      </p:sp>
      <p:sp>
        <p:nvSpPr>
          <p:cNvPr id="3" name="Subtitle 2">
            <a:extLst>
              <a:ext uri="{FF2B5EF4-FFF2-40B4-BE49-F238E27FC236}">
                <a16:creationId xmlns:a16="http://schemas.microsoft.com/office/drawing/2014/main" id="{2DBF5709-E19C-4CF3-A9E1-37683C84471B}"/>
              </a:ext>
            </a:extLst>
          </p:cNvPr>
          <p:cNvSpPr>
            <a:spLocks noGrp="1"/>
          </p:cNvSpPr>
          <p:nvPr>
            <p:ph type="subTitle" idx="1"/>
          </p:nvPr>
        </p:nvSpPr>
        <p:spPr/>
        <p:txBody>
          <a:bodyPr/>
          <a:lstStyle/>
          <a:p>
            <a:r>
              <a:rPr lang="en-AU" dirty="0"/>
              <a:t>Heidi Hetz</a:t>
            </a:r>
            <a:endParaRPr lang="en-US" dirty="0"/>
          </a:p>
        </p:txBody>
      </p:sp>
    </p:spTree>
    <p:extLst>
      <p:ext uri="{BB962C8B-B14F-4D97-AF65-F5344CB8AC3E}">
        <p14:creationId xmlns:p14="http://schemas.microsoft.com/office/powerpoint/2010/main" val="269186077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2E8B1-3A51-4BD9-8BDD-A09A86A1BF14}"/>
              </a:ext>
            </a:extLst>
          </p:cNvPr>
          <p:cNvSpPr>
            <a:spLocks noGrp="1"/>
          </p:cNvSpPr>
          <p:nvPr>
            <p:ph type="title"/>
          </p:nvPr>
        </p:nvSpPr>
        <p:spPr/>
        <p:txBody>
          <a:bodyPr/>
          <a:lstStyle/>
          <a:p>
            <a:r>
              <a:rPr lang="en-AU" dirty="0"/>
              <a:t>Activity 1: Self-reflection</a:t>
            </a:r>
            <a:endParaRPr lang="en-US" dirty="0"/>
          </a:p>
        </p:txBody>
      </p:sp>
      <p:pic>
        <p:nvPicPr>
          <p:cNvPr id="5" name="Content Placeholder 4">
            <a:extLst>
              <a:ext uri="{FF2B5EF4-FFF2-40B4-BE49-F238E27FC236}">
                <a16:creationId xmlns:a16="http://schemas.microsoft.com/office/drawing/2014/main" id="{DDD7E3D1-5CF7-41C7-AF33-B3CFCF77C7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8240" y="1690689"/>
            <a:ext cx="9922726" cy="4599330"/>
          </a:xfrm>
        </p:spPr>
      </p:pic>
    </p:spTree>
    <p:extLst>
      <p:ext uri="{BB962C8B-B14F-4D97-AF65-F5344CB8AC3E}">
        <p14:creationId xmlns:p14="http://schemas.microsoft.com/office/powerpoint/2010/main" val="32163464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A4D99-98F7-4C79-AF75-A6EFB44AC6E4}"/>
              </a:ext>
            </a:extLst>
          </p:cNvPr>
          <p:cNvSpPr>
            <a:spLocks noGrp="1"/>
          </p:cNvSpPr>
          <p:nvPr>
            <p:ph type="title"/>
          </p:nvPr>
        </p:nvSpPr>
        <p:spPr/>
        <p:txBody>
          <a:bodyPr/>
          <a:lstStyle/>
          <a:p>
            <a:r>
              <a:rPr lang="en-AU" dirty="0"/>
              <a:t>Activity 2: Using feedback</a:t>
            </a:r>
            <a:endParaRPr lang="en-US" dirty="0"/>
          </a:p>
        </p:txBody>
      </p:sp>
      <p:pic>
        <p:nvPicPr>
          <p:cNvPr id="5" name="Content Placeholder 4" descr="Text&#10;&#10;Description automatically generated">
            <a:extLst>
              <a:ext uri="{FF2B5EF4-FFF2-40B4-BE49-F238E27FC236}">
                <a16:creationId xmlns:a16="http://schemas.microsoft.com/office/drawing/2014/main" id="{2A770F09-8078-4702-B094-D87C7981D2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440" y="1350225"/>
            <a:ext cx="8026400" cy="5248984"/>
          </a:xfrm>
        </p:spPr>
      </p:pic>
    </p:spTree>
    <p:extLst>
      <p:ext uri="{BB962C8B-B14F-4D97-AF65-F5344CB8AC3E}">
        <p14:creationId xmlns:p14="http://schemas.microsoft.com/office/powerpoint/2010/main" val="27339081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AD30-EFA7-4744-9DC1-70F719F40E8F}"/>
              </a:ext>
            </a:extLst>
          </p:cNvPr>
          <p:cNvSpPr>
            <a:spLocks noGrp="1"/>
          </p:cNvSpPr>
          <p:nvPr>
            <p:ph type="title"/>
          </p:nvPr>
        </p:nvSpPr>
        <p:spPr/>
        <p:txBody>
          <a:bodyPr/>
          <a:lstStyle/>
          <a:p>
            <a:r>
              <a:rPr lang="en-AU" dirty="0"/>
              <a:t>Activity 3: Using quizzes and short essay</a:t>
            </a:r>
            <a:endParaRPr lang="en-US" dirty="0"/>
          </a:p>
        </p:txBody>
      </p:sp>
      <p:pic>
        <p:nvPicPr>
          <p:cNvPr id="5" name="Content Placeholder 4" descr="Table&#10;&#10;Description automatically generated">
            <a:extLst>
              <a:ext uri="{FF2B5EF4-FFF2-40B4-BE49-F238E27FC236}">
                <a16:creationId xmlns:a16="http://schemas.microsoft.com/office/drawing/2014/main" id="{3DD34423-DBD2-4FA6-9500-28F4A84070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4680" y="1592153"/>
            <a:ext cx="8422640" cy="5014489"/>
          </a:xfrm>
        </p:spPr>
      </p:pic>
    </p:spTree>
    <p:extLst>
      <p:ext uri="{BB962C8B-B14F-4D97-AF65-F5344CB8AC3E}">
        <p14:creationId xmlns:p14="http://schemas.microsoft.com/office/powerpoint/2010/main" val="30908506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6B65-E3B1-4570-9F95-34B7D05290F6}"/>
              </a:ext>
            </a:extLst>
          </p:cNvPr>
          <p:cNvSpPr>
            <a:spLocks noGrp="1"/>
          </p:cNvSpPr>
          <p:nvPr>
            <p:ph type="title"/>
          </p:nvPr>
        </p:nvSpPr>
        <p:spPr/>
        <p:txBody>
          <a:bodyPr/>
          <a:lstStyle/>
          <a:p>
            <a:r>
              <a:rPr lang="en-AU" dirty="0"/>
              <a:t>Activity 4: Remaining questions</a:t>
            </a:r>
            <a:endParaRPr lang="en-US" dirty="0"/>
          </a:p>
        </p:txBody>
      </p:sp>
      <p:pic>
        <p:nvPicPr>
          <p:cNvPr id="5" name="Content Placeholder 4" descr="Table&#10;&#10;Description automatically generated">
            <a:extLst>
              <a:ext uri="{FF2B5EF4-FFF2-40B4-BE49-F238E27FC236}">
                <a16:creationId xmlns:a16="http://schemas.microsoft.com/office/drawing/2014/main" id="{A6A21C75-0606-4FFA-BE56-AB0BCCB381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4320" y="1623770"/>
            <a:ext cx="8676640" cy="5000997"/>
          </a:xfrm>
        </p:spPr>
      </p:pic>
    </p:spTree>
    <p:extLst>
      <p:ext uri="{BB962C8B-B14F-4D97-AF65-F5344CB8AC3E}">
        <p14:creationId xmlns:p14="http://schemas.microsoft.com/office/powerpoint/2010/main" val="16786936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E131F-6C90-4C8A-841B-9CBC33183DFE}"/>
              </a:ext>
            </a:extLst>
          </p:cNvPr>
          <p:cNvSpPr>
            <a:spLocks noGrp="1"/>
          </p:cNvSpPr>
          <p:nvPr>
            <p:ph type="title"/>
          </p:nvPr>
        </p:nvSpPr>
        <p:spPr/>
        <p:txBody>
          <a:bodyPr/>
          <a:lstStyle/>
          <a:p>
            <a:r>
              <a:rPr lang="en-AU" dirty="0"/>
              <a:t>Activity 4 – additional resources</a:t>
            </a:r>
            <a:endParaRPr lang="en-US" dirty="0"/>
          </a:p>
        </p:txBody>
      </p:sp>
      <p:pic>
        <p:nvPicPr>
          <p:cNvPr id="5" name="Content Placeholder 4" descr="Text&#10;&#10;Description automatically generated">
            <a:extLst>
              <a:ext uri="{FF2B5EF4-FFF2-40B4-BE49-F238E27FC236}">
                <a16:creationId xmlns:a16="http://schemas.microsoft.com/office/drawing/2014/main" id="{C4C79678-C362-45FD-A9C2-DB8EE5B85B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4670" y="1690688"/>
            <a:ext cx="9513970" cy="3190369"/>
          </a:xfrm>
        </p:spPr>
      </p:pic>
    </p:spTree>
    <p:extLst>
      <p:ext uri="{BB962C8B-B14F-4D97-AF65-F5344CB8AC3E}">
        <p14:creationId xmlns:p14="http://schemas.microsoft.com/office/powerpoint/2010/main" val="29326020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447BC-FD4A-43A0-8F36-CCA71923A475}"/>
              </a:ext>
            </a:extLst>
          </p:cNvPr>
          <p:cNvSpPr>
            <a:spLocks noGrp="1"/>
          </p:cNvSpPr>
          <p:nvPr>
            <p:ph type="title"/>
          </p:nvPr>
        </p:nvSpPr>
        <p:spPr/>
        <p:txBody>
          <a:bodyPr/>
          <a:lstStyle/>
          <a:p>
            <a:r>
              <a:rPr lang="en-AU" dirty="0"/>
              <a:t>Activity 5: Timeline</a:t>
            </a:r>
            <a:endParaRPr lang="en-US" dirty="0"/>
          </a:p>
        </p:txBody>
      </p:sp>
      <p:pic>
        <p:nvPicPr>
          <p:cNvPr id="5" name="Content Placeholder 4" descr="Table&#10;&#10;Description automatically generated">
            <a:extLst>
              <a:ext uri="{FF2B5EF4-FFF2-40B4-BE49-F238E27FC236}">
                <a16:creationId xmlns:a16="http://schemas.microsoft.com/office/drawing/2014/main" id="{20404147-8540-4CD2-B537-887E15F007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7920" y="2275840"/>
            <a:ext cx="10119081" cy="3383066"/>
          </a:xfrm>
        </p:spPr>
      </p:pic>
    </p:spTree>
    <p:extLst>
      <p:ext uri="{BB962C8B-B14F-4D97-AF65-F5344CB8AC3E}">
        <p14:creationId xmlns:p14="http://schemas.microsoft.com/office/powerpoint/2010/main" val="16372566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6A1C8-F49B-4FB9-8F8B-8A81365BA6AC}"/>
              </a:ext>
            </a:extLst>
          </p:cNvPr>
          <p:cNvSpPr>
            <a:spLocks noGrp="1"/>
          </p:cNvSpPr>
          <p:nvPr>
            <p:ph type="title"/>
          </p:nvPr>
        </p:nvSpPr>
        <p:spPr/>
        <p:txBody>
          <a:bodyPr/>
          <a:lstStyle/>
          <a:p>
            <a:r>
              <a:rPr lang="en-AU" dirty="0"/>
              <a:t>Implementation</a:t>
            </a:r>
            <a:endParaRPr lang="en-US" dirty="0"/>
          </a:p>
        </p:txBody>
      </p:sp>
      <p:sp>
        <p:nvSpPr>
          <p:cNvPr id="3" name="Content Placeholder 2">
            <a:extLst>
              <a:ext uri="{FF2B5EF4-FFF2-40B4-BE49-F238E27FC236}">
                <a16:creationId xmlns:a16="http://schemas.microsoft.com/office/drawing/2014/main" id="{51B5BE84-B50A-4D82-B7D0-4EC60C24B56F}"/>
              </a:ext>
            </a:extLst>
          </p:cNvPr>
          <p:cNvSpPr>
            <a:spLocks noGrp="1"/>
          </p:cNvSpPr>
          <p:nvPr>
            <p:ph idx="1"/>
          </p:nvPr>
        </p:nvSpPr>
        <p:spPr/>
        <p:txBody>
          <a:bodyPr>
            <a:normAutofit fontScale="92500" lnSpcReduction="20000"/>
          </a:bodyPr>
          <a:lstStyle/>
          <a:p>
            <a:pPr lvl="0"/>
            <a:r>
              <a:rPr lang="en-AU" dirty="0">
                <a:solidFill>
                  <a:prstClr val="black"/>
                </a:solidFill>
              </a:rPr>
              <a:t>Week 12 tutorial:</a:t>
            </a:r>
          </a:p>
          <a:p>
            <a:pPr lvl="1"/>
            <a:r>
              <a:rPr lang="en-AU" dirty="0">
                <a:solidFill>
                  <a:prstClr val="black"/>
                </a:solidFill>
              </a:rPr>
              <a:t>Template emailed to students; hard copies provided in class. </a:t>
            </a:r>
          </a:p>
          <a:p>
            <a:pPr lvl="1"/>
            <a:r>
              <a:rPr lang="en-AU" dirty="0">
                <a:solidFill>
                  <a:prstClr val="black"/>
                </a:solidFill>
              </a:rPr>
              <a:t>Each activity was introduced; students worked alone or in pairs. </a:t>
            </a:r>
          </a:p>
          <a:p>
            <a:pPr lvl="2"/>
            <a:r>
              <a:rPr lang="en-AU" dirty="0">
                <a:solidFill>
                  <a:prstClr val="black"/>
                </a:solidFill>
              </a:rPr>
              <a:t>One-on-one conversations with students. </a:t>
            </a:r>
          </a:p>
          <a:p>
            <a:pPr lvl="1"/>
            <a:r>
              <a:rPr lang="en-AU" dirty="0">
                <a:solidFill>
                  <a:prstClr val="black"/>
                </a:solidFill>
              </a:rPr>
              <a:t>Discussion after each activity. </a:t>
            </a:r>
          </a:p>
          <a:p>
            <a:pPr lvl="1"/>
            <a:r>
              <a:rPr lang="en-AU" dirty="0">
                <a:solidFill>
                  <a:prstClr val="black"/>
                </a:solidFill>
              </a:rPr>
              <a:t>Students were asked to email the complete template to tutor. </a:t>
            </a:r>
          </a:p>
          <a:p>
            <a:pPr lvl="2"/>
            <a:r>
              <a:rPr lang="en-AU" dirty="0"/>
              <a:t>One third of completed templates were returned. </a:t>
            </a:r>
          </a:p>
          <a:p>
            <a:pPr lvl="2"/>
            <a:r>
              <a:rPr lang="en-AU" dirty="0">
                <a:solidFill>
                  <a:prstClr val="black"/>
                </a:solidFill>
              </a:rPr>
              <a:t>Students were told that they can remove information they don’t want to share. </a:t>
            </a:r>
          </a:p>
          <a:p>
            <a:pPr marL="0" indent="0">
              <a:buNone/>
            </a:pPr>
            <a:endParaRPr lang="en-AU" dirty="0"/>
          </a:p>
          <a:p>
            <a:r>
              <a:rPr lang="en-AU" dirty="0"/>
              <a:t>Week 13 tutorial: </a:t>
            </a:r>
          </a:p>
          <a:p>
            <a:pPr lvl="1"/>
            <a:r>
              <a:rPr lang="en-AU" dirty="0"/>
              <a:t>Student responses for self-reflection, areas for improvement, and remaining questions were summarised on PowerPoint slides. </a:t>
            </a:r>
          </a:p>
          <a:p>
            <a:pPr lvl="1"/>
            <a:r>
              <a:rPr lang="en-AU" dirty="0"/>
              <a:t>Class discussion. </a:t>
            </a:r>
          </a:p>
          <a:p>
            <a:pPr lvl="1"/>
            <a:endParaRPr lang="en-AU" dirty="0"/>
          </a:p>
          <a:p>
            <a:pPr lvl="1"/>
            <a:endParaRPr lang="en-AU" dirty="0"/>
          </a:p>
          <a:p>
            <a:pPr lvl="1"/>
            <a:endParaRPr lang="en-US" dirty="0"/>
          </a:p>
        </p:txBody>
      </p:sp>
    </p:spTree>
    <p:extLst>
      <p:ext uri="{BB962C8B-B14F-4D97-AF65-F5344CB8AC3E}">
        <p14:creationId xmlns:p14="http://schemas.microsoft.com/office/powerpoint/2010/main" val="27952829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F949-7D36-4AE0-86E2-FFAA733FA9B5}"/>
              </a:ext>
            </a:extLst>
          </p:cNvPr>
          <p:cNvSpPr>
            <a:spLocks noGrp="1"/>
          </p:cNvSpPr>
          <p:nvPr>
            <p:ph type="title"/>
          </p:nvPr>
        </p:nvSpPr>
        <p:spPr/>
        <p:txBody>
          <a:bodyPr/>
          <a:lstStyle/>
          <a:p>
            <a:r>
              <a:rPr lang="en-AU" dirty="0"/>
              <a:t>Evaluation</a:t>
            </a:r>
            <a:endParaRPr lang="en-US" dirty="0"/>
          </a:p>
        </p:txBody>
      </p:sp>
      <p:sp>
        <p:nvSpPr>
          <p:cNvPr id="3" name="Content Placeholder 2">
            <a:extLst>
              <a:ext uri="{FF2B5EF4-FFF2-40B4-BE49-F238E27FC236}">
                <a16:creationId xmlns:a16="http://schemas.microsoft.com/office/drawing/2014/main" id="{D6FCA088-BCD8-4C80-8EB5-F9DA114945C5}"/>
              </a:ext>
            </a:extLst>
          </p:cNvPr>
          <p:cNvSpPr>
            <a:spLocks noGrp="1"/>
          </p:cNvSpPr>
          <p:nvPr>
            <p:ph idx="1"/>
          </p:nvPr>
        </p:nvSpPr>
        <p:spPr/>
        <p:txBody>
          <a:bodyPr>
            <a:normAutofit fontScale="85000" lnSpcReduction="20000"/>
          </a:bodyPr>
          <a:lstStyle/>
          <a:p>
            <a:r>
              <a:rPr lang="en-AU" dirty="0"/>
              <a:t>Observation:</a:t>
            </a:r>
          </a:p>
          <a:p>
            <a:pPr lvl="1"/>
            <a:r>
              <a:rPr lang="en-AU" dirty="0"/>
              <a:t>Motivation remained a challenge! But: </a:t>
            </a:r>
          </a:p>
          <a:p>
            <a:pPr lvl="1"/>
            <a:r>
              <a:rPr lang="en-AU" dirty="0"/>
              <a:t>Good engagement with the activity in class. </a:t>
            </a:r>
          </a:p>
          <a:p>
            <a:pPr lvl="1"/>
            <a:r>
              <a:rPr lang="en-AU" dirty="0"/>
              <a:t>Opportunity for one-on-one conversations with students. </a:t>
            </a:r>
          </a:p>
          <a:p>
            <a:pPr lvl="1"/>
            <a:r>
              <a:rPr lang="en-AU" dirty="0"/>
              <a:t>Good class discussion. </a:t>
            </a:r>
          </a:p>
          <a:p>
            <a:pPr lvl="2"/>
            <a:r>
              <a:rPr lang="en-AU" dirty="0"/>
              <a:t>Reminder of available resources such as Roadmap, </a:t>
            </a:r>
            <a:r>
              <a:rPr lang="en-AU" dirty="0" err="1"/>
              <a:t>Studiosity</a:t>
            </a:r>
            <a:r>
              <a:rPr lang="en-AU" dirty="0"/>
              <a:t>. </a:t>
            </a:r>
          </a:p>
          <a:p>
            <a:pPr lvl="2"/>
            <a:r>
              <a:rPr lang="en-AU" dirty="0"/>
              <a:t>Clarification of questions about final essay. </a:t>
            </a:r>
          </a:p>
          <a:p>
            <a:pPr lvl="1"/>
            <a:r>
              <a:rPr lang="en-AU" dirty="0"/>
              <a:t>Useful prompts with opportunity for initial planning of final essay. </a:t>
            </a:r>
          </a:p>
          <a:p>
            <a:pPr marL="457200" lvl="1" indent="0">
              <a:buNone/>
            </a:pPr>
            <a:endParaRPr lang="en-AU" dirty="0"/>
          </a:p>
          <a:p>
            <a:pPr lvl="0"/>
            <a:r>
              <a:rPr lang="en-AU" dirty="0">
                <a:solidFill>
                  <a:prstClr val="black"/>
                </a:solidFill>
              </a:rPr>
              <a:t>Plan for Round 2:</a:t>
            </a:r>
          </a:p>
          <a:p>
            <a:pPr lvl="1"/>
            <a:r>
              <a:rPr lang="en-AU" dirty="0">
                <a:solidFill>
                  <a:prstClr val="black"/>
                </a:solidFill>
              </a:rPr>
              <a:t>Create additional resource: A double-sided A4 handout with reminder of structure for introduction, body paragraph and conclusion; reminder about referencing and how to select sources. </a:t>
            </a:r>
          </a:p>
          <a:p>
            <a:pPr lvl="2"/>
            <a:r>
              <a:rPr lang="en-AU" dirty="0">
                <a:solidFill>
                  <a:prstClr val="black"/>
                </a:solidFill>
              </a:rPr>
              <a:t>How can students be supported to draw on lessons for other courses (i.e. Uni Studies) for the final essay? </a:t>
            </a:r>
          </a:p>
          <a:p>
            <a:pPr marL="457200" lvl="1" indent="0">
              <a:buNone/>
            </a:pPr>
            <a:endParaRPr lang="en-US" dirty="0"/>
          </a:p>
        </p:txBody>
      </p:sp>
    </p:spTree>
    <p:extLst>
      <p:ext uri="{BB962C8B-B14F-4D97-AF65-F5344CB8AC3E}">
        <p14:creationId xmlns:p14="http://schemas.microsoft.com/office/powerpoint/2010/main" val="36829292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51BB0-0DDC-4FDA-930D-A859580D7571}"/>
              </a:ext>
            </a:extLst>
          </p:cNvPr>
          <p:cNvSpPr>
            <a:spLocks noGrp="1"/>
          </p:cNvSpPr>
          <p:nvPr>
            <p:ph type="title"/>
          </p:nvPr>
        </p:nvSpPr>
        <p:spPr/>
        <p:txBody>
          <a:bodyPr/>
          <a:lstStyle/>
          <a:p>
            <a:r>
              <a:rPr lang="en-AU" dirty="0"/>
              <a:t>Benefits of action research for sessional tutors</a:t>
            </a:r>
            <a:endParaRPr lang="en-US" dirty="0"/>
          </a:p>
        </p:txBody>
      </p:sp>
      <p:sp>
        <p:nvSpPr>
          <p:cNvPr id="3" name="Content Placeholder 2">
            <a:extLst>
              <a:ext uri="{FF2B5EF4-FFF2-40B4-BE49-F238E27FC236}">
                <a16:creationId xmlns:a16="http://schemas.microsoft.com/office/drawing/2014/main" id="{6955431D-4EB0-4091-B7F6-1BD886BAD957}"/>
              </a:ext>
            </a:extLst>
          </p:cNvPr>
          <p:cNvSpPr>
            <a:spLocks noGrp="1"/>
          </p:cNvSpPr>
          <p:nvPr>
            <p:ph idx="1"/>
          </p:nvPr>
        </p:nvSpPr>
        <p:spPr/>
        <p:txBody>
          <a:bodyPr/>
          <a:lstStyle/>
          <a:p>
            <a:r>
              <a:rPr lang="en-AU" dirty="0"/>
              <a:t>Tutors teach multiple classes (often over several years) and see what works well / does not work well. </a:t>
            </a:r>
          </a:p>
          <a:p>
            <a:r>
              <a:rPr lang="en-AU" dirty="0"/>
              <a:t>Tutors teach across multiple courses and see what works well / does not work well in other courses. </a:t>
            </a:r>
          </a:p>
          <a:p>
            <a:r>
              <a:rPr lang="en-AU" dirty="0"/>
              <a:t>Opportunity to have positive impact. </a:t>
            </a:r>
          </a:p>
          <a:p>
            <a:r>
              <a:rPr lang="en-AU" dirty="0"/>
              <a:t>Professional development. </a:t>
            </a:r>
            <a:endParaRPr lang="en-US" dirty="0"/>
          </a:p>
        </p:txBody>
      </p:sp>
    </p:spTree>
    <p:extLst>
      <p:ext uri="{BB962C8B-B14F-4D97-AF65-F5344CB8AC3E}">
        <p14:creationId xmlns:p14="http://schemas.microsoft.com/office/powerpoint/2010/main" val="4224407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50F622-D9F2-4A78-964B-BE0CBCD34405}"/>
              </a:ext>
            </a:extLst>
          </p:cNvPr>
          <p:cNvSpPr>
            <a:spLocks noGrp="1"/>
          </p:cNvSpPr>
          <p:nvPr>
            <p:ph type="body" sz="quarter" idx="10"/>
          </p:nvPr>
        </p:nvSpPr>
        <p:spPr/>
        <p:txBody>
          <a:bodyPr/>
          <a:lstStyle/>
          <a:p>
            <a:r>
              <a:rPr lang="en-AU" dirty="0"/>
              <a:t>What is social class? </a:t>
            </a:r>
            <a:endParaRPr lang="en-US" dirty="0"/>
          </a:p>
        </p:txBody>
      </p:sp>
      <p:sp>
        <p:nvSpPr>
          <p:cNvPr id="3" name="Text Placeholder 2">
            <a:extLst>
              <a:ext uri="{FF2B5EF4-FFF2-40B4-BE49-F238E27FC236}">
                <a16:creationId xmlns:a16="http://schemas.microsoft.com/office/drawing/2014/main" id="{451947BD-1F94-45A2-BEE6-FEC1DC624B51}"/>
              </a:ext>
            </a:extLst>
          </p:cNvPr>
          <p:cNvSpPr>
            <a:spLocks noGrp="1"/>
          </p:cNvSpPr>
          <p:nvPr>
            <p:ph type="body" sz="quarter" idx="11"/>
          </p:nvPr>
        </p:nvSpPr>
        <p:spPr/>
        <p:txBody>
          <a:bodyPr/>
          <a:lstStyle/>
          <a:p>
            <a:r>
              <a:rPr lang="en-US" altLang="en-US" b="0" dirty="0"/>
              <a:t>Social Stratification:  is a system in which groups of people are divided into layers according to their relative property, prestige and power. It is a way of ranking large groups of people into a hierarchy according to their </a:t>
            </a:r>
            <a:r>
              <a:rPr lang="en-US" altLang="en-US" dirty="0"/>
              <a:t>relative privileges </a:t>
            </a:r>
            <a:r>
              <a:rPr lang="en-US" altLang="en-US" b="0" dirty="0"/>
              <a:t>(Henslin 2010: 226). </a:t>
            </a:r>
          </a:p>
          <a:p>
            <a:endParaRPr lang="en-US" dirty="0"/>
          </a:p>
          <a:p>
            <a:r>
              <a:rPr lang="en-AU" b="0" dirty="0"/>
              <a:t>Hence, when we are talking about social classes, we are talking about the way that people are placed into a hierarchy based on their </a:t>
            </a:r>
            <a:r>
              <a:rPr lang="en-AU" dirty="0"/>
              <a:t>wealth, status, employment </a:t>
            </a:r>
            <a:r>
              <a:rPr lang="en-AU" b="0" dirty="0"/>
              <a:t>and often their access to things such as </a:t>
            </a:r>
            <a:r>
              <a:rPr lang="en-AU" dirty="0"/>
              <a:t>education, health, housing and so on.</a:t>
            </a:r>
          </a:p>
          <a:p>
            <a:endParaRPr lang="en-AU" dirty="0"/>
          </a:p>
          <a:p>
            <a:endParaRPr lang="en-AU" dirty="0"/>
          </a:p>
          <a:p>
            <a:endParaRPr lang="en-AU" dirty="0"/>
          </a:p>
          <a:p>
            <a:endParaRPr lang="en-US" dirty="0"/>
          </a:p>
        </p:txBody>
      </p:sp>
      <p:sp>
        <p:nvSpPr>
          <p:cNvPr id="6" name="TextBox 5">
            <a:extLst>
              <a:ext uri="{FF2B5EF4-FFF2-40B4-BE49-F238E27FC236}">
                <a16:creationId xmlns:a16="http://schemas.microsoft.com/office/drawing/2014/main" id="{A2FEB993-37CA-4012-BFC9-A23825D12705}"/>
              </a:ext>
            </a:extLst>
          </p:cNvPr>
          <p:cNvSpPr txBox="1"/>
          <p:nvPr/>
        </p:nvSpPr>
        <p:spPr>
          <a:xfrm flipH="1">
            <a:off x="4038598" y="3886200"/>
            <a:ext cx="2641601" cy="1631216"/>
          </a:xfrm>
          <a:prstGeom prst="rect">
            <a:avLst/>
          </a:prstGeom>
          <a:noFill/>
        </p:spPr>
        <p:txBody>
          <a:bodyPr wrap="square" rtlCol="0">
            <a:spAutoFit/>
          </a:bodyPr>
          <a:lstStyle/>
          <a:p>
            <a:r>
              <a:rPr lang="en-AU" sz="2000" dirty="0"/>
              <a:t>Non-traditional </a:t>
            </a:r>
          </a:p>
          <a:p>
            <a:r>
              <a:rPr lang="en-AU" sz="2000" dirty="0"/>
              <a:t>Under-represented </a:t>
            </a:r>
          </a:p>
          <a:p>
            <a:r>
              <a:rPr lang="en-AU" sz="2000" dirty="0"/>
              <a:t>Disenfranchised </a:t>
            </a:r>
          </a:p>
          <a:p>
            <a:r>
              <a:rPr lang="en-AU" sz="2000" dirty="0"/>
              <a:t>Marginalised </a:t>
            </a:r>
          </a:p>
          <a:p>
            <a:r>
              <a:rPr lang="en-AU" sz="2000" dirty="0"/>
              <a:t>Less advantaged </a:t>
            </a:r>
          </a:p>
        </p:txBody>
      </p:sp>
      <p:sp>
        <p:nvSpPr>
          <p:cNvPr id="8" name="TextBox 7">
            <a:extLst>
              <a:ext uri="{FF2B5EF4-FFF2-40B4-BE49-F238E27FC236}">
                <a16:creationId xmlns:a16="http://schemas.microsoft.com/office/drawing/2014/main" id="{22D66CA7-B3DA-4A6E-A3E9-17574E26E67B}"/>
              </a:ext>
            </a:extLst>
          </p:cNvPr>
          <p:cNvSpPr txBox="1"/>
          <p:nvPr/>
        </p:nvSpPr>
        <p:spPr>
          <a:xfrm flipH="1">
            <a:off x="7701279" y="3429000"/>
            <a:ext cx="3855722" cy="1938992"/>
          </a:xfrm>
          <a:prstGeom prst="rect">
            <a:avLst/>
          </a:prstGeom>
          <a:noFill/>
        </p:spPr>
        <p:txBody>
          <a:bodyPr wrap="square" rtlCol="0">
            <a:spAutoFit/>
          </a:bodyPr>
          <a:lstStyle/>
          <a:p>
            <a:r>
              <a:rPr lang="en-AU" dirty="0"/>
              <a:t>If people are ‘born’ into their social class, what possibilities are there to move up (or down) the class strata? </a:t>
            </a:r>
            <a:endParaRPr lang="en-US" dirty="0"/>
          </a:p>
        </p:txBody>
      </p:sp>
      <p:sp>
        <p:nvSpPr>
          <p:cNvPr id="9" name="TextBox 8">
            <a:extLst>
              <a:ext uri="{FF2B5EF4-FFF2-40B4-BE49-F238E27FC236}">
                <a16:creationId xmlns:a16="http://schemas.microsoft.com/office/drawing/2014/main" id="{F1E6138E-A252-47FE-B6C2-B11429A9DBA7}"/>
              </a:ext>
            </a:extLst>
          </p:cNvPr>
          <p:cNvSpPr txBox="1"/>
          <p:nvPr/>
        </p:nvSpPr>
        <p:spPr>
          <a:xfrm>
            <a:off x="1079498" y="3811487"/>
            <a:ext cx="1765302" cy="1569660"/>
          </a:xfrm>
          <a:prstGeom prst="rect">
            <a:avLst/>
          </a:prstGeom>
          <a:noFill/>
        </p:spPr>
        <p:txBody>
          <a:bodyPr wrap="square" rtlCol="0">
            <a:spAutoFit/>
          </a:bodyPr>
          <a:lstStyle/>
          <a:p>
            <a:r>
              <a:rPr lang="en-AU" dirty="0"/>
              <a:t>Language matters…..avoiding the deficit </a:t>
            </a:r>
          </a:p>
        </p:txBody>
      </p:sp>
    </p:spTree>
    <p:extLst>
      <p:ext uri="{BB962C8B-B14F-4D97-AF65-F5344CB8AC3E}">
        <p14:creationId xmlns:p14="http://schemas.microsoft.com/office/powerpoint/2010/main" val="296517174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a:t>References</a:t>
            </a:r>
          </a:p>
        </p:txBody>
      </p:sp>
      <p:sp>
        <p:nvSpPr>
          <p:cNvPr id="3" name="Text Placeholder 2"/>
          <p:cNvSpPr>
            <a:spLocks noGrp="1"/>
          </p:cNvSpPr>
          <p:nvPr>
            <p:ph type="body" sz="quarter" idx="11"/>
          </p:nvPr>
        </p:nvSpPr>
        <p:spPr>
          <a:xfrm>
            <a:off x="709684" y="1076325"/>
            <a:ext cx="9482067" cy="647700"/>
          </a:xfrm>
        </p:spPr>
        <p:txBody>
          <a:bodyPr/>
          <a:lstStyle/>
          <a:p>
            <a:r>
              <a:rPr lang="en-AU" sz="1200" b="0" dirty="0"/>
              <a:t>Bourdieu, P &amp; </a:t>
            </a:r>
            <a:r>
              <a:rPr lang="en-AU" sz="1200" b="0" dirty="0" err="1"/>
              <a:t>Passeron</a:t>
            </a:r>
            <a:r>
              <a:rPr lang="en-AU" sz="1200" b="0" dirty="0"/>
              <a:t>, C., 1977, </a:t>
            </a:r>
            <a:r>
              <a:rPr lang="en-AU" sz="1200" b="0" i="1" dirty="0"/>
              <a:t>Reproduction in education, society and culture</a:t>
            </a:r>
            <a:r>
              <a:rPr lang="en-AU" sz="1200" b="0" dirty="0"/>
              <a:t>, Sage, London. </a:t>
            </a:r>
          </a:p>
          <a:p>
            <a:r>
              <a:rPr lang="en-US" sz="1200" b="0" dirty="0"/>
              <a:t>Brookfield, S. D 2017, Becoming a Critically Reflective Teacher, John Wiley &amp; Sons, Incorporated, New York, NY.</a:t>
            </a:r>
          </a:p>
          <a:p>
            <a:r>
              <a:rPr lang="en-AU" sz="1200" b="0" dirty="0"/>
              <a:t>Connell R., </a:t>
            </a:r>
            <a:r>
              <a:rPr lang="en-AU" sz="1200" b="0" dirty="0" err="1"/>
              <a:t>Ashenden</a:t>
            </a:r>
            <a:r>
              <a:rPr lang="en-AU" sz="1200" b="0" dirty="0"/>
              <a:t> D, Kessler S. and </a:t>
            </a:r>
            <a:r>
              <a:rPr lang="en-AU" sz="1200" b="0" dirty="0" err="1"/>
              <a:t>Dowsett</a:t>
            </a:r>
            <a:r>
              <a:rPr lang="en-AU" sz="1200" b="0" dirty="0"/>
              <a:t> G, 1982, </a:t>
            </a:r>
            <a:r>
              <a:rPr lang="en-AU" sz="1200" b="0" i="1" dirty="0"/>
              <a:t>Making the Difference: Schools, Families, Social Division</a:t>
            </a:r>
            <a:r>
              <a:rPr lang="en-AU" sz="1200" b="0" dirty="0"/>
              <a:t>, Allen and Unwin, Sydney</a:t>
            </a:r>
          </a:p>
          <a:p>
            <a:r>
              <a:rPr lang="en-AU" sz="1200" b="0" dirty="0" err="1"/>
              <a:t>Degener</a:t>
            </a:r>
            <a:r>
              <a:rPr lang="en-AU" sz="1200" b="0" dirty="0"/>
              <a:t>, S. 2001, ‘Making sense of Critical Pedagogy in Adult Literacy Education’ in J.E. Comings, B.E. Garner, &amp; C.E. Smith (Eds.), </a:t>
            </a:r>
            <a:r>
              <a:rPr lang="en-AU" sz="1200" b="0" i="1" dirty="0"/>
              <a:t>Annual Review of Adult Learning and Literacy. Volume 2. The </a:t>
            </a:r>
            <a:r>
              <a:rPr lang="en-AU" sz="1200" b="0" i="1" dirty="0" err="1"/>
              <a:t>Jossey</a:t>
            </a:r>
            <a:r>
              <a:rPr lang="en-AU" sz="1200" b="0" i="1" dirty="0"/>
              <a:t>-Bass Higher and Adult Education Series</a:t>
            </a:r>
            <a:r>
              <a:rPr lang="en-AU" sz="1200" b="0" dirty="0"/>
              <a:t>, San Francisco, </a:t>
            </a:r>
            <a:r>
              <a:rPr lang="en-AU" sz="1200" b="0" dirty="0" err="1"/>
              <a:t>Jossey</a:t>
            </a:r>
            <a:r>
              <a:rPr lang="en-AU" sz="1200" b="0" dirty="0"/>
              <a:t>-Bass Publishers, pp. 26-62.</a:t>
            </a:r>
          </a:p>
          <a:p>
            <a:r>
              <a:rPr lang="en-AU" sz="1200" b="0" dirty="0"/>
              <a:t>Freire, P. 2004, </a:t>
            </a:r>
            <a:r>
              <a:rPr lang="en-AU" sz="1200" b="0" i="1" dirty="0"/>
              <a:t>Pedagogy of hope: reliving Pedagogy of the oppressed</a:t>
            </a:r>
            <a:r>
              <a:rPr lang="en-AU" sz="1200" b="0" dirty="0"/>
              <a:t>, Trans. R.B. Barr, Continuum, London.</a:t>
            </a:r>
          </a:p>
          <a:p>
            <a:r>
              <a:rPr lang="en-AU" sz="1200" b="0" dirty="0"/>
              <a:t>Hockings, C 2010, Inclusive Learning and Teaching: Research Synthesis, Higher Education Academy, York.</a:t>
            </a:r>
          </a:p>
          <a:p>
            <a:r>
              <a:rPr lang="en-AU" sz="1200" b="0" dirty="0" err="1"/>
              <a:t>Kift</a:t>
            </a:r>
            <a:r>
              <a:rPr lang="en-AU" sz="1200" b="0" dirty="0"/>
              <a:t>, S. M., Nelson, K. J., &amp; Clarke, J. A. 2010, ‘Transition pedagogy: A third generation approach to FYE – A case study of policy and practice for the higher education sector’, </a:t>
            </a:r>
            <a:r>
              <a:rPr lang="en-AU" sz="1200" b="0" i="1" dirty="0"/>
              <a:t>The International Journal of the First Year in Higher Education,</a:t>
            </a:r>
            <a:r>
              <a:rPr lang="en-AU" sz="1200" b="0" dirty="0"/>
              <a:t> vol. 1, pp. 1–20.</a:t>
            </a:r>
          </a:p>
          <a:p>
            <a:r>
              <a:rPr lang="en-AU" sz="1200" b="0" dirty="0"/>
              <a:t>Moll, L. C., </a:t>
            </a:r>
            <a:r>
              <a:rPr lang="en-AU" sz="1200" b="0" dirty="0" err="1"/>
              <a:t>Amanti</a:t>
            </a:r>
            <a:r>
              <a:rPr lang="en-AU" sz="1200" b="0" dirty="0"/>
              <a:t>, C., Neff, D., &amp; González, N. (1992). ‘Funds of knowledge for teaching: Using a qualitative approach to connect homes and classrooms’, </a:t>
            </a:r>
            <a:r>
              <a:rPr lang="en-AU" sz="1200" b="0" i="1" dirty="0"/>
              <a:t>Theory into Practice</a:t>
            </a:r>
            <a:r>
              <a:rPr lang="en-AU" sz="1200" b="0" dirty="0"/>
              <a:t>, 31(2), 132-141.</a:t>
            </a:r>
          </a:p>
          <a:p>
            <a:r>
              <a:rPr lang="en-AU" sz="1200" b="0" dirty="0"/>
              <a:t>Smith, L </a:t>
            </a:r>
            <a:r>
              <a:rPr lang="en-AU" sz="1200" b="0" i="1" dirty="0"/>
              <a:t>In progress</a:t>
            </a:r>
            <a:r>
              <a:rPr lang="en-AU" sz="1200" b="0" dirty="0"/>
              <a:t>, </a:t>
            </a:r>
            <a:r>
              <a:rPr lang="en-AU" sz="1200" b="0" i="1" dirty="0"/>
              <a:t>Class disaffection and turning back around: exploring working class students turning back around to learning within a mainstream school</a:t>
            </a:r>
            <a:r>
              <a:rPr lang="en-AU" sz="1200" b="0" dirty="0"/>
              <a:t>,</a:t>
            </a:r>
            <a:r>
              <a:rPr lang="en-AU" sz="1200" b="0" dirty="0">
                <a:solidFill>
                  <a:srgbClr val="FF0000"/>
                </a:solidFill>
              </a:rPr>
              <a:t> </a:t>
            </a:r>
            <a:r>
              <a:rPr lang="en-AU" sz="1200" b="0" dirty="0"/>
              <a:t>PhD, University of South Australia, Adelaide. </a:t>
            </a:r>
          </a:p>
          <a:p>
            <a:r>
              <a:rPr lang="en-AU" sz="1200" b="0" dirty="0"/>
              <a:t>Smyth J. and Hattam, R., 2014, ‘Thinking Past Educational Disadvantage, and Theories of Reproduction’</a:t>
            </a:r>
            <a:r>
              <a:rPr lang="en-AU" sz="1200" dirty="0"/>
              <a:t>, </a:t>
            </a:r>
            <a:r>
              <a:rPr lang="en-AU" sz="1200" b="0" i="1" dirty="0"/>
              <a:t>Sociology</a:t>
            </a:r>
            <a:r>
              <a:rPr lang="en-AU" sz="1200" b="0" dirty="0"/>
              <a:t>, 1-7.</a:t>
            </a:r>
          </a:p>
          <a:p>
            <a:r>
              <a:rPr lang="en-AU" sz="1200" b="0" dirty="0"/>
              <a:t>Smyth, J, Hattam, R, Cannon, J, Edwards, J, Wilson, N &amp; </a:t>
            </a:r>
            <a:r>
              <a:rPr lang="en-AU" sz="1200" b="0" dirty="0" err="1"/>
              <a:t>Wurst</a:t>
            </a:r>
            <a:r>
              <a:rPr lang="en-AU" sz="1200" b="0" dirty="0"/>
              <a:t>, S 2004, </a:t>
            </a:r>
            <a:r>
              <a:rPr lang="en-AU" sz="1200" b="0" i="1" dirty="0"/>
              <a:t>"Dropping out," drifting off, being excluded : becoming somebody without school</a:t>
            </a:r>
            <a:r>
              <a:rPr lang="en-AU" sz="1200" b="0" dirty="0"/>
              <a:t>, Peter Lang, New York.</a:t>
            </a:r>
          </a:p>
          <a:p>
            <a:r>
              <a:rPr lang="en-AU" sz="1200" b="0" dirty="0"/>
              <a:t>Stokes, J. 2014, ‘New students and enabling pedagogies: Supporting students from diverse backgrounds through a university enabling program’, </a:t>
            </a:r>
            <a:r>
              <a:rPr lang="en-AU" sz="1200" b="0" i="1" dirty="0"/>
              <a:t>The International Journal of Diversity in Education</a:t>
            </a:r>
            <a:r>
              <a:rPr lang="en-AU" sz="1200" b="0" dirty="0"/>
              <a:t>, pp. 115-124</a:t>
            </a:r>
          </a:p>
          <a:p>
            <a:r>
              <a:rPr lang="en-AU" sz="1200" b="0" dirty="0"/>
              <a:t>The teaching squares </a:t>
            </a:r>
            <a:r>
              <a:rPr lang="en-AU" sz="1200" b="0"/>
              <a:t>handbook </a:t>
            </a:r>
            <a:r>
              <a:rPr lang="en-AU" sz="1200" b="0">
                <a:hlinkClick r:id="rId2"/>
              </a:rPr>
              <a:t>https://taylorinstitute.ucalgary.ca/sites/default/files/Teaching%20Squares%20Guide%20Final%20v2.pdf</a:t>
            </a:r>
            <a:r>
              <a:rPr lang="en-AU" sz="1200" b="0"/>
              <a:t> </a:t>
            </a:r>
            <a:endParaRPr lang="en-AU" sz="1600" b="0" dirty="0"/>
          </a:p>
        </p:txBody>
      </p:sp>
    </p:spTree>
    <p:extLst>
      <p:ext uri="{BB962C8B-B14F-4D97-AF65-F5344CB8AC3E}">
        <p14:creationId xmlns:p14="http://schemas.microsoft.com/office/powerpoint/2010/main" val="80116504"/>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5921C5-0EE0-462E-B402-9E3D1A788067}"/>
              </a:ext>
            </a:extLst>
          </p:cNvPr>
          <p:cNvSpPr>
            <a:spLocks noGrp="1"/>
          </p:cNvSpPr>
          <p:nvPr>
            <p:ph type="body" sz="quarter" idx="10"/>
          </p:nvPr>
        </p:nvSpPr>
        <p:spPr/>
        <p:txBody>
          <a:bodyPr/>
          <a:lstStyle/>
          <a:p>
            <a:r>
              <a:rPr lang="en-US" dirty="0"/>
              <a:t>Thank you for attending today</a:t>
            </a:r>
            <a:endParaRPr lang="en-AU" dirty="0"/>
          </a:p>
        </p:txBody>
      </p:sp>
      <p:sp>
        <p:nvSpPr>
          <p:cNvPr id="3" name="Text Placeholder 2">
            <a:extLst>
              <a:ext uri="{FF2B5EF4-FFF2-40B4-BE49-F238E27FC236}">
                <a16:creationId xmlns:a16="http://schemas.microsoft.com/office/drawing/2014/main" id="{E817D24C-F85A-4783-A2D4-6BC308F18DDC}"/>
              </a:ext>
            </a:extLst>
          </p:cNvPr>
          <p:cNvSpPr>
            <a:spLocks noGrp="1"/>
          </p:cNvSpPr>
          <p:nvPr>
            <p:ph type="body" sz="quarter" idx="11"/>
          </p:nvPr>
        </p:nvSpPr>
        <p:spPr>
          <a:xfrm>
            <a:off x="552450" y="1295400"/>
            <a:ext cx="4898781" cy="647700"/>
          </a:xfrm>
        </p:spPr>
        <p:txBody>
          <a:bodyPr/>
          <a:lstStyle/>
          <a:p>
            <a:r>
              <a:rPr lang="en-US" dirty="0"/>
              <a:t>Don’t forget that the Tutor Training LearnOnline site is available to you. Today’s resources will be uploaded shortly.</a:t>
            </a:r>
          </a:p>
          <a:p>
            <a:endParaRPr lang="en-US" dirty="0"/>
          </a:p>
          <a:p>
            <a:r>
              <a:rPr lang="en-US" dirty="0"/>
              <a:t>There has been a Moodle upgrade, so course sites may appear differently than before </a:t>
            </a:r>
            <a:r>
              <a:rPr lang="en-US" dirty="0">
                <a:sym typeface="Wingdings" panose="05000000000000000000" pitchFamily="2" charset="2"/>
              </a:rPr>
              <a:t></a:t>
            </a:r>
          </a:p>
          <a:p>
            <a:endParaRPr lang="en-US" dirty="0">
              <a:sym typeface="Wingdings" panose="05000000000000000000" pitchFamily="2" charset="2"/>
            </a:endParaRPr>
          </a:p>
          <a:p>
            <a:endParaRPr lang="en-US" dirty="0"/>
          </a:p>
          <a:p>
            <a:endParaRPr lang="en-US" dirty="0"/>
          </a:p>
          <a:p>
            <a:endParaRPr lang="en-AU" dirty="0"/>
          </a:p>
        </p:txBody>
      </p:sp>
      <p:pic>
        <p:nvPicPr>
          <p:cNvPr id="1026" name="Picture 2" descr="Tuesday 1/17- First Day – CC Undertree">
            <a:extLst>
              <a:ext uri="{FF2B5EF4-FFF2-40B4-BE49-F238E27FC236}">
                <a16:creationId xmlns:a16="http://schemas.microsoft.com/office/drawing/2014/main" id="{E51BE1A5-5FC6-4DDA-9FC2-DA9587A00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598" y="1295400"/>
            <a:ext cx="5263663" cy="394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4419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D78C8F-2212-4F67-8F5D-5EEAEF7E2E8A}"/>
              </a:ext>
            </a:extLst>
          </p:cNvPr>
          <p:cNvSpPr>
            <a:spLocks noGrp="1"/>
          </p:cNvSpPr>
          <p:nvPr>
            <p:ph type="body" sz="quarter" idx="10"/>
          </p:nvPr>
        </p:nvSpPr>
        <p:spPr/>
        <p:txBody>
          <a:bodyPr/>
          <a:lstStyle/>
          <a:p>
            <a:r>
              <a:rPr lang="en-AU" dirty="0"/>
              <a:t>Unpacking social class</a:t>
            </a:r>
            <a:endParaRPr lang="en-US" dirty="0"/>
          </a:p>
        </p:txBody>
      </p:sp>
      <p:sp>
        <p:nvSpPr>
          <p:cNvPr id="3" name="Text Placeholder 2">
            <a:extLst>
              <a:ext uri="{FF2B5EF4-FFF2-40B4-BE49-F238E27FC236}">
                <a16:creationId xmlns:a16="http://schemas.microsoft.com/office/drawing/2014/main" id="{DC584A9C-FEFE-43FF-B60F-6F1E91320354}"/>
              </a:ext>
            </a:extLst>
          </p:cNvPr>
          <p:cNvSpPr>
            <a:spLocks noGrp="1"/>
          </p:cNvSpPr>
          <p:nvPr>
            <p:ph type="body" sz="quarter" idx="11"/>
          </p:nvPr>
        </p:nvSpPr>
        <p:spPr/>
        <p:txBody>
          <a:bodyPr/>
          <a:lstStyle/>
          <a:p>
            <a:r>
              <a:rPr lang="en-AU" b="0" dirty="0"/>
              <a:t>What are some of the ‘economic’ aspects of social class – as they relate to accessing education?</a:t>
            </a:r>
          </a:p>
          <a:p>
            <a:endParaRPr lang="en-AU" b="0" dirty="0"/>
          </a:p>
          <a:p>
            <a:endParaRPr lang="en-AU" b="0" dirty="0"/>
          </a:p>
          <a:p>
            <a:r>
              <a:rPr lang="en-AU" b="0" dirty="0"/>
              <a:t>What are some of the ‘social’ aspects of social class – as they relate to accessing education?</a:t>
            </a:r>
          </a:p>
          <a:p>
            <a:endParaRPr lang="en-AU" b="0" dirty="0"/>
          </a:p>
          <a:p>
            <a:endParaRPr lang="en-AU" b="0" dirty="0"/>
          </a:p>
          <a:p>
            <a:r>
              <a:rPr lang="en-AU" b="0" dirty="0"/>
              <a:t>What are some of the ‘cultural’ aspects of social class – as they relate to accessing education? </a:t>
            </a:r>
            <a:endParaRPr lang="en-US" b="0" dirty="0"/>
          </a:p>
        </p:txBody>
      </p:sp>
    </p:spTree>
    <p:extLst>
      <p:ext uri="{BB962C8B-B14F-4D97-AF65-F5344CB8AC3E}">
        <p14:creationId xmlns:p14="http://schemas.microsoft.com/office/powerpoint/2010/main" val="33108484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Map Structural Inequality.jpeg">
            <a:extLst>
              <a:ext uri="{FF2B5EF4-FFF2-40B4-BE49-F238E27FC236}">
                <a16:creationId xmlns:a16="http://schemas.microsoft.com/office/drawing/2014/main" id="{0E15EFFB-D49C-474A-9B53-054E6CCA26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48000" y="0"/>
            <a:ext cx="9144000" cy="6858000"/>
          </a:xfrm>
          <a:prstGeom prst="rect">
            <a:avLst/>
          </a:prstGeom>
        </p:spPr>
      </p:pic>
      <p:sp>
        <p:nvSpPr>
          <p:cNvPr id="5" name="Rectangle 4">
            <a:extLst>
              <a:ext uri="{FF2B5EF4-FFF2-40B4-BE49-F238E27FC236}">
                <a16:creationId xmlns:a16="http://schemas.microsoft.com/office/drawing/2014/main" id="{C9556B6F-7F5F-424A-B959-EDA2D412A9AC}"/>
              </a:ext>
            </a:extLst>
          </p:cNvPr>
          <p:cNvSpPr/>
          <p:nvPr/>
        </p:nvSpPr>
        <p:spPr>
          <a:xfrm>
            <a:off x="266700" y="587802"/>
            <a:ext cx="6096000" cy="830997"/>
          </a:xfrm>
          <a:prstGeom prst="rect">
            <a:avLst/>
          </a:prstGeom>
        </p:spPr>
        <p:txBody>
          <a:bodyPr>
            <a:spAutoFit/>
          </a:bodyPr>
          <a:lstStyle/>
          <a:p>
            <a:pPr eaLnBrk="1" hangingPunct="1"/>
            <a:r>
              <a:rPr lang="en-US" altLang="en-US" b="1" dirty="0">
                <a:latin typeface="Consolas" panose="020B0609020204030204" pitchFamily="49" charset="0"/>
              </a:rPr>
              <a:t>Map of individual &amp; society = social struc</a:t>
            </a:r>
            <a:r>
              <a:rPr lang="en-US" altLang="en-US" b="1" dirty="0">
                <a:latin typeface="Arial" panose="020B0604020202020204" pitchFamily="34" charset="0"/>
              </a:rPr>
              <a:t>ture</a:t>
            </a:r>
            <a:endParaRPr lang="en-US" altLang="en-US" dirty="0">
              <a:latin typeface="Arial" panose="020B0604020202020204" pitchFamily="34" charset="0"/>
            </a:endParaRPr>
          </a:p>
        </p:txBody>
      </p:sp>
    </p:spTree>
    <p:extLst>
      <p:ext uri="{BB962C8B-B14F-4D97-AF65-F5344CB8AC3E}">
        <p14:creationId xmlns:p14="http://schemas.microsoft.com/office/powerpoint/2010/main" val="3830620269"/>
      </p:ext>
    </p:extLst>
  </p:cSld>
  <p:clrMapOvr>
    <a:masterClrMapping/>
  </p:clrMapOvr>
  <p:transition/>
</p:sld>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TotalTime>
  <Words>8585</Words>
  <Application>Microsoft Office PowerPoint</Application>
  <PresentationFormat>Widescreen</PresentationFormat>
  <Paragraphs>538</Paragraphs>
  <Slides>71</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71</vt:i4>
      </vt:variant>
    </vt:vector>
  </HeadingPairs>
  <TitlesOfParts>
    <vt:vector size="81" baseType="lpstr">
      <vt:lpstr>Arial</vt:lpstr>
      <vt:lpstr>Calibri</vt:lpstr>
      <vt:lpstr>Calibri Light</vt:lpstr>
      <vt:lpstr>Century Gothic</vt:lpstr>
      <vt:lpstr>Consolas</vt:lpstr>
      <vt:lpstr>Garamond</vt:lpstr>
      <vt:lpstr>Wingdings</vt:lpstr>
      <vt:lpstr>Blank Presentation</vt:lpstr>
      <vt:lpstr>SavonVTI</vt:lpstr>
      <vt:lpstr>Office Theme</vt:lpstr>
      <vt:lpstr> Education Futures Professional Development Series Inclusive pedagogies in Higher Education Part 1: Does social class matter in HE?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Teaching Squares</vt:lpstr>
      <vt:lpstr>Teaching alone</vt:lpstr>
      <vt:lpstr>What is a teaching square?</vt:lpstr>
      <vt:lpstr>Seeing a classroom through different eyes</vt:lpstr>
      <vt:lpstr>Giving and receiving feedback is a crucial skill</vt:lpstr>
      <vt:lpstr>But… celebrate that you’re YOU!</vt:lpstr>
      <vt:lpstr>PowerPoint Presentation</vt:lpstr>
      <vt:lpstr>Action Research</vt:lpstr>
      <vt:lpstr>Activity 1: Self-reflection</vt:lpstr>
      <vt:lpstr>Activity 2: Using feedback</vt:lpstr>
      <vt:lpstr>Activity 3: Using quizzes and short essay</vt:lpstr>
      <vt:lpstr>Activity 4: Remaining questions</vt:lpstr>
      <vt:lpstr>Activity 4 – additional resources</vt:lpstr>
      <vt:lpstr>Activity 5: Timeline</vt:lpstr>
      <vt:lpstr>Implementation</vt:lpstr>
      <vt:lpstr>Evaluation</vt:lpstr>
      <vt:lpstr>Benefits of action research for sessional tutors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Futures Professional Development Series Inclusive pedagogies in Higher Education Part 1: Does social class matter in HE?</dc:title>
  <dc:creator>Sarah Hattam</dc:creator>
  <cp:lastModifiedBy>Sarah Hattam</cp:lastModifiedBy>
  <cp:revision>49</cp:revision>
  <dcterms:created xsi:type="dcterms:W3CDTF">2021-02-22T09:23:40Z</dcterms:created>
  <dcterms:modified xsi:type="dcterms:W3CDTF">2021-02-24T03:16:25Z</dcterms:modified>
</cp:coreProperties>
</file>