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74" r:id="rId9"/>
    <p:sldId id="264" r:id="rId10"/>
    <p:sldId id="263" r:id="rId11"/>
    <p:sldId id="265" r:id="rId12"/>
    <p:sldId id="266" r:id="rId13"/>
    <p:sldId id="267" r:id="rId14"/>
    <p:sldId id="268" r:id="rId15"/>
    <p:sldId id="269" r:id="rId16"/>
    <p:sldId id="270" r:id="rId17"/>
    <p:sldId id="271" r:id="rId18"/>
    <p:sldId id="272" r:id="rId19"/>
  </p:sldIdLst>
  <p:sldSz cx="12192000" cy="6858000"/>
  <p:notesSz cx="6858000" cy="9144000"/>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5" d="100"/>
          <a:sy n="65" d="100"/>
        </p:scale>
        <p:origin x="75" y="20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10/5/2016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10/5/2016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lKhAd0Tyny0"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b="1" dirty="0">
                <a:solidFill>
                  <a:srgbClr val="002060"/>
                </a:solidFill>
              </a:rPr>
              <a:t>Ethics</a:t>
            </a:r>
            <a:endParaRPr lang="en-US" b="1" dirty="0">
              <a:solidFill>
                <a:srgbClr val="002060"/>
              </a:solidFill>
            </a:endParaRPr>
          </a:p>
        </p:txBody>
      </p:sp>
      <p:sp>
        <p:nvSpPr>
          <p:cNvPr id="3" name="Subtitle 2"/>
          <p:cNvSpPr>
            <a:spLocks noGrp="1"/>
          </p:cNvSpPr>
          <p:nvPr>
            <p:ph type="subTitle" idx="1"/>
          </p:nvPr>
        </p:nvSpPr>
        <p:spPr/>
        <p:txBody>
          <a:bodyPr>
            <a:normAutofit/>
          </a:bodyPr>
          <a:lstStyle/>
          <a:p>
            <a:r>
              <a:rPr lang="en-AU" sz="3600" dirty="0">
                <a:solidFill>
                  <a:srgbClr val="002060"/>
                </a:solidFill>
              </a:rPr>
              <a:t>Topic 3</a:t>
            </a:r>
            <a:endParaRPr lang="en-US" sz="3600" dirty="0">
              <a:solidFill>
                <a:srgbClr val="002060"/>
              </a:solidFill>
            </a:endParaRPr>
          </a:p>
        </p:txBody>
      </p:sp>
    </p:spTree>
    <p:extLst>
      <p:ext uri="{BB962C8B-B14F-4D97-AF65-F5344CB8AC3E}">
        <p14:creationId xmlns:p14="http://schemas.microsoft.com/office/powerpoint/2010/main" val="1961433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50000"/>
                  </a:schemeClr>
                </a:solidFill>
              </a:rPr>
              <a:t>Ethical Frameworks</a:t>
            </a:r>
          </a:p>
        </p:txBody>
      </p:sp>
      <p:sp>
        <p:nvSpPr>
          <p:cNvPr id="3" name="Content Placeholder 2"/>
          <p:cNvSpPr>
            <a:spLocks noGrp="1"/>
          </p:cNvSpPr>
          <p:nvPr>
            <p:ph idx="1"/>
          </p:nvPr>
        </p:nvSpPr>
        <p:spPr/>
        <p:txBody>
          <a:bodyPr>
            <a:normAutofit/>
          </a:bodyPr>
          <a:lstStyle/>
          <a:p>
            <a:pPr marL="0" indent="0">
              <a:buNone/>
            </a:pPr>
            <a:r>
              <a:rPr lang="en-AU" dirty="0">
                <a:solidFill>
                  <a:schemeClr val="accent3">
                    <a:lumMod val="50000"/>
                  </a:schemeClr>
                </a:solidFill>
              </a:rPr>
              <a:t>Four sources of ethical standards:</a:t>
            </a:r>
          </a:p>
          <a:p>
            <a:r>
              <a:rPr lang="en-AU" dirty="0">
                <a:solidFill>
                  <a:schemeClr val="accent3">
                    <a:lumMod val="50000"/>
                  </a:schemeClr>
                </a:solidFill>
              </a:rPr>
              <a:t>The consequentialist approach</a:t>
            </a:r>
          </a:p>
          <a:p>
            <a:r>
              <a:rPr lang="en-AU" dirty="0">
                <a:solidFill>
                  <a:schemeClr val="accent3">
                    <a:lumMod val="50000"/>
                  </a:schemeClr>
                </a:solidFill>
              </a:rPr>
              <a:t>The utilitarian approach</a:t>
            </a:r>
          </a:p>
          <a:p>
            <a:r>
              <a:rPr lang="en-AU" dirty="0">
                <a:solidFill>
                  <a:schemeClr val="accent3">
                    <a:lumMod val="50000"/>
                  </a:schemeClr>
                </a:solidFill>
              </a:rPr>
              <a:t>The deontological approach</a:t>
            </a:r>
          </a:p>
          <a:p>
            <a:r>
              <a:rPr lang="en-AU" dirty="0">
                <a:solidFill>
                  <a:schemeClr val="accent3">
                    <a:lumMod val="50000"/>
                  </a:schemeClr>
                </a:solidFill>
              </a:rPr>
              <a:t>The virtues approach</a:t>
            </a:r>
            <a:endParaRPr lang="en-US" dirty="0">
              <a:solidFill>
                <a:schemeClr val="accent3">
                  <a:lumMod val="50000"/>
                </a:schemeClr>
              </a:solidFill>
            </a:endParaRPr>
          </a:p>
        </p:txBody>
      </p:sp>
    </p:spTree>
    <p:extLst>
      <p:ext uri="{BB962C8B-B14F-4D97-AF65-F5344CB8AC3E}">
        <p14:creationId xmlns:p14="http://schemas.microsoft.com/office/powerpoint/2010/main" val="3445659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50000"/>
                  </a:schemeClr>
                </a:solidFill>
              </a:rPr>
              <a:t>The consequentialist approach</a:t>
            </a:r>
          </a:p>
        </p:txBody>
      </p:sp>
      <p:sp>
        <p:nvSpPr>
          <p:cNvPr id="3" name="Content Placeholder 2"/>
          <p:cNvSpPr>
            <a:spLocks noGrp="1"/>
          </p:cNvSpPr>
          <p:nvPr>
            <p:ph idx="1"/>
          </p:nvPr>
        </p:nvSpPr>
        <p:spPr/>
        <p:txBody>
          <a:bodyPr/>
          <a:lstStyle/>
          <a:p>
            <a:r>
              <a:rPr lang="en-AU" dirty="0">
                <a:solidFill>
                  <a:schemeClr val="accent3">
                    <a:lumMod val="50000"/>
                  </a:schemeClr>
                </a:solidFill>
              </a:rPr>
              <a:t>This approach to ethical decision-making is goals/outcome based where actions are considered to be right or wrong based on their outcomes.</a:t>
            </a:r>
          </a:p>
          <a:p>
            <a:r>
              <a:rPr lang="en-AU" dirty="0">
                <a:solidFill>
                  <a:schemeClr val="accent3">
                    <a:lumMod val="50000"/>
                  </a:schemeClr>
                </a:solidFill>
              </a:rPr>
              <a:t>In practice, consequentialism, translates to setting a desired outcome (say, a public policy goal regarding income distribution), and then putting in place the mechanisms to go about achieving this goal.</a:t>
            </a:r>
          </a:p>
          <a:p>
            <a:r>
              <a:rPr lang="en-AU" dirty="0">
                <a:solidFill>
                  <a:schemeClr val="accent3">
                    <a:lumMod val="50000"/>
                  </a:schemeClr>
                </a:solidFill>
              </a:rPr>
              <a:t>Where there is a conflict between the general good, and group or individual rights, the general good takes priority.</a:t>
            </a:r>
            <a:endParaRPr lang="en-US" dirty="0">
              <a:solidFill>
                <a:schemeClr val="accent3">
                  <a:lumMod val="50000"/>
                </a:schemeClr>
              </a:solidFill>
            </a:endParaRPr>
          </a:p>
        </p:txBody>
      </p:sp>
    </p:spTree>
    <p:extLst>
      <p:ext uri="{BB962C8B-B14F-4D97-AF65-F5344CB8AC3E}">
        <p14:creationId xmlns:p14="http://schemas.microsoft.com/office/powerpoint/2010/main" val="33752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50000"/>
                  </a:schemeClr>
                </a:solidFill>
              </a:rPr>
              <a:t>Utilitarianism</a:t>
            </a:r>
          </a:p>
        </p:txBody>
      </p:sp>
      <p:sp>
        <p:nvSpPr>
          <p:cNvPr id="3" name="Content Placeholder 2"/>
          <p:cNvSpPr>
            <a:spLocks noGrp="1"/>
          </p:cNvSpPr>
          <p:nvPr>
            <p:ph idx="1"/>
          </p:nvPr>
        </p:nvSpPr>
        <p:spPr/>
        <p:txBody>
          <a:bodyPr>
            <a:normAutofit fontScale="85000" lnSpcReduction="10000"/>
          </a:bodyPr>
          <a:lstStyle/>
          <a:p>
            <a:r>
              <a:rPr lang="en-AU" dirty="0">
                <a:solidFill>
                  <a:schemeClr val="accent3">
                    <a:lumMod val="50000"/>
                  </a:schemeClr>
                </a:solidFill>
              </a:rPr>
              <a:t>This is based on the idea that we should promote that which produces the greatest good for the greatest number.</a:t>
            </a:r>
          </a:p>
          <a:p>
            <a:r>
              <a:rPr lang="en-AU" dirty="0">
                <a:solidFill>
                  <a:schemeClr val="accent3">
                    <a:lumMod val="50000"/>
                  </a:schemeClr>
                </a:solidFill>
              </a:rPr>
              <a:t>In its classical form, utilitarianism seeks the greatest aggregate good through summing the individual welfare outcomes.</a:t>
            </a:r>
          </a:p>
          <a:p>
            <a:r>
              <a:rPr lang="en-AU" dirty="0">
                <a:solidFill>
                  <a:schemeClr val="accent3">
                    <a:lumMod val="50000"/>
                  </a:schemeClr>
                </a:solidFill>
              </a:rPr>
              <a:t>Utilitarianism can also produce outcomes that are oppressive to minorities by placing the interests of the many over those of the few.</a:t>
            </a:r>
            <a:endParaRPr lang="en-US" dirty="0">
              <a:solidFill>
                <a:schemeClr val="accent3">
                  <a:lumMod val="50000"/>
                </a:schemeClr>
              </a:solidFill>
            </a:endParaRPr>
          </a:p>
          <a:p>
            <a:r>
              <a:rPr lang="en-AU" dirty="0">
                <a:solidFill>
                  <a:schemeClr val="accent3">
                    <a:lumMod val="50000"/>
                  </a:schemeClr>
                </a:solidFill>
              </a:rPr>
              <a:t>One of the modern-day tools for making utilitarian decisions is the cost benefit analysis (with the costs and benefits of a certain action (say, introducing regulations to discourage smoking, building a road, opening of forest logging,…) are determined and if the benefits outweigh the costs, then the action is acceptable one to pursue.</a:t>
            </a:r>
            <a:endParaRPr lang="en-US" dirty="0">
              <a:solidFill>
                <a:schemeClr val="accent3">
                  <a:lumMod val="50000"/>
                </a:schemeClr>
              </a:solidFill>
            </a:endParaRPr>
          </a:p>
        </p:txBody>
      </p:sp>
    </p:spTree>
    <p:extLst>
      <p:ext uri="{BB962C8B-B14F-4D97-AF65-F5344CB8AC3E}">
        <p14:creationId xmlns:p14="http://schemas.microsoft.com/office/powerpoint/2010/main" val="3256997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50000"/>
                  </a:schemeClr>
                </a:solidFill>
              </a:rPr>
              <a:t>Deontological approach</a:t>
            </a:r>
          </a:p>
        </p:txBody>
      </p:sp>
      <p:sp>
        <p:nvSpPr>
          <p:cNvPr id="3" name="Content Placeholder 2"/>
          <p:cNvSpPr>
            <a:spLocks noGrp="1"/>
          </p:cNvSpPr>
          <p:nvPr>
            <p:ph idx="1"/>
          </p:nvPr>
        </p:nvSpPr>
        <p:spPr/>
        <p:txBody>
          <a:bodyPr>
            <a:normAutofit fontScale="70000" lnSpcReduction="20000"/>
          </a:bodyPr>
          <a:lstStyle/>
          <a:p>
            <a:r>
              <a:rPr lang="en-AU" dirty="0">
                <a:solidFill>
                  <a:schemeClr val="accent3">
                    <a:lumMod val="50000"/>
                  </a:schemeClr>
                </a:solidFill>
              </a:rPr>
              <a:t>The deontological approach is based on the morality of the actions themselves, independently of the outcome that will follow (" what acts am I obliged to perform or not perform?")</a:t>
            </a:r>
          </a:p>
          <a:p>
            <a:endParaRPr lang="en-US" dirty="0">
              <a:solidFill>
                <a:schemeClr val="accent3">
                  <a:lumMod val="50000"/>
                </a:schemeClr>
              </a:solidFill>
            </a:endParaRPr>
          </a:p>
          <a:p>
            <a:r>
              <a:rPr lang="en-AU" dirty="0">
                <a:solidFill>
                  <a:schemeClr val="accent3">
                    <a:lumMod val="50000"/>
                  </a:schemeClr>
                </a:solidFill>
              </a:rPr>
              <a:t>The deontological approach is based on principles of justice, basic rights, duties, obligations, responsibilities, proper conduct, and inherent natural rights of others.</a:t>
            </a:r>
          </a:p>
          <a:p>
            <a:endParaRPr lang="en-US" dirty="0">
              <a:solidFill>
                <a:schemeClr val="accent3">
                  <a:lumMod val="50000"/>
                </a:schemeClr>
              </a:solidFill>
            </a:endParaRPr>
          </a:p>
          <a:p>
            <a:r>
              <a:rPr lang="en-AU" dirty="0">
                <a:solidFill>
                  <a:schemeClr val="accent3">
                    <a:lumMod val="50000"/>
                  </a:schemeClr>
                </a:solidFill>
              </a:rPr>
              <a:t>For Immanuel Kant, an act can be seen as morally right if it can be judged by all reasoning people to be a universal principle of conduct regardless of whether a person is the </a:t>
            </a:r>
            <a:r>
              <a:rPr lang="en-AU" i="1" dirty="0">
                <a:solidFill>
                  <a:schemeClr val="accent3">
                    <a:lumMod val="50000"/>
                  </a:schemeClr>
                </a:solidFill>
              </a:rPr>
              <a:t>doer</a:t>
            </a:r>
            <a:r>
              <a:rPr lang="en-AU" dirty="0">
                <a:solidFill>
                  <a:schemeClr val="accent3">
                    <a:lumMod val="50000"/>
                  </a:schemeClr>
                </a:solidFill>
              </a:rPr>
              <a:t> of an act, the </a:t>
            </a:r>
            <a:r>
              <a:rPr lang="en-AU" i="1" dirty="0">
                <a:solidFill>
                  <a:schemeClr val="accent3">
                    <a:lumMod val="50000"/>
                  </a:schemeClr>
                </a:solidFill>
              </a:rPr>
              <a:t>receiver</a:t>
            </a:r>
            <a:r>
              <a:rPr lang="en-AU" dirty="0">
                <a:solidFill>
                  <a:schemeClr val="accent3">
                    <a:lumMod val="50000"/>
                  </a:schemeClr>
                </a:solidFill>
              </a:rPr>
              <a:t>, or an </a:t>
            </a:r>
            <a:r>
              <a:rPr lang="en-AU" i="1" dirty="0">
                <a:solidFill>
                  <a:schemeClr val="accent3">
                    <a:lumMod val="50000"/>
                  </a:schemeClr>
                </a:solidFill>
              </a:rPr>
              <a:t>observer.</a:t>
            </a:r>
          </a:p>
          <a:p>
            <a:endParaRPr lang="en-US" dirty="0">
              <a:solidFill>
                <a:schemeClr val="accent3">
                  <a:lumMod val="50000"/>
                </a:schemeClr>
              </a:solidFill>
            </a:endParaRPr>
          </a:p>
          <a:p>
            <a:r>
              <a:rPr lang="en-AU" dirty="0">
                <a:solidFill>
                  <a:schemeClr val="accent3">
                    <a:lumMod val="50000"/>
                  </a:schemeClr>
                </a:solidFill>
              </a:rPr>
              <a:t>The golden rule "do unto others as you would have done unto yourself."</a:t>
            </a:r>
            <a:endParaRPr lang="en-US" dirty="0">
              <a:solidFill>
                <a:schemeClr val="accent3">
                  <a:lumMod val="50000"/>
                </a:schemeClr>
              </a:solidFill>
            </a:endParaRPr>
          </a:p>
        </p:txBody>
      </p:sp>
    </p:spTree>
    <p:extLst>
      <p:ext uri="{BB962C8B-B14F-4D97-AF65-F5344CB8AC3E}">
        <p14:creationId xmlns:p14="http://schemas.microsoft.com/office/powerpoint/2010/main" val="527849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50000"/>
                  </a:schemeClr>
                </a:solidFill>
              </a:rPr>
              <a:t>Deontological approach</a:t>
            </a:r>
          </a:p>
        </p:txBody>
      </p:sp>
      <p:sp>
        <p:nvSpPr>
          <p:cNvPr id="3" name="Content Placeholder 2"/>
          <p:cNvSpPr>
            <a:spLocks noGrp="1"/>
          </p:cNvSpPr>
          <p:nvPr>
            <p:ph idx="1"/>
          </p:nvPr>
        </p:nvSpPr>
        <p:spPr/>
        <p:txBody>
          <a:bodyPr>
            <a:normAutofit/>
          </a:bodyPr>
          <a:lstStyle/>
          <a:p>
            <a:r>
              <a:rPr lang="en-AU" dirty="0">
                <a:solidFill>
                  <a:schemeClr val="accent3">
                    <a:lumMod val="50000"/>
                  </a:schemeClr>
                </a:solidFill>
              </a:rPr>
              <a:t>Principle of universality: act only according to the maxim by which you can at the same time will that it should become a universal law.</a:t>
            </a:r>
          </a:p>
          <a:p>
            <a:endParaRPr lang="en-US" dirty="0">
              <a:solidFill>
                <a:schemeClr val="accent3">
                  <a:lumMod val="50000"/>
                </a:schemeClr>
              </a:solidFill>
            </a:endParaRPr>
          </a:p>
          <a:p>
            <a:r>
              <a:rPr lang="en-AU" dirty="0">
                <a:solidFill>
                  <a:schemeClr val="accent3">
                    <a:lumMod val="50000"/>
                  </a:schemeClr>
                </a:solidFill>
              </a:rPr>
              <a:t>Principle of humanity: act so that you can treat humanity, whether in your own person or in that of another, always as an end and never as a means only </a:t>
            </a:r>
            <a:endParaRPr lang="en-US" dirty="0">
              <a:solidFill>
                <a:schemeClr val="accent3">
                  <a:lumMod val="50000"/>
                </a:schemeClr>
              </a:solidFill>
            </a:endParaRPr>
          </a:p>
        </p:txBody>
      </p:sp>
    </p:spTree>
    <p:extLst>
      <p:ext uri="{BB962C8B-B14F-4D97-AF65-F5344CB8AC3E}">
        <p14:creationId xmlns:p14="http://schemas.microsoft.com/office/powerpoint/2010/main" val="2431280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50000"/>
                  </a:schemeClr>
                </a:solidFill>
              </a:rPr>
              <a:t>Rights approach</a:t>
            </a:r>
          </a:p>
        </p:txBody>
      </p:sp>
      <p:sp>
        <p:nvSpPr>
          <p:cNvPr id="3" name="Content Placeholder 2"/>
          <p:cNvSpPr>
            <a:spLocks noGrp="1"/>
          </p:cNvSpPr>
          <p:nvPr>
            <p:ph idx="1"/>
          </p:nvPr>
        </p:nvSpPr>
        <p:spPr/>
        <p:txBody>
          <a:bodyPr/>
          <a:lstStyle/>
          <a:p>
            <a:pPr marL="0" indent="0">
              <a:buNone/>
            </a:pPr>
            <a:r>
              <a:rPr lang="en-US" dirty="0">
                <a:solidFill>
                  <a:schemeClr val="accent3">
                    <a:lumMod val="50000"/>
                  </a:schemeClr>
                </a:solidFill>
              </a:rPr>
              <a:t>Rawls theory of Justice:</a:t>
            </a:r>
          </a:p>
          <a:p>
            <a:r>
              <a:rPr lang="en-AU" dirty="0">
                <a:solidFill>
                  <a:schemeClr val="accent3">
                    <a:lumMod val="50000"/>
                  </a:schemeClr>
                </a:solidFill>
              </a:rPr>
              <a:t>Social rules of conduct should be made under a “veil of ignorance”. This idea of a veil of ignorance sees people needing to assume what Rawls calls an “original position” – where the rules by which a society will operate, and hence what is right or wrong in the way our social systems work should be made without anyone knowing what they are lot will be.</a:t>
            </a:r>
          </a:p>
          <a:p>
            <a:r>
              <a:rPr lang="en-AU" dirty="0">
                <a:solidFill>
                  <a:schemeClr val="accent3">
                    <a:lumMod val="50000"/>
                  </a:schemeClr>
                </a:solidFill>
              </a:rPr>
              <a:t>To the greatest benefit of the least advantaged.</a:t>
            </a:r>
          </a:p>
          <a:p>
            <a:endParaRPr lang="en-AU" dirty="0">
              <a:solidFill>
                <a:schemeClr val="accent3">
                  <a:lumMod val="50000"/>
                </a:schemeClr>
              </a:solidFill>
            </a:endParaRPr>
          </a:p>
          <a:p>
            <a:pPr marL="0" indent="0">
              <a:buNone/>
            </a:pPr>
            <a:endParaRPr lang="en-US" dirty="0"/>
          </a:p>
        </p:txBody>
      </p:sp>
    </p:spTree>
    <p:extLst>
      <p:ext uri="{BB962C8B-B14F-4D97-AF65-F5344CB8AC3E}">
        <p14:creationId xmlns:p14="http://schemas.microsoft.com/office/powerpoint/2010/main" val="508856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50000"/>
                  </a:schemeClr>
                </a:solidFill>
              </a:rPr>
              <a:t>Virtues approach</a:t>
            </a:r>
          </a:p>
        </p:txBody>
      </p:sp>
      <p:sp>
        <p:nvSpPr>
          <p:cNvPr id="3" name="Content Placeholder 2"/>
          <p:cNvSpPr>
            <a:spLocks noGrp="1"/>
          </p:cNvSpPr>
          <p:nvPr>
            <p:ph idx="1"/>
          </p:nvPr>
        </p:nvSpPr>
        <p:spPr/>
        <p:txBody>
          <a:bodyPr/>
          <a:lstStyle/>
          <a:p>
            <a:r>
              <a:rPr lang="en-AU" dirty="0">
                <a:solidFill>
                  <a:schemeClr val="accent3">
                    <a:lumMod val="50000"/>
                  </a:schemeClr>
                </a:solidFill>
              </a:rPr>
              <a:t>A virtue ethics is based on the consideration of what comprises a good human life and the personal qualities/virtues that provide the basis for such a life.</a:t>
            </a:r>
          </a:p>
          <a:p>
            <a:r>
              <a:rPr lang="en-AU" dirty="0">
                <a:solidFill>
                  <a:schemeClr val="accent3">
                    <a:lumMod val="50000"/>
                  </a:schemeClr>
                </a:solidFill>
              </a:rPr>
              <a:t>The virtual approach then, asks the question "what kind of person should I be?" - with ethical decision-making based on living up to these virtues.</a:t>
            </a:r>
          </a:p>
          <a:p>
            <a:r>
              <a:rPr lang="en-AU" dirty="0">
                <a:solidFill>
                  <a:schemeClr val="accent3">
                    <a:lumMod val="50000"/>
                  </a:schemeClr>
                </a:solidFill>
              </a:rPr>
              <a:t>This approach is not based on a set of rules but rather a set of personal characteristics that, if practised, will see a person likely to make sound choices when confronted with ethical matters.</a:t>
            </a:r>
            <a:endParaRPr lang="en-US" dirty="0">
              <a:solidFill>
                <a:schemeClr val="accent3">
                  <a:lumMod val="50000"/>
                </a:schemeClr>
              </a:solidFill>
            </a:endParaRPr>
          </a:p>
        </p:txBody>
      </p:sp>
    </p:spTree>
    <p:extLst>
      <p:ext uri="{BB962C8B-B14F-4D97-AF65-F5344CB8AC3E}">
        <p14:creationId xmlns:p14="http://schemas.microsoft.com/office/powerpoint/2010/main" val="4207172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e046ab0c374d1_94263525frogview-gallery.jpg"/>
          <p:cNvPicPr>
            <a:picLocks noChangeAspect="1"/>
          </p:cNvPicPr>
          <p:nvPr/>
        </p:nvPicPr>
        <p:blipFill>
          <a:blip r:embed="rId2" cstate="print"/>
          <a:stretch>
            <a:fillRect/>
          </a:stretch>
        </p:blipFill>
        <p:spPr>
          <a:xfrm>
            <a:off x="3118144" y="1551178"/>
            <a:ext cx="6144591" cy="3978622"/>
          </a:xfrm>
          <a:prstGeom prst="rect">
            <a:avLst/>
          </a:prstGeom>
        </p:spPr>
      </p:pic>
    </p:spTree>
    <p:extLst>
      <p:ext uri="{BB962C8B-B14F-4D97-AF65-F5344CB8AC3E}">
        <p14:creationId xmlns:p14="http://schemas.microsoft.com/office/powerpoint/2010/main" val="2148150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3">
                    <a:lumMod val="50000"/>
                  </a:schemeClr>
                </a:solidFill>
              </a:rPr>
              <a:t>How did I live today?</a:t>
            </a:r>
            <a:endParaRPr lang="en-US" dirty="0">
              <a:solidFill>
                <a:schemeClr val="accent3">
                  <a:lumMod val="50000"/>
                </a:schemeClr>
              </a:solidFill>
            </a:endParaRPr>
          </a:p>
        </p:txBody>
      </p:sp>
      <p:sp>
        <p:nvSpPr>
          <p:cNvPr id="8" name="Content Placeholder 7"/>
          <p:cNvSpPr>
            <a:spLocks noGrp="1"/>
          </p:cNvSpPr>
          <p:nvPr>
            <p:ph idx="1"/>
          </p:nvPr>
        </p:nvSpPr>
        <p:spPr>
          <a:xfrm>
            <a:off x="1295401" y="2556932"/>
            <a:ext cx="9601196" cy="2911566"/>
          </a:xfrm>
          <a:prstGeom prst="rect">
            <a:avLst/>
          </a:prstGeom>
        </p:spPr>
        <p:txBody>
          <a:bodyPr wrap="square">
            <a:spAutoFit/>
          </a:bodyPr>
          <a:lstStyle/>
          <a:p>
            <a:r>
              <a:rPr lang="en-AU" dirty="0">
                <a:solidFill>
                  <a:schemeClr val="accent3">
                    <a:lumMod val="50000"/>
                  </a:schemeClr>
                </a:solidFill>
              </a:rPr>
              <a:t>Did I practice any </a:t>
            </a:r>
            <a:r>
              <a:rPr lang="en-AU">
                <a:solidFill>
                  <a:schemeClr val="accent3">
                    <a:lumMod val="50000"/>
                  </a:schemeClr>
                </a:solidFill>
              </a:rPr>
              <a:t>virtues (e.g</a:t>
            </a:r>
            <a:r>
              <a:rPr lang="en-AU" dirty="0">
                <a:solidFill>
                  <a:schemeClr val="accent3">
                    <a:lumMod val="50000"/>
                  </a:schemeClr>
                </a:solidFill>
              </a:rPr>
              <a:t>., integrity, honesty, compassion)?</a:t>
            </a:r>
          </a:p>
          <a:p>
            <a:r>
              <a:rPr lang="en-AU" dirty="0">
                <a:solidFill>
                  <a:schemeClr val="accent3">
                    <a:lumMod val="50000"/>
                  </a:schemeClr>
                </a:solidFill>
              </a:rPr>
              <a:t>Did I do more good than harm?</a:t>
            </a:r>
          </a:p>
          <a:p>
            <a:r>
              <a:rPr lang="en-AU" dirty="0">
                <a:solidFill>
                  <a:schemeClr val="accent3">
                    <a:lumMod val="50000"/>
                  </a:schemeClr>
                </a:solidFill>
              </a:rPr>
              <a:t>Did I treat others with dignity and respect?</a:t>
            </a:r>
          </a:p>
          <a:p>
            <a:r>
              <a:rPr lang="en-AU" dirty="0">
                <a:solidFill>
                  <a:schemeClr val="accent3">
                    <a:lumMod val="50000"/>
                  </a:schemeClr>
                </a:solidFill>
              </a:rPr>
              <a:t>Was I fair and just?</a:t>
            </a:r>
          </a:p>
          <a:p>
            <a:r>
              <a:rPr lang="en-AU" dirty="0">
                <a:solidFill>
                  <a:schemeClr val="accent3">
                    <a:lumMod val="50000"/>
                  </a:schemeClr>
                </a:solidFill>
              </a:rPr>
              <a:t>Was my community better because I was in it? Was I better because I was in my community?</a:t>
            </a:r>
            <a:endParaRPr lang="en-US" dirty="0">
              <a:solidFill>
                <a:schemeClr val="accent3">
                  <a:lumMod val="50000"/>
                </a:schemeClr>
              </a:solidFill>
            </a:endParaRPr>
          </a:p>
        </p:txBody>
      </p:sp>
      <p:pic>
        <p:nvPicPr>
          <p:cNvPr id="9"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4750" y="5605272"/>
            <a:ext cx="5692806" cy="760308"/>
          </a:xfrm>
          <a:prstGeom prst="rect">
            <a:avLst/>
          </a:prstGeom>
        </p:spPr>
      </p:pic>
    </p:spTree>
    <p:extLst>
      <p:ext uri="{BB962C8B-B14F-4D97-AF65-F5344CB8AC3E}">
        <p14:creationId xmlns:p14="http://schemas.microsoft.com/office/powerpoint/2010/main" val="2635309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a:solidFill>
                  <a:srgbClr val="002060"/>
                </a:solidFill>
              </a:rPr>
              <a:t>Let us start with a case study in Ethics</a:t>
            </a:r>
            <a:br>
              <a:rPr lang="en-AU" b="1" dirty="0">
                <a:solidFill>
                  <a:srgbClr val="002060"/>
                </a:solidFill>
              </a:rPr>
            </a:br>
            <a:r>
              <a:rPr lang="en-AU" b="1" dirty="0">
                <a:solidFill>
                  <a:srgbClr val="002060"/>
                </a:solidFill>
              </a:rPr>
              <a:t>(Ford Pinto)</a:t>
            </a:r>
            <a:endParaRPr lang="en-US" b="1" dirty="0">
              <a:solidFill>
                <a:srgbClr val="002060"/>
              </a:solidFill>
            </a:endParaRPr>
          </a:p>
        </p:txBody>
      </p:sp>
      <p:pic>
        <p:nvPicPr>
          <p:cNvPr id="4" name="Content Placeholder 3"/>
          <p:cNvPicPr>
            <a:picLocks noGrp="1" noChangeAspect="1"/>
          </p:cNvPicPr>
          <p:nvPr>
            <p:ph idx="1"/>
          </p:nvPr>
        </p:nvPicPr>
        <p:blipFill>
          <a:blip r:embed="rId2"/>
          <a:stretch>
            <a:fillRect/>
          </a:stretch>
        </p:blipFill>
        <p:spPr>
          <a:xfrm>
            <a:off x="3445608" y="2836518"/>
            <a:ext cx="5317391" cy="3005482"/>
          </a:xfrm>
          <a:prstGeom prst="rect">
            <a:avLst/>
          </a:prstGeom>
        </p:spPr>
      </p:pic>
    </p:spTree>
    <p:extLst>
      <p:ext uri="{BB962C8B-B14F-4D97-AF65-F5344CB8AC3E}">
        <p14:creationId xmlns:p14="http://schemas.microsoft.com/office/powerpoint/2010/main" val="3050992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solidFill>
                  <a:srgbClr val="002060"/>
                </a:solidFill>
              </a:rPr>
              <a:t>Why do good people that bad things happen?</a:t>
            </a:r>
            <a:endParaRPr lang="en-US" dirty="0">
              <a:solidFill>
                <a:srgbClr val="002060"/>
              </a:solidFill>
            </a:endParaRPr>
          </a:p>
        </p:txBody>
      </p:sp>
      <p:pic>
        <p:nvPicPr>
          <p:cNvPr id="4" name="Content Placeholder 3"/>
          <p:cNvPicPr>
            <a:picLocks noGrp="1" noChangeAspect="1"/>
          </p:cNvPicPr>
          <p:nvPr>
            <p:ph idx="1"/>
          </p:nvPr>
        </p:nvPicPr>
        <p:blipFill rotWithShape="1">
          <a:blip r:embed="rId2"/>
          <a:srcRect l="25670" t="22823" r="41818" b="3487"/>
          <a:stretch/>
        </p:blipFill>
        <p:spPr>
          <a:xfrm>
            <a:off x="4374820" y="2440232"/>
            <a:ext cx="2431359" cy="309981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5416" y="5694282"/>
            <a:ext cx="6628940" cy="885334"/>
          </a:xfrm>
          <a:prstGeom prst="rect">
            <a:avLst/>
          </a:prstGeom>
        </p:spPr>
      </p:pic>
    </p:spTree>
    <p:extLst>
      <p:ext uri="{BB962C8B-B14F-4D97-AF65-F5344CB8AC3E}">
        <p14:creationId xmlns:p14="http://schemas.microsoft.com/office/powerpoint/2010/main" val="2673320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Ethical Fading?</a:t>
            </a:r>
          </a:p>
        </p:txBody>
      </p:sp>
      <p:sp>
        <p:nvSpPr>
          <p:cNvPr id="3" name="Content Placeholder 2"/>
          <p:cNvSpPr>
            <a:spLocks noGrp="1"/>
          </p:cNvSpPr>
          <p:nvPr>
            <p:ph idx="1"/>
          </p:nvPr>
        </p:nvSpPr>
        <p:spPr/>
        <p:txBody>
          <a:bodyPr/>
          <a:lstStyle/>
          <a:p>
            <a:r>
              <a:rPr lang="en-US" dirty="0">
                <a:solidFill>
                  <a:srgbClr val="002060"/>
                </a:solidFill>
              </a:rPr>
              <a:t>Ill-conceived goals</a:t>
            </a:r>
          </a:p>
          <a:p>
            <a:r>
              <a:rPr lang="en-US" dirty="0">
                <a:solidFill>
                  <a:srgbClr val="002060"/>
                </a:solidFill>
              </a:rPr>
              <a:t>Motivated blindness</a:t>
            </a:r>
          </a:p>
          <a:p>
            <a:r>
              <a:rPr lang="en-US" dirty="0">
                <a:solidFill>
                  <a:srgbClr val="002060"/>
                </a:solidFill>
              </a:rPr>
              <a:t>Indirect blindness</a:t>
            </a:r>
          </a:p>
          <a:p>
            <a:r>
              <a:rPr lang="en-US" dirty="0">
                <a:solidFill>
                  <a:srgbClr val="002060"/>
                </a:solidFill>
              </a:rPr>
              <a:t>The slippery slope </a:t>
            </a:r>
          </a:p>
          <a:p>
            <a:r>
              <a:rPr lang="en-US" dirty="0">
                <a:solidFill>
                  <a:srgbClr val="002060"/>
                </a:solidFill>
              </a:rPr>
              <a:t>Overvaluing outcomes</a:t>
            </a:r>
          </a:p>
          <a:p>
            <a:endParaRPr lang="en-US" dirty="0"/>
          </a:p>
        </p:txBody>
      </p:sp>
    </p:spTree>
    <p:extLst>
      <p:ext uri="{BB962C8B-B14F-4D97-AF65-F5344CB8AC3E}">
        <p14:creationId xmlns:p14="http://schemas.microsoft.com/office/powerpoint/2010/main" val="3622128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8554" t="33809" r="24845" b="5692"/>
          <a:stretch/>
        </p:blipFill>
        <p:spPr>
          <a:xfrm>
            <a:off x="0" y="0"/>
            <a:ext cx="12179808" cy="6858000"/>
          </a:xfrm>
          <a:prstGeom prst="rect">
            <a:avLst/>
          </a:prstGeom>
        </p:spPr>
      </p:pic>
    </p:spTree>
    <p:extLst>
      <p:ext uri="{BB962C8B-B14F-4D97-AF65-F5344CB8AC3E}">
        <p14:creationId xmlns:p14="http://schemas.microsoft.com/office/powerpoint/2010/main" val="2512135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002060"/>
                </a:solidFill>
              </a:rPr>
              <a:t>What is this thing called ethics?</a:t>
            </a:r>
            <a:endParaRPr lang="en-US" dirty="0">
              <a:solidFill>
                <a:srgbClr val="002060"/>
              </a:solidFill>
            </a:endParaRPr>
          </a:p>
        </p:txBody>
      </p:sp>
      <p:sp>
        <p:nvSpPr>
          <p:cNvPr id="3" name="Content Placeholder 2"/>
          <p:cNvSpPr>
            <a:spLocks noGrp="1"/>
          </p:cNvSpPr>
          <p:nvPr>
            <p:ph idx="1"/>
          </p:nvPr>
        </p:nvSpPr>
        <p:spPr/>
        <p:txBody>
          <a:bodyPr>
            <a:normAutofit fontScale="92500" lnSpcReduction="10000"/>
          </a:bodyPr>
          <a:lstStyle/>
          <a:p>
            <a:pPr marL="0" indent="0" algn="ctr">
              <a:buNone/>
            </a:pPr>
            <a:r>
              <a:rPr lang="en-AU" dirty="0">
                <a:solidFill>
                  <a:schemeClr val="accent3">
                    <a:lumMod val="50000"/>
                  </a:schemeClr>
                </a:solidFill>
              </a:rPr>
              <a:t>Sociologist Raymond </a:t>
            </a:r>
            <a:r>
              <a:rPr lang="en-AU" dirty="0" err="1">
                <a:solidFill>
                  <a:schemeClr val="accent3">
                    <a:lumMod val="50000"/>
                  </a:schemeClr>
                </a:solidFill>
              </a:rPr>
              <a:t>Baumhart</a:t>
            </a:r>
            <a:r>
              <a:rPr lang="en-AU" dirty="0">
                <a:solidFill>
                  <a:schemeClr val="accent3">
                    <a:lumMod val="50000"/>
                  </a:schemeClr>
                </a:solidFill>
              </a:rPr>
              <a:t> asked business people, "what is ethics mean to you?”</a:t>
            </a:r>
          </a:p>
          <a:p>
            <a:pPr marL="0" indent="0" algn="ctr">
              <a:buNone/>
            </a:pPr>
            <a:endParaRPr lang="en-AU" dirty="0">
              <a:solidFill>
                <a:schemeClr val="accent3">
                  <a:lumMod val="50000"/>
                </a:schemeClr>
              </a:solidFill>
            </a:endParaRPr>
          </a:p>
          <a:p>
            <a:r>
              <a:rPr lang="en-AU" dirty="0">
                <a:solidFill>
                  <a:schemeClr val="accent3">
                    <a:lumMod val="50000"/>
                  </a:schemeClr>
                </a:solidFill>
              </a:rPr>
              <a:t>"Ethics has to do with what my feelings tell me is right or wrong."</a:t>
            </a:r>
          </a:p>
          <a:p>
            <a:r>
              <a:rPr lang="en-AU" dirty="0">
                <a:solidFill>
                  <a:schemeClr val="accent3">
                    <a:lumMod val="50000"/>
                  </a:schemeClr>
                </a:solidFill>
              </a:rPr>
              <a:t>"Ethics has to do with my religious beliefs."</a:t>
            </a:r>
          </a:p>
          <a:p>
            <a:r>
              <a:rPr lang="en-AU" dirty="0">
                <a:solidFill>
                  <a:schemeClr val="accent3">
                    <a:lumMod val="50000"/>
                  </a:schemeClr>
                </a:solidFill>
              </a:rPr>
              <a:t>"Being ethical is doing what the law requires."</a:t>
            </a:r>
          </a:p>
          <a:p>
            <a:r>
              <a:rPr lang="en-AU" dirty="0">
                <a:solidFill>
                  <a:schemeClr val="accent3">
                    <a:lumMod val="50000"/>
                  </a:schemeClr>
                </a:solidFill>
              </a:rPr>
              <a:t>"Ethics consists of the standards of behaviour our society accepts."</a:t>
            </a:r>
          </a:p>
          <a:p>
            <a:r>
              <a:rPr lang="en-AU" dirty="0">
                <a:solidFill>
                  <a:schemeClr val="accent3">
                    <a:lumMod val="50000"/>
                  </a:schemeClr>
                </a:solidFill>
              </a:rPr>
              <a:t>"I do not know what the word means."</a:t>
            </a:r>
          </a:p>
          <a:p>
            <a:pPr marL="0" indent="0">
              <a:buNone/>
            </a:pPr>
            <a:endParaRPr lang="en-US" dirty="0"/>
          </a:p>
        </p:txBody>
      </p:sp>
      <p:pic>
        <p:nvPicPr>
          <p:cNvPr id="4"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3640" y="5653266"/>
            <a:ext cx="5467652" cy="730237"/>
          </a:xfrm>
          <a:prstGeom prst="rect">
            <a:avLst/>
          </a:prstGeom>
        </p:spPr>
      </p:pic>
    </p:spTree>
    <p:extLst>
      <p:ext uri="{BB962C8B-B14F-4D97-AF65-F5344CB8AC3E}">
        <p14:creationId xmlns:p14="http://schemas.microsoft.com/office/powerpoint/2010/main" val="2228624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002060"/>
                </a:solidFill>
              </a:rPr>
              <a:t>What is this thing called ethics?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AU" dirty="0">
                <a:solidFill>
                  <a:srgbClr val="002060"/>
                </a:solidFill>
              </a:rPr>
              <a:t>What, then, is ethics? </a:t>
            </a:r>
          </a:p>
          <a:p>
            <a:pPr marL="0" indent="0">
              <a:buNone/>
            </a:pPr>
            <a:r>
              <a:rPr lang="en-AU" dirty="0">
                <a:solidFill>
                  <a:srgbClr val="002060"/>
                </a:solidFill>
              </a:rPr>
              <a:t>Ethics is two things.</a:t>
            </a:r>
          </a:p>
          <a:p>
            <a:endParaRPr lang="en-US" dirty="0">
              <a:solidFill>
                <a:srgbClr val="002060"/>
              </a:solidFill>
            </a:endParaRPr>
          </a:p>
          <a:p>
            <a:r>
              <a:rPr lang="en-AU" dirty="0">
                <a:solidFill>
                  <a:srgbClr val="002060"/>
                </a:solidFill>
              </a:rPr>
              <a:t>First, Ethics refers to well-founded standards of right and wrong that prescribes what humans ought to do, usually in terms of rights, obligations, benefits to society, fairness, or specific virtues.</a:t>
            </a:r>
          </a:p>
          <a:p>
            <a:endParaRPr lang="en-US" dirty="0">
              <a:solidFill>
                <a:srgbClr val="002060"/>
              </a:solidFill>
            </a:endParaRPr>
          </a:p>
          <a:p>
            <a:r>
              <a:rPr lang="en-AU" dirty="0">
                <a:solidFill>
                  <a:srgbClr val="002060"/>
                </a:solidFill>
              </a:rPr>
              <a:t>Second, ethics refers to the study and development of one's ethical standards. As we discussed, feelings, laws, and social norms can deviate from what is ethical. So it is necessary to constantly examine one’s standards to ensure that these are reasonable and well-founded. Ethics also means, then, the continuous effort of studying our own moral beliefs and our moral conduct, and striving to ensure that we, and the institutions we help to shape, live up to standards that are reasonable and solidly based.</a:t>
            </a:r>
          </a:p>
          <a:p>
            <a:endParaRPr lang="en-US" dirty="0"/>
          </a:p>
          <a:p>
            <a:endParaRPr lang="en-US" dirty="0"/>
          </a:p>
          <a:p>
            <a:pPr marL="0" indent="0">
              <a:buNone/>
            </a:pPr>
            <a:endParaRPr lang="en-US" dirty="0"/>
          </a:p>
        </p:txBody>
      </p:sp>
      <p:pic>
        <p:nvPicPr>
          <p:cNvPr id="4"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2944" y="5867779"/>
            <a:ext cx="4178348" cy="558043"/>
          </a:xfrm>
          <a:prstGeom prst="rect">
            <a:avLst/>
          </a:prstGeom>
        </p:spPr>
      </p:pic>
    </p:spTree>
    <p:extLst>
      <p:ext uri="{BB962C8B-B14F-4D97-AF65-F5344CB8AC3E}">
        <p14:creationId xmlns:p14="http://schemas.microsoft.com/office/powerpoint/2010/main" val="906441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3">
                    <a:lumMod val="50000"/>
                  </a:schemeClr>
                </a:solidFill>
              </a:rPr>
              <a:t>Let us be fair </a:t>
            </a:r>
            <a:r>
              <a:rPr lang="en-AU" dirty="0">
                <a:solidFill>
                  <a:schemeClr val="accent3">
                    <a:lumMod val="50000"/>
                  </a:schemeClr>
                </a:solidFill>
                <a:sym typeface="Wingdings" panose="05000000000000000000" pitchFamily="2" charset="2"/>
              </a:rPr>
              <a:t></a:t>
            </a:r>
            <a:endParaRPr lang="en-US" dirty="0">
              <a:solidFill>
                <a:schemeClr val="accent3">
                  <a:lumMod val="50000"/>
                </a:schemeClr>
              </a:solidFill>
            </a:endParaRPr>
          </a:p>
        </p:txBody>
      </p:sp>
      <p:pic>
        <p:nvPicPr>
          <p:cNvPr id="4" name="Content Placeholder 3"/>
          <p:cNvPicPr>
            <a:picLocks noGrp="1" noChangeAspect="1"/>
          </p:cNvPicPr>
          <p:nvPr>
            <p:ph idx="1"/>
          </p:nvPr>
        </p:nvPicPr>
        <p:blipFill rotWithShape="1">
          <a:blip r:embed="rId2"/>
          <a:srcRect l="7420" t="23787" r="36461" b="13651"/>
          <a:stretch/>
        </p:blipFill>
        <p:spPr>
          <a:xfrm>
            <a:off x="4169664" y="2660904"/>
            <a:ext cx="3310128" cy="2075688"/>
          </a:xfrm>
          <a:prstGeom prst="rect">
            <a:avLst/>
          </a:prstGeom>
        </p:spPr>
      </p:pic>
      <p:sp>
        <p:nvSpPr>
          <p:cNvPr id="5" name="TextBox 4"/>
          <p:cNvSpPr txBox="1"/>
          <p:nvPr/>
        </p:nvSpPr>
        <p:spPr>
          <a:xfrm>
            <a:off x="2825496" y="4919473"/>
            <a:ext cx="6693408" cy="1200329"/>
          </a:xfrm>
          <a:prstGeom prst="rect">
            <a:avLst/>
          </a:prstGeom>
          <a:noFill/>
        </p:spPr>
        <p:txBody>
          <a:bodyPr wrap="square" rtlCol="0">
            <a:spAutoFit/>
          </a:bodyPr>
          <a:lstStyle/>
          <a:p>
            <a:r>
              <a:rPr lang="en-US" dirty="0">
                <a:solidFill>
                  <a:schemeClr val="accent3">
                    <a:lumMod val="50000"/>
                  </a:schemeClr>
                </a:solidFill>
                <a:hlinkClick r:id="rId3"/>
              </a:rPr>
              <a:t>https://www.youtube.com/watch?v=lKhAd0Tyny0</a:t>
            </a:r>
            <a:endParaRPr lang="en-US" dirty="0">
              <a:solidFill>
                <a:schemeClr val="accent3">
                  <a:lumMod val="50000"/>
                </a:schemeClr>
              </a:solidFill>
            </a:endParaRPr>
          </a:p>
          <a:p>
            <a:endParaRPr lang="en-US" dirty="0">
              <a:solidFill>
                <a:schemeClr val="accent3">
                  <a:lumMod val="50000"/>
                </a:schemeClr>
              </a:solidFill>
            </a:endParaRPr>
          </a:p>
          <a:p>
            <a:endParaRPr lang="en-US" dirty="0">
              <a:solidFill>
                <a:schemeClr val="accent3">
                  <a:lumMod val="50000"/>
                </a:schemeClr>
              </a:solidFill>
            </a:endParaRPr>
          </a:p>
          <a:p>
            <a:endParaRPr lang="en-US" dirty="0"/>
          </a:p>
        </p:txBody>
      </p:sp>
    </p:spTree>
    <p:extLst>
      <p:ext uri="{BB962C8B-B14F-4D97-AF65-F5344CB8AC3E}">
        <p14:creationId xmlns:p14="http://schemas.microsoft.com/office/powerpoint/2010/main" val="3741605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AU" dirty="0"/>
            </a:br>
            <a:r>
              <a:rPr lang="en-AU" dirty="0">
                <a:solidFill>
                  <a:schemeClr val="accent3">
                    <a:lumMod val="50000"/>
                  </a:schemeClr>
                </a:solidFill>
              </a:rPr>
              <a:t>How do we identify ethical standards? </a:t>
            </a:r>
            <a:br>
              <a:rPr lang="en-AU" dirty="0"/>
            </a:br>
            <a:br>
              <a:rPr lang="en-US" dirty="0"/>
            </a:br>
            <a:endParaRPr lang="en-US" dirty="0"/>
          </a:p>
        </p:txBody>
      </p:sp>
      <p:sp>
        <p:nvSpPr>
          <p:cNvPr id="3" name="Content Placeholder 2"/>
          <p:cNvSpPr>
            <a:spLocks noGrp="1"/>
          </p:cNvSpPr>
          <p:nvPr>
            <p:ph idx="1"/>
          </p:nvPr>
        </p:nvSpPr>
        <p:spPr/>
        <p:txBody>
          <a:bodyPr/>
          <a:lstStyle/>
          <a:p>
            <a:pPr marL="0" indent="0">
              <a:buNone/>
            </a:pPr>
            <a:r>
              <a:rPr lang="en-AU" dirty="0">
                <a:solidFill>
                  <a:schemeClr val="accent3">
                    <a:lumMod val="50000"/>
                  </a:schemeClr>
                </a:solidFill>
              </a:rPr>
              <a:t>There are two fundamental problems in identifying the ethical standards</a:t>
            </a:r>
            <a:br>
              <a:rPr lang="en-AU" dirty="0">
                <a:solidFill>
                  <a:schemeClr val="accent3">
                    <a:lumMod val="50000"/>
                  </a:schemeClr>
                </a:solidFill>
              </a:rPr>
            </a:br>
            <a:br>
              <a:rPr lang="en-US" dirty="0">
                <a:solidFill>
                  <a:schemeClr val="accent3">
                    <a:lumMod val="50000"/>
                  </a:schemeClr>
                </a:solidFill>
              </a:rPr>
            </a:br>
            <a:r>
              <a:rPr lang="en-US" dirty="0">
                <a:solidFill>
                  <a:schemeClr val="accent3">
                    <a:lumMod val="50000"/>
                  </a:schemeClr>
                </a:solidFill>
              </a:rPr>
              <a:t>1. </a:t>
            </a:r>
            <a:r>
              <a:rPr lang="en-AU" dirty="0">
                <a:solidFill>
                  <a:schemeClr val="accent3">
                    <a:lumMod val="50000"/>
                  </a:schemeClr>
                </a:solidFill>
              </a:rPr>
              <a:t>On what to we base our ethical standards?</a:t>
            </a:r>
            <a:br>
              <a:rPr lang="en-AU" dirty="0">
                <a:solidFill>
                  <a:schemeClr val="accent3">
                    <a:lumMod val="50000"/>
                  </a:schemeClr>
                </a:solidFill>
              </a:rPr>
            </a:br>
            <a:r>
              <a:rPr lang="en-AU" dirty="0">
                <a:solidFill>
                  <a:schemeClr val="accent3">
                    <a:lumMod val="50000"/>
                  </a:schemeClr>
                </a:solidFill>
              </a:rPr>
              <a:t>2. How do those standards get applied to specific situations we face?</a:t>
            </a:r>
            <a:br>
              <a:rPr lang="en-AU" dirty="0">
                <a:solidFill>
                  <a:schemeClr val="accent3">
                    <a:lumMod val="50000"/>
                  </a:schemeClr>
                </a:solidFill>
              </a:rPr>
            </a:br>
            <a:endParaRPr lang="en-US" dirty="0">
              <a:solidFill>
                <a:schemeClr val="accent3">
                  <a:lumMod val="50000"/>
                </a:schemeClr>
              </a:solidFill>
            </a:endParaRPr>
          </a:p>
        </p:txBody>
      </p:sp>
      <p:pic>
        <p:nvPicPr>
          <p:cNvPr id="4"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9342" y="5623560"/>
            <a:ext cx="5692806" cy="760308"/>
          </a:xfrm>
          <a:prstGeom prst="rect">
            <a:avLst/>
          </a:prstGeom>
        </p:spPr>
      </p:pic>
    </p:spTree>
    <p:extLst>
      <p:ext uri="{BB962C8B-B14F-4D97-AF65-F5344CB8AC3E}">
        <p14:creationId xmlns:p14="http://schemas.microsoft.com/office/powerpoint/2010/main" val="41691241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51b597337ad35cb2fb3dac8f541d3243610501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88</TotalTime>
  <Words>946</Words>
  <Application>Microsoft Office PowerPoint</Application>
  <PresentationFormat>Widescreen</PresentationFormat>
  <Paragraphs>72</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Garamond</vt:lpstr>
      <vt:lpstr>Wingdings</vt:lpstr>
      <vt:lpstr>Organic</vt:lpstr>
      <vt:lpstr>Ethics</vt:lpstr>
      <vt:lpstr>Let us start with a case study in Ethics (Ford Pinto)</vt:lpstr>
      <vt:lpstr>Why do good people that bad things happen?</vt:lpstr>
      <vt:lpstr>Ethical Fading?</vt:lpstr>
      <vt:lpstr>PowerPoint Presentation</vt:lpstr>
      <vt:lpstr>What is this thing called ethics?</vt:lpstr>
      <vt:lpstr>What is this thing called ethics?</vt:lpstr>
      <vt:lpstr>Let us be fair </vt:lpstr>
      <vt:lpstr> How do we identify ethical standards?   </vt:lpstr>
      <vt:lpstr>Ethical Frameworks</vt:lpstr>
      <vt:lpstr>The consequentialist approach</vt:lpstr>
      <vt:lpstr>Utilitarianism</vt:lpstr>
      <vt:lpstr>Deontological approach</vt:lpstr>
      <vt:lpstr>Deontological approach</vt:lpstr>
      <vt:lpstr>Rights approach</vt:lpstr>
      <vt:lpstr>Virtues approach</vt:lpstr>
      <vt:lpstr>PowerPoint Presentation</vt:lpstr>
      <vt:lpstr>How did I live today?</vt:lpstr>
    </vt:vector>
  </TitlesOfParts>
  <Company>University of South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dc:title>
  <dc:creator>Sukhbir Sandhu</dc:creator>
  <cp:lastModifiedBy>Sukhbir Sandhu</cp:lastModifiedBy>
  <cp:revision>14</cp:revision>
  <dcterms:created xsi:type="dcterms:W3CDTF">2016-10-04T05:57:25Z</dcterms:created>
  <dcterms:modified xsi:type="dcterms:W3CDTF">2016-10-05T11:38:40Z</dcterms:modified>
</cp:coreProperties>
</file>