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6" r:id="rId2"/>
    <p:sldId id="258" r:id="rId3"/>
    <p:sldId id="264" r:id="rId4"/>
    <p:sldId id="281" r:id="rId5"/>
    <p:sldId id="266" r:id="rId6"/>
    <p:sldId id="267" r:id="rId7"/>
    <p:sldId id="268" r:id="rId8"/>
    <p:sldId id="270" r:id="rId9"/>
    <p:sldId id="271" r:id="rId10"/>
    <p:sldId id="272" r:id="rId11"/>
    <p:sldId id="282" r:id="rId12"/>
    <p:sldId id="273" r:id="rId13"/>
    <p:sldId id="257" r:id="rId14"/>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88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8"/>
    <a:srgbClr val="70B6AD"/>
    <a:srgbClr val="CE3D62"/>
    <a:srgbClr val="CE4B7F"/>
    <a:srgbClr val="7876DF"/>
    <a:srgbClr val="8FCACC"/>
    <a:srgbClr val="EC7F00"/>
    <a:srgbClr val="FF9700"/>
    <a:srgbClr val="E632C0"/>
    <a:srgbClr val="003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9757" autoAdjust="0"/>
  </p:normalViewPr>
  <p:slideViewPr>
    <p:cSldViewPr snapToGrid="0" snapToObjects="1">
      <p:cViewPr>
        <p:scale>
          <a:sx n="134" d="100"/>
          <a:sy n="134" d="100"/>
        </p:scale>
        <p:origin x="-1848" y="-78"/>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6" name="Picture 5" descr="Corporate slides_for PPT(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dirty="0" smtClean="0"/>
              <a:t>Insert title here</a:t>
            </a:r>
            <a:endParaRPr lang="en-US" dirty="0"/>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dirty="0" smtClean="0"/>
              <a:t>Insert title or delete if not required</a:t>
            </a:r>
            <a:endParaRPr lang="en-US" dirty="0"/>
          </a:p>
        </p:txBody>
      </p:sp>
      <p:pic>
        <p:nvPicPr>
          <p:cNvPr id="2" name="Picture 1"/>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39441" y="399932"/>
            <a:ext cx="2876465" cy="1384195"/>
          </a:xfrm>
          <a:prstGeom prst="rect">
            <a:avLst/>
          </a:prstGeom>
        </p:spPr>
      </p:pic>
    </p:spTree>
    <p:extLst>
      <p:ext uri="{BB962C8B-B14F-4D97-AF65-F5344CB8AC3E}">
        <p14:creationId xmlns:p14="http://schemas.microsoft.com/office/powerpoint/2010/main" val="168138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phic element background and text">
    <p:bg>
      <p:bgPr>
        <a:solidFill>
          <a:schemeClr val="bg1"/>
        </a:solidFill>
        <a:effectLst/>
      </p:bgPr>
    </p:bg>
    <p:spTree>
      <p:nvGrpSpPr>
        <p:cNvPr id="1" name=""/>
        <p:cNvGrpSpPr/>
        <p:nvPr/>
      </p:nvGrpSpPr>
      <p:grpSpPr>
        <a:xfrm>
          <a:off x="0" y="0"/>
          <a:ext cx="0" cy="0"/>
          <a:chOff x="0" y="0"/>
          <a:chExt cx="0" cy="0"/>
        </a:xfrm>
      </p:grpSpPr>
      <p:pic>
        <p:nvPicPr>
          <p:cNvPr id="2" name="Picture 1" descr="Corporate slides_for PPT(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 Placeholder 3"/>
          <p:cNvSpPr>
            <a:spLocks noGrp="1"/>
          </p:cNvSpPr>
          <p:nvPr>
            <p:ph type="body" sz="quarter" idx="11" hasCustomPrompt="1"/>
          </p:nvPr>
        </p:nvSpPr>
        <p:spPr>
          <a:xfrm>
            <a:off x="751840" y="650241"/>
            <a:ext cx="7680960" cy="3901439"/>
          </a:xfrm>
          <a:prstGeom prst="rect">
            <a:avLst/>
          </a:prstGeom>
        </p:spPr>
        <p:txBody>
          <a:bodyPr anchor="ctr"/>
          <a:lstStyle>
            <a:lvl1pPr marL="0" indent="0" algn="ctr">
              <a:lnSpc>
                <a:spcPct val="90000"/>
              </a:lnSpc>
              <a:buNone/>
              <a:defRPr sz="3600" b="1">
                <a:solidFill>
                  <a:schemeClr val="bg1"/>
                </a:solidFill>
              </a:defRPr>
            </a:lvl1pPr>
          </a:lstStyle>
          <a:p>
            <a:pPr lvl="0"/>
            <a:r>
              <a:rPr lang="en-US" dirty="0" smtClean="0"/>
              <a:t>Type text here</a:t>
            </a:r>
            <a:endParaRPr lang="en-AU" dirty="0"/>
          </a:p>
        </p:txBody>
      </p:sp>
    </p:spTree>
    <p:extLst>
      <p:ext uri="{BB962C8B-B14F-4D97-AF65-F5344CB8AC3E}">
        <p14:creationId xmlns:p14="http://schemas.microsoft.com/office/powerpoint/2010/main" val="389684794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ur box text left/image righ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4570413" y="0"/>
            <a:ext cx="4573587" cy="514350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dirty="0" smtClean="0"/>
              <a:t>Drag picture to placeholder or c</a:t>
            </a:r>
            <a:r>
              <a:rPr lang="en-AU" dirty="0" smtClean="0"/>
              <a:t>lick </a:t>
            </a:r>
            <a:br>
              <a:rPr lang="en-AU" dirty="0" smtClean="0"/>
            </a:br>
            <a:r>
              <a:rPr lang="en-AU" dirty="0" smtClean="0"/>
              <a:t>icon to add</a:t>
            </a:r>
          </a:p>
        </p:txBody>
      </p:sp>
      <p:sp>
        <p:nvSpPr>
          <p:cNvPr id="4" name="Text Placeholder 3"/>
          <p:cNvSpPr>
            <a:spLocks noGrp="1"/>
          </p:cNvSpPr>
          <p:nvPr>
            <p:ph type="body" sz="quarter" idx="11" hasCustomPrompt="1"/>
          </p:nvPr>
        </p:nvSpPr>
        <p:spPr>
          <a:xfrm>
            <a:off x="0" y="0"/>
            <a:ext cx="4570413" cy="5143500"/>
          </a:xfrm>
          <a:prstGeom prst="rect">
            <a:avLst/>
          </a:prstGeom>
          <a:solidFill>
            <a:schemeClr val="accent1">
              <a:lumMod val="75000"/>
            </a:schemeClr>
          </a:solidFill>
        </p:spPr>
        <p:txBody>
          <a:bodyPr lIns="396000" tIns="327600" rIns="396000" bIns="327600" anchor="ctr"/>
          <a:lstStyle>
            <a:lvl1pPr marL="0" indent="0">
              <a:lnSpc>
                <a:spcPct val="90000"/>
              </a:lnSpc>
              <a:buNone/>
              <a:defRPr sz="3600" b="1" baseline="0">
                <a:solidFill>
                  <a:schemeClr val="bg1"/>
                </a:solidFill>
              </a:defRPr>
            </a:lvl1pPr>
          </a:lstStyle>
          <a:p>
            <a:pPr lvl="0"/>
            <a:r>
              <a:rPr lang="en-US" dirty="0" smtClean="0"/>
              <a:t>Type text here. Change the background </a:t>
            </a:r>
            <a:r>
              <a:rPr lang="en-US" dirty="0" err="1" smtClean="0"/>
              <a:t>colour</a:t>
            </a:r>
            <a:r>
              <a:rPr lang="en-US" dirty="0" smtClean="0"/>
              <a:t> to compliment your image</a:t>
            </a:r>
            <a:endParaRPr lang="en-AU" dirty="0"/>
          </a:p>
        </p:txBody>
      </p:sp>
    </p:spTree>
    <p:extLst>
      <p:ext uri="{BB962C8B-B14F-4D97-AF65-F5344CB8AC3E}">
        <p14:creationId xmlns:p14="http://schemas.microsoft.com/office/powerpoint/2010/main" val="166906960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ur box text right/image left">
    <p:spTree>
      <p:nvGrpSpPr>
        <p:cNvPr id="1" name=""/>
        <p:cNvGrpSpPr/>
        <p:nvPr/>
      </p:nvGrpSpPr>
      <p:grpSpPr>
        <a:xfrm>
          <a:off x="0" y="0"/>
          <a:ext cx="0" cy="0"/>
          <a:chOff x="0" y="0"/>
          <a:chExt cx="0" cy="0"/>
        </a:xfrm>
      </p:grpSpPr>
      <p:sp>
        <p:nvSpPr>
          <p:cNvPr id="6" name="Picture Placeholder 4"/>
          <p:cNvSpPr>
            <a:spLocks noGrp="1"/>
          </p:cNvSpPr>
          <p:nvPr>
            <p:ph type="pic" sz="quarter" idx="10" hasCustomPrompt="1"/>
          </p:nvPr>
        </p:nvSpPr>
        <p:spPr>
          <a:xfrm>
            <a:off x="-1" y="0"/>
            <a:ext cx="4570413" cy="514350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dirty="0" smtClean="0"/>
              <a:t>Drag picture to placeholder or c</a:t>
            </a:r>
            <a:r>
              <a:rPr lang="en-AU" dirty="0" smtClean="0"/>
              <a:t>lick </a:t>
            </a:r>
            <a:br>
              <a:rPr lang="en-AU" dirty="0" smtClean="0"/>
            </a:br>
            <a:r>
              <a:rPr lang="en-AU" dirty="0" smtClean="0"/>
              <a:t>icon to add</a:t>
            </a:r>
          </a:p>
        </p:txBody>
      </p:sp>
      <p:sp>
        <p:nvSpPr>
          <p:cNvPr id="11" name="Text Placeholder 3"/>
          <p:cNvSpPr>
            <a:spLocks noGrp="1"/>
          </p:cNvSpPr>
          <p:nvPr>
            <p:ph type="body" sz="quarter" idx="11" hasCustomPrompt="1"/>
          </p:nvPr>
        </p:nvSpPr>
        <p:spPr>
          <a:xfrm>
            <a:off x="4570413" y="0"/>
            <a:ext cx="4573587" cy="5143500"/>
          </a:xfrm>
          <a:prstGeom prst="rect">
            <a:avLst/>
          </a:prstGeom>
          <a:solidFill>
            <a:srgbClr val="EC7F00"/>
          </a:solidFill>
        </p:spPr>
        <p:txBody>
          <a:bodyPr lIns="396000" tIns="327600" rIns="396000" bIns="327600" anchor="ctr"/>
          <a:lstStyle>
            <a:lvl1pPr marL="0" indent="0">
              <a:lnSpc>
                <a:spcPct val="90000"/>
              </a:lnSpc>
              <a:buNone/>
              <a:defRPr sz="3600" b="1" baseline="0">
                <a:solidFill>
                  <a:schemeClr val="bg1"/>
                </a:solidFill>
              </a:defRPr>
            </a:lvl1pPr>
          </a:lstStyle>
          <a:p>
            <a:pPr lvl="0"/>
            <a:r>
              <a:rPr lang="en-US" dirty="0" smtClean="0"/>
              <a:t>Type text here. Change the background </a:t>
            </a:r>
            <a:r>
              <a:rPr lang="en-US" dirty="0" err="1" smtClean="0"/>
              <a:t>colour</a:t>
            </a:r>
            <a:r>
              <a:rPr lang="en-US" dirty="0" smtClean="0"/>
              <a:t> to compliment your image</a:t>
            </a:r>
            <a:endParaRPr lang="en-AU" dirty="0"/>
          </a:p>
        </p:txBody>
      </p:sp>
    </p:spTree>
    <p:extLst>
      <p:ext uri="{BB962C8B-B14F-4D97-AF65-F5344CB8AC3E}">
        <p14:creationId xmlns:p14="http://schemas.microsoft.com/office/powerpoint/2010/main" val="41252825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ish">
    <p:bg>
      <p:bgPr>
        <a:solidFill>
          <a:schemeClr val="bg1"/>
        </a:solidFill>
        <a:effectLst/>
      </p:bgPr>
    </p:bg>
    <p:spTree>
      <p:nvGrpSpPr>
        <p:cNvPr id="1" name=""/>
        <p:cNvGrpSpPr/>
        <p:nvPr/>
      </p:nvGrpSpPr>
      <p:grpSpPr>
        <a:xfrm>
          <a:off x="0" y="0"/>
          <a:ext cx="0" cy="0"/>
          <a:chOff x="0" y="0"/>
          <a:chExt cx="0" cy="0"/>
        </a:xfrm>
      </p:grpSpPr>
      <p:pic>
        <p:nvPicPr>
          <p:cNvPr id="2" name="Picture 1" descr="Corporate slides_for PPT(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4693" y="1030848"/>
            <a:ext cx="6240227" cy="285066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a:solidFill>
                  <a:srgbClr val="0000C8"/>
                </a:solidFill>
              </a:defRPr>
            </a:lvl1pPr>
          </a:lstStyle>
          <a:p>
            <a:pPr lvl="0"/>
            <a:r>
              <a:rPr lang="en-US" dirty="0" smtClean="0"/>
              <a:t>Type heading</a:t>
            </a:r>
            <a:endParaRPr lang="en-AU" dirty="0"/>
          </a:p>
        </p:txBody>
      </p:sp>
      <p:sp>
        <p:nvSpPr>
          <p:cNvPr id="11" name="Text Placeholder 3"/>
          <p:cNvSpPr>
            <a:spLocks noGrp="1"/>
          </p:cNvSpPr>
          <p:nvPr>
            <p:ph type="body" sz="quarter" idx="12" hasCustomPrompt="1"/>
          </p:nvPr>
        </p:nvSpPr>
        <p:spPr>
          <a:xfrm>
            <a:off x="416209" y="1295405"/>
            <a:ext cx="8280751" cy="3408675"/>
          </a:xfrm>
          <a:prstGeom prst="rect">
            <a:avLst/>
          </a:prstGeom>
        </p:spPr>
        <p:txBody>
          <a:bodyPr/>
          <a:lstStyle>
            <a:lvl1pPr marL="0" indent="0">
              <a:lnSpc>
                <a:spcPct val="90000"/>
              </a:lnSpc>
              <a:spcBef>
                <a:spcPts val="0"/>
              </a:spcBef>
              <a:spcAft>
                <a:spcPts val="1200"/>
              </a:spcAft>
              <a:buNone/>
              <a:defRPr sz="2400" b="0" baseline="0">
                <a:solidFill>
                  <a:schemeClr val="tx1"/>
                </a:solidFill>
              </a:defRPr>
            </a:lvl1pPr>
          </a:lstStyle>
          <a:p>
            <a:pPr lvl="0"/>
            <a:r>
              <a:rPr lang="en-US" dirty="0" smtClean="0"/>
              <a:t>Type text</a:t>
            </a:r>
            <a:endParaRPr lang="en-AU" dirty="0"/>
          </a:p>
        </p:txBody>
      </p:sp>
    </p:spTree>
    <p:extLst>
      <p:ext uri="{BB962C8B-B14F-4D97-AF65-F5344CB8AC3E}">
        <p14:creationId xmlns:p14="http://schemas.microsoft.com/office/powerpoint/2010/main" val="126627742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eft/Image righ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2000" y="0"/>
            <a:ext cx="4572000" cy="514350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dirty="0" smtClean="0"/>
              <a:t>Drag picture to placeholder or c</a:t>
            </a:r>
            <a:r>
              <a:rPr lang="en-AU" dirty="0" smtClean="0"/>
              <a:t>lick </a:t>
            </a:r>
            <a:br>
              <a:rPr lang="en-AU" dirty="0" smtClean="0"/>
            </a:br>
            <a:r>
              <a:rPr lang="en-AU" dirty="0" smtClean="0"/>
              <a:t>icon to add</a:t>
            </a:r>
          </a:p>
        </p:txBody>
      </p:sp>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000C8"/>
                </a:solidFill>
              </a:defRPr>
            </a:lvl1pPr>
          </a:lstStyle>
          <a:p>
            <a:pPr lvl="0"/>
            <a:r>
              <a:rPr lang="en-US" dirty="0" smtClean="0"/>
              <a:t>Type heading</a:t>
            </a:r>
            <a:endParaRPr lang="en-AU" dirty="0"/>
          </a:p>
        </p:txBody>
      </p:sp>
      <p:sp>
        <p:nvSpPr>
          <p:cNvPr id="13" name="Text Placeholder 3"/>
          <p:cNvSpPr>
            <a:spLocks noGrp="1"/>
          </p:cNvSpPr>
          <p:nvPr>
            <p:ph type="body" sz="quarter" idx="12" hasCustomPrompt="1"/>
          </p:nvPr>
        </p:nvSpPr>
        <p:spPr>
          <a:xfrm>
            <a:off x="416209" y="1295405"/>
            <a:ext cx="3810351" cy="3408675"/>
          </a:xfrm>
          <a:prstGeom prst="rect">
            <a:avLst/>
          </a:prstGeom>
        </p:spPr>
        <p:txBody>
          <a:bodyPr/>
          <a:lstStyle>
            <a:lvl1pPr marL="0" indent="0">
              <a:lnSpc>
                <a:spcPct val="90000"/>
              </a:lnSpc>
              <a:spcBef>
                <a:spcPts val="0"/>
              </a:spcBef>
              <a:spcAft>
                <a:spcPts val="1200"/>
              </a:spcAft>
              <a:buNone/>
              <a:defRPr sz="2400" b="0" baseline="0">
                <a:solidFill>
                  <a:schemeClr val="tx1"/>
                </a:solidFill>
              </a:defRPr>
            </a:lvl1pPr>
          </a:lstStyle>
          <a:p>
            <a:pPr lvl="0"/>
            <a:r>
              <a:rPr lang="en-US" dirty="0" smtClean="0"/>
              <a:t>Type text</a:t>
            </a:r>
            <a:endParaRPr lang="en-AU" dirty="0"/>
          </a:p>
        </p:txBody>
      </p:sp>
    </p:spTree>
    <p:extLst>
      <p:ext uri="{BB962C8B-B14F-4D97-AF65-F5344CB8AC3E}">
        <p14:creationId xmlns:p14="http://schemas.microsoft.com/office/powerpoint/2010/main" val="60076533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right/Image lef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4572000" cy="514350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sz="3200" i="1">
                <a:solidFill>
                  <a:srgbClr val="E632C0"/>
                </a:solidFill>
              </a:defRPr>
            </a:lvl1pPr>
          </a:lstStyle>
          <a:p>
            <a:r>
              <a:rPr lang="en-US" dirty="0" smtClean="0"/>
              <a:t>Drag picture to placeholder or c</a:t>
            </a:r>
            <a:r>
              <a:rPr lang="en-AU" dirty="0" smtClean="0"/>
              <a:t>lick </a:t>
            </a:r>
            <a:br>
              <a:rPr lang="en-AU" dirty="0" smtClean="0"/>
            </a:br>
            <a:r>
              <a:rPr lang="en-AU" dirty="0" smtClean="0"/>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000C8"/>
                </a:solidFill>
              </a:defRPr>
            </a:lvl1pPr>
          </a:lstStyle>
          <a:p>
            <a:pPr lvl="0"/>
            <a:r>
              <a:rPr lang="en-US" dirty="0" smtClean="0"/>
              <a:t>Type heading</a:t>
            </a:r>
            <a:endParaRPr lang="en-AU" dirty="0"/>
          </a:p>
        </p:txBody>
      </p:sp>
      <p:sp>
        <p:nvSpPr>
          <p:cNvPr id="13" name="Text Placeholder 3"/>
          <p:cNvSpPr>
            <a:spLocks noGrp="1"/>
          </p:cNvSpPr>
          <p:nvPr>
            <p:ph type="body" sz="quarter" idx="12" hasCustomPrompt="1"/>
          </p:nvPr>
        </p:nvSpPr>
        <p:spPr>
          <a:xfrm>
            <a:off x="4947569" y="1295405"/>
            <a:ext cx="3810351" cy="3469635"/>
          </a:xfrm>
          <a:prstGeom prst="rect">
            <a:avLst/>
          </a:prstGeom>
        </p:spPr>
        <p:txBody>
          <a:bodyPr/>
          <a:lstStyle>
            <a:lvl1pPr marL="0" indent="0">
              <a:lnSpc>
                <a:spcPct val="90000"/>
              </a:lnSpc>
              <a:spcBef>
                <a:spcPts val="0"/>
              </a:spcBef>
              <a:spcAft>
                <a:spcPts val="1200"/>
              </a:spcAft>
              <a:buNone/>
              <a:defRPr sz="2400" b="0" baseline="0">
                <a:solidFill>
                  <a:schemeClr val="tx1"/>
                </a:solidFill>
              </a:defRPr>
            </a:lvl1pPr>
          </a:lstStyle>
          <a:p>
            <a:pPr lvl="0"/>
            <a:r>
              <a:rPr lang="en-US" dirty="0" smtClean="0"/>
              <a:t>Type text</a:t>
            </a:r>
            <a:endParaRPr lang="en-AU" dirty="0"/>
          </a:p>
        </p:txBody>
      </p:sp>
    </p:spTree>
    <p:extLst>
      <p:ext uri="{BB962C8B-B14F-4D97-AF65-F5344CB8AC3E}">
        <p14:creationId xmlns:p14="http://schemas.microsoft.com/office/powerpoint/2010/main" val="161664208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p:spPr>
        <p:txBody>
          <a:bodyPr vert="horz" anchor="ctr"/>
          <a:lstStyle>
            <a:lvl1pPr marL="0" indent="0" algn="ctr">
              <a:buNone/>
              <a:defRPr i="1" baseline="0">
                <a:solidFill>
                  <a:srgbClr val="E632C0"/>
                </a:solidFill>
              </a:defRPr>
            </a:lvl1pPr>
          </a:lstStyle>
          <a:p>
            <a:r>
              <a:rPr lang="en-US" smtClean="0"/>
              <a:t>Click icon to add picture</a:t>
            </a:r>
            <a:endParaRPr lang="en-AU" dirty="0" smtClean="0"/>
          </a:p>
        </p:txBody>
      </p:sp>
    </p:spTree>
    <p:extLst>
      <p:ext uri="{BB962C8B-B14F-4D97-AF65-F5344CB8AC3E}">
        <p14:creationId xmlns:p14="http://schemas.microsoft.com/office/powerpoint/2010/main" val="1848636496"/>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3" name="Picture 2" descr="Corporate slides_for PPT_bkgr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4979"/>
            <a:ext cx="9144000" cy="878681"/>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000C8"/>
                </a:solidFill>
              </a:defRPr>
            </a:lvl1pPr>
          </a:lstStyle>
          <a:p>
            <a:pPr lvl="0"/>
            <a:r>
              <a:rPr lang="en-US" dirty="0" smtClean="0"/>
              <a:t>Type heading here</a:t>
            </a:r>
            <a:endParaRPr lang="en-AU" dirty="0"/>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0" indent="0">
              <a:lnSpc>
                <a:spcPct val="90000"/>
              </a:lnSpc>
              <a:spcBef>
                <a:spcPts val="0"/>
              </a:spcBef>
              <a:spcAft>
                <a:spcPts val="1200"/>
              </a:spcAft>
              <a:buNone/>
              <a:defRPr sz="2400" b="0" baseline="0">
                <a:solidFill>
                  <a:schemeClr val="tx1"/>
                </a:solidFill>
              </a:defRPr>
            </a:lvl1pPr>
          </a:lstStyle>
          <a:p>
            <a:pPr lvl="0"/>
            <a:r>
              <a:rPr lang="en-US" dirty="0" smtClean="0"/>
              <a:t>Type text here</a:t>
            </a:r>
            <a:endParaRPr lang="en-AU" dirty="0"/>
          </a:p>
        </p:txBody>
      </p:sp>
      <p:pic>
        <p:nvPicPr>
          <p:cNvPr id="2" name="Picture 1"/>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055" y="4293727"/>
            <a:ext cx="1755808" cy="845897"/>
          </a:xfrm>
          <a:prstGeom prst="rect">
            <a:avLst/>
          </a:prstGeom>
        </p:spPr>
      </p:pic>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dirty="0" smtClean="0"/>
              <a:t>Drag picture to placeholder or c</a:t>
            </a:r>
            <a:r>
              <a:rPr lang="en-AU" dirty="0" smtClean="0"/>
              <a:t>lick </a:t>
            </a:r>
            <a:br>
              <a:rPr lang="en-AU" dirty="0" smtClean="0"/>
            </a:br>
            <a:r>
              <a:rPr lang="en-AU" dirty="0" smtClean="0"/>
              <a:t>icon to add</a:t>
            </a:r>
          </a:p>
        </p:txBody>
      </p:sp>
      <p:pic>
        <p:nvPicPr>
          <p:cNvPr id="9" name="Picture 8" descr="Corporate slides_for PPT_bkgr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4979"/>
            <a:ext cx="9144000" cy="878681"/>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000C8"/>
                </a:solidFill>
              </a:defRPr>
            </a:lvl1pPr>
          </a:lstStyle>
          <a:p>
            <a:pPr lvl="0"/>
            <a:r>
              <a:rPr lang="en-US" dirty="0" smtClean="0"/>
              <a:t>Type heading</a:t>
            </a:r>
            <a:endParaRPr lang="en-AU" dirty="0"/>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0" indent="0">
              <a:lnSpc>
                <a:spcPct val="90000"/>
              </a:lnSpc>
              <a:spcBef>
                <a:spcPts val="0"/>
              </a:spcBef>
              <a:spcAft>
                <a:spcPts val="1200"/>
              </a:spcAft>
              <a:buNone/>
              <a:defRPr sz="2400" b="0" baseline="0">
                <a:solidFill>
                  <a:schemeClr val="tx1"/>
                </a:solidFill>
              </a:defRPr>
            </a:lvl1pPr>
          </a:lstStyle>
          <a:p>
            <a:pPr lvl="0"/>
            <a:r>
              <a:rPr lang="en-US" dirty="0" smtClean="0"/>
              <a:t>Type text here</a:t>
            </a:r>
            <a:endParaRPr lang="en-AU" dirty="0"/>
          </a:p>
        </p:txBody>
      </p:sp>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055" y="4293727"/>
            <a:ext cx="1755808" cy="845897"/>
          </a:xfrm>
          <a:prstGeom prst="rect">
            <a:avLst/>
          </a:prstGeom>
        </p:spPr>
      </p:pic>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9" name="Picture 8" descr="Corporate slides_for PPT_bkgr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4979"/>
            <a:ext cx="9144000" cy="878681"/>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dirty="0" smtClean="0"/>
              <a:t>Drag picture to placeholder or c</a:t>
            </a:r>
            <a:r>
              <a:rPr lang="en-AU" dirty="0" smtClean="0"/>
              <a:t>lick </a:t>
            </a:r>
            <a:br>
              <a:rPr lang="en-AU" dirty="0" smtClean="0"/>
            </a:br>
            <a:r>
              <a:rPr lang="en-AU" dirty="0" smtClean="0"/>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000C8"/>
                </a:solidFill>
              </a:defRPr>
            </a:lvl1pPr>
          </a:lstStyle>
          <a:p>
            <a:pPr lvl="0"/>
            <a:r>
              <a:rPr lang="en-US" dirty="0" smtClean="0"/>
              <a:t>Type heading</a:t>
            </a:r>
            <a:endParaRPr lang="en-AU" dirty="0"/>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0" indent="0">
              <a:lnSpc>
                <a:spcPct val="90000"/>
              </a:lnSpc>
              <a:spcBef>
                <a:spcPts val="0"/>
              </a:spcBef>
              <a:spcAft>
                <a:spcPts val="1200"/>
              </a:spcAft>
              <a:buNone/>
              <a:defRPr sz="2400" b="0" baseline="0">
                <a:solidFill>
                  <a:schemeClr val="tx1"/>
                </a:solidFill>
              </a:defRPr>
            </a:lvl1pPr>
          </a:lstStyle>
          <a:p>
            <a:pPr lvl="0"/>
            <a:r>
              <a:rPr lang="en-US" dirty="0" smtClean="0"/>
              <a:t>Type text</a:t>
            </a:r>
            <a:endParaRPr lang="en-AU" dirty="0"/>
          </a:p>
        </p:txBody>
      </p:sp>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055" y="4293727"/>
            <a:ext cx="1755808" cy="845897"/>
          </a:xfrm>
          <a:prstGeom prst="rect">
            <a:avLst/>
          </a:prstGeom>
        </p:spPr>
      </p:pic>
    </p:spTree>
    <p:extLst>
      <p:ext uri="{BB962C8B-B14F-4D97-AF65-F5344CB8AC3E}">
        <p14:creationId xmlns:p14="http://schemas.microsoft.com/office/powerpoint/2010/main" val="190336270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smtClean="0"/>
              <a:t>Click icon to add picture</a:t>
            </a:r>
            <a:endParaRPr lang="en-AU" dirty="0" smtClean="0"/>
          </a:p>
        </p:txBody>
      </p:sp>
      <p:pic>
        <p:nvPicPr>
          <p:cNvPr id="8" name="Picture 7" descr="Corporate slides_for PPT_bkgr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64819"/>
            <a:ext cx="9144000" cy="878681"/>
          </a:xfrm>
          <a:prstGeom prst="rect">
            <a:avLst/>
          </a:prstGeom>
        </p:spPr>
      </p:pic>
      <p:pic>
        <p:nvPicPr>
          <p:cNvPr id="6"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055" y="4293727"/>
            <a:ext cx="1755808" cy="845897"/>
          </a:xfrm>
          <a:prstGeom prst="rect">
            <a:avLst/>
          </a:prstGeom>
        </p:spPr>
      </p:pic>
    </p:spTree>
    <p:extLst>
      <p:ext uri="{BB962C8B-B14F-4D97-AF65-F5344CB8AC3E}">
        <p14:creationId xmlns:p14="http://schemas.microsoft.com/office/powerpoint/2010/main" val="76824156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5" r:id="rId2"/>
    <p:sldLayoutId id="2147483656" r:id="rId3"/>
    <p:sldLayoutId id="2147483657" r:id="rId4"/>
    <p:sldLayoutId id="2147483653" r:id="rId5"/>
    <p:sldLayoutId id="2147483650" r:id="rId6"/>
    <p:sldLayoutId id="2147483651" r:id="rId7"/>
    <p:sldLayoutId id="2147483654" r:id="rId8"/>
    <p:sldLayoutId id="2147483659" r:id="rId9"/>
    <p:sldLayoutId id="2147483660" r:id="rId10"/>
    <p:sldLayoutId id="2147483661" r:id="rId11"/>
    <p:sldLayoutId id="2147483662" r:id="rId12"/>
    <p:sldLayoutId id="2147483649" r:id="rId13"/>
  </p:sldLayoutIdLst>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s://lo.unisa.edu.au/course/view.php?id=9470"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www.ncbi.nlm.nih.gov/pubmed/?term=Loureiro%20E%5bAuthor%5d&amp;cauthor=true&amp;cauthor_uid=23199592" TargetMode="External"/><Relationship Id="rId13" Type="http://schemas.openxmlformats.org/officeDocument/2006/relationships/hyperlink" Target="http://www.ncbi.nlm.nih.gov/pubmed/23199592" TargetMode="External"/><Relationship Id="rId3" Type="http://schemas.openxmlformats.org/officeDocument/2006/relationships/hyperlink" Target="http://www.ncbi.nlm.nih.gov/pubmed/?term=Abramovitch%20H%5bAuthor%5d&amp;cauthor=true&amp;cauthor_uid=23199592" TargetMode="External"/><Relationship Id="rId7" Type="http://schemas.openxmlformats.org/officeDocument/2006/relationships/hyperlink" Target="http://www.ncbi.nlm.nih.gov/pubmed/?term=Haak%20R%5bAuthor%5d&amp;cauthor=true&amp;cauthor_uid=23199592" TargetMode="External"/><Relationship Id="rId12" Type="http://schemas.openxmlformats.org/officeDocument/2006/relationships/hyperlink" Target="http://www.ncbi.nlm.nih.gov/pubmed/?term=Rosenbaum%20M%5bAuthor%5d&amp;cauthor=true&amp;cauthor_uid=23199592" TargetMode="External"/><Relationship Id="rId2" Type="http://schemas.openxmlformats.org/officeDocument/2006/relationships/hyperlink" Target="http://www.ncbi.nlm.nih.gov/pubmed/?term=Bachmann%20C%5bAuthor%5d&amp;cauthor=true&amp;cauthor_uid=23199592" TargetMode="External"/><Relationship Id="rId1" Type="http://schemas.openxmlformats.org/officeDocument/2006/relationships/slideLayout" Target="../slideLayouts/slideLayout8.xml"/><Relationship Id="rId6" Type="http://schemas.openxmlformats.org/officeDocument/2006/relationships/hyperlink" Target="http://www.ncbi.nlm.nih.gov/pubmed/?term=Elorza%20RD%5bAuthor%5d&amp;cauthor=true&amp;cauthor_uid=23199592" TargetMode="External"/><Relationship Id="rId11" Type="http://schemas.openxmlformats.org/officeDocument/2006/relationships/hyperlink" Target="http://www.ncbi.nlm.nih.gov/pubmed/?term=Winterburn%20S%5bAuthor%5d&amp;cauthor=true&amp;cauthor_uid=23199592" TargetMode="External"/><Relationship Id="rId5" Type="http://schemas.openxmlformats.org/officeDocument/2006/relationships/hyperlink" Target="http://www.ncbi.nlm.nih.gov/pubmed/?term=Cavaco%20AM%5bAuthor%5d&amp;cauthor=true&amp;cauthor_uid=23199592" TargetMode="External"/><Relationship Id="rId10" Type="http://schemas.openxmlformats.org/officeDocument/2006/relationships/hyperlink" Target="http://www.ncbi.nlm.nih.gov/pubmed/?term=Silverman%20J%5bAuthor%5d&amp;cauthor=true&amp;cauthor_uid=23199592" TargetMode="External"/><Relationship Id="rId4" Type="http://schemas.openxmlformats.org/officeDocument/2006/relationships/hyperlink" Target="http://www.ncbi.nlm.nih.gov/pubmed/?term=Barbu%20CG%5bAuthor%5d&amp;cauthor=true&amp;cauthor_uid=23199592" TargetMode="External"/><Relationship Id="rId9" Type="http://schemas.openxmlformats.org/officeDocument/2006/relationships/hyperlink" Target="http://www.ncbi.nlm.nih.gov/pubmed/?term=Ratajska%20A%5bAuthor%5d&amp;cauthor=true&amp;cauthor_uid=23199592" TargetMode="External"/><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sz="3200" dirty="0" smtClean="0"/>
              <a:t>Teaching Clinical Communication Skills:</a:t>
            </a:r>
            <a:br>
              <a:rPr lang="en-US" sz="3200" dirty="0" smtClean="0"/>
            </a:br>
            <a:r>
              <a:rPr lang="en-US" sz="3200" dirty="0" smtClean="0"/>
              <a:t> </a:t>
            </a:r>
            <a:r>
              <a:rPr lang="en-US" sz="1600" dirty="0" smtClean="0"/>
              <a:t>flexible and experiential model using short videos</a:t>
            </a:r>
            <a:endParaRPr lang="en-US" sz="1600" dirty="0"/>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4"/>
          <p:cNvSpPr txBox="1">
            <a:spLocks/>
          </p:cNvSpPr>
          <p:nvPr/>
        </p:nvSpPr>
        <p:spPr>
          <a:xfrm>
            <a:off x="152400" y="152401"/>
            <a:ext cx="4572000" cy="4273550"/>
          </a:xfrm>
          <a:prstGeom prst="rect">
            <a:avLst/>
          </a:prstGeom>
        </p:spPr>
      </p:sp>
      <p:graphicFrame>
        <p:nvGraphicFramePr>
          <p:cNvPr id="4" name="Table 3"/>
          <p:cNvGraphicFramePr>
            <a:graphicFrameLocks noGrp="1"/>
          </p:cNvGraphicFramePr>
          <p:nvPr>
            <p:extLst>
              <p:ext uri="{D42A27DB-BD31-4B8C-83A1-F6EECF244321}">
                <p14:modId xmlns:p14="http://schemas.microsoft.com/office/powerpoint/2010/main" val="2601231107"/>
              </p:ext>
            </p:extLst>
          </p:nvPr>
        </p:nvGraphicFramePr>
        <p:xfrm>
          <a:off x="152400" y="39615"/>
          <a:ext cx="8715153" cy="3858990"/>
        </p:xfrm>
        <a:graphic>
          <a:graphicData uri="http://schemas.openxmlformats.org/drawingml/2006/table">
            <a:tbl>
              <a:tblPr firstRow="1" firstCol="1" bandRow="1"/>
              <a:tblGrid>
                <a:gridCol w="1541721"/>
                <a:gridCol w="7173432"/>
              </a:tblGrid>
              <a:tr h="188964">
                <a:tc>
                  <a:txBody>
                    <a:bodyPr/>
                    <a:lstStyle/>
                    <a:p>
                      <a:pPr>
                        <a:lnSpc>
                          <a:spcPct val="115000"/>
                        </a:lnSpc>
                        <a:spcAft>
                          <a:spcPts val="0"/>
                        </a:spcAft>
                      </a:pPr>
                      <a:r>
                        <a:rPr lang="en-AU" sz="200" dirty="0">
                          <a:effectLst/>
                        </a:rPr>
                        <a:t> </a:t>
                      </a:r>
                      <a:r>
                        <a:rPr lang="en-US" sz="800" b="1" dirty="0" smtClean="0">
                          <a:solidFill>
                            <a:srgbClr val="0000C8"/>
                          </a:solidFill>
                        </a:rPr>
                        <a:t>Framework </a:t>
                      </a:r>
                      <a:endParaRPr lang="en-AU" sz="200" b="1" dirty="0">
                        <a:solidFill>
                          <a:srgbClr val="0000C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800" dirty="0">
                          <a:effectLst/>
                        </a:rPr>
                        <a:t>Description of Activity </a:t>
                      </a:r>
                      <a:endParaRPr lang="en-AU" sz="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013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800" dirty="0" smtClean="0">
                          <a:solidFill>
                            <a:schemeClr val="bg1"/>
                          </a:solidFill>
                          <a:effectLst/>
                          <a:latin typeface="+mj-lt"/>
                        </a:rPr>
                        <a:t>Orientation</a:t>
                      </a:r>
                      <a:r>
                        <a:rPr lang="en-AU" sz="800" dirty="0" smtClean="0">
                          <a:solidFill>
                            <a:schemeClr val="bg1"/>
                          </a:solidFill>
                          <a:effectLst/>
                          <a:latin typeface="+mj-lt"/>
                          <a:ea typeface="Calibri"/>
                          <a:cs typeface="Times New Roman"/>
                        </a:rPr>
                        <a:t>(knows,</a:t>
                      </a:r>
                      <a:r>
                        <a:rPr lang="en-AU" sz="800" baseline="0" dirty="0" smtClean="0">
                          <a:solidFill>
                            <a:schemeClr val="bg1"/>
                          </a:solidFill>
                          <a:effectLst/>
                          <a:latin typeface="+mj-lt"/>
                          <a:ea typeface="Calibri"/>
                          <a:cs typeface="Times New Roman"/>
                        </a:rPr>
                        <a:t> foundation) </a:t>
                      </a:r>
                      <a:endParaRPr lang="en-AU" sz="800" dirty="0">
                        <a:solidFill>
                          <a:schemeClr val="bg1"/>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AU" sz="800" kern="1200" dirty="0" smtClean="0">
                          <a:solidFill>
                            <a:schemeClr val="tx1"/>
                          </a:solidFill>
                          <a:effectLst/>
                          <a:latin typeface="+mj-lt"/>
                          <a:ea typeface="+mn-ea"/>
                          <a:cs typeface="+mn-cs"/>
                        </a:rPr>
                        <a:t>Introduction to Module including learning objectives +how to navigate</a:t>
                      </a:r>
                      <a:endParaRPr lang="en-AU" sz="800" dirty="0">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774">
                <a:tc>
                  <a:txBody>
                    <a:bodyPr/>
                    <a:lstStyle/>
                    <a:p>
                      <a:pPr>
                        <a:lnSpc>
                          <a:spcPct val="115000"/>
                        </a:lnSpc>
                        <a:spcAft>
                          <a:spcPts val="0"/>
                        </a:spcAft>
                      </a:pPr>
                      <a:r>
                        <a:rPr lang="en-AU" sz="800" dirty="0">
                          <a:solidFill>
                            <a:schemeClr val="bg1"/>
                          </a:solidFill>
                          <a:effectLst/>
                          <a:latin typeface="+mj-lt"/>
                        </a:rPr>
                        <a:t> </a:t>
                      </a:r>
                      <a:endParaRPr lang="en-AU" sz="800" dirty="0">
                        <a:solidFill>
                          <a:schemeClr val="bg1"/>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AU" sz="800" dirty="0">
                          <a:effectLst/>
                          <a:latin typeface="+mj-lt"/>
                        </a:rPr>
                        <a:t>Foundation knowledge relating to learning objectives + online quiz (maybe drag and drop), may also be a reflective quiz for students to self-assess their personal communication style</a:t>
                      </a:r>
                      <a:endParaRPr lang="en-AU" sz="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80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800" dirty="0" smtClean="0">
                          <a:solidFill>
                            <a:schemeClr val="bg1"/>
                          </a:solidFill>
                          <a:effectLst/>
                          <a:latin typeface="+mj-lt"/>
                        </a:rPr>
                        <a:t>Anticipate (knows, activation of prior learning)</a:t>
                      </a:r>
                      <a:endParaRPr lang="en-AU" sz="800" dirty="0" smtClean="0">
                        <a:solidFill>
                          <a:schemeClr val="bg1"/>
                        </a:solidFill>
                        <a:effectLst/>
                        <a:latin typeface="+mj-lt"/>
                        <a:ea typeface="Calibri"/>
                        <a:cs typeface="Times New Roman"/>
                      </a:endParaRPr>
                    </a:p>
                    <a:p>
                      <a:pPr>
                        <a:lnSpc>
                          <a:spcPct val="115000"/>
                        </a:lnSpc>
                        <a:spcAft>
                          <a:spcPts val="0"/>
                        </a:spcAft>
                      </a:pPr>
                      <a:endParaRPr lang="en-AU" sz="800" dirty="0" smtClean="0">
                        <a:solidFill>
                          <a:schemeClr val="bg1"/>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AU" sz="800" dirty="0">
                          <a:effectLst/>
                          <a:latin typeface="+mj-lt"/>
                        </a:rPr>
                        <a:t>Students read a description of the scenario and note any communication issues that may arise, develop and outline possible behavioural option, with emphasis on variety and range of alternatives. </a:t>
                      </a:r>
                      <a:endParaRPr lang="en-AU" sz="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7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800" dirty="0" smtClean="0">
                          <a:solidFill>
                            <a:schemeClr val="bg1"/>
                          </a:solidFill>
                          <a:effectLst/>
                          <a:latin typeface="+mj-lt"/>
                        </a:rPr>
                        <a:t>Identify (knows how, reflective</a:t>
                      </a:r>
                      <a:r>
                        <a:rPr lang="en-AU" sz="800" baseline="0" dirty="0" smtClean="0">
                          <a:solidFill>
                            <a:schemeClr val="bg1"/>
                          </a:solidFill>
                          <a:effectLst/>
                          <a:latin typeface="+mj-lt"/>
                        </a:rPr>
                        <a:t> practice)</a:t>
                      </a:r>
                      <a:endParaRPr lang="en-AU" sz="800" dirty="0">
                        <a:solidFill>
                          <a:schemeClr val="bg1"/>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AU" sz="800" dirty="0">
                          <a:effectLst/>
                          <a:latin typeface="+mj-lt"/>
                        </a:rPr>
                        <a:t>Student view ‘poor’ communication style </a:t>
                      </a:r>
                      <a:endParaRPr lang="en-AU" sz="800" dirty="0" smtClean="0">
                        <a:effectLst/>
                        <a:latin typeface="+mj-lt"/>
                      </a:endParaRPr>
                    </a:p>
                    <a:p>
                      <a:pPr>
                        <a:lnSpc>
                          <a:spcPct val="115000"/>
                        </a:lnSpc>
                        <a:spcAft>
                          <a:spcPts val="0"/>
                        </a:spcAft>
                      </a:pPr>
                      <a:r>
                        <a:rPr lang="en-AU" sz="800" dirty="0" smtClean="0">
                          <a:effectLst/>
                          <a:latin typeface="+mj-lt"/>
                        </a:rPr>
                        <a:t>Identify good </a:t>
                      </a:r>
                      <a:r>
                        <a:rPr lang="en-AU" sz="800" dirty="0">
                          <a:effectLst/>
                          <a:latin typeface="+mj-lt"/>
                        </a:rPr>
                        <a:t>and bad elements of </a:t>
                      </a:r>
                      <a:r>
                        <a:rPr lang="en-AU" sz="800" dirty="0" smtClean="0">
                          <a:effectLst/>
                          <a:latin typeface="+mj-lt"/>
                        </a:rPr>
                        <a:t>communication</a:t>
                      </a:r>
                      <a:endParaRPr lang="en-AU" sz="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272">
                <a:tc>
                  <a:txBody>
                    <a:bodyPr/>
                    <a:lstStyle/>
                    <a:p>
                      <a:pPr>
                        <a:lnSpc>
                          <a:spcPct val="115000"/>
                        </a:lnSpc>
                        <a:spcAft>
                          <a:spcPts val="0"/>
                        </a:spcAft>
                      </a:pPr>
                      <a:r>
                        <a:rPr lang="en-AU" sz="800" dirty="0" smtClean="0">
                          <a:solidFill>
                            <a:schemeClr val="bg1"/>
                          </a:solidFill>
                          <a:effectLst/>
                          <a:latin typeface="+mj-lt"/>
                        </a:rPr>
                        <a:t>Reflect (knows how, reflective</a:t>
                      </a:r>
                      <a:r>
                        <a:rPr lang="en-AU" sz="800" baseline="0" dirty="0" smtClean="0">
                          <a:solidFill>
                            <a:schemeClr val="bg1"/>
                          </a:solidFill>
                          <a:effectLst/>
                          <a:latin typeface="+mj-lt"/>
                        </a:rPr>
                        <a:t> practice)</a:t>
                      </a:r>
                      <a:endParaRPr lang="en-AU" sz="800" dirty="0">
                        <a:solidFill>
                          <a:schemeClr val="bg1"/>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AU" sz="800" dirty="0">
                          <a:effectLst/>
                          <a:latin typeface="+mj-lt"/>
                        </a:rPr>
                        <a:t>Student views ‘better’ communication </a:t>
                      </a:r>
                      <a:r>
                        <a:rPr lang="en-AU" sz="800" dirty="0" smtClean="0">
                          <a:effectLst/>
                          <a:latin typeface="+mj-lt"/>
                        </a:rPr>
                        <a:t>style</a:t>
                      </a:r>
                      <a:endParaRPr lang="en-AU" sz="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75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800" dirty="0" smtClean="0">
                          <a:solidFill>
                            <a:schemeClr val="bg1"/>
                          </a:solidFill>
                          <a:effectLst/>
                          <a:latin typeface="+mj-lt"/>
                        </a:rPr>
                        <a:t>Discuss (knows how, reflective</a:t>
                      </a:r>
                      <a:r>
                        <a:rPr lang="en-AU" sz="800" baseline="0" dirty="0" smtClean="0">
                          <a:solidFill>
                            <a:schemeClr val="bg1"/>
                          </a:solidFill>
                          <a:effectLst/>
                          <a:latin typeface="+mj-lt"/>
                        </a:rPr>
                        <a:t> practice, peer assisted learning)</a:t>
                      </a:r>
                      <a:endParaRPr lang="en-AU" sz="800" dirty="0" smtClean="0">
                        <a:solidFill>
                          <a:schemeClr val="bg1"/>
                        </a:solidFill>
                        <a:effectLst/>
                        <a:latin typeface="+mj-lt"/>
                        <a:ea typeface="Calibri"/>
                        <a:cs typeface="Times New Roman"/>
                      </a:endParaRPr>
                    </a:p>
                    <a:p>
                      <a:pPr>
                        <a:lnSpc>
                          <a:spcPct val="115000"/>
                        </a:lnSpc>
                        <a:spcAft>
                          <a:spcPts val="0"/>
                        </a:spcAft>
                      </a:pPr>
                      <a:endParaRPr lang="en-AU" sz="800" dirty="0">
                        <a:solidFill>
                          <a:schemeClr val="bg1"/>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AU" sz="800" dirty="0">
                          <a:effectLst/>
                          <a:latin typeface="+mj-lt"/>
                        </a:rPr>
                        <a:t>Group work: Group of students comment on how they think they would feel if they were the recipient of the communication exchange (patient/client/health professional). Word File of scenario character’s impressions also available to student to get another perspective. Discussion facilitated by academic, who can also introduce related issues such as stereotyping, how communication style might work in different setting. How does culture relate to this scenario* . Draw up a range of possible strategies and approaches to the clinical issue. </a:t>
                      </a:r>
                      <a:endParaRPr lang="en-AU" sz="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739">
                <a:tc>
                  <a:txBody>
                    <a:bodyPr/>
                    <a:lstStyle/>
                    <a:p>
                      <a:pPr>
                        <a:lnSpc>
                          <a:spcPct val="115000"/>
                        </a:lnSpc>
                        <a:spcAft>
                          <a:spcPts val="0"/>
                        </a:spcAft>
                      </a:pPr>
                      <a:r>
                        <a:rPr lang="en-AU" sz="800" dirty="0" smtClean="0">
                          <a:solidFill>
                            <a:schemeClr val="bg1"/>
                          </a:solidFill>
                          <a:effectLst/>
                          <a:latin typeface="+mj-lt"/>
                        </a:rPr>
                        <a:t>Transfer (shows how, </a:t>
                      </a:r>
                      <a:r>
                        <a:rPr lang="en-AU" sz="800" dirty="0" err="1" smtClean="0">
                          <a:solidFill>
                            <a:schemeClr val="bg1"/>
                          </a:solidFill>
                          <a:effectLst/>
                          <a:latin typeface="+mj-lt"/>
                        </a:rPr>
                        <a:t>experential</a:t>
                      </a:r>
                      <a:r>
                        <a:rPr lang="en-AU" sz="800" dirty="0" smtClean="0">
                          <a:solidFill>
                            <a:schemeClr val="bg1"/>
                          </a:solidFill>
                          <a:effectLst/>
                          <a:latin typeface="+mj-lt"/>
                        </a:rPr>
                        <a:t> learning)</a:t>
                      </a:r>
                      <a:endParaRPr lang="en-AU" sz="800" dirty="0">
                        <a:solidFill>
                          <a:schemeClr val="bg1"/>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AU" sz="800" dirty="0">
                          <a:effectLst/>
                          <a:latin typeface="+mj-lt"/>
                        </a:rPr>
                        <a:t>Simulated activity: students work in pairs or threes (professional, patient and observer), and simulate the communication exchange, video record the exchange. </a:t>
                      </a:r>
                      <a:endParaRPr lang="en-AU" sz="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853">
                <a:tc>
                  <a:txBody>
                    <a:bodyPr/>
                    <a:lstStyle/>
                    <a:p>
                      <a:pPr>
                        <a:lnSpc>
                          <a:spcPct val="115000"/>
                        </a:lnSpc>
                        <a:spcAft>
                          <a:spcPts val="0"/>
                        </a:spcAft>
                      </a:pPr>
                      <a:r>
                        <a:rPr lang="en-AU" sz="800" dirty="0" smtClean="0">
                          <a:solidFill>
                            <a:schemeClr val="bg1"/>
                          </a:solidFill>
                          <a:effectLst/>
                          <a:latin typeface="+mj-lt"/>
                        </a:rPr>
                        <a:t>Evaluate (reflective</a:t>
                      </a:r>
                      <a:r>
                        <a:rPr lang="en-AU" sz="800" baseline="0" dirty="0" smtClean="0">
                          <a:solidFill>
                            <a:schemeClr val="bg1"/>
                          </a:solidFill>
                          <a:effectLst/>
                          <a:latin typeface="+mj-lt"/>
                        </a:rPr>
                        <a:t> practice)</a:t>
                      </a:r>
                      <a:endParaRPr lang="en-AU" sz="800" dirty="0">
                        <a:solidFill>
                          <a:schemeClr val="bg1"/>
                        </a:solidFill>
                        <a:effectLst/>
                        <a:latin typeface="+mj-lt"/>
                      </a:endParaRPr>
                    </a:p>
                    <a:p>
                      <a:pPr>
                        <a:lnSpc>
                          <a:spcPct val="115000"/>
                        </a:lnSpc>
                        <a:spcAft>
                          <a:spcPts val="0"/>
                        </a:spcAft>
                      </a:pPr>
                      <a:r>
                        <a:rPr lang="en-AU" sz="800" dirty="0">
                          <a:solidFill>
                            <a:schemeClr val="bg1"/>
                          </a:solidFill>
                          <a:effectLst/>
                          <a:latin typeface="+mj-lt"/>
                        </a:rPr>
                        <a:t> </a:t>
                      </a:r>
                      <a:endParaRPr lang="en-AU" sz="800" dirty="0">
                        <a:solidFill>
                          <a:schemeClr val="bg1"/>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AU" sz="800" dirty="0">
                          <a:effectLst/>
                          <a:latin typeface="+mj-lt"/>
                        </a:rPr>
                        <a:t>Students evaluate: what they have learned, how they performed (providing video evidence), identify gaps between their knowledge and performance. </a:t>
                      </a:r>
                    </a:p>
                    <a:p>
                      <a:pPr>
                        <a:lnSpc>
                          <a:spcPct val="115000"/>
                        </a:lnSpc>
                        <a:spcAft>
                          <a:spcPts val="0"/>
                        </a:spcAft>
                      </a:pPr>
                      <a:r>
                        <a:rPr lang="en-AU" sz="800" dirty="0">
                          <a:effectLst/>
                          <a:latin typeface="+mj-lt"/>
                        </a:rPr>
                        <a:t>How can they transfer what they have learned into a different setting? Look at it from the perspective of the patient</a:t>
                      </a:r>
                    </a:p>
                    <a:p>
                      <a:pPr>
                        <a:lnSpc>
                          <a:spcPct val="115000"/>
                        </a:lnSpc>
                        <a:spcAft>
                          <a:spcPts val="0"/>
                        </a:spcAft>
                      </a:pPr>
                      <a:r>
                        <a:rPr lang="en-AU" sz="800" dirty="0">
                          <a:effectLst/>
                          <a:latin typeface="+mj-lt"/>
                        </a:rPr>
                        <a:t>The appropriateness  of different approaches in different variations of clinical situation, when would it be best to do ‘x’, when would it be best to do ‘y’.   </a:t>
                      </a:r>
                      <a:endParaRPr lang="en-AU" sz="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21">
                <a:tc>
                  <a:txBody>
                    <a:bodyPr/>
                    <a:lstStyle/>
                    <a:p>
                      <a:pPr>
                        <a:lnSpc>
                          <a:spcPct val="115000"/>
                        </a:lnSpc>
                        <a:spcAft>
                          <a:spcPts val="0"/>
                        </a:spcAft>
                      </a:pPr>
                      <a:r>
                        <a:rPr lang="en-AU" sz="800" dirty="0">
                          <a:solidFill>
                            <a:schemeClr val="bg1"/>
                          </a:solidFill>
                          <a:effectLst/>
                          <a:latin typeface="+mj-lt"/>
                        </a:rPr>
                        <a:t>Consolidation</a:t>
                      </a:r>
                      <a:endParaRPr lang="en-AU" sz="800" dirty="0">
                        <a:solidFill>
                          <a:schemeClr val="bg1"/>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457200" marR="0" lvl="1" indent="0" algn="l" defTabSz="914400" rtl="0" eaLnBrk="1" fontAlgn="auto" latinLnBrk="0" hangingPunct="1">
                        <a:lnSpc>
                          <a:spcPct val="115000"/>
                        </a:lnSpc>
                        <a:spcBef>
                          <a:spcPts val="0"/>
                        </a:spcBef>
                        <a:spcAft>
                          <a:spcPts val="0"/>
                        </a:spcAft>
                        <a:buClrTx/>
                        <a:buSzTx/>
                        <a:buFontTx/>
                        <a:buNone/>
                        <a:tabLst/>
                        <a:defRPr/>
                      </a:pPr>
                      <a:r>
                        <a:rPr lang="en-AU" sz="800" kern="1200" dirty="0" smtClean="0">
                          <a:solidFill>
                            <a:schemeClr val="tx1"/>
                          </a:solidFill>
                          <a:effectLst/>
                          <a:latin typeface="+mn-lt"/>
                          <a:ea typeface="+mn-ea"/>
                          <a:cs typeface="+mn-cs"/>
                        </a:rPr>
                        <a:t>Students prepare for their placement (set learning goals)</a:t>
                      </a:r>
                      <a:r>
                        <a:rPr lang="en-AU" sz="800" dirty="0">
                          <a:effectLst/>
                          <a:latin typeface="+mj-lt"/>
                        </a:rPr>
                        <a:t> </a:t>
                      </a:r>
                      <a:endParaRPr lang="en-AU" sz="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3621785"/>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29922" b="29922"/>
          <a:stretch>
            <a:fillRect/>
          </a:stretch>
        </p:blipFill>
        <p:spPr bwMode="auto">
          <a:xfrm>
            <a:off x="637952" y="385165"/>
            <a:ext cx="7305037" cy="340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8813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1507" y="74071"/>
            <a:ext cx="8222512" cy="647700"/>
          </a:xfrm>
        </p:spPr>
        <p:txBody>
          <a:bodyPr/>
          <a:lstStyle/>
          <a:p>
            <a:r>
              <a:rPr lang="en-US" sz="2000" dirty="0" smtClean="0"/>
              <a:t>Website</a:t>
            </a:r>
            <a:endParaRPr lang="en-US" sz="1100" dirty="0"/>
          </a:p>
        </p:txBody>
      </p:sp>
      <p:sp>
        <p:nvSpPr>
          <p:cNvPr id="7" name="Picture Placeholder 4"/>
          <p:cNvSpPr txBox="1">
            <a:spLocks/>
          </p:cNvSpPr>
          <p:nvPr/>
        </p:nvSpPr>
        <p:spPr>
          <a:xfrm>
            <a:off x="152400" y="152401"/>
            <a:ext cx="4572000" cy="4273550"/>
          </a:xfrm>
          <a:prstGeom prst="rect">
            <a:avLst/>
          </a:prstGeom>
        </p:spPr>
      </p:sp>
      <p:sp>
        <p:nvSpPr>
          <p:cNvPr id="4" name="Rectangle 3"/>
          <p:cNvSpPr/>
          <p:nvPr/>
        </p:nvSpPr>
        <p:spPr>
          <a:xfrm>
            <a:off x="450110" y="1100084"/>
            <a:ext cx="6744587" cy="2308324"/>
          </a:xfrm>
          <a:prstGeom prst="rect">
            <a:avLst/>
          </a:prstGeom>
        </p:spPr>
        <p:txBody>
          <a:bodyPr wrap="square">
            <a:spAutoFit/>
          </a:bodyPr>
          <a:lstStyle/>
          <a:p>
            <a:r>
              <a:rPr lang="en-AU" dirty="0">
                <a:hlinkClick r:id="rId2"/>
              </a:rPr>
              <a:t>https://</a:t>
            </a:r>
            <a:r>
              <a:rPr lang="en-AU" dirty="0" smtClean="0">
                <a:hlinkClick r:id="rId2"/>
              </a:rPr>
              <a:t>lo.unisa.edu.au/course/view.php?id=9470</a:t>
            </a:r>
            <a:endParaRPr lang="en-AU" dirty="0" smtClean="0"/>
          </a:p>
          <a:p>
            <a:endParaRPr lang="en-AU" dirty="0"/>
          </a:p>
          <a:p>
            <a:endParaRPr lang="en-AU" dirty="0" smtClean="0"/>
          </a:p>
          <a:p>
            <a:endParaRPr lang="en-AU" dirty="0"/>
          </a:p>
          <a:p>
            <a:r>
              <a:rPr lang="en-AU" dirty="0" smtClean="0"/>
              <a:t>Next stage: Team communication (including </a:t>
            </a:r>
            <a:r>
              <a:rPr lang="en-AU" dirty="0" err="1" smtClean="0"/>
              <a:t>interprofessional</a:t>
            </a:r>
            <a:r>
              <a:rPr lang="en-AU" dirty="0" smtClean="0"/>
              <a:t>)</a:t>
            </a:r>
            <a:endParaRPr lang="en-AU" dirty="0"/>
          </a:p>
        </p:txBody>
      </p:sp>
    </p:spTree>
    <p:extLst>
      <p:ext uri="{BB962C8B-B14F-4D97-AF65-F5344CB8AC3E}">
        <p14:creationId xmlns:p14="http://schemas.microsoft.com/office/powerpoint/2010/main" val="692315682"/>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067586"/>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92372" y="1084521"/>
            <a:ext cx="5727405" cy="2884968"/>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1100" kern="0" dirty="0" smtClean="0"/>
              <a:t>Health Sciences Division initiative</a:t>
            </a:r>
          </a:p>
          <a:p>
            <a:pPr>
              <a:spcBef>
                <a:spcPts val="0"/>
              </a:spcBef>
            </a:pPr>
            <a:endParaRPr lang="en-US" sz="1100" kern="0" dirty="0" smtClean="0"/>
          </a:p>
          <a:p>
            <a:pPr marL="0" indent="0">
              <a:spcBef>
                <a:spcPts val="0"/>
              </a:spcBef>
              <a:buFontTx/>
              <a:buNone/>
            </a:pPr>
            <a:r>
              <a:rPr lang="en-AU" sz="1100" kern="0" dirty="0" smtClean="0"/>
              <a:t>Learning and Teaching Development Grant</a:t>
            </a:r>
          </a:p>
          <a:p>
            <a:pPr marL="0" indent="0">
              <a:spcBef>
                <a:spcPts val="0"/>
              </a:spcBef>
              <a:buFontTx/>
              <a:buNone/>
            </a:pPr>
            <a:r>
              <a:rPr lang="en-AU" sz="1100" kern="0" dirty="0" smtClean="0"/>
              <a:t> 	</a:t>
            </a:r>
            <a:endParaRPr lang="en-US" sz="1100" kern="0" dirty="0" smtClean="0"/>
          </a:p>
          <a:p>
            <a:pPr marL="0" indent="0">
              <a:spcBef>
                <a:spcPts val="0"/>
              </a:spcBef>
              <a:buFontTx/>
              <a:buNone/>
            </a:pPr>
            <a:r>
              <a:rPr lang="en-AU" sz="1100" kern="0" dirty="0" smtClean="0"/>
              <a:t>Aligns with the University's Digital Learning Strategy 2015-2020</a:t>
            </a:r>
            <a:r>
              <a:rPr lang="en-US" sz="1100" kern="0" dirty="0" smtClean="0"/>
              <a:t> </a:t>
            </a:r>
          </a:p>
          <a:p>
            <a:pPr lvl="1">
              <a:spcBef>
                <a:spcPts val="0"/>
              </a:spcBef>
              <a:buClr>
                <a:srgbClr val="C00000"/>
              </a:buClr>
            </a:pPr>
            <a:r>
              <a:rPr lang="en-AU" sz="1100" kern="0" dirty="0" smtClean="0"/>
              <a:t>Delivering an engaging and digitally enriched curriculum </a:t>
            </a:r>
            <a:r>
              <a:rPr lang="en-US" sz="1100" kern="0" dirty="0" smtClean="0"/>
              <a:t>	 </a:t>
            </a:r>
          </a:p>
          <a:p>
            <a:pPr lvl="1">
              <a:spcBef>
                <a:spcPts val="0"/>
              </a:spcBef>
              <a:buClr>
                <a:srgbClr val="C00000"/>
              </a:buClr>
            </a:pPr>
            <a:r>
              <a:rPr lang="en-AU" sz="1100" kern="0" dirty="0" smtClean="0"/>
              <a:t>Supporting our students to become productive professionals in a digital age</a:t>
            </a:r>
            <a:endParaRPr lang="en-US" sz="1100" kern="0" dirty="0" smtClean="0"/>
          </a:p>
          <a:p>
            <a:pPr lvl="1">
              <a:spcBef>
                <a:spcPts val="0"/>
              </a:spcBef>
              <a:buClr>
                <a:srgbClr val="C00000"/>
              </a:buClr>
            </a:pPr>
            <a:r>
              <a:rPr lang="en-AU" sz="1100" kern="0" dirty="0" smtClean="0"/>
              <a:t>Expanding our flexible learning arrangements </a:t>
            </a:r>
          </a:p>
          <a:p>
            <a:pPr marL="0" lvl="1" indent="0">
              <a:spcBef>
                <a:spcPts val="0"/>
              </a:spcBef>
              <a:buFontTx/>
              <a:buNone/>
            </a:pPr>
            <a:endParaRPr lang="en-AU" sz="1100" kern="0" dirty="0" smtClean="0"/>
          </a:p>
          <a:p>
            <a:pPr marL="0" lvl="1" indent="0">
              <a:spcBef>
                <a:spcPts val="0"/>
              </a:spcBef>
              <a:buFontTx/>
              <a:buNone/>
            </a:pPr>
            <a:r>
              <a:rPr lang="en-AU" sz="1100" kern="0" dirty="0" smtClean="0"/>
              <a:t>Project Team: </a:t>
            </a:r>
          </a:p>
          <a:p>
            <a:pPr marL="342900" lvl="1" indent="376238" defTabSz="268288">
              <a:spcBef>
                <a:spcPts val="0"/>
              </a:spcBef>
              <a:buClr>
                <a:srgbClr val="C00000"/>
              </a:buClr>
            </a:pPr>
            <a:r>
              <a:rPr lang="en-US" sz="1100" kern="0" dirty="0" smtClean="0"/>
              <a:t>Assoc. Prof. Kerry Thoirs (Health Sciences)</a:t>
            </a:r>
          </a:p>
          <a:p>
            <a:pPr marL="342900" lvl="1" indent="376238" defTabSz="268288">
              <a:spcBef>
                <a:spcPts val="0"/>
              </a:spcBef>
              <a:buClr>
                <a:srgbClr val="C00000"/>
              </a:buClr>
            </a:pPr>
            <a:r>
              <a:rPr lang="en-US" sz="1100" kern="0" dirty="0" err="1" smtClean="0"/>
              <a:t>Dr</a:t>
            </a:r>
            <a:r>
              <a:rPr lang="en-US" sz="1100" kern="0" dirty="0" smtClean="0"/>
              <a:t> Rowena Harper (TIU)</a:t>
            </a:r>
          </a:p>
          <a:p>
            <a:pPr marL="342900" lvl="1" indent="376238" defTabSz="268288">
              <a:spcBef>
                <a:spcPts val="0"/>
              </a:spcBef>
              <a:buClr>
                <a:srgbClr val="C00000"/>
              </a:buClr>
            </a:pPr>
            <a:r>
              <a:rPr lang="en-US" sz="1100" kern="0" dirty="0" err="1" smtClean="0"/>
              <a:t>Dr</a:t>
            </a:r>
            <a:r>
              <a:rPr lang="en-US" sz="1100" kern="0" dirty="0" smtClean="0"/>
              <a:t> Giordana Cross (Pharmacy &amp; Medical Science)</a:t>
            </a:r>
          </a:p>
          <a:p>
            <a:pPr marL="342900" lvl="1" indent="376238" defTabSz="268288">
              <a:spcBef>
                <a:spcPts val="0"/>
              </a:spcBef>
              <a:buClr>
                <a:srgbClr val="C00000"/>
              </a:buClr>
            </a:pPr>
            <a:r>
              <a:rPr lang="en-US" sz="1100" kern="0" dirty="0" err="1" smtClean="0"/>
              <a:t>Dr</a:t>
            </a:r>
            <a:r>
              <a:rPr lang="en-US" sz="1100" kern="0" dirty="0" smtClean="0"/>
              <a:t> Sandra Ullrich (Nursing 	&amp; Midwifery )</a:t>
            </a:r>
          </a:p>
          <a:p>
            <a:pPr marL="342900" lvl="1" indent="376238" defTabSz="268288">
              <a:spcBef>
                <a:spcPts val="0"/>
              </a:spcBef>
              <a:buClr>
                <a:srgbClr val="C00000"/>
              </a:buClr>
            </a:pPr>
            <a:r>
              <a:rPr lang="en-US" sz="1100" kern="0" dirty="0" smtClean="0"/>
              <a:t>Jane Coffee (Health Sciences)</a:t>
            </a:r>
            <a:endParaRPr lang="en-US" sz="1100" kern="0" dirty="0"/>
          </a:p>
        </p:txBody>
      </p:sp>
      <p:sp>
        <p:nvSpPr>
          <p:cNvPr id="3" name="Rectangle 2"/>
          <p:cNvSpPr/>
          <p:nvPr/>
        </p:nvSpPr>
        <p:spPr>
          <a:xfrm>
            <a:off x="309704" y="228583"/>
            <a:ext cx="3546370" cy="461665"/>
          </a:xfrm>
          <a:prstGeom prst="rect">
            <a:avLst/>
          </a:prstGeom>
        </p:spPr>
        <p:txBody>
          <a:bodyPr wrap="square">
            <a:spAutoFit/>
          </a:bodyPr>
          <a:lstStyle/>
          <a:p>
            <a:r>
              <a:rPr lang="en-US" dirty="0" smtClean="0">
                <a:solidFill>
                  <a:srgbClr val="0000C8"/>
                </a:solidFill>
              </a:rPr>
              <a:t>Background</a:t>
            </a:r>
            <a:endParaRPr lang="en-US" dirty="0">
              <a:solidFill>
                <a:srgbClr val="0000C8"/>
              </a:solidFill>
            </a:endParaRPr>
          </a:p>
        </p:txBody>
      </p:sp>
    </p:spTree>
    <p:extLst>
      <p:ext uri="{BB962C8B-B14F-4D97-AF65-F5344CB8AC3E}">
        <p14:creationId xmlns:p14="http://schemas.microsoft.com/office/powerpoint/2010/main" val="587419123"/>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16958" y="11161"/>
            <a:ext cx="3820503" cy="647700"/>
          </a:xfrm>
        </p:spPr>
        <p:txBody>
          <a:bodyPr/>
          <a:lstStyle/>
          <a:p>
            <a:r>
              <a:rPr lang="en-US" dirty="0" smtClean="0"/>
              <a:t>Why?</a:t>
            </a:r>
            <a:endParaRPr lang="en-US" dirty="0"/>
          </a:p>
        </p:txBody>
      </p:sp>
      <p:sp>
        <p:nvSpPr>
          <p:cNvPr id="4" name="Text Placeholder 3"/>
          <p:cNvSpPr>
            <a:spLocks noGrp="1"/>
          </p:cNvSpPr>
          <p:nvPr>
            <p:ph type="body" sz="quarter" idx="12"/>
          </p:nvPr>
        </p:nvSpPr>
        <p:spPr>
          <a:xfrm>
            <a:off x="0" y="752476"/>
            <a:ext cx="5018071" cy="2514595"/>
          </a:xfrm>
        </p:spPr>
        <p:txBody>
          <a:bodyPr/>
          <a:lstStyle/>
          <a:p>
            <a:pPr marL="285750" indent="-285750">
              <a:buFont typeface="Arial" panose="020B0604020202020204" pitchFamily="34" charset="0"/>
              <a:buChar char="•"/>
            </a:pPr>
            <a:r>
              <a:rPr lang="en-AU" sz="1400" dirty="0"/>
              <a:t>Poor communication is a leading factor in accidental harm to patients</a:t>
            </a:r>
            <a:r>
              <a:rPr lang="en-AU" sz="1400" baseline="30000" dirty="0"/>
              <a:t>1</a:t>
            </a:r>
            <a:r>
              <a:rPr lang="en-AU" sz="1400" dirty="0"/>
              <a:t> </a:t>
            </a:r>
            <a:endParaRPr lang="en-AU" sz="1400" dirty="0" smtClean="0"/>
          </a:p>
          <a:p>
            <a:pPr marL="285750" indent="-285750">
              <a:buFont typeface="Arial" panose="020B0604020202020204" pitchFamily="34" charset="0"/>
              <a:buChar char="•"/>
            </a:pPr>
            <a:r>
              <a:rPr lang="en-AU" sz="1400" dirty="0" smtClean="0"/>
              <a:t>Communication </a:t>
            </a:r>
            <a:r>
              <a:rPr lang="en-AU" sz="1400" dirty="0"/>
              <a:t>is a common issue raised in patient complaints</a:t>
            </a:r>
            <a:r>
              <a:rPr lang="en-AU" sz="1400" baseline="30000" dirty="0"/>
              <a:t>2</a:t>
            </a:r>
            <a:r>
              <a:rPr lang="en-AU" sz="1400" dirty="0"/>
              <a:t> </a:t>
            </a:r>
            <a:endParaRPr lang="en-AU" sz="1400" dirty="0" smtClean="0"/>
          </a:p>
          <a:p>
            <a:pPr marL="285750" indent="-285750">
              <a:buFont typeface="Arial" panose="020B0604020202020204" pitchFamily="34" charset="0"/>
              <a:buChar char="•"/>
            </a:pPr>
            <a:r>
              <a:rPr lang="en-AU" sz="1400" dirty="0" smtClean="0"/>
              <a:t>an </a:t>
            </a:r>
            <a:r>
              <a:rPr lang="en-AU" sz="1400" dirty="0"/>
              <a:t>important mechanism in teamwork</a:t>
            </a:r>
            <a:r>
              <a:rPr lang="en-AU" sz="1400" baseline="30000" dirty="0"/>
              <a:t>3</a:t>
            </a:r>
            <a:r>
              <a:rPr lang="en-AU" sz="1400" dirty="0"/>
              <a:t>. </a:t>
            </a:r>
            <a:endParaRPr lang="en-AU" sz="1400" dirty="0" smtClean="0"/>
          </a:p>
          <a:p>
            <a:pPr marL="285750" indent="-285750">
              <a:buFont typeface="Arial" panose="020B0604020202020204" pitchFamily="34" charset="0"/>
              <a:buChar char="•"/>
            </a:pPr>
            <a:r>
              <a:rPr lang="en-GB" sz="1400" dirty="0"/>
              <a:t>identified as a deficit skill across a range of students, including, but not exclusive to international </a:t>
            </a:r>
            <a:r>
              <a:rPr lang="en-GB" sz="1400" dirty="0" smtClean="0"/>
              <a:t>students</a:t>
            </a:r>
          </a:p>
          <a:p>
            <a:pPr marL="285750" indent="-285750">
              <a:buFont typeface="Arial" panose="020B0604020202020204" pitchFamily="34" charset="0"/>
              <a:buChar char="•"/>
            </a:pPr>
            <a:r>
              <a:rPr lang="en-GB" sz="1400" dirty="0"/>
              <a:t>clinical placement providers </a:t>
            </a:r>
            <a:r>
              <a:rPr lang="en-AU" sz="1400" dirty="0"/>
              <a:t>are more willing to offer clinical training for students if they have developed skills in communication</a:t>
            </a:r>
            <a:r>
              <a:rPr lang="en-AU" sz="1400" baseline="30000" dirty="0"/>
              <a:t>4</a:t>
            </a:r>
            <a:endParaRPr lang="en-US" sz="1400" dirty="0"/>
          </a:p>
        </p:txBody>
      </p:sp>
      <p:sp>
        <p:nvSpPr>
          <p:cNvPr id="2" name="Rectangle 1"/>
          <p:cNvSpPr/>
          <p:nvPr/>
        </p:nvSpPr>
        <p:spPr>
          <a:xfrm>
            <a:off x="70884" y="3669573"/>
            <a:ext cx="8619224" cy="553998"/>
          </a:xfrm>
          <a:prstGeom prst="rect">
            <a:avLst/>
          </a:prstGeom>
        </p:spPr>
        <p:txBody>
          <a:bodyPr wrap="square">
            <a:spAutoFit/>
          </a:bodyPr>
          <a:lstStyle/>
          <a:p>
            <a:pPr marL="228600" lvl="0" indent="-228600">
              <a:buFont typeface="+mj-lt"/>
              <a:buAutoNum type="arabicPeriod"/>
              <a:tabLst>
                <a:tab pos="985838" algn="l"/>
              </a:tabLst>
            </a:pPr>
            <a:r>
              <a:rPr lang="en-AU" sz="600" dirty="0"/>
              <a:t>Leonard M, Graham S, </a:t>
            </a:r>
            <a:r>
              <a:rPr lang="en-AU" sz="600" dirty="0" err="1"/>
              <a:t>Bonacum</a:t>
            </a:r>
            <a:r>
              <a:rPr lang="en-AU" sz="600" dirty="0"/>
              <a:t> D. The human factor: the critical importance of effective teamwork and communication in providing safe care. Quality &amp; Safety in Health Care. 2004; </a:t>
            </a:r>
            <a:r>
              <a:rPr lang="en-AU" sz="600" dirty="0" err="1"/>
              <a:t>Suppl</a:t>
            </a:r>
            <a:r>
              <a:rPr lang="en-AU" sz="600" dirty="0"/>
              <a:t> 1: i85–i90. </a:t>
            </a:r>
            <a:endParaRPr lang="en-AU" sz="600" b="1" dirty="0"/>
          </a:p>
          <a:p>
            <a:pPr marL="228600" lvl="0" indent="-228600">
              <a:buFont typeface="+mj-lt"/>
              <a:buAutoNum type="arabicPeriod"/>
              <a:tabLst>
                <a:tab pos="985838" algn="l"/>
              </a:tabLst>
            </a:pPr>
            <a:r>
              <a:rPr lang="en-AU" sz="600" dirty="0"/>
              <a:t>Reader TW, Gillespie A, Roberts J. Patient complaints in healthcare systems: a systematic review and coding taxonomy. BMJ Qual </a:t>
            </a:r>
            <a:r>
              <a:rPr lang="en-AU" sz="600" dirty="0" err="1"/>
              <a:t>Saf</a:t>
            </a:r>
            <a:r>
              <a:rPr lang="en-AU" sz="600" dirty="0"/>
              <a:t>. 2014 May; 23:678–89.</a:t>
            </a:r>
          </a:p>
          <a:p>
            <a:pPr marL="228600" lvl="0" indent="-228600">
              <a:buFont typeface="+mj-lt"/>
              <a:buAutoNum type="arabicPeriod"/>
              <a:tabLst>
                <a:tab pos="985838" algn="l"/>
              </a:tabLst>
            </a:pPr>
            <a:r>
              <a:rPr lang="en-AU" sz="600" dirty="0"/>
              <a:t>Salas E,  Goodwin GF, Burke CS. Team effectiveness in complex </a:t>
            </a:r>
            <a:r>
              <a:rPr lang="en-AU" sz="600" dirty="0" err="1"/>
              <a:t>organizations.Cross</a:t>
            </a:r>
            <a:r>
              <a:rPr lang="en-AU" sz="600" dirty="0"/>
              <a:t>-disciplinary perspectives and approaches. New York:  Routledge/Taylor &amp; Francis Group; 2009. Chapter 3, The wisdom of collectives in organizations: An update of the teamwork competencies; p. 39-79.</a:t>
            </a:r>
          </a:p>
          <a:p>
            <a:pPr marL="228600" lvl="0" indent="-228600">
              <a:buFont typeface="+mj-lt"/>
              <a:buAutoNum type="arabicPeriod"/>
              <a:tabLst>
                <a:tab pos="985838" algn="l"/>
              </a:tabLst>
            </a:pPr>
            <a:r>
              <a:rPr lang="en-AU" sz="600" dirty="0" err="1"/>
              <a:t>Sealey</a:t>
            </a:r>
            <a:r>
              <a:rPr lang="en-AU" sz="600" dirty="0"/>
              <a:t>  RM, Raymond JG, Herb R, Rooney K, </a:t>
            </a:r>
            <a:r>
              <a:rPr lang="en-AU" sz="600" dirty="0" err="1"/>
              <a:t>Crabb</a:t>
            </a:r>
            <a:r>
              <a:rPr lang="en-AU" sz="600" dirty="0"/>
              <a:t> M, Watt K. Supporting placement supervision in clinical exercise physiology. </a:t>
            </a:r>
            <a:r>
              <a:rPr lang="en-AU" sz="600" i="1" dirty="0"/>
              <a:t>Asia-Pacific Journal of Cooperative Education. 2015; </a:t>
            </a:r>
            <a:r>
              <a:rPr lang="en-AU" sz="600" dirty="0"/>
              <a:t> </a:t>
            </a:r>
            <a:r>
              <a:rPr lang="en-AU" sz="600" i="1" dirty="0"/>
              <a:t>16(</a:t>
            </a:r>
            <a:r>
              <a:rPr lang="en-AU" sz="600" dirty="0"/>
              <a:t>1): 53-69.</a:t>
            </a:r>
          </a:p>
        </p:txBody>
      </p:sp>
      <p:sp>
        <p:nvSpPr>
          <p:cNvPr id="7" name="Picture Placeholder 4"/>
          <p:cNvSpPr txBox="1">
            <a:spLocks/>
          </p:cNvSpPr>
          <p:nvPr/>
        </p:nvSpPr>
        <p:spPr>
          <a:xfrm>
            <a:off x="152400" y="152401"/>
            <a:ext cx="4572000" cy="4273550"/>
          </a:xfrm>
          <a:prstGeom prst="rect">
            <a:avLst/>
          </a:prstGeom>
        </p:spPr>
      </p:sp>
      <p:pic>
        <p:nvPicPr>
          <p:cNvPr id="3074" name="Picture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3" r="3"/>
          <a:stretch>
            <a:fillRect/>
          </a:stretch>
        </p:blipFill>
        <p:spPr bwMode="auto">
          <a:xfrm>
            <a:off x="-1" y="43590"/>
            <a:ext cx="5628167"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739" b="2047"/>
          <a:stretch/>
        </p:blipFill>
        <p:spPr bwMode="auto">
          <a:xfrm>
            <a:off x="5206826" y="25339"/>
            <a:ext cx="3937174" cy="2622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037656"/>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16958" y="11161"/>
            <a:ext cx="4951228" cy="647700"/>
          </a:xfrm>
        </p:spPr>
        <p:txBody>
          <a:bodyPr/>
          <a:lstStyle/>
          <a:p>
            <a:r>
              <a:rPr lang="en-US" dirty="0" smtClean="0"/>
              <a:t>Guiding principles</a:t>
            </a:r>
            <a:endParaRPr lang="en-US" dirty="0"/>
          </a:p>
        </p:txBody>
      </p:sp>
      <p:sp>
        <p:nvSpPr>
          <p:cNvPr id="7" name="Picture Placeholder 4"/>
          <p:cNvSpPr txBox="1">
            <a:spLocks/>
          </p:cNvSpPr>
          <p:nvPr/>
        </p:nvSpPr>
        <p:spPr>
          <a:xfrm>
            <a:off x="152400" y="152401"/>
            <a:ext cx="4572000" cy="4273550"/>
          </a:xfrm>
          <a:prstGeom prst="rect">
            <a:avLst/>
          </a:prstGeom>
        </p:spPr>
      </p:sp>
      <p:pic>
        <p:nvPicPr>
          <p:cNvPr id="9" name="Picture 8"/>
          <p:cNvPicPr>
            <a:picLocks noChangeAspect="1"/>
          </p:cNvPicPr>
          <p:nvPr/>
        </p:nvPicPr>
        <p:blipFill rotWithShape="1">
          <a:blip r:embed="rId2"/>
          <a:srcRect l="18255" t="5498" r="18512" b="12402"/>
          <a:stretch/>
        </p:blipFill>
        <p:spPr>
          <a:xfrm>
            <a:off x="6808927" y="1665767"/>
            <a:ext cx="2037008" cy="1814340"/>
          </a:xfrm>
          <a:prstGeom prst="rect">
            <a:avLst/>
          </a:prstGeom>
        </p:spPr>
      </p:pic>
      <p:sp>
        <p:nvSpPr>
          <p:cNvPr id="11" name="Content Placeholder 2"/>
          <p:cNvSpPr txBox="1">
            <a:spLocks/>
          </p:cNvSpPr>
          <p:nvPr/>
        </p:nvSpPr>
        <p:spPr>
          <a:xfrm>
            <a:off x="470852" y="1299824"/>
            <a:ext cx="7075996" cy="5332623"/>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AU" sz="1100" kern="0" dirty="0" smtClean="0"/>
              <a:t>Flexible multi-modal platform</a:t>
            </a:r>
          </a:p>
          <a:p>
            <a:pPr>
              <a:spcBef>
                <a:spcPts val="0"/>
              </a:spcBef>
            </a:pPr>
            <a:endParaRPr lang="en-AU" sz="1100" kern="0" dirty="0" smtClean="0"/>
          </a:p>
          <a:p>
            <a:pPr marL="0" indent="0">
              <a:spcBef>
                <a:spcPts val="0"/>
              </a:spcBef>
              <a:buFontTx/>
              <a:buNone/>
            </a:pPr>
            <a:r>
              <a:rPr lang="en-AU" sz="1100" kern="0" dirty="0" smtClean="0"/>
              <a:t>Videos able to be used by a range of disciplines</a:t>
            </a:r>
          </a:p>
          <a:p>
            <a:pPr marL="0" indent="0">
              <a:spcBef>
                <a:spcPts val="0"/>
              </a:spcBef>
              <a:buFontTx/>
              <a:buNone/>
            </a:pPr>
            <a:endParaRPr lang="en-AU" sz="1100" kern="0" dirty="0" smtClean="0"/>
          </a:p>
          <a:p>
            <a:pPr marL="0" indent="0">
              <a:spcBef>
                <a:spcPts val="0"/>
              </a:spcBef>
              <a:buFontTx/>
              <a:buNone/>
            </a:pPr>
            <a:r>
              <a:rPr lang="en-AU" sz="1100" kern="0" dirty="0" smtClean="0"/>
              <a:t>Representative of diversity of clinicians and patients</a:t>
            </a:r>
          </a:p>
          <a:p>
            <a:pPr marL="0" indent="0">
              <a:spcBef>
                <a:spcPts val="0"/>
              </a:spcBef>
              <a:buFontTx/>
              <a:buNone/>
            </a:pPr>
            <a:endParaRPr lang="en-AU" sz="1100" kern="0" dirty="0" smtClean="0"/>
          </a:p>
          <a:p>
            <a:pPr marL="0" indent="0">
              <a:spcBef>
                <a:spcPts val="0"/>
              </a:spcBef>
              <a:buFontTx/>
              <a:buNone/>
            </a:pPr>
            <a:r>
              <a:rPr lang="en-AU" sz="1100" kern="0" dirty="0" smtClean="0"/>
              <a:t>Effective communication model for clinical practice</a:t>
            </a:r>
          </a:p>
          <a:p>
            <a:pPr marL="0" indent="0">
              <a:spcBef>
                <a:spcPts val="0"/>
              </a:spcBef>
              <a:buFontTx/>
              <a:buNone/>
            </a:pPr>
            <a:endParaRPr lang="en-AU" sz="1100" kern="0" dirty="0" smtClean="0"/>
          </a:p>
          <a:p>
            <a:pPr marL="0" indent="0">
              <a:spcBef>
                <a:spcPts val="0"/>
              </a:spcBef>
              <a:buFontTx/>
              <a:buNone/>
            </a:pPr>
            <a:r>
              <a:rPr lang="en-US" sz="1100" kern="0" dirty="0" smtClean="0"/>
              <a:t>Pedagogy: </a:t>
            </a:r>
          </a:p>
          <a:p>
            <a:pPr lvl="1">
              <a:spcBef>
                <a:spcPts val="0"/>
              </a:spcBef>
              <a:buClr>
                <a:srgbClr val="C00000"/>
              </a:buClr>
            </a:pPr>
            <a:r>
              <a:rPr lang="en-US" sz="1100" kern="0" dirty="0" smtClean="0"/>
              <a:t>Miller’s (1990) pyramid for assessing clinical competence</a:t>
            </a:r>
          </a:p>
          <a:p>
            <a:pPr lvl="1">
              <a:spcBef>
                <a:spcPts val="0"/>
              </a:spcBef>
              <a:buClr>
                <a:srgbClr val="C00000"/>
              </a:buClr>
            </a:pPr>
            <a:r>
              <a:rPr lang="en-AU" sz="1100" kern="0" dirty="0" err="1" smtClean="0"/>
              <a:t>Kinderman</a:t>
            </a:r>
            <a:r>
              <a:rPr lang="en-AU" sz="1100" kern="0" dirty="0" smtClean="0"/>
              <a:t> &amp; </a:t>
            </a:r>
            <a:r>
              <a:rPr lang="en-AU" sz="1100" kern="0" dirty="0" err="1" smtClean="0"/>
              <a:t>Humphris</a:t>
            </a:r>
            <a:r>
              <a:rPr lang="en-AU" sz="1100" kern="0" dirty="0" smtClean="0"/>
              <a:t>’ (1995) cognitive schemata</a:t>
            </a:r>
            <a:endParaRPr lang="en-US" sz="1100" kern="0" dirty="0"/>
          </a:p>
        </p:txBody>
      </p:sp>
    </p:spTree>
    <p:extLst>
      <p:ext uri="{BB962C8B-B14F-4D97-AF65-F5344CB8AC3E}">
        <p14:creationId xmlns:p14="http://schemas.microsoft.com/office/powerpoint/2010/main" val="3615598891"/>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636875" y="159132"/>
            <a:ext cx="5691834" cy="647700"/>
          </a:xfrm>
        </p:spPr>
        <p:txBody>
          <a:bodyPr/>
          <a:lstStyle/>
          <a:p>
            <a:r>
              <a:rPr lang="en-US" sz="2000" dirty="0" smtClean="0"/>
              <a:t>What communication skills should we focus on?......Survey</a:t>
            </a:r>
            <a:endParaRPr lang="en-US" sz="2000" dirty="0"/>
          </a:p>
        </p:txBody>
      </p:sp>
      <p:sp>
        <p:nvSpPr>
          <p:cNvPr id="4" name="Text Placeholder 3"/>
          <p:cNvSpPr>
            <a:spLocks noGrp="1"/>
          </p:cNvSpPr>
          <p:nvPr>
            <p:ph type="body" sz="quarter" idx="12"/>
          </p:nvPr>
        </p:nvSpPr>
        <p:spPr>
          <a:xfrm>
            <a:off x="1616149" y="995916"/>
            <a:ext cx="7240275" cy="2514595"/>
          </a:xfrm>
        </p:spPr>
        <p:txBody>
          <a:bodyPr/>
          <a:lstStyle/>
          <a:p>
            <a:pPr marL="285750" indent="-285750">
              <a:lnSpc>
                <a:spcPct val="100000"/>
              </a:lnSpc>
              <a:spcAft>
                <a:spcPts val="0"/>
              </a:spcAft>
              <a:buFont typeface="Arial" panose="020B0604020202020204" pitchFamily="34" charset="0"/>
              <a:buChar char="•"/>
            </a:pPr>
            <a:r>
              <a:rPr lang="en-AU" sz="1400" dirty="0"/>
              <a:t>Survey questions were centred around 61 communication learning objectives common to a range of health professionals which have been identified by a multidisciplinary group of communication education experts in Europe </a:t>
            </a:r>
            <a:r>
              <a:rPr lang="en-AU" sz="1400" baseline="30000" dirty="0"/>
              <a:t>1</a:t>
            </a:r>
            <a:r>
              <a:rPr lang="en-AU" sz="1400" dirty="0"/>
              <a:t>. </a:t>
            </a:r>
            <a:r>
              <a:rPr lang="en-AU" sz="1400" dirty="0" smtClean="0"/>
              <a:t>(Health </a:t>
            </a:r>
            <a:r>
              <a:rPr lang="en-AU" sz="1400" dirty="0"/>
              <a:t>Professionals Core Communication </a:t>
            </a:r>
            <a:r>
              <a:rPr lang="en-AU" sz="1400" dirty="0" smtClean="0"/>
              <a:t>Curriculum)</a:t>
            </a:r>
          </a:p>
          <a:p>
            <a:pPr marL="285750" indent="-285750">
              <a:lnSpc>
                <a:spcPct val="100000"/>
              </a:lnSpc>
              <a:spcAft>
                <a:spcPts val="0"/>
              </a:spcAft>
              <a:buFont typeface="Arial" panose="020B0604020202020204" pitchFamily="34" charset="0"/>
              <a:buChar char="•"/>
            </a:pPr>
            <a:endParaRPr lang="en-AU" sz="1400" dirty="0" smtClean="0"/>
          </a:p>
          <a:p>
            <a:pPr marL="285750" indent="-285750">
              <a:lnSpc>
                <a:spcPct val="100000"/>
              </a:lnSpc>
              <a:spcAft>
                <a:spcPts val="0"/>
              </a:spcAft>
              <a:buFont typeface="Arial" panose="020B0604020202020204" pitchFamily="34" charset="0"/>
              <a:buChar char="•"/>
            </a:pPr>
            <a:r>
              <a:rPr lang="en-AU" sz="1400" dirty="0" smtClean="0"/>
              <a:t>Three domains</a:t>
            </a:r>
          </a:p>
          <a:p>
            <a:pPr marL="1028700" lvl="1">
              <a:spcBef>
                <a:spcPts val="0"/>
              </a:spcBef>
              <a:spcAft>
                <a:spcPts val="0"/>
              </a:spcAft>
              <a:buFont typeface="Arial" panose="020B0604020202020204" pitchFamily="34" charset="0"/>
              <a:buChar char="•"/>
            </a:pPr>
            <a:r>
              <a:rPr lang="en-AU" sz="1400" dirty="0" smtClean="0"/>
              <a:t>communication </a:t>
            </a:r>
            <a:r>
              <a:rPr lang="en-AU" sz="1400" dirty="0"/>
              <a:t>with </a:t>
            </a:r>
            <a:r>
              <a:rPr lang="en-AU" sz="1400" dirty="0" smtClean="0"/>
              <a:t>patients</a:t>
            </a:r>
          </a:p>
          <a:p>
            <a:pPr marL="1028700" lvl="1">
              <a:spcBef>
                <a:spcPts val="0"/>
              </a:spcBef>
              <a:spcAft>
                <a:spcPts val="0"/>
              </a:spcAft>
              <a:buFont typeface="Arial" panose="020B0604020202020204" pitchFamily="34" charset="0"/>
              <a:buChar char="•"/>
            </a:pPr>
            <a:r>
              <a:rPr lang="en-AU" sz="1400" dirty="0" smtClean="0"/>
              <a:t>intra- </a:t>
            </a:r>
            <a:r>
              <a:rPr lang="en-AU" sz="1400" dirty="0"/>
              <a:t>and interpersonal </a:t>
            </a:r>
            <a:r>
              <a:rPr lang="en-AU" sz="1400" dirty="0" smtClean="0"/>
              <a:t>communication</a:t>
            </a:r>
          </a:p>
          <a:p>
            <a:pPr marL="1028700" lvl="1">
              <a:spcBef>
                <a:spcPts val="0"/>
              </a:spcBef>
              <a:spcAft>
                <a:spcPts val="0"/>
              </a:spcAft>
              <a:buFont typeface="Arial" panose="020B0604020202020204" pitchFamily="34" charset="0"/>
              <a:buChar char="•"/>
            </a:pPr>
            <a:r>
              <a:rPr lang="en-AU" sz="1400" dirty="0" smtClean="0"/>
              <a:t>communication </a:t>
            </a:r>
            <a:r>
              <a:rPr lang="en-AU" sz="1400" dirty="0"/>
              <a:t>in health care </a:t>
            </a:r>
            <a:r>
              <a:rPr lang="en-AU" sz="1400" dirty="0" smtClean="0"/>
              <a:t>teams</a:t>
            </a:r>
          </a:p>
          <a:p>
            <a:pPr marL="285750">
              <a:spcAft>
                <a:spcPts val="0"/>
              </a:spcAft>
            </a:pPr>
            <a:endParaRPr lang="en-AU" sz="1000" dirty="0" smtClean="0"/>
          </a:p>
          <a:p>
            <a:pPr marL="285750">
              <a:lnSpc>
                <a:spcPct val="100000"/>
              </a:lnSpc>
              <a:spcAft>
                <a:spcPts val="0"/>
              </a:spcAft>
              <a:buFont typeface="Arial" panose="020B0604020202020204" pitchFamily="34" charset="0"/>
              <a:buChar char="•"/>
            </a:pPr>
            <a:r>
              <a:rPr lang="en-AU" sz="1400" dirty="0" smtClean="0"/>
              <a:t>Questions</a:t>
            </a:r>
          </a:p>
          <a:p>
            <a:pPr marL="1028700" lvl="1">
              <a:spcBef>
                <a:spcPts val="0"/>
              </a:spcBef>
              <a:spcAft>
                <a:spcPts val="0"/>
              </a:spcAft>
              <a:buFont typeface="Arial" panose="020B0604020202020204" pitchFamily="34" charset="0"/>
              <a:buChar char="•"/>
            </a:pPr>
            <a:r>
              <a:rPr lang="en-AU" sz="1400" dirty="0" smtClean="0"/>
              <a:t> How </a:t>
            </a:r>
            <a:r>
              <a:rPr lang="en-AU" sz="1400" dirty="0"/>
              <a:t>important is it for students to develop this skill? </a:t>
            </a:r>
            <a:endParaRPr lang="en-AU" sz="1400" dirty="0" smtClean="0"/>
          </a:p>
          <a:p>
            <a:pPr marL="1028700" lvl="1">
              <a:spcBef>
                <a:spcPts val="0"/>
              </a:spcBef>
              <a:spcAft>
                <a:spcPts val="0"/>
              </a:spcAft>
              <a:buFont typeface="Arial" panose="020B0604020202020204" pitchFamily="34" charset="0"/>
              <a:buChar char="•"/>
            </a:pPr>
            <a:r>
              <a:rPr lang="en-AU" sz="1400" dirty="0" smtClean="0"/>
              <a:t>When </a:t>
            </a:r>
            <a:r>
              <a:rPr lang="en-AU" sz="1400" dirty="0"/>
              <a:t>should this skill be introduced into the curriculum? </a:t>
            </a:r>
            <a:endParaRPr lang="en-AU" sz="1400" dirty="0" smtClean="0"/>
          </a:p>
          <a:p>
            <a:pPr lvl="1" indent="0">
              <a:spcBef>
                <a:spcPts val="0"/>
              </a:spcBef>
              <a:spcAft>
                <a:spcPts val="0"/>
              </a:spcAft>
              <a:buNone/>
            </a:pPr>
            <a:r>
              <a:rPr lang="en-AU" sz="1000" dirty="0" smtClean="0"/>
              <a:t>(</a:t>
            </a:r>
            <a:r>
              <a:rPr lang="en-AU" sz="1000" dirty="0"/>
              <a:t>Rating scale: 1=prior to embarking on their first clinical placement, 2=midway through their clinical program, 3=towards the end of their clinical program, 4=not applicable</a:t>
            </a:r>
            <a:r>
              <a:rPr lang="en-AU" sz="1000" dirty="0" smtClean="0"/>
              <a:t>)</a:t>
            </a:r>
          </a:p>
          <a:p>
            <a:r>
              <a:rPr lang="en-AU" sz="600" baseline="30000" dirty="0" smtClean="0"/>
              <a:t>1</a:t>
            </a:r>
            <a:r>
              <a:rPr lang="en-AU" sz="600" dirty="0" smtClean="0">
                <a:hlinkClick r:id="rId2"/>
              </a:rPr>
              <a:t>Bachmann </a:t>
            </a:r>
            <a:r>
              <a:rPr lang="en-AU" sz="600" dirty="0">
                <a:hlinkClick r:id="rId2"/>
              </a:rPr>
              <a:t>C</a:t>
            </a:r>
            <a:r>
              <a:rPr lang="en-AU" sz="600" dirty="0"/>
              <a:t>, </a:t>
            </a:r>
            <a:r>
              <a:rPr lang="en-AU" sz="600" dirty="0" err="1">
                <a:hlinkClick r:id="rId3"/>
              </a:rPr>
              <a:t>Abramovitch</a:t>
            </a:r>
            <a:r>
              <a:rPr lang="en-AU" sz="600" dirty="0">
                <a:hlinkClick r:id="rId3"/>
              </a:rPr>
              <a:t> H</a:t>
            </a:r>
            <a:r>
              <a:rPr lang="en-AU" sz="600" dirty="0"/>
              <a:t>, </a:t>
            </a:r>
            <a:r>
              <a:rPr lang="en-AU" sz="600" dirty="0" err="1">
                <a:hlinkClick r:id="rId4"/>
              </a:rPr>
              <a:t>Barbu</a:t>
            </a:r>
            <a:r>
              <a:rPr lang="en-AU" sz="600" dirty="0">
                <a:hlinkClick r:id="rId4"/>
              </a:rPr>
              <a:t> CG</a:t>
            </a:r>
            <a:r>
              <a:rPr lang="en-AU" sz="600" dirty="0"/>
              <a:t>, </a:t>
            </a:r>
            <a:r>
              <a:rPr lang="en-AU" sz="600" dirty="0" err="1">
                <a:hlinkClick r:id="rId5"/>
              </a:rPr>
              <a:t>Cavaco</a:t>
            </a:r>
            <a:r>
              <a:rPr lang="en-AU" sz="600" dirty="0">
                <a:hlinkClick r:id="rId5"/>
              </a:rPr>
              <a:t> AM</a:t>
            </a:r>
            <a:r>
              <a:rPr lang="en-AU" sz="600" dirty="0"/>
              <a:t>, </a:t>
            </a:r>
            <a:r>
              <a:rPr lang="en-AU" sz="600" dirty="0" err="1">
                <a:hlinkClick r:id="rId6"/>
              </a:rPr>
              <a:t>Elorza</a:t>
            </a:r>
            <a:r>
              <a:rPr lang="en-AU" sz="600" dirty="0">
                <a:hlinkClick r:id="rId6"/>
              </a:rPr>
              <a:t> RD</a:t>
            </a:r>
            <a:r>
              <a:rPr lang="en-AU" sz="600" dirty="0"/>
              <a:t>, </a:t>
            </a:r>
            <a:r>
              <a:rPr lang="en-AU" sz="600" dirty="0" err="1">
                <a:hlinkClick r:id="rId7"/>
              </a:rPr>
              <a:t>Haak</a:t>
            </a:r>
            <a:r>
              <a:rPr lang="en-AU" sz="600" dirty="0">
                <a:hlinkClick r:id="rId7"/>
              </a:rPr>
              <a:t> R</a:t>
            </a:r>
            <a:r>
              <a:rPr lang="en-AU" sz="600" dirty="0"/>
              <a:t>, </a:t>
            </a:r>
            <a:r>
              <a:rPr lang="en-AU" sz="600" dirty="0" err="1">
                <a:hlinkClick r:id="rId8"/>
              </a:rPr>
              <a:t>Loureiro</a:t>
            </a:r>
            <a:r>
              <a:rPr lang="en-AU" sz="600" dirty="0">
                <a:hlinkClick r:id="rId8"/>
              </a:rPr>
              <a:t> E</a:t>
            </a:r>
            <a:r>
              <a:rPr lang="en-AU" sz="600" dirty="0"/>
              <a:t>, </a:t>
            </a:r>
            <a:r>
              <a:rPr lang="en-AU" sz="600" dirty="0" err="1">
                <a:hlinkClick r:id="rId9"/>
              </a:rPr>
              <a:t>Ratajska</a:t>
            </a:r>
            <a:r>
              <a:rPr lang="en-AU" sz="600" dirty="0">
                <a:hlinkClick r:id="rId9"/>
              </a:rPr>
              <a:t> A</a:t>
            </a:r>
            <a:r>
              <a:rPr lang="en-AU" sz="600" dirty="0"/>
              <a:t>, </a:t>
            </a:r>
            <a:r>
              <a:rPr lang="en-AU" sz="600" dirty="0">
                <a:hlinkClick r:id="rId10"/>
              </a:rPr>
              <a:t>Silverman J</a:t>
            </a:r>
            <a:r>
              <a:rPr lang="en-AU" sz="600" dirty="0"/>
              <a:t>, </a:t>
            </a:r>
            <a:r>
              <a:rPr lang="en-AU" sz="600" dirty="0" err="1">
                <a:hlinkClick r:id="rId11"/>
              </a:rPr>
              <a:t>Winterburn</a:t>
            </a:r>
            <a:r>
              <a:rPr lang="en-AU" sz="600" dirty="0">
                <a:hlinkClick r:id="rId11"/>
              </a:rPr>
              <a:t> S</a:t>
            </a:r>
            <a:r>
              <a:rPr lang="en-AU" sz="600" dirty="0"/>
              <a:t>, </a:t>
            </a:r>
            <a:r>
              <a:rPr lang="en-AU" sz="600" dirty="0">
                <a:hlinkClick r:id="rId12"/>
              </a:rPr>
              <a:t>Rosenbaum M</a:t>
            </a:r>
            <a:r>
              <a:rPr lang="en-AU" sz="600" dirty="0"/>
              <a:t>. A European consensus on learning objectives for a core communication curriculum in health care professions. </a:t>
            </a:r>
            <a:r>
              <a:rPr lang="en-AU" sz="600" dirty="0">
                <a:hlinkClick r:id="rId13" tooltip="Patient education and counseling."/>
              </a:rPr>
              <a:t>Patient </a:t>
            </a:r>
            <a:r>
              <a:rPr lang="en-AU" sz="600" dirty="0" err="1">
                <a:hlinkClick r:id="rId13" tooltip="Patient education and counseling."/>
              </a:rPr>
              <a:t>Educ</a:t>
            </a:r>
            <a:r>
              <a:rPr lang="en-AU" sz="600" dirty="0">
                <a:hlinkClick r:id="rId13" tooltip="Patient education and counseling."/>
              </a:rPr>
              <a:t> </a:t>
            </a:r>
            <a:r>
              <a:rPr lang="en-AU" sz="600" dirty="0" err="1">
                <a:hlinkClick r:id="rId13" tooltip="Patient education and counseling."/>
              </a:rPr>
              <a:t>Couns</a:t>
            </a:r>
            <a:r>
              <a:rPr lang="en-AU" sz="600" dirty="0">
                <a:hlinkClick r:id="rId13" tooltip="Patient education and counseling."/>
              </a:rPr>
              <a:t>.</a:t>
            </a:r>
            <a:r>
              <a:rPr lang="en-AU" sz="600" dirty="0"/>
              <a:t> 2013 Oct; 93(1):18-26. </a:t>
            </a:r>
          </a:p>
          <a:p>
            <a:pPr marL="285750" indent="-285750">
              <a:buFont typeface="Arial" panose="020B0604020202020204" pitchFamily="34" charset="0"/>
              <a:buChar char="•"/>
            </a:pPr>
            <a:endParaRPr lang="en-US" sz="1400" dirty="0"/>
          </a:p>
        </p:txBody>
      </p:sp>
      <p:sp>
        <p:nvSpPr>
          <p:cNvPr id="7" name="Picture Placeholder 4"/>
          <p:cNvSpPr txBox="1">
            <a:spLocks/>
          </p:cNvSpPr>
          <p:nvPr/>
        </p:nvSpPr>
        <p:spPr>
          <a:xfrm>
            <a:off x="152400" y="152401"/>
            <a:ext cx="4572000" cy="4273550"/>
          </a:xfrm>
          <a:prstGeom prst="rect">
            <a:avLst/>
          </a:prstGeom>
        </p:spPr>
      </p:sp>
      <p:pic>
        <p:nvPicPr>
          <p:cNvPr id="409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991833" cy="199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115462"/>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08205" y="159132"/>
            <a:ext cx="3820503" cy="647700"/>
          </a:xfrm>
        </p:spPr>
        <p:txBody>
          <a:bodyPr/>
          <a:lstStyle/>
          <a:p>
            <a:r>
              <a:rPr lang="en-US" sz="2000" dirty="0" smtClean="0"/>
              <a:t>Survey results</a:t>
            </a:r>
            <a:endParaRPr lang="en-US" sz="2000" dirty="0"/>
          </a:p>
        </p:txBody>
      </p:sp>
      <p:sp>
        <p:nvSpPr>
          <p:cNvPr id="7" name="Picture Placeholder 4"/>
          <p:cNvSpPr txBox="1">
            <a:spLocks/>
          </p:cNvSpPr>
          <p:nvPr/>
        </p:nvSpPr>
        <p:spPr>
          <a:xfrm>
            <a:off x="152400" y="152401"/>
            <a:ext cx="4572000" cy="4273550"/>
          </a:xfrm>
          <a:prstGeom prst="rect">
            <a:avLst/>
          </a:prstGeom>
        </p:spPr>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810" y="2133600"/>
            <a:ext cx="1991833" cy="199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880805721"/>
              </p:ext>
            </p:extLst>
          </p:nvPr>
        </p:nvGraphicFramePr>
        <p:xfrm>
          <a:off x="334926" y="628225"/>
          <a:ext cx="8346558" cy="1080073"/>
        </p:xfrm>
        <a:graphic>
          <a:graphicData uri="http://schemas.openxmlformats.org/drawingml/2006/table">
            <a:tbl>
              <a:tblPr firstRow="1" firstCol="1" bandRow="1">
                <a:tableStyleId>{5C22544A-7EE6-4342-B048-85BDC9FD1C3A}</a:tableStyleId>
              </a:tblPr>
              <a:tblGrid>
                <a:gridCol w="8346558"/>
              </a:tblGrid>
              <a:tr h="277976">
                <a:tc>
                  <a:txBody>
                    <a:bodyPr/>
                    <a:lstStyle/>
                    <a:p>
                      <a:pPr>
                        <a:lnSpc>
                          <a:spcPct val="115000"/>
                        </a:lnSpc>
                        <a:spcAft>
                          <a:spcPts val="0"/>
                        </a:spcAft>
                      </a:pPr>
                      <a:r>
                        <a:rPr lang="en-AU" sz="900" dirty="0">
                          <a:effectLst/>
                        </a:rPr>
                        <a:t>Skill A1:  </a:t>
                      </a:r>
                      <a:r>
                        <a:rPr lang="en-AU" sz="900" dirty="0">
                          <a:solidFill>
                            <a:srgbClr val="FF0000"/>
                          </a:solidFill>
                          <a:effectLst/>
                        </a:rPr>
                        <a:t>adapts own communication </a:t>
                      </a:r>
                      <a:r>
                        <a:rPr lang="en-AU" sz="900" dirty="0">
                          <a:effectLst/>
                        </a:rPr>
                        <a:t>to the level of understanding and language of the patient, avoiding jargon.</a:t>
                      </a:r>
                      <a:endParaRPr lang="en-AU" sz="1100" dirty="0">
                        <a:effectLst/>
                        <a:latin typeface="Calibri"/>
                        <a:ea typeface="Calibri"/>
                        <a:cs typeface="Times New Roman"/>
                      </a:endParaRPr>
                    </a:p>
                  </a:txBody>
                  <a:tcPr marL="68580" marR="68580" marT="0" marB="0" anchor="b">
                    <a:solidFill>
                      <a:schemeClr val="accent1">
                        <a:lumMod val="75000"/>
                      </a:schemeClr>
                    </a:solidFill>
                  </a:tcPr>
                </a:tc>
              </a:tr>
              <a:tr h="277976">
                <a:tc>
                  <a:txBody>
                    <a:bodyPr/>
                    <a:lstStyle/>
                    <a:p>
                      <a:pPr>
                        <a:lnSpc>
                          <a:spcPct val="115000"/>
                        </a:lnSpc>
                        <a:spcAft>
                          <a:spcPts val="0"/>
                        </a:spcAft>
                      </a:pPr>
                      <a:r>
                        <a:rPr lang="en-AU" sz="900" dirty="0">
                          <a:effectLst/>
                        </a:rPr>
                        <a:t>Skill A2: builds and maintains </a:t>
                      </a:r>
                      <a:r>
                        <a:rPr lang="en-AU" sz="900" dirty="0">
                          <a:solidFill>
                            <a:srgbClr val="FF0000"/>
                          </a:solidFill>
                          <a:effectLst/>
                        </a:rPr>
                        <a:t>rapport </a:t>
                      </a:r>
                      <a:r>
                        <a:rPr lang="en-AU" sz="900" dirty="0">
                          <a:effectLst/>
                        </a:rPr>
                        <a:t>and an </a:t>
                      </a:r>
                      <a:r>
                        <a:rPr lang="en-AU" sz="900" dirty="0">
                          <a:solidFill>
                            <a:srgbClr val="FF0000"/>
                          </a:solidFill>
                          <a:effectLst/>
                        </a:rPr>
                        <a:t>empathetic</a:t>
                      </a:r>
                      <a:r>
                        <a:rPr lang="en-AU" sz="900" dirty="0">
                          <a:effectLst/>
                        </a:rPr>
                        <a:t> relationship and ensures that the patient feels attended and listened to.</a:t>
                      </a:r>
                      <a:endParaRPr lang="en-AU" sz="1100" dirty="0">
                        <a:effectLst/>
                        <a:latin typeface="Calibri"/>
                        <a:ea typeface="Calibri"/>
                        <a:cs typeface="Times New Roman"/>
                      </a:endParaRPr>
                    </a:p>
                  </a:txBody>
                  <a:tcPr marL="68580" marR="68580" marT="0" marB="0" anchor="b">
                    <a:solidFill>
                      <a:schemeClr val="accent1">
                        <a:lumMod val="75000"/>
                      </a:schemeClr>
                    </a:solidFill>
                  </a:tcPr>
                </a:tc>
              </a:tr>
              <a:tr h="524121">
                <a:tc>
                  <a:txBody>
                    <a:bodyPr/>
                    <a:lstStyle/>
                    <a:p>
                      <a:pPr>
                        <a:lnSpc>
                          <a:spcPct val="115000"/>
                        </a:lnSpc>
                        <a:spcAft>
                          <a:spcPts val="0"/>
                        </a:spcAft>
                      </a:pPr>
                      <a:r>
                        <a:rPr lang="en-AU" sz="900" dirty="0">
                          <a:effectLst/>
                        </a:rPr>
                        <a:t>Skill A3: relates to the patient </a:t>
                      </a:r>
                      <a:r>
                        <a:rPr lang="en-AU" sz="900" dirty="0">
                          <a:solidFill>
                            <a:srgbClr val="FF0000"/>
                          </a:solidFill>
                          <a:effectLst/>
                        </a:rPr>
                        <a:t>respect</a:t>
                      </a:r>
                      <a:r>
                        <a:rPr lang="en-AU" sz="900" dirty="0">
                          <a:effectLst/>
                        </a:rPr>
                        <a:t>fully including ensuring </a:t>
                      </a:r>
                      <a:r>
                        <a:rPr lang="en-AU" sz="900" dirty="0">
                          <a:solidFill>
                            <a:srgbClr val="FF0000"/>
                          </a:solidFill>
                          <a:effectLst/>
                        </a:rPr>
                        <a:t>confidentiality, privacy and autonomy </a:t>
                      </a:r>
                      <a:r>
                        <a:rPr lang="en-AU" sz="900" dirty="0">
                          <a:effectLst/>
                        </a:rPr>
                        <a:t>and recognizing the </a:t>
                      </a:r>
                      <a:r>
                        <a:rPr lang="en-AU" sz="900" dirty="0">
                          <a:solidFill>
                            <a:srgbClr val="FF0000"/>
                          </a:solidFill>
                          <a:effectLst/>
                        </a:rPr>
                        <a:t>patient as a partner </a:t>
                      </a:r>
                      <a:r>
                        <a:rPr lang="en-AU" sz="900" dirty="0">
                          <a:effectLst/>
                        </a:rPr>
                        <a:t>in shaping a relationship.</a:t>
                      </a:r>
                      <a:endParaRPr lang="en-AU" sz="1100" dirty="0">
                        <a:effectLst/>
                        <a:latin typeface="Calibri"/>
                        <a:ea typeface="Calibri"/>
                        <a:cs typeface="Times New Roman"/>
                      </a:endParaRPr>
                    </a:p>
                  </a:txBody>
                  <a:tcPr marL="68580" marR="68580" marT="0" marB="0" anchor="b">
                    <a:solidFill>
                      <a:schemeClr val="accent1">
                        <a:lumMod val="75000"/>
                      </a:schemeClr>
                    </a:solidFill>
                  </a:tcPr>
                </a:tc>
              </a:tr>
            </a:tbl>
          </a:graphicData>
        </a:graphic>
      </p:graphicFrame>
      <p:sp>
        <p:nvSpPr>
          <p:cNvPr id="4" name="TextBox 3"/>
          <p:cNvSpPr txBox="1"/>
          <p:nvPr/>
        </p:nvSpPr>
        <p:spPr>
          <a:xfrm>
            <a:off x="964019" y="2587256"/>
            <a:ext cx="4564911" cy="461665"/>
          </a:xfrm>
          <a:prstGeom prst="rect">
            <a:avLst/>
          </a:prstGeom>
          <a:noFill/>
        </p:spPr>
        <p:txBody>
          <a:bodyPr wrap="square" rtlCol="0">
            <a:spAutoFit/>
          </a:bodyPr>
          <a:lstStyle/>
          <a:p>
            <a:r>
              <a:rPr lang="en-AU" i="1" dirty="0" smtClean="0"/>
              <a:t>“preclinical”</a:t>
            </a:r>
            <a:endParaRPr lang="en-AU" i="1" dirty="0"/>
          </a:p>
        </p:txBody>
      </p:sp>
    </p:spTree>
    <p:extLst>
      <p:ext uri="{BB962C8B-B14F-4D97-AF65-F5344CB8AC3E}">
        <p14:creationId xmlns:p14="http://schemas.microsoft.com/office/powerpoint/2010/main" val="3407205419"/>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17898" y="74071"/>
            <a:ext cx="4564912" cy="647700"/>
          </a:xfrm>
        </p:spPr>
        <p:txBody>
          <a:bodyPr/>
          <a:lstStyle/>
          <a:p>
            <a:r>
              <a:rPr lang="en-US" sz="2000" dirty="0" smtClean="0"/>
              <a:t>Final year student interviews </a:t>
            </a:r>
            <a:r>
              <a:rPr lang="en-US" sz="1100" dirty="0" smtClean="0"/>
              <a:t>(n=7)</a:t>
            </a:r>
            <a:endParaRPr lang="en-US" sz="1100" dirty="0"/>
          </a:p>
        </p:txBody>
      </p:sp>
      <p:sp>
        <p:nvSpPr>
          <p:cNvPr id="7" name="Picture Placeholder 4"/>
          <p:cNvSpPr txBox="1">
            <a:spLocks/>
          </p:cNvSpPr>
          <p:nvPr/>
        </p:nvSpPr>
        <p:spPr>
          <a:xfrm>
            <a:off x="152400" y="152401"/>
            <a:ext cx="4572000" cy="4273550"/>
          </a:xfrm>
          <a:prstGeom prst="rect">
            <a:avLst/>
          </a:prstGeom>
        </p:spPr>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810" y="2133600"/>
            <a:ext cx="1991833" cy="199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62331722"/>
              </p:ext>
            </p:extLst>
          </p:nvPr>
        </p:nvGraphicFramePr>
        <p:xfrm>
          <a:off x="205812" y="880491"/>
          <a:ext cx="6471433" cy="2506218"/>
        </p:xfrm>
        <a:graphic>
          <a:graphicData uri="http://schemas.openxmlformats.org/drawingml/2006/table">
            <a:tbl>
              <a:tblPr firstRow="1" firstCol="1" bandRow="1">
                <a:tableStyleId>{5C22544A-7EE6-4342-B048-85BDC9FD1C3A}</a:tableStyleId>
              </a:tblPr>
              <a:tblGrid>
                <a:gridCol w="2259610"/>
                <a:gridCol w="4211823"/>
              </a:tblGrid>
              <a:tr h="0">
                <a:tc>
                  <a:txBody>
                    <a:bodyPr/>
                    <a:lstStyle/>
                    <a:p>
                      <a:pPr marR="690880">
                        <a:lnSpc>
                          <a:spcPct val="115000"/>
                        </a:lnSpc>
                        <a:spcAft>
                          <a:spcPts val="0"/>
                        </a:spcAft>
                      </a:pPr>
                      <a:r>
                        <a:rPr lang="en-AU" sz="1100" dirty="0">
                          <a:effectLst/>
                        </a:rPr>
                        <a:t>Interview Question</a:t>
                      </a:r>
                      <a:endParaRPr lang="en-AU" sz="1100" dirty="0">
                        <a:effectLst/>
                        <a:latin typeface="Calibri"/>
                        <a:ea typeface="Calibri"/>
                        <a:cs typeface="Times New Roman"/>
                      </a:endParaRPr>
                    </a:p>
                  </a:txBody>
                  <a:tcPr marL="68580" marR="68580" marT="0" marB="0"/>
                </a:tc>
                <a:tc>
                  <a:txBody>
                    <a:bodyPr/>
                    <a:lstStyle/>
                    <a:p>
                      <a:pPr marR="690880" algn="just">
                        <a:lnSpc>
                          <a:spcPct val="115000"/>
                        </a:lnSpc>
                        <a:spcAft>
                          <a:spcPts val="0"/>
                        </a:spcAft>
                      </a:pPr>
                      <a:r>
                        <a:rPr lang="en-AU" sz="1100">
                          <a:effectLst/>
                        </a:rPr>
                        <a:t>Key Themes</a:t>
                      </a:r>
                      <a:endParaRPr lang="en-AU"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AU" sz="1100">
                          <a:effectLst/>
                        </a:rPr>
                        <a:t>Interview Question 1: How do you think you communicate with your clients? What works for you in helping you develop your communication skills? </a:t>
                      </a:r>
                    </a:p>
                    <a:p>
                      <a:pPr marR="690880" algn="just">
                        <a:lnSpc>
                          <a:spcPct val="115000"/>
                        </a:lnSpc>
                        <a:spcAft>
                          <a:spcPts val="0"/>
                        </a:spcAft>
                      </a:pPr>
                      <a:r>
                        <a:rPr lang="en-AU" sz="1100">
                          <a:effectLst/>
                        </a:rPr>
                        <a:t> </a:t>
                      </a:r>
                      <a:endParaRPr lang="en-A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AU" sz="1100" dirty="0">
                          <a:effectLst/>
                        </a:rPr>
                        <a:t>Work experience: The development of communication skills</a:t>
                      </a:r>
                    </a:p>
                    <a:p>
                      <a:pPr algn="just">
                        <a:lnSpc>
                          <a:spcPct val="115000"/>
                        </a:lnSpc>
                        <a:spcAft>
                          <a:spcPts val="0"/>
                        </a:spcAft>
                      </a:pPr>
                      <a:r>
                        <a:rPr lang="en-AU" sz="1100" dirty="0">
                          <a:effectLst/>
                        </a:rPr>
                        <a:t>Work experience:  Skills applied to healthcare practice</a:t>
                      </a:r>
                    </a:p>
                    <a:p>
                      <a:pPr algn="just">
                        <a:lnSpc>
                          <a:spcPct val="115000"/>
                        </a:lnSpc>
                        <a:spcAft>
                          <a:spcPts val="0"/>
                        </a:spcAft>
                      </a:pPr>
                      <a:r>
                        <a:rPr lang="en-AU" sz="1100" dirty="0">
                          <a:effectLst/>
                        </a:rPr>
                        <a:t> </a:t>
                      </a:r>
                    </a:p>
                    <a:p>
                      <a:pPr algn="just">
                        <a:lnSpc>
                          <a:spcPct val="115000"/>
                        </a:lnSpc>
                        <a:spcAft>
                          <a:spcPts val="0"/>
                        </a:spcAft>
                      </a:pPr>
                      <a:r>
                        <a:rPr lang="en-AU" sz="1100" dirty="0">
                          <a:effectLst/>
                        </a:rPr>
                        <a:t> </a:t>
                      </a:r>
                      <a:endParaRPr lang="en-AU" sz="1100" dirty="0">
                        <a:effectLst/>
                        <a:latin typeface="Calibri"/>
                        <a:ea typeface="Calibri"/>
                        <a:cs typeface="Times New Roman"/>
                      </a:endParaRPr>
                    </a:p>
                  </a:txBody>
                  <a:tcPr marL="68580" marR="68580" marT="0" marB="0"/>
                </a:tc>
              </a:tr>
              <a:tr h="0">
                <a:tc>
                  <a:txBody>
                    <a:bodyPr/>
                    <a:lstStyle/>
                    <a:p>
                      <a:pPr>
                        <a:lnSpc>
                          <a:spcPct val="115000"/>
                        </a:lnSpc>
                        <a:spcAft>
                          <a:spcPts val="0"/>
                        </a:spcAft>
                      </a:pPr>
                      <a:r>
                        <a:rPr lang="en-AU" sz="1100">
                          <a:effectLst/>
                        </a:rPr>
                        <a:t>Interview Question 2: Do you experience any challenges when communicating with clients?</a:t>
                      </a:r>
                    </a:p>
                    <a:p>
                      <a:pPr marR="690880" algn="just">
                        <a:lnSpc>
                          <a:spcPct val="115000"/>
                        </a:lnSpc>
                        <a:spcAft>
                          <a:spcPts val="0"/>
                        </a:spcAft>
                      </a:pPr>
                      <a:r>
                        <a:rPr lang="en-AU" sz="1100">
                          <a:effectLst/>
                        </a:rPr>
                        <a:t> </a:t>
                      </a:r>
                      <a:endParaRPr lang="en-A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n-AU" sz="1100" dirty="0">
                          <a:effectLst/>
                        </a:rPr>
                        <a:t>Communicating with clients with special needs</a:t>
                      </a:r>
                    </a:p>
                    <a:p>
                      <a:pPr algn="just">
                        <a:lnSpc>
                          <a:spcPct val="115000"/>
                        </a:lnSpc>
                        <a:spcAft>
                          <a:spcPts val="0"/>
                        </a:spcAft>
                      </a:pPr>
                      <a:r>
                        <a:rPr lang="en-AU" sz="1100" dirty="0">
                          <a:effectLst/>
                        </a:rPr>
                        <a:t>‘Striking up’ a natural conversation </a:t>
                      </a:r>
                    </a:p>
                    <a:p>
                      <a:pPr algn="just">
                        <a:lnSpc>
                          <a:spcPct val="115000"/>
                        </a:lnSpc>
                        <a:spcAft>
                          <a:spcPts val="0"/>
                        </a:spcAft>
                      </a:pPr>
                      <a:r>
                        <a:rPr lang="en-AU" sz="1100" dirty="0">
                          <a:effectLst/>
                        </a:rPr>
                        <a:t>The lack of exposure to clients from CALD backgrounds</a:t>
                      </a:r>
                    </a:p>
                    <a:p>
                      <a:pPr algn="just">
                        <a:lnSpc>
                          <a:spcPct val="115000"/>
                        </a:lnSpc>
                        <a:spcAft>
                          <a:spcPts val="0"/>
                        </a:spcAft>
                      </a:pPr>
                      <a:r>
                        <a:rPr lang="en-AU" sz="1100" dirty="0">
                          <a:effectLst/>
                        </a:rPr>
                        <a:t>Speak up within the clinical context</a:t>
                      </a:r>
                    </a:p>
                    <a:p>
                      <a:pPr algn="just">
                        <a:lnSpc>
                          <a:spcPct val="115000"/>
                        </a:lnSpc>
                        <a:spcAft>
                          <a:spcPts val="0"/>
                        </a:spcAft>
                      </a:pPr>
                      <a:r>
                        <a:rPr lang="en-AU" sz="1100" dirty="0">
                          <a:effectLst/>
                        </a:rPr>
                        <a:t>Disempowerment  and ‘knowing one’s place’ </a:t>
                      </a:r>
                    </a:p>
                    <a:p>
                      <a:pPr marR="690880" algn="just">
                        <a:lnSpc>
                          <a:spcPct val="115000"/>
                        </a:lnSpc>
                        <a:spcAft>
                          <a:spcPts val="0"/>
                        </a:spcAft>
                      </a:pPr>
                      <a:r>
                        <a:rPr lang="en-AU" sz="1100" dirty="0">
                          <a:effectLst/>
                        </a:rPr>
                        <a:t> </a:t>
                      </a:r>
                      <a:endParaRPr lang="en-AU"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86834208"/>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1507" y="74071"/>
            <a:ext cx="8222512" cy="647700"/>
          </a:xfrm>
        </p:spPr>
        <p:txBody>
          <a:bodyPr/>
          <a:lstStyle/>
          <a:p>
            <a:r>
              <a:rPr lang="en-US" sz="2000" dirty="0" smtClean="0"/>
              <a:t>Short videos: cornerstone of the project</a:t>
            </a:r>
            <a:endParaRPr lang="en-US" sz="1100" dirty="0"/>
          </a:p>
        </p:txBody>
      </p:sp>
      <p:sp>
        <p:nvSpPr>
          <p:cNvPr id="7" name="Picture Placeholder 4"/>
          <p:cNvSpPr txBox="1">
            <a:spLocks/>
          </p:cNvSpPr>
          <p:nvPr/>
        </p:nvSpPr>
        <p:spPr>
          <a:xfrm>
            <a:off x="152400" y="152401"/>
            <a:ext cx="4572000" cy="4273550"/>
          </a:xfrm>
          <a:prstGeom prst="rect">
            <a:avLst/>
          </a:prstGeom>
        </p:spPr>
      </p:sp>
      <p:sp>
        <p:nvSpPr>
          <p:cNvPr id="4" name="TextBox 3"/>
          <p:cNvSpPr txBox="1"/>
          <p:nvPr/>
        </p:nvSpPr>
        <p:spPr>
          <a:xfrm>
            <a:off x="205563" y="370540"/>
            <a:ext cx="7123814" cy="5463034"/>
          </a:xfrm>
          <a:prstGeom prst="rect">
            <a:avLst/>
          </a:prstGeom>
          <a:noFill/>
        </p:spPr>
        <p:txBody>
          <a:bodyPr wrap="square" rtlCol="0">
            <a:spAutoFit/>
          </a:bodyPr>
          <a:lstStyle/>
          <a:p>
            <a:endParaRPr lang="en-AU" sz="1800" b="1" dirty="0" smtClean="0"/>
          </a:p>
          <a:p>
            <a:r>
              <a:rPr lang="en-AU" sz="1800" b="1" dirty="0" smtClean="0"/>
              <a:t>General principles</a:t>
            </a:r>
          </a:p>
          <a:p>
            <a:pPr marL="342900" indent="-342900">
              <a:buFont typeface="Arial" panose="020B0604020202020204" pitchFamily="34" charset="0"/>
              <a:buChar char="•"/>
            </a:pPr>
            <a:endParaRPr lang="en-AU" sz="1400" dirty="0" smtClean="0"/>
          </a:p>
          <a:p>
            <a:pPr marL="342900" indent="-342900">
              <a:lnSpc>
                <a:spcPct val="150000"/>
              </a:lnSpc>
              <a:buFont typeface="Arial" panose="020B0604020202020204" pitchFamily="34" charset="0"/>
              <a:buChar char="•"/>
            </a:pPr>
            <a:r>
              <a:rPr lang="en-AU" sz="1400" dirty="0" smtClean="0"/>
              <a:t>Short</a:t>
            </a:r>
          </a:p>
          <a:p>
            <a:pPr marL="342900" indent="-342900">
              <a:lnSpc>
                <a:spcPct val="150000"/>
              </a:lnSpc>
              <a:buFont typeface="Arial" panose="020B0604020202020204" pitchFamily="34" charset="0"/>
              <a:buChar char="•"/>
            </a:pPr>
            <a:r>
              <a:rPr lang="en-AU" sz="1400" dirty="0" smtClean="0"/>
              <a:t>2 versions; not so good, and better</a:t>
            </a:r>
          </a:p>
          <a:p>
            <a:pPr marL="342900" indent="-342900">
              <a:lnSpc>
                <a:spcPct val="150000"/>
              </a:lnSpc>
              <a:buFont typeface="Arial" panose="020B0604020202020204" pitchFamily="34" charset="0"/>
              <a:buChar char="•"/>
            </a:pPr>
            <a:r>
              <a:rPr lang="en-AU" sz="1400" dirty="0" smtClean="0"/>
              <a:t>To be inclusive of clinical disciplines</a:t>
            </a:r>
          </a:p>
          <a:p>
            <a:pPr marL="342900" indent="-342900">
              <a:lnSpc>
                <a:spcPct val="150000"/>
              </a:lnSpc>
              <a:buFont typeface="Arial" panose="020B0604020202020204" pitchFamily="34" charset="0"/>
              <a:buChar char="•"/>
            </a:pPr>
            <a:r>
              <a:rPr lang="en-AU" sz="1400" dirty="0" smtClean="0"/>
              <a:t>Diverse</a:t>
            </a:r>
          </a:p>
          <a:p>
            <a:pPr marL="342900" indent="-342900">
              <a:lnSpc>
                <a:spcPct val="150000"/>
              </a:lnSpc>
              <a:buFont typeface="Arial" panose="020B0604020202020204" pitchFamily="34" charset="0"/>
              <a:buChar char="•"/>
            </a:pPr>
            <a:r>
              <a:rPr lang="en-AU" sz="1400" dirty="0" smtClean="0"/>
              <a:t>To address the 3 learning objectives at pre-clinical level</a:t>
            </a:r>
          </a:p>
          <a:p>
            <a:pPr marL="342900" indent="-342900">
              <a:lnSpc>
                <a:spcPct val="150000"/>
              </a:lnSpc>
              <a:buFont typeface="Arial" panose="020B0604020202020204" pitchFamily="34" charset="0"/>
              <a:buChar char="•"/>
            </a:pPr>
            <a:r>
              <a:rPr lang="en-AU" sz="1400" dirty="0" smtClean="0"/>
              <a:t>Addresses following communication elements:</a:t>
            </a:r>
          </a:p>
          <a:p>
            <a:pPr marL="800100" lvl="1" indent="-342900">
              <a:lnSpc>
                <a:spcPct val="150000"/>
              </a:lnSpc>
              <a:buFont typeface="Arial" panose="020B0604020202020204" pitchFamily="34" charset="0"/>
              <a:buChar char="•"/>
            </a:pPr>
            <a:r>
              <a:rPr lang="en-AU" sz="1400" dirty="0" smtClean="0"/>
              <a:t>verbal/non-verbal </a:t>
            </a:r>
            <a:r>
              <a:rPr lang="en-AU" sz="1400" dirty="0"/>
              <a:t>communication, developing rapport, active listening, intonation, reading cues, eye contact, non-jargon, prompting, consent, privacy, autonomy, </a:t>
            </a:r>
            <a:r>
              <a:rPr lang="en-AU" sz="1400" dirty="0" smtClean="0"/>
              <a:t>partnership</a:t>
            </a:r>
            <a:endParaRPr lang="en-AU" sz="1400" dirty="0"/>
          </a:p>
          <a:p>
            <a:pPr marL="342900" indent="-342900">
              <a:buFont typeface="Arial" panose="020B0604020202020204" pitchFamily="34" charset="0"/>
              <a:buChar char="•"/>
            </a:pPr>
            <a:endParaRPr lang="en-AU" sz="1400" dirty="0" smtClean="0"/>
          </a:p>
          <a:p>
            <a:pPr marL="342900" indent="-342900">
              <a:buFont typeface="Arial" panose="020B0604020202020204" pitchFamily="34" charset="0"/>
              <a:buChar char="•"/>
            </a:pPr>
            <a:endParaRPr lang="en-AU" dirty="0" smtClean="0"/>
          </a:p>
          <a:p>
            <a:pPr marL="342900" indent="-342900">
              <a:buFont typeface="Arial" panose="020B0604020202020204" pitchFamily="34" charset="0"/>
              <a:buChar char="•"/>
            </a:pPr>
            <a:endParaRPr lang="en-AU" dirty="0" smtClean="0"/>
          </a:p>
          <a:p>
            <a:pPr marL="342900" indent="-342900">
              <a:buFont typeface="Arial" panose="020B0604020202020204" pitchFamily="34" charset="0"/>
              <a:buChar char="•"/>
            </a:pPr>
            <a:endParaRPr lang="en-AU" dirty="0" smtClean="0"/>
          </a:p>
          <a:p>
            <a:pPr marL="342900" indent="-342900">
              <a:buFont typeface="Arial" panose="020B0604020202020204" pitchFamily="34" charset="0"/>
              <a:buChar char="•"/>
            </a:pPr>
            <a:endParaRPr lang="en-AU"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2344" y="0"/>
            <a:ext cx="3501656" cy="2409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668331"/>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1507" y="74071"/>
            <a:ext cx="8222512" cy="647700"/>
          </a:xfrm>
        </p:spPr>
        <p:txBody>
          <a:bodyPr/>
          <a:lstStyle/>
          <a:p>
            <a:r>
              <a:rPr lang="en-US" sz="2000" dirty="0" smtClean="0"/>
              <a:t>Short videos: cornerstone of the project</a:t>
            </a:r>
            <a:endParaRPr lang="en-US" sz="1100" dirty="0"/>
          </a:p>
        </p:txBody>
      </p:sp>
      <p:sp>
        <p:nvSpPr>
          <p:cNvPr id="7" name="Picture Placeholder 4"/>
          <p:cNvSpPr txBox="1">
            <a:spLocks/>
          </p:cNvSpPr>
          <p:nvPr/>
        </p:nvSpPr>
        <p:spPr>
          <a:xfrm>
            <a:off x="152400" y="152401"/>
            <a:ext cx="4572000" cy="4273550"/>
          </a:xfrm>
          <a:prstGeom prst="rect">
            <a:avLst/>
          </a:prstGeom>
        </p:spPr>
      </p:sp>
      <p:graphicFrame>
        <p:nvGraphicFramePr>
          <p:cNvPr id="2" name="Table 1"/>
          <p:cNvGraphicFramePr>
            <a:graphicFrameLocks noGrp="1"/>
          </p:cNvGraphicFramePr>
          <p:nvPr>
            <p:extLst>
              <p:ext uri="{D42A27DB-BD31-4B8C-83A1-F6EECF244321}">
                <p14:modId xmlns:p14="http://schemas.microsoft.com/office/powerpoint/2010/main" val="3312368838"/>
              </p:ext>
            </p:extLst>
          </p:nvPr>
        </p:nvGraphicFramePr>
        <p:xfrm>
          <a:off x="216891" y="512579"/>
          <a:ext cx="8367128" cy="3394073"/>
        </p:xfrm>
        <a:graphic>
          <a:graphicData uri="http://schemas.openxmlformats.org/drawingml/2006/table">
            <a:tbl>
              <a:tblPr firstRow="1" firstCol="1" bandRow="1">
                <a:tableStyleId>{5C22544A-7EE6-4342-B048-85BDC9FD1C3A}</a:tableStyleId>
              </a:tblPr>
              <a:tblGrid>
                <a:gridCol w="1565774"/>
                <a:gridCol w="1755093"/>
                <a:gridCol w="2250289"/>
                <a:gridCol w="2795972"/>
              </a:tblGrid>
              <a:tr h="147568">
                <a:tc>
                  <a:txBody>
                    <a:bodyPr/>
                    <a:lstStyle/>
                    <a:p>
                      <a:pPr>
                        <a:lnSpc>
                          <a:spcPct val="115000"/>
                        </a:lnSpc>
                        <a:spcAft>
                          <a:spcPts val="0"/>
                        </a:spcAft>
                      </a:pPr>
                      <a:r>
                        <a:rPr lang="en-AU" sz="800" dirty="0">
                          <a:effectLst/>
                        </a:rPr>
                        <a:t>Theme</a:t>
                      </a:r>
                      <a:endParaRPr lang="en-AU" sz="800" dirty="0">
                        <a:effectLst/>
                        <a:latin typeface="Calibri"/>
                        <a:ea typeface="Calibri"/>
                        <a:cs typeface="Times New Roman"/>
                      </a:endParaRPr>
                    </a:p>
                  </a:txBody>
                  <a:tcPr marL="52495" marR="52495" marT="0" marB="0">
                    <a:solidFill>
                      <a:schemeClr val="accent1">
                        <a:lumMod val="50000"/>
                      </a:schemeClr>
                    </a:solidFill>
                  </a:tcPr>
                </a:tc>
                <a:tc gridSpan="3">
                  <a:txBody>
                    <a:bodyPr/>
                    <a:lstStyle/>
                    <a:p>
                      <a:pPr algn="ctr">
                        <a:lnSpc>
                          <a:spcPct val="115000"/>
                        </a:lnSpc>
                        <a:spcAft>
                          <a:spcPts val="0"/>
                        </a:spcAft>
                      </a:pPr>
                      <a:r>
                        <a:rPr lang="en-AU" sz="800" dirty="0">
                          <a:effectLst/>
                        </a:rPr>
                        <a:t>Scenario descriptions</a:t>
                      </a:r>
                      <a:endParaRPr lang="en-AU" sz="800" dirty="0">
                        <a:effectLst/>
                        <a:latin typeface="Calibri"/>
                        <a:ea typeface="Calibri"/>
                        <a:cs typeface="Times New Roman"/>
                      </a:endParaRPr>
                    </a:p>
                  </a:txBody>
                  <a:tcPr marL="52495" marR="52495" marT="0" marB="0">
                    <a:solidFill>
                      <a:schemeClr val="accent1">
                        <a:lumMod val="50000"/>
                      </a:schemeClr>
                    </a:solidFill>
                  </a:tcPr>
                </a:tc>
                <a:tc hMerge="1">
                  <a:txBody>
                    <a:bodyPr/>
                    <a:lstStyle/>
                    <a:p>
                      <a:endParaRPr lang="en-AU"/>
                    </a:p>
                  </a:txBody>
                  <a:tcPr/>
                </a:tc>
                <a:tc hMerge="1">
                  <a:txBody>
                    <a:bodyPr/>
                    <a:lstStyle/>
                    <a:p>
                      <a:endParaRPr lang="en-AU"/>
                    </a:p>
                  </a:txBody>
                  <a:tcPr/>
                </a:tc>
              </a:tr>
              <a:tr h="737842">
                <a:tc>
                  <a:txBody>
                    <a:bodyPr/>
                    <a:lstStyle/>
                    <a:p>
                      <a:pPr>
                        <a:lnSpc>
                          <a:spcPct val="115000"/>
                        </a:lnSpc>
                        <a:spcAft>
                          <a:spcPts val="0"/>
                        </a:spcAft>
                      </a:pPr>
                      <a:r>
                        <a:rPr lang="en-AU" sz="800" dirty="0">
                          <a:effectLst/>
                        </a:rPr>
                        <a:t>Initiating conversations</a:t>
                      </a:r>
                      <a:endParaRPr lang="en-AU" sz="800" dirty="0">
                        <a:effectLst/>
                        <a:latin typeface="Calibri"/>
                        <a:ea typeface="Calibri"/>
                        <a:cs typeface="Times New Roman"/>
                      </a:endParaRPr>
                    </a:p>
                  </a:txBody>
                  <a:tcPr marL="52495" marR="52495" marT="0" marB="0">
                    <a:solidFill>
                      <a:schemeClr val="accent1">
                        <a:lumMod val="50000"/>
                      </a:schemeClr>
                    </a:solidFill>
                  </a:tcPr>
                </a:tc>
                <a:tc>
                  <a:txBody>
                    <a:bodyPr/>
                    <a:lstStyle/>
                    <a:p>
                      <a:pPr>
                        <a:lnSpc>
                          <a:spcPct val="115000"/>
                        </a:lnSpc>
                        <a:spcAft>
                          <a:spcPts val="0"/>
                        </a:spcAft>
                      </a:pPr>
                      <a:r>
                        <a:rPr lang="en-AU" sz="800" dirty="0">
                          <a:effectLst/>
                        </a:rPr>
                        <a:t>Midwife undertaking </a:t>
                      </a:r>
                      <a:r>
                        <a:rPr lang="en-AU" sz="800" dirty="0" smtClean="0">
                          <a:effectLst/>
                        </a:rPr>
                        <a:t>first trimester internal exam, on Kenyan woman (ESL), accompanied</a:t>
                      </a:r>
                      <a:r>
                        <a:rPr lang="en-AU" sz="800" baseline="0" dirty="0" smtClean="0">
                          <a:effectLst/>
                        </a:rPr>
                        <a:t> by partner for support. </a:t>
                      </a:r>
                      <a:r>
                        <a:rPr lang="en-AU" sz="800" dirty="0" smtClean="0">
                          <a:effectLst/>
                        </a:rPr>
                        <a:t> </a:t>
                      </a:r>
                      <a:endParaRPr lang="en-AU" sz="800" dirty="0">
                        <a:effectLst/>
                        <a:latin typeface="Calibri"/>
                        <a:ea typeface="Calibri"/>
                        <a:cs typeface="Times New Roman"/>
                      </a:endParaRPr>
                    </a:p>
                  </a:txBody>
                  <a:tcPr marL="52495" marR="52495" marT="0" marB="0">
                    <a:solidFill>
                      <a:schemeClr val="accent1"/>
                    </a:solidFill>
                  </a:tcPr>
                </a:tc>
                <a:tc>
                  <a:txBody>
                    <a:bodyPr/>
                    <a:lstStyle/>
                    <a:p>
                      <a:pPr>
                        <a:lnSpc>
                          <a:spcPct val="115000"/>
                        </a:lnSpc>
                        <a:spcAft>
                          <a:spcPts val="0"/>
                        </a:spcAft>
                      </a:pPr>
                      <a:r>
                        <a:rPr lang="en-AU" sz="800" dirty="0">
                          <a:effectLst/>
                        </a:rPr>
                        <a:t>Sonographer introducing themselves to child year old to scan their hip</a:t>
                      </a:r>
                      <a:endParaRPr lang="en-AU" sz="800" dirty="0">
                        <a:effectLst/>
                        <a:latin typeface="Calibri"/>
                        <a:ea typeface="Calibri"/>
                        <a:cs typeface="Times New Roman"/>
                      </a:endParaRPr>
                    </a:p>
                  </a:txBody>
                  <a:tcPr marL="52495" marR="52495" marT="0" marB="0">
                    <a:solidFill>
                      <a:schemeClr val="accent1"/>
                    </a:solidFill>
                  </a:tcPr>
                </a:tc>
                <a:tc>
                  <a:txBody>
                    <a:bodyPr/>
                    <a:lstStyle/>
                    <a:p>
                      <a:pPr>
                        <a:lnSpc>
                          <a:spcPct val="115000"/>
                        </a:lnSpc>
                        <a:spcAft>
                          <a:spcPts val="0"/>
                        </a:spcAft>
                      </a:pPr>
                      <a:r>
                        <a:rPr lang="en-AU" sz="800" dirty="0">
                          <a:effectLst/>
                        </a:rPr>
                        <a:t>Occupational Therapist in the home of a disorientated and confused client, with the purpose of undertaking a home assessment. </a:t>
                      </a:r>
                      <a:endParaRPr lang="en-AU" sz="800" dirty="0">
                        <a:effectLst/>
                        <a:latin typeface="Calibri"/>
                        <a:ea typeface="Calibri"/>
                        <a:cs typeface="Times New Roman"/>
                      </a:endParaRPr>
                    </a:p>
                  </a:txBody>
                  <a:tcPr marL="52495" marR="52495" marT="0" marB="0">
                    <a:solidFill>
                      <a:schemeClr val="accent1"/>
                    </a:solidFill>
                  </a:tcPr>
                </a:tc>
              </a:tr>
              <a:tr h="737842">
                <a:tc>
                  <a:txBody>
                    <a:bodyPr/>
                    <a:lstStyle/>
                    <a:p>
                      <a:pPr>
                        <a:lnSpc>
                          <a:spcPct val="115000"/>
                        </a:lnSpc>
                        <a:spcAft>
                          <a:spcPts val="0"/>
                        </a:spcAft>
                      </a:pPr>
                      <a:r>
                        <a:rPr lang="en-AU" sz="800" dirty="0">
                          <a:effectLst/>
                        </a:rPr>
                        <a:t>Providing instructions</a:t>
                      </a:r>
                      <a:endParaRPr lang="en-AU" sz="800" dirty="0">
                        <a:effectLst/>
                        <a:latin typeface="Calibri"/>
                        <a:ea typeface="Calibri"/>
                        <a:cs typeface="Times New Roman"/>
                      </a:endParaRPr>
                    </a:p>
                  </a:txBody>
                  <a:tcPr marL="52495" marR="52495" marT="0" marB="0">
                    <a:solidFill>
                      <a:schemeClr val="accent1">
                        <a:lumMod val="50000"/>
                      </a:schemeClr>
                    </a:solidFill>
                  </a:tcPr>
                </a:tc>
                <a:tc>
                  <a:txBody>
                    <a:bodyPr/>
                    <a:lstStyle/>
                    <a:p>
                      <a:pPr>
                        <a:lnSpc>
                          <a:spcPct val="115000"/>
                        </a:lnSpc>
                        <a:spcAft>
                          <a:spcPts val="0"/>
                        </a:spcAft>
                      </a:pPr>
                      <a:r>
                        <a:rPr lang="en-AU" sz="800" dirty="0">
                          <a:effectLst/>
                        </a:rPr>
                        <a:t>Radiation Therapist explaining treatment to </a:t>
                      </a:r>
                      <a:r>
                        <a:rPr lang="en-AU" sz="800" dirty="0" smtClean="0">
                          <a:effectLst/>
                        </a:rPr>
                        <a:t>elderly man who has </a:t>
                      </a:r>
                      <a:r>
                        <a:rPr lang="en-AU" sz="800" smtClean="0">
                          <a:effectLst/>
                        </a:rPr>
                        <a:t>speech deficit</a:t>
                      </a:r>
                      <a:endParaRPr lang="en-AU" sz="800" dirty="0">
                        <a:effectLst/>
                        <a:latin typeface="Calibri"/>
                        <a:ea typeface="Calibri"/>
                        <a:cs typeface="Times New Roman"/>
                      </a:endParaRPr>
                    </a:p>
                  </a:txBody>
                  <a:tcPr marL="52495" marR="52495" marT="0" marB="0">
                    <a:solidFill>
                      <a:schemeClr val="accent1"/>
                    </a:solidFill>
                  </a:tcPr>
                </a:tc>
                <a:tc>
                  <a:txBody>
                    <a:bodyPr/>
                    <a:lstStyle/>
                    <a:p>
                      <a:pPr>
                        <a:lnSpc>
                          <a:spcPct val="115000"/>
                        </a:lnSpc>
                        <a:spcAft>
                          <a:spcPts val="0"/>
                        </a:spcAft>
                      </a:pPr>
                      <a:r>
                        <a:rPr lang="en-AU" sz="800" dirty="0">
                          <a:effectLst/>
                        </a:rPr>
                        <a:t>Podiatrist, ulcer care. Indigenous</a:t>
                      </a:r>
                      <a:endParaRPr lang="en-AU" sz="800" dirty="0">
                        <a:effectLst/>
                        <a:latin typeface="Calibri"/>
                        <a:ea typeface="Calibri"/>
                        <a:cs typeface="Times New Roman"/>
                      </a:endParaRPr>
                    </a:p>
                  </a:txBody>
                  <a:tcPr marL="52495" marR="52495" marT="0" marB="0">
                    <a:solidFill>
                      <a:schemeClr val="accent1"/>
                    </a:solidFill>
                  </a:tcPr>
                </a:tc>
                <a:tc>
                  <a:txBody>
                    <a:bodyPr/>
                    <a:lstStyle/>
                    <a:p>
                      <a:pPr>
                        <a:lnSpc>
                          <a:spcPct val="115000"/>
                        </a:lnSpc>
                        <a:spcAft>
                          <a:spcPts val="0"/>
                        </a:spcAft>
                      </a:pPr>
                      <a:r>
                        <a:rPr lang="en-AU" sz="800" dirty="0">
                          <a:effectLst/>
                        </a:rPr>
                        <a:t>Pharmacist </a:t>
                      </a:r>
                      <a:r>
                        <a:rPr lang="en-AU" sz="800" dirty="0" smtClean="0">
                          <a:effectLst/>
                        </a:rPr>
                        <a:t>communicating</a:t>
                      </a:r>
                      <a:r>
                        <a:rPr lang="en-AU" sz="800" baseline="0" dirty="0" smtClean="0">
                          <a:effectLst/>
                        </a:rPr>
                        <a:t> with customer with poor English, there is confusion over the correct prescribed medication.  </a:t>
                      </a:r>
                      <a:r>
                        <a:rPr lang="en-AU" sz="800" dirty="0" smtClean="0">
                          <a:effectLst/>
                        </a:rPr>
                        <a:t>explaining </a:t>
                      </a:r>
                      <a:r>
                        <a:rPr lang="en-AU" sz="800" dirty="0">
                          <a:effectLst/>
                        </a:rPr>
                        <a:t>drug regime over the counter to a person with poor command of English language.</a:t>
                      </a:r>
                      <a:endParaRPr lang="en-AU" sz="800" dirty="0">
                        <a:effectLst/>
                        <a:latin typeface="Calibri"/>
                        <a:ea typeface="Calibri"/>
                        <a:cs typeface="Times New Roman"/>
                      </a:endParaRPr>
                    </a:p>
                  </a:txBody>
                  <a:tcPr marL="52495" marR="52495" marT="0" marB="0">
                    <a:solidFill>
                      <a:schemeClr val="accent1"/>
                    </a:solidFill>
                  </a:tcPr>
                </a:tc>
              </a:tr>
              <a:tr h="737842">
                <a:tc>
                  <a:txBody>
                    <a:bodyPr/>
                    <a:lstStyle/>
                    <a:p>
                      <a:pPr>
                        <a:lnSpc>
                          <a:spcPct val="115000"/>
                        </a:lnSpc>
                        <a:spcAft>
                          <a:spcPts val="0"/>
                        </a:spcAft>
                      </a:pPr>
                      <a:r>
                        <a:rPr lang="en-AU" sz="800" dirty="0">
                          <a:effectLst/>
                        </a:rPr>
                        <a:t>Communication during procedure</a:t>
                      </a:r>
                      <a:endParaRPr lang="en-AU" sz="800" dirty="0">
                        <a:effectLst/>
                        <a:latin typeface="Calibri"/>
                        <a:ea typeface="Calibri"/>
                        <a:cs typeface="Times New Roman"/>
                      </a:endParaRPr>
                    </a:p>
                  </a:txBody>
                  <a:tcPr marL="52495" marR="52495" marT="0" marB="0">
                    <a:solidFill>
                      <a:schemeClr val="accent1">
                        <a:lumMod val="50000"/>
                      </a:schemeClr>
                    </a:solidFill>
                  </a:tcPr>
                </a:tc>
                <a:tc>
                  <a:txBody>
                    <a:bodyPr/>
                    <a:lstStyle/>
                    <a:p>
                      <a:pPr>
                        <a:lnSpc>
                          <a:spcPct val="115000"/>
                        </a:lnSpc>
                        <a:spcAft>
                          <a:spcPts val="0"/>
                        </a:spcAft>
                      </a:pPr>
                      <a:r>
                        <a:rPr lang="en-AU" sz="800" dirty="0">
                          <a:effectLst/>
                        </a:rPr>
                        <a:t>Radiographer positioning a </a:t>
                      </a:r>
                      <a:r>
                        <a:rPr lang="en-AU" sz="800" dirty="0" smtClean="0">
                          <a:effectLst/>
                        </a:rPr>
                        <a:t>partially deaf person for </a:t>
                      </a:r>
                      <a:r>
                        <a:rPr lang="en-AU" sz="800" dirty="0">
                          <a:effectLst/>
                        </a:rPr>
                        <a:t>a  shoulder x-ray</a:t>
                      </a:r>
                      <a:endParaRPr lang="en-AU" sz="800" dirty="0">
                        <a:effectLst/>
                        <a:latin typeface="Calibri"/>
                        <a:ea typeface="Calibri"/>
                        <a:cs typeface="Times New Roman"/>
                      </a:endParaRPr>
                    </a:p>
                  </a:txBody>
                  <a:tcPr marL="52495" marR="52495" marT="0" marB="0">
                    <a:solidFill>
                      <a:schemeClr val="accent1"/>
                    </a:solidFill>
                  </a:tcPr>
                </a:tc>
                <a:tc>
                  <a:txBody>
                    <a:bodyPr/>
                    <a:lstStyle/>
                    <a:p>
                      <a:pPr>
                        <a:lnSpc>
                          <a:spcPct val="115000"/>
                        </a:lnSpc>
                        <a:spcAft>
                          <a:spcPts val="0"/>
                        </a:spcAft>
                      </a:pPr>
                      <a:r>
                        <a:rPr lang="en-AU" sz="800" dirty="0">
                          <a:effectLst/>
                        </a:rPr>
                        <a:t>Nurse, assistance moving patient after recent operation to shower (disabled), pain a factor. </a:t>
                      </a:r>
                      <a:endParaRPr lang="en-AU" sz="800" dirty="0">
                        <a:effectLst/>
                        <a:latin typeface="Calibri"/>
                        <a:ea typeface="Calibri"/>
                        <a:cs typeface="Times New Roman"/>
                      </a:endParaRPr>
                    </a:p>
                  </a:txBody>
                  <a:tcPr marL="52495" marR="52495" marT="0" marB="0">
                    <a:solidFill>
                      <a:schemeClr val="accent1"/>
                    </a:solidFill>
                  </a:tcPr>
                </a:tc>
                <a:tc>
                  <a:txBody>
                    <a:bodyPr/>
                    <a:lstStyle/>
                    <a:p>
                      <a:pPr>
                        <a:lnSpc>
                          <a:spcPct val="115000"/>
                        </a:lnSpc>
                        <a:spcAft>
                          <a:spcPts val="0"/>
                        </a:spcAft>
                      </a:pPr>
                      <a:r>
                        <a:rPr lang="en-AU" sz="800" dirty="0">
                          <a:effectLst/>
                        </a:rPr>
                        <a:t>Dietician, performing PG SGA, on a Muslim patient who insists her husband is with her for the examination</a:t>
                      </a:r>
                      <a:endParaRPr lang="en-AU" sz="800" dirty="0">
                        <a:effectLst/>
                        <a:latin typeface="Calibri"/>
                        <a:ea typeface="Calibri"/>
                        <a:cs typeface="Times New Roman"/>
                      </a:endParaRPr>
                    </a:p>
                  </a:txBody>
                  <a:tcPr marL="52495" marR="52495" marT="0" marB="0">
                    <a:solidFill>
                      <a:schemeClr val="accent1"/>
                    </a:solidFill>
                  </a:tcPr>
                </a:tc>
              </a:tr>
              <a:tr h="1032979">
                <a:tc>
                  <a:txBody>
                    <a:bodyPr/>
                    <a:lstStyle/>
                    <a:p>
                      <a:pPr>
                        <a:lnSpc>
                          <a:spcPct val="115000"/>
                        </a:lnSpc>
                        <a:spcAft>
                          <a:spcPts val="0"/>
                        </a:spcAft>
                      </a:pPr>
                      <a:r>
                        <a:rPr lang="en-AU" sz="800" dirty="0">
                          <a:effectLst/>
                        </a:rPr>
                        <a:t>Closing down conversation</a:t>
                      </a:r>
                      <a:endParaRPr lang="en-AU" sz="800" dirty="0">
                        <a:effectLst/>
                        <a:latin typeface="Calibri"/>
                        <a:ea typeface="Calibri"/>
                        <a:cs typeface="Times New Roman"/>
                      </a:endParaRPr>
                    </a:p>
                  </a:txBody>
                  <a:tcPr marL="52495" marR="52495" marT="0" marB="0">
                    <a:solidFill>
                      <a:schemeClr val="accent1">
                        <a:lumMod val="50000"/>
                      </a:schemeClr>
                    </a:solidFill>
                  </a:tcPr>
                </a:tc>
                <a:tc>
                  <a:txBody>
                    <a:bodyPr/>
                    <a:lstStyle/>
                    <a:p>
                      <a:pPr>
                        <a:lnSpc>
                          <a:spcPct val="115000"/>
                        </a:lnSpc>
                        <a:spcAft>
                          <a:spcPts val="0"/>
                        </a:spcAft>
                      </a:pPr>
                      <a:r>
                        <a:rPr lang="en-AU" sz="800" dirty="0">
                          <a:effectLst/>
                        </a:rPr>
                        <a:t>20-30 year </a:t>
                      </a:r>
                      <a:r>
                        <a:rPr lang="en-AU" sz="800" dirty="0" smtClean="0">
                          <a:effectLst/>
                        </a:rPr>
                        <a:t>old male Australian</a:t>
                      </a:r>
                      <a:r>
                        <a:rPr lang="en-AU" sz="800" dirty="0">
                          <a:effectLst/>
                        </a:rPr>
                        <a:t>, getting off a treatment couch, while physiotherapist is closing off the consultation. </a:t>
                      </a:r>
                      <a:endParaRPr lang="en-AU" sz="800" dirty="0">
                        <a:effectLst/>
                        <a:latin typeface="Calibri"/>
                        <a:ea typeface="Calibri"/>
                        <a:cs typeface="Times New Roman"/>
                      </a:endParaRPr>
                    </a:p>
                  </a:txBody>
                  <a:tcPr marL="52495" marR="52495" marT="0" marB="0">
                    <a:solidFill>
                      <a:schemeClr val="accent1"/>
                    </a:solidFill>
                  </a:tcPr>
                </a:tc>
                <a:tc>
                  <a:txBody>
                    <a:bodyPr/>
                    <a:lstStyle/>
                    <a:p>
                      <a:pPr>
                        <a:lnSpc>
                          <a:spcPct val="115000"/>
                        </a:lnSpc>
                        <a:spcAft>
                          <a:spcPts val="0"/>
                        </a:spcAft>
                      </a:pPr>
                      <a:r>
                        <a:rPr lang="en-AU" sz="800" dirty="0">
                          <a:effectLst/>
                        </a:rPr>
                        <a:t>Nuclear  Medicine technologist  closing off an examination (PET scan), the , patient is elderly and lonely and  wants to talk about her deceased husband</a:t>
                      </a:r>
                      <a:endParaRPr lang="en-AU" sz="800" dirty="0">
                        <a:effectLst/>
                        <a:latin typeface="Calibri"/>
                        <a:ea typeface="Calibri"/>
                        <a:cs typeface="Times New Roman"/>
                      </a:endParaRPr>
                    </a:p>
                  </a:txBody>
                  <a:tcPr marL="52495" marR="52495" marT="0" marB="0">
                    <a:solidFill>
                      <a:schemeClr val="accent1"/>
                    </a:solidFill>
                  </a:tcPr>
                </a:tc>
                <a:tc>
                  <a:txBody>
                    <a:bodyPr/>
                    <a:lstStyle/>
                    <a:p>
                      <a:pPr>
                        <a:lnSpc>
                          <a:spcPct val="115000"/>
                        </a:lnSpc>
                        <a:spcAft>
                          <a:spcPts val="0"/>
                        </a:spcAft>
                      </a:pPr>
                      <a:r>
                        <a:rPr lang="en-AU" sz="800" dirty="0">
                          <a:effectLst/>
                        </a:rPr>
                        <a:t>Exercise Physiologist is closing off exercise plan with patient who is aggressive and not happy about having to undertake an exercise plan. </a:t>
                      </a:r>
                      <a:endParaRPr lang="en-AU" sz="800" dirty="0">
                        <a:effectLst/>
                        <a:latin typeface="Calibri"/>
                        <a:ea typeface="Calibri"/>
                        <a:cs typeface="Times New Roman"/>
                      </a:endParaRPr>
                    </a:p>
                  </a:txBody>
                  <a:tcPr marL="52495" marR="52495" marT="0" marB="0">
                    <a:solidFill>
                      <a:schemeClr val="accent1"/>
                    </a:solidFill>
                  </a:tcPr>
                </a:tc>
              </a:tr>
            </a:tbl>
          </a:graphicData>
        </a:graphic>
      </p:graphicFrame>
    </p:spTree>
    <p:extLst>
      <p:ext uri="{BB962C8B-B14F-4D97-AF65-F5344CB8AC3E}">
        <p14:creationId xmlns:p14="http://schemas.microsoft.com/office/powerpoint/2010/main" val="2601245885"/>
      </p:ext>
    </p:extLst>
  </p:cSld>
  <p:clrMapOvr>
    <a:masterClrMapping/>
  </p:clrMapOvr>
  <mc:AlternateContent xmlns:mc="http://schemas.openxmlformats.org/markup-compatibility/2006" xmlns:p14="http://schemas.microsoft.com/office/powerpoint/2010/main">
    <mc:Choice Requires="p14">
      <p:transition spd="slow" p14:dur="800" advClick="0" advTm="5000">
        <p:fade/>
      </p:transition>
    </mc:Choice>
    <mc:Fallback xmlns="">
      <p:transition xmlns:p14="http://schemas.microsoft.com/office/powerpoint/2010/main" spd="slow" advClick="0" advTm="5000">
        <p:fade/>
      </p:transition>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25years_PPT_template</Template>
  <TotalTime>199</TotalTime>
  <Words>1311</Words>
  <Application>Microsoft Office PowerPoint</Application>
  <PresentationFormat>On-screen Show (16:9)</PresentationFormat>
  <Paragraphs>137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 Presentation</vt:lpstr>
      <vt:lpstr>Teaching Clinical Communication Skills:  flexible and experiential model using short videos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Delvizis</dc:creator>
  <cp:lastModifiedBy>thoirs</cp:lastModifiedBy>
  <cp:revision>25</cp:revision>
  <cp:lastPrinted>2011-11-18T03:36:14Z</cp:lastPrinted>
  <dcterms:created xsi:type="dcterms:W3CDTF">2015-12-16T02:22:08Z</dcterms:created>
  <dcterms:modified xsi:type="dcterms:W3CDTF">2016-11-17T21:37:44Z</dcterms:modified>
</cp:coreProperties>
</file>