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78" r:id="rId3"/>
    <p:sldId id="277" r:id="rId4"/>
    <p:sldId id="261" r:id="rId5"/>
    <p:sldId id="258" r:id="rId6"/>
    <p:sldId id="283" r:id="rId7"/>
    <p:sldId id="281" r:id="rId8"/>
    <p:sldId id="286" r:id="rId9"/>
    <p:sldId id="287" r:id="rId10"/>
    <p:sldId id="280" r:id="rId11"/>
    <p:sldId id="285" r:id="rId12"/>
    <p:sldId id="260" r:id="rId13"/>
    <p:sldId id="263"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1086" autoAdjust="0"/>
  </p:normalViewPr>
  <p:slideViewPr>
    <p:cSldViewPr>
      <p:cViewPr varScale="1">
        <p:scale>
          <a:sx n="45" d="100"/>
          <a:sy n="45" d="100"/>
        </p:scale>
        <p:origin x="-26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598300E7-1FF4-4A69-8642-8C05834F4596}" type="datetimeFigureOut">
              <a:rPr lang="en-GB" smtClean="0"/>
              <a:t>07/07/2015</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D265A024-9DC4-465F-BC2A-06605C55D8E5}" type="slidenum">
              <a:rPr lang="en-GB" smtClean="0"/>
              <a:t>‹#›</a:t>
            </a:fld>
            <a:endParaRPr lang="en-GB"/>
          </a:p>
        </p:txBody>
      </p:sp>
    </p:spTree>
    <p:extLst>
      <p:ext uri="{BB962C8B-B14F-4D97-AF65-F5344CB8AC3E}">
        <p14:creationId xmlns:p14="http://schemas.microsoft.com/office/powerpoint/2010/main" val="1204870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3442D760-B3A9-4998-A8C6-CE460891E9BF}" type="datetimeFigureOut">
              <a:rPr lang="en-AU" smtClean="0"/>
              <a:t>7/07/2015</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A9F4338E-76F5-456E-82FA-15B7895CFE4A}" type="slidenum">
              <a:rPr lang="en-AU" smtClean="0"/>
              <a:t>‹#›</a:t>
            </a:fld>
            <a:endParaRPr lang="en-AU"/>
          </a:p>
        </p:txBody>
      </p:sp>
    </p:spTree>
    <p:extLst>
      <p:ext uri="{BB962C8B-B14F-4D97-AF65-F5344CB8AC3E}">
        <p14:creationId xmlns:p14="http://schemas.microsoft.com/office/powerpoint/2010/main" val="2818832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9F4338E-76F5-456E-82FA-15B7895CFE4A}" type="slidenum">
              <a:rPr lang="en-AU" smtClean="0"/>
              <a:t>1</a:t>
            </a:fld>
            <a:endParaRPr lang="en-AU"/>
          </a:p>
        </p:txBody>
      </p:sp>
    </p:spTree>
    <p:extLst>
      <p:ext uri="{BB962C8B-B14F-4D97-AF65-F5344CB8AC3E}">
        <p14:creationId xmlns:p14="http://schemas.microsoft.com/office/powerpoint/2010/main" val="856421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Key Point 1</a:t>
            </a:r>
          </a:p>
          <a:p>
            <a:endParaRPr lang="en-AU" dirty="0" smtClean="0"/>
          </a:p>
          <a:p>
            <a:r>
              <a:rPr lang="en-AU" b="1" dirty="0" smtClean="0"/>
              <a:t>Interactive</a:t>
            </a:r>
            <a:r>
              <a:rPr lang="en-AU" b="1" baseline="0" dirty="0" smtClean="0"/>
              <a:t> findings page : message “</a:t>
            </a:r>
            <a:r>
              <a:rPr lang="en-AU" baseline="0" dirty="0" smtClean="0"/>
              <a:t>you can explore to your hearts content”</a:t>
            </a:r>
          </a:p>
          <a:p>
            <a:endParaRPr lang="en-AU" baseline="0" dirty="0" smtClean="0"/>
          </a:p>
          <a:p>
            <a:r>
              <a:rPr lang="en-AU" b="1" baseline="0" dirty="0" smtClean="0"/>
              <a:t>First page of web site and quickly work through CHATTS</a:t>
            </a:r>
          </a:p>
          <a:p>
            <a:endParaRPr lang="en-AU" baseline="0" dirty="0" smtClean="0"/>
          </a:p>
          <a:p>
            <a:r>
              <a:rPr lang="en-AU" baseline="0" dirty="0" smtClean="0"/>
              <a:t>Context: Its s statement…from someone like a program director who can position the course and the courses purpose in terms of the program</a:t>
            </a:r>
          </a:p>
          <a:p>
            <a:endParaRPr lang="en-AU" baseline="0" dirty="0" smtClean="0"/>
          </a:p>
          <a:p>
            <a:r>
              <a:rPr lang="en-AU" baseline="0" dirty="0" smtClean="0"/>
              <a:t>Handover process: Tool could be used as a standalone…But we see that as not ideal…here we want people to come together and agree to the roles they will play in handover </a:t>
            </a:r>
          </a:p>
          <a:p>
            <a:endParaRPr lang="en-AU" baseline="0" dirty="0" smtClean="0"/>
          </a:p>
          <a:p>
            <a:r>
              <a:rPr lang="en-AU" baseline="0" dirty="0" smtClean="0"/>
              <a:t>Assessment: As an Academic Developer I am thinking learning </a:t>
            </a:r>
            <a:r>
              <a:rPr lang="en-AU" baseline="0" dirty="0" err="1" smtClean="0"/>
              <a:t>design..alignment</a:t>
            </a:r>
            <a:r>
              <a:rPr lang="en-AU" baseline="0" dirty="0" smtClean="0"/>
              <a:t> etc…but we thought assessment would resonate best with someone who has been thrown in </a:t>
            </a:r>
          </a:p>
          <a:p>
            <a:endParaRPr lang="en-AU" baseline="0" dirty="0" smtClean="0"/>
          </a:p>
          <a:p>
            <a:r>
              <a:rPr lang="en-AU" baseline="0" dirty="0" smtClean="0"/>
              <a:t>Go on about purpose </a:t>
            </a:r>
            <a:r>
              <a:rPr lang="en-AU" baseline="0" dirty="0" err="1" smtClean="0"/>
              <a:t>etc</a:t>
            </a:r>
            <a:endParaRPr lang="en-AU" baseline="0" dirty="0" smtClean="0"/>
          </a:p>
          <a:p>
            <a:endParaRPr lang="en-AU" baseline="0" dirty="0" smtClean="0"/>
          </a:p>
          <a:p>
            <a:r>
              <a:rPr lang="en-AU" baseline="0" dirty="0" smtClean="0"/>
              <a:t>Teaching quality: all things evaluation ..so many said they </a:t>
            </a:r>
            <a:r>
              <a:rPr lang="en-AU" baseline="0" dirty="0" err="1" smtClean="0"/>
              <a:t>ahd</a:t>
            </a:r>
            <a:r>
              <a:rPr lang="en-AU" baseline="0" dirty="0" smtClean="0"/>
              <a:t> no idea there were formalised evaluation processes </a:t>
            </a:r>
          </a:p>
          <a:p>
            <a:endParaRPr lang="en-AU" baseline="0" dirty="0" smtClean="0"/>
          </a:p>
          <a:p>
            <a:r>
              <a:rPr lang="en-AU" baseline="0" dirty="0" smtClean="0"/>
              <a:t>Timeline: has been difficult ….this could be really detailed or it could be just those crazy important things……embedded excel </a:t>
            </a:r>
          </a:p>
          <a:p>
            <a:endParaRPr lang="en-AU" baseline="0" dirty="0" smtClean="0"/>
          </a:p>
          <a:p>
            <a:r>
              <a:rPr lang="en-AU" baseline="0" dirty="0" smtClean="0"/>
              <a:t>Staff and students: how do I hire </a:t>
            </a:r>
            <a:r>
              <a:rPr lang="en-AU" baseline="0" dirty="0" err="1" smtClean="0"/>
              <a:t>staff..so</a:t>
            </a:r>
            <a:r>
              <a:rPr lang="en-AU" baseline="0" dirty="0" smtClean="0"/>
              <a:t> many in the absence of knowing this just hired people they knew </a:t>
            </a:r>
          </a:p>
          <a:p>
            <a:endParaRPr lang="en-AU" baseline="0" dirty="0" smtClean="0"/>
          </a:p>
          <a:p>
            <a:r>
              <a:rPr lang="en-AU" baseline="0" dirty="0" smtClean="0"/>
              <a:t>Students: if you have never taught </a:t>
            </a:r>
            <a:r>
              <a:rPr lang="en-AU" baseline="0" dirty="0" err="1" smtClean="0"/>
              <a:t>before..how</a:t>
            </a:r>
            <a:r>
              <a:rPr lang="en-AU" baseline="0" dirty="0" smtClean="0"/>
              <a:t> do you get your head around standards; from what you can ask to what you should expect them to know</a:t>
            </a:r>
          </a:p>
          <a:p>
            <a:endParaRPr lang="en-AU" baseline="0" dirty="0" smtClean="0"/>
          </a:p>
          <a:p>
            <a:r>
              <a:rPr lang="en-AU" b="1" baseline="0" dirty="0" smtClean="0"/>
              <a:t>Last show where CHATTS is </a:t>
            </a:r>
          </a:p>
          <a:p>
            <a:endParaRPr lang="en-AU" dirty="0" smtClean="0"/>
          </a:p>
          <a:p>
            <a:endParaRPr lang="en-AU" dirty="0" smtClean="0"/>
          </a:p>
          <a:p>
            <a:r>
              <a:rPr lang="en-AU" b="1" dirty="0" smtClean="0"/>
              <a:t>Open for questions</a:t>
            </a:r>
            <a:endParaRPr lang="en-GB" b="1" dirty="0"/>
          </a:p>
        </p:txBody>
      </p:sp>
      <p:sp>
        <p:nvSpPr>
          <p:cNvPr id="4" name="Slide Number Placeholder 3"/>
          <p:cNvSpPr>
            <a:spLocks noGrp="1"/>
          </p:cNvSpPr>
          <p:nvPr>
            <p:ph type="sldNum" sz="quarter" idx="10"/>
          </p:nvPr>
        </p:nvSpPr>
        <p:spPr/>
        <p:txBody>
          <a:bodyPr/>
          <a:lstStyle/>
          <a:p>
            <a:fld id="{A9F4338E-76F5-456E-82FA-15B7895CFE4A}" type="slidenum">
              <a:rPr lang="en-AU" smtClean="0">
                <a:solidFill>
                  <a:prstClr val="black"/>
                </a:solidFill>
              </a:rPr>
              <a:pPr/>
              <a:t>6</a:t>
            </a:fld>
            <a:endParaRPr lang="en-AU">
              <a:solidFill>
                <a:prstClr val="black"/>
              </a:solidFill>
            </a:endParaRPr>
          </a:p>
        </p:txBody>
      </p:sp>
    </p:spTree>
    <p:extLst>
      <p:ext uri="{BB962C8B-B14F-4D97-AF65-F5344CB8AC3E}">
        <p14:creationId xmlns:p14="http://schemas.microsoft.com/office/powerpoint/2010/main" val="1347651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Key Point 1</a:t>
            </a:r>
          </a:p>
          <a:p>
            <a:endParaRPr lang="en-AU" dirty="0" smtClean="0"/>
          </a:p>
          <a:p>
            <a:r>
              <a:rPr lang="en-AU" b="1" dirty="0" smtClean="0"/>
              <a:t>Interactive</a:t>
            </a:r>
            <a:r>
              <a:rPr lang="en-AU" b="1" baseline="0" dirty="0" smtClean="0"/>
              <a:t> findings page : message “</a:t>
            </a:r>
            <a:r>
              <a:rPr lang="en-AU" baseline="0" dirty="0" smtClean="0"/>
              <a:t>you can explore to your hearts content”</a:t>
            </a:r>
          </a:p>
          <a:p>
            <a:endParaRPr lang="en-AU" baseline="0" dirty="0" smtClean="0"/>
          </a:p>
          <a:p>
            <a:r>
              <a:rPr lang="en-AU" b="1" baseline="0" dirty="0" smtClean="0"/>
              <a:t>First page of web site and quickly work through CHATTS</a:t>
            </a:r>
          </a:p>
          <a:p>
            <a:endParaRPr lang="en-AU" baseline="0" dirty="0" smtClean="0"/>
          </a:p>
          <a:p>
            <a:r>
              <a:rPr lang="en-AU" baseline="0" dirty="0" smtClean="0"/>
              <a:t>Context: Its s statement…from someone like a program director who can position the course and the courses purpose in terms of the program</a:t>
            </a:r>
          </a:p>
          <a:p>
            <a:endParaRPr lang="en-AU" baseline="0" dirty="0" smtClean="0"/>
          </a:p>
          <a:p>
            <a:r>
              <a:rPr lang="en-AU" baseline="0" dirty="0" smtClean="0"/>
              <a:t>Handover process: Tool could be used as a standalone…But we see that as not ideal…here we want people to come together and agree to the roles they will play in handover </a:t>
            </a:r>
          </a:p>
          <a:p>
            <a:endParaRPr lang="en-AU" baseline="0" dirty="0" smtClean="0"/>
          </a:p>
          <a:p>
            <a:r>
              <a:rPr lang="en-AU" baseline="0" dirty="0" smtClean="0"/>
              <a:t>Assessment: As an Academic Developer I am thinking learning </a:t>
            </a:r>
            <a:r>
              <a:rPr lang="en-AU" baseline="0" dirty="0" err="1" smtClean="0"/>
              <a:t>design..alignment</a:t>
            </a:r>
            <a:r>
              <a:rPr lang="en-AU" baseline="0" dirty="0" smtClean="0"/>
              <a:t> etc…but we thought assessment would resonate best with someone who has been thrown in </a:t>
            </a:r>
          </a:p>
          <a:p>
            <a:endParaRPr lang="en-AU" baseline="0" dirty="0" smtClean="0"/>
          </a:p>
          <a:p>
            <a:r>
              <a:rPr lang="en-AU" baseline="0" dirty="0" smtClean="0"/>
              <a:t>Go on about purpose </a:t>
            </a:r>
            <a:r>
              <a:rPr lang="en-AU" baseline="0" dirty="0" err="1" smtClean="0"/>
              <a:t>etc</a:t>
            </a:r>
            <a:endParaRPr lang="en-AU" baseline="0" dirty="0" smtClean="0"/>
          </a:p>
          <a:p>
            <a:endParaRPr lang="en-AU" baseline="0" dirty="0" smtClean="0"/>
          </a:p>
          <a:p>
            <a:r>
              <a:rPr lang="en-AU" baseline="0" dirty="0" smtClean="0"/>
              <a:t>Teaching quality: all things evaluation ..so many said they </a:t>
            </a:r>
            <a:r>
              <a:rPr lang="en-AU" baseline="0" dirty="0" err="1" smtClean="0"/>
              <a:t>ahd</a:t>
            </a:r>
            <a:r>
              <a:rPr lang="en-AU" baseline="0" dirty="0" smtClean="0"/>
              <a:t> no idea there were formalised evaluation processes </a:t>
            </a:r>
          </a:p>
          <a:p>
            <a:endParaRPr lang="en-AU" baseline="0" dirty="0" smtClean="0"/>
          </a:p>
          <a:p>
            <a:r>
              <a:rPr lang="en-AU" baseline="0" dirty="0" smtClean="0"/>
              <a:t>Timeline: has been difficult ….this could be really detailed or it could be just those crazy important things……embedded excel </a:t>
            </a:r>
          </a:p>
          <a:p>
            <a:endParaRPr lang="en-AU" baseline="0" dirty="0" smtClean="0"/>
          </a:p>
          <a:p>
            <a:r>
              <a:rPr lang="en-AU" baseline="0" dirty="0" smtClean="0"/>
              <a:t>Staff and students: how do I hire </a:t>
            </a:r>
            <a:r>
              <a:rPr lang="en-AU" baseline="0" dirty="0" err="1" smtClean="0"/>
              <a:t>staff..so</a:t>
            </a:r>
            <a:r>
              <a:rPr lang="en-AU" baseline="0" dirty="0" smtClean="0"/>
              <a:t> many in the absence of knowing this just hired people they knew </a:t>
            </a:r>
          </a:p>
          <a:p>
            <a:endParaRPr lang="en-AU" baseline="0" dirty="0" smtClean="0"/>
          </a:p>
          <a:p>
            <a:r>
              <a:rPr lang="en-AU" baseline="0" dirty="0" smtClean="0"/>
              <a:t>Students: if you have never taught </a:t>
            </a:r>
            <a:r>
              <a:rPr lang="en-AU" baseline="0" dirty="0" err="1" smtClean="0"/>
              <a:t>before..how</a:t>
            </a:r>
            <a:r>
              <a:rPr lang="en-AU" baseline="0" dirty="0" smtClean="0"/>
              <a:t> do you get your head around standards; from what you can ask to what you should expect them to know</a:t>
            </a:r>
          </a:p>
          <a:p>
            <a:endParaRPr lang="en-AU" baseline="0" dirty="0" smtClean="0"/>
          </a:p>
          <a:p>
            <a:r>
              <a:rPr lang="en-AU" b="1" baseline="0" dirty="0" smtClean="0"/>
              <a:t>Last show where CHATTS is </a:t>
            </a:r>
          </a:p>
          <a:p>
            <a:endParaRPr lang="en-AU" dirty="0" smtClean="0"/>
          </a:p>
          <a:p>
            <a:endParaRPr lang="en-AU" dirty="0" smtClean="0"/>
          </a:p>
          <a:p>
            <a:r>
              <a:rPr lang="en-AU" b="1" dirty="0" smtClean="0"/>
              <a:t>Open for questions</a:t>
            </a:r>
            <a:endParaRPr lang="en-GB" b="1" dirty="0"/>
          </a:p>
        </p:txBody>
      </p:sp>
      <p:sp>
        <p:nvSpPr>
          <p:cNvPr id="4" name="Slide Number Placeholder 3"/>
          <p:cNvSpPr>
            <a:spLocks noGrp="1"/>
          </p:cNvSpPr>
          <p:nvPr>
            <p:ph type="sldNum" sz="quarter" idx="10"/>
          </p:nvPr>
        </p:nvSpPr>
        <p:spPr/>
        <p:txBody>
          <a:bodyPr/>
          <a:lstStyle/>
          <a:p>
            <a:fld id="{A9F4338E-76F5-456E-82FA-15B7895CFE4A}" type="slidenum">
              <a:rPr lang="en-AU" smtClean="0">
                <a:solidFill>
                  <a:prstClr val="black"/>
                </a:solidFill>
              </a:rPr>
              <a:pPr/>
              <a:t>7</a:t>
            </a:fld>
            <a:endParaRPr lang="en-AU">
              <a:solidFill>
                <a:prstClr val="black"/>
              </a:solidFill>
            </a:endParaRPr>
          </a:p>
        </p:txBody>
      </p:sp>
    </p:spTree>
    <p:extLst>
      <p:ext uri="{BB962C8B-B14F-4D97-AF65-F5344CB8AC3E}">
        <p14:creationId xmlns:p14="http://schemas.microsoft.com/office/powerpoint/2010/main" val="1347651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A9F4338E-76F5-456E-82FA-15B7895CFE4A}" type="slidenum">
              <a:rPr lang="en-AU" smtClean="0"/>
              <a:t>8</a:t>
            </a:fld>
            <a:endParaRPr lang="en-AU"/>
          </a:p>
        </p:txBody>
      </p:sp>
    </p:spTree>
    <p:extLst>
      <p:ext uri="{BB962C8B-B14F-4D97-AF65-F5344CB8AC3E}">
        <p14:creationId xmlns:p14="http://schemas.microsoft.com/office/powerpoint/2010/main" val="539135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Key Point 1</a:t>
            </a:r>
          </a:p>
          <a:p>
            <a:endParaRPr lang="en-AU" dirty="0" smtClean="0"/>
          </a:p>
          <a:p>
            <a:r>
              <a:rPr lang="en-AU" b="1" dirty="0" smtClean="0"/>
              <a:t>Interactive</a:t>
            </a:r>
            <a:r>
              <a:rPr lang="en-AU" b="1" baseline="0" dirty="0" smtClean="0"/>
              <a:t> findings page : message “</a:t>
            </a:r>
            <a:r>
              <a:rPr lang="en-AU" baseline="0" dirty="0" smtClean="0"/>
              <a:t>you can explore to your hearts content”</a:t>
            </a:r>
          </a:p>
          <a:p>
            <a:endParaRPr lang="en-AU" baseline="0" dirty="0" smtClean="0"/>
          </a:p>
          <a:p>
            <a:r>
              <a:rPr lang="en-AU" b="1" baseline="0" dirty="0" smtClean="0"/>
              <a:t>First page of web site and quickly work through CHATTS</a:t>
            </a:r>
          </a:p>
          <a:p>
            <a:endParaRPr lang="en-AU" baseline="0" dirty="0" smtClean="0"/>
          </a:p>
          <a:p>
            <a:r>
              <a:rPr lang="en-AU" baseline="0" dirty="0" smtClean="0"/>
              <a:t>Context: Its s statement…from someone like a program director who can position the course and the courses purpose in terms of the program</a:t>
            </a:r>
          </a:p>
          <a:p>
            <a:endParaRPr lang="en-AU" baseline="0" dirty="0" smtClean="0"/>
          </a:p>
          <a:p>
            <a:r>
              <a:rPr lang="en-AU" baseline="0" dirty="0" smtClean="0"/>
              <a:t>Handover process: Tool could be used as a standalone…But we see that as not ideal…here we want people to come together and agree to the roles they will play in handover </a:t>
            </a:r>
          </a:p>
          <a:p>
            <a:endParaRPr lang="en-AU" baseline="0" dirty="0" smtClean="0"/>
          </a:p>
          <a:p>
            <a:r>
              <a:rPr lang="en-AU" baseline="0" dirty="0" smtClean="0"/>
              <a:t>Assessment: As an Academic Developer I am thinking learning </a:t>
            </a:r>
            <a:r>
              <a:rPr lang="en-AU" baseline="0" dirty="0" err="1" smtClean="0"/>
              <a:t>design..alignment</a:t>
            </a:r>
            <a:r>
              <a:rPr lang="en-AU" baseline="0" dirty="0" smtClean="0"/>
              <a:t> etc…but we thought assessment would resonate best with someone who has been thrown in </a:t>
            </a:r>
          </a:p>
          <a:p>
            <a:endParaRPr lang="en-AU" baseline="0" dirty="0" smtClean="0"/>
          </a:p>
          <a:p>
            <a:r>
              <a:rPr lang="en-AU" baseline="0" dirty="0" smtClean="0"/>
              <a:t>Go on about purpose </a:t>
            </a:r>
            <a:r>
              <a:rPr lang="en-AU" baseline="0" dirty="0" err="1" smtClean="0"/>
              <a:t>etc</a:t>
            </a:r>
            <a:endParaRPr lang="en-AU" baseline="0" dirty="0" smtClean="0"/>
          </a:p>
          <a:p>
            <a:endParaRPr lang="en-AU" baseline="0" dirty="0" smtClean="0"/>
          </a:p>
          <a:p>
            <a:r>
              <a:rPr lang="en-AU" baseline="0" dirty="0" smtClean="0"/>
              <a:t>Teaching quality: all things evaluation ..so many said they </a:t>
            </a:r>
            <a:r>
              <a:rPr lang="en-AU" baseline="0" dirty="0" err="1" smtClean="0"/>
              <a:t>ahd</a:t>
            </a:r>
            <a:r>
              <a:rPr lang="en-AU" baseline="0" dirty="0" smtClean="0"/>
              <a:t> no idea there were formalised evaluation processes </a:t>
            </a:r>
          </a:p>
          <a:p>
            <a:endParaRPr lang="en-AU" baseline="0" dirty="0" smtClean="0"/>
          </a:p>
          <a:p>
            <a:r>
              <a:rPr lang="en-AU" baseline="0" dirty="0" smtClean="0"/>
              <a:t>Timeline: has been difficult ….this could be really detailed or it could be just those crazy important things……embedded excel </a:t>
            </a:r>
          </a:p>
          <a:p>
            <a:endParaRPr lang="en-AU" baseline="0" dirty="0" smtClean="0"/>
          </a:p>
          <a:p>
            <a:r>
              <a:rPr lang="en-AU" baseline="0" dirty="0" smtClean="0"/>
              <a:t>Staff and students: how do I hire </a:t>
            </a:r>
            <a:r>
              <a:rPr lang="en-AU" baseline="0" dirty="0" err="1" smtClean="0"/>
              <a:t>staff..so</a:t>
            </a:r>
            <a:r>
              <a:rPr lang="en-AU" baseline="0" dirty="0" smtClean="0"/>
              <a:t> many in the absence of knowing this just hired people they knew </a:t>
            </a:r>
          </a:p>
          <a:p>
            <a:endParaRPr lang="en-AU" baseline="0" dirty="0" smtClean="0"/>
          </a:p>
          <a:p>
            <a:r>
              <a:rPr lang="en-AU" baseline="0" dirty="0" smtClean="0"/>
              <a:t>Students: if you have never taught </a:t>
            </a:r>
            <a:r>
              <a:rPr lang="en-AU" baseline="0" dirty="0" err="1" smtClean="0"/>
              <a:t>before..how</a:t>
            </a:r>
            <a:r>
              <a:rPr lang="en-AU" baseline="0" dirty="0" smtClean="0"/>
              <a:t> do you get your head around standards; from what you can ask to what you should expect them to know</a:t>
            </a:r>
          </a:p>
          <a:p>
            <a:endParaRPr lang="en-AU" baseline="0" dirty="0" smtClean="0"/>
          </a:p>
          <a:p>
            <a:r>
              <a:rPr lang="en-AU" b="1" baseline="0" dirty="0" smtClean="0"/>
              <a:t>Last show where CHATTS is </a:t>
            </a:r>
          </a:p>
          <a:p>
            <a:endParaRPr lang="en-AU" dirty="0" smtClean="0"/>
          </a:p>
          <a:p>
            <a:endParaRPr lang="en-AU" dirty="0" smtClean="0"/>
          </a:p>
          <a:p>
            <a:r>
              <a:rPr lang="en-AU" b="1" dirty="0" smtClean="0"/>
              <a:t>Open for questions</a:t>
            </a:r>
            <a:endParaRPr lang="en-GB" b="1" dirty="0"/>
          </a:p>
        </p:txBody>
      </p:sp>
      <p:sp>
        <p:nvSpPr>
          <p:cNvPr id="4" name="Slide Number Placeholder 3"/>
          <p:cNvSpPr>
            <a:spLocks noGrp="1"/>
          </p:cNvSpPr>
          <p:nvPr>
            <p:ph type="sldNum" sz="quarter" idx="10"/>
          </p:nvPr>
        </p:nvSpPr>
        <p:spPr/>
        <p:txBody>
          <a:bodyPr/>
          <a:lstStyle/>
          <a:p>
            <a:fld id="{A9F4338E-76F5-456E-82FA-15B7895CFE4A}" type="slidenum">
              <a:rPr lang="en-AU" smtClean="0"/>
              <a:t>9</a:t>
            </a:fld>
            <a:endParaRPr lang="en-AU"/>
          </a:p>
        </p:txBody>
      </p:sp>
    </p:spTree>
    <p:extLst>
      <p:ext uri="{BB962C8B-B14F-4D97-AF65-F5344CB8AC3E}">
        <p14:creationId xmlns:p14="http://schemas.microsoft.com/office/powerpoint/2010/main" val="1347651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Key Point 1</a:t>
            </a:r>
          </a:p>
          <a:p>
            <a:endParaRPr lang="en-AU" dirty="0" smtClean="0"/>
          </a:p>
          <a:p>
            <a:r>
              <a:rPr lang="en-AU" b="1" dirty="0" smtClean="0"/>
              <a:t>Interactive</a:t>
            </a:r>
            <a:r>
              <a:rPr lang="en-AU" b="1" baseline="0" dirty="0" smtClean="0"/>
              <a:t> findings page : message “</a:t>
            </a:r>
            <a:r>
              <a:rPr lang="en-AU" baseline="0" dirty="0" smtClean="0"/>
              <a:t>you can explore to your hearts content”</a:t>
            </a:r>
          </a:p>
          <a:p>
            <a:endParaRPr lang="en-AU" baseline="0" dirty="0" smtClean="0"/>
          </a:p>
          <a:p>
            <a:r>
              <a:rPr lang="en-AU" b="1" baseline="0" dirty="0" smtClean="0"/>
              <a:t>First page of web site and quickly work through CHATTS</a:t>
            </a:r>
          </a:p>
          <a:p>
            <a:endParaRPr lang="en-AU" baseline="0" dirty="0" smtClean="0"/>
          </a:p>
          <a:p>
            <a:r>
              <a:rPr lang="en-AU" baseline="0" dirty="0" smtClean="0"/>
              <a:t>Context: Its s statement…from someone like a program director who can position the course and the courses purpose in terms of the program</a:t>
            </a:r>
          </a:p>
          <a:p>
            <a:endParaRPr lang="en-AU" baseline="0" dirty="0" smtClean="0"/>
          </a:p>
          <a:p>
            <a:r>
              <a:rPr lang="en-AU" baseline="0" dirty="0" smtClean="0"/>
              <a:t>Handover process: Tool could be used as a standalone…But we see that as not ideal…here we want people to come together and agree to the roles they will play in handover </a:t>
            </a:r>
          </a:p>
          <a:p>
            <a:endParaRPr lang="en-AU" baseline="0" dirty="0" smtClean="0"/>
          </a:p>
          <a:p>
            <a:r>
              <a:rPr lang="en-AU" baseline="0" dirty="0" smtClean="0"/>
              <a:t>Assessment: As an Academic Developer I am thinking learning </a:t>
            </a:r>
            <a:r>
              <a:rPr lang="en-AU" baseline="0" dirty="0" err="1" smtClean="0"/>
              <a:t>design..alignment</a:t>
            </a:r>
            <a:r>
              <a:rPr lang="en-AU" baseline="0" dirty="0" smtClean="0"/>
              <a:t> etc…but we thought assessment would resonate best with someone who has been thrown in </a:t>
            </a:r>
          </a:p>
          <a:p>
            <a:endParaRPr lang="en-AU" baseline="0" dirty="0" smtClean="0"/>
          </a:p>
          <a:p>
            <a:r>
              <a:rPr lang="en-AU" baseline="0" dirty="0" smtClean="0"/>
              <a:t>Go on about purpose </a:t>
            </a:r>
            <a:r>
              <a:rPr lang="en-AU" baseline="0" dirty="0" err="1" smtClean="0"/>
              <a:t>etc</a:t>
            </a:r>
            <a:endParaRPr lang="en-AU" baseline="0" dirty="0" smtClean="0"/>
          </a:p>
          <a:p>
            <a:endParaRPr lang="en-AU" baseline="0" dirty="0" smtClean="0"/>
          </a:p>
          <a:p>
            <a:r>
              <a:rPr lang="en-AU" baseline="0" dirty="0" smtClean="0"/>
              <a:t>Teaching quality: all things evaluation ..so many said they </a:t>
            </a:r>
            <a:r>
              <a:rPr lang="en-AU" baseline="0" dirty="0" err="1" smtClean="0"/>
              <a:t>ahd</a:t>
            </a:r>
            <a:r>
              <a:rPr lang="en-AU" baseline="0" dirty="0" smtClean="0"/>
              <a:t> no idea there were formalised evaluation processes </a:t>
            </a:r>
          </a:p>
          <a:p>
            <a:endParaRPr lang="en-AU" baseline="0" dirty="0" smtClean="0"/>
          </a:p>
          <a:p>
            <a:r>
              <a:rPr lang="en-AU" baseline="0" dirty="0" smtClean="0"/>
              <a:t>Timeline: has been difficult ….this could be really detailed or it could be just those crazy important things……embedded excel </a:t>
            </a:r>
          </a:p>
          <a:p>
            <a:endParaRPr lang="en-AU" baseline="0" dirty="0" smtClean="0"/>
          </a:p>
          <a:p>
            <a:r>
              <a:rPr lang="en-AU" baseline="0" dirty="0" smtClean="0"/>
              <a:t>Staff and students: how do I hire </a:t>
            </a:r>
            <a:r>
              <a:rPr lang="en-AU" baseline="0" dirty="0" err="1" smtClean="0"/>
              <a:t>staff..so</a:t>
            </a:r>
            <a:r>
              <a:rPr lang="en-AU" baseline="0" dirty="0" smtClean="0"/>
              <a:t> many in the absence of knowing this just hired people they knew </a:t>
            </a:r>
          </a:p>
          <a:p>
            <a:endParaRPr lang="en-AU" baseline="0" dirty="0" smtClean="0"/>
          </a:p>
          <a:p>
            <a:r>
              <a:rPr lang="en-AU" baseline="0" dirty="0" smtClean="0"/>
              <a:t>Students: if you have never taught </a:t>
            </a:r>
            <a:r>
              <a:rPr lang="en-AU" baseline="0" dirty="0" err="1" smtClean="0"/>
              <a:t>before..how</a:t>
            </a:r>
            <a:r>
              <a:rPr lang="en-AU" baseline="0" dirty="0" smtClean="0"/>
              <a:t> do you get your head around standards; from what you can ask to what you should expect them to know</a:t>
            </a:r>
          </a:p>
          <a:p>
            <a:endParaRPr lang="en-AU" baseline="0" dirty="0" smtClean="0"/>
          </a:p>
          <a:p>
            <a:r>
              <a:rPr lang="en-AU" b="1" baseline="0" dirty="0" smtClean="0"/>
              <a:t>Last show where CHATTS is </a:t>
            </a:r>
          </a:p>
          <a:p>
            <a:endParaRPr lang="en-AU" dirty="0" smtClean="0"/>
          </a:p>
          <a:p>
            <a:endParaRPr lang="en-AU" dirty="0" smtClean="0"/>
          </a:p>
          <a:p>
            <a:r>
              <a:rPr lang="en-AU" b="1" dirty="0" smtClean="0"/>
              <a:t>Open for questions</a:t>
            </a:r>
            <a:endParaRPr lang="en-GB" b="1" dirty="0"/>
          </a:p>
        </p:txBody>
      </p:sp>
      <p:sp>
        <p:nvSpPr>
          <p:cNvPr id="4" name="Slide Number Placeholder 3"/>
          <p:cNvSpPr>
            <a:spLocks noGrp="1"/>
          </p:cNvSpPr>
          <p:nvPr>
            <p:ph type="sldNum" sz="quarter" idx="10"/>
          </p:nvPr>
        </p:nvSpPr>
        <p:spPr/>
        <p:txBody>
          <a:bodyPr/>
          <a:lstStyle/>
          <a:p>
            <a:fld id="{A9F4338E-76F5-456E-82FA-15B7895CFE4A}" type="slidenum">
              <a:rPr lang="en-AU" smtClean="0"/>
              <a:t>10</a:t>
            </a:fld>
            <a:endParaRPr lang="en-AU"/>
          </a:p>
        </p:txBody>
      </p:sp>
    </p:spTree>
    <p:extLst>
      <p:ext uri="{BB962C8B-B14F-4D97-AF65-F5344CB8AC3E}">
        <p14:creationId xmlns:p14="http://schemas.microsoft.com/office/powerpoint/2010/main" val="1347651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coursehandover.ne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a:xfrm>
            <a:off x="457200" y="1965580"/>
            <a:ext cx="8229600" cy="3352799"/>
          </a:xfrm>
        </p:spPr>
        <p:txBody>
          <a:bodyPr>
            <a:normAutofit fontScale="25000" lnSpcReduction="20000"/>
          </a:bodyPr>
          <a:lstStyle/>
          <a:p>
            <a:pPr marL="0" indent="0">
              <a:buNone/>
            </a:pPr>
            <a:endParaRPr lang="en-AU" sz="2900" i="1" dirty="0" smtClean="0"/>
          </a:p>
          <a:p>
            <a:pPr marL="0" indent="0" algn="ctr">
              <a:buNone/>
            </a:pPr>
            <a:r>
              <a:rPr lang="en-AU" sz="9800" b="1" i="1" dirty="0" smtClean="0"/>
              <a:t>Supporting transition for course coordinators</a:t>
            </a:r>
          </a:p>
          <a:p>
            <a:pPr marL="0" indent="0">
              <a:buNone/>
            </a:pPr>
            <a:endParaRPr lang="en-AU" sz="2400" dirty="0" smtClean="0"/>
          </a:p>
          <a:p>
            <a:pPr marL="0" indent="0">
              <a:buNone/>
            </a:pPr>
            <a:endParaRPr lang="en-AU" sz="2400" dirty="0"/>
          </a:p>
          <a:p>
            <a:pPr marL="0" indent="0">
              <a:buNone/>
            </a:pPr>
            <a:endParaRPr lang="en-AU" sz="2400" dirty="0" smtClean="0"/>
          </a:p>
          <a:p>
            <a:pPr marL="0" indent="0">
              <a:buNone/>
            </a:pPr>
            <a:endParaRPr lang="en-AU" sz="2400" dirty="0"/>
          </a:p>
          <a:p>
            <a:pPr marL="0" indent="0">
              <a:buNone/>
            </a:pPr>
            <a:endParaRPr lang="en-AU" sz="2400" dirty="0" smtClean="0"/>
          </a:p>
          <a:p>
            <a:pPr marL="0" indent="0">
              <a:buNone/>
            </a:pPr>
            <a:endParaRPr lang="en-AU" sz="2400" dirty="0"/>
          </a:p>
          <a:p>
            <a:pPr marL="0" indent="0">
              <a:buNone/>
            </a:pPr>
            <a:endParaRPr lang="en-AU" sz="2400" dirty="0" smtClean="0"/>
          </a:p>
          <a:p>
            <a:pPr marL="0" indent="0">
              <a:buNone/>
            </a:pPr>
            <a:r>
              <a:rPr lang="en-AU" sz="7400" dirty="0" err="1" smtClean="0"/>
              <a:t>UniSA</a:t>
            </a:r>
            <a:r>
              <a:rPr lang="en-AU" sz="7400" dirty="0"/>
              <a:t>: Dr David Birbeck, Dr Colleen Smith, Dr Kuan Tan Mr Scott Copeland</a:t>
            </a:r>
          </a:p>
          <a:p>
            <a:pPr marL="0" indent="0">
              <a:buNone/>
            </a:pPr>
            <a:endParaRPr lang="en-AU" sz="7400" dirty="0"/>
          </a:p>
          <a:p>
            <a:pPr marL="0" indent="0">
              <a:buNone/>
            </a:pPr>
            <a:r>
              <a:rPr lang="en-AU" sz="7400" dirty="0"/>
              <a:t>University of Newcastle: Professor Tracy </a:t>
            </a:r>
            <a:r>
              <a:rPr lang="en-AU" sz="7400" dirty="0" err="1"/>
              <a:t>Levett</a:t>
            </a:r>
            <a:r>
              <a:rPr lang="en-AU" sz="7400" dirty="0"/>
              <a:t>-Jones</a:t>
            </a:r>
          </a:p>
          <a:p>
            <a:pPr marL="0" indent="0">
              <a:buNone/>
            </a:pPr>
            <a:endParaRPr lang="en-AU" sz="7400" dirty="0"/>
          </a:p>
          <a:p>
            <a:pPr marL="0" indent="0">
              <a:buNone/>
            </a:pPr>
            <a:r>
              <a:rPr lang="en-AU" sz="7400" dirty="0"/>
              <a:t>RMIT: Associate Professor Andrea Chester</a:t>
            </a:r>
          </a:p>
          <a:p>
            <a:pPr marL="0" indent="0" algn="ctr">
              <a:buNone/>
            </a:pPr>
            <a:endParaRPr lang="en-AU" sz="2900" b="1" i="1" dirty="0" smtClean="0"/>
          </a:p>
          <a:p>
            <a:pPr marL="0" indent="0" algn="ctr">
              <a:buNone/>
            </a:pPr>
            <a:endParaRPr lang="en-AU" sz="2900" b="1" i="1" dirty="0" smtClean="0"/>
          </a:p>
          <a:p>
            <a:pPr marL="0" indent="0" algn="ctr">
              <a:buNone/>
            </a:pPr>
            <a:endParaRPr lang="en-AU" sz="2900" i="1" dirty="0" smtClean="0"/>
          </a:p>
          <a:p>
            <a:pPr marL="0" indent="0">
              <a:buNone/>
            </a:pPr>
            <a:endParaRPr lang="en-AU" sz="1200" i="1" dirty="0"/>
          </a:p>
          <a:p>
            <a:pPr marL="0" indent="0">
              <a:buNone/>
            </a:pPr>
            <a:endParaRPr lang="en-AU" sz="1200" i="1" dirty="0" smtClean="0"/>
          </a:p>
          <a:p>
            <a:pPr marL="0" indent="0">
              <a:buNone/>
            </a:pPr>
            <a:endParaRPr lang="en-AU" sz="1200" i="1" dirty="0"/>
          </a:p>
          <a:p>
            <a:pPr marL="0" indent="0">
              <a:buNone/>
            </a:pPr>
            <a:endParaRPr lang="en-AU" sz="1200" i="1" dirty="0" smtClean="0"/>
          </a:p>
          <a:p>
            <a:pPr marL="0" indent="0">
              <a:buNone/>
            </a:pPr>
            <a:endParaRPr lang="en-AU" sz="1200" i="1" dirty="0"/>
          </a:p>
          <a:p>
            <a:pPr marL="0" indent="0">
              <a:buNone/>
            </a:pPr>
            <a:endParaRPr lang="en-AU" sz="1200" i="1" dirty="0"/>
          </a:p>
          <a:p>
            <a:pPr marL="0" indent="0">
              <a:buNone/>
            </a:pPr>
            <a:endParaRPr lang="en-AU" sz="1700" i="1" dirty="0" smtClean="0"/>
          </a:p>
          <a:p>
            <a:pPr marL="0" indent="0">
              <a:buNone/>
            </a:pPr>
            <a:r>
              <a:rPr lang="en-AU" sz="1700" i="1" dirty="0" smtClean="0"/>
              <a:t>Support </a:t>
            </a:r>
            <a:r>
              <a:rPr lang="en-AU" sz="1700" i="1" dirty="0"/>
              <a:t>for this </a:t>
            </a:r>
            <a:r>
              <a:rPr lang="en-AU" sz="1700" i="1" dirty="0" smtClean="0"/>
              <a:t>project </a:t>
            </a:r>
            <a:r>
              <a:rPr lang="en-AU" sz="1700" i="1" dirty="0"/>
              <a:t>has been provided by the Australian Government Office for Learning and Teaching.  The views in this </a:t>
            </a:r>
            <a:r>
              <a:rPr lang="en-AU" sz="1700" i="1" dirty="0" smtClean="0"/>
              <a:t>project </a:t>
            </a:r>
            <a:r>
              <a:rPr lang="en-AU" sz="1700" i="1" dirty="0"/>
              <a:t>do not necessarily reflect the views of the Australian Government Office for Learning and Teaching</a:t>
            </a:r>
            <a:endParaRPr lang="en-AU" sz="1700"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737746"/>
            <a:ext cx="3230217"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5674768"/>
            <a:ext cx="1676400" cy="578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5561746"/>
            <a:ext cx="1368686" cy="1094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0950" y="5674768"/>
            <a:ext cx="9525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9144000" cy="1663130"/>
          </a:xfrm>
          <a:prstGeom prst="rect">
            <a:avLst/>
          </a:prstGeom>
        </p:spPr>
      </p:pic>
    </p:spTree>
    <p:extLst>
      <p:ext uri="{BB962C8B-B14F-4D97-AF65-F5344CB8AC3E}">
        <p14:creationId xmlns:p14="http://schemas.microsoft.com/office/powerpoint/2010/main" val="23066223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304800" y="1905000"/>
            <a:ext cx="8610600" cy="4221163"/>
          </a:xfrm>
        </p:spPr>
        <p:txBody>
          <a:bodyPr>
            <a:normAutofit/>
          </a:bodyPr>
          <a:lstStyle/>
          <a:p>
            <a:pPr marL="0" indent="0">
              <a:buNone/>
            </a:pPr>
            <a:r>
              <a:rPr lang="en-AU" dirty="0" smtClean="0"/>
              <a:t>Key Findings</a:t>
            </a:r>
          </a:p>
          <a:p>
            <a:pPr marL="0" indent="0">
              <a:buNone/>
            </a:pPr>
            <a:endParaRPr lang="en-AU" dirty="0"/>
          </a:p>
          <a:p>
            <a:pPr marL="0" indent="0">
              <a:buNone/>
            </a:pPr>
            <a:endParaRPr lang="en-AU" dirty="0"/>
          </a:p>
          <a:p>
            <a:pPr marL="0" indent="0">
              <a:buNone/>
            </a:pPr>
            <a:r>
              <a:rPr lang="en-AU" dirty="0" smtClean="0">
                <a:hlinkClick r:id="rId4"/>
              </a:rPr>
              <a:t>http://coursehandover.net</a:t>
            </a:r>
            <a:endParaRPr lang="en-AU" dirty="0" smtClean="0"/>
          </a:p>
          <a:p>
            <a:pPr marL="0" indent="0">
              <a:buNone/>
            </a:pPr>
            <a:endParaRPr lang="en-AU" dirty="0"/>
          </a:p>
          <a:p>
            <a:pPr marL="0" indent="0">
              <a:buNone/>
            </a:pPr>
            <a:endParaRPr lang="en-AU" dirty="0" smtClean="0"/>
          </a:p>
          <a:p>
            <a:endParaRPr lang="en-AU" dirty="0"/>
          </a:p>
          <a:p>
            <a:endParaRPr lang="en-GB" dirty="0"/>
          </a:p>
        </p:txBody>
      </p:sp>
    </p:spTree>
    <p:extLst>
      <p:ext uri="{BB962C8B-B14F-4D97-AF65-F5344CB8AC3E}">
        <p14:creationId xmlns:p14="http://schemas.microsoft.com/office/powerpoint/2010/main" val="930731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References</a:t>
            </a:r>
            <a:endParaRPr lang="en-GB" dirty="0"/>
          </a:p>
        </p:txBody>
      </p:sp>
      <p:sp>
        <p:nvSpPr>
          <p:cNvPr id="3" name="Content Placeholder 2"/>
          <p:cNvSpPr>
            <a:spLocks noGrp="1"/>
          </p:cNvSpPr>
          <p:nvPr>
            <p:ph idx="1"/>
          </p:nvPr>
        </p:nvSpPr>
        <p:spPr/>
        <p:txBody>
          <a:bodyPr/>
          <a:lstStyle/>
          <a:p>
            <a:r>
              <a:rPr lang="en-AU" dirty="0" smtClean="0"/>
              <a:t>Images</a:t>
            </a:r>
          </a:p>
          <a:p>
            <a:pPr marL="0" indent="0">
              <a:buNone/>
            </a:pPr>
            <a:r>
              <a:rPr lang="en-AU" dirty="0" smtClean="0"/>
              <a:t>wwww.shutterstock.com</a:t>
            </a:r>
            <a:endParaRPr lang="en-GB" dirty="0"/>
          </a:p>
        </p:txBody>
      </p:sp>
    </p:spTree>
    <p:extLst>
      <p:ext uri="{BB962C8B-B14F-4D97-AF65-F5344CB8AC3E}">
        <p14:creationId xmlns:p14="http://schemas.microsoft.com/office/powerpoint/2010/main" val="858549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a:xfrm>
            <a:off x="457200" y="1951037"/>
            <a:ext cx="8229600" cy="4525963"/>
          </a:xfrm>
        </p:spPr>
        <p:txBody>
          <a:bodyPr>
            <a:normAutofit fontScale="92500" lnSpcReduction="20000"/>
          </a:bodyPr>
          <a:lstStyle/>
          <a:p>
            <a:pPr marL="0" indent="0">
              <a:buNone/>
            </a:pPr>
            <a:r>
              <a:rPr lang="en-AU" dirty="0" smtClean="0"/>
              <a:t>“  ‘you </a:t>
            </a:r>
            <a:r>
              <a:rPr lang="en-AU" dirty="0"/>
              <a:t>can take it over </a:t>
            </a:r>
            <a:r>
              <a:rPr lang="en-AU" dirty="0" smtClean="0"/>
              <a:t>now’ </a:t>
            </a:r>
            <a:r>
              <a:rPr lang="en-AU" dirty="0"/>
              <a:t>and you could see </a:t>
            </a:r>
            <a:r>
              <a:rPr lang="en-AU" dirty="0" smtClean="0"/>
              <a:t>Staff member </a:t>
            </a:r>
            <a:r>
              <a:rPr lang="en-AU" dirty="0"/>
              <a:t>running off into the distance</a:t>
            </a:r>
            <a:r>
              <a:rPr lang="en-AU" dirty="0" smtClean="0"/>
              <a:t>.”</a:t>
            </a:r>
            <a:endParaRPr lang="en-AU" dirty="0"/>
          </a:p>
          <a:p>
            <a:pPr marL="0" indent="0">
              <a:buNone/>
            </a:pPr>
            <a:endParaRPr lang="en-AU" dirty="0"/>
          </a:p>
          <a:p>
            <a:pPr marL="0" indent="0">
              <a:buNone/>
            </a:pPr>
            <a:r>
              <a:rPr lang="en-AU" dirty="0"/>
              <a:t>“I hated teaching this course.  I never wanted to teach this course, I'm so glad I'm leaving…”</a:t>
            </a:r>
          </a:p>
          <a:p>
            <a:pPr marL="0" indent="0">
              <a:buNone/>
            </a:pPr>
            <a:endParaRPr lang="en-AU" dirty="0"/>
          </a:p>
          <a:p>
            <a:pPr marL="0" indent="0">
              <a:buNone/>
            </a:pPr>
            <a:r>
              <a:rPr lang="en-AU" dirty="0" smtClean="0"/>
              <a:t>“there </a:t>
            </a:r>
            <a:r>
              <a:rPr lang="en-AU" dirty="0"/>
              <a:t>is a pattern and it puts us in this deep end.  It means that our skills are not necessarily aligned with the courses that we teach because everyone else is sort of settled in their place.  So we sort of end up with the bits no one wants</a:t>
            </a:r>
            <a:r>
              <a:rPr lang="en-AU" dirty="0" smtClean="0"/>
              <a:t>.” </a:t>
            </a:r>
            <a:r>
              <a:rPr lang="en-AU" dirty="0"/>
              <a:t> </a:t>
            </a:r>
          </a:p>
          <a:p>
            <a:pPr marL="0" indent="0">
              <a:buNone/>
            </a:pPr>
            <a:endParaRPr lang="en-A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6203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lnSpcReduction="10000"/>
          </a:bodyPr>
          <a:lstStyle/>
          <a:p>
            <a:endParaRPr lang="en-AU" dirty="0" smtClean="0"/>
          </a:p>
          <a:p>
            <a:pPr marL="0" indent="0">
              <a:buNone/>
            </a:pPr>
            <a:endParaRPr lang="en-AU" dirty="0" smtClean="0"/>
          </a:p>
          <a:p>
            <a:r>
              <a:rPr lang="en-AU" dirty="0"/>
              <a:t>Of course.  I think that this concept of a handover is really quite important.  You look at any system, for it to be efficient you need that, like the succession planning and also the handover.  I think it's crazy, at the levels that we work at, that you don't have that handover.</a:t>
            </a:r>
          </a:p>
        </p:txBody>
      </p:sp>
      <p:sp>
        <p:nvSpPr>
          <p:cNvPr id="5" name="Rectangle 4"/>
          <p:cNvSpPr/>
          <p:nvPr/>
        </p:nvSpPr>
        <p:spPr>
          <a:xfrm>
            <a:off x="685800" y="1828800"/>
            <a:ext cx="3311932" cy="369332"/>
          </a:xfrm>
          <a:prstGeom prst="rect">
            <a:avLst/>
          </a:prstGeom>
        </p:spPr>
        <p:txBody>
          <a:bodyPr wrap="none">
            <a:spAutoFit/>
          </a:bodyPr>
          <a:lstStyle/>
          <a:p>
            <a:r>
              <a:rPr lang="en-AU" dirty="0"/>
              <a:t>Don’t know what you don’t know</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771"/>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9747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457200" y="1905000"/>
            <a:ext cx="8229600" cy="3840163"/>
          </a:xfrm>
        </p:spPr>
        <p:txBody>
          <a:bodyPr>
            <a:normAutofit/>
          </a:bodyPr>
          <a:lstStyle/>
          <a:p>
            <a:pPr marL="0" indent="0">
              <a:buNone/>
            </a:pPr>
            <a:endParaRPr lang="en-AU" dirty="0" smtClean="0"/>
          </a:p>
          <a:p>
            <a:pPr marL="0" indent="0">
              <a:buNone/>
            </a:pPr>
            <a:r>
              <a:rPr lang="en-AU" sz="2800" b="1" dirty="0" smtClean="0"/>
              <a:t>Course handover</a:t>
            </a:r>
            <a:r>
              <a:rPr lang="en-AU" sz="2800" dirty="0" smtClean="0"/>
              <a:t>:</a:t>
            </a:r>
          </a:p>
          <a:p>
            <a:pPr marL="0" indent="0">
              <a:buNone/>
            </a:pPr>
            <a:r>
              <a:rPr lang="en-AU" sz="2800" dirty="0" smtClean="0"/>
              <a:t> is the </a:t>
            </a:r>
            <a:r>
              <a:rPr lang="en-AU" sz="2800" dirty="0"/>
              <a:t>process of  identifying and communicating information needed by a new course coordinator to effectively teach and manage their new course. </a:t>
            </a:r>
            <a:endParaRPr lang="en-AU" sz="2800" dirty="0" smtClean="0"/>
          </a:p>
          <a:p>
            <a:pPr marL="0" indent="0">
              <a:buNone/>
            </a:pPr>
            <a:endParaRPr lang="en-AU" sz="2800" dirty="0"/>
          </a:p>
          <a:p>
            <a:pPr marL="0" indent="0" algn="ctr">
              <a:buNone/>
            </a:pPr>
            <a:r>
              <a:rPr lang="en-AU" sz="2800" dirty="0" smtClean="0"/>
              <a:t>?</a:t>
            </a:r>
            <a:endParaRPr lang="en-AU" sz="2800" dirty="0"/>
          </a:p>
        </p:txBody>
      </p:sp>
    </p:spTree>
    <p:extLst>
      <p:ext uri="{BB962C8B-B14F-4D97-AF65-F5344CB8AC3E}">
        <p14:creationId xmlns:p14="http://schemas.microsoft.com/office/powerpoint/2010/main" val="1893758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lnSpcReduction="10000"/>
          </a:bodyPr>
          <a:lstStyle/>
          <a:p>
            <a:pPr marL="0" indent="0">
              <a:buNone/>
            </a:pPr>
            <a:endParaRPr lang="en-AU" dirty="0"/>
          </a:p>
          <a:p>
            <a:pPr marL="0" indent="0">
              <a:buNone/>
            </a:pPr>
            <a:r>
              <a:rPr lang="en-AU" sz="3000" dirty="0" smtClean="0"/>
              <a:t>Why we should care</a:t>
            </a:r>
          </a:p>
          <a:p>
            <a:pPr marL="0" indent="0">
              <a:buNone/>
            </a:pPr>
            <a:endParaRPr lang="en-AU" sz="2800" dirty="0" smtClean="0"/>
          </a:p>
          <a:p>
            <a:pPr marL="0" indent="0">
              <a:buNone/>
            </a:pPr>
            <a:r>
              <a:rPr lang="en-AU" sz="2800" dirty="0" smtClean="0"/>
              <a:t>Wide range of literature about curriculum design / mapping / alignment</a:t>
            </a:r>
          </a:p>
          <a:p>
            <a:pPr marL="0" indent="0">
              <a:buNone/>
            </a:pPr>
            <a:r>
              <a:rPr lang="en-AU" sz="2800" dirty="0" smtClean="0"/>
              <a:t>-Handover is more to do with the communication</a:t>
            </a:r>
          </a:p>
          <a:p>
            <a:pPr marL="0" indent="0">
              <a:buNone/>
            </a:pPr>
            <a:endParaRPr lang="en-AU" sz="3000" dirty="0"/>
          </a:p>
          <a:p>
            <a:pPr marL="0" indent="0">
              <a:buNone/>
            </a:pPr>
            <a:r>
              <a:rPr lang="en-AU" sz="2800" dirty="0" smtClean="0"/>
              <a:t>Literature on course coordination</a:t>
            </a:r>
            <a:r>
              <a:rPr lang="en-AU" sz="2800" dirty="0"/>
              <a:t> </a:t>
            </a:r>
            <a:r>
              <a:rPr lang="en-AU" sz="2800" dirty="0" smtClean="0"/>
              <a:t>as a role</a:t>
            </a:r>
          </a:p>
          <a:p>
            <a:pPr marL="0" indent="0">
              <a:buNone/>
            </a:pPr>
            <a:r>
              <a:rPr lang="en-AU" sz="2800" dirty="0" smtClean="0"/>
              <a:t>-Handover is more about the course than the role</a:t>
            </a:r>
          </a:p>
          <a:p>
            <a:pPr marL="0" indent="0">
              <a:buNone/>
            </a:pPr>
            <a:endParaRPr lang="en-AU" dirty="0"/>
          </a:p>
          <a:p>
            <a:pPr marL="0" indent="0">
              <a:buNone/>
            </a:pPr>
            <a:endParaRPr lang="en-AU" dirty="0"/>
          </a:p>
        </p:txBody>
      </p:sp>
      <p:sp>
        <p:nvSpPr>
          <p:cNvPr id="5" name="Title 4"/>
          <p:cNvSpPr>
            <a:spLocks noGrp="1"/>
          </p:cNvSpPr>
          <p:nvPr>
            <p:ph type="title"/>
          </p:nvPr>
        </p:nvSpPr>
        <p:spPr/>
        <p:txBody>
          <a:bodyPr/>
          <a:lstStyle/>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5456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a:xfrm>
            <a:off x="457200" y="1663700"/>
            <a:ext cx="8229600" cy="4525963"/>
          </a:xfrm>
        </p:spPr>
        <p:txBody>
          <a:bodyPr>
            <a:normAutofit fontScale="25000" lnSpcReduction="20000"/>
          </a:bodyPr>
          <a:lstStyle/>
          <a:p>
            <a:pPr marL="0" indent="0">
              <a:buNone/>
            </a:pPr>
            <a:endParaRPr lang="en-AU" dirty="0" smtClean="0"/>
          </a:p>
          <a:p>
            <a:pPr marL="0" indent="0">
              <a:buNone/>
            </a:pPr>
            <a:endParaRPr lang="en-AU" dirty="0" smtClean="0"/>
          </a:p>
          <a:p>
            <a:pPr marL="0" indent="0">
              <a:buNone/>
            </a:pPr>
            <a:r>
              <a:rPr lang="en-AU" sz="11200" dirty="0" smtClean="0"/>
              <a:t>Methods: Qualitative </a:t>
            </a:r>
            <a:r>
              <a:rPr lang="en-AU" sz="11200" dirty="0"/>
              <a:t>and exploratory </a:t>
            </a:r>
          </a:p>
          <a:p>
            <a:r>
              <a:rPr lang="en-AU" sz="11200" dirty="0" smtClean="0"/>
              <a:t>Focus </a:t>
            </a:r>
            <a:r>
              <a:rPr lang="en-AU" sz="11200" dirty="0"/>
              <a:t>groups </a:t>
            </a:r>
            <a:endParaRPr lang="en-AU" sz="11200" dirty="0" smtClean="0"/>
          </a:p>
          <a:p>
            <a:endParaRPr lang="en-AU" sz="11200" dirty="0" smtClean="0"/>
          </a:p>
          <a:p>
            <a:pPr marL="0" indent="0">
              <a:buNone/>
            </a:pPr>
            <a:r>
              <a:rPr lang="en-AU" sz="11200" b="1" dirty="0" smtClean="0"/>
              <a:t>Participants:  </a:t>
            </a:r>
            <a:endParaRPr lang="en-AU" sz="11200" b="1" dirty="0"/>
          </a:p>
          <a:p>
            <a:r>
              <a:rPr lang="en-AU" sz="11200" dirty="0" smtClean="0"/>
              <a:t>21 Course coordinators (11 new + 10 (over 2 years experience)</a:t>
            </a:r>
          </a:p>
          <a:p>
            <a:r>
              <a:rPr lang="en-AU" sz="11200" dirty="0" smtClean="0"/>
              <a:t>6 Program directors</a:t>
            </a:r>
          </a:p>
          <a:p>
            <a:r>
              <a:rPr lang="en-AU" sz="11200" dirty="0" smtClean="0"/>
              <a:t>5 Heads of school / DHOS and 1 Dean </a:t>
            </a:r>
          </a:p>
          <a:p>
            <a:endParaRPr lang="en-AU" sz="11200" dirty="0"/>
          </a:p>
          <a:p>
            <a:r>
              <a:rPr lang="en-AU" sz="11200" dirty="0" smtClean="0"/>
              <a:t>3 Universities and disciplines of Design, Health Sciences, Nursing and Business</a:t>
            </a:r>
          </a:p>
          <a:p>
            <a:pPr marL="0" indent="0">
              <a:buNone/>
            </a:pPr>
            <a:endParaRPr lang="en-AU" dirty="0" smtClean="0"/>
          </a:p>
          <a:p>
            <a:pPr marL="0" indent="0">
              <a:buNone/>
            </a:pPr>
            <a:endParaRPr lang="en-AU" dirty="0" smtClean="0"/>
          </a:p>
          <a:p>
            <a:pPr marL="0" indent="0">
              <a:buNone/>
            </a:pPr>
            <a:endParaRPr lang="en-AU" dirty="0" smtClean="0"/>
          </a:p>
          <a:p>
            <a:pPr marL="0" indent="0">
              <a:buNone/>
            </a:pPr>
            <a:endParaRPr lang="en-AU" dirty="0"/>
          </a:p>
          <a:p>
            <a:pPr marL="0" indent="0">
              <a:buNone/>
            </a:pPr>
            <a:endParaRPr lang="en-A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9246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92500" lnSpcReduction="20000"/>
          </a:bodyPr>
          <a:lstStyle/>
          <a:p>
            <a:pPr marL="0" indent="0" algn="ctr">
              <a:buNone/>
            </a:pPr>
            <a:endParaRPr lang="en-AU" dirty="0" smtClean="0"/>
          </a:p>
          <a:p>
            <a:pPr marL="0" indent="0" algn="ctr">
              <a:buNone/>
            </a:pPr>
            <a:r>
              <a:rPr lang="en-AU" dirty="0" smtClean="0"/>
              <a:t>4 foci </a:t>
            </a:r>
            <a:endParaRPr lang="en-AU" dirty="0"/>
          </a:p>
          <a:p>
            <a:r>
              <a:rPr lang="en-AU" dirty="0" smtClean="0"/>
              <a:t>Previous experience of receiving or giving a  course handover</a:t>
            </a:r>
          </a:p>
          <a:p>
            <a:pPr marL="0" indent="0">
              <a:buNone/>
            </a:pPr>
            <a:r>
              <a:rPr lang="en-AU" dirty="0" smtClean="0"/>
              <a:t>Led to</a:t>
            </a:r>
          </a:p>
          <a:p>
            <a:r>
              <a:rPr lang="en-AU" dirty="0" smtClean="0"/>
              <a:t>Whether they supported the idea, or not (is it really a problem?)</a:t>
            </a:r>
          </a:p>
          <a:p>
            <a:r>
              <a:rPr lang="en-AU" dirty="0" smtClean="0"/>
              <a:t>What should be in the process/tool?</a:t>
            </a:r>
          </a:p>
          <a:p>
            <a:r>
              <a:rPr lang="en-AU" dirty="0" smtClean="0"/>
              <a:t>What would stop them using it / how to embed the tool ?</a:t>
            </a:r>
          </a:p>
          <a:p>
            <a:endParaRPr lang="en-A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0208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447800" y="3048000"/>
            <a:ext cx="6248400" cy="1815882"/>
          </a:xfrm>
          <a:prstGeom prst="rect">
            <a:avLst/>
          </a:prstGeom>
        </p:spPr>
        <p:txBody>
          <a:bodyPr wrap="square">
            <a:spAutoFit/>
          </a:bodyPr>
          <a:lstStyle/>
          <a:p>
            <a:r>
              <a:rPr lang="en-AU" sz="2800" dirty="0"/>
              <a:t>“I was very lucky in that I became friendly with the right people who could help me at the right time.  So I had lots of informal help.”</a:t>
            </a:r>
          </a:p>
        </p:txBody>
      </p:sp>
      <p:sp>
        <p:nvSpPr>
          <p:cNvPr id="6" name="Title 4"/>
          <p:cNvSpPr>
            <a:spLocks noGrp="1"/>
          </p:cNvSpPr>
          <p:nvPr>
            <p:ph idx="1"/>
          </p:nvPr>
        </p:nvSpPr>
        <p:spPr>
          <a:xfrm>
            <a:off x="506186" y="1845359"/>
            <a:ext cx="8610600" cy="4221163"/>
          </a:xfrm>
        </p:spPr>
        <p:txBody>
          <a:bodyPr>
            <a:normAutofit fontScale="97500"/>
          </a:bodyPr>
          <a:lstStyle/>
          <a:p>
            <a:pPr marL="0" indent="0" algn="l">
              <a:buNone/>
            </a:pPr>
            <a:r>
              <a:rPr lang="en-GB" dirty="0" smtClean="0"/>
              <a:t>Findings</a:t>
            </a:r>
          </a:p>
          <a:p>
            <a:pPr marL="0" indent="0" algn="l">
              <a:buNone/>
            </a:pPr>
            <a:r>
              <a:rPr lang="en-GB" dirty="0" smtClean="0"/>
              <a:t>Theme 1: Luck</a:t>
            </a:r>
            <a:r>
              <a:rPr lang="en-GB" dirty="0"/>
              <a:t/>
            </a:r>
            <a:br>
              <a:rPr lang="en-GB" dirty="0"/>
            </a:br>
            <a:endParaRPr lang="en-GB" dirty="0"/>
          </a:p>
        </p:txBody>
      </p:sp>
    </p:spTree>
    <p:extLst>
      <p:ext uri="{BB962C8B-B14F-4D97-AF65-F5344CB8AC3E}">
        <p14:creationId xmlns:p14="http://schemas.microsoft.com/office/powerpoint/2010/main" val="2253753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
            <a:ext cx="9144000" cy="6858000"/>
          </a:xfrm>
        </p:spPr>
      </p:pic>
      <p:sp>
        <p:nvSpPr>
          <p:cNvPr id="2" name="Title 1"/>
          <p:cNvSpPr>
            <a:spLocks noGrp="1"/>
          </p:cNvSpPr>
          <p:nvPr>
            <p:ph type="title"/>
          </p:nvPr>
        </p:nvSpPr>
        <p:spPr/>
        <p:txBody>
          <a:bodyPr/>
          <a:lstStyle/>
          <a:p>
            <a:endParaRPr lang="en-GB" dirty="0"/>
          </a:p>
        </p:txBody>
      </p:sp>
    </p:spTree>
    <p:extLst>
      <p:ext uri="{BB962C8B-B14F-4D97-AF65-F5344CB8AC3E}">
        <p14:creationId xmlns:p14="http://schemas.microsoft.com/office/powerpoint/2010/main" val="784421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Rectangle 3"/>
          <p:cNvSpPr/>
          <p:nvPr/>
        </p:nvSpPr>
        <p:spPr>
          <a:xfrm>
            <a:off x="27214" y="2133600"/>
            <a:ext cx="8991600" cy="4278094"/>
          </a:xfrm>
          <a:prstGeom prst="rect">
            <a:avLst/>
          </a:prstGeom>
        </p:spPr>
        <p:txBody>
          <a:bodyPr wrap="square">
            <a:spAutoFit/>
          </a:bodyPr>
          <a:lstStyle/>
          <a:p>
            <a:r>
              <a:rPr lang="en-AU" sz="2800" dirty="0" smtClean="0"/>
              <a:t>Theme 2: Assumptions </a:t>
            </a:r>
            <a:r>
              <a:rPr lang="en-AU" sz="2800" dirty="0"/>
              <a:t>of prior knowledge </a:t>
            </a:r>
            <a:endParaRPr lang="en-AU" sz="2800" dirty="0" smtClean="0"/>
          </a:p>
          <a:p>
            <a:endParaRPr lang="en-AU" sz="2800" dirty="0"/>
          </a:p>
          <a:p>
            <a:r>
              <a:rPr lang="en-AU" sz="2400" dirty="0" smtClean="0"/>
              <a:t>“I </a:t>
            </a:r>
            <a:r>
              <a:rPr lang="en-AU" sz="2400" dirty="0"/>
              <a:t>started midway </a:t>
            </a:r>
            <a:r>
              <a:rPr lang="en-AU" sz="2400" dirty="0" smtClean="0"/>
              <a:t>through the </a:t>
            </a:r>
            <a:r>
              <a:rPr lang="en-AU" sz="2400" dirty="0"/>
              <a:t>course.  Then I was invited to give a few lectures and asked to demonstrate for practical assessments because they were short a demonstrator.</a:t>
            </a:r>
          </a:p>
          <a:p>
            <a:r>
              <a:rPr lang="en-AU" sz="2400" dirty="0"/>
              <a:t>                So when we got to the end of the year and the person I was replacing retired he gave me a CD Rom and said academic </a:t>
            </a:r>
            <a:r>
              <a:rPr lang="en-AU" sz="2400" dirty="0" smtClean="0"/>
              <a:t>review’s </a:t>
            </a:r>
            <a:r>
              <a:rPr lang="en-AU" sz="2400" dirty="0"/>
              <a:t>tomorrow, here's the spreadsheet [laughs].  I think it probably was - there was a bit of - he didn't care I guess - </a:t>
            </a:r>
            <a:r>
              <a:rPr lang="en-AU" sz="2400" dirty="0" smtClean="0"/>
              <a:t>and </a:t>
            </a:r>
            <a:r>
              <a:rPr lang="en-AU" sz="2400" dirty="0"/>
              <a:t>perhaps he felt that I'd been teaching in the course for most of the semester demonstrating prac so I knew what was going on, but had no idea</a:t>
            </a:r>
            <a:r>
              <a:rPr lang="en-AU" sz="2400" dirty="0" smtClean="0"/>
              <a:t>.”</a:t>
            </a:r>
            <a:endParaRPr lang="en-AU" sz="24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8937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304800" y="1905000"/>
            <a:ext cx="8610600" cy="4221163"/>
          </a:xfrm>
        </p:spPr>
        <p:txBody>
          <a:bodyPr>
            <a:normAutofit/>
          </a:bodyPr>
          <a:lstStyle/>
          <a:p>
            <a:pPr marL="0" indent="0">
              <a:buNone/>
            </a:pPr>
            <a:endParaRPr lang="en-AU" dirty="0" smtClean="0"/>
          </a:p>
          <a:p>
            <a:pPr marL="0" indent="0">
              <a:buNone/>
            </a:pPr>
            <a:endParaRPr lang="en-AU" dirty="0"/>
          </a:p>
          <a:p>
            <a:pPr marL="0" indent="0">
              <a:buNone/>
            </a:pPr>
            <a:r>
              <a:rPr lang="en-AU" dirty="0" smtClean="0"/>
              <a:t>Theme </a:t>
            </a:r>
            <a:r>
              <a:rPr lang="en-AU" dirty="0"/>
              <a:t>3: “Just do what they did last time”</a:t>
            </a:r>
          </a:p>
          <a:p>
            <a:pPr marL="0" indent="0">
              <a:buNone/>
            </a:pPr>
            <a:endParaRPr lang="en-GB" dirty="0"/>
          </a:p>
        </p:txBody>
      </p:sp>
    </p:spTree>
    <p:extLst>
      <p:ext uri="{BB962C8B-B14F-4D97-AF65-F5344CB8AC3E}">
        <p14:creationId xmlns:p14="http://schemas.microsoft.com/office/powerpoint/2010/main" val="22307227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917</TotalTime>
  <Words>1178</Words>
  <Application>Microsoft Office PowerPoint</Application>
  <PresentationFormat>On-screen Show (4:3)</PresentationFormat>
  <Paragraphs>197</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Birbeck</dc:creator>
  <cp:lastModifiedBy>University of South Australia</cp:lastModifiedBy>
  <cp:revision>135</cp:revision>
  <cp:lastPrinted>2015-07-06T04:04:13Z</cp:lastPrinted>
  <dcterms:created xsi:type="dcterms:W3CDTF">2006-08-16T00:00:00Z</dcterms:created>
  <dcterms:modified xsi:type="dcterms:W3CDTF">2015-07-06T22:01:54Z</dcterms:modified>
</cp:coreProperties>
</file>