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810" r:id="rId3"/>
    <p:sldMasterId id="2147483988" r:id="rId4"/>
  </p:sldMasterIdLst>
  <p:notesMasterIdLst>
    <p:notesMasterId r:id="rId48"/>
  </p:notesMasterIdLst>
  <p:handoutMasterIdLst>
    <p:handoutMasterId r:id="rId49"/>
  </p:handoutMasterIdLst>
  <p:sldIdLst>
    <p:sldId id="381" r:id="rId5"/>
    <p:sldId id="417" r:id="rId6"/>
    <p:sldId id="389" r:id="rId7"/>
    <p:sldId id="486" r:id="rId8"/>
    <p:sldId id="391" r:id="rId9"/>
    <p:sldId id="487" r:id="rId10"/>
    <p:sldId id="488" r:id="rId11"/>
    <p:sldId id="386" r:id="rId12"/>
    <p:sldId id="479" r:id="rId13"/>
    <p:sldId id="450" r:id="rId14"/>
    <p:sldId id="382" r:id="rId15"/>
    <p:sldId id="451" r:id="rId16"/>
    <p:sldId id="452" r:id="rId17"/>
    <p:sldId id="453" r:id="rId18"/>
    <p:sldId id="457" r:id="rId19"/>
    <p:sldId id="458" r:id="rId20"/>
    <p:sldId id="459" r:id="rId21"/>
    <p:sldId id="460" r:id="rId22"/>
    <p:sldId id="461" r:id="rId23"/>
    <p:sldId id="462" r:id="rId24"/>
    <p:sldId id="395" r:id="rId25"/>
    <p:sldId id="484" r:id="rId26"/>
    <p:sldId id="423" r:id="rId27"/>
    <p:sldId id="471" r:id="rId28"/>
    <p:sldId id="476" r:id="rId29"/>
    <p:sldId id="478" r:id="rId30"/>
    <p:sldId id="466" r:id="rId31"/>
    <p:sldId id="483" r:id="rId32"/>
    <p:sldId id="468" r:id="rId33"/>
    <p:sldId id="469" r:id="rId34"/>
    <p:sldId id="472" r:id="rId35"/>
    <p:sldId id="431" r:id="rId36"/>
    <p:sldId id="473" r:id="rId37"/>
    <p:sldId id="449" r:id="rId38"/>
    <p:sldId id="477" r:id="rId39"/>
    <p:sldId id="464" r:id="rId40"/>
    <p:sldId id="465" r:id="rId41"/>
    <p:sldId id="276" r:id="rId42"/>
    <p:sldId id="279" r:id="rId43"/>
    <p:sldId id="280" r:id="rId44"/>
    <p:sldId id="281" r:id="rId45"/>
    <p:sldId id="282" r:id="rId46"/>
    <p:sldId id="359" r:id="rId47"/>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81"/>
    <p:restoredTop sz="91578"/>
  </p:normalViewPr>
  <p:slideViewPr>
    <p:cSldViewPr>
      <p:cViewPr varScale="1">
        <p:scale>
          <a:sx n="86" d="100"/>
          <a:sy n="86" d="100"/>
        </p:scale>
        <p:origin x="26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E7287A0-2E1A-EE40-9E5B-CBBA5527806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32771" name="Rectangle 3">
            <a:extLst>
              <a:ext uri="{FF2B5EF4-FFF2-40B4-BE49-F238E27FC236}">
                <a16:creationId xmlns:a16="http://schemas.microsoft.com/office/drawing/2014/main" id="{76854507-17C7-194D-B08A-0ED17960432D}"/>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32772" name="Rectangle 4">
            <a:extLst>
              <a:ext uri="{FF2B5EF4-FFF2-40B4-BE49-F238E27FC236}">
                <a16:creationId xmlns:a16="http://schemas.microsoft.com/office/drawing/2014/main" id="{0547ECA2-D5E8-7542-8D8F-660101ED639E}"/>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32773" name="Rectangle 5">
            <a:extLst>
              <a:ext uri="{FF2B5EF4-FFF2-40B4-BE49-F238E27FC236}">
                <a16:creationId xmlns:a16="http://schemas.microsoft.com/office/drawing/2014/main" id="{AA043960-379E-934C-AEFA-2B6A1A8A4CFD}"/>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5C04AD-5BFC-2141-99C1-D36685835F78}"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84F28F1-FC36-DC42-8F08-898E0E79FAB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a:extLst>
              <a:ext uri="{FF2B5EF4-FFF2-40B4-BE49-F238E27FC236}">
                <a16:creationId xmlns:a16="http://schemas.microsoft.com/office/drawing/2014/main" id="{7D9D3B4C-D2B0-064D-9493-DAACD0A0C11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49156" name="Rectangle 4">
            <a:extLst>
              <a:ext uri="{FF2B5EF4-FFF2-40B4-BE49-F238E27FC236}">
                <a16:creationId xmlns:a16="http://schemas.microsoft.com/office/drawing/2014/main" id="{26788090-AE6F-8147-A074-7C5618B52AB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24B39567-2EC6-3C4C-AA18-F39318FC38E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a:extLst>
              <a:ext uri="{FF2B5EF4-FFF2-40B4-BE49-F238E27FC236}">
                <a16:creationId xmlns:a16="http://schemas.microsoft.com/office/drawing/2014/main" id="{9FD89874-1007-464B-8941-804C9E927D7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3079" name="Rectangle 7">
            <a:extLst>
              <a:ext uri="{FF2B5EF4-FFF2-40B4-BE49-F238E27FC236}">
                <a16:creationId xmlns:a16="http://schemas.microsoft.com/office/drawing/2014/main" id="{9AF31886-EBDB-2243-BCF0-D63530BA3DE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3F1DD39-1D41-F044-AFC8-2951FABFED0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4" charset="0"/>
        <a:ea typeface="ＭＳ Ｐゴシック" pitchFamily="-103" charset="-128"/>
        <a:cs typeface="ＭＳ Ｐゴシック" pitchFamily="-103" charset="-128"/>
      </a:defRPr>
    </a:lvl1pPr>
    <a:lvl2pPr marL="4572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3F1DD39-1D41-F044-AFC8-2951FABFED08}" type="slidenum">
              <a:rPr lang="en-AU" altLang="en-US" smtClean="0"/>
              <a:pPr>
                <a:defRPr/>
              </a:pPr>
              <a:t>3</a:t>
            </a:fld>
            <a:endParaRPr lang="en-AU" altLang="en-US"/>
          </a:p>
        </p:txBody>
      </p:sp>
    </p:spTree>
    <p:extLst>
      <p:ext uri="{BB962C8B-B14F-4D97-AF65-F5344CB8AC3E}">
        <p14:creationId xmlns:p14="http://schemas.microsoft.com/office/powerpoint/2010/main" val="233206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t>talking thru this and further slides.</a:t>
            </a:r>
          </a:p>
          <a:p>
            <a:r>
              <a:rPr lang="en-AU" dirty="0"/>
              <a:t>Provocation stage importance</a:t>
            </a:r>
          </a:p>
          <a:p>
            <a:r>
              <a:rPr lang="en-AU" dirty="0"/>
              <a:t>How we come to that teaching challenge </a:t>
            </a:r>
          </a:p>
          <a:p>
            <a:r>
              <a:rPr lang="en-AU" dirty="0"/>
              <a:t>Not rushing it</a:t>
            </a:r>
            <a:endParaRPr lang="en-US" dirty="0"/>
          </a:p>
        </p:txBody>
      </p:sp>
      <p:sp>
        <p:nvSpPr>
          <p:cNvPr id="4" name="Slide Number Placeholder 3"/>
          <p:cNvSpPr>
            <a:spLocks noGrp="1"/>
          </p:cNvSpPr>
          <p:nvPr>
            <p:ph type="sldNum" sz="quarter" idx="5"/>
          </p:nvPr>
        </p:nvSpPr>
        <p:spPr/>
        <p:txBody>
          <a:bodyPr/>
          <a:lstStyle/>
          <a:p>
            <a:pPr>
              <a:defRPr/>
            </a:pPr>
            <a:fld id="{E3F1DD39-1D41-F044-AFC8-2951FABFED08}" type="slidenum">
              <a:rPr lang="en-AU" altLang="en-US" smtClean="0"/>
              <a:pPr>
                <a:defRPr/>
              </a:pPr>
              <a:t>5</a:t>
            </a:fld>
            <a:endParaRPr lang="en-AU" altLang="en-US"/>
          </a:p>
        </p:txBody>
      </p:sp>
    </p:spTree>
    <p:extLst>
      <p:ext uri="{BB962C8B-B14F-4D97-AF65-F5344CB8AC3E}">
        <p14:creationId xmlns:p14="http://schemas.microsoft.com/office/powerpoint/2010/main" val="93649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Pt.2 and trajectory</a:t>
            </a:r>
          </a:p>
        </p:txBody>
      </p:sp>
      <p:sp>
        <p:nvSpPr>
          <p:cNvPr id="4" name="Slide Number Placeholder 3"/>
          <p:cNvSpPr>
            <a:spLocks noGrp="1"/>
          </p:cNvSpPr>
          <p:nvPr>
            <p:ph type="sldNum" sz="quarter" idx="5"/>
          </p:nvPr>
        </p:nvSpPr>
        <p:spPr/>
        <p:txBody>
          <a:bodyPr/>
          <a:lstStyle/>
          <a:p>
            <a:pPr>
              <a:defRPr/>
            </a:pPr>
            <a:fld id="{E3F1DD39-1D41-F044-AFC8-2951FABFED08}" type="slidenum">
              <a:rPr lang="en-AU" altLang="en-US" smtClean="0"/>
              <a:pPr>
                <a:defRPr/>
              </a:pPr>
              <a:t>6</a:t>
            </a:fld>
            <a:endParaRPr lang="en-AU" altLang="en-US"/>
          </a:p>
        </p:txBody>
      </p:sp>
    </p:spTree>
    <p:extLst>
      <p:ext uri="{BB962C8B-B14F-4D97-AF65-F5344CB8AC3E}">
        <p14:creationId xmlns:p14="http://schemas.microsoft.com/office/powerpoint/2010/main" val="265462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DDF170D-AC37-EA4E-83DC-FBEA6733997A}"/>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B2F1AA53-D7D0-B74D-ACBF-89C67298A0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ea typeface="ＭＳ Ｐゴシック" panose="020B0600070205080204" pitchFamily="34" charset="-128"/>
              </a:rPr>
              <a:t>SH </a:t>
            </a:r>
          </a:p>
          <a:p>
            <a:endParaRPr lang="en-AU" altLang="en-US">
              <a:latin typeface="Arial" panose="020B0604020202020204" pitchFamily="34" charset="0"/>
              <a:ea typeface="ＭＳ Ｐゴシック" panose="020B0600070205080204" pitchFamily="34" charset="-128"/>
            </a:endParaRPr>
          </a:p>
          <a:p>
            <a:r>
              <a:rPr lang="en-AU" altLang="en-US">
                <a:latin typeface="Arial" panose="020B0604020202020204" pitchFamily="34" charset="0"/>
                <a:ea typeface="ＭＳ Ｐゴシック" panose="020B0600070205080204" pitchFamily="34" charset="-128"/>
              </a:rPr>
              <a:t>BIP Student Choice Equity Data April 2020 </a:t>
            </a:r>
            <a:endParaRPr lang="en-US" altLang="en-US">
              <a:latin typeface="Arial" panose="020B0604020202020204" pitchFamily="34" charset="0"/>
              <a:ea typeface="ＭＳ Ｐゴシック" panose="020B0600070205080204" pitchFamily="34" charset="-128"/>
            </a:endParaRPr>
          </a:p>
        </p:txBody>
      </p:sp>
      <p:sp>
        <p:nvSpPr>
          <p:cNvPr id="72708" name="Slide Number Placeholder 3">
            <a:extLst>
              <a:ext uri="{FF2B5EF4-FFF2-40B4-BE49-F238E27FC236}">
                <a16:creationId xmlns:a16="http://schemas.microsoft.com/office/drawing/2014/main" id="{92B93669-091A-1A4F-B23A-8F9C972C55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A0B75E0-4380-9441-AF9B-26031EDE4291}" type="slidenum">
              <a:rPr lang="en-US" altLang="en-US" smtClean="0">
                <a:solidFill>
                  <a:srgbClr val="000000"/>
                </a:solidFill>
                <a:latin typeface="Calibri" panose="020F0502020204030204" pitchFamily="34" charset="0"/>
              </a:rPr>
              <a:pPr/>
              <a:t>24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F0F7268-26BA-1249-A013-C2EF19FE40F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AE092C4A-F024-924C-86E1-16036B1354F0}"/>
              </a:ext>
            </a:extLst>
          </p:cNvPr>
          <p:cNvSpPr>
            <a:spLocks noGrp="1"/>
          </p:cNvSpPr>
          <p:nvPr>
            <p:ph type="body" idx="1"/>
          </p:nvPr>
        </p:nvSpPr>
        <p:spPr/>
        <p:txBody>
          <a:bodyPr/>
          <a:lstStyle/>
          <a:p>
            <a:pPr algn="just">
              <a:defRPr/>
            </a:pPr>
            <a:r>
              <a:rPr lang="en-AU" dirty="0"/>
              <a:t>Devlin (2010, </a:t>
            </a:r>
            <a:r>
              <a:rPr lang="en-AU" dirty="0" err="1"/>
              <a:t>n.p.</a:t>
            </a:r>
            <a:r>
              <a:rPr lang="en-AU" dirty="0"/>
              <a:t>) proposes it would be both ‘a moral and economic tragedy’ to attract students from low SES backgrounds to university without taking the necessary steps to facilitate their overall success in higher education (McKay &amp; Devlin 2014, p. 959). </a:t>
            </a:r>
          </a:p>
          <a:p>
            <a:pPr algn="just">
              <a:defRPr/>
            </a:pPr>
            <a:endParaRPr lang="en-US" dirty="0"/>
          </a:p>
          <a:p>
            <a:pPr algn="just">
              <a:defRPr/>
            </a:pPr>
            <a:r>
              <a:rPr lang="en-AU" dirty="0"/>
              <a:t>The widening participation agenda must extend beyond mere access and to achieve participation targets because what is most important is that students from LSES backgrounds must be empowered and enabled to succeed in higher education (McKay and Devlin 2014, p. 960). </a:t>
            </a:r>
          </a:p>
          <a:p>
            <a:pPr algn="just">
              <a:defRPr/>
            </a:pPr>
            <a:endParaRPr lang="en-AU" dirty="0"/>
          </a:p>
          <a:p>
            <a:pPr algn="just">
              <a:defRPr/>
            </a:pPr>
            <a:endParaRPr lang="en-US" dirty="0"/>
          </a:p>
          <a:p>
            <a:pPr>
              <a:defRPr/>
            </a:pPr>
            <a:r>
              <a:rPr lang="en-AU" dirty="0"/>
              <a:t>What is Widening Participation policy? </a:t>
            </a:r>
          </a:p>
          <a:p>
            <a:pPr>
              <a:defRPr/>
            </a:pPr>
            <a:r>
              <a:rPr lang="en-AU" dirty="0"/>
              <a:t>Australia’s widening participation targets, specifically the</a:t>
            </a:r>
          </a:p>
          <a:p>
            <a:pPr>
              <a:defRPr/>
            </a:pPr>
            <a:endParaRPr lang="en-AU" dirty="0"/>
          </a:p>
          <a:p>
            <a:pPr>
              <a:defRPr/>
            </a:pPr>
            <a:r>
              <a:rPr lang="en-AU" dirty="0"/>
              <a:t>What percentage of students defined as equity students in Education Programs </a:t>
            </a:r>
          </a:p>
          <a:p>
            <a:pPr>
              <a:defRPr/>
            </a:pPr>
            <a:endParaRPr lang="en-AU" dirty="0"/>
          </a:p>
          <a:p>
            <a:pPr>
              <a:defRPr/>
            </a:pPr>
            <a:r>
              <a:rPr lang="en-AU" dirty="0"/>
              <a:t>where equity categories often intersect, and our students experience ‘</a:t>
            </a:r>
            <a:r>
              <a:rPr lang="en-AU" dirty="0" err="1"/>
              <a:t>insersectional</a:t>
            </a:r>
            <a:r>
              <a:rPr lang="en-AU" dirty="0"/>
              <a:t>’ marginalisation (Burke, Crozier &amp; Misiaszek, 2017). </a:t>
            </a:r>
          </a:p>
          <a:p>
            <a:pPr>
              <a:defRPr/>
            </a:pPr>
            <a:endParaRPr lang="en-AU" dirty="0"/>
          </a:p>
          <a:p>
            <a:pPr>
              <a:defRPr/>
            </a:pPr>
            <a:r>
              <a:rPr lang="en-AU" dirty="0">
                <a:highlight>
                  <a:srgbClr val="FFFF00"/>
                </a:highlight>
              </a:rPr>
              <a:t>Insert graph or numbers of education programs </a:t>
            </a:r>
          </a:p>
          <a:p>
            <a:pPr>
              <a:defRPr/>
            </a:pPr>
            <a:endParaRPr lang="en-AU" dirty="0">
              <a:highlight>
                <a:srgbClr val="FFFF00"/>
              </a:highlight>
            </a:endParaRPr>
          </a:p>
          <a:p>
            <a:pPr eaLnBrk="1" fontAlgn="auto" hangingPunct="1">
              <a:spcBef>
                <a:spcPts val="0"/>
              </a:spcBef>
              <a:spcAft>
                <a:spcPts val="0"/>
              </a:spcAft>
              <a:defRPr/>
            </a:pPr>
            <a:r>
              <a:rPr lang="en-AU" dirty="0">
                <a:highlight>
                  <a:srgbClr val="FFFF00"/>
                </a:highlight>
              </a:rPr>
              <a:t>In Australia, the neo-liberal discourses have had to compete with a socialist understanding of the important role tertiary education can play in social mobility, acting as an equalizer of the disparities of the social class system in discourses of </a:t>
            </a:r>
            <a:r>
              <a:rPr lang="en-AU" b="1" dirty="0">
                <a:highlight>
                  <a:srgbClr val="FFFF00"/>
                </a:highlight>
              </a:rPr>
              <a:t>equality of opportunity</a:t>
            </a:r>
            <a:r>
              <a:rPr lang="en-AU" dirty="0">
                <a:highlight>
                  <a:srgbClr val="FFFF00"/>
                </a:highlight>
              </a:rPr>
              <a:t> (</a:t>
            </a:r>
            <a:r>
              <a:rPr lang="en-AU" dirty="0" err="1">
                <a:highlight>
                  <a:srgbClr val="FFFF00"/>
                </a:highlight>
              </a:rPr>
              <a:t>Sawer</a:t>
            </a:r>
            <a:r>
              <a:rPr lang="en-AU" dirty="0">
                <a:highlight>
                  <a:srgbClr val="FFFF00"/>
                </a:highlight>
              </a:rPr>
              <a:t> 2003). </a:t>
            </a:r>
            <a:endParaRPr lang="en-US" dirty="0">
              <a:highlight>
                <a:srgbClr val="FFFF00"/>
              </a:highlight>
            </a:endParaRPr>
          </a:p>
          <a:p>
            <a:pPr>
              <a:defRPr/>
            </a:pPr>
            <a:endParaRPr lang="en-US" dirty="0">
              <a:highlight>
                <a:srgbClr val="FFFF00"/>
              </a:highlight>
            </a:endParaRPr>
          </a:p>
          <a:p>
            <a:pPr>
              <a:defRPr/>
            </a:pPr>
            <a:endParaRPr lang="en-US" dirty="0"/>
          </a:p>
        </p:txBody>
      </p:sp>
      <p:sp>
        <p:nvSpPr>
          <p:cNvPr id="80900" name="Slide Number Placeholder 3">
            <a:extLst>
              <a:ext uri="{FF2B5EF4-FFF2-40B4-BE49-F238E27FC236}">
                <a16:creationId xmlns:a16="http://schemas.microsoft.com/office/drawing/2014/main" id="{9DC7645A-D8CB-1341-B15D-D6E5860989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6C726EE-64BA-8F43-B397-34E0CC39E0CA}" type="slidenum">
              <a:rPr lang="en-US" altLang="en-US" smtClean="0">
                <a:solidFill>
                  <a:srgbClr val="000000"/>
                </a:solidFill>
                <a:latin typeface="Calibri" panose="020F0502020204030204" pitchFamily="34" charset="0"/>
              </a:rPr>
              <a:pPr/>
              <a:t>30</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305C78A-C21F-5E49-A308-8DA787A3B6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UniSA New Portrait white.eps">
            <a:extLst>
              <a:ext uri="{FF2B5EF4-FFF2-40B4-BE49-F238E27FC236}">
                <a16:creationId xmlns:a16="http://schemas.microsoft.com/office/drawing/2014/main" id="{FD6281B5-595B-E04D-A1B4-63596E77860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27475" y="787400"/>
            <a:ext cx="12890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a:spLocks noGrp="1" noChangeArrowheads="1"/>
          </p:cNvSpPr>
          <p:nvPr>
            <p:ph type="ctrTitle" sz="quarter"/>
          </p:nvPr>
        </p:nvSpPr>
        <p:spPr bwMode="auto">
          <a:xfrm>
            <a:off x="1358089" y="2912534"/>
            <a:ext cx="6437083" cy="112437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Click to edit Master title style</a:t>
            </a:r>
          </a:p>
        </p:txBody>
      </p:sp>
      <p:sp>
        <p:nvSpPr>
          <p:cNvPr id="5" name="Rectangle 11"/>
          <p:cNvSpPr>
            <a:spLocks noGrp="1" noChangeArrowheads="1"/>
          </p:cNvSpPr>
          <p:nvPr>
            <p:ph type="subTitle" sz="quarter" idx="1"/>
          </p:nvPr>
        </p:nvSpPr>
        <p:spPr bwMode="auto">
          <a:xfrm>
            <a:off x="1366354" y="4443773"/>
            <a:ext cx="6428827" cy="1665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Click to edit Master subtitle style</a:t>
            </a:r>
          </a:p>
        </p:txBody>
      </p:sp>
    </p:spTree>
    <p:extLst>
      <p:ext uri="{BB962C8B-B14F-4D97-AF65-F5344CB8AC3E}">
        <p14:creationId xmlns:p14="http://schemas.microsoft.com/office/powerpoint/2010/main" val="3976972619"/>
      </p:ext>
    </p:extLst>
  </p:cSld>
  <p:clrMapOvr>
    <a:masterClrMapping/>
  </p:clrMapOvr>
  <p:transition spd="slow"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0AB744E-AD59-FA49-9C8A-60D982D80F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626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55EDBCD5-64BA-1D4A-A1AC-9002545F42B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6" y="428625"/>
            <a:ext cx="8258175" cy="647700"/>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8" y="1295400"/>
            <a:ext cx="8258175" cy="647700"/>
          </a:xfrm>
          <a:prstGeom prst="rect">
            <a:avLst/>
          </a:prstGeom>
        </p:spPr>
        <p:txBody>
          <a:bodyPr/>
          <a:lstStyle>
            <a:lvl1pPr marL="0" indent="0">
              <a:buNone/>
              <a:defRPr sz="1500"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652640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6E7C30B-6062-444D-B469-73A3B5B5FC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175"/>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8EA53FDA-98A2-D04F-A1E7-F68DB2F27C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Grp="1" noChangeArrowheads="1"/>
          </p:cNvSpPr>
          <p:nvPr>
            <p:ph type="ctrTitle" sz="quarter"/>
          </p:nvPr>
        </p:nvSpPr>
        <p:spPr bwMode="auto">
          <a:xfrm>
            <a:off x="1440000" y="3384552"/>
            <a:ext cx="5791200" cy="38735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1800">
                <a:solidFill>
                  <a:schemeClr val="bg1"/>
                </a:solidFill>
              </a:defRPr>
            </a:lvl1pPr>
          </a:lstStyle>
          <a:p>
            <a:r>
              <a:rPr lang="en-US"/>
              <a:t>Click to edit Master title style</a:t>
            </a:r>
          </a:p>
        </p:txBody>
      </p:sp>
      <p:sp>
        <p:nvSpPr>
          <p:cNvPr id="8203" name="Rectangle 11"/>
          <p:cNvSpPr>
            <a:spLocks noGrp="1" noChangeArrowheads="1"/>
          </p:cNvSpPr>
          <p:nvPr>
            <p:ph type="subTitle" sz="quarter" idx="1"/>
          </p:nvPr>
        </p:nvSpPr>
        <p:spPr bwMode="auto">
          <a:xfrm>
            <a:off x="1440000" y="3868737"/>
            <a:ext cx="6019800" cy="3857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050">
                <a:solidFill>
                  <a:schemeClr val="bg1"/>
                </a:solidFill>
              </a:defRPr>
            </a:lvl1pPr>
          </a:lstStyle>
          <a:p>
            <a:r>
              <a:rPr lang="en-US"/>
              <a:t>Click to edit Master subtitle style</a:t>
            </a:r>
          </a:p>
        </p:txBody>
      </p:sp>
    </p:spTree>
    <p:extLst>
      <p:ext uri="{BB962C8B-B14F-4D97-AF65-F5344CB8AC3E}">
        <p14:creationId xmlns:p14="http://schemas.microsoft.com/office/powerpoint/2010/main" val="37588977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6381B4F-C2D0-074D-B428-D9E3C07E01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626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944E5E50-6C48-7A4E-B888-A2FD3CFDFB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6" y="428625"/>
            <a:ext cx="8258175" cy="647700"/>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8" y="1295400"/>
            <a:ext cx="8258175" cy="647700"/>
          </a:xfrm>
          <a:prstGeom prst="rect">
            <a:avLst/>
          </a:prstGeom>
        </p:spPr>
        <p:txBody>
          <a:bodyPr/>
          <a:lstStyle>
            <a:lvl1pPr marL="0" indent="0">
              <a:buNone/>
              <a:defRPr sz="1500"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552487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3391834-CCEF-0C4C-8271-91E19CB476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916488"/>
            <a:ext cx="91376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7FB311CE-67D3-474F-ABD5-79198090872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6" y="428625"/>
            <a:ext cx="8258175" cy="647700"/>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8" y="1295400"/>
            <a:ext cx="8258175" cy="647700"/>
          </a:xfrm>
          <a:prstGeom prst="rect">
            <a:avLst/>
          </a:prstGeom>
        </p:spPr>
        <p:txBody>
          <a:bodyPr/>
          <a:lstStyle>
            <a:lvl1pPr marL="0" indent="0">
              <a:buNone/>
              <a:defRPr sz="1500"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2793908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6FC88E38-E4E5-A143-810D-A7789C24EF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626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4DFDE1D3-B908-B748-B764-23A2CE8C2D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4476750" cy="5562556"/>
          </a:xfrm>
          <a:prstGeom prst="rect">
            <a:avLst/>
          </a:prstGeom>
        </p:spPr>
        <p:txBody>
          <a:bodyPr/>
          <a:lstStyle/>
          <a:p>
            <a:pPr lvl="0"/>
            <a:endParaRPr lang="en-AU" noProof="0"/>
          </a:p>
        </p:txBody>
      </p:sp>
      <p:sp>
        <p:nvSpPr>
          <p:cNvPr id="7" name="Text Placeholder 6"/>
          <p:cNvSpPr>
            <a:spLocks noGrp="1"/>
          </p:cNvSpPr>
          <p:nvPr>
            <p:ph type="body" sz="quarter" idx="11"/>
          </p:nvPr>
        </p:nvSpPr>
        <p:spPr>
          <a:xfrm>
            <a:off x="4819650" y="266700"/>
            <a:ext cx="4114800" cy="666750"/>
          </a:xfrm>
          <a:prstGeom prst="rect">
            <a:avLst/>
          </a:prstGeom>
        </p:spPr>
        <p:txBody>
          <a:bodyPr/>
          <a:lstStyle>
            <a:lvl1pPr marL="0" indent="0">
              <a:buNone/>
              <a:defRPr sz="2100"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4819650" y="981077"/>
            <a:ext cx="4114800" cy="3952875"/>
          </a:xfrm>
          <a:prstGeom prst="rect">
            <a:avLst/>
          </a:prstGeom>
        </p:spPr>
        <p:txBody>
          <a:bodyPr/>
          <a:lstStyle>
            <a:lvl1pPr marL="0" indent="0">
              <a:buNone/>
              <a:defRPr sz="1500" b="1"/>
            </a:lvl1pPr>
          </a:lstStyle>
          <a:p>
            <a:pPr lvl="0"/>
            <a:r>
              <a:rPr lang="en-US"/>
              <a:t>Click to edit Master text styles</a:t>
            </a:r>
          </a:p>
        </p:txBody>
      </p:sp>
    </p:spTree>
    <p:extLst>
      <p:ext uri="{BB962C8B-B14F-4D97-AF65-F5344CB8AC3E}">
        <p14:creationId xmlns:p14="http://schemas.microsoft.com/office/powerpoint/2010/main" val="3630604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6BCE0BB-A3F9-5A49-B37D-6BFF1F4F96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916488"/>
            <a:ext cx="91376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190D404D-689D-6343-937C-A825C98E41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4476750" cy="54102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pPr lvl="0"/>
            <a:endParaRPr lang="en-AU" noProof="0"/>
          </a:p>
        </p:txBody>
      </p:sp>
      <p:sp>
        <p:nvSpPr>
          <p:cNvPr id="7" name="Text Placeholder 6"/>
          <p:cNvSpPr>
            <a:spLocks noGrp="1"/>
          </p:cNvSpPr>
          <p:nvPr>
            <p:ph type="body" sz="quarter" idx="11"/>
          </p:nvPr>
        </p:nvSpPr>
        <p:spPr>
          <a:xfrm>
            <a:off x="4819650" y="266700"/>
            <a:ext cx="4114800" cy="666750"/>
          </a:xfrm>
          <a:prstGeom prst="rect">
            <a:avLst/>
          </a:prstGeom>
        </p:spPr>
        <p:txBody>
          <a:bodyPr/>
          <a:lstStyle>
            <a:lvl1pPr marL="0" indent="0">
              <a:buNone/>
              <a:defRPr sz="2100"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4819650" y="981077"/>
            <a:ext cx="4114800" cy="3952875"/>
          </a:xfrm>
          <a:prstGeom prst="rect">
            <a:avLst/>
          </a:prstGeom>
        </p:spPr>
        <p:txBody>
          <a:bodyPr/>
          <a:lstStyle>
            <a:lvl1pPr marL="0" indent="0">
              <a:buNone/>
              <a:defRPr sz="1500" b="1"/>
            </a:lvl1pPr>
          </a:lstStyle>
          <a:p>
            <a:pPr lvl="0"/>
            <a:r>
              <a:rPr lang="en-US"/>
              <a:t>Click to edit Master text styles</a:t>
            </a:r>
          </a:p>
        </p:txBody>
      </p:sp>
    </p:spTree>
    <p:extLst>
      <p:ext uri="{BB962C8B-B14F-4D97-AF65-F5344CB8AC3E}">
        <p14:creationId xmlns:p14="http://schemas.microsoft.com/office/powerpoint/2010/main" val="25659874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C50C11F-73E8-A44E-8770-ABC2B17037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626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D618CE6E-B3C3-D046-A217-FFB48CC20E3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4"/>
          <p:cNvSpPr>
            <a:spLocks noGrp="1"/>
          </p:cNvSpPr>
          <p:nvPr>
            <p:ph type="pic" sz="quarter" idx="10"/>
          </p:nvPr>
        </p:nvSpPr>
        <p:spPr>
          <a:xfrm>
            <a:off x="4810126" y="0"/>
            <a:ext cx="4333875" cy="5562556"/>
          </a:xfrm>
          <a:prstGeom prst="rect">
            <a:avLst/>
          </a:prstGeom>
        </p:spPr>
        <p:txBody>
          <a:bodyPr/>
          <a:lstStyle/>
          <a:p>
            <a:pPr lvl="0"/>
            <a:endParaRPr lang="en-AU" noProof="0"/>
          </a:p>
        </p:txBody>
      </p:sp>
      <p:sp>
        <p:nvSpPr>
          <p:cNvPr id="3" name="Text Placeholder 6"/>
          <p:cNvSpPr>
            <a:spLocks noGrp="1"/>
          </p:cNvSpPr>
          <p:nvPr>
            <p:ph type="body" sz="quarter" idx="11"/>
          </p:nvPr>
        </p:nvSpPr>
        <p:spPr>
          <a:xfrm>
            <a:off x="333375" y="266700"/>
            <a:ext cx="4114800" cy="666750"/>
          </a:xfrm>
          <a:prstGeom prst="rect">
            <a:avLst/>
          </a:prstGeom>
        </p:spPr>
        <p:txBody>
          <a:bodyPr/>
          <a:lstStyle>
            <a:lvl1pPr marL="0" indent="0">
              <a:buNone/>
              <a:defRPr sz="2100"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8"/>
          <p:cNvSpPr>
            <a:spLocks noGrp="1"/>
          </p:cNvSpPr>
          <p:nvPr>
            <p:ph type="body" sz="quarter" idx="12"/>
          </p:nvPr>
        </p:nvSpPr>
        <p:spPr>
          <a:xfrm>
            <a:off x="323850" y="1028702"/>
            <a:ext cx="4114800" cy="3952875"/>
          </a:xfrm>
          <a:prstGeom prst="rect">
            <a:avLst/>
          </a:prstGeom>
        </p:spPr>
        <p:txBody>
          <a:bodyPr/>
          <a:lstStyle>
            <a:lvl1pPr marL="0" indent="0">
              <a:buNone/>
              <a:defRPr sz="1500" b="1"/>
            </a:lvl1pPr>
          </a:lstStyle>
          <a:p>
            <a:pPr lvl="0"/>
            <a:r>
              <a:rPr lang="en-US"/>
              <a:t>Click to edit Master text styles</a:t>
            </a:r>
          </a:p>
        </p:txBody>
      </p:sp>
    </p:spTree>
    <p:extLst>
      <p:ext uri="{BB962C8B-B14F-4D97-AF65-F5344CB8AC3E}">
        <p14:creationId xmlns:p14="http://schemas.microsoft.com/office/powerpoint/2010/main" val="19911110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78AEA91D-585E-024B-83A2-4EF05D82A6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916488"/>
            <a:ext cx="91376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8FAE1A6F-647C-CD40-A67F-5F26D1CD69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4"/>
          <p:cNvSpPr>
            <a:spLocks noGrp="1"/>
          </p:cNvSpPr>
          <p:nvPr>
            <p:ph type="pic" sz="quarter" idx="10"/>
          </p:nvPr>
        </p:nvSpPr>
        <p:spPr>
          <a:xfrm>
            <a:off x="4810126" y="-9526"/>
            <a:ext cx="4333875" cy="5953125"/>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pPr lvl="0"/>
            <a:endParaRPr lang="en-AU" noProof="0"/>
          </a:p>
        </p:txBody>
      </p:sp>
      <p:sp>
        <p:nvSpPr>
          <p:cNvPr id="3" name="Text Placeholder 6"/>
          <p:cNvSpPr>
            <a:spLocks noGrp="1"/>
          </p:cNvSpPr>
          <p:nvPr>
            <p:ph type="body" sz="quarter" idx="11"/>
          </p:nvPr>
        </p:nvSpPr>
        <p:spPr>
          <a:xfrm>
            <a:off x="333375" y="266700"/>
            <a:ext cx="4114800" cy="666750"/>
          </a:xfrm>
          <a:prstGeom prst="rect">
            <a:avLst/>
          </a:prstGeom>
        </p:spPr>
        <p:txBody>
          <a:bodyPr/>
          <a:lstStyle>
            <a:lvl1pPr marL="0" indent="0">
              <a:buNone/>
              <a:defRPr sz="2100"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8"/>
          <p:cNvSpPr>
            <a:spLocks noGrp="1"/>
          </p:cNvSpPr>
          <p:nvPr>
            <p:ph type="body" sz="quarter" idx="12"/>
          </p:nvPr>
        </p:nvSpPr>
        <p:spPr>
          <a:xfrm>
            <a:off x="323850" y="1028702"/>
            <a:ext cx="4114800" cy="3952875"/>
          </a:xfrm>
          <a:prstGeom prst="rect">
            <a:avLst/>
          </a:prstGeom>
        </p:spPr>
        <p:txBody>
          <a:bodyPr/>
          <a:lstStyle>
            <a:lvl1pPr marL="0" indent="0">
              <a:buNone/>
              <a:defRPr sz="1500" b="1"/>
            </a:lvl1pPr>
          </a:lstStyle>
          <a:p>
            <a:pPr lvl="0"/>
            <a:r>
              <a:rPr lang="en-US"/>
              <a:t>Click to edit Master text styles</a:t>
            </a:r>
          </a:p>
        </p:txBody>
      </p:sp>
    </p:spTree>
    <p:extLst>
      <p:ext uri="{BB962C8B-B14F-4D97-AF65-F5344CB8AC3E}">
        <p14:creationId xmlns:p14="http://schemas.microsoft.com/office/powerpoint/2010/main" val="15333031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lvl1pPr marL="0" indent="0">
              <a:buNone/>
              <a:defRPr/>
            </a:lvl1pPr>
          </a:lstStyle>
          <a:p>
            <a:pPr lvl="0"/>
            <a:r>
              <a:rPr lang="en-US" noProof="0"/>
              <a:t>Click icon to add picture</a:t>
            </a:r>
            <a:endParaRPr lang="en-AU" noProof="0"/>
          </a:p>
        </p:txBody>
      </p:sp>
    </p:spTree>
    <p:extLst>
      <p:ext uri="{BB962C8B-B14F-4D97-AF65-F5344CB8AC3E}">
        <p14:creationId xmlns:p14="http://schemas.microsoft.com/office/powerpoint/2010/main" val="338519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oter:heading and tex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E99ECA3-9436-F649-A44C-D51129BD5B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9144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E0BB9766-CE13-D645-91C9-E419643DC4B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8" y="6005513"/>
            <a:ext cx="1416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1"/>
          </p:nvPr>
        </p:nvSpPr>
        <p:spPr>
          <a:xfrm>
            <a:off x="416218" y="571503"/>
            <a:ext cx="8290903" cy="863600"/>
          </a:xfrm>
          <a:prstGeom prst="rect">
            <a:avLst/>
          </a:prstGeom>
        </p:spPr>
        <p:txBody>
          <a:bodyPr anchor="t"/>
          <a:lstStyle>
            <a:lvl1pPr marL="0" indent="0">
              <a:lnSpc>
                <a:spcPct val="90000"/>
              </a:lnSpc>
              <a:buNone/>
              <a:defRPr sz="3600" b="1" baseline="0">
                <a:solidFill>
                  <a:srgbClr val="054A89"/>
                </a:solidFill>
              </a:defRPr>
            </a:lvl1pPr>
          </a:lstStyle>
          <a:p>
            <a:pPr lvl="0"/>
            <a:r>
              <a:rPr lang="en-US"/>
              <a:t>Click to edit Master text styles</a:t>
            </a:r>
          </a:p>
        </p:txBody>
      </p:sp>
      <p:sp>
        <p:nvSpPr>
          <p:cNvPr id="12" name="Text Placeholder 3"/>
          <p:cNvSpPr>
            <a:spLocks noGrp="1"/>
          </p:cNvSpPr>
          <p:nvPr>
            <p:ph type="body" sz="quarter" idx="12"/>
          </p:nvPr>
        </p:nvSpPr>
        <p:spPr>
          <a:xfrm>
            <a:off x="416210" y="1727208"/>
            <a:ext cx="8280751" cy="3339247"/>
          </a:xfrm>
          <a:prstGeom prst="rect">
            <a:avLst/>
          </a:prstGeom>
        </p:spPr>
        <p:txBody>
          <a:bodyPr/>
          <a:lstStyle>
            <a:lvl1pPr marL="342892" indent="-342892">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2972" indent="-228594">
              <a:buFont typeface="Arial" panose="020B0604020202020204" pitchFamily="34" charset="0"/>
              <a:buChar char="»"/>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27114391"/>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5A97AE2-CC41-A144-9083-F3807F7EF7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9144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E7769C99-EA91-2442-9161-CBE21FF6CAD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8" y="6005513"/>
            <a:ext cx="1416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1"/>
          </p:nvPr>
        </p:nvSpPr>
        <p:spPr>
          <a:xfrm>
            <a:off x="416218" y="571503"/>
            <a:ext cx="8290903" cy="863600"/>
          </a:xfrm>
          <a:prstGeom prst="rect">
            <a:avLst/>
          </a:prstGeom>
        </p:spPr>
        <p:txBody>
          <a:bodyPr anchor="t"/>
          <a:lstStyle>
            <a:lvl1pPr marL="0" indent="0">
              <a:lnSpc>
                <a:spcPct val="90000"/>
              </a:lnSpc>
              <a:buNone/>
              <a:defRPr sz="3600" b="1" baseline="0">
                <a:solidFill>
                  <a:srgbClr val="054A89"/>
                </a:solidFill>
              </a:defRPr>
            </a:lvl1pPr>
          </a:lstStyle>
          <a:p>
            <a:pPr lvl="0"/>
            <a:r>
              <a:rPr lang="en-US"/>
              <a:t>Click to edit Master text styles</a:t>
            </a:r>
          </a:p>
        </p:txBody>
      </p:sp>
      <p:sp>
        <p:nvSpPr>
          <p:cNvPr id="12" name="Text Placeholder 3"/>
          <p:cNvSpPr>
            <a:spLocks noGrp="1"/>
          </p:cNvSpPr>
          <p:nvPr>
            <p:ph type="body" sz="quarter" idx="12"/>
          </p:nvPr>
        </p:nvSpPr>
        <p:spPr>
          <a:xfrm>
            <a:off x="416210" y="1727207"/>
            <a:ext cx="8280751" cy="3339247"/>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8385004"/>
      </p:ext>
    </p:extLst>
  </p:cSld>
  <p:clrMapOvr>
    <a:masterClrMapping/>
  </p:clrMapOvr>
  <p:transition spd="slow" advTm="5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7717DE-CCF1-FA44-8406-114E19569503}"/>
              </a:ext>
            </a:extLst>
          </p:cNvPr>
          <p:cNvSpPr/>
          <p:nvPr/>
        </p:nvSpPr>
        <p:spPr>
          <a:xfrm>
            <a:off x="6089650" y="238125"/>
            <a:ext cx="2870200" cy="63817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274395CC-1F41-7946-97DC-40102D182887}"/>
              </a:ext>
            </a:extLst>
          </p:cNvPr>
          <p:cNvSpPr/>
          <p:nvPr/>
        </p:nvSpPr>
        <p:spPr>
          <a:xfrm>
            <a:off x="6191250" y="374650"/>
            <a:ext cx="2667000" cy="610870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43651" y="607392"/>
            <a:ext cx="2371472" cy="1645920"/>
          </a:xfrm>
        </p:spPr>
        <p:txBody>
          <a:bodyPr anchor="b">
            <a:normAutofit/>
          </a:bodyPr>
          <a:lstStyle>
            <a:lvl1pPr algn="l" defTabSz="685800" rtl="0" eaLnBrk="1" latinLnBrk="0" hangingPunct="1">
              <a:lnSpc>
                <a:spcPct val="10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609600"/>
            <a:ext cx="5143500" cy="5334000"/>
          </a:xfrm>
        </p:spPr>
        <p:txBody>
          <a:bodyPr/>
          <a:lstStyle>
            <a:lvl1pPr>
              <a:defRPr sz="1425"/>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43651" y="2336800"/>
            <a:ext cx="2371472" cy="3606800"/>
          </a:xfrm>
        </p:spPr>
        <p:txBody>
          <a:bodyPr>
            <a:normAutofit/>
          </a:bodyPr>
          <a:lstStyle>
            <a:lvl1pPr marL="0" indent="0">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7">
            <a:extLst>
              <a:ext uri="{FF2B5EF4-FFF2-40B4-BE49-F238E27FC236}">
                <a16:creationId xmlns:a16="http://schemas.microsoft.com/office/drawing/2014/main" id="{2DB7119D-FEB9-5043-AA37-FBB467D7B046}"/>
              </a:ext>
            </a:extLst>
          </p:cNvPr>
          <p:cNvSpPr>
            <a:spLocks noGrp="1"/>
          </p:cNvSpPr>
          <p:nvPr>
            <p:ph type="dt" sz="half" idx="10"/>
          </p:nvPr>
        </p:nvSpPr>
        <p:spPr>
          <a:xfrm>
            <a:off x="4191000" y="6035675"/>
            <a:ext cx="1466850" cy="365125"/>
          </a:xfrm>
        </p:spPr>
        <p:txBody>
          <a:bodyPr/>
          <a:lstStyle>
            <a:lvl1pPr>
              <a:defRPr>
                <a:solidFill>
                  <a:schemeClr val="tx1">
                    <a:lumMod val="85000"/>
                    <a:lumOff val="15000"/>
                  </a:schemeClr>
                </a:solidFill>
              </a:defRPr>
            </a:lvl1pPr>
          </a:lstStyle>
          <a:p>
            <a:pPr>
              <a:defRPr/>
            </a:pPr>
            <a:fld id="{7E8D12A6-918A-48BD-8CB9-CA713993B0EA}" type="datetime1">
              <a:rPr lang="en-US"/>
              <a:pPr>
                <a:defRPr/>
              </a:pPr>
              <a:t>3/28/2022</a:t>
            </a:fld>
            <a:endParaRPr lang="en-US" dirty="0"/>
          </a:p>
        </p:txBody>
      </p:sp>
      <p:sp>
        <p:nvSpPr>
          <p:cNvPr id="8" name="Footer Placeholder 8">
            <a:extLst>
              <a:ext uri="{FF2B5EF4-FFF2-40B4-BE49-F238E27FC236}">
                <a16:creationId xmlns:a16="http://schemas.microsoft.com/office/drawing/2014/main" id="{D9B092ED-C997-4B41-8B80-752E0C0B9C25}"/>
              </a:ext>
            </a:extLst>
          </p:cNvPr>
          <p:cNvSpPr>
            <a:spLocks noGrp="1"/>
          </p:cNvSpPr>
          <p:nvPr>
            <p:ph type="ftr" sz="quarter" idx="11"/>
          </p:nvPr>
        </p:nvSpPr>
        <p:spPr>
          <a:xfrm>
            <a:off x="514350" y="6035675"/>
            <a:ext cx="3438525" cy="365125"/>
          </a:xfrm>
        </p:spPr>
        <p:txBody>
          <a:bodyPr/>
          <a:lstStyle>
            <a:lvl1pPr algn="l">
              <a:defRPr/>
            </a:lvl1pPr>
          </a:lstStyle>
          <a:p>
            <a:pPr>
              <a:defRPr/>
            </a:pPr>
            <a:endParaRPr lang="en-US"/>
          </a:p>
        </p:txBody>
      </p:sp>
      <p:sp>
        <p:nvSpPr>
          <p:cNvPr id="9" name="Slide Number Placeholder 10">
            <a:extLst>
              <a:ext uri="{FF2B5EF4-FFF2-40B4-BE49-F238E27FC236}">
                <a16:creationId xmlns:a16="http://schemas.microsoft.com/office/drawing/2014/main" id="{BECDF21E-286A-2044-996E-57543C1062AC}"/>
              </a:ext>
            </a:extLst>
          </p:cNvPr>
          <p:cNvSpPr>
            <a:spLocks noGrp="1"/>
          </p:cNvSpPr>
          <p:nvPr>
            <p:ph type="sldNum" sz="quarter" idx="12"/>
          </p:nvPr>
        </p:nvSpPr>
        <p:spPr>
          <a:xfrm>
            <a:off x="7797800" y="6035675"/>
            <a:ext cx="917575" cy="365125"/>
          </a:xfrm>
        </p:spPr>
        <p:txBody>
          <a:bodyPr/>
          <a:lstStyle>
            <a:lvl1pPr>
              <a:defRPr>
                <a:solidFill>
                  <a:schemeClr val="tx1">
                    <a:lumMod val="85000"/>
                    <a:lumOff val="15000"/>
                  </a:schemeClr>
                </a:solidFill>
              </a:defRPr>
            </a:lvl1pPr>
          </a:lstStyle>
          <a:p>
            <a:pPr>
              <a:defRPr/>
            </a:pPr>
            <a:fld id="{550F0DD3-8B69-C94C-B1E5-355ABFD16605}" type="slidenum">
              <a:rPr lang="en-US"/>
              <a:pPr>
                <a:defRPr/>
              </a:pPr>
              <a:t>‹#›</a:t>
            </a:fld>
            <a:endParaRPr lang="en-US" dirty="0"/>
          </a:p>
        </p:txBody>
      </p:sp>
    </p:spTree>
    <p:extLst>
      <p:ext uri="{BB962C8B-B14F-4D97-AF65-F5344CB8AC3E}">
        <p14:creationId xmlns:p14="http://schemas.microsoft.com/office/powerpoint/2010/main" val="761546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632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F4CF61F-8608-DA45-9B34-C6435A9F7B81}"/>
              </a:ext>
            </a:extLst>
          </p:cNvPr>
          <p:cNvSpPr>
            <a:spLocks noGrp="1"/>
          </p:cNvSpPr>
          <p:nvPr>
            <p:ph type="dt" sz="half" idx="10"/>
          </p:nvPr>
        </p:nvSpPr>
        <p:spPr>
          <a:xfrm>
            <a:off x="0" y="0"/>
            <a:ext cx="0" cy="0"/>
          </a:xfrm>
        </p:spPr>
        <p:txBody>
          <a:bodyPr/>
          <a:lstStyle>
            <a:lvl1pPr>
              <a:defRPr/>
            </a:lvl1pPr>
          </a:lstStyle>
          <a:p>
            <a:pPr>
              <a:defRPr/>
            </a:pPr>
            <a:fld id="{69186D26-FA5F-4637-B602-B7C2DC34CFD4}" type="datetime1">
              <a:rPr lang="en-US"/>
              <a:pPr>
                <a:defRPr/>
              </a:pPr>
              <a:t>3/28/2022</a:t>
            </a:fld>
            <a:endParaRPr lang="en-US" dirty="0"/>
          </a:p>
        </p:txBody>
      </p:sp>
      <p:sp>
        <p:nvSpPr>
          <p:cNvPr id="6" name="Footer Placeholder 5">
            <a:extLst>
              <a:ext uri="{FF2B5EF4-FFF2-40B4-BE49-F238E27FC236}">
                <a16:creationId xmlns:a16="http://schemas.microsoft.com/office/drawing/2014/main" id="{AE2C67C4-2BD3-C746-8F0B-EDAF98C7EE35}"/>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9E9F00B-50E6-3844-B08E-E7FF186EE2C3}"/>
              </a:ext>
            </a:extLst>
          </p:cNvPr>
          <p:cNvSpPr>
            <a:spLocks noGrp="1"/>
          </p:cNvSpPr>
          <p:nvPr>
            <p:ph type="sldNum" sz="quarter" idx="12"/>
          </p:nvPr>
        </p:nvSpPr>
        <p:spPr>
          <a:xfrm>
            <a:off x="0" y="0"/>
            <a:ext cx="0" cy="0"/>
          </a:xfrm>
        </p:spPr>
        <p:txBody>
          <a:bodyPr/>
          <a:lstStyle>
            <a:lvl1pPr>
              <a:defRPr/>
            </a:lvl1pPr>
          </a:lstStyle>
          <a:p>
            <a:pPr>
              <a:defRPr/>
            </a:pPr>
            <a:fld id="{EA033BD4-9B4E-8943-BAC0-747B6565A936}" type="slidenum">
              <a:rPr lang="en-US"/>
              <a:pPr>
                <a:defRPr/>
              </a:pPr>
              <a:t>‹#›</a:t>
            </a:fld>
            <a:endParaRPr lang="en-US" dirty="0"/>
          </a:p>
        </p:txBody>
      </p:sp>
    </p:spTree>
    <p:extLst>
      <p:ext uri="{BB962C8B-B14F-4D97-AF65-F5344CB8AC3E}">
        <p14:creationId xmlns:p14="http://schemas.microsoft.com/office/powerpoint/2010/main" val="2610627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ar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B10B038-F103-C54F-858B-674741CB5A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UniSA New Portrait white.eps">
            <a:extLst>
              <a:ext uri="{FF2B5EF4-FFF2-40B4-BE49-F238E27FC236}">
                <a16:creationId xmlns:a16="http://schemas.microsoft.com/office/drawing/2014/main" id="{BC292604-A0A3-8F4C-B7AE-AB39CA1B50D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27475" y="787400"/>
            <a:ext cx="12890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a:spLocks noGrp="1" noChangeArrowheads="1"/>
          </p:cNvSpPr>
          <p:nvPr>
            <p:ph type="ctrTitle" sz="quarter"/>
          </p:nvPr>
        </p:nvSpPr>
        <p:spPr bwMode="auto">
          <a:xfrm>
            <a:off x="1358089" y="2912534"/>
            <a:ext cx="6437083" cy="112437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Click to edit Master title style</a:t>
            </a:r>
          </a:p>
        </p:txBody>
      </p:sp>
      <p:sp>
        <p:nvSpPr>
          <p:cNvPr id="5" name="Rectangle 11"/>
          <p:cNvSpPr>
            <a:spLocks noGrp="1" noChangeArrowheads="1"/>
          </p:cNvSpPr>
          <p:nvPr>
            <p:ph type="subTitle" sz="quarter" idx="1"/>
          </p:nvPr>
        </p:nvSpPr>
        <p:spPr bwMode="auto">
          <a:xfrm>
            <a:off x="1366354" y="4443773"/>
            <a:ext cx="6428827" cy="1665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Click to edit Master subtitle style</a:t>
            </a:r>
          </a:p>
        </p:txBody>
      </p:sp>
    </p:spTree>
    <p:extLst>
      <p:ext uri="{BB962C8B-B14F-4D97-AF65-F5344CB8AC3E}">
        <p14:creationId xmlns:p14="http://schemas.microsoft.com/office/powerpoint/2010/main" val="194354979"/>
      </p:ext>
    </p:extLst>
  </p:cSld>
  <p:clrMapOvr>
    <a:masterClrMapping/>
  </p:clrMapOvr>
  <p:transition spd="slow" advTm="5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228BBAA-BD10-3241-89F7-78BD71D5DE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9144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F7448CDE-3376-FB44-B8DD-4894A14C7D5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8" y="6005513"/>
            <a:ext cx="1416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1"/>
          </p:nvPr>
        </p:nvSpPr>
        <p:spPr>
          <a:xfrm>
            <a:off x="416218" y="571503"/>
            <a:ext cx="8290903" cy="863600"/>
          </a:xfrm>
          <a:prstGeom prst="rect">
            <a:avLst/>
          </a:prstGeom>
        </p:spPr>
        <p:txBody>
          <a:bodyPr anchor="t"/>
          <a:lstStyle>
            <a:lvl1pPr marL="0" indent="0">
              <a:lnSpc>
                <a:spcPct val="90000"/>
              </a:lnSpc>
              <a:buNone/>
              <a:defRPr sz="3600" b="1" baseline="0">
                <a:solidFill>
                  <a:srgbClr val="054A89"/>
                </a:solidFill>
              </a:defRPr>
            </a:lvl1pPr>
          </a:lstStyle>
          <a:p>
            <a:pPr lvl="0"/>
            <a:r>
              <a:rPr lang="en-US"/>
              <a:t>Click to edit Master text styles</a:t>
            </a:r>
          </a:p>
        </p:txBody>
      </p:sp>
      <p:sp>
        <p:nvSpPr>
          <p:cNvPr id="12" name="Text Placeholder 3"/>
          <p:cNvSpPr>
            <a:spLocks noGrp="1"/>
          </p:cNvSpPr>
          <p:nvPr>
            <p:ph type="body" sz="quarter" idx="12"/>
          </p:nvPr>
        </p:nvSpPr>
        <p:spPr>
          <a:xfrm>
            <a:off x="416210" y="1727207"/>
            <a:ext cx="8280751" cy="3339247"/>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04300595"/>
      </p:ext>
    </p:extLst>
  </p:cSld>
  <p:clrMapOvr>
    <a:masterClrMapping/>
  </p:clrMapOvr>
  <p:transition spd="slow" advTm="5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6F30369-369B-8C4E-8599-04BDE31E7A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9144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4B83224C-65A3-3E45-A39D-7C7D5681165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8" y="6005513"/>
            <a:ext cx="1416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4570414" y="-1"/>
            <a:ext cx="4573587" cy="570230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pPr lvl="0"/>
            <a:r>
              <a:rPr lang="en-US" noProof="0"/>
              <a:t>Click icon to add picture</a:t>
            </a:r>
            <a:endParaRPr lang="en-AU" noProof="0"/>
          </a:p>
        </p:txBody>
      </p:sp>
      <p:sp>
        <p:nvSpPr>
          <p:cNvPr id="12" name="Text Placeholder 3"/>
          <p:cNvSpPr>
            <a:spLocks noGrp="1"/>
          </p:cNvSpPr>
          <p:nvPr>
            <p:ph type="body" sz="quarter" idx="11"/>
          </p:nvPr>
        </p:nvSpPr>
        <p:spPr>
          <a:xfrm>
            <a:off x="416218" y="571503"/>
            <a:ext cx="3820503" cy="863600"/>
          </a:xfrm>
          <a:prstGeom prst="rect">
            <a:avLst/>
          </a:prstGeom>
        </p:spPr>
        <p:txBody>
          <a:bodyPr anchor="t"/>
          <a:lstStyle>
            <a:lvl1pPr marL="0" indent="0">
              <a:lnSpc>
                <a:spcPct val="90000"/>
              </a:lnSpc>
              <a:buNone/>
              <a:defRPr sz="3600" b="1">
                <a:solidFill>
                  <a:srgbClr val="054A89"/>
                </a:solidFill>
              </a:defRPr>
            </a:lvl1pPr>
          </a:lstStyle>
          <a:p>
            <a:pPr lvl="0"/>
            <a:r>
              <a:rPr lang="en-US"/>
              <a:t>Click to edit Master text styles</a:t>
            </a:r>
          </a:p>
        </p:txBody>
      </p:sp>
      <p:sp>
        <p:nvSpPr>
          <p:cNvPr id="13" name="Text Placeholder 3"/>
          <p:cNvSpPr>
            <a:spLocks noGrp="1"/>
          </p:cNvSpPr>
          <p:nvPr>
            <p:ph type="body" sz="quarter" idx="12"/>
          </p:nvPr>
        </p:nvSpPr>
        <p:spPr>
          <a:xfrm>
            <a:off x="416210" y="1727208"/>
            <a:ext cx="3810351" cy="3352793"/>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64596988"/>
      </p:ext>
    </p:extLst>
  </p:cSld>
  <p:clrMapOvr>
    <a:masterClrMapping/>
  </p:clrMapOvr>
  <p:transition spd="slow" advTm="5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2FBF1088-9154-6749-8C04-2CC6CC9A73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9144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42672FB2-F49E-624B-A340-8C88FB3B45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8" y="6005513"/>
            <a:ext cx="1416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1"/>
            <a:ext cx="4572000" cy="5698067"/>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pPr lvl="0"/>
            <a:r>
              <a:rPr lang="en-US" noProof="0"/>
              <a:t>Click icon to add picture</a:t>
            </a:r>
            <a:endParaRPr lang="en-AU" noProof="0"/>
          </a:p>
        </p:txBody>
      </p:sp>
      <p:sp>
        <p:nvSpPr>
          <p:cNvPr id="12" name="Text Placeholder 3"/>
          <p:cNvSpPr>
            <a:spLocks noGrp="1"/>
          </p:cNvSpPr>
          <p:nvPr>
            <p:ph type="body" sz="quarter" idx="11"/>
          </p:nvPr>
        </p:nvSpPr>
        <p:spPr>
          <a:xfrm>
            <a:off x="4947577" y="571503"/>
            <a:ext cx="3820503" cy="863600"/>
          </a:xfrm>
          <a:prstGeom prst="rect">
            <a:avLst/>
          </a:prstGeom>
        </p:spPr>
        <p:txBody>
          <a:bodyPr anchor="t"/>
          <a:lstStyle>
            <a:lvl1pPr marL="0" indent="0">
              <a:lnSpc>
                <a:spcPct val="90000"/>
              </a:lnSpc>
              <a:buNone/>
              <a:defRPr sz="3600" b="1">
                <a:solidFill>
                  <a:srgbClr val="054A89"/>
                </a:solidFill>
              </a:defRPr>
            </a:lvl1pPr>
          </a:lstStyle>
          <a:p>
            <a:pPr lvl="0"/>
            <a:r>
              <a:rPr lang="en-US"/>
              <a:t>Click to edit Master text styles</a:t>
            </a:r>
          </a:p>
        </p:txBody>
      </p:sp>
      <p:sp>
        <p:nvSpPr>
          <p:cNvPr id="13" name="Text Placeholder 3"/>
          <p:cNvSpPr>
            <a:spLocks noGrp="1"/>
          </p:cNvSpPr>
          <p:nvPr>
            <p:ph type="body" sz="quarter" idx="12"/>
          </p:nvPr>
        </p:nvSpPr>
        <p:spPr>
          <a:xfrm>
            <a:off x="4947570" y="1727208"/>
            <a:ext cx="3810351" cy="3352793"/>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621637299"/>
      </p:ext>
    </p:extLst>
  </p:cSld>
  <p:clrMapOvr>
    <a:masterClrMapping/>
  </p:clrMapOvr>
  <p:transition spd="slow" advTm="5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9FE912F-3AEC-1349-BF88-007296F3F8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9144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42CBAA07-873A-F242-8F16-56219BB98D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8" y="6005513"/>
            <a:ext cx="1416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1"/>
          </p:nvPr>
        </p:nvSpPr>
        <p:spPr>
          <a:xfrm>
            <a:off x="0" y="1"/>
            <a:ext cx="9144000" cy="5686424"/>
          </a:xfrm>
          <a:prstGeom prst="rect">
            <a:avLst/>
          </a:prstGeom>
        </p:spPr>
        <p:txBody>
          <a:bodyPr vert="horz" anchor="ctr"/>
          <a:lstStyle>
            <a:lvl1pPr marL="0" indent="0" algn="ctr">
              <a:buNone/>
              <a:defRPr i="1" baseline="0">
                <a:solidFill>
                  <a:srgbClr val="E632C0"/>
                </a:solidFill>
              </a:defRPr>
            </a:lvl1pPr>
          </a:lstStyle>
          <a:p>
            <a:pPr lvl="0"/>
            <a:r>
              <a:rPr lang="en-US" noProof="0"/>
              <a:t>Click icon to add picture</a:t>
            </a:r>
            <a:endParaRPr lang="en-AU" noProof="0"/>
          </a:p>
        </p:txBody>
      </p:sp>
    </p:spTree>
    <p:extLst>
      <p:ext uri="{BB962C8B-B14F-4D97-AF65-F5344CB8AC3E}">
        <p14:creationId xmlns:p14="http://schemas.microsoft.com/office/powerpoint/2010/main" val="1326494817"/>
      </p:ext>
    </p:extLst>
  </p:cSld>
  <p:clrMapOvr>
    <a:masterClrMapping/>
  </p:clrMapOvr>
  <p:transition spd="slow" advTm="5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A2978CF-E141-2E42-89F4-BFD526FB38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9144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7E5286AC-0D0A-4B49-8F5C-E39821C87C3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8" y="6005513"/>
            <a:ext cx="1416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1"/>
          </p:nvPr>
        </p:nvSpPr>
        <p:spPr>
          <a:xfrm>
            <a:off x="0" y="1663450"/>
            <a:ext cx="9144000" cy="4022975"/>
          </a:xfrm>
          <a:prstGeom prst="rect">
            <a:avLst/>
          </a:prstGeom>
        </p:spPr>
        <p:txBody>
          <a:bodyPr vert="horz" anchor="ctr"/>
          <a:lstStyle>
            <a:lvl1pPr marL="0" indent="0" algn="ctr">
              <a:buNone/>
              <a:defRPr i="1" baseline="0">
                <a:solidFill>
                  <a:srgbClr val="E632C0"/>
                </a:solidFill>
              </a:defRPr>
            </a:lvl1pPr>
          </a:lstStyle>
          <a:p>
            <a:pPr lvl="0"/>
            <a:r>
              <a:rPr lang="en-US" noProof="0"/>
              <a:t>Click icon to add picture</a:t>
            </a:r>
            <a:endParaRPr lang="en-AU" noProof="0"/>
          </a:p>
        </p:txBody>
      </p:sp>
      <p:sp>
        <p:nvSpPr>
          <p:cNvPr id="5" name="Text Placeholder 3"/>
          <p:cNvSpPr>
            <a:spLocks noGrp="1"/>
          </p:cNvSpPr>
          <p:nvPr>
            <p:ph type="body" sz="quarter" idx="11"/>
          </p:nvPr>
        </p:nvSpPr>
        <p:spPr>
          <a:xfrm>
            <a:off x="416218" y="571503"/>
            <a:ext cx="8290903" cy="8636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Click to edit Master text styles</a:t>
            </a:r>
          </a:p>
        </p:txBody>
      </p:sp>
    </p:spTree>
    <p:extLst>
      <p:ext uri="{BB962C8B-B14F-4D97-AF65-F5344CB8AC3E}">
        <p14:creationId xmlns:p14="http://schemas.microsoft.com/office/powerpoint/2010/main" val="4284049777"/>
      </p:ext>
    </p:extLst>
  </p:cSld>
  <p:clrMapOvr>
    <a:masterClrMapping/>
  </p:clrMapOvr>
  <p:transition spd="slow" advTm="5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98B9D-1C58-3F41-BD0A-AFD1E76E76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UniSA New Portrait white.eps">
            <a:extLst>
              <a:ext uri="{FF2B5EF4-FFF2-40B4-BE49-F238E27FC236}">
                <a16:creationId xmlns:a16="http://schemas.microsoft.com/office/drawing/2014/main" id="{CC8B9C32-26F6-1F4D-8E7A-95FE5002480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9013" y="1204913"/>
            <a:ext cx="208597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UniSA New Portrait white.eps">
            <a:extLst>
              <a:ext uri="{FF2B5EF4-FFF2-40B4-BE49-F238E27FC236}">
                <a16:creationId xmlns:a16="http://schemas.microsoft.com/office/drawing/2014/main" id="{9AA01F9A-8924-2447-BEBF-8E306D0050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9013" y="1204913"/>
            <a:ext cx="208597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a:spLocks noGrp="1" noChangeArrowheads="1"/>
          </p:cNvSpPr>
          <p:nvPr>
            <p:ph type="subTitle" sz="quarter" idx="1"/>
          </p:nvPr>
        </p:nvSpPr>
        <p:spPr bwMode="auto">
          <a:xfrm>
            <a:off x="1" y="4443773"/>
            <a:ext cx="9143999" cy="1665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Click to edit Master subtitle style</a:t>
            </a:r>
          </a:p>
        </p:txBody>
      </p:sp>
    </p:spTree>
    <p:extLst>
      <p:ext uri="{BB962C8B-B14F-4D97-AF65-F5344CB8AC3E}">
        <p14:creationId xmlns:p14="http://schemas.microsoft.com/office/powerpoint/2010/main" val="3248112411"/>
      </p:ext>
    </p:extLst>
  </p:cSld>
  <p:clrMapOvr>
    <a:masterClrMapping/>
  </p:clrMapOvr>
  <p:transition spd="slow" advTm="5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906689-203C-F54D-AB72-E53FFB9D745C}"/>
              </a:ext>
            </a:extLst>
          </p:cNvPr>
          <p:cNvSpPr>
            <a:spLocks noGrp="1"/>
          </p:cNvSpPr>
          <p:nvPr>
            <p:ph type="dt" sz="half" idx="10"/>
          </p:nvPr>
        </p:nvSpPr>
        <p:spPr>
          <a:xfrm>
            <a:off x="0" y="0"/>
            <a:ext cx="0" cy="0"/>
          </a:xfrm>
        </p:spPr>
        <p:txBody>
          <a:bodyPr/>
          <a:lstStyle>
            <a:lvl1pPr>
              <a:defRPr/>
            </a:lvl1pPr>
          </a:lstStyle>
          <a:p>
            <a:pPr>
              <a:defRPr/>
            </a:pPr>
            <a:fld id="{CD3DB2EC-0536-614B-9BE0-C8AC79F801C8}" type="datetimeFigureOut">
              <a:rPr lang="en-AU"/>
              <a:pPr>
                <a:defRPr/>
              </a:pPr>
              <a:t>28/03/2022</a:t>
            </a:fld>
            <a:endParaRPr lang="en-AU"/>
          </a:p>
        </p:txBody>
      </p:sp>
      <p:sp>
        <p:nvSpPr>
          <p:cNvPr id="5" name="Footer Placeholder 4">
            <a:extLst>
              <a:ext uri="{FF2B5EF4-FFF2-40B4-BE49-F238E27FC236}">
                <a16:creationId xmlns:a16="http://schemas.microsoft.com/office/drawing/2014/main" id="{31B41D45-600C-EA48-8538-5109D23C655A}"/>
              </a:ext>
            </a:extLst>
          </p:cNvPr>
          <p:cNvSpPr>
            <a:spLocks noGrp="1"/>
          </p:cNvSpPr>
          <p:nvPr>
            <p:ph type="ftr" sz="quarter" idx="11"/>
          </p:nvPr>
        </p:nvSpPr>
        <p:spPr>
          <a:xfrm>
            <a:off x="0" y="0"/>
            <a:ext cx="0" cy="0"/>
          </a:xfrm>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45FC817-C65A-194C-B9BE-FBD61B0BBBF6}"/>
              </a:ext>
            </a:extLst>
          </p:cNvPr>
          <p:cNvSpPr>
            <a:spLocks noGrp="1"/>
          </p:cNvSpPr>
          <p:nvPr>
            <p:ph type="sldNum" sz="quarter" idx="12"/>
          </p:nvPr>
        </p:nvSpPr>
        <p:spPr>
          <a:xfrm>
            <a:off x="0" y="0"/>
            <a:ext cx="0" cy="0"/>
          </a:xfrm>
        </p:spPr>
        <p:txBody>
          <a:bodyPr/>
          <a:lstStyle>
            <a:lvl1pPr>
              <a:defRPr/>
            </a:lvl1pPr>
          </a:lstStyle>
          <a:p>
            <a:pPr>
              <a:defRPr/>
            </a:pPr>
            <a:fld id="{B7662AE8-0092-4145-85C8-215E8CC48811}" type="slidenum">
              <a:rPr lang="en-AU"/>
              <a:pPr>
                <a:defRPr/>
              </a:pPr>
              <a:t>‹#›</a:t>
            </a:fld>
            <a:endParaRPr lang="en-AU"/>
          </a:p>
        </p:txBody>
      </p:sp>
    </p:spTree>
    <p:extLst>
      <p:ext uri="{BB962C8B-B14F-4D97-AF65-F5344CB8AC3E}">
        <p14:creationId xmlns:p14="http://schemas.microsoft.com/office/powerpoint/2010/main" val="2963708695"/>
      </p:ext>
    </p:extLst>
  </p:cSld>
  <p:clrMapOvr>
    <a:masterClrMapping/>
  </p:clrMapOvr>
  <p:transition spd="slow"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1D87305-BF91-D44F-8D9D-590B9642C4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9144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49FF577F-1FE8-664B-B0E1-1E53E0C7373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8" y="6005513"/>
            <a:ext cx="1416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4570414" y="-1"/>
            <a:ext cx="4573587" cy="570230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pPr lvl="0"/>
            <a:r>
              <a:rPr lang="en-US" noProof="0"/>
              <a:t>Click icon to add picture</a:t>
            </a:r>
            <a:endParaRPr lang="en-AU" noProof="0"/>
          </a:p>
        </p:txBody>
      </p:sp>
      <p:sp>
        <p:nvSpPr>
          <p:cNvPr id="12" name="Text Placeholder 3"/>
          <p:cNvSpPr>
            <a:spLocks noGrp="1"/>
          </p:cNvSpPr>
          <p:nvPr>
            <p:ph type="body" sz="quarter" idx="11"/>
          </p:nvPr>
        </p:nvSpPr>
        <p:spPr>
          <a:xfrm>
            <a:off x="416218" y="571503"/>
            <a:ext cx="3820503" cy="863600"/>
          </a:xfrm>
          <a:prstGeom prst="rect">
            <a:avLst/>
          </a:prstGeom>
        </p:spPr>
        <p:txBody>
          <a:bodyPr anchor="t"/>
          <a:lstStyle>
            <a:lvl1pPr marL="0" indent="0">
              <a:lnSpc>
                <a:spcPct val="90000"/>
              </a:lnSpc>
              <a:buNone/>
              <a:defRPr sz="3600" b="1">
                <a:solidFill>
                  <a:srgbClr val="054A89"/>
                </a:solidFill>
              </a:defRPr>
            </a:lvl1pPr>
          </a:lstStyle>
          <a:p>
            <a:pPr lvl="0"/>
            <a:r>
              <a:rPr lang="en-US"/>
              <a:t>Click to edit Master text styles</a:t>
            </a:r>
          </a:p>
        </p:txBody>
      </p:sp>
      <p:sp>
        <p:nvSpPr>
          <p:cNvPr id="13" name="Text Placeholder 3"/>
          <p:cNvSpPr>
            <a:spLocks noGrp="1"/>
          </p:cNvSpPr>
          <p:nvPr>
            <p:ph type="body" sz="quarter" idx="12"/>
          </p:nvPr>
        </p:nvSpPr>
        <p:spPr>
          <a:xfrm>
            <a:off x="416210" y="1727208"/>
            <a:ext cx="3810351" cy="3352793"/>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40667648"/>
      </p:ext>
    </p:extLst>
  </p:cSld>
  <p:clrMapOvr>
    <a:masterClrMapping/>
  </p:clrMapOvr>
  <p:transition spd="slow" advTm="5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CC7EF88-6D87-F441-A950-6599B65500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30800"/>
            <a:ext cx="9144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84CE4C6D-A99C-7844-89E3-CB13B7A67C2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88" y="5729288"/>
            <a:ext cx="1462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8" y="428627"/>
            <a:ext cx="8258175" cy="647700"/>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9" y="1295402"/>
            <a:ext cx="8258175" cy="647700"/>
          </a:xfrm>
          <a:prstGeom prst="rect">
            <a:avLst/>
          </a:prstGeom>
        </p:spPr>
        <p:txBody>
          <a:bodyPr/>
          <a:lstStyle>
            <a:lvl1pPr marL="0" indent="0">
              <a:buNone/>
              <a:defRPr sz="2000"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40475962"/>
      </p:ext>
    </p:extLst>
  </p:cSld>
  <p:clrMapOvr>
    <a:masterClrMapping/>
  </p:clrMapOvr>
  <p:transition spd="slow" advTm="5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C5B9413-59F3-E948-90F3-0EB2CEB932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30800"/>
            <a:ext cx="9144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ADB031DA-16F0-9F4D-B7BB-8C1EEC51FAE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88" y="5729288"/>
            <a:ext cx="1462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8" y="428627"/>
            <a:ext cx="8258175" cy="647700"/>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9" y="1295402"/>
            <a:ext cx="8258175" cy="647700"/>
          </a:xfrm>
          <a:prstGeom prst="rect">
            <a:avLst/>
          </a:prstGeom>
        </p:spPr>
        <p:txBody>
          <a:bodyPr/>
          <a:lstStyle>
            <a:lvl1pPr marL="0" indent="0">
              <a:buNone/>
              <a:defRPr sz="2000"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76696255"/>
      </p:ext>
    </p:extLst>
  </p:cSld>
  <p:clrMapOvr>
    <a:masterClrMapping/>
  </p:clrMapOvr>
  <p:transition spd="slow" advTm="5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A20420F-DF99-7741-83A9-06BEEDC141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30800"/>
            <a:ext cx="9144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E8FBDD55-1ABC-CB49-A11B-F81C2A1E958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88" y="5729288"/>
            <a:ext cx="1462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8" y="428627"/>
            <a:ext cx="8258175" cy="647700"/>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9" y="1295402"/>
            <a:ext cx="8258175" cy="647700"/>
          </a:xfrm>
          <a:prstGeom prst="rect">
            <a:avLst/>
          </a:prstGeom>
        </p:spPr>
        <p:txBody>
          <a:bodyPr/>
          <a:lstStyle>
            <a:lvl1pPr marL="0" indent="0">
              <a:buNone/>
              <a:defRPr sz="2000"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9664973"/>
      </p:ext>
    </p:extLst>
  </p:cSld>
  <p:clrMapOvr>
    <a:masterClrMapping/>
  </p:clrMapOvr>
  <p:transition spd="slow" advTm="5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D6CD88D-D355-8B43-ABE5-98E23E738B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30800"/>
            <a:ext cx="9144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410E642E-3883-7146-996C-36088B43A36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88" y="5729288"/>
            <a:ext cx="1462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8" y="428627"/>
            <a:ext cx="8258175" cy="647700"/>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9" y="1295402"/>
            <a:ext cx="8258175" cy="647700"/>
          </a:xfrm>
          <a:prstGeom prst="rect">
            <a:avLst/>
          </a:prstGeom>
        </p:spPr>
        <p:txBody>
          <a:bodyPr/>
          <a:lstStyle>
            <a:lvl1pPr marL="0" indent="0">
              <a:buNone/>
              <a:defRPr sz="2000"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90006135"/>
      </p:ext>
    </p:extLst>
  </p:cSld>
  <p:clrMapOvr>
    <a:masterClrMapping/>
  </p:clrMapOvr>
  <p:transition spd="slow" advTm="5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D1C48E2-8EC4-BF4C-8C9F-44DA7118FA77}"/>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825B409A-5C39-C742-A95C-141BF931218F}" type="datetimeFigureOut">
              <a:rPr lang="en-US"/>
              <a:pPr>
                <a:defRPr/>
              </a:pPr>
              <a:t>3/28/2022</a:t>
            </a:fld>
            <a:endParaRPr lang="en-US"/>
          </a:p>
        </p:txBody>
      </p:sp>
      <p:sp>
        <p:nvSpPr>
          <p:cNvPr id="5" name="Footer Placeholder 4">
            <a:extLst>
              <a:ext uri="{FF2B5EF4-FFF2-40B4-BE49-F238E27FC236}">
                <a16:creationId xmlns:a16="http://schemas.microsoft.com/office/drawing/2014/main" id="{AEE7A828-1616-F949-980D-3CD6A7AE1B30}"/>
              </a:ext>
            </a:extLst>
          </p:cNvPr>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DB91C0-2128-FA47-B685-D6FA387BE308}"/>
              </a:ext>
            </a:extLst>
          </p:cNvPr>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383DEA33-5248-5B4C-8F5D-C639AB56FFC1}" type="slidenum">
              <a:rPr lang="en-US"/>
              <a:pPr>
                <a:defRPr/>
              </a:pPr>
              <a:t>‹#›</a:t>
            </a:fld>
            <a:endParaRPr lang="en-US"/>
          </a:p>
        </p:txBody>
      </p:sp>
    </p:spTree>
    <p:extLst>
      <p:ext uri="{BB962C8B-B14F-4D97-AF65-F5344CB8AC3E}">
        <p14:creationId xmlns:p14="http://schemas.microsoft.com/office/powerpoint/2010/main" val="2225044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1B3D458-EF5B-334E-9F18-B7107CBCB7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175"/>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88CD8B03-B0A6-9F44-9B17-04724EF39A6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Grp="1" noChangeArrowheads="1"/>
          </p:cNvSpPr>
          <p:nvPr>
            <p:ph type="ctrTitle" sz="quarter"/>
          </p:nvPr>
        </p:nvSpPr>
        <p:spPr bwMode="auto">
          <a:xfrm>
            <a:off x="1440000" y="3384552"/>
            <a:ext cx="5791200" cy="38735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1800">
                <a:solidFill>
                  <a:schemeClr val="bg1"/>
                </a:solidFill>
              </a:defRPr>
            </a:lvl1pPr>
          </a:lstStyle>
          <a:p>
            <a:r>
              <a:rPr lang="en-US"/>
              <a:t>Click to edit Master title style</a:t>
            </a:r>
          </a:p>
        </p:txBody>
      </p:sp>
      <p:sp>
        <p:nvSpPr>
          <p:cNvPr id="8203" name="Rectangle 11"/>
          <p:cNvSpPr>
            <a:spLocks noGrp="1" noChangeArrowheads="1"/>
          </p:cNvSpPr>
          <p:nvPr>
            <p:ph type="subTitle" sz="quarter" idx="1"/>
          </p:nvPr>
        </p:nvSpPr>
        <p:spPr bwMode="auto">
          <a:xfrm>
            <a:off x="1440000" y="3868737"/>
            <a:ext cx="6019800" cy="3857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050">
                <a:solidFill>
                  <a:schemeClr val="bg1"/>
                </a:solidFill>
              </a:defRPr>
            </a:lvl1pPr>
          </a:lstStyle>
          <a:p>
            <a:r>
              <a:rPr lang="en-US"/>
              <a:t>Click to edit Master subtitle style</a:t>
            </a:r>
          </a:p>
        </p:txBody>
      </p:sp>
    </p:spTree>
    <p:extLst>
      <p:ext uri="{BB962C8B-B14F-4D97-AF65-F5344CB8AC3E}">
        <p14:creationId xmlns:p14="http://schemas.microsoft.com/office/powerpoint/2010/main" val="250130873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698462F-1C0A-6548-B863-A046FACC0A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626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BD634EC8-FF31-A043-992D-B7C2EA2F02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6" y="428625"/>
            <a:ext cx="8258175" cy="647700"/>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8" y="1295400"/>
            <a:ext cx="8258175" cy="647700"/>
          </a:xfrm>
          <a:prstGeom prst="rect">
            <a:avLst/>
          </a:prstGeom>
        </p:spPr>
        <p:txBody>
          <a:bodyPr/>
          <a:lstStyle>
            <a:lvl1pPr marL="0" indent="0">
              <a:buNone/>
              <a:defRPr sz="1500"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6338364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7F0C2982-B688-AC4F-98EE-D8AB57D363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916488"/>
            <a:ext cx="91376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391204AF-DA54-C040-8946-2071A6380A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6" y="428625"/>
            <a:ext cx="8258175" cy="647700"/>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8" y="1295400"/>
            <a:ext cx="8258175" cy="647700"/>
          </a:xfrm>
          <a:prstGeom prst="rect">
            <a:avLst/>
          </a:prstGeom>
        </p:spPr>
        <p:txBody>
          <a:bodyPr/>
          <a:lstStyle>
            <a:lvl1pPr marL="0" indent="0">
              <a:buNone/>
              <a:defRPr sz="1500"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118811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2325A36-D280-9D46-908E-37124D62F3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626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2A7BE9DC-7A9A-AD41-9D4E-A01782D1854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4476750" cy="5562556"/>
          </a:xfrm>
          <a:prstGeom prst="rect">
            <a:avLst/>
          </a:prstGeom>
        </p:spPr>
        <p:txBody>
          <a:bodyPr/>
          <a:lstStyle/>
          <a:p>
            <a:pPr lvl="0"/>
            <a:endParaRPr lang="en-AU" noProof="0"/>
          </a:p>
        </p:txBody>
      </p:sp>
      <p:sp>
        <p:nvSpPr>
          <p:cNvPr id="7" name="Text Placeholder 6"/>
          <p:cNvSpPr>
            <a:spLocks noGrp="1"/>
          </p:cNvSpPr>
          <p:nvPr>
            <p:ph type="body" sz="quarter" idx="11"/>
          </p:nvPr>
        </p:nvSpPr>
        <p:spPr>
          <a:xfrm>
            <a:off x="4819650" y="266700"/>
            <a:ext cx="4114800" cy="666750"/>
          </a:xfrm>
          <a:prstGeom prst="rect">
            <a:avLst/>
          </a:prstGeom>
        </p:spPr>
        <p:txBody>
          <a:bodyPr/>
          <a:lstStyle>
            <a:lvl1pPr marL="0" indent="0">
              <a:buNone/>
              <a:defRPr sz="2100"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4819650" y="981077"/>
            <a:ext cx="4114800" cy="3952875"/>
          </a:xfrm>
          <a:prstGeom prst="rect">
            <a:avLst/>
          </a:prstGeom>
        </p:spPr>
        <p:txBody>
          <a:bodyPr/>
          <a:lstStyle>
            <a:lvl1pPr marL="0" indent="0">
              <a:buNone/>
              <a:defRPr sz="1500" b="1"/>
            </a:lvl1pPr>
          </a:lstStyle>
          <a:p>
            <a:pPr lvl="0"/>
            <a:r>
              <a:rPr lang="en-US"/>
              <a:t>Click to edit Master text styles</a:t>
            </a:r>
          </a:p>
        </p:txBody>
      </p:sp>
    </p:spTree>
    <p:extLst>
      <p:ext uri="{BB962C8B-B14F-4D97-AF65-F5344CB8AC3E}">
        <p14:creationId xmlns:p14="http://schemas.microsoft.com/office/powerpoint/2010/main" val="283973944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42871BE8-7B7E-2C48-BC83-6F2E06B494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916488"/>
            <a:ext cx="91376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8C65D6C5-5FDE-BA4E-869E-05635BC064A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4476750" cy="54102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pPr lvl="0"/>
            <a:endParaRPr lang="en-AU" noProof="0"/>
          </a:p>
        </p:txBody>
      </p:sp>
      <p:sp>
        <p:nvSpPr>
          <p:cNvPr id="7" name="Text Placeholder 6"/>
          <p:cNvSpPr>
            <a:spLocks noGrp="1"/>
          </p:cNvSpPr>
          <p:nvPr>
            <p:ph type="body" sz="quarter" idx="11"/>
          </p:nvPr>
        </p:nvSpPr>
        <p:spPr>
          <a:xfrm>
            <a:off x="4819650" y="266700"/>
            <a:ext cx="4114800" cy="666750"/>
          </a:xfrm>
          <a:prstGeom prst="rect">
            <a:avLst/>
          </a:prstGeom>
        </p:spPr>
        <p:txBody>
          <a:bodyPr/>
          <a:lstStyle>
            <a:lvl1pPr marL="0" indent="0">
              <a:buNone/>
              <a:defRPr sz="2100"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4819650" y="981077"/>
            <a:ext cx="4114800" cy="3952875"/>
          </a:xfrm>
          <a:prstGeom prst="rect">
            <a:avLst/>
          </a:prstGeom>
        </p:spPr>
        <p:txBody>
          <a:bodyPr/>
          <a:lstStyle>
            <a:lvl1pPr marL="0" indent="0">
              <a:buNone/>
              <a:defRPr sz="1500" b="1"/>
            </a:lvl1pPr>
          </a:lstStyle>
          <a:p>
            <a:pPr lvl="0"/>
            <a:r>
              <a:rPr lang="en-US"/>
              <a:t>Click to edit Master text styles</a:t>
            </a:r>
          </a:p>
        </p:txBody>
      </p:sp>
    </p:spTree>
    <p:extLst>
      <p:ext uri="{BB962C8B-B14F-4D97-AF65-F5344CB8AC3E}">
        <p14:creationId xmlns:p14="http://schemas.microsoft.com/office/powerpoint/2010/main" val="30745255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DD00D1D-5A93-334A-94D1-03A9BB1EBE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9144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76CEB600-EE48-B343-9FFD-37BCA55B138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8" y="6005513"/>
            <a:ext cx="1416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1"/>
            <a:ext cx="4572000" cy="5698067"/>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pPr lvl="0"/>
            <a:r>
              <a:rPr lang="en-US" noProof="0"/>
              <a:t>Click icon to add picture</a:t>
            </a:r>
            <a:endParaRPr lang="en-AU" noProof="0"/>
          </a:p>
        </p:txBody>
      </p:sp>
      <p:sp>
        <p:nvSpPr>
          <p:cNvPr id="12" name="Text Placeholder 3"/>
          <p:cNvSpPr>
            <a:spLocks noGrp="1"/>
          </p:cNvSpPr>
          <p:nvPr>
            <p:ph type="body" sz="quarter" idx="11"/>
          </p:nvPr>
        </p:nvSpPr>
        <p:spPr>
          <a:xfrm>
            <a:off x="4947577" y="571503"/>
            <a:ext cx="3820503" cy="863600"/>
          </a:xfrm>
          <a:prstGeom prst="rect">
            <a:avLst/>
          </a:prstGeom>
        </p:spPr>
        <p:txBody>
          <a:bodyPr anchor="t"/>
          <a:lstStyle>
            <a:lvl1pPr marL="0" indent="0">
              <a:lnSpc>
                <a:spcPct val="90000"/>
              </a:lnSpc>
              <a:buNone/>
              <a:defRPr sz="3600" b="1">
                <a:solidFill>
                  <a:srgbClr val="054A89"/>
                </a:solidFill>
              </a:defRPr>
            </a:lvl1pPr>
          </a:lstStyle>
          <a:p>
            <a:pPr lvl="0"/>
            <a:r>
              <a:rPr lang="en-US"/>
              <a:t>Click to edit Master text styles</a:t>
            </a:r>
          </a:p>
        </p:txBody>
      </p:sp>
      <p:sp>
        <p:nvSpPr>
          <p:cNvPr id="13" name="Text Placeholder 3"/>
          <p:cNvSpPr>
            <a:spLocks noGrp="1"/>
          </p:cNvSpPr>
          <p:nvPr>
            <p:ph type="body" sz="quarter" idx="12"/>
          </p:nvPr>
        </p:nvSpPr>
        <p:spPr>
          <a:xfrm>
            <a:off x="4947570" y="1727208"/>
            <a:ext cx="3810351" cy="3352793"/>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80011362"/>
      </p:ext>
    </p:extLst>
  </p:cSld>
  <p:clrMapOvr>
    <a:masterClrMapping/>
  </p:clrMapOvr>
  <p:transition spd="slow" advTm="50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F96CE80-FD99-194B-A220-098F5C0E7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626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23CF4E6B-B617-8944-8592-48214BC474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4"/>
          <p:cNvSpPr>
            <a:spLocks noGrp="1"/>
          </p:cNvSpPr>
          <p:nvPr>
            <p:ph type="pic" sz="quarter" idx="10"/>
          </p:nvPr>
        </p:nvSpPr>
        <p:spPr>
          <a:xfrm>
            <a:off x="4810126" y="0"/>
            <a:ext cx="4333875" cy="5562556"/>
          </a:xfrm>
          <a:prstGeom prst="rect">
            <a:avLst/>
          </a:prstGeom>
        </p:spPr>
        <p:txBody>
          <a:bodyPr/>
          <a:lstStyle/>
          <a:p>
            <a:pPr lvl="0"/>
            <a:endParaRPr lang="en-AU" noProof="0"/>
          </a:p>
        </p:txBody>
      </p:sp>
      <p:sp>
        <p:nvSpPr>
          <p:cNvPr id="3" name="Text Placeholder 6"/>
          <p:cNvSpPr>
            <a:spLocks noGrp="1"/>
          </p:cNvSpPr>
          <p:nvPr>
            <p:ph type="body" sz="quarter" idx="11"/>
          </p:nvPr>
        </p:nvSpPr>
        <p:spPr>
          <a:xfrm>
            <a:off x="333375" y="266700"/>
            <a:ext cx="4114800" cy="666750"/>
          </a:xfrm>
          <a:prstGeom prst="rect">
            <a:avLst/>
          </a:prstGeom>
        </p:spPr>
        <p:txBody>
          <a:bodyPr/>
          <a:lstStyle>
            <a:lvl1pPr marL="0" indent="0">
              <a:buNone/>
              <a:defRPr sz="2100"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8"/>
          <p:cNvSpPr>
            <a:spLocks noGrp="1"/>
          </p:cNvSpPr>
          <p:nvPr>
            <p:ph type="body" sz="quarter" idx="12"/>
          </p:nvPr>
        </p:nvSpPr>
        <p:spPr>
          <a:xfrm>
            <a:off x="323850" y="1028702"/>
            <a:ext cx="4114800" cy="3952875"/>
          </a:xfrm>
          <a:prstGeom prst="rect">
            <a:avLst/>
          </a:prstGeom>
        </p:spPr>
        <p:txBody>
          <a:bodyPr/>
          <a:lstStyle>
            <a:lvl1pPr marL="0" indent="0">
              <a:buNone/>
              <a:defRPr sz="1500" b="1"/>
            </a:lvl1pPr>
          </a:lstStyle>
          <a:p>
            <a:pPr lvl="0"/>
            <a:r>
              <a:rPr lang="en-US"/>
              <a:t>Click to edit Master text styles</a:t>
            </a:r>
          </a:p>
        </p:txBody>
      </p:sp>
    </p:spTree>
    <p:extLst>
      <p:ext uri="{BB962C8B-B14F-4D97-AF65-F5344CB8AC3E}">
        <p14:creationId xmlns:p14="http://schemas.microsoft.com/office/powerpoint/2010/main" val="234514669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CDED0202-EF8E-5E4B-8F29-0D39563D8F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916488"/>
            <a:ext cx="91376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7C7A7226-990D-6B42-B63D-46A17E9B16A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978525"/>
            <a:ext cx="162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4"/>
          <p:cNvSpPr>
            <a:spLocks noGrp="1"/>
          </p:cNvSpPr>
          <p:nvPr>
            <p:ph type="pic" sz="quarter" idx="10"/>
          </p:nvPr>
        </p:nvSpPr>
        <p:spPr>
          <a:xfrm>
            <a:off x="4810126" y="-9526"/>
            <a:ext cx="4333875" cy="5953125"/>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pPr lvl="0"/>
            <a:endParaRPr lang="en-AU" noProof="0"/>
          </a:p>
        </p:txBody>
      </p:sp>
      <p:sp>
        <p:nvSpPr>
          <p:cNvPr id="3" name="Text Placeholder 6"/>
          <p:cNvSpPr>
            <a:spLocks noGrp="1"/>
          </p:cNvSpPr>
          <p:nvPr>
            <p:ph type="body" sz="quarter" idx="11"/>
          </p:nvPr>
        </p:nvSpPr>
        <p:spPr>
          <a:xfrm>
            <a:off x="333375" y="266700"/>
            <a:ext cx="4114800" cy="666750"/>
          </a:xfrm>
          <a:prstGeom prst="rect">
            <a:avLst/>
          </a:prstGeom>
        </p:spPr>
        <p:txBody>
          <a:bodyPr/>
          <a:lstStyle>
            <a:lvl1pPr marL="0" indent="0">
              <a:buNone/>
              <a:defRPr sz="2100"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8"/>
          <p:cNvSpPr>
            <a:spLocks noGrp="1"/>
          </p:cNvSpPr>
          <p:nvPr>
            <p:ph type="body" sz="quarter" idx="12"/>
          </p:nvPr>
        </p:nvSpPr>
        <p:spPr>
          <a:xfrm>
            <a:off x="323850" y="1028702"/>
            <a:ext cx="4114800" cy="3952875"/>
          </a:xfrm>
          <a:prstGeom prst="rect">
            <a:avLst/>
          </a:prstGeom>
        </p:spPr>
        <p:txBody>
          <a:bodyPr/>
          <a:lstStyle>
            <a:lvl1pPr marL="0" indent="0">
              <a:buNone/>
              <a:defRPr sz="1500" b="1"/>
            </a:lvl1pPr>
          </a:lstStyle>
          <a:p>
            <a:pPr lvl="0"/>
            <a:r>
              <a:rPr lang="en-US"/>
              <a:t>Click to edit Master text styles</a:t>
            </a:r>
          </a:p>
        </p:txBody>
      </p:sp>
    </p:spTree>
    <p:extLst>
      <p:ext uri="{BB962C8B-B14F-4D97-AF65-F5344CB8AC3E}">
        <p14:creationId xmlns:p14="http://schemas.microsoft.com/office/powerpoint/2010/main" val="275858685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lvl1pPr marL="0" indent="0">
              <a:buNone/>
              <a:defRPr/>
            </a:lvl1pPr>
          </a:lstStyle>
          <a:p>
            <a:pPr lvl="0"/>
            <a:r>
              <a:rPr lang="en-US" noProof="0"/>
              <a:t>Click icon to add picture</a:t>
            </a:r>
            <a:endParaRPr lang="en-AU" noProof="0"/>
          </a:p>
        </p:txBody>
      </p:sp>
    </p:spTree>
    <p:extLst>
      <p:ext uri="{BB962C8B-B14F-4D97-AF65-F5344CB8AC3E}">
        <p14:creationId xmlns:p14="http://schemas.microsoft.com/office/powerpoint/2010/main" val="221973984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ooter:heading and tex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841D6DF-713D-D249-B1B2-63E2E4FC37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9144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F206D655-304B-A74E-962A-29472C5BAB6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8" y="6005513"/>
            <a:ext cx="1416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1"/>
          </p:nvPr>
        </p:nvSpPr>
        <p:spPr>
          <a:xfrm>
            <a:off x="416218" y="571503"/>
            <a:ext cx="8290903" cy="863600"/>
          </a:xfrm>
          <a:prstGeom prst="rect">
            <a:avLst/>
          </a:prstGeom>
        </p:spPr>
        <p:txBody>
          <a:bodyPr anchor="t"/>
          <a:lstStyle>
            <a:lvl1pPr marL="0" indent="0">
              <a:lnSpc>
                <a:spcPct val="90000"/>
              </a:lnSpc>
              <a:buNone/>
              <a:defRPr sz="3600" b="1" baseline="0">
                <a:solidFill>
                  <a:srgbClr val="054A89"/>
                </a:solidFill>
              </a:defRPr>
            </a:lvl1pPr>
          </a:lstStyle>
          <a:p>
            <a:pPr lvl="0"/>
            <a:r>
              <a:rPr lang="en-US"/>
              <a:t>Click to edit Master text styles</a:t>
            </a:r>
          </a:p>
        </p:txBody>
      </p:sp>
      <p:sp>
        <p:nvSpPr>
          <p:cNvPr id="12" name="Text Placeholder 3"/>
          <p:cNvSpPr>
            <a:spLocks noGrp="1"/>
          </p:cNvSpPr>
          <p:nvPr>
            <p:ph type="body" sz="quarter" idx="12"/>
          </p:nvPr>
        </p:nvSpPr>
        <p:spPr>
          <a:xfrm>
            <a:off x="416210" y="1727208"/>
            <a:ext cx="8280751" cy="3339247"/>
          </a:xfrm>
          <a:prstGeom prst="rect">
            <a:avLst/>
          </a:prstGeom>
        </p:spPr>
        <p:txBody>
          <a:bodyPr/>
          <a:lstStyle>
            <a:lvl1pPr marL="342892" indent="-342892">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2972" indent="-228594">
              <a:buFont typeface="Arial" panose="020B0604020202020204" pitchFamily="34" charset="0"/>
              <a:buChar char="»"/>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07071078"/>
      </p:ext>
    </p:extLst>
  </p:cSld>
  <p:clrMapOvr>
    <a:masterClrMapping/>
  </p:clrMapOvr>
  <p:transition spd="slow" advTm="50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2ED63-E8C5-2643-BECC-2E9D239CC751}"/>
              </a:ext>
            </a:extLst>
          </p:cNvPr>
          <p:cNvSpPr/>
          <p:nvPr/>
        </p:nvSpPr>
        <p:spPr>
          <a:xfrm>
            <a:off x="6089650" y="238125"/>
            <a:ext cx="2870200" cy="63817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C0C36B97-E0A4-544B-9081-A9F54DDA8EA1}"/>
              </a:ext>
            </a:extLst>
          </p:cNvPr>
          <p:cNvSpPr/>
          <p:nvPr/>
        </p:nvSpPr>
        <p:spPr>
          <a:xfrm>
            <a:off x="6191250" y="374650"/>
            <a:ext cx="2667000" cy="610870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43651" y="607392"/>
            <a:ext cx="2371472" cy="1645920"/>
          </a:xfrm>
        </p:spPr>
        <p:txBody>
          <a:bodyPr anchor="b">
            <a:normAutofit/>
          </a:bodyPr>
          <a:lstStyle>
            <a:lvl1pPr algn="l" defTabSz="685800" rtl="0" eaLnBrk="1" latinLnBrk="0" hangingPunct="1">
              <a:lnSpc>
                <a:spcPct val="10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609600"/>
            <a:ext cx="5143500" cy="5334000"/>
          </a:xfrm>
        </p:spPr>
        <p:txBody>
          <a:bodyPr/>
          <a:lstStyle>
            <a:lvl1pPr>
              <a:defRPr sz="1425"/>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43651" y="2336800"/>
            <a:ext cx="2371472" cy="3606800"/>
          </a:xfrm>
        </p:spPr>
        <p:txBody>
          <a:bodyPr>
            <a:normAutofit/>
          </a:bodyPr>
          <a:lstStyle>
            <a:lvl1pPr marL="0" indent="0">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7">
            <a:extLst>
              <a:ext uri="{FF2B5EF4-FFF2-40B4-BE49-F238E27FC236}">
                <a16:creationId xmlns:a16="http://schemas.microsoft.com/office/drawing/2014/main" id="{E9E9DF17-F477-A24D-A136-74874B0C2CA9}"/>
              </a:ext>
            </a:extLst>
          </p:cNvPr>
          <p:cNvSpPr>
            <a:spLocks noGrp="1"/>
          </p:cNvSpPr>
          <p:nvPr>
            <p:ph type="dt" sz="half" idx="10"/>
          </p:nvPr>
        </p:nvSpPr>
        <p:spPr>
          <a:xfrm>
            <a:off x="4191000" y="6035675"/>
            <a:ext cx="1466850" cy="365125"/>
          </a:xfrm>
        </p:spPr>
        <p:txBody>
          <a:bodyPr/>
          <a:lstStyle>
            <a:lvl1pPr>
              <a:defRPr>
                <a:solidFill>
                  <a:schemeClr val="tx1">
                    <a:lumMod val="85000"/>
                    <a:lumOff val="15000"/>
                  </a:schemeClr>
                </a:solidFill>
              </a:defRPr>
            </a:lvl1pPr>
          </a:lstStyle>
          <a:p>
            <a:pPr>
              <a:defRPr/>
            </a:pPr>
            <a:fld id="{7E8D12A6-918A-48BD-8CB9-CA713993B0EA}" type="datetime1">
              <a:rPr lang="en-US"/>
              <a:pPr>
                <a:defRPr/>
              </a:pPr>
              <a:t>3/28/2022</a:t>
            </a:fld>
            <a:endParaRPr lang="en-US" dirty="0"/>
          </a:p>
        </p:txBody>
      </p:sp>
      <p:sp>
        <p:nvSpPr>
          <p:cNvPr id="8" name="Footer Placeholder 8">
            <a:extLst>
              <a:ext uri="{FF2B5EF4-FFF2-40B4-BE49-F238E27FC236}">
                <a16:creationId xmlns:a16="http://schemas.microsoft.com/office/drawing/2014/main" id="{3E4037E9-353A-734E-A5C5-66E3D81FD5E8}"/>
              </a:ext>
            </a:extLst>
          </p:cNvPr>
          <p:cNvSpPr>
            <a:spLocks noGrp="1"/>
          </p:cNvSpPr>
          <p:nvPr>
            <p:ph type="ftr" sz="quarter" idx="11"/>
          </p:nvPr>
        </p:nvSpPr>
        <p:spPr>
          <a:xfrm>
            <a:off x="514350" y="6035675"/>
            <a:ext cx="3438525" cy="365125"/>
          </a:xfrm>
        </p:spPr>
        <p:txBody>
          <a:bodyPr/>
          <a:lstStyle>
            <a:lvl1pPr algn="l">
              <a:defRPr/>
            </a:lvl1pPr>
          </a:lstStyle>
          <a:p>
            <a:pPr>
              <a:defRPr/>
            </a:pPr>
            <a:endParaRPr lang="en-US"/>
          </a:p>
        </p:txBody>
      </p:sp>
      <p:sp>
        <p:nvSpPr>
          <p:cNvPr id="9" name="Slide Number Placeholder 10">
            <a:extLst>
              <a:ext uri="{FF2B5EF4-FFF2-40B4-BE49-F238E27FC236}">
                <a16:creationId xmlns:a16="http://schemas.microsoft.com/office/drawing/2014/main" id="{179EEE0B-AAD6-2B47-B5A2-744656AB28FA}"/>
              </a:ext>
            </a:extLst>
          </p:cNvPr>
          <p:cNvSpPr>
            <a:spLocks noGrp="1"/>
          </p:cNvSpPr>
          <p:nvPr>
            <p:ph type="sldNum" sz="quarter" idx="12"/>
          </p:nvPr>
        </p:nvSpPr>
        <p:spPr>
          <a:xfrm>
            <a:off x="7797800" y="6035675"/>
            <a:ext cx="917575" cy="365125"/>
          </a:xfrm>
        </p:spPr>
        <p:txBody>
          <a:bodyPr/>
          <a:lstStyle>
            <a:lvl1pPr>
              <a:defRPr>
                <a:solidFill>
                  <a:schemeClr val="tx1">
                    <a:lumMod val="85000"/>
                    <a:lumOff val="15000"/>
                  </a:schemeClr>
                </a:solidFill>
              </a:defRPr>
            </a:lvl1pPr>
          </a:lstStyle>
          <a:p>
            <a:pPr>
              <a:defRPr/>
            </a:pPr>
            <a:fld id="{40859433-A210-9C4F-A493-C088343484F3}" type="slidenum">
              <a:rPr lang="en-US"/>
              <a:pPr>
                <a:defRPr/>
              </a:pPr>
              <a:t>‹#›</a:t>
            </a:fld>
            <a:endParaRPr lang="en-US" dirty="0"/>
          </a:p>
        </p:txBody>
      </p:sp>
    </p:spTree>
    <p:extLst>
      <p:ext uri="{BB962C8B-B14F-4D97-AF65-F5344CB8AC3E}">
        <p14:creationId xmlns:p14="http://schemas.microsoft.com/office/powerpoint/2010/main" val="2812896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632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8F780FF-C866-B746-BC75-E026DC028478}"/>
              </a:ext>
            </a:extLst>
          </p:cNvPr>
          <p:cNvSpPr>
            <a:spLocks noGrp="1"/>
          </p:cNvSpPr>
          <p:nvPr>
            <p:ph type="dt" sz="half" idx="10"/>
          </p:nvPr>
        </p:nvSpPr>
        <p:spPr>
          <a:xfrm>
            <a:off x="0" y="0"/>
            <a:ext cx="0" cy="0"/>
          </a:xfrm>
        </p:spPr>
        <p:txBody>
          <a:bodyPr/>
          <a:lstStyle>
            <a:lvl1pPr>
              <a:defRPr/>
            </a:lvl1pPr>
          </a:lstStyle>
          <a:p>
            <a:pPr>
              <a:defRPr/>
            </a:pPr>
            <a:fld id="{69186D26-FA5F-4637-B602-B7C2DC34CFD4}" type="datetime1">
              <a:rPr lang="en-US"/>
              <a:pPr>
                <a:defRPr/>
              </a:pPr>
              <a:t>3/28/2022</a:t>
            </a:fld>
            <a:endParaRPr lang="en-US" dirty="0"/>
          </a:p>
        </p:txBody>
      </p:sp>
      <p:sp>
        <p:nvSpPr>
          <p:cNvPr id="6" name="Footer Placeholder 5">
            <a:extLst>
              <a:ext uri="{FF2B5EF4-FFF2-40B4-BE49-F238E27FC236}">
                <a16:creationId xmlns:a16="http://schemas.microsoft.com/office/drawing/2014/main" id="{236D50EC-0F0B-2847-BC5E-1D0FBD20F8D2}"/>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087F627-9D46-C548-BE1E-BC8BBDDB8F42}"/>
              </a:ext>
            </a:extLst>
          </p:cNvPr>
          <p:cNvSpPr>
            <a:spLocks noGrp="1"/>
          </p:cNvSpPr>
          <p:nvPr>
            <p:ph type="sldNum" sz="quarter" idx="12"/>
          </p:nvPr>
        </p:nvSpPr>
        <p:spPr>
          <a:xfrm>
            <a:off x="0" y="0"/>
            <a:ext cx="0" cy="0"/>
          </a:xfrm>
        </p:spPr>
        <p:txBody>
          <a:bodyPr/>
          <a:lstStyle>
            <a:lvl1pPr>
              <a:defRPr/>
            </a:lvl1pPr>
          </a:lstStyle>
          <a:p>
            <a:pPr>
              <a:defRPr/>
            </a:pPr>
            <a:fld id="{57BEE2D4-3706-CD46-8BA6-9D4B76F5CC41}" type="slidenum">
              <a:rPr lang="en-US"/>
              <a:pPr>
                <a:defRPr/>
              </a:pPr>
              <a:t>‹#›</a:t>
            </a:fld>
            <a:endParaRPr lang="en-US" dirty="0"/>
          </a:p>
        </p:txBody>
      </p:sp>
    </p:spTree>
    <p:extLst>
      <p:ext uri="{BB962C8B-B14F-4D97-AF65-F5344CB8AC3E}">
        <p14:creationId xmlns:p14="http://schemas.microsoft.com/office/powerpoint/2010/main" val="40582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6B5F248-2F58-FC4E-9F43-1E915A97AB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9144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459F56BA-FFC5-3F4A-B872-31021DCC6FC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8" y="6005513"/>
            <a:ext cx="1416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1"/>
          </p:nvPr>
        </p:nvSpPr>
        <p:spPr>
          <a:xfrm>
            <a:off x="0" y="1"/>
            <a:ext cx="9144000" cy="5686424"/>
          </a:xfrm>
          <a:prstGeom prst="rect">
            <a:avLst/>
          </a:prstGeom>
        </p:spPr>
        <p:txBody>
          <a:bodyPr vert="horz" anchor="ctr"/>
          <a:lstStyle>
            <a:lvl1pPr marL="0" indent="0" algn="ctr">
              <a:buNone/>
              <a:defRPr i="1" baseline="0">
                <a:solidFill>
                  <a:srgbClr val="E632C0"/>
                </a:solidFill>
              </a:defRPr>
            </a:lvl1pPr>
          </a:lstStyle>
          <a:p>
            <a:pPr lvl="0"/>
            <a:r>
              <a:rPr lang="en-US" noProof="0"/>
              <a:t>Click icon to add picture</a:t>
            </a:r>
            <a:endParaRPr lang="en-AU" noProof="0"/>
          </a:p>
        </p:txBody>
      </p:sp>
    </p:spTree>
    <p:extLst>
      <p:ext uri="{BB962C8B-B14F-4D97-AF65-F5344CB8AC3E}">
        <p14:creationId xmlns:p14="http://schemas.microsoft.com/office/powerpoint/2010/main" val="2149993713"/>
      </p:ext>
    </p:extLst>
  </p:cSld>
  <p:clrMapOvr>
    <a:masterClrMapping/>
  </p:clrMapOvr>
  <p:transition spd="slow"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92F64E5-23B1-864B-9532-B01D9C6185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9144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414B7450-E604-F44F-9485-8D823E135B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8" y="6005513"/>
            <a:ext cx="1416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1"/>
          </p:nvPr>
        </p:nvSpPr>
        <p:spPr>
          <a:xfrm>
            <a:off x="0" y="1663450"/>
            <a:ext cx="9144000" cy="4022975"/>
          </a:xfrm>
          <a:prstGeom prst="rect">
            <a:avLst/>
          </a:prstGeom>
        </p:spPr>
        <p:txBody>
          <a:bodyPr vert="horz" anchor="ctr"/>
          <a:lstStyle>
            <a:lvl1pPr marL="0" indent="0" algn="ctr">
              <a:buNone/>
              <a:defRPr i="1" baseline="0">
                <a:solidFill>
                  <a:srgbClr val="E632C0"/>
                </a:solidFill>
              </a:defRPr>
            </a:lvl1pPr>
          </a:lstStyle>
          <a:p>
            <a:pPr lvl="0"/>
            <a:r>
              <a:rPr lang="en-US" noProof="0"/>
              <a:t>Click icon to add picture</a:t>
            </a:r>
            <a:endParaRPr lang="en-AU" noProof="0"/>
          </a:p>
        </p:txBody>
      </p:sp>
      <p:sp>
        <p:nvSpPr>
          <p:cNvPr id="5" name="Text Placeholder 3"/>
          <p:cNvSpPr>
            <a:spLocks noGrp="1"/>
          </p:cNvSpPr>
          <p:nvPr>
            <p:ph type="body" sz="quarter" idx="11"/>
          </p:nvPr>
        </p:nvSpPr>
        <p:spPr>
          <a:xfrm>
            <a:off x="416218" y="571503"/>
            <a:ext cx="8290903" cy="8636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Click to edit Master text styles</a:t>
            </a:r>
          </a:p>
        </p:txBody>
      </p:sp>
    </p:spTree>
    <p:extLst>
      <p:ext uri="{BB962C8B-B14F-4D97-AF65-F5344CB8AC3E}">
        <p14:creationId xmlns:p14="http://schemas.microsoft.com/office/powerpoint/2010/main" val="1523881393"/>
      </p:ext>
    </p:extLst>
  </p:cSld>
  <p:clrMapOvr>
    <a:masterClrMapping/>
  </p:clrMapOvr>
  <p:transition spd="slow"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B37095-6B63-8F4C-8263-162433C63A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UniSA New Portrait white.eps">
            <a:extLst>
              <a:ext uri="{FF2B5EF4-FFF2-40B4-BE49-F238E27FC236}">
                <a16:creationId xmlns:a16="http://schemas.microsoft.com/office/drawing/2014/main" id="{7700C791-5203-2941-B3B0-36E21052394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9013" y="1204913"/>
            <a:ext cx="208597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UniSA New Portrait white.eps">
            <a:extLst>
              <a:ext uri="{FF2B5EF4-FFF2-40B4-BE49-F238E27FC236}">
                <a16:creationId xmlns:a16="http://schemas.microsoft.com/office/drawing/2014/main" id="{3285D494-5350-B447-86B6-3A781CE93BD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9013" y="1204913"/>
            <a:ext cx="208597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a:spLocks noGrp="1" noChangeArrowheads="1"/>
          </p:cNvSpPr>
          <p:nvPr>
            <p:ph type="subTitle" sz="quarter" idx="1"/>
          </p:nvPr>
        </p:nvSpPr>
        <p:spPr bwMode="auto">
          <a:xfrm>
            <a:off x="1" y="4443773"/>
            <a:ext cx="9143999" cy="1665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Click to edit Master subtitle style</a:t>
            </a:r>
          </a:p>
        </p:txBody>
      </p:sp>
    </p:spTree>
    <p:extLst>
      <p:ext uri="{BB962C8B-B14F-4D97-AF65-F5344CB8AC3E}">
        <p14:creationId xmlns:p14="http://schemas.microsoft.com/office/powerpoint/2010/main" val="137282764"/>
      </p:ext>
    </p:extLst>
  </p:cSld>
  <p:clrMapOvr>
    <a:masterClrMapping/>
  </p:clrMapOvr>
  <p:transition spd="slow"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BB6DAAE-3836-F846-834D-68C81BBA4757}"/>
              </a:ext>
            </a:extLst>
          </p:cNvPr>
          <p:cNvSpPr>
            <a:spLocks noGrp="1"/>
          </p:cNvSpPr>
          <p:nvPr>
            <p:ph type="dt" sz="half" idx="10"/>
          </p:nvPr>
        </p:nvSpPr>
        <p:spPr>
          <a:xfrm>
            <a:off x="0" y="0"/>
            <a:ext cx="0" cy="0"/>
          </a:xfrm>
        </p:spPr>
        <p:txBody>
          <a:bodyPr/>
          <a:lstStyle>
            <a:lvl1pPr>
              <a:defRPr/>
            </a:lvl1pPr>
          </a:lstStyle>
          <a:p>
            <a:pPr>
              <a:defRPr/>
            </a:pPr>
            <a:fld id="{AE213EFE-4BEA-9842-83EA-18038F7B60A9}" type="datetimeFigureOut">
              <a:rPr lang="en-AU"/>
              <a:pPr>
                <a:defRPr/>
              </a:pPr>
              <a:t>28/03/2022</a:t>
            </a:fld>
            <a:endParaRPr lang="en-AU"/>
          </a:p>
        </p:txBody>
      </p:sp>
      <p:sp>
        <p:nvSpPr>
          <p:cNvPr id="5" name="Footer Placeholder 4">
            <a:extLst>
              <a:ext uri="{FF2B5EF4-FFF2-40B4-BE49-F238E27FC236}">
                <a16:creationId xmlns:a16="http://schemas.microsoft.com/office/drawing/2014/main" id="{E7CD3331-C2D6-3C46-9B6E-D26798DB5C46}"/>
              </a:ext>
            </a:extLst>
          </p:cNvPr>
          <p:cNvSpPr>
            <a:spLocks noGrp="1"/>
          </p:cNvSpPr>
          <p:nvPr>
            <p:ph type="ftr" sz="quarter" idx="11"/>
          </p:nvPr>
        </p:nvSpPr>
        <p:spPr>
          <a:xfrm>
            <a:off x="0" y="0"/>
            <a:ext cx="0" cy="0"/>
          </a:xfrm>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92312ADF-EC1D-DC44-BFFB-11AB78F66570}"/>
              </a:ext>
            </a:extLst>
          </p:cNvPr>
          <p:cNvSpPr>
            <a:spLocks noGrp="1"/>
          </p:cNvSpPr>
          <p:nvPr>
            <p:ph type="sldNum" sz="quarter" idx="12"/>
          </p:nvPr>
        </p:nvSpPr>
        <p:spPr>
          <a:xfrm>
            <a:off x="0" y="0"/>
            <a:ext cx="0" cy="0"/>
          </a:xfrm>
        </p:spPr>
        <p:txBody>
          <a:bodyPr/>
          <a:lstStyle>
            <a:lvl1pPr>
              <a:defRPr/>
            </a:lvl1pPr>
          </a:lstStyle>
          <a:p>
            <a:pPr>
              <a:defRPr/>
            </a:pPr>
            <a:fld id="{332394FD-672B-114A-8136-3409DBC019C3}" type="slidenum">
              <a:rPr lang="en-AU"/>
              <a:pPr>
                <a:defRPr/>
              </a:pPr>
              <a:t>‹#›</a:t>
            </a:fld>
            <a:endParaRPr lang="en-AU"/>
          </a:p>
        </p:txBody>
      </p:sp>
    </p:spTree>
    <p:extLst>
      <p:ext uri="{BB962C8B-B14F-4D97-AF65-F5344CB8AC3E}">
        <p14:creationId xmlns:p14="http://schemas.microsoft.com/office/powerpoint/2010/main" val="3433141092"/>
      </p:ext>
    </p:extLst>
  </p:cSld>
  <p:clrMapOvr>
    <a:masterClrMapping/>
  </p:clrMapOvr>
  <p:transition spd="slow"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52FA2BA-E2FB-474E-8DD7-414CF5D4AD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30800"/>
            <a:ext cx="9144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CBA5A13D-50AE-6A48-A817-6A90BC27DD5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88" y="5729288"/>
            <a:ext cx="1462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8" y="428627"/>
            <a:ext cx="8258175" cy="647700"/>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9" y="1295402"/>
            <a:ext cx="8258175" cy="647700"/>
          </a:xfrm>
          <a:prstGeom prst="rect">
            <a:avLst/>
          </a:prstGeom>
        </p:spPr>
        <p:txBody>
          <a:bodyPr/>
          <a:lstStyle>
            <a:lvl1pPr marL="0" indent="0">
              <a:buNone/>
              <a:defRPr sz="2000"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06835451"/>
      </p:ext>
    </p:extLst>
  </p:cSld>
  <p:clrMapOvr>
    <a:masterClrMapping/>
  </p:clrMapOvr>
  <p:transition spd="slow"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ext Box 17">
            <a:extLst>
              <a:ext uri="{FF2B5EF4-FFF2-40B4-BE49-F238E27FC236}">
                <a16:creationId xmlns:a16="http://schemas.microsoft.com/office/drawing/2014/main" id="{8FDBB1EE-E42F-1D47-93DC-0ECB8B935BF7}"/>
              </a:ext>
            </a:extLst>
          </p:cNvPr>
          <p:cNvSpPr txBox="1">
            <a:spLocks noChangeArrowheads="1"/>
          </p:cNvSpPr>
          <p:nvPr/>
        </p:nvSpPr>
        <p:spPr bwMode="auto">
          <a:xfrm>
            <a:off x="2971800" y="387350"/>
            <a:ext cx="3200400" cy="3698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endParaRPr lang="en-US" alt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4779" r:id="rId1"/>
    <p:sldLayoutId id="2147484780" r:id="rId2"/>
    <p:sldLayoutId id="2147484781" r:id="rId3"/>
    <p:sldLayoutId id="2147484782" r:id="rId4"/>
    <p:sldLayoutId id="2147484783" r:id="rId5"/>
    <p:sldLayoutId id="2147484784" r:id="rId6"/>
    <p:sldLayoutId id="2147484785" r:id="rId7"/>
    <p:sldLayoutId id="2147484786" r:id="rId8"/>
    <p:sldLayoutId id="2147484787" r:id="rId9"/>
    <p:sldLayoutId id="2147484788" r:id="rId10"/>
  </p:sldLayoutIdLst>
  <p:transition spd="slow" advTm="5000">
    <p:fade/>
  </p:transition>
  <p:txStyles>
    <p:titleStyle>
      <a:lvl1pPr algn="ctr" rtl="0" eaLnBrk="0" fontAlgn="base" hangingPunct="0">
        <a:spcBef>
          <a:spcPct val="0"/>
        </a:spcBef>
        <a:spcAft>
          <a:spcPct val="0"/>
        </a:spcAft>
        <a:defRPr sz="4400">
          <a:solidFill>
            <a:schemeClr val="tx2"/>
          </a:solidFill>
          <a:latin typeface="+mj-lt"/>
          <a:ea typeface="Arial" pitchFamily="-65" charset="0"/>
          <a:cs typeface="+mj-cs"/>
        </a:defRPr>
      </a:lvl1pPr>
      <a:lvl2pPr algn="ctr" rtl="0" eaLnBrk="0" fontAlgn="base" hangingPunct="0">
        <a:spcBef>
          <a:spcPct val="0"/>
        </a:spcBef>
        <a:spcAft>
          <a:spcPct val="0"/>
        </a:spcAft>
        <a:defRPr sz="44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17">
            <a:extLst>
              <a:ext uri="{FF2B5EF4-FFF2-40B4-BE49-F238E27FC236}">
                <a16:creationId xmlns:a16="http://schemas.microsoft.com/office/drawing/2014/main" id="{86AD9A9F-9410-E04B-ABEF-BA3A69DAFDB1}"/>
              </a:ext>
            </a:extLst>
          </p:cNvPr>
          <p:cNvSpPr txBox="1">
            <a:spLocks noChangeArrowheads="1"/>
          </p:cNvSpPr>
          <p:nvPr/>
        </p:nvSpPr>
        <p:spPr bwMode="auto">
          <a:xfrm>
            <a:off x="2971800" y="387350"/>
            <a:ext cx="3200400" cy="3698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endParaRPr lang="en-US" alt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77" r:id="rId8"/>
    <p:sldLayoutId id="2147484796" r:id="rId9"/>
    <p:sldLayoutId id="2147484797" r:id="rId10"/>
    <p:sldLayoutId id="2147484798" r:id="rId11"/>
  </p:sldLayoutIdLst>
  <p:transition/>
  <p:txStyles>
    <p:titleStyle>
      <a:lvl1pPr algn="ctr" rtl="0" eaLnBrk="0" fontAlgn="base" hangingPunct="0">
        <a:spcBef>
          <a:spcPct val="0"/>
        </a:spcBef>
        <a:spcAft>
          <a:spcPct val="0"/>
        </a:spcAft>
        <a:defRPr sz="3300">
          <a:solidFill>
            <a:schemeClr val="tx2"/>
          </a:solidFill>
          <a:latin typeface="+mj-lt"/>
          <a:ea typeface="Arial" pitchFamily="-65" charset="0"/>
          <a:cs typeface="+mj-cs"/>
        </a:defRPr>
      </a:lvl1pPr>
      <a:lvl2pPr algn="ctr" rtl="0" eaLnBrk="0" fontAlgn="base" hangingPunct="0">
        <a:spcBef>
          <a:spcPct val="0"/>
        </a:spcBef>
        <a:spcAft>
          <a:spcPct val="0"/>
        </a:spcAft>
        <a:defRPr sz="33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33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33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3300">
          <a:solidFill>
            <a:schemeClr val="tx2"/>
          </a:solidFill>
          <a:latin typeface="Arial" charset="0"/>
          <a:ea typeface="Arial" pitchFamily="-65"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Arial" pitchFamily="-65" charset="0"/>
          <a:cs typeface="+mn-cs"/>
        </a:defRPr>
      </a:lvl1pPr>
      <a:lvl2pPr marL="557213" indent="-214313" algn="l" rtl="0" eaLnBrk="0" fontAlgn="base" hangingPunct="0">
        <a:spcBef>
          <a:spcPct val="20000"/>
        </a:spcBef>
        <a:spcAft>
          <a:spcPct val="0"/>
        </a:spcAft>
        <a:buChar char="–"/>
        <a:defRPr sz="2100">
          <a:solidFill>
            <a:schemeClr val="tx1"/>
          </a:solidFill>
          <a:latin typeface="+mn-lt"/>
          <a:ea typeface="Arial" pitchFamily="-65" charset="0"/>
          <a:cs typeface="+mn-cs"/>
        </a:defRPr>
      </a:lvl2pPr>
      <a:lvl3pPr marL="857250" indent="-171450" algn="l" rtl="0" eaLnBrk="0" fontAlgn="base" hangingPunct="0">
        <a:spcBef>
          <a:spcPct val="20000"/>
        </a:spcBef>
        <a:spcAft>
          <a:spcPct val="0"/>
        </a:spcAft>
        <a:buChar char="•"/>
        <a:defRPr>
          <a:solidFill>
            <a:schemeClr val="tx1"/>
          </a:solidFill>
          <a:latin typeface="+mn-lt"/>
          <a:ea typeface="Arial" pitchFamily="-65" charset="0"/>
          <a:cs typeface="+mn-cs"/>
        </a:defRPr>
      </a:lvl3pPr>
      <a:lvl4pPr marL="1200150" indent="-171450" algn="l" rtl="0" eaLnBrk="0" fontAlgn="base" hangingPunct="0">
        <a:spcBef>
          <a:spcPct val="20000"/>
        </a:spcBef>
        <a:spcAft>
          <a:spcPct val="0"/>
        </a:spcAft>
        <a:buChar char="–"/>
        <a:defRPr sz="1500">
          <a:solidFill>
            <a:schemeClr val="tx1"/>
          </a:solidFill>
          <a:latin typeface="+mn-lt"/>
          <a:ea typeface="Arial" pitchFamily="-65" charset="0"/>
          <a:cs typeface="+mn-cs"/>
        </a:defRPr>
      </a:lvl4pPr>
      <a:lvl5pPr marL="1543050" indent="-171450" algn="l" rtl="0" eaLnBrk="0" fontAlgn="base" hangingPunct="0">
        <a:spcBef>
          <a:spcPct val="20000"/>
        </a:spcBef>
        <a:spcAft>
          <a:spcPct val="0"/>
        </a:spcAft>
        <a:buChar char="»"/>
        <a:defRPr sz="1500">
          <a:solidFill>
            <a:schemeClr val="tx1"/>
          </a:solidFill>
          <a:latin typeface="+mn-lt"/>
          <a:ea typeface="Arial" pitchFamily="-65"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ext Box 17">
            <a:extLst>
              <a:ext uri="{FF2B5EF4-FFF2-40B4-BE49-F238E27FC236}">
                <a16:creationId xmlns:a16="http://schemas.microsoft.com/office/drawing/2014/main" id="{5B876EC3-E0CF-3E4D-A66D-2A448A6FE4C8}"/>
              </a:ext>
            </a:extLst>
          </p:cNvPr>
          <p:cNvSpPr txBox="1">
            <a:spLocks noChangeArrowheads="1"/>
          </p:cNvSpPr>
          <p:nvPr/>
        </p:nvSpPr>
        <p:spPr bwMode="auto">
          <a:xfrm>
            <a:off x="2971800" y="387350"/>
            <a:ext cx="3200400" cy="3698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endParaRPr lang="en-US" alt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 id="2147484810" r:id="rId12"/>
    <p:sldLayoutId id="2147484811" r:id="rId13"/>
  </p:sldLayoutIdLst>
  <p:transition spd="slow" advTm="5000">
    <p:fade/>
  </p:transition>
  <p:txStyles>
    <p:titleStyle>
      <a:lvl1pPr algn="ctr" rtl="0" eaLnBrk="0" fontAlgn="base" hangingPunct="0">
        <a:spcBef>
          <a:spcPct val="0"/>
        </a:spcBef>
        <a:spcAft>
          <a:spcPct val="0"/>
        </a:spcAft>
        <a:defRPr sz="4400">
          <a:solidFill>
            <a:schemeClr val="tx2"/>
          </a:solidFill>
          <a:latin typeface="+mj-lt"/>
          <a:ea typeface="Arial" pitchFamily="-65" charset="0"/>
          <a:cs typeface="+mj-cs"/>
        </a:defRPr>
      </a:lvl1pPr>
      <a:lvl2pPr algn="ctr" rtl="0" eaLnBrk="0" fontAlgn="base" hangingPunct="0">
        <a:spcBef>
          <a:spcPct val="0"/>
        </a:spcBef>
        <a:spcAft>
          <a:spcPct val="0"/>
        </a:spcAft>
        <a:defRPr sz="44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ext Box 17">
            <a:extLst>
              <a:ext uri="{FF2B5EF4-FFF2-40B4-BE49-F238E27FC236}">
                <a16:creationId xmlns:a16="http://schemas.microsoft.com/office/drawing/2014/main" id="{5F215A0B-94AF-C149-AA4F-34838A1EB5F7}"/>
              </a:ext>
            </a:extLst>
          </p:cNvPr>
          <p:cNvSpPr txBox="1">
            <a:spLocks noChangeArrowheads="1"/>
          </p:cNvSpPr>
          <p:nvPr/>
        </p:nvSpPr>
        <p:spPr bwMode="auto">
          <a:xfrm>
            <a:off x="2971800" y="387350"/>
            <a:ext cx="3200400" cy="3698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endParaRPr lang="en-US" alt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15" r:id="rId4"/>
    <p:sldLayoutId id="2147484816" r:id="rId5"/>
    <p:sldLayoutId id="2147484817" r:id="rId6"/>
    <p:sldLayoutId id="2147484818" r:id="rId7"/>
    <p:sldLayoutId id="2147484778" r:id="rId8"/>
    <p:sldLayoutId id="2147484819" r:id="rId9"/>
    <p:sldLayoutId id="2147484820" r:id="rId10"/>
    <p:sldLayoutId id="2147484821" r:id="rId11"/>
  </p:sldLayoutIdLst>
  <p:transition/>
  <p:txStyles>
    <p:titleStyle>
      <a:lvl1pPr algn="ctr" rtl="0" eaLnBrk="0" fontAlgn="base" hangingPunct="0">
        <a:spcBef>
          <a:spcPct val="0"/>
        </a:spcBef>
        <a:spcAft>
          <a:spcPct val="0"/>
        </a:spcAft>
        <a:defRPr sz="3300">
          <a:solidFill>
            <a:schemeClr val="tx2"/>
          </a:solidFill>
          <a:latin typeface="+mj-lt"/>
          <a:ea typeface="Arial" pitchFamily="-65" charset="0"/>
          <a:cs typeface="+mj-cs"/>
        </a:defRPr>
      </a:lvl1pPr>
      <a:lvl2pPr algn="ctr" rtl="0" eaLnBrk="0" fontAlgn="base" hangingPunct="0">
        <a:spcBef>
          <a:spcPct val="0"/>
        </a:spcBef>
        <a:spcAft>
          <a:spcPct val="0"/>
        </a:spcAft>
        <a:defRPr sz="33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33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33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3300">
          <a:solidFill>
            <a:schemeClr val="tx2"/>
          </a:solidFill>
          <a:latin typeface="Arial" charset="0"/>
          <a:ea typeface="Arial" pitchFamily="-65"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Arial" pitchFamily="-65" charset="0"/>
          <a:cs typeface="+mn-cs"/>
        </a:defRPr>
      </a:lvl1pPr>
      <a:lvl2pPr marL="557213" indent="-214313" algn="l" rtl="0" eaLnBrk="0" fontAlgn="base" hangingPunct="0">
        <a:spcBef>
          <a:spcPct val="20000"/>
        </a:spcBef>
        <a:spcAft>
          <a:spcPct val="0"/>
        </a:spcAft>
        <a:buChar char="–"/>
        <a:defRPr sz="2100">
          <a:solidFill>
            <a:schemeClr val="tx1"/>
          </a:solidFill>
          <a:latin typeface="+mn-lt"/>
          <a:ea typeface="Arial" pitchFamily="-65" charset="0"/>
          <a:cs typeface="+mn-cs"/>
        </a:defRPr>
      </a:lvl2pPr>
      <a:lvl3pPr marL="857250" indent="-171450" algn="l" rtl="0" eaLnBrk="0" fontAlgn="base" hangingPunct="0">
        <a:spcBef>
          <a:spcPct val="20000"/>
        </a:spcBef>
        <a:spcAft>
          <a:spcPct val="0"/>
        </a:spcAft>
        <a:buChar char="•"/>
        <a:defRPr>
          <a:solidFill>
            <a:schemeClr val="tx1"/>
          </a:solidFill>
          <a:latin typeface="+mn-lt"/>
          <a:ea typeface="Arial" pitchFamily="-65" charset="0"/>
          <a:cs typeface="+mn-cs"/>
        </a:defRPr>
      </a:lvl3pPr>
      <a:lvl4pPr marL="1200150" indent="-171450" algn="l" rtl="0" eaLnBrk="0" fontAlgn="base" hangingPunct="0">
        <a:spcBef>
          <a:spcPct val="20000"/>
        </a:spcBef>
        <a:spcAft>
          <a:spcPct val="0"/>
        </a:spcAft>
        <a:buChar char="–"/>
        <a:defRPr sz="1500">
          <a:solidFill>
            <a:schemeClr val="tx1"/>
          </a:solidFill>
          <a:latin typeface="+mn-lt"/>
          <a:ea typeface="Arial" pitchFamily="-65" charset="0"/>
          <a:cs typeface="+mn-cs"/>
        </a:defRPr>
      </a:lvl4pPr>
      <a:lvl5pPr marL="1543050" indent="-171450" algn="l" rtl="0" eaLnBrk="0" fontAlgn="base" hangingPunct="0">
        <a:spcBef>
          <a:spcPct val="20000"/>
        </a:spcBef>
        <a:spcAft>
          <a:spcPct val="0"/>
        </a:spcAft>
        <a:buChar char="»"/>
        <a:defRPr sz="1500">
          <a:solidFill>
            <a:schemeClr val="tx1"/>
          </a:solidFill>
          <a:latin typeface="+mn-lt"/>
          <a:ea typeface="Arial" pitchFamily="-65"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adlet.com/sarah_hattam/48qqqupy3b4s6kz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youtu.be/gX5diyK1kWs" TargetMode="Externa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hyperlink" Target="https://tinyurl.com/umvby2tj"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hyperlink" Target="https://lo.unisa.edu.au/course/view.php?id=1604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oleObject" Target="../embeddings/oleObject2.bin"/><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14EBC7B-1EEF-5A4A-9A07-80E2FF650330}"/>
              </a:ext>
            </a:extLst>
          </p:cNvPr>
          <p:cNvSpPr>
            <a:spLocks noGrp="1" noChangeArrowheads="1"/>
          </p:cNvSpPr>
          <p:nvPr>
            <p:ph type="ctrTitle" sz="quarter"/>
          </p:nvPr>
        </p:nvSpPr>
        <p:spPr>
          <a:xfrm>
            <a:off x="395288" y="2636838"/>
            <a:ext cx="8640762" cy="1123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z="2800"/>
              <a:t>Researching While Teaching Series </a:t>
            </a:r>
            <a:br>
              <a:rPr lang="en-AU" altLang="en-US" sz="2800"/>
            </a:br>
            <a:r>
              <a:rPr lang="en-AU" altLang="en-US" sz="2800"/>
              <a:t>Workshop #1 </a:t>
            </a:r>
            <a:endParaRPr lang="en-US" altLang="en-US" sz="2800"/>
          </a:p>
        </p:txBody>
      </p:sp>
      <p:sp>
        <p:nvSpPr>
          <p:cNvPr id="51203" name="Subtitle 2">
            <a:extLst>
              <a:ext uri="{FF2B5EF4-FFF2-40B4-BE49-F238E27FC236}">
                <a16:creationId xmlns:a16="http://schemas.microsoft.com/office/drawing/2014/main" id="{959B47DD-E0EF-ED4E-B72C-148E06BFC688}"/>
              </a:ext>
            </a:extLst>
          </p:cNvPr>
          <p:cNvSpPr>
            <a:spLocks noGrp="1" noChangeArrowheads="1"/>
          </p:cNvSpPr>
          <p:nvPr>
            <p:ph type="subTitle" sz="quarter" idx="1"/>
          </p:nvPr>
        </p:nvSpPr>
        <p:spPr>
          <a:xfrm>
            <a:off x="107950" y="5157788"/>
            <a:ext cx="4989513" cy="1123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600">
              <a:solidFill>
                <a:srgbClr val="FFFFFF"/>
              </a:solidFill>
            </a:endParaRPr>
          </a:p>
          <a:p>
            <a:pPr eaLnBrk="1" hangingPunct="1">
              <a:spcBef>
                <a:spcPct val="0"/>
              </a:spcBef>
            </a:pPr>
            <a:endParaRPr lang="en-US" altLang="en-US" sz="1600">
              <a:solidFill>
                <a:srgbClr val="FFFFFF"/>
              </a:solidFill>
            </a:endParaRPr>
          </a:p>
          <a:p>
            <a:pPr eaLnBrk="1" hangingPunct="1">
              <a:spcBef>
                <a:spcPct val="0"/>
              </a:spcBef>
            </a:pPr>
            <a:endParaRPr lang="en-US" altLang="en-US" sz="1600">
              <a:solidFill>
                <a:srgbClr val="FFFFFF"/>
              </a:solidFill>
            </a:endParaRPr>
          </a:p>
          <a:p>
            <a:pPr eaLnBrk="1" hangingPunct="1">
              <a:spcBef>
                <a:spcPct val="0"/>
              </a:spcBef>
            </a:pPr>
            <a:endParaRPr lang="en-US" altLang="en-US" sz="1600">
              <a:solidFill>
                <a:srgbClr val="FFFFFF"/>
              </a:solidFill>
            </a:endParaRPr>
          </a:p>
          <a:p>
            <a:pPr eaLnBrk="1" hangingPunct="1">
              <a:spcBef>
                <a:spcPct val="0"/>
              </a:spcBef>
            </a:pPr>
            <a:endParaRPr lang="en-US" altLang="en-US" sz="1600">
              <a:solidFill>
                <a:srgbClr val="FFFFFF"/>
              </a:solidFill>
            </a:endParaRPr>
          </a:p>
          <a:p>
            <a:pPr eaLnBrk="1" hangingPunct="1">
              <a:spcBef>
                <a:spcPct val="0"/>
              </a:spcBef>
            </a:pPr>
            <a:r>
              <a:rPr lang="en-US" altLang="en-US" sz="1600">
                <a:solidFill>
                  <a:srgbClr val="FFFFFF"/>
                </a:solidFill>
              </a:rPr>
              <a:t>Dr Sarah Hattam </a:t>
            </a:r>
          </a:p>
          <a:p>
            <a:pPr eaLnBrk="1" hangingPunct="1">
              <a:spcBef>
                <a:spcPct val="0"/>
              </a:spcBef>
            </a:pPr>
            <a:r>
              <a:rPr lang="en-US" altLang="en-US" sz="1600">
                <a:solidFill>
                  <a:srgbClr val="FFFFFF"/>
                </a:solidFill>
              </a:rPr>
              <a:t>Senior Lecturer</a:t>
            </a:r>
          </a:p>
          <a:p>
            <a:pPr eaLnBrk="1" hangingPunct="1">
              <a:spcBef>
                <a:spcPct val="0"/>
              </a:spcBef>
            </a:pPr>
            <a:r>
              <a:rPr lang="en-US" altLang="en-US" sz="1600">
                <a:solidFill>
                  <a:srgbClr val="FFFFFF"/>
                </a:solidFill>
              </a:rPr>
              <a:t>Education Futures </a:t>
            </a:r>
          </a:p>
          <a:p>
            <a:pPr eaLnBrk="1" hangingPunct="1">
              <a:spcBef>
                <a:spcPct val="0"/>
              </a:spcBef>
            </a:pPr>
            <a:r>
              <a:rPr lang="en-US" altLang="en-US" sz="1600">
                <a:solidFill>
                  <a:srgbClr val="FFFFFF"/>
                </a:solidFill>
              </a:rPr>
              <a:t>University of South Australia</a:t>
            </a:r>
          </a:p>
          <a:p>
            <a:pPr eaLnBrk="1" hangingPunct="1"/>
            <a:endParaRPr lang="en-AU" altLang="en-US"/>
          </a:p>
          <a:p>
            <a:pPr eaLnBrk="1" hangingPunct="1"/>
            <a:endParaRPr lang="en-US" altLang="en-US"/>
          </a:p>
        </p:txBody>
      </p:sp>
      <p:sp>
        <p:nvSpPr>
          <p:cNvPr id="51204" name="TextBox 1">
            <a:extLst>
              <a:ext uri="{FF2B5EF4-FFF2-40B4-BE49-F238E27FC236}">
                <a16:creationId xmlns:a16="http://schemas.microsoft.com/office/drawing/2014/main" id="{91C98DE8-6252-0544-86B5-E842F5FC3E03}"/>
              </a:ext>
            </a:extLst>
          </p:cNvPr>
          <p:cNvSpPr txBox="1">
            <a:spLocks noChangeArrowheads="1"/>
          </p:cNvSpPr>
          <p:nvPr/>
        </p:nvSpPr>
        <p:spPr bwMode="auto">
          <a:xfrm>
            <a:off x="4427538" y="5173663"/>
            <a:ext cx="3924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sz="1600">
                <a:solidFill>
                  <a:schemeClr val="bg1"/>
                </a:solidFill>
              </a:rPr>
              <a:t>Associate Professor Chris Deneen</a:t>
            </a:r>
          </a:p>
          <a:p>
            <a:pPr algn="ctr"/>
            <a:r>
              <a:rPr lang="en-AU" altLang="en-US" sz="1600">
                <a:solidFill>
                  <a:schemeClr val="bg1"/>
                </a:solidFill>
              </a:rPr>
              <a:t>Education Futures Enterprise Research Fellow </a:t>
            </a:r>
          </a:p>
          <a:p>
            <a:pPr algn="ctr"/>
            <a:r>
              <a:rPr lang="en-AU" altLang="en-US" sz="1600">
                <a:solidFill>
                  <a:schemeClr val="bg1"/>
                </a:solidFill>
              </a:rPr>
              <a:t>University of South Australia</a:t>
            </a:r>
            <a:r>
              <a:rPr lang="en-AU" altLang="en-US">
                <a:solidFill>
                  <a:schemeClr val="bg1"/>
                </a:solidFill>
              </a:rPr>
              <a:t> </a:t>
            </a:r>
            <a:endParaRPr lang="en-US" altLang="en-US">
              <a:solidFill>
                <a:schemeClr val="bg1"/>
              </a:solidFill>
            </a:endParaRPr>
          </a:p>
        </p:txBody>
      </p:sp>
    </p:spTree>
  </p:cSld>
  <p:clrMapOvr>
    <a:masterClrMapping/>
  </p:clrMapOvr>
  <p:transition spd="slow" advTm="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2">
            <a:extLst>
              <a:ext uri="{FF2B5EF4-FFF2-40B4-BE49-F238E27FC236}">
                <a16:creationId xmlns:a16="http://schemas.microsoft.com/office/drawing/2014/main" id="{103E807A-3D9D-F846-A1E6-DE04AC7C2938}"/>
              </a:ext>
            </a:extLst>
          </p:cNvPr>
          <p:cNvSpPr>
            <a:spLocks noGrp="1" noChangeArrowheads="1"/>
          </p:cNvSpPr>
          <p:nvPr>
            <p:ph type="body" sz="quarter" idx="12"/>
          </p:nvPr>
        </p:nvSpPr>
        <p:spPr bwMode="auto">
          <a:xfrm>
            <a:off x="431800" y="333375"/>
            <a:ext cx="8280400" cy="333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FontTx/>
              <a:buNone/>
            </a:pPr>
            <a:r>
              <a:rPr lang="en-AU" altLang="en-US" sz="4000" b="1">
                <a:solidFill>
                  <a:srgbClr val="002060"/>
                </a:solidFill>
              </a:rPr>
              <a:t>Provocation</a:t>
            </a:r>
            <a:r>
              <a:rPr lang="en-AU" altLang="en-US" sz="1600" b="1">
                <a:solidFill>
                  <a:srgbClr val="002060"/>
                </a:solidFill>
              </a:rPr>
              <a:t> </a:t>
            </a:r>
            <a:r>
              <a:rPr lang="en-AU" altLang="en-US" sz="4000" b="1">
                <a:solidFill>
                  <a:srgbClr val="002060"/>
                </a:solidFill>
              </a:rPr>
              <a:t>stage</a:t>
            </a:r>
          </a:p>
          <a:p>
            <a:pPr eaLnBrk="1" hangingPunct="1">
              <a:spcBef>
                <a:spcPct val="0"/>
              </a:spcBef>
              <a:spcAft>
                <a:spcPct val="0"/>
              </a:spcAft>
              <a:buFontTx/>
              <a:buNone/>
            </a:pPr>
            <a:endParaRPr lang="en-AU" altLang="en-US" sz="1600"/>
          </a:p>
          <a:p>
            <a:pPr eaLnBrk="1" hangingPunct="1">
              <a:spcBef>
                <a:spcPct val="0"/>
              </a:spcBef>
              <a:spcAft>
                <a:spcPct val="0"/>
              </a:spcAft>
              <a:buFontTx/>
              <a:buChar char="•"/>
            </a:pPr>
            <a:r>
              <a:rPr lang="en-AU" altLang="en-US"/>
              <a:t>Thinking out aloud about the challenges of your classrooms</a:t>
            </a:r>
          </a:p>
          <a:p>
            <a:pPr eaLnBrk="1" hangingPunct="1">
              <a:spcBef>
                <a:spcPct val="0"/>
              </a:spcBef>
              <a:spcAft>
                <a:spcPct val="0"/>
              </a:spcAft>
              <a:buFontTx/>
              <a:buChar char="•"/>
            </a:pPr>
            <a:r>
              <a:rPr lang="en-AU" altLang="en-US"/>
              <a:t>Foregrounding the school strategic plans (retention, engagement, student satisfaction, build rigor, authentic assessment) </a:t>
            </a:r>
          </a:p>
          <a:p>
            <a:pPr eaLnBrk="1" hangingPunct="1">
              <a:spcBef>
                <a:spcPct val="0"/>
              </a:spcBef>
              <a:spcAft>
                <a:spcPct val="0"/>
              </a:spcAft>
              <a:buFontTx/>
              <a:buChar char="•"/>
            </a:pPr>
            <a:r>
              <a:rPr lang="en-AU" altLang="en-US"/>
              <a:t>Working on a hopeful idea that could improve things</a:t>
            </a:r>
          </a:p>
          <a:p>
            <a:pPr eaLnBrk="1" hangingPunct="1">
              <a:spcBef>
                <a:spcPct val="0"/>
              </a:spcBef>
              <a:spcAft>
                <a:spcPct val="0"/>
              </a:spcAft>
              <a:buFontTx/>
              <a:buChar char="•"/>
            </a:pPr>
            <a:r>
              <a:rPr lang="en-AU" altLang="en-US"/>
              <a:t>Identifying a unit of work to be taught in the SP5 term for redesigning</a:t>
            </a:r>
          </a:p>
          <a:p>
            <a:pPr eaLnBrk="1" hangingPunct="1">
              <a:spcBef>
                <a:spcPct val="0"/>
              </a:spcBef>
              <a:spcAft>
                <a:spcPct val="0"/>
              </a:spcAft>
              <a:buFontTx/>
              <a:buChar char="•"/>
            </a:pPr>
            <a:r>
              <a:rPr lang="en-AU" altLang="en-US"/>
              <a:t>Introduction to action research</a:t>
            </a:r>
          </a:p>
          <a:p>
            <a:pPr eaLnBrk="1" hangingPunct="1">
              <a:spcBef>
                <a:spcPct val="0"/>
              </a:spcBef>
              <a:spcAft>
                <a:spcPct val="0"/>
              </a:spcAft>
              <a:buFontTx/>
              <a:buChar char="•"/>
            </a:pPr>
            <a:endParaRPr lang="en-US" altLang="en-US"/>
          </a:p>
        </p:txBody>
      </p:sp>
      <p:pic>
        <p:nvPicPr>
          <p:cNvPr id="57347" name="Picture 1">
            <a:extLst>
              <a:ext uri="{FF2B5EF4-FFF2-40B4-BE49-F238E27FC236}">
                <a16:creationId xmlns:a16="http://schemas.microsoft.com/office/drawing/2014/main" id="{D008A90B-A37B-0B4D-93B2-379F5222E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4365625"/>
            <a:ext cx="2792413"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SCAN001">
            <a:extLst>
              <a:ext uri="{FF2B5EF4-FFF2-40B4-BE49-F238E27FC236}">
                <a16:creationId xmlns:a16="http://schemas.microsoft.com/office/drawing/2014/main" id="{6A185CCA-432F-284F-8672-8D8C20B07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0"/>
            <a:ext cx="6146800" cy="64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2">
            <a:extLst>
              <a:ext uri="{FF2B5EF4-FFF2-40B4-BE49-F238E27FC236}">
                <a16:creationId xmlns:a16="http://schemas.microsoft.com/office/drawing/2014/main" id="{12FA8219-89FE-364D-A0CE-0BCCB9FF1FA1}"/>
              </a:ext>
            </a:extLst>
          </p:cNvPr>
          <p:cNvSpPr>
            <a:spLocks noGrp="1" noChangeArrowheads="1"/>
          </p:cNvSpPr>
          <p:nvPr>
            <p:ph type="body" sz="quarter" idx="12"/>
          </p:nvPr>
        </p:nvSpPr>
        <p:spPr bwMode="auto">
          <a:xfrm>
            <a:off x="323850" y="260350"/>
            <a:ext cx="8280400" cy="333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FontTx/>
              <a:buNone/>
            </a:pPr>
            <a:r>
              <a:rPr lang="en-AU" altLang="en-US" sz="4000" b="1">
                <a:solidFill>
                  <a:srgbClr val="002060"/>
                </a:solidFill>
              </a:rPr>
              <a:t>Re-designing  curriculum/pedagogy</a:t>
            </a:r>
          </a:p>
          <a:p>
            <a:pPr eaLnBrk="1" hangingPunct="1">
              <a:spcBef>
                <a:spcPct val="0"/>
              </a:spcBef>
              <a:spcAft>
                <a:spcPct val="0"/>
              </a:spcAft>
              <a:buFontTx/>
              <a:buNone/>
            </a:pPr>
            <a:endParaRPr lang="en-AU" altLang="en-US" sz="1100"/>
          </a:p>
          <a:p>
            <a:pPr eaLnBrk="1" hangingPunct="1">
              <a:spcBef>
                <a:spcPct val="0"/>
              </a:spcBef>
              <a:spcAft>
                <a:spcPct val="0"/>
              </a:spcAft>
              <a:buFontTx/>
              <a:buChar char="•"/>
            </a:pPr>
            <a:r>
              <a:rPr lang="en-AU" altLang="en-US"/>
              <a:t>Work on re-designing a unit of curriculum that will be taught in SP5</a:t>
            </a:r>
          </a:p>
          <a:p>
            <a:pPr eaLnBrk="1" hangingPunct="1">
              <a:spcBef>
                <a:spcPct val="0"/>
              </a:spcBef>
              <a:spcAft>
                <a:spcPct val="0"/>
              </a:spcAft>
              <a:buFontTx/>
              <a:buChar char="•"/>
            </a:pPr>
            <a:endParaRPr lang="en-AU" altLang="en-US"/>
          </a:p>
          <a:p>
            <a:pPr eaLnBrk="1" hangingPunct="1">
              <a:spcBef>
                <a:spcPct val="0"/>
              </a:spcBef>
              <a:spcAft>
                <a:spcPct val="0"/>
              </a:spcAft>
              <a:buFontTx/>
              <a:buNone/>
            </a:pPr>
            <a:endParaRPr lang="en-AU" altLang="en-US"/>
          </a:p>
          <a:p>
            <a:pPr eaLnBrk="1" hangingPunct="1">
              <a:spcBef>
                <a:spcPct val="0"/>
              </a:spcBef>
              <a:spcAft>
                <a:spcPct val="0"/>
              </a:spcAft>
              <a:buFontTx/>
              <a:buNone/>
            </a:pPr>
            <a:r>
              <a:rPr lang="en-AU" altLang="en-US" sz="4000" b="1">
                <a:solidFill>
                  <a:srgbClr val="002060"/>
                </a:solidFill>
              </a:rPr>
              <a:t>Designing action research</a:t>
            </a:r>
          </a:p>
          <a:p>
            <a:pPr eaLnBrk="1" hangingPunct="1">
              <a:spcBef>
                <a:spcPct val="0"/>
              </a:spcBef>
              <a:spcAft>
                <a:spcPct val="0"/>
              </a:spcAft>
              <a:buFontTx/>
              <a:buNone/>
            </a:pPr>
            <a:endParaRPr lang="en-AU" altLang="en-US" sz="1100"/>
          </a:p>
          <a:p>
            <a:pPr eaLnBrk="1" hangingPunct="1">
              <a:spcBef>
                <a:spcPct val="0"/>
              </a:spcBef>
              <a:spcAft>
                <a:spcPct val="0"/>
              </a:spcAft>
              <a:buFontTx/>
              <a:buChar char="•"/>
            </a:pPr>
            <a:r>
              <a:rPr lang="en-AU" altLang="en-US"/>
              <a:t>Refine a good research aim/question</a:t>
            </a:r>
          </a:p>
          <a:p>
            <a:pPr eaLnBrk="1" hangingPunct="1">
              <a:spcBef>
                <a:spcPct val="0"/>
              </a:spcBef>
              <a:spcAft>
                <a:spcPct val="0"/>
              </a:spcAft>
              <a:buFontTx/>
              <a:buChar char="•"/>
            </a:pPr>
            <a:r>
              <a:rPr lang="en-AU" altLang="en-US"/>
              <a:t>Work out what data you will collect</a:t>
            </a:r>
          </a:p>
          <a:p>
            <a:pPr eaLnBrk="1" hangingPunct="1">
              <a:spcBef>
                <a:spcPct val="0"/>
              </a:spcBef>
              <a:spcAft>
                <a:spcPct val="0"/>
              </a:spcAft>
              <a:buFontTx/>
              <a:buChar char="•"/>
            </a:pPr>
            <a:r>
              <a:rPr lang="en-AU" altLang="en-US"/>
              <a:t>Negotiate resources required</a:t>
            </a:r>
          </a:p>
          <a:p>
            <a:pPr eaLnBrk="1" hangingPunct="1">
              <a:spcBef>
                <a:spcPct val="0"/>
              </a:spcBef>
              <a:spcAft>
                <a:spcPct val="0"/>
              </a:spcAft>
              <a:buFontTx/>
              <a:buChar char="•"/>
            </a:pPr>
            <a:endParaRPr lang="en-US" altLang="en-US"/>
          </a:p>
        </p:txBody>
      </p:sp>
      <p:pic>
        <p:nvPicPr>
          <p:cNvPr id="59395" name="Picture 1">
            <a:extLst>
              <a:ext uri="{FF2B5EF4-FFF2-40B4-BE49-F238E27FC236}">
                <a16:creationId xmlns:a16="http://schemas.microsoft.com/office/drawing/2014/main" id="{0C559A2F-05D6-E340-93E7-141984269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525" y="3860800"/>
            <a:ext cx="2401888"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a:extLst>
              <a:ext uri="{FF2B5EF4-FFF2-40B4-BE49-F238E27FC236}">
                <a16:creationId xmlns:a16="http://schemas.microsoft.com/office/drawing/2014/main" id="{6FDB4B1E-10B0-A040-B5B6-AC6DE223FD40}"/>
              </a:ext>
            </a:extLst>
          </p:cNvPr>
          <p:cNvSpPr>
            <a:spLocks noGrp="1" noChangeArrowheads="1"/>
          </p:cNvSpPr>
          <p:nvPr>
            <p:ph type="body" sz="quarter" idx="12"/>
          </p:nvPr>
        </p:nvSpPr>
        <p:spPr bwMode="auto">
          <a:xfrm>
            <a:off x="431800" y="476250"/>
            <a:ext cx="8280400" cy="334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FontTx/>
              <a:buNone/>
            </a:pPr>
            <a:r>
              <a:rPr lang="en-AU" altLang="en-US" sz="4000" b="1">
                <a:solidFill>
                  <a:srgbClr val="002060"/>
                </a:solidFill>
              </a:rPr>
              <a:t>Doing it phase</a:t>
            </a:r>
          </a:p>
          <a:p>
            <a:pPr eaLnBrk="1" hangingPunct="1">
              <a:spcBef>
                <a:spcPct val="0"/>
              </a:spcBef>
              <a:spcAft>
                <a:spcPct val="0"/>
              </a:spcAft>
              <a:buFontTx/>
              <a:buNone/>
            </a:pPr>
            <a:endParaRPr lang="en-AU" altLang="en-US" sz="4000" b="1"/>
          </a:p>
          <a:p>
            <a:pPr eaLnBrk="1" hangingPunct="1">
              <a:spcBef>
                <a:spcPct val="0"/>
              </a:spcBef>
              <a:spcAft>
                <a:spcPct val="0"/>
              </a:spcAft>
              <a:buFontTx/>
              <a:buChar char="•"/>
            </a:pPr>
            <a:r>
              <a:rPr lang="en-AU" altLang="en-US"/>
              <a:t>Refining the designs</a:t>
            </a:r>
          </a:p>
          <a:p>
            <a:pPr eaLnBrk="1" hangingPunct="1">
              <a:spcBef>
                <a:spcPct val="0"/>
              </a:spcBef>
              <a:spcAft>
                <a:spcPct val="0"/>
              </a:spcAft>
              <a:buFontTx/>
              <a:buChar char="•"/>
            </a:pPr>
            <a:r>
              <a:rPr lang="en-AU" altLang="en-US"/>
              <a:t>Teaching the new unit and enact the action research plan</a:t>
            </a:r>
          </a:p>
          <a:p>
            <a:pPr eaLnBrk="1" hangingPunct="1">
              <a:spcBef>
                <a:spcPct val="0"/>
              </a:spcBef>
              <a:spcAft>
                <a:spcPct val="0"/>
              </a:spcAft>
              <a:buFontTx/>
              <a:buChar char="•"/>
            </a:pPr>
            <a:r>
              <a:rPr lang="en-AU" altLang="en-US"/>
              <a:t>Reporting back on what is happening and begin to share aspects of your 'data’. </a:t>
            </a:r>
          </a:p>
          <a:p>
            <a:pPr eaLnBrk="1" hangingPunct="1">
              <a:spcBef>
                <a:spcPct val="0"/>
              </a:spcBef>
              <a:spcAft>
                <a:spcPct val="0"/>
              </a:spcAft>
              <a:buFontTx/>
              <a:buChar char="•"/>
            </a:pPr>
            <a:r>
              <a:rPr lang="en-AU" altLang="en-US"/>
              <a:t>Begin thinking about your presentation of your findings using template to scaffold.</a:t>
            </a:r>
          </a:p>
          <a:p>
            <a:pPr eaLnBrk="1" hangingPunct="1">
              <a:spcBef>
                <a:spcPct val="0"/>
              </a:spcBef>
              <a:spcAft>
                <a:spcPct val="0"/>
              </a:spcAft>
              <a:buFontTx/>
              <a:buChar char="•"/>
            </a:pPr>
            <a:endParaRPr lang="en-US" altLang="en-US"/>
          </a:p>
        </p:txBody>
      </p:sp>
      <p:pic>
        <p:nvPicPr>
          <p:cNvPr id="60419" name="Picture 1">
            <a:extLst>
              <a:ext uri="{FF2B5EF4-FFF2-40B4-BE49-F238E27FC236}">
                <a16:creationId xmlns:a16="http://schemas.microsoft.com/office/drawing/2014/main" id="{6FEECB95-25C5-0F4F-A288-2E82D9E22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933825"/>
            <a:ext cx="2568575"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2">
            <a:extLst>
              <a:ext uri="{FF2B5EF4-FFF2-40B4-BE49-F238E27FC236}">
                <a16:creationId xmlns:a16="http://schemas.microsoft.com/office/drawing/2014/main" id="{E818D7AA-D175-4D4A-BA14-8AAEFCC6728F}"/>
              </a:ext>
            </a:extLst>
          </p:cNvPr>
          <p:cNvSpPr>
            <a:spLocks noGrp="1" noChangeArrowheads="1"/>
          </p:cNvSpPr>
          <p:nvPr>
            <p:ph type="body" sz="quarter" idx="12"/>
          </p:nvPr>
        </p:nvSpPr>
        <p:spPr bwMode="auto">
          <a:xfrm>
            <a:off x="431800" y="908050"/>
            <a:ext cx="8280400" cy="334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FontTx/>
              <a:buNone/>
            </a:pPr>
            <a:r>
              <a:rPr lang="en-AU" altLang="en-US" sz="4000" b="1">
                <a:solidFill>
                  <a:srgbClr val="002060"/>
                </a:solidFill>
              </a:rPr>
              <a:t>What did we learn? </a:t>
            </a:r>
          </a:p>
          <a:p>
            <a:pPr eaLnBrk="1" hangingPunct="1">
              <a:spcBef>
                <a:spcPct val="0"/>
              </a:spcBef>
              <a:spcAft>
                <a:spcPct val="0"/>
              </a:spcAft>
              <a:buFontTx/>
              <a:buNone/>
            </a:pPr>
            <a:endParaRPr lang="en-AU" altLang="en-US" sz="1100"/>
          </a:p>
          <a:p>
            <a:pPr eaLnBrk="1" hangingPunct="1">
              <a:spcBef>
                <a:spcPct val="0"/>
              </a:spcBef>
              <a:spcAft>
                <a:spcPct val="0"/>
              </a:spcAft>
              <a:buFontTx/>
              <a:buChar char="•"/>
            </a:pPr>
            <a:r>
              <a:rPr lang="en-AU" altLang="en-US"/>
              <a:t>Refine (powerpoint) presentations </a:t>
            </a:r>
          </a:p>
          <a:p>
            <a:pPr eaLnBrk="1" hangingPunct="1">
              <a:spcBef>
                <a:spcPct val="0"/>
              </a:spcBef>
              <a:spcAft>
                <a:spcPct val="0"/>
              </a:spcAft>
              <a:buFontTx/>
              <a:buChar char="•"/>
            </a:pPr>
            <a:r>
              <a:rPr lang="en-AU" altLang="en-US"/>
              <a:t>share your findings with a view to developing some insights across the various projects</a:t>
            </a:r>
          </a:p>
          <a:p>
            <a:pPr eaLnBrk="1" hangingPunct="1">
              <a:spcBef>
                <a:spcPct val="0"/>
              </a:spcBef>
              <a:spcAft>
                <a:spcPct val="0"/>
              </a:spcAft>
              <a:buFontTx/>
              <a:buChar char="•"/>
            </a:pPr>
            <a:r>
              <a:rPr lang="en-AU" altLang="en-US"/>
              <a:t>Evaluate your hunches about what might improve things</a:t>
            </a:r>
          </a:p>
          <a:p>
            <a:pPr eaLnBrk="1" hangingPunct="1">
              <a:spcBef>
                <a:spcPct val="0"/>
              </a:spcBef>
              <a:spcAft>
                <a:spcPct val="0"/>
              </a:spcAft>
              <a:buFontTx/>
              <a:buChar char="•"/>
            </a:pPr>
            <a:r>
              <a:rPr lang="en-AU" altLang="en-US"/>
              <a:t>Workshop what’s next, for curriculum development, and further action research</a:t>
            </a:r>
          </a:p>
          <a:p>
            <a:pPr eaLnBrk="1" hangingPunct="1">
              <a:spcBef>
                <a:spcPct val="0"/>
              </a:spcBef>
              <a:spcAft>
                <a:spcPct val="0"/>
              </a:spcAft>
              <a:buFontTx/>
              <a:buChar char="•"/>
            </a:pPr>
            <a:endParaRPr lang="en-US" altLang="en-US"/>
          </a:p>
        </p:txBody>
      </p:sp>
      <p:pic>
        <p:nvPicPr>
          <p:cNvPr id="61443" name="Picture 1">
            <a:extLst>
              <a:ext uri="{FF2B5EF4-FFF2-40B4-BE49-F238E27FC236}">
                <a16:creationId xmlns:a16="http://schemas.microsoft.com/office/drawing/2014/main" id="{0FC8136C-DD62-EE49-BDA9-7F79D4107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789363"/>
            <a:ext cx="2076450"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2">
            <a:extLst>
              <a:ext uri="{FF2B5EF4-FFF2-40B4-BE49-F238E27FC236}">
                <a16:creationId xmlns:a16="http://schemas.microsoft.com/office/drawing/2014/main" id="{8A6BC23D-7BD4-4245-9BC5-38C577D668D5}"/>
              </a:ext>
            </a:extLst>
          </p:cNvPr>
          <p:cNvSpPr>
            <a:spLocks noGrp="1" noChangeArrowheads="1"/>
          </p:cNvSpPr>
          <p:nvPr>
            <p:ph type="body" sz="quarter" idx="12"/>
          </p:nvPr>
        </p:nvSpPr>
        <p:spPr bwMode="auto">
          <a:xfrm>
            <a:off x="415925" y="1727200"/>
            <a:ext cx="8280400" cy="333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FontTx/>
              <a:buChar char="•"/>
            </a:pPr>
            <a:endParaRPr lang="en-US" altLang="en-US"/>
          </a:p>
        </p:txBody>
      </p:sp>
      <p:pic>
        <p:nvPicPr>
          <p:cNvPr id="62467" name="Picture 4">
            <a:extLst>
              <a:ext uri="{FF2B5EF4-FFF2-40B4-BE49-F238E27FC236}">
                <a16:creationId xmlns:a16="http://schemas.microsoft.com/office/drawing/2014/main" id="{323BE277-6778-9544-A17B-D746820E2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333375"/>
            <a:ext cx="91440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2">
            <a:extLst>
              <a:ext uri="{FF2B5EF4-FFF2-40B4-BE49-F238E27FC236}">
                <a16:creationId xmlns:a16="http://schemas.microsoft.com/office/drawing/2014/main" id="{D572B1B5-99D7-FC49-B306-40C58C111D36}"/>
              </a:ext>
            </a:extLst>
          </p:cNvPr>
          <p:cNvSpPr>
            <a:spLocks noGrp="1" noChangeArrowheads="1"/>
          </p:cNvSpPr>
          <p:nvPr>
            <p:ph type="body" sz="quarter" idx="12"/>
          </p:nvPr>
        </p:nvSpPr>
        <p:spPr bwMode="auto">
          <a:xfrm>
            <a:off x="415925" y="1727200"/>
            <a:ext cx="8280400" cy="333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FontTx/>
              <a:buChar char="•"/>
            </a:pPr>
            <a:endParaRPr lang="en-US" altLang="en-US"/>
          </a:p>
        </p:txBody>
      </p:sp>
      <p:pic>
        <p:nvPicPr>
          <p:cNvPr id="63491" name="Picture 4">
            <a:extLst>
              <a:ext uri="{FF2B5EF4-FFF2-40B4-BE49-F238E27FC236}">
                <a16:creationId xmlns:a16="http://schemas.microsoft.com/office/drawing/2014/main" id="{23C1D6AC-A52E-E640-9BE3-D703741D2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15888"/>
            <a:ext cx="9144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Placeholder 1">
            <a:extLst>
              <a:ext uri="{FF2B5EF4-FFF2-40B4-BE49-F238E27FC236}">
                <a16:creationId xmlns:a16="http://schemas.microsoft.com/office/drawing/2014/main" id="{83AC0351-6AC1-E843-ADCF-0A9DA0244F1D}"/>
              </a:ext>
            </a:extLst>
          </p:cNvPr>
          <p:cNvSpPr>
            <a:spLocks noGrp="1" noChangeArrowheads="1"/>
          </p:cNvSpPr>
          <p:nvPr>
            <p:ph type="body" sz="quarter" idx="11"/>
          </p:nvPr>
        </p:nvSpPr>
        <p:spPr bwMode="auto">
          <a:xfrm>
            <a:off x="415925" y="571500"/>
            <a:ext cx="8291513"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endParaRPr lang="en-US" altLang="en-US"/>
          </a:p>
        </p:txBody>
      </p:sp>
      <p:sp>
        <p:nvSpPr>
          <p:cNvPr id="64515" name="Text Placeholder 2">
            <a:extLst>
              <a:ext uri="{FF2B5EF4-FFF2-40B4-BE49-F238E27FC236}">
                <a16:creationId xmlns:a16="http://schemas.microsoft.com/office/drawing/2014/main" id="{577927C0-4EF9-C54B-8838-2E86ED26664D}"/>
              </a:ext>
            </a:extLst>
          </p:cNvPr>
          <p:cNvSpPr>
            <a:spLocks noGrp="1" noChangeArrowheads="1"/>
          </p:cNvSpPr>
          <p:nvPr>
            <p:ph type="body" sz="quarter" idx="12"/>
          </p:nvPr>
        </p:nvSpPr>
        <p:spPr bwMode="auto">
          <a:xfrm>
            <a:off x="415925" y="1727200"/>
            <a:ext cx="8280400" cy="333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FontTx/>
              <a:buChar char="•"/>
            </a:pPr>
            <a:endParaRPr lang="en-US" altLang="en-US"/>
          </a:p>
        </p:txBody>
      </p:sp>
      <p:pic>
        <p:nvPicPr>
          <p:cNvPr id="64516" name="Picture 4">
            <a:extLst>
              <a:ext uri="{FF2B5EF4-FFF2-40B4-BE49-F238E27FC236}">
                <a16:creationId xmlns:a16="http://schemas.microsoft.com/office/drawing/2014/main" id="{E68A3DF1-1434-2545-A346-9FD7CCCB2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2388"/>
            <a:ext cx="91440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1">
            <a:extLst>
              <a:ext uri="{FF2B5EF4-FFF2-40B4-BE49-F238E27FC236}">
                <a16:creationId xmlns:a16="http://schemas.microsoft.com/office/drawing/2014/main" id="{BCD7382C-37F7-B144-8D19-90CF7487A6CE}"/>
              </a:ext>
            </a:extLst>
          </p:cNvPr>
          <p:cNvSpPr>
            <a:spLocks noGrp="1" noChangeArrowheads="1"/>
          </p:cNvSpPr>
          <p:nvPr>
            <p:ph type="body" sz="quarter" idx="11"/>
          </p:nvPr>
        </p:nvSpPr>
        <p:spPr bwMode="auto">
          <a:xfrm>
            <a:off x="415925" y="571500"/>
            <a:ext cx="8291513"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endParaRPr lang="en-US" altLang="en-US"/>
          </a:p>
        </p:txBody>
      </p:sp>
      <p:sp>
        <p:nvSpPr>
          <p:cNvPr id="65539" name="Text Placeholder 2">
            <a:extLst>
              <a:ext uri="{FF2B5EF4-FFF2-40B4-BE49-F238E27FC236}">
                <a16:creationId xmlns:a16="http://schemas.microsoft.com/office/drawing/2014/main" id="{5645BD0C-E1F3-2046-904A-C4E019C93110}"/>
              </a:ext>
            </a:extLst>
          </p:cNvPr>
          <p:cNvSpPr>
            <a:spLocks noGrp="1" noChangeArrowheads="1"/>
          </p:cNvSpPr>
          <p:nvPr>
            <p:ph type="body" sz="quarter" idx="12"/>
          </p:nvPr>
        </p:nvSpPr>
        <p:spPr bwMode="auto">
          <a:xfrm>
            <a:off x="415925" y="1727200"/>
            <a:ext cx="8280400" cy="333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FontTx/>
              <a:buChar char="•"/>
            </a:pPr>
            <a:endParaRPr lang="en-US" altLang="en-US"/>
          </a:p>
        </p:txBody>
      </p:sp>
      <p:pic>
        <p:nvPicPr>
          <p:cNvPr id="65540" name="Picture 4">
            <a:extLst>
              <a:ext uri="{FF2B5EF4-FFF2-40B4-BE49-F238E27FC236}">
                <a16:creationId xmlns:a16="http://schemas.microsoft.com/office/drawing/2014/main" id="{3E21C862-EA55-4340-AF49-52FBBE8B7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188"/>
            <a:ext cx="9144000"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Placeholder 2">
            <a:extLst>
              <a:ext uri="{FF2B5EF4-FFF2-40B4-BE49-F238E27FC236}">
                <a16:creationId xmlns:a16="http://schemas.microsoft.com/office/drawing/2014/main" id="{A05729FC-53FC-6043-B7F5-7579B9B069C0}"/>
              </a:ext>
            </a:extLst>
          </p:cNvPr>
          <p:cNvSpPr>
            <a:spLocks noGrp="1" noChangeArrowheads="1"/>
          </p:cNvSpPr>
          <p:nvPr>
            <p:ph type="body" sz="quarter" idx="12"/>
          </p:nvPr>
        </p:nvSpPr>
        <p:spPr bwMode="auto">
          <a:xfrm>
            <a:off x="415925" y="1727200"/>
            <a:ext cx="8280400" cy="333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FontTx/>
              <a:buChar char="•"/>
            </a:pPr>
            <a:endParaRPr lang="en-US" altLang="en-US"/>
          </a:p>
        </p:txBody>
      </p:sp>
      <p:pic>
        <p:nvPicPr>
          <p:cNvPr id="66563" name="Picture 4">
            <a:extLst>
              <a:ext uri="{FF2B5EF4-FFF2-40B4-BE49-F238E27FC236}">
                <a16:creationId xmlns:a16="http://schemas.microsoft.com/office/drawing/2014/main" id="{E5A65053-5B00-1B40-83BE-4AC12654A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9144000"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18D1-BCDC-47E7-BB82-0565076E15B1}"/>
              </a:ext>
            </a:extLst>
          </p:cNvPr>
          <p:cNvSpPr>
            <a:spLocks noGrp="1"/>
          </p:cNvSpPr>
          <p:nvPr>
            <p:ph type="body" sz="quarter" idx="10"/>
          </p:nvPr>
        </p:nvSpPr>
        <p:spPr>
          <a:xfrm>
            <a:off x="1331640" y="1196752"/>
            <a:ext cx="6193631" cy="364331"/>
          </a:xfrm>
        </p:spPr>
        <p:txBody>
          <a:bodyPr>
            <a:noAutofit/>
          </a:bodyPr>
          <a:lstStyle/>
          <a:p>
            <a:pPr algn="ctr"/>
            <a:r>
              <a:rPr lang="en-AU" sz="2475" dirty="0"/>
              <a:t>Acknowledgement of Country </a:t>
            </a:r>
            <a:endParaRPr lang="en-US" sz="2475" dirty="0"/>
          </a:p>
        </p:txBody>
      </p:sp>
      <p:sp>
        <p:nvSpPr>
          <p:cNvPr id="3" name="Text Placeholder 2">
            <a:extLst>
              <a:ext uri="{FF2B5EF4-FFF2-40B4-BE49-F238E27FC236}">
                <a16:creationId xmlns:a16="http://schemas.microsoft.com/office/drawing/2014/main" id="{004BA638-4E8D-4AFB-9965-69AB59A06B7A}"/>
              </a:ext>
            </a:extLst>
          </p:cNvPr>
          <p:cNvSpPr>
            <a:spLocks noGrp="1"/>
          </p:cNvSpPr>
          <p:nvPr>
            <p:ph type="body" sz="quarter" idx="11"/>
          </p:nvPr>
        </p:nvSpPr>
        <p:spPr>
          <a:xfrm>
            <a:off x="431540" y="1561083"/>
            <a:ext cx="8280919" cy="2235994"/>
          </a:xfrm>
        </p:spPr>
        <p:txBody>
          <a:bodyPr>
            <a:normAutofit fontScale="85000" lnSpcReduction="10000"/>
          </a:bodyPr>
          <a:lstStyle/>
          <a:p>
            <a:pPr algn="just"/>
            <a:r>
              <a:rPr lang="en-US" dirty="0"/>
              <a:t> </a:t>
            </a:r>
          </a:p>
          <a:p>
            <a:pPr algn="just"/>
            <a:r>
              <a:rPr lang="en-US" dirty="0"/>
              <a:t> </a:t>
            </a:r>
          </a:p>
          <a:p>
            <a:pPr algn="just"/>
            <a:r>
              <a:rPr lang="en-US" sz="2600" b="0" dirty="0"/>
              <a:t>We respectfully acknowledge the Kaurna, </a:t>
            </a:r>
            <a:r>
              <a:rPr lang="en-US" sz="2600" b="0" dirty="0" err="1"/>
              <a:t>Boandik</a:t>
            </a:r>
            <a:r>
              <a:rPr lang="en-US" sz="2600" b="0" dirty="0"/>
              <a:t> and </a:t>
            </a:r>
            <a:r>
              <a:rPr lang="en-US" sz="2600" b="0" dirty="0" err="1"/>
              <a:t>Barngarla</a:t>
            </a:r>
            <a:r>
              <a:rPr lang="en-US" sz="2600" b="0" dirty="0"/>
              <a:t> First Nations Peoples and their Elders past and present, who are the First Nations’ traditional owners of the land that are now home to the University of South Australia’s campuses in Adelaide, Mount Gambier and Whyalla.</a:t>
            </a:r>
          </a:p>
          <a:p>
            <a:pPr algn="just"/>
            <a:endParaRPr lang="en-US" dirty="0"/>
          </a:p>
        </p:txBody>
      </p:sp>
    </p:spTree>
    <p:extLst>
      <p:ext uri="{BB962C8B-B14F-4D97-AF65-F5344CB8AC3E}">
        <p14:creationId xmlns:p14="http://schemas.microsoft.com/office/powerpoint/2010/main" val="38548873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1">
            <a:extLst>
              <a:ext uri="{FF2B5EF4-FFF2-40B4-BE49-F238E27FC236}">
                <a16:creationId xmlns:a16="http://schemas.microsoft.com/office/drawing/2014/main" id="{7EB9CC65-A35C-4443-A545-0B205857E81D}"/>
              </a:ext>
            </a:extLst>
          </p:cNvPr>
          <p:cNvSpPr>
            <a:spLocks noGrp="1" noChangeArrowheads="1"/>
          </p:cNvSpPr>
          <p:nvPr>
            <p:ph type="body" sz="quarter" idx="11"/>
          </p:nvPr>
        </p:nvSpPr>
        <p:spPr bwMode="auto">
          <a:xfrm>
            <a:off x="415925" y="571500"/>
            <a:ext cx="8291513"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endParaRPr lang="en-US" altLang="en-US"/>
          </a:p>
        </p:txBody>
      </p:sp>
      <p:sp>
        <p:nvSpPr>
          <p:cNvPr id="67587" name="Text Placeholder 2">
            <a:extLst>
              <a:ext uri="{FF2B5EF4-FFF2-40B4-BE49-F238E27FC236}">
                <a16:creationId xmlns:a16="http://schemas.microsoft.com/office/drawing/2014/main" id="{B320B1F9-8F17-DC47-A4E7-2C04B7F0450C}"/>
              </a:ext>
            </a:extLst>
          </p:cNvPr>
          <p:cNvSpPr>
            <a:spLocks noGrp="1" noChangeArrowheads="1"/>
          </p:cNvSpPr>
          <p:nvPr>
            <p:ph type="body" sz="quarter" idx="12"/>
          </p:nvPr>
        </p:nvSpPr>
        <p:spPr bwMode="auto">
          <a:xfrm>
            <a:off x="415925" y="1727200"/>
            <a:ext cx="8280400" cy="333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FontTx/>
              <a:buChar char="•"/>
            </a:pPr>
            <a:endParaRPr lang="en-US" altLang="en-US"/>
          </a:p>
        </p:txBody>
      </p:sp>
      <p:pic>
        <p:nvPicPr>
          <p:cNvPr id="67588" name="Picture 4">
            <a:extLst>
              <a:ext uri="{FF2B5EF4-FFF2-40B4-BE49-F238E27FC236}">
                <a16:creationId xmlns:a16="http://schemas.microsoft.com/office/drawing/2014/main" id="{18E43306-0E2D-B04D-8F69-E87DC0467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488"/>
            <a:ext cx="9144000"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1">
            <a:extLst>
              <a:ext uri="{FF2B5EF4-FFF2-40B4-BE49-F238E27FC236}">
                <a16:creationId xmlns:a16="http://schemas.microsoft.com/office/drawing/2014/main" id="{39572743-2016-9A4B-9FD8-0013DCC60D59}"/>
              </a:ext>
            </a:extLst>
          </p:cNvPr>
          <p:cNvSpPr>
            <a:spLocks noGrp="1" noChangeArrowheads="1"/>
          </p:cNvSpPr>
          <p:nvPr>
            <p:ph type="body" sz="quarter" idx="11"/>
          </p:nvPr>
        </p:nvSpPr>
        <p:spPr bwMode="auto">
          <a:xfrm>
            <a:off x="415925" y="571500"/>
            <a:ext cx="8291513"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AU" altLang="en-US"/>
              <a:t>Breakout room activity:</a:t>
            </a:r>
          </a:p>
          <a:p>
            <a:pPr eaLnBrk="1" hangingPunct="1"/>
            <a:endParaRPr lang="en-US" altLang="en-US"/>
          </a:p>
        </p:txBody>
      </p:sp>
      <p:sp>
        <p:nvSpPr>
          <p:cNvPr id="50179" name="Text Placeholder 2">
            <a:extLst>
              <a:ext uri="{FF2B5EF4-FFF2-40B4-BE49-F238E27FC236}">
                <a16:creationId xmlns:a16="http://schemas.microsoft.com/office/drawing/2014/main" id="{F9E20940-5EB8-E747-B619-499F98D8F769}"/>
              </a:ext>
            </a:extLst>
          </p:cNvPr>
          <p:cNvSpPr>
            <a:spLocks noGrp="1" noChangeArrowheads="1"/>
          </p:cNvSpPr>
          <p:nvPr>
            <p:ph type="body" sz="quarter" idx="12"/>
          </p:nvPr>
        </p:nvSpPr>
        <p:spPr bwMode="auto">
          <a:xfrm>
            <a:off x="415925" y="1727200"/>
            <a:ext cx="8280400" cy="3338513"/>
          </a:xfrm>
        </p:spPr>
        <p:txBody>
          <a:bodyPr vert="horz" wrap="square" lIns="91440" tIns="45720" rIns="91440" bIns="45720" numCol="1" anchor="t" anchorCtr="0" compatLnSpc="1">
            <a:prstTxWarp prst="textNoShape">
              <a:avLst/>
            </a:prstTxWarp>
          </a:bodyPr>
          <a:lstStyle/>
          <a:p>
            <a:pPr marL="0" indent="0" eaLnBrk="1" hangingPunct="1">
              <a:spcBef>
                <a:spcPct val="0"/>
              </a:spcBef>
              <a:spcAft>
                <a:spcPct val="0"/>
              </a:spcAft>
              <a:buFont typeface="Arial" panose="020B0604020202020204" pitchFamily="34" charset="0"/>
              <a:buNone/>
              <a:defRPr/>
            </a:pPr>
            <a:endParaRPr lang="en-AU" altLang="en-US" dirty="0"/>
          </a:p>
          <a:p>
            <a:pPr marL="0" indent="0" eaLnBrk="1" hangingPunct="1">
              <a:spcBef>
                <a:spcPct val="0"/>
              </a:spcBef>
              <a:spcAft>
                <a:spcPct val="0"/>
              </a:spcAft>
              <a:buFont typeface="Arial" panose="020B0604020202020204" pitchFamily="34" charset="0"/>
              <a:buNone/>
              <a:defRPr/>
            </a:pPr>
            <a:r>
              <a:rPr lang="en-AU" altLang="en-US" dirty="0"/>
              <a:t>What is the teaching challenge that keeps you awake at night? </a:t>
            </a:r>
          </a:p>
          <a:p>
            <a:pPr marL="0" indent="0" eaLnBrk="1" hangingPunct="1">
              <a:spcBef>
                <a:spcPct val="0"/>
              </a:spcBef>
              <a:spcAft>
                <a:spcPct val="0"/>
              </a:spcAft>
              <a:buFont typeface="Arial" panose="020B0604020202020204" pitchFamily="34" charset="0"/>
              <a:buNone/>
              <a:defRPr/>
            </a:pPr>
            <a:endParaRPr lang="en-AU" altLang="en-US" dirty="0"/>
          </a:p>
          <a:p>
            <a:pPr eaLnBrk="1" hangingPunct="1">
              <a:spcBef>
                <a:spcPct val="0"/>
              </a:spcBef>
              <a:spcAft>
                <a:spcPct val="0"/>
              </a:spcAft>
              <a:buFontTx/>
              <a:buChar char="•"/>
              <a:defRPr/>
            </a:pPr>
            <a:endParaRPr lang="en-AU" altLang="en-US" dirty="0"/>
          </a:p>
          <a:p>
            <a:pPr marL="0" indent="0" eaLnBrk="1" hangingPunct="1">
              <a:spcBef>
                <a:spcPct val="0"/>
              </a:spcBef>
              <a:spcAft>
                <a:spcPct val="0"/>
              </a:spcAft>
              <a:buFont typeface="Arial" panose="020B0604020202020204" pitchFamily="34" charset="0"/>
              <a:buNone/>
              <a:defRPr/>
            </a:pPr>
            <a:r>
              <a:rPr lang="en-AU" altLang="en-US" dirty="0"/>
              <a:t>We will allocate into groups 1-5 – access the link to a </a:t>
            </a:r>
            <a:r>
              <a:rPr lang="en-AU" altLang="en-US" dirty="0" err="1"/>
              <a:t>padlet</a:t>
            </a:r>
            <a:r>
              <a:rPr lang="en-AU" altLang="en-US" dirty="0"/>
              <a:t> in the chat box and add your responses to the slide for your group number. </a:t>
            </a:r>
          </a:p>
          <a:p>
            <a:pPr marL="0" indent="0" eaLnBrk="1" hangingPunct="1">
              <a:spcBef>
                <a:spcPct val="0"/>
              </a:spcBef>
              <a:spcAft>
                <a:spcPct val="0"/>
              </a:spcAft>
              <a:buFont typeface="Arial" panose="020B0604020202020204" pitchFamily="34" charset="0"/>
              <a:buNone/>
              <a:defRPr/>
            </a:pPr>
            <a:endParaRPr lang="en-AU" altLang="en-US" dirty="0"/>
          </a:p>
          <a:p>
            <a:pPr marL="0" indent="0" eaLnBrk="1" hangingPunct="1">
              <a:spcBef>
                <a:spcPct val="0"/>
              </a:spcBef>
              <a:spcAft>
                <a:spcPct val="0"/>
              </a:spcAft>
              <a:buNone/>
              <a:defRPr/>
            </a:pPr>
            <a:r>
              <a:rPr lang="en-US" altLang="en-US" dirty="0">
                <a:hlinkClick r:id="rId2"/>
              </a:rPr>
              <a:t>https://padlet.com/sarah_hattam/48qqqupy3b4s6kzt</a:t>
            </a:r>
            <a:r>
              <a:rPr lang="en-US" altLang="en-US" dirty="0"/>
              <a:t> </a:t>
            </a:r>
          </a:p>
        </p:txBody>
      </p:sp>
    </p:spTree>
  </p:cSld>
  <p:clrMapOvr>
    <a:masterClrMapping/>
  </p:clrMapOvr>
  <p:transition spd="slow" advTm="5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Placeholder 1">
            <a:extLst>
              <a:ext uri="{FF2B5EF4-FFF2-40B4-BE49-F238E27FC236}">
                <a16:creationId xmlns:a16="http://schemas.microsoft.com/office/drawing/2014/main" id="{BC1A8B08-8F05-5A43-9802-452700080C5B}"/>
              </a:ext>
            </a:extLst>
          </p:cNvPr>
          <p:cNvSpPr>
            <a:spLocks noGrp="1" noChangeArrowheads="1"/>
          </p:cNvSpPr>
          <p:nvPr>
            <p:ph type="body" sz="quarter" idx="11"/>
          </p:nvPr>
        </p:nvSpPr>
        <p:spPr bwMode="auto">
          <a:xfrm>
            <a:off x="415925" y="571500"/>
            <a:ext cx="8291513"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US" altLang="en-US"/>
          </a:p>
        </p:txBody>
      </p:sp>
      <p:sp>
        <p:nvSpPr>
          <p:cNvPr id="69635" name="Text Placeholder 2">
            <a:extLst>
              <a:ext uri="{FF2B5EF4-FFF2-40B4-BE49-F238E27FC236}">
                <a16:creationId xmlns:a16="http://schemas.microsoft.com/office/drawing/2014/main" id="{290CFD26-D6E0-0648-AA58-EDC2DC37B9B7}"/>
              </a:ext>
            </a:extLst>
          </p:cNvPr>
          <p:cNvSpPr>
            <a:spLocks noGrp="1" noChangeArrowheads="1"/>
          </p:cNvSpPr>
          <p:nvPr>
            <p:ph type="body" sz="quarter" idx="12"/>
          </p:nvPr>
        </p:nvSpPr>
        <p:spPr bwMode="auto">
          <a:xfrm>
            <a:off x="415925" y="2205038"/>
            <a:ext cx="8280400" cy="333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spcBef>
                <a:spcPct val="0"/>
              </a:spcBef>
              <a:spcAft>
                <a:spcPct val="0"/>
              </a:spcAft>
              <a:buFontTx/>
              <a:buNone/>
            </a:pPr>
            <a:r>
              <a:rPr lang="en-AU" altLang="en-US" sz="3200"/>
              <a:t>Presentation: Inclusive Higher Education Pedagogies </a:t>
            </a:r>
            <a:endParaRPr lang="en-US" altLang="en-US" sz="3200"/>
          </a:p>
        </p:txBody>
      </p:sp>
    </p:spTree>
  </p:cSld>
  <p:clrMapOvr>
    <a:masterClrMapping/>
  </p:clrMapOvr>
  <p:transition spd="slow" advTm="5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Placeholder 2">
            <a:extLst>
              <a:ext uri="{FF2B5EF4-FFF2-40B4-BE49-F238E27FC236}">
                <a16:creationId xmlns:a16="http://schemas.microsoft.com/office/drawing/2014/main" id="{AE80F4C2-B1B6-8346-A608-3ABF6D62586F}"/>
              </a:ext>
            </a:extLst>
          </p:cNvPr>
          <p:cNvSpPr>
            <a:spLocks noGrp="1" noChangeArrowheads="1"/>
          </p:cNvSpPr>
          <p:nvPr>
            <p:ph type="body" sz="quarter" idx="11"/>
          </p:nvPr>
        </p:nvSpPr>
        <p:spPr bwMode="auto">
          <a:xfrm>
            <a:off x="304800" y="1189038"/>
            <a:ext cx="8258175" cy="48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2400">
                <a:solidFill>
                  <a:srgbClr val="002060"/>
                </a:solidFill>
              </a:rPr>
              <a:t>Why Inclusive Pedagogies? </a:t>
            </a:r>
          </a:p>
          <a:p>
            <a:r>
              <a:rPr lang="en-AU" altLang="en-US" sz="2400">
                <a:solidFill>
                  <a:srgbClr val="002060"/>
                </a:solidFill>
              </a:rPr>
              <a:t>Why Now? </a:t>
            </a:r>
          </a:p>
          <a:p>
            <a:r>
              <a:rPr lang="en-AU" altLang="en-US" sz="2400">
                <a:solidFill>
                  <a:srgbClr val="002060"/>
                </a:solidFill>
              </a:rPr>
              <a:t>Supporting students transition into and through HE</a:t>
            </a:r>
          </a:p>
        </p:txBody>
      </p:sp>
      <p:sp>
        <p:nvSpPr>
          <p:cNvPr id="7" name="Rectangle 6">
            <a:extLst>
              <a:ext uri="{FF2B5EF4-FFF2-40B4-BE49-F238E27FC236}">
                <a16:creationId xmlns:a16="http://schemas.microsoft.com/office/drawing/2014/main" id="{592D7DCD-9397-4446-A599-C6E7BA2C2258}"/>
              </a:ext>
            </a:extLst>
          </p:cNvPr>
          <p:cNvSpPr/>
          <p:nvPr/>
        </p:nvSpPr>
        <p:spPr>
          <a:xfrm>
            <a:off x="1655763" y="2971800"/>
            <a:ext cx="6230937" cy="1338263"/>
          </a:xfrm>
          <a:prstGeom prst="rect">
            <a:avLst/>
          </a:prstGeom>
          <a:solidFill>
            <a:schemeClr val="accent1">
              <a:lumMod val="75000"/>
            </a:schemeClr>
          </a:solidFill>
        </p:spPr>
        <p:txBody>
          <a:bodyPr>
            <a:spAutoFit/>
          </a:bodyPr>
          <a:lstStyle/>
          <a:p>
            <a:pPr defTabSz="685800" eaLnBrk="1" fontAlgn="auto" hangingPunct="1">
              <a:spcBef>
                <a:spcPts val="0"/>
              </a:spcBef>
              <a:spcAft>
                <a:spcPts val="0"/>
              </a:spcAft>
              <a:defRPr/>
            </a:pPr>
            <a:r>
              <a:rPr lang="en-AU" sz="1350" i="1" dirty="0">
                <a:solidFill>
                  <a:srgbClr val="000000"/>
                </a:solidFill>
                <a:latin typeface="Arial"/>
                <a:ea typeface="+mn-ea"/>
              </a:rPr>
              <a:t>University study is a choice, with many students engaged in a continual and active negotiation to ‘stay or go’. In this context, how may academics better create a welcoming environment for new students while still ensuring progress within the system? How do we best support underrepresented students in navigating their commencement to university culture? </a:t>
            </a:r>
            <a:r>
              <a:rPr lang="en-AU" sz="1350" dirty="0">
                <a:solidFill>
                  <a:srgbClr val="000000"/>
                </a:solidFill>
                <a:latin typeface="Arial"/>
                <a:ea typeface="+mn-ea"/>
              </a:rPr>
              <a:t>(Hattam, Stokes &amp; Ulpen 2018).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1">
            <a:extLst>
              <a:ext uri="{FF2B5EF4-FFF2-40B4-BE49-F238E27FC236}">
                <a16:creationId xmlns:a16="http://schemas.microsoft.com/office/drawing/2014/main" id="{B94245BF-0ADE-EF45-9A55-52679EC54CE6}"/>
              </a:ext>
            </a:extLst>
          </p:cNvPr>
          <p:cNvSpPr>
            <a:spLocks noGrp="1" noChangeArrowheads="1"/>
          </p:cNvSpPr>
          <p:nvPr>
            <p:ph type="body" sz="quarter" idx="10"/>
          </p:nvPr>
        </p:nvSpPr>
        <p:spPr bwMode="auto">
          <a:xfrm>
            <a:off x="249238" y="115888"/>
            <a:ext cx="6194425" cy="48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a:t>Provocation </a:t>
            </a:r>
            <a:endParaRPr lang="en-US" altLang="en-US"/>
          </a:p>
        </p:txBody>
      </p:sp>
      <p:sp>
        <p:nvSpPr>
          <p:cNvPr id="71683" name="Text Placeholder 2">
            <a:extLst>
              <a:ext uri="{FF2B5EF4-FFF2-40B4-BE49-F238E27FC236}">
                <a16:creationId xmlns:a16="http://schemas.microsoft.com/office/drawing/2014/main" id="{C429142B-7307-2E47-AA5D-33988888813A}"/>
              </a:ext>
            </a:extLst>
          </p:cNvPr>
          <p:cNvSpPr>
            <a:spLocks noGrp="1" noChangeArrowheads="1"/>
          </p:cNvSpPr>
          <p:nvPr>
            <p:ph type="body" sz="quarter" idx="11"/>
          </p:nvPr>
        </p:nvSpPr>
        <p:spPr bwMode="auto">
          <a:xfrm>
            <a:off x="249238" y="776288"/>
            <a:ext cx="8694737" cy="48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0"/>
              <a:t>As the student cohort in Bachelor level study becomes increasingly diverse, adopting critical, enabling, transition or inclusive pedagogical approaches in undergraduate teaching would not only support a social justice agenda for widening participation, but also improve overall student engagement, retention and satisfaction with teaching. </a:t>
            </a:r>
          </a:p>
          <a:p>
            <a:endParaRPr lang="en-US" altLang="en-US" b="0"/>
          </a:p>
          <a:p>
            <a:endParaRPr lang="en-US" altLang="en-US" b="0"/>
          </a:p>
          <a:p>
            <a:endParaRPr lang="en-US" altLang="en-US" b="0"/>
          </a:p>
          <a:p>
            <a:endParaRPr lang="en-US" altLang="en-US" b="0"/>
          </a:p>
          <a:p>
            <a:endParaRPr lang="en-US" altLang="en-US" b="0"/>
          </a:p>
          <a:p>
            <a:endParaRPr lang="en-US" altLang="en-US" b="0"/>
          </a:p>
          <a:p>
            <a:endParaRPr lang="en-US" altLang="en-US" b="0"/>
          </a:p>
        </p:txBody>
      </p:sp>
      <p:pic>
        <p:nvPicPr>
          <p:cNvPr id="71684" name="Picture 3">
            <a:extLst>
              <a:ext uri="{FF2B5EF4-FFF2-40B4-BE49-F238E27FC236}">
                <a16:creationId xmlns:a16="http://schemas.microsoft.com/office/drawing/2014/main" id="{9E6B65CD-4002-4344-90AD-58253A72B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974850"/>
            <a:ext cx="594042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CF98466-1F8D-734F-BD0B-5D5E5A6EB012}"/>
              </a:ext>
            </a:extLst>
          </p:cNvPr>
          <p:cNvSpPr txBox="1">
            <a:spLocks noChangeArrowheads="1"/>
          </p:cNvSpPr>
          <p:nvPr/>
        </p:nvSpPr>
        <p:spPr bwMode="auto">
          <a:xfrm>
            <a:off x="1079500" y="5130800"/>
            <a:ext cx="7034213" cy="46196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1200">
                <a:solidFill>
                  <a:srgbClr val="000000"/>
                </a:solidFill>
              </a:rPr>
              <a:t>Widening Participation Policy: 2020 target that “</a:t>
            </a:r>
            <a:r>
              <a:rPr lang="en-AU" altLang="en-US" sz="1200" i="1">
                <a:solidFill>
                  <a:srgbClr val="000000"/>
                </a:solidFill>
              </a:rPr>
              <a:t>20 per cent of undergraduate enrolments in HE should be students from lower socio-economic backgrounds</a:t>
            </a:r>
            <a:r>
              <a:rPr lang="en-AU" altLang="en-US" sz="1200">
                <a:solidFill>
                  <a:srgbClr val="000000"/>
                </a:solidFill>
              </a:rPr>
              <a:t>” (Bradley 2008, p. xiv).   </a:t>
            </a:r>
            <a:endParaRPr lang="en-US" altLang="en-US" sz="120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Placeholder 1">
            <a:extLst>
              <a:ext uri="{FF2B5EF4-FFF2-40B4-BE49-F238E27FC236}">
                <a16:creationId xmlns:a16="http://schemas.microsoft.com/office/drawing/2014/main" id="{62237A2E-196F-4E49-9654-81DD7FE3AA8E}"/>
              </a:ext>
            </a:extLst>
          </p:cNvPr>
          <p:cNvSpPr>
            <a:spLocks noGrp="1" noChangeArrowheads="1"/>
          </p:cNvSpPr>
          <p:nvPr>
            <p:ph type="body" sz="quarter" idx="11"/>
          </p:nvPr>
        </p:nvSpPr>
        <p:spPr bwMode="auto">
          <a:xfrm>
            <a:off x="387350" y="371475"/>
            <a:ext cx="82899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altLang="en-US"/>
              <a:t>Higher Education Pedagogies </a:t>
            </a:r>
            <a:endParaRPr lang="en-US" altLang="en-US"/>
          </a:p>
        </p:txBody>
      </p:sp>
      <p:sp>
        <p:nvSpPr>
          <p:cNvPr id="73731" name="Text Placeholder 2">
            <a:extLst>
              <a:ext uri="{FF2B5EF4-FFF2-40B4-BE49-F238E27FC236}">
                <a16:creationId xmlns:a16="http://schemas.microsoft.com/office/drawing/2014/main" id="{EFD7CB07-A3B1-5B4F-A257-10C7AC65317D}"/>
              </a:ext>
            </a:extLst>
          </p:cNvPr>
          <p:cNvSpPr>
            <a:spLocks noGrp="1" noChangeArrowheads="1"/>
          </p:cNvSpPr>
          <p:nvPr>
            <p:ph type="body" sz="quarter" idx="12"/>
          </p:nvPr>
        </p:nvSpPr>
        <p:spPr bwMode="auto">
          <a:xfrm>
            <a:off x="415925" y="1268413"/>
            <a:ext cx="8728075" cy="334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spcAft>
                <a:spcPct val="0"/>
              </a:spcAft>
              <a:buFontTx/>
              <a:buNone/>
            </a:pPr>
            <a:r>
              <a:rPr lang="en-AU" altLang="en-US"/>
              <a:t>‘</a:t>
            </a:r>
            <a:r>
              <a:rPr lang="en-AU" altLang="en-US" i="1"/>
              <a:t>Good teaching is getting most students to use the higher cognitive level processes that the more academic students use spontaneously</a:t>
            </a:r>
            <a:r>
              <a:rPr lang="en-AU" altLang="en-US"/>
              <a:t>’ (John Biggs 1999)</a:t>
            </a:r>
          </a:p>
          <a:p>
            <a:pPr marL="0" indent="0">
              <a:spcBef>
                <a:spcPct val="0"/>
              </a:spcBef>
              <a:spcAft>
                <a:spcPct val="0"/>
              </a:spcAft>
              <a:buFontTx/>
              <a:buNone/>
            </a:pPr>
            <a:endParaRPr lang="en-AU" altLang="en-US"/>
          </a:p>
          <a:p>
            <a:pPr marL="0" indent="0">
              <a:spcBef>
                <a:spcPct val="0"/>
              </a:spcBef>
              <a:spcAft>
                <a:spcPct val="0"/>
              </a:spcAft>
              <a:buFontTx/>
              <a:buNone/>
            </a:pPr>
            <a:r>
              <a:rPr lang="en-AU" altLang="en-US"/>
              <a:t>Student centred </a:t>
            </a:r>
          </a:p>
          <a:p>
            <a:pPr marL="0" indent="0">
              <a:spcBef>
                <a:spcPct val="0"/>
              </a:spcBef>
              <a:spcAft>
                <a:spcPct val="0"/>
              </a:spcAft>
              <a:buFontTx/>
              <a:buNone/>
            </a:pPr>
            <a:r>
              <a:rPr lang="en-AU" altLang="en-US"/>
              <a:t>Constructive alignment (objectives, assessment, curriculum)</a:t>
            </a:r>
          </a:p>
          <a:p>
            <a:pPr marL="0" indent="0">
              <a:spcBef>
                <a:spcPct val="0"/>
              </a:spcBef>
              <a:spcAft>
                <a:spcPct val="0"/>
              </a:spcAft>
              <a:buFontTx/>
              <a:buNone/>
            </a:pPr>
            <a:r>
              <a:rPr lang="en-AU" altLang="en-US"/>
              <a:t>‘Deep’ learning approaches </a:t>
            </a:r>
          </a:p>
          <a:p>
            <a:pPr marL="0" indent="0">
              <a:spcBef>
                <a:spcPct val="0"/>
              </a:spcBef>
              <a:spcAft>
                <a:spcPct val="0"/>
              </a:spcAft>
              <a:buFontTx/>
              <a:buNone/>
            </a:pPr>
            <a:r>
              <a:rPr lang="en-AU" altLang="en-US"/>
              <a:t>Problem-based learning </a:t>
            </a:r>
          </a:p>
          <a:p>
            <a:pPr marL="0" indent="0">
              <a:spcBef>
                <a:spcPct val="0"/>
              </a:spcBef>
              <a:spcAft>
                <a:spcPct val="0"/>
              </a:spcAft>
              <a:buFontTx/>
              <a:buNone/>
            </a:pPr>
            <a:r>
              <a:rPr lang="en-AU" altLang="en-US"/>
              <a:t>Central focus on </a:t>
            </a:r>
            <a:r>
              <a:rPr lang="en-AU" altLang="en-US" i="1"/>
              <a:t>learning tasks </a:t>
            </a:r>
          </a:p>
          <a:p>
            <a:pPr marL="0" indent="0">
              <a:spcBef>
                <a:spcPct val="0"/>
              </a:spcBef>
              <a:spcAft>
                <a:spcPct val="0"/>
              </a:spcAft>
              <a:buFontTx/>
              <a:buNone/>
            </a:pPr>
            <a:endParaRPr lang="en-AU" altLang="en-US"/>
          </a:p>
          <a:p>
            <a:pPr marL="0" indent="0">
              <a:spcBef>
                <a:spcPct val="0"/>
              </a:spcBef>
              <a:spcAft>
                <a:spcPct val="0"/>
              </a:spcAft>
              <a:buFontTx/>
              <a:buNone/>
            </a:pPr>
            <a:r>
              <a:rPr lang="en-AU" altLang="en-US"/>
              <a:t>Universal Design for Learning (UDL)</a:t>
            </a:r>
          </a:p>
          <a:p>
            <a:pPr marL="0" indent="0">
              <a:spcBef>
                <a:spcPct val="0"/>
              </a:spcBef>
              <a:spcAft>
                <a:spcPct val="0"/>
              </a:spcAft>
              <a:buFontTx/>
              <a:buNone/>
            </a:pPr>
            <a:r>
              <a:rPr lang="en-AU" altLang="en-US"/>
              <a:t>Digital strategies </a:t>
            </a:r>
          </a:p>
          <a:p>
            <a:pPr marL="0" indent="0">
              <a:spcBef>
                <a:spcPct val="0"/>
              </a:spcBef>
              <a:spcAft>
                <a:spcPct val="0"/>
              </a:spcAft>
              <a:buFontTx/>
              <a:buNone/>
            </a:pPr>
            <a:r>
              <a:rPr lang="en-AU" altLang="en-US"/>
              <a:t>Authentic assessment </a:t>
            </a:r>
          </a:p>
          <a:p>
            <a:pPr marL="0" indent="0">
              <a:spcBef>
                <a:spcPct val="0"/>
              </a:spcBef>
              <a:spcAft>
                <a:spcPct val="0"/>
              </a:spcAft>
              <a:buFontTx/>
              <a:buNone/>
            </a:pPr>
            <a:endParaRPr lang="en-AU" altLang="en-US"/>
          </a:p>
          <a:p>
            <a:pPr marL="0" indent="0">
              <a:spcBef>
                <a:spcPct val="0"/>
              </a:spcBef>
              <a:spcAft>
                <a:spcPct val="0"/>
              </a:spcAft>
              <a:buFontTx/>
              <a:buNone/>
            </a:pPr>
            <a:endParaRPr lang="en-AU" altLang="en-US"/>
          </a:p>
          <a:p>
            <a:pPr marL="0" indent="0">
              <a:spcBef>
                <a:spcPct val="0"/>
              </a:spcBef>
              <a:spcAft>
                <a:spcPct val="0"/>
              </a:spcAft>
              <a:buFontTx/>
              <a:buNone/>
            </a:pPr>
            <a:endParaRPr lang="en-US" altLang="en-US"/>
          </a:p>
        </p:txBody>
      </p:sp>
    </p:spTree>
  </p:cSld>
  <p:clrMapOvr>
    <a:masterClrMapping/>
  </p:clrMapOvr>
  <p:transition spd="slow" advTm="5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Placeholder 1">
            <a:extLst>
              <a:ext uri="{FF2B5EF4-FFF2-40B4-BE49-F238E27FC236}">
                <a16:creationId xmlns:a16="http://schemas.microsoft.com/office/drawing/2014/main" id="{0B22854B-F484-6A4E-BC47-1D7168184DAE}"/>
              </a:ext>
            </a:extLst>
          </p:cNvPr>
          <p:cNvSpPr>
            <a:spLocks noGrp="1" noChangeArrowheads="1"/>
          </p:cNvSpPr>
          <p:nvPr>
            <p:ph type="body" sz="quarter" idx="11"/>
          </p:nvPr>
        </p:nvSpPr>
        <p:spPr bwMode="auto">
          <a:xfrm>
            <a:off x="415925" y="571500"/>
            <a:ext cx="8291513"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altLang="en-US"/>
              <a:t>Higher Education Pedagogies </a:t>
            </a:r>
            <a:endParaRPr lang="en-US" altLang="en-US"/>
          </a:p>
          <a:p>
            <a:endParaRPr lang="en-US" altLang="en-US"/>
          </a:p>
        </p:txBody>
      </p:sp>
      <p:sp>
        <p:nvSpPr>
          <p:cNvPr id="74755" name="Text Placeholder 2">
            <a:extLst>
              <a:ext uri="{FF2B5EF4-FFF2-40B4-BE49-F238E27FC236}">
                <a16:creationId xmlns:a16="http://schemas.microsoft.com/office/drawing/2014/main" id="{32054D85-3B59-924F-A336-E964F1A18331}"/>
              </a:ext>
            </a:extLst>
          </p:cNvPr>
          <p:cNvSpPr>
            <a:spLocks noGrp="1" noChangeArrowheads="1"/>
          </p:cNvSpPr>
          <p:nvPr>
            <p:ph type="body" sz="quarter" idx="12"/>
          </p:nvPr>
        </p:nvSpPr>
        <p:spPr bwMode="auto">
          <a:xfrm>
            <a:off x="415925" y="1341438"/>
            <a:ext cx="8280400" cy="333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spcAft>
                <a:spcPct val="0"/>
              </a:spcAft>
              <a:buFontTx/>
              <a:buNone/>
            </a:pPr>
            <a:r>
              <a:rPr lang="en-AU" altLang="en-US" sz="2000"/>
              <a:t>‘</a:t>
            </a:r>
            <a:r>
              <a:rPr lang="en-AU" altLang="en-US" sz="2000" i="1"/>
              <a:t>To become a good teacher, first you must understand your students' experiences of learning</a:t>
            </a:r>
            <a:r>
              <a:rPr lang="en-AU" altLang="en-US" sz="2000"/>
              <a:t>’ (Paul Ramsden 2003). </a:t>
            </a:r>
          </a:p>
          <a:p>
            <a:pPr marL="0" indent="0">
              <a:spcBef>
                <a:spcPct val="0"/>
              </a:spcBef>
              <a:spcAft>
                <a:spcPct val="0"/>
              </a:spcAft>
              <a:buFontTx/>
              <a:buNone/>
            </a:pPr>
            <a:endParaRPr lang="en-AU" altLang="en-US" sz="2000"/>
          </a:p>
          <a:p>
            <a:pPr marL="0" indent="0">
              <a:spcBef>
                <a:spcPct val="0"/>
              </a:spcBef>
              <a:spcAft>
                <a:spcPct val="0"/>
              </a:spcAft>
              <a:buFontTx/>
              <a:buNone/>
            </a:pPr>
            <a:r>
              <a:rPr lang="en-AU" altLang="en-US" sz="2000" i="1"/>
              <a:t>6 Key Principles</a:t>
            </a:r>
          </a:p>
          <a:p>
            <a:pPr marL="0" indent="0">
              <a:spcBef>
                <a:spcPct val="0"/>
              </a:spcBef>
              <a:spcAft>
                <a:spcPct val="0"/>
              </a:spcAft>
              <a:buFontTx/>
              <a:buNone/>
            </a:pPr>
            <a:endParaRPr lang="en-AU" altLang="en-US" sz="2000"/>
          </a:p>
          <a:p>
            <a:pPr marL="0" indent="0">
              <a:spcBef>
                <a:spcPct val="0"/>
              </a:spcBef>
              <a:spcAft>
                <a:spcPct val="0"/>
              </a:spcAft>
              <a:buFontTx/>
              <a:buAutoNum type="arabicPeriod"/>
            </a:pPr>
            <a:r>
              <a:rPr lang="en-AU" altLang="en-US" sz="2000"/>
              <a:t>Interest and explanation (</a:t>
            </a:r>
            <a:r>
              <a:rPr lang="en-AU" altLang="en-US" sz="2000" i="1"/>
              <a:t>interesting</a:t>
            </a:r>
            <a:r>
              <a:rPr lang="en-AU" altLang="en-US" sz="2000"/>
              <a:t>)</a:t>
            </a:r>
          </a:p>
          <a:p>
            <a:pPr marL="0" indent="0">
              <a:spcBef>
                <a:spcPct val="0"/>
              </a:spcBef>
              <a:spcAft>
                <a:spcPct val="0"/>
              </a:spcAft>
              <a:buFontTx/>
              <a:buAutoNum type="arabicPeriod"/>
            </a:pPr>
            <a:r>
              <a:rPr lang="en-AU" altLang="en-US" sz="2000"/>
              <a:t>Concern and respect for students and student learning (</a:t>
            </a:r>
            <a:r>
              <a:rPr lang="en-AU" altLang="en-US" sz="2000" i="1"/>
              <a:t>care</a:t>
            </a:r>
            <a:r>
              <a:rPr lang="en-AU" altLang="en-US" sz="2000"/>
              <a:t>)</a:t>
            </a:r>
          </a:p>
          <a:p>
            <a:pPr marL="0" indent="0">
              <a:spcBef>
                <a:spcPct val="0"/>
              </a:spcBef>
              <a:spcAft>
                <a:spcPct val="0"/>
              </a:spcAft>
              <a:buFontTx/>
              <a:buAutoNum type="arabicPeriod"/>
            </a:pPr>
            <a:r>
              <a:rPr lang="en-AU" altLang="en-US" sz="2000"/>
              <a:t>Appropriate assessment and feedback (</a:t>
            </a:r>
            <a:r>
              <a:rPr lang="en-AU" altLang="en-US" sz="2000" i="1"/>
              <a:t>helpful</a:t>
            </a:r>
            <a:r>
              <a:rPr lang="en-AU" altLang="en-US" sz="2000"/>
              <a:t>) </a:t>
            </a:r>
          </a:p>
          <a:p>
            <a:pPr marL="0" indent="0">
              <a:spcBef>
                <a:spcPct val="0"/>
              </a:spcBef>
              <a:spcAft>
                <a:spcPct val="0"/>
              </a:spcAft>
              <a:buFontTx/>
              <a:buAutoNum type="arabicPeriod"/>
            </a:pPr>
            <a:r>
              <a:rPr lang="en-AU" altLang="en-US" sz="2000"/>
              <a:t>Clear goals and intellectual challenge </a:t>
            </a:r>
          </a:p>
          <a:p>
            <a:pPr marL="0" indent="0">
              <a:spcBef>
                <a:spcPct val="0"/>
              </a:spcBef>
              <a:spcAft>
                <a:spcPct val="0"/>
              </a:spcAft>
              <a:buFontTx/>
              <a:buAutoNum type="arabicPeriod"/>
            </a:pPr>
            <a:r>
              <a:rPr lang="en-AU" altLang="en-US" sz="2000"/>
              <a:t>Independence, control and engagement (</a:t>
            </a:r>
            <a:r>
              <a:rPr lang="en-AU" altLang="en-US" sz="2000" i="1"/>
              <a:t>student choice</a:t>
            </a:r>
            <a:r>
              <a:rPr lang="en-AU" altLang="en-US" sz="2000"/>
              <a:t>) </a:t>
            </a:r>
          </a:p>
          <a:p>
            <a:pPr marL="0" indent="0">
              <a:spcBef>
                <a:spcPct val="0"/>
              </a:spcBef>
              <a:spcAft>
                <a:spcPct val="0"/>
              </a:spcAft>
              <a:buFontTx/>
              <a:buAutoNum type="arabicPeriod"/>
            </a:pPr>
            <a:r>
              <a:rPr lang="en-AU" altLang="en-US" sz="2000"/>
              <a:t>Learning from students (</a:t>
            </a:r>
            <a:r>
              <a:rPr lang="en-AU" altLang="en-US" sz="2000" i="1"/>
              <a:t>evaluation and reflection</a:t>
            </a:r>
            <a:r>
              <a:rPr lang="en-AU" altLang="en-US" sz="2000"/>
              <a:t>) </a:t>
            </a:r>
          </a:p>
          <a:p>
            <a:pPr marL="0" indent="0">
              <a:spcBef>
                <a:spcPct val="0"/>
              </a:spcBef>
              <a:spcAft>
                <a:spcPct val="0"/>
              </a:spcAft>
              <a:buFontTx/>
              <a:buAutoNum type="arabicPeriod"/>
            </a:pPr>
            <a:endParaRPr lang="en-AU" altLang="en-US" sz="2000"/>
          </a:p>
          <a:p>
            <a:pPr marL="0" indent="0">
              <a:spcBef>
                <a:spcPct val="0"/>
              </a:spcBef>
              <a:spcAft>
                <a:spcPct val="0"/>
              </a:spcAft>
              <a:buFontTx/>
              <a:buNone/>
            </a:pPr>
            <a:endParaRPr lang="en-AU" altLang="en-US" sz="2000"/>
          </a:p>
          <a:p>
            <a:pPr marL="0" indent="0">
              <a:spcBef>
                <a:spcPct val="0"/>
              </a:spcBef>
              <a:spcAft>
                <a:spcPct val="0"/>
              </a:spcAft>
              <a:buFontTx/>
              <a:buNone/>
            </a:pPr>
            <a:r>
              <a:rPr lang="en-AU" altLang="en-US" sz="2000" i="1"/>
              <a:t>‘Learning to Teach in Higher Education’ </a:t>
            </a:r>
          </a:p>
          <a:p>
            <a:pPr marL="0" indent="0">
              <a:spcBef>
                <a:spcPct val="0"/>
              </a:spcBef>
              <a:spcAft>
                <a:spcPct val="0"/>
              </a:spcAft>
              <a:buFontTx/>
              <a:buAutoNum type="arabicPeriod"/>
            </a:pPr>
            <a:endParaRPr lang="en-AU" altLang="en-US" sz="2000"/>
          </a:p>
          <a:p>
            <a:pPr marL="0" indent="0">
              <a:spcBef>
                <a:spcPct val="0"/>
              </a:spcBef>
              <a:spcAft>
                <a:spcPct val="0"/>
              </a:spcAft>
              <a:buFontTx/>
              <a:buAutoNum type="arabicPeriod"/>
            </a:pPr>
            <a:endParaRPr lang="en-AU" altLang="en-US" sz="2000"/>
          </a:p>
          <a:p>
            <a:pPr marL="0" indent="0">
              <a:spcBef>
                <a:spcPct val="0"/>
              </a:spcBef>
              <a:spcAft>
                <a:spcPct val="0"/>
              </a:spcAft>
              <a:buFontTx/>
              <a:buAutoNum type="arabicPeriod"/>
            </a:pPr>
            <a:endParaRPr lang="en-AU" altLang="en-US"/>
          </a:p>
          <a:p>
            <a:pPr marL="0" indent="0">
              <a:spcBef>
                <a:spcPct val="0"/>
              </a:spcBef>
              <a:spcAft>
                <a:spcPct val="0"/>
              </a:spcAft>
              <a:buFontTx/>
              <a:buNone/>
            </a:pPr>
            <a:endParaRPr lang="en-AU" altLang="en-US"/>
          </a:p>
          <a:p>
            <a:pPr marL="0" indent="0">
              <a:spcBef>
                <a:spcPct val="0"/>
              </a:spcBef>
              <a:spcAft>
                <a:spcPct val="0"/>
              </a:spcAft>
              <a:buFontTx/>
              <a:buNone/>
            </a:pPr>
            <a:endParaRPr lang="en-US" altLang="en-US"/>
          </a:p>
        </p:txBody>
      </p:sp>
    </p:spTree>
  </p:cSld>
  <p:clrMapOvr>
    <a:masterClrMapping/>
  </p:clrMapOvr>
  <p:transition spd="slow" advTm="5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1">
            <a:extLst>
              <a:ext uri="{FF2B5EF4-FFF2-40B4-BE49-F238E27FC236}">
                <a16:creationId xmlns:a16="http://schemas.microsoft.com/office/drawing/2014/main" id="{F0209E00-55F0-FD4B-AE79-9E5162FCB691}"/>
              </a:ext>
            </a:extLst>
          </p:cNvPr>
          <p:cNvSpPr>
            <a:spLocks noGrp="1" noChangeArrowheads="1"/>
          </p:cNvSpPr>
          <p:nvPr>
            <p:ph type="body" sz="quarter" idx="10"/>
          </p:nvPr>
        </p:nvSpPr>
        <p:spPr bwMode="auto">
          <a:xfrm>
            <a:off x="396875" y="193675"/>
            <a:ext cx="8283575" cy="693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2800"/>
              <a:t>Transition Pedagogy (Kift, Nelson &amp; Clarke) </a:t>
            </a:r>
            <a:endParaRPr lang="en-US" altLang="en-US" sz="2800"/>
          </a:p>
        </p:txBody>
      </p:sp>
      <p:pic>
        <p:nvPicPr>
          <p:cNvPr id="76803" name="Picture 2">
            <a:extLst>
              <a:ext uri="{FF2B5EF4-FFF2-40B4-BE49-F238E27FC236}">
                <a16:creationId xmlns:a16="http://schemas.microsoft.com/office/drawing/2014/main" id="{2DE83179-DFC5-0240-81A7-DB98AFF5A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887413"/>
            <a:ext cx="7035800"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8">
            <a:extLst>
              <a:ext uri="{FF2B5EF4-FFF2-40B4-BE49-F238E27FC236}">
                <a16:creationId xmlns:a16="http://schemas.microsoft.com/office/drawing/2014/main" id="{64B07856-BCEA-144E-9CA8-7953593D222D}"/>
              </a:ext>
            </a:extLst>
          </p:cNvPr>
          <p:cNvSpPr txBox="1">
            <a:spLocks noChangeArrowheads="1"/>
          </p:cNvSpPr>
          <p:nvPr/>
        </p:nvSpPr>
        <p:spPr bwMode="auto">
          <a:xfrm>
            <a:off x="2627313" y="5373688"/>
            <a:ext cx="6124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en-US">
                <a:solidFill>
                  <a:schemeClr val="bg1"/>
                </a:solidFill>
              </a:rPr>
              <a:t>Kift, S., &amp; Nelson, K. (2005). Beyond curriculum reform: Embedding the transition experience. In </a:t>
            </a:r>
            <a:r>
              <a:rPr lang="en-AU" altLang="en-US" i="1">
                <a:solidFill>
                  <a:schemeClr val="bg1"/>
                </a:solidFill>
              </a:rPr>
              <a:t>HERDSA conference 2005</a:t>
            </a:r>
            <a:r>
              <a:rPr lang="en-AU" altLang="en-US">
                <a:solidFill>
                  <a:schemeClr val="bg1"/>
                </a:solidFill>
              </a:rPr>
              <a:t> (pp. 225-235). University of Sydney.</a:t>
            </a:r>
            <a:endParaRPr lang="en-US" altLang="en-US">
              <a:solidFill>
                <a:schemeClr val="bg1"/>
              </a:solidFill>
            </a:endParaRPr>
          </a:p>
        </p:txBody>
      </p:sp>
    </p:spTree>
  </p:cSld>
  <p:clrMapOvr>
    <a:masterClrMapping/>
  </p:clrMapOvr>
  <p:transition spd="slow" advTm="5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a:extLst>
              <a:ext uri="{FF2B5EF4-FFF2-40B4-BE49-F238E27FC236}">
                <a16:creationId xmlns:a16="http://schemas.microsoft.com/office/drawing/2014/main" id="{256639DE-D2D5-BA48-A8C9-A21ADE6F1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04813"/>
            <a:ext cx="714216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a:extLst>
              <a:ext uri="{FF2B5EF4-FFF2-40B4-BE49-F238E27FC236}">
                <a16:creationId xmlns:a16="http://schemas.microsoft.com/office/drawing/2014/main" id="{7947421D-D91C-5E4B-BE19-364D4620D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113" y="165100"/>
            <a:ext cx="3913187"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C41A85A-C378-0D4F-B40C-4EAD90BE436C}"/>
              </a:ext>
            </a:extLst>
          </p:cNvPr>
          <p:cNvSpPr txBox="1"/>
          <p:nvPr/>
        </p:nvSpPr>
        <p:spPr>
          <a:xfrm>
            <a:off x="6527800" y="5229225"/>
            <a:ext cx="2070100" cy="300038"/>
          </a:xfrm>
          <a:prstGeom prst="rect">
            <a:avLst/>
          </a:prstGeom>
          <a:noFill/>
        </p:spPr>
        <p:txBody>
          <a:bodyPr>
            <a:spAutoFit/>
          </a:bodyPr>
          <a:lstStyle/>
          <a:p>
            <a:pPr defTabSz="685800" eaLnBrk="1" fontAlgn="auto" hangingPunct="1">
              <a:spcBef>
                <a:spcPts val="0"/>
              </a:spcBef>
              <a:spcAft>
                <a:spcPts val="0"/>
              </a:spcAft>
              <a:defRPr/>
            </a:pPr>
            <a:r>
              <a:rPr lang="en-AU" sz="1350" dirty="0">
                <a:solidFill>
                  <a:srgbClr val="000000"/>
                </a:solidFill>
                <a:latin typeface="Arial"/>
                <a:ea typeface="+mn-ea"/>
              </a:rPr>
              <a:t>Burke &amp; Crozier, p. 40. </a:t>
            </a:r>
            <a:endParaRPr lang="en-US" sz="1350" dirty="0">
              <a:solidFill>
                <a:srgbClr val="000000"/>
              </a:solidFill>
              <a:latin typeface="Arial"/>
              <a:ea typeface="+mn-ea"/>
            </a:endParaRPr>
          </a:p>
        </p:txBody>
      </p:sp>
      <p:sp>
        <p:nvSpPr>
          <p:cNvPr id="6" name="TextBox 5">
            <a:extLst>
              <a:ext uri="{FF2B5EF4-FFF2-40B4-BE49-F238E27FC236}">
                <a16:creationId xmlns:a16="http://schemas.microsoft.com/office/drawing/2014/main" id="{2A71E319-9560-CF46-995C-4F78009D421C}"/>
              </a:ext>
            </a:extLst>
          </p:cNvPr>
          <p:cNvSpPr txBox="1"/>
          <p:nvPr/>
        </p:nvSpPr>
        <p:spPr>
          <a:xfrm>
            <a:off x="1000125" y="1793875"/>
            <a:ext cx="3287713" cy="2794000"/>
          </a:xfrm>
          <a:prstGeom prst="rect">
            <a:avLst/>
          </a:prstGeom>
          <a:noFill/>
        </p:spPr>
        <p:txBody>
          <a:bodyPr>
            <a:spAutoFit/>
          </a:bodyPr>
          <a:lstStyle/>
          <a:p>
            <a:pPr defTabSz="685800" eaLnBrk="1" fontAlgn="auto" hangingPunct="1">
              <a:spcBef>
                <a:spcPts val="0"/>
              </a:spcBef>
              <a:spcAft>
                <a:spcPts val="0"/>
              </a:spcAft>
              <a:defRPr/>
            </a:pPr>
            <a:r>
              <a:rPr lang="en-AU" sz="1350" dirty="0">
                <a:solidFill>
                  <a:srgbClr val="000000"/>
                </a:solidFill>
                <a:latin typeface="Arial"/>
                <a:ea typeface="+mn-ea"/>
              </a:rPr>
              <a:t>New Environment </a:t>
            </a:r>
          </a:p>
          <a:p>
            <a:pPr defTabSz="685800" eaLnBrk="1" fontAlgn="auto" hangingPunct="1">
              <a:spcBef>
                <a:spcPts val="0"/>
              </a:spcBef>
              <a:spcAft>
                <a:spcPts val="0"/>
              </a:spcAft>
              <a:defRPr/>
            </a:pPr>
            <a:r>
              <a:rPr lang="en-AU" sz="1350" dirty="0">
                <a:solidFill>
                  <a:srgbClr val="000000"/>
                </a:solidFill>
                <a:latin typeface="Arial"/>
                <a:ea typeface="+mn-ea"/>
              </a:rPr>
              <a:t>New people </a:t>
            </a:r>
          </a:p>
          <a:p>
            <a:pPr defTabSz="685800" eaLnBrk="1" fontAlgn="auto" hangingPunct="1">
              <a:spcBef>
                <a:spcPts val="0"/>
              </a:spcBef>
              <a:spcAft>
                <a:spcPts val="0"/>
              </a:spcAft>
              <a:defRPr/>
            </a:pPr>
            <a:r>
              <a:rPr lang="en-AU" sz="1350" dirty="0">
                <a:solidFill>
                  <a:srgbClr val="000000"/>
                </a:solidFill>
                <a:latin typeface="Arial"/>
                <a:ea typeface="+mn-ea"/>
              </a:rPr>
              <a:t>Different ways of being &amp; expectations </a:t>
            </a:r>
          </a:p>
          <a:p>
            <a:pPr defTabSz="685800" eaLnBrk="1" fontAlgn="auto" hangingPunct="1">
              <a:spcBef>
                <a:spcPts val="0"/>
              </a:spcBef>
              <a:spcAft>
                <a:spcPts val="0"/>
              </a:spcAft>
              <a:defRPr/>
            </a:pPr>
            <a:r>
              <a:rPr lang="en-AU" sz="1350" dirty="0">
                <a:solidFill>
                  <a:srgbClr val="000000"/>
                </a:solidFill>
                <a:latin typeface="Arial"/>
                <a:ea typeface="+mn-ea"/>
              </a:rPr>
              <a:t>Impact of social identities (habitus &amp; field)</a:t>
            </a:r>
          </a:p>
          <a:p>
            <a:pPr defTabSz="685800" eaLnBrk="1" fontAlgn="auto" hangingPunct="1">
              <a:spcBef>
                <a:spcPts val="0"/>
              </a:spcBef>
              <a:spcAft>
                <a:spcPts val="0"/>
              </a:spcAft>
              <a:defRPr/>
            </a:pPr>
            <a:r>
              <a:rPr lang="en-AU" sz="1350" dirty="0">
                <a:solidFill>
                  <a:srgbClr val="000000"/>
                </a:solidFill>
                <a:latin typeface="Arial"/>
                <a:ea typeface="+mn-ea"/>
              </a:rPr>
              <a:t>Male, white middle class = HD</a:t>
            </a:r>
          </a:p>
          <a:p>
            <a:pPr defTabSz="685800" eaLnBrk="1" fontAlgn="auto" hangingPunct="1">
              <a:spcBef>
                <a:spcPts val="0"/>
              </a:spcBef>
              <a:spcAft>
                <a:spcPts val="0"/>
              </a:spcAft>
              <a:defRPr/>
            </a:pPr>
            <a:r>
              <a:rPr lang="en-AU" sz="1350" dirty="0">
                <a:solidFill>
                  <a:srgbClr val="000000"/>
                </a:solidFill>
                <a:latin typeface="Arial"/>
                <a:ea typeface="+mn-ea"/>
              </a:rPr>
              <a:t>Deficit constructions </a:t>
            </a:r>
          </a:p>
          <a:p>
            <a:pPr defTabSz="685800" eaLnBrk="1" fontAlgn="auto" hangingPunct="1">
              <a:spcBef>
                <a:spcPts val="0"/>
              </a:spcBef>
              <a:spcAft>
                <a:spcPts val="0"/>
              </a:spcAft>
              <a:defRPr/>
            </a:pPr>
            <a:r>
              <a:rPr lang="en-AU" sz="1350" dirty="0">
                <a:solidFill>
                  <a:srgbClr val="000000"/>
                </a:solidFill>
                <a:latin typeface="Arial"/>
                <a:ea typeface="+mn-ea"/>
              </a:rPr>
              <a:t>‘Time’ problems </a:t>
            </a:r>
          </a:p>
          <a:p>
            <a:pPr defTabSz="685800" eaLnBrk="1" fontAlgn="auto" hangingPunct="1">
              <a:spcBef>
                <a:spcPts val="0"/>
              </a:spcBef>
              <a:spcAft>
                <a:spcPts val="0"/>
              </a:spcAft>
              <a:defRPr/>
            </a:pPr>
            <a:r>
              <a:rPr lang="en-AU" sz="1350" dirty="0">
                <a:solidFill>
                  <a:srgbClr val="000000"/>
                </a:solidFill>
                <a:latin typeface="Arial"/>
                <a:ea typeface="+mn-ea"/>
              </a:rPr>
              <a:t>Additional demands on working class students </a:t>
            </a:r>
          </a:p>
          <a:p>
            <a:pPr defTabSz="685800" eaLnBrk="1" fontAlgn="auto" hangingPunct="1">
              <a:spcBef>
                <a:spcPts val="0"/>
              </a:spcBef>
              <a:spcAft>
                <a:spcPts val="0"/>
              </a:spcAft>
              <a:defRPr/>
            </a:pPr>
            <a:r>
              <a:rPr lang="en-AU" sz="1350" dirty="0">
                <a:solidFill>
                  <a:srgbClr val="000000"/>
                </a:solidFill>
                <a:latin typeface="Arial"/>
                <a:ea typeface="+mn-ea"/>
              </a:rPr>
              <a:t>Paid employment </a:t>
            </a:r>
          </a:p>
          <a:p>
            <a:pPr defTabSz="685800" eaLnBrk="1" fontAlgn="auto" hangingPunct="1">
              <a:spcBef>
                <a:spcPts val="0"/>
              </a:spcBef>
              <a:spcAft>
                <a:spcPts val="0"/>
              </a:spcAft>
              <a:defRPr/>
            </a:pPr>
            <a:endParaRPr lang="en-AU" sz="1350" dirty="0">
              <a:solidFill>
                <a:srgbClr val="000000"/>
              </a:solidFill>
              <a:latin typeface="Arial"/>
              <a:ea typeface="+mn-ea"/>
            </a:endParaRPr>
          </a:p>
          <a:p>
            <a:pPr defTabSz="685800" eaLnBrk="1" fontAlgn="auto" hangingPunct="1">
              <a:spcBef>
                <a:spcPts val="0"/>
              </a:spcBef>
              <a:spcAft>
                <a:spcPts val="0"/>
              </a:spcAft>
              <a:defRPr/>
            </a:pPr>
            <a:endParaRPr lang="en-US" sz="1350" dirty="0">
              <a:solidFill>
                <a:srgbClr val="000000"/>
              </a:solidFill>
              <a:latin typeface="Arial"/>
              <a:ea typeface="+mn-ea"/>
            </a:endParaRPr>
          </a:p>
        </p:txBody>
      </p:sp>
      <p:sp>
        <p:nvSpPr>
          <p:cNvPr id="8" name="Rectangle 7">
            <a:extLst>
              <a:ext uri="{FF2B5EF4-FFF2-40B4-BE49-F238E27FC236}">
                <a16:creationId xmlns:a16="http://schemas.microsoft.com/office/drawing/2014/main" id="{019278B7-8488-574B-88CC-790504357AF3}"/>
              </a:ext>
            </a:extLst>
          </p:cNvPr>
          <p:cNvSpPr/>
          <p:nvPr/>
        </p:nvSpPr>
        <p:spPr>
          <a:xfrm>
            <a:off x="911225" y="1303338"/>
            <a:ext cx="2011363" cy="461962"/>
          </a:xfrm>
          <a:prstGeom prst="rect">
            <a:avLst/>
          </a:prstGeom>
        </p:spPr>
        <p:txBody>
          <a:bodyPr wrap="none">
            <a:spAutoFit/>
          </a:bodyPr>
          <a:lstStyle/>
          <a:p>
            <a:pPr defTabSz="685800">
              <a:spcBef>
                <a:spcPct val="20000"/>
              </a:spcBef>
              <a:defRPr/>
            </a:pPr>
            <a:r>
              <a:rPr lang="en-AU" sz="2400" b="1" kern="0" dirty="0">
                <a:solidFill>
                  <a:srgbClr val="0000C8"/>
                </a:solidFill>
                <a:latin typeface="Arial"/>
                <a:ea typeface="+mn-ea"/>
              </a:rPr>
              <a:t>Transitions  </a:t>
            </a:r>
            <a:endParaRPr lang="en-US" sz="2400" b="1" kern="0" dirty="0">
              <a:solidFill>
                <a:srgbClr val="0000C8"/>
              </a:solidFill>
              <a:latin typeface="Arial"/>
              <a:ea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1">
            <a:extLst>
              <a:ext uri="{FF2B5EF4-FFF2-40B4-BE49-F238E27FC236}">
                <a16:creationId xmlns:a16="http://schemas.microsoft.com/office/drawing/2014/main" id="{D888C50F-77B4-594F-9557-CD344E1F95A1}"/>
              </a:ext>
            </a:extLst>
          </p:cNvPr>
          <p:cNvSpPr>
            <a:spLocks noGrp="1" noChangeArrowheads="1"/>
          </p:cNvSpPr>
          <p:nvPr>
            <p:ph type="body" sz="quarter" idx="11"/>
          </p:nvPr>
        </p:nvSpPr>
        <p:spPr bwMode="auto">
          <a:xfrm>
            <a:off x="427038" y="188913"/>
            <a:ext cx="82899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AU" altLang="en-US"/>
              <a:t>Plan for workshop </a:t>
            </a:r>
            <a:endParaRPr lang="en-US" altLang="en-US"/>
          </a:p>
        </p:txBody>
      </p:sp>
      <p:sp>
        <p:nvSpPr>
          <p:cNvPr id="52227" name="Text Placeholder 2">
            <a:extLst>
              <a:ext uri="{FF2B5EF4-FFF2-40B4-BE49-F238E27FC236}">
                <a16:creationId xmlns:a16="http://schemas.microsoft.com/office/drawing/2014/main" id="{4ADF8302-3232-CB49-8940-CFDCA0A7E5A5}"/>
              </a:ext>
            </a:extLst>
          </p:cNvPr>
          <p:cNvSpPr>
            <a:spLocks noGrp="1" noChangeArrowheads="1"/>
          </p:cNvSpPr>
          <p:nvPr>
            <p:ph type="body" sz="quarter" idx="12"/>
          </p:nvPr>
        </p:nvSpPr>
        <p:spPr bwMode="auto">
          <a:xfrm>
            <a:off x="323850" y="1306513"/>
            <a:ext cx="8280400" cy="333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spcAft>
                <a:spcPct val="0"/>
              </a:spcAft>
              <a:buFontTx/>
              <a:buNone/>
            </a:pPr>
            <a:r>
              <a:rPr lang="en-AU" altLang="en-US" sz="1800" dirty="0"/>
              <a:t>9:30 – 9.45 Welcome &amp; Introductions </a:t>
            </a:r>
          </a:p>
          <a:p>
            <a:pPr marL="0" indent="0" eaLnBrk="1" hangingPunct="1">
              <a:spcBef>
                <a:spcPct val="0"/>
              </a:spcBef>
              <a:spcAft>
                <a:spcPct val="0"/>
              </a:spcAft>
              <a:buFontTx/>
              <a:buNone/>
            </a:pPr>
            <a:endParaRPr lang="en-AU" altLang="en-US" sz="1800" dirty="0"/>
          </a:p>
          <a:p>
            <a:pPr marL="0" indent="0" eaLnBrk="1" hangingPunct="1">
              <a:spcBef>
                <a:spcPct val="0"/>
              </a:spcBef>
              <a:spcAft>
                <a:spcPct val="0"/>
              </a:spcAft>
              <a:buFontTx/>
              <a:buNone/>
            </a:pPr>
            <a:r>
              <a:rPr lang="en-AU" altLang="en-US" sz="1800" dirty="0"/>
              <a:t>9.45 – 10:30 Presentation: The RWT Model (Chris Deneen)</a:t>
            </a:r>
          </a:p>
          <a:p>
            <a:pPr marL="0" indent="0" eaLnBrk="1" hangingPunct="1">
              <a:spcBef>
                <a:spcPct val="0"/>
              </a:spcBef>
              <a:spcAft>
                <a:spcPct val="0"/>
              </a:spcAft>
              <a:buFontTx/>
              <a:buNone/>
            </a:pPr>
            <a:r>
              <a:rPr lang="en-AU" altLang="en-US" sz="1800" b="1" dirty="0">
                <a:solidFill>
                  <a:srgbClr val="7030A0"/>
                </a:solidFill>
              </a:rPr>
              <a:t>Activity</a:t>
            </a:r>
            <a:r>
              <a:rPr lang="en-AU" altLang="en-US" sz="1800" dirty="0"/>
              <a:t>: What are your teaching challenges? </a:t>
            </a:r>
            <a:r>
              <a:rPr lang="en-AU" altLang="en-US" sz="1400" i="1" dirty="0"/>
              <a:t>Padlet collaboration</a:t>
            </a:r>
          </a:p>
          <a:p>
            <a:pPr marL="0" indent="0" eaLnBrk="1" hangingPunct="1">
              <a:spcBef>
                <a:spcPct val="0"/>
              </a:spcBef>
              <a:spcAft>
                <a:spcPct val="0"/>
              </a:spcAft>
              <a:buFontTx/>
              <a:buNone/>
            </a:pPr>
            <a:endParaRPr lang="en-AU" altLang="en-US" sz="1800" dirty="0"/>
          </a:p>
          <a:p>
            <a:pPr marL="0" indent="0" eaLnBrk="1" hangingPunct="1">
              <a:spcBef>
                <a:spcPct val="0"/>
              </a:spcBef>
              <a:spcAft>
                <a:spcPct val="0"/>
              </a:spcAft>
              <a:buFontTx/>
              <a:buNone/>
            </a:pPr>
            <a:r>
              <a:rPr lang="en-AU" altLang="en-US" sz="1800" dirty="0"/>
              <a:t>10.30-10.45 Morning tea break </a:t>
            </a:r>
          </a:p>
          <a:p>
            <a:pPr marL="0" indent="0" eaLnBrk="1" hangingPunct="1">
              <a:spcBef>
                <a:spcPct val="0"/>
              </a:spcBef>
              <a:spcAft>
                <a:spcPct val="0"/>
              </a:spcAft>
              <a:buFontTx/>
              <a:buNone/>
            </a:pPr>
            <a:endParaRPr lang="en-AU" altLang="en-US" sz="1800" dirty="0"/>
          </a:p>
          <a:p>
            <a:pPr marL="0" indent="0" eaLnBrk="1" hangingPunct="1">
              <a:spcBef>
                <a:spcPct val="0"/>
              </a:spcBef>
              <a:spcAft>
                <a:spcPct val="0"/>
              </a:spcAft>
              <a:buFontTx/>
              <a:buNone/>
            </a:pPr>
            <a:r>
              <a:rPr lang="en-AU" altLang="en-US" sz="1800" dirty="0"/>
              <a:t>10:45 – 11.45 Presentation: Inclusive Higher Education Pedagogies (Sarah </a:t>
            </a:r>
            <a:r>
              <a:rPr lang="en-AU" altLang="en-US" sz="1800" dirty="0" err="1"/>
              <a:t>Hattam</a:t>
            </a:r>
            <a:r>
              <a:rPr lang="en-AU" altLang="en-US" sz="1800" dirty="0"/>
              <a:t>)</a:t>
            </a:r>
          </a:p>
          <a:p>
            <a:pPr marL="0" indent="0" eaLnBrk="1" hangingPunct="1">
              <a:spcBef>
                <a:spcPct val="0"/>
              </a:spcBef>
              <a:spcAft>
                <a:spcPct val="0"/>
              </a:spcAft>
              <a:buFontTx/>
              <a:buNone/>
            </a:pPr>
            <a:r>
              <a:rPr lang="en-AU" altLang="en-US" sz="1800" b="1" dirty="0">
                <a:solidFill>
                  <a:srgbClr val="7030A0"/>
                </a:solidFill>
              </a:rPr>
              <a:t>Activity</a:t>
            </a:r>
            <a:r>
              <a:rPr lang="en-AU" altLang="en-US" sz="1800" dirty="0"/>
              <a:t>: </a:t>
            </a:r>
            <a:r>
              <a:rPr lang="en-US" altLang="en-US" sz="1800" dirty="0"/>
              <a:t>What is the role of the teacher in facilitating the learning process for students? (Sarah </a:t>
            </a:r>
            <a:r>
              <a:rPr lang="en-US" altLang="en-US" sz="1800" dirty="0" err="1"/>
              <a:t>Hattam</a:t>
            </a:r>
            <a:r>
              <a:rPr lang="en-US" altLang="en-US" sz="1800" dirty="0"/>
              <a:t>) </a:t>
            </a:r>
            <a:endParaRPr lang="en-AU" altLang="en-US" sz="1800" dirty="0"/>
          </a:p>
          <a:p>
            <a:pPr marL="0" indent="0" eaLnBrk="1" hangingPunct="1">
              <a:spcBef>
                <a:spcPct val="0"/>
              </a:spcBef>
              <a:spcAft>
                <a:spcPct val="0"/>
              </a:spcAft>
              <a:buFontTx/>
              <a:buNone/>
            </a:pPr>
            <a:endParaRPr lang="en-AU" altLang="en-US" sz="1800" dirty="0"/>
          </a:p>
          <a:p>
            <a:pPr marL="0" indent="0" eaLnBrk="1" hangingPunct="1">
              <a:spcBef>
                <a:spcPct val="0"/>
              </a:spcBef>
              <a:spcAft>
                <a:spcPct val="0"/>
              </a:spcAft>
              <a:buFontTx/>
              <a:buNone/>
            </a:pPr>
            <a:r>
              <a:rPr lang="en-AU" altLang="en-US" sz="1800" dirty="0"/>
              <a:t>11.45 – 12: 00 Example of Action Research in Higher Education (guest presenter Tanya </a:t>
            </a:r>
            <a:r>
              <a:rPr lang="en-AU" altLang="en-US" sz="1800" dirty="0" err="1"/>
              <a:t>Weiler</a:t>
            </a:r>
            <a:r>
              <a:rPr lang="en-AU" altLang="en-US" sz="1800" dirty="0"/>
              <a:t>) </a:t>
            </a:r>
          </a:p>
          <a:p>
            <a:pPr marL="0" indent="0" eaLnBrk="1" hangingPunct="1">
              <a:spcBef>
                <a:spcPct val="0"/>
              </a:spcBef>
              <a:spcAft>
                <a:spcPct val="0"/>
              </a:spcAft>
              <a:buFontTx/>
              <a:buNone/>
            </a:pPr>
            <a:endParaRPr lang="en-AU" altLang="en-US" sz="1800" dirty="0"/>
          </a:p>
          <a:p>
            <a:pPr marL="0" indent="0" eaLnBrk="1" hangingPunct="1">
              <a:spcBef>
                <a:spcPct val="0"/>
              </a:spcBef>
              <a:spcAft>
                <a:spcPct val="0"/>
              </a:spcAft>
              <a:buFontTx/>
              <a:buNone/>
            </a:pPr>
            <a:r>
              <a:rPr lang="en-AU" altLang="en-US" sz="1800" dirty="0"/>
              <a:t>12:00 – 12.30 Q &amp; A, next steps and close </a:t>
            </a:r>
          </a:p>
          <a:p>
            <a:pPr marL="0" indent="0" eaLnBrk="1" hangingPunct="1">
              <a:spcBef>
                <a:spcPct val="0"/>
              </a:spcBef>
              <a:spcAft>
                <a:spcPct val="0"/>
              </a:spcAft>
              <a:buFontTx/>
              <a:buNone/>
            </a:pPr>
            <a:endParaRPr lang="en-AU" altLang="en-US" dirty="0"/>
          </a:p>
        </p:txBody>
      </p:sp>
      <p:pic>
        <p:nvPicPr>
          <p:cNvPr id="52228" name="Picture 1">
            <a:extLst>
              <a:ext uri="{FF2B5EF4-FFF2-40B4-BE49-F238E27FC236}">
                <a16:creationId xmlns:a16="http://schemas.microsoft.com/office/drawing/2014/main" id="{90AA1B6F-DD53-8340-8E45-F291C1464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674688"/>
            <a:ext cx="24479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8929AB7-93F3-E248-B09B-B75D7BD8288A}"/>
              </a:ext>
            </a:extLst>
          </p:cNvPr>
          <p:cNvSpPr txBox="1"/>
          <p:nvPr/>
        </p:nvSpPr>
        <p:spPr>
          <a:xfrm>
            <a:off x="2700338" y="5746750"/>
            <a:ext cx="3168650" cy="1108075"/>
          </a:xfrm>
          <a:prstGeom prst="rect">
            <a:avLst/>
          </a:prstGeom>
          <a:noFill/>
        </p:spPr>
        <p:txBody>
          <a:bodyPr>
            <a:spAutoFit/>
          </a:bodyPr>
          <a:lstStyle/>
          <a:p>
            <a:pPr eaLnBrk="1" hangingPunct="1">
              <a:buFont typeface="Arial" panose="020B0604020202020204" pitchFamily="34" charset="0"/>
              <a:buNone/>
              <a:defRPr/>
            </a:pPr>
            <a:r>
              <a:rPr lang="en-AU" dirty="0">
                <a:solidFill>
                  <a:schemeClr val="bg1"/>
                </a:solidFill>
              </a:rPr>
              <a:t>Resources for session:</a:t>
            </a:r>
          </a:p>
          <a:p>
            <a:pPr marL="285750" indent="-285750" eaLnBrk="1" hangingPunct="1">
              <a:buFont typeface="Arial" panose="020B0604020202020204" pitchFamily="34" charset="0"/>
              <a:buChar char="•"/>
              <a:defRPr/>
            </a:pPr>
            <a:r>
              <a:rPr lang="en-AU" sz="1600" dirty="0">
                <a:solidFill>
                  <a:schemeClr val="bg1"/>
                </a:solidFill>
              </a:rPr>
              <a:t>Template </a:t>
            </a:r>
          </a:p>
          <a:p>
            <a:pPr marL="285750" indent="-285750" eaLnBrk="1" hangingPunct="1">
              <a:buFont typeface="Arial" panose="020B0604020202020204" pitchFamily="34" charset="0"/>
              <a:buChar char="•"/>
              <a:defRPr/>
            </a:pPr>
            <a:r>
              <a:rPr lang="en-AU" sz="1600" dirty="0">
                <a:solidFill>
                  <a:schemeClr val="bg1"/>
                </a:solidFill>
              </a:rPr>
              <a:t>Inclusive Pedagogies Report (</a:t>
            </a:r>
            <a:r>
              <a:rPr lang="en-AU" sz="1600" dirty="0" err="1">
                <a:solidFill>
                  <a:schemeClr val="bg1"/>
                </a:solidFill>
              </a:rPr>
              <a:t>UoN</a:t>
            </a:r>
            <a:r>
              <a:rPr lang="en-AU" sz="1600" dirty="0">
                <a:solidFill>
                  <a:schemeClr val="bg1"/>
                </a:solidFill>
              </a:rPr>
              <a:t>, CEHEE)</a:t>
            </a:r>
          </a:p>
        </p:txBody>
      </p:sp>
    </p:spTree>
  </p:cSld>
  <p:clrMapOvr>
    <a:masterClrMapping/>
  </p:clrMapOvr>
  <p:transition spd="slow" advTm="5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1">
            <a:extLst>
              <a:ext uri="{FF2B5EF4-FFF2-40B4-BE49-F238E27FC236}">
                <a16:creationId xmlns:a16="http://schemas.microsoft.com/office/drawing/2014/main" id="{D2A1DEB6-2E8B-6143-B25A-6E897D3BAA19}"/>
              </a:ext>
            </a:extLst>
          </p:cNvPr>
          <p:cNvSpPr>
            <a:spLocks noGrp="1" noChangeArrowheads="1"/>
          </p:cNvSpPr>
          <p:nvPr>
            <p:ph type="body" sz="quarter" idx="10"/>
          </p:nvPr>
        </p:nvSpPr>
        <p:spPr bwMode="auto">
          <a:xfrm>
            <a:off x="204788" y="206375"/>
            <a:ext cx="8970962" cy="48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2000"/>
              <a:t>Context: Competing Discourses of University, Equity &amp; Excellence </a:t>
            </a:r>
            <a:endParaRPr lang="en-US" altLang="en-US" sz="2000"/>
          </a:p>
        </p:txBody>
      </p:sp>
      <p:sp>
        <p:nvSpPr>
          <p:cNvPr id="5" name="Rectangle 4">
            <a:extLst>
              <a:ext uri="{FF2B5EF4-FFF2-40B4-BE49-F238E27FC236}">
                <a16:creationId xmlns:a16="http://schemas.microsoft.com/office/drawing/2014/main" id="{50DF65F9-82F9-164B-BC00-AA7A10934597}"/>
              </a:ext>
            </a:extLst>
          </p:cNvPr>
          <p:cNvSpPr/>
          <p:nvPr/>
        </p:nvSpPr>
        <p:spPr>
          <a:xfrm>
            <a:off x="173038" y="3087688"/>
            <a:ext cx="4572000" cy="1476375"/>
          </a:xfrm>
          <a:prstGeom prst="rect">
            <a:avLst/>
          </a:prstGeom>
          <a:solidFill>
            <a:schemeClr val="accent2">
              <a:lumMod val="40000"/>
              <a:lumOff val="60000"/>
            </a:schemeClr>
          </a:solidFill>
        </p:spPr>
        <p:txBody>
          <a:bodyPr>
            <a:spAutoFit/>
          </a:bodyPr>
          <a:lstStyle/>
          <a:p>
            <a:pPr defTabSz="685800" eaLnBrk="1" fontAlgn="auto" hangingPunct="1">
              <a:spcBef>
                <a:spcPts val="0"/>
              </a:spcBef>
              <a:spcAft>
                <a:spcPts val="0"/>
              </a:spcAft>
              <a:defRPr/>
            </a:pPr>
            <a:r>
              <a:rPr lang="en-AU" dirty="0">
                <a:solidFill>
                  <a:srgbClr val="000000"/>
                </a:solidFill>
                <a:latin typeface="Arial"/>
              </a:rPr>
              <a:t>success, achievement, benchmarks, excellence, innovation, class privilege, status, intelligence, competition, personal responsibility, individualism, economic efficiency and choice. </a:t>
            </a:r>
            <a:endParaRPr lang="en-US" dirty="0">
              <a:solidFill>
                <a:srgbClr val="000000"/>
              </a:solidFill>
              <a:latin typeface="Arial"/>
            </a:endParaRPr>
          </a:p>
        </p:txBody>
      </p:sp>
      <p:sp>
        <p:nvSpPr>
          <p:cNvPr id="6" name="Rectangle 5">
            <a:extLst>
              <a:ext uri="{FF2B5EF4-FFF2-40B4-BE49-F238E27FC236}">
                <a16:creationId xmlns:a16="http://schemas.microsoft.com/office/drawing/2014/main" id="{BCEC25F5-C4CA-B94D-A904-18F0E27542AE}"/>
              </a:ext>
            </a:extLst>
          </p:cNvPr>
          <p:cNvSpPr/>
          <p:nvPr/>
        </p:nvSpPr>
        <p:spPr>
          <a:xfrm>
            <a:off x="4916488" y="3270250"/>
            <a:ext cx="3886200" cy="1200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defTabSz="685800" eaLnBrk="1" fontAlgn="auto" hangingPunct="1">
              <a:spcBef>
                <a:spcPts val="0"/>
              </a:spcBef>
              <a:spcAft>
                <a:spcPts val="0"/>
              </a:spcAft>
              <a:defRPr/>
            </a:pPr>
            <a:r>
              <a:rPr lang="en-AU" dirty="0">
                <a:solidFill>
                  <a:srgbClr val="FFFFFF"/>
                </a:solidFill>
              </a:rPr>
              <a:t>Equality of opportunity, inclusion, social mobility, access, diversity, recognition, community, collective good, justice. </a:t>
            </a:r>
            <a:endParaRPr lang="en-US" dirty="0">
              <a:solidFill>
                <a:srgbClr val="FFFFFF"/>
              </a:solidFill>
            </a:endParaRPr>
          </a:p>
        </p:txBody>
      </p:sp>
      <p:sp>
        <p:nvSpPr>
          <p:cNvPr id="9" name="TextBox 8">
            <a:extLst>
              <a:ext uri="{FF2B5EF4-FFF2-40B4-BE49-F238E27FC236}">
                <a16:creationId xmlns:a16="http://schemas.microsoft.com/office/drawing/2014/main" id="{4157F28C-2176-0647-8F06-1592593BF718}"/>
              </a:ext>
            </a:extLst>
          </p:cNvPr>
          <p:cNvSpPr txBox="1">
            <a:spLocks noChangeArrowheads="1"/>
          </p:cNvSpPr>
          <p:nvPr/>
        </p:nvSpPr>
        <p:spPr bwMode="auto">
          <a:xfrm>
            <a:off x="642938" y="2584450"/>
            <a:ext cx="4273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a:solidFill>
                  <a:srgbClr val="000000"/>
                </a:solidFill>
              </a:rPr>
              <a:t>Dominant discourses in HE</a:t>
            </a:r>
            <a:endParaRPr lang="en-US" altLang="en-US">
              <a:solidFill>
                <a:srgbClr val="000000"/>
              </a:solidFill>
            </a:endParaRPr>
          </a:p>
        </p:txBody>
      </p:sp>
      <p:sp>
        <p:nvSpPr>
          <p:cNvPr id="10" name="TextBox 9">
            <a:extLst>
              <a:ext uri="{FF2B5EF4-FFF2-40B4-BE49-F238E27FC236}">
                <a16:creationId xmlns:a16="http://schemas.microsoft.com/office/drawing/2014/main" id="{A3F8A3C9-5CA9-5E4C-9D88-3AD520395D94}"/>
              </a:ext>
            </a:extLst>
          </p:cNvPr>
          <p:cNvSpPr txBox="1">
            <a:spLocks noChangeArrowheads="1"/>
          </p:cNvSpPr>
          <p:nvPr/>
        </p:nvSpPr>
        <p:spPr bwMode="auto">
          <a:xfrm>
            <a:off x="5067300" y="2584450"/>
            <a:ext cx="4492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a:solidFill>
                  <a:srgbClr val="000000"/>
                </a:solidFill>
              </a:rPr>
              <a:t>Marginal, competing discourse</a:t>
            </a:r>
            <a:endParaRPr lang="en-US" altLang="en-US">
              <a:solidFill>
                <a:srgbClr val="000000"/>
              </a:solidFill>
            </a:endParaRPr>
          </a:p>
        </p:txBody>
      </p:sp>
      <p:sp>
        <p:nvSpPr>
          <p:cNvPr id="79879" name="TextBox 6">
            <a:extLst>
              <a:ext uri="{FF2B5EF4-FFF2-40B4-BE49-F238E27FC236}">
                <a16:creationId xmlns:a16="http://schemas.microsoft.com/office/drawing/2014/main" id="{68439C9C-F1D3-3845-A710-48A42A28B4CE}"/>
              </a:ext>
            </a:extLst>
          </p:cNvPr>
          <p:cNvSpPr txBox="1">
            <a:spLocks noChangeArrowheads="1"/>
          </p:cNvSpPr>
          <p:nvPr/>
        </p:nvSpPr>
        <p:spPr bwMode="auto">
          <a:xfrm>
            <a:off x="173038" y="725488"/>
            <a:ext cx="8208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en-US" sz="1500" b="1" i="1"/>
              <a:t>Key word:  Discourses (shape/influence/constitute culture, practices, sense of self) </a:t>
            </a:r>
          </a:p>
          <a:p>
            <a:r>
              <a:rPr lang="en-AU" altLang="en-US" sz="1500"/>
              <a:t>Not in the sense of written or spoken communication or debate (as in ‘having discourse’) but in the Foucauldian sense of the meaning-making process and the relationship between knowledges, language and power. Discourse is more, or larger, than language, or words: ‘it is useful to talk about discourses as frames, since they provide frameworks or  ways  of  viewing  issues’  (Bacchi 1999, p. 40). </a:t>
            </a:r>
            <a:endParaRPr lang="en-US" altLang="en-US" sz="1500"/>
          </a:p>
        </p:txBody>
      </p:sp>
      <p:sp>
        <p:nvSpPr>
          <p:cNvPr id="79880" name="TextBox 7">
            <a:extLst>
              <a:ext uri="{FF2B5EF4-FFF2-40B4-BE49-F238E27FC236}">
                <a16:creationId xmlns:a16="http://schemas.microsoft.com/office/drawing/2014/main" id="{E632DE8C-2A70-2A44-AD36-DB3BC9AE28DD}"/>
              </a:ext>
            </a:extLst>
          </p:cNvPr>
          <p:cNvSpPr txBox="1">
            <a:spLocks noChangeArrowheads="1"/>
          </p:cNvSpPr>
          <p:nvPr/>
        </p:nvSpPr>
        <p:spPr bwMode="auto">
          <a:xfrm>
            <a:off x="755650" y="4848225"/>
            <a:ext cx="7345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en-US" i="1"/>
              <a:t>Dominant university discourses are ‘inherently middle-class and subordinate other discourses</a:t>
            </a:r>
            <a:r>
              <a:rPr lang="en-AU" altLang="en-US"/>
              <a:t>’ (McKay &amp; Devlin 2014, p. 954). </a:t>
            </a:r>
          </a:p>
        </p:txBody>
      </p:sp>
      <p:sp>
        <p:nvSpPr>
          <p:cNvPr id="79881" name="TextBox 12">
            <a:extLst>
              <a:ext uri="{FF2B5EF4-FFF2-40B4-BE49-F238E27FC236}">
                <a16:creationId xmlns:a16="http://schemas.microsoft.com/office/drawing/2014/main" id="{E338679D-AE17-234D-A788-03259D63C83C}"/>
              </a:ext>
            </a:extLst>
          </p:cNvPr>
          <p:cNvSpPr txBox="1">
            <a:spLocks noChangeArrowheads="1"/>
          </p:cNvSpPr>
          <p:nvPr/>
        </p:nvSpPr>
        <p:spPr bwMode="auto">
          <a:xfrm>
            <a:off x="3348038" y="5949950"/>
            <a:ext cx="4608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en-US">
                <a:solidFill>
                  <a:schemeClr val="bg1"/>
                </a:solidFill>
              </a:rPr>
              <a:t>an either/or rather than an ‘and’</a:t>
            </a:r>
            <a:endParaRPr lang="en-US" alt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Placeholder 1">
            <a:extLst>
              <a:ext uri="{FF2B5EF4-FFF2-40B4-BE49-F238E27FC236}">
                <a16:creationId xmlns:a16="http://schemas.microsoft.com/office/drawing/2014/main" id="{4E9CF909-8151-B445-BDF1-DB3BBB48E733}"/>
              </a:ext>
            </a:extLst>
          </p:cNvPr>
          <p:cNvSpPr>
            <a:spLocks noGrp="1" noChangeArrowheads="1"/>
          </p:cNvSpPr>
          <p:nvPr>
            <p:ph type="body" sz="quarter" idx="10"/>
          </p:nvPr>
        </p:nvSpPr>
        <p:spPr bwMode="auto">
          <a:xfrm>
            <a:off x="409575" y="692150"/>
            <a:ext cx="825817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a:t>Key guiding questions – from </a:t>
            </a:r>
            <a:r>
              <a:rPr lang="en-AU" altLang="en-US" i="1"/>
              <a:t>Inclusive Pedagogy report </a:t>
            </a:r>
            <a:endParaRPr lang="en-US" altLang="en-US" i="1"/>
          </a:p>
        </p:txBody>
      </p:sp>
      <p:sp>
        <p:nvSpPr>
          <p:cNvPr id="81923" name="Text Placeholder 2">
            <a:extLst>
              <a:ext uri="{FF2B5EF4-FFF2-40B4-BE49-F238E27FC236}">
                <a16:creationId xmlns:a16="http://schemas.microsoft.com/office/drawing/2014/main" id="{6BCB93BE-3D58-2D48-B79E-0E4DAE0C5A30}"/>
              </a:ext>
            </a:extLst>
          </p:cNvPr>
          <p:cNvSpPr>
            <a:spLocks noGrp="1" noChangeArrowheads="1"/>
          </p:cNvSpPr>
          <p:nvPr>
            <p:ph type="body" sz="quarter" idx="11"/>
          </p:nvPr>
        </p:nvSpPr>
        <p:spPr bwMode="auto">
          <a:xfrm>
            <a:off x="409575" y="1665288"/>
            <a:ext cx="8258175" cy="3165475"/>
          </a:xfrm>
          <a:solidFill>
            <a:srgbClr val="FFCCCC"/>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tLang="en-US" b="0"/>
          </a:p>
          <a:p>
            <a:r>
              <a:rPr lang="en-AU" altLang="en-US" b="0"/>
              <a:t>Many students who are described as ‘non-traditional’ university students, have had poor learning experiences prior to coming to university; they often have fragile learner identities. How might you take account of this? It is important not to stigmatise such students: how might you avoid this?</a:t>
            </a:r>
          </a:p>
          <a:p>
            <a:endParaRPr lang="en-AU" altLang="en-US" b="0"/>
          </a:p>
          <a:p>
            <a:r>
              <a:rPr lang="en-AU" altLang="en-US" b="0"/>
              <a:t>How might universities nurture spaces and feelings of belonging and capability for their students?</a:t>
            </a:r>
          </a:p>
          <a:p>
            <a:endParaRPr lang="en-AU" altLang="en-US" b="0"/>
          </a:p>
          <a:p>
            <a:r>
              <a:rPr lang="en-AU" altLang="en-US" b="0"/>
              <a:t>Does social class matter in Higher Education?</a:t>
            </a:r>
          </a:p>
          <a:p>
            <a:endParaRPr lang="en-AU" altLang="en-US" b="0"/>
          </a:p>
          <a:p>
            <a:endParaRPr lang="en-US"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Placeholder 1">
            <a:extLst>
              <a:ext uri="{FF2B5EF4-FFF2-40B4-BE49-F238E27FC236}">
                <a16:creationId xmlns:a16="http://schemas.microsoft.com/office/drawing/2014/main" id="{BC9737CE-35D5-7044-B365-F6260B571F1B}"/>
              </a:ext>
            </a:extLst>
          </p:cNvPr>
          <p:cNvSpPr>
            <a:spLocks noGrp="1" noChangeArrowheads="1"/>
          </p:cNvSpPr>
          <p:nvPr>
            <p:ph type="body" sz="quarter" idx="10"/>
          </p:nvPr>
        </p:nvSpPr>
        <p:spPr bwMode="auto">
          <a:xfrm>
            <a:off x="409575" y="428625"/>
            <a:ext cx="825817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a:latin typeface="Arial Narrow" panose="020B0604020202020204" pitchFamily="34" charset="0"/>
              </a:rPr>
              <a:t>Problematic constructions of capability…dispositions of the ‘good’ student</a:t>
            </a:r>
            <a:endParaRPr lang="en-US" altLang="en-US"/>
          </a:p>
        </p:txBody>
      </p:sp>
      <p:sp>
        <p:nvSpPr>
          <p:cNvPr id="82947" name="Text Placeholder 2">
            <a:extLst>
              <a:ext uri="{FF2B5EF4-FFF2-40B4-BE49-F238E27FC236}">
                <a16:creationId xmlns:a16="http://schemas.microsoft.com/office/drawing/2014/main" id="{E62D5DA5-0C8E-EC4D-A289-89B9C0CFCD15}"/>
              </a:ext>
            </a:extLst>
          </p:cNvPr>
          <p:cNvSpPr>
            <a:spLocks noGrp="1" noChangeArrowheads="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b="0" i="1">
                <a:latin typeface="Arial Narrow" panose="020B0604020202020204" pitchFamily="34" charset="0"/>
              </a:rPr>
              <a:t>A lack of awareness about assumptions that operate at the front-and-centre of what it is to be considered capable at university</a:t>
            </a:r>
            <a:r>
              <a:rPr lang="en-AU" altLang="en-US" b="0">
                <a:latin typeface="Arial Narrow" panose="020B0604020202020204" pitchFamily="34" charset="0"/>
              </a:rPr>
              <a:t>’ (Burke et al 2016: 28)</a:t>
            </a:r>
          </a:p>
          <a:p>
            <a:r>
              <a:rPr lang="en-AU" altLang="en-US" b="0">
                <a:latin typeface="Arial Narrow" panose="020B0604020202020204" pitchFamily="34" charset="0"/>
              </a:rPr>
              <a:t>‘Love of learning’ </a:t>
            </a:r>
          </a:p>
          <a:p>
            <a:r>
              <a:rPr lang="en-AU" altLang="en-US" b="0">
                <a:latin typeface="Arial Narrow" panose="020B0604020202020204" pitchFamily="34" charset="0"/>
              </a:rPr>
              <a:t>Time management </a:t>
            </a:r>
          </a:p>
          <a:p>
            <a:r>
              <a:rPr lang="en-AU" altLang="en-US" b="0">
                <a:latin typeface="Arial Narrow" panose="020B0604020202020204" pitchFamily="34" charset="0"/>
              </a:rPr>
              <a:t>‘Right’ attitude</a:t>
            </a:r>
          </a:p>
          <a:p>
            <a:r>
              <a:rPr lang="en-AU" altLang="en-US" b="0">
                <a:latin typeface="Arial Narrow" panose="020B0604020202020204" pitchFamily="34" charset="0"/>
              </a:rPr>
              <a:t>Following instructions </a:t>
            </a:r>
          </a:p>
          <a:p>
            <a:r>
              <a:rPr lang="en-AU" altLang="en-US" b="0">
                <a:latin typeface="Arial Narrow" panose="020B0604020202020204" pitchFamily="34" charset="0"/>
              </a:rPr>
              <a:t>Prioritising study, its value and worth </a:t>
            </a:r>
          </a:p>
          <a:p>
            <a:r>
              <a:rPr lang="en-AU" altLang="en-US" b="0">
                <a:latin typeface="Arial Narrow" panose="020B0604020202020204" pitchFamily="34" charset="0"/>
              </a:rPr>
              <a:t>Willing to work hard and do what is expected </a:t>
            </a:r>
          </a:p>
          <a:p>
            <a:r>
              <a:rPr lang="en-AU" altLang="en-US" b="0">
                <a:latin typeface="Arial Narrow" panose="020B0604020202020204" pitchFamily="34" charset="0"/>
              </a:rPr>
              <a:t>Being smart/intelligent </a:t>
            </a:r>
          </a:p>
          <a:p>
            <a:endParaRPr lang="en-AU" altLang="en-US" b="0">
              <a:latin typeface="Arial Narrow" panose="020B0604020202020204" pitchFamily="34" charset="0"/>
            </a:endParaRPr>
          </a:p>
          <a:p>
            <a:r>
              <a:rPr lang="en-AU" altLang="en-US" sz="2100" b="0">
                <a:latin typeface="Arial Narrow" panose="020B0604020202020204" pitchFamily="34" charset="0"/>
              </a:rPr>
              <a:t>Watch this </a:t>
            </a:r>
            <a:r>
              <a:rPr lang="en-AU" altLang="en-US" sz="2100" b="0">
                <a:latin typeface="Arial Narrow" panose="020B0604020202020204" pitchFamily="34" charset="0"/>
                <a:hlinkClick r:id="rId2"/>
              </a:rPr>
              <a:t>film on temporal and material inequality </a:t>
            </a:r>
            <a:endParaRPr lang="en-AU" altLang="en-US" sz="2100" b="0">
              <a:latin typeface="Arial Narrow" panose="020B0604020202020204" pitchFamily="34" charset="0"/>
            </a:endParaRPr>
          </a:p>
          <a:p>
            <a:endParaRPr lang="en-US" altLang="en-US"/>
          </a:p>
        </p:txBody>
      </p:sp>
      <p:pic>
        <p:nvPicPr>
          <p:cNvPr id="82948" name="Picture 3">
            <a:extLst>
              <a:ext uri="{FF2B5EF4-FFF2-40B4-BE49-F238E27FC236}">
                <a16:creationId xmlns:a16="http://schemas.microsoft.com/office/drawing/2014/main" id="{3C33DFDD-EADD-7E4C-B4CB-414292F26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2314575"/>
            <a:ext cx="189388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4">
            <a:extLst>
              <a:ext uri="{FF2B5EF4-FFF2-40B4-BE49-F238E27FC236}">
                <a16:creationId xmlns:a16="http://schemas.microsoft.com/office/drawing/2014/main" id="{FB7EB9F4-F071-7548-9A10-25BD14168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3157538"/>
            <a:ext cx="18494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a:extLst>
              <a:ext uri="{FF2B5EF4-FFF2-40B4-BE49-F238E27FC236}">
                <a16:creationId xmlns:a16="http://schemas.microsoft.com/office/drawing/2014/main" id="{FEE4A357-277C-6548-A049-A7698878B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92150"/>
            <a:ext cx="4395787"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4">
            <a:extLst>
              <a:ext uri="{FF2B5EF4-FFF2-40B4-BE49-F238E27FC236}">
                <a16:creationId xmlns:a16="http://schemas.microsoft.com/office/drawing/2014/main" id="{B6842B09-9A57-C14C-AEB8-EA29319B1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685925"/>
            <a:ext cx="310197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a:extLst>
              <a:ext uri="{FF2B5EF4-FFF2-40B4-BE49-F238E27FC236}">
                <a16:creationId xmlns:a16="http://schemas.microsoft.com/office/drawing/2014/main" id="{347EC8C2-14E2-4A48-B925-FD12B42FF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687388"/>
            <a:ext cx="3214687"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Box 5">
            <a:extLst>
              <a:ext uri="{FF2B5EF4-FFF2-40B4-BE49-F238E27FC236}">
                <a16:creationId xmlns:a16="http://schemas.microsoft.com/office/drawing/2014/main" id="{9C7500FB-BAD1-744C-BEFF-DA5460D8E9B3}"/>
              </a:ext>
            </a:extLst>
          </p:cNvPr>
          <p:cNvSpPr txBox="1">
            <a:spLocks noChangeArrowheads="1"/>
          </p:cNvSpPr>
          <p:nvPr/>
        </p:nvSpPr>
        <p:spPr bwMode="auto">
          <a:xfrm>
            <a:off x="971550" y="4838700"/>
            <a:ext cx="244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en-US" sz="1400">
                <a:solidFill>
                  <a:srgbClr val="002060"/>
                </a:solidFill>
              </a:rPr>
              <a:t>Burke &amp; Crozier, p. 38</a:t>
            </a:r>
            <a:endParaRPr lang="en-US" altLang="en-US" sz="1400">
              <a:solidFill>
                <a:srgbClr val="002060"/>
              </a:solidFill>
            </a:endParaRPr>
          </a:p>
        </p:txBody>
      </p:sp>
      <p:sp>
        <p:nvSpPr>
          <p:cNvPr id="84996" name="TextBox 1">
            <a:extLst>
              <a:ext uri="{FF2B5EF4-FFF2-40B4-BE49-F238E27FC236}">
                <a16:creationId xmlns:a16="http://schemas.microsoft.com/office/drawing/2014/main" id="{4272BF07-13AB-2E4C-ABAB-E01FA2B80FDF}"/>
              </a:ext>
            </a:extLst>
          </p:cNvPr>
          <p:cNvSpPr txBox="1">
            <a:spLocks noChangeArrowheads="1"/>
          </p:cNvSpPr>
          <p:nvPr/>
        </p:nvSpPr>
        <p:spPr bwMode="auto">
          <a:xfrm>
            <a:off x="4284663" y="3149600"/>
            <a:ext cx="39592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en-US" sz="1200"/>
              <a:t>Vygotsky defined the scaffolding process with the concept of the Zone of Proximal Development as “</a:t>
            </a:r>
            <a:r>
              <a:rPr lang="en-AU" altLang="en-US" sz="1200" i="1"/>
              <a:t>the distance between the actual development level as determined by independent problem solving and the level of potential development as determined through problem solving under adult guidance or in collaboration with more capable peer</a:t>
            </a:r>
            <a:r>
              <a:rPr lang="en-AU" altLang="en-US" sz="1200"/>
              <a:t>” (1978, p. 86). </a:t>
            </a:r>
            <a:endParaRPr lang="en-US" altLang="en-US" sz="1200"/>
          </a:p>
        </p:txBody>
      </p:sp>
      <p:sp>
        <p:nvSpPr>
          <p:cNvPr id="84997" name="TextBox 6">
            <a:extLst>
              <a:ext uri="{FF2B5EF4-FFF2-40B4-BE49-F238E27FC236}">
                <a16:creationId xmlns:a16="http://schemas.microsoft.com/office/drawing/2014/main" id="{1BFD4C42-11D8-C24E-AAC0-2B448EE7AD90}"/>
              </a:ext>
            </a:extLst>
          </p:cNvPr>
          <p:cNvSpPr txBox="1">
            <a:spLocks noChangeArrowheads="1"/>
          </p:cNvSpPr>
          <p:nvPr/>
        </p:nvSpPr>
        <p:spPr bwMode="auto">
          <a:xfrm>
            <a:off x="2411413" y="5757863"/>
            <a:ext cx="60848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en-US" sz="1100">
                <a:solidFill>
                  <a:schemeClr val="bg1"/>
                </a:solidFill>
              </a:rPr>
              <a:t>Vygotsky, L. S. (1978). Mind in Society: the Development of Higher Psychological Processes. Cambridge, MA: Harvard University Press. </a:t>
            </a:r>
            <a:endParaRPr lang="en-US" altLang="en-US" sz="1100">
              <a:solidFill>
                <a:schemeClr val="bg1"/>
              </a:solidFill>
            </a:endParaRPr>
          </a:p>
        </p:txBody>
      </p:sp>
      <p:pic>
        <p:nvPicPr>
          <p:cNvPr id="84998" name="Picture 3">
            <a:extLst>
              <a:ext uri="{FF2B5EF4-FFF2-40B4-BE49-F238E27FC236}">
                <a16:creationId xmlns:a16="http://schemas.microsoft.com/office/drawing/2014/main" id="{6EB44F58-44F6-AB49-BE8D-61F9169A1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775" y="508000"/>
            <a:ext cx="407511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a:extLst>
              <a:ext uri="{FF2B5EF4-FFF2-40B4-BE49-F238E27FC236}">
                <a16:creationId xmlns:a16="http://schemas.microsoft.com/office/drawing/2014/main" id="{84ECD17C-5260-BA45-BB04-1EC7C822F5AD}"/>
              </a:ext>
            </a:extLst>
          </p:cNvPr>
          <p:cNvSpPr>
            <a:spLocks noGrp="1" noChangeArrowheads="1"/>
          </p:cNvSpPr>
          <p:nvPr>
            <p:ph type="body" sz="quarter" idx="10"/>
          </p:nvPr>
        </p:nvSpPr>
        <p:spPr bwMode="auto">
          <a:xfrm>
            <a:off x="442913" y="260350"/>
            <a:ext cx="825817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a:t>Break-out room activity </a:t>
            </a:r>
            <a:endParaRPr lang="en-US" altLang="en-US"/>
          </a:p>
        </p:txBody>
      </p:sp>
      <p:sp>
        <p:nvSpPr>
          <p:cNvPr id="86019" name="Text Placeholder 2">
            <a:extLst>
              <a:ext uri="{FF2B5EF4-FFF2-40B4-BE49-F238E27FC236}">
                <a16:creationId xmlns:a16="http://schemas.microsoft.com/office/drawing/2014/main" id="{624F1E9A-B456-A640-9CA6-A8231731A358}"/>
              </a:ext>
            </a:extLst>
          </p:cNvPr>
          <p:cNvSpPr>
            <a:spLocks noGrp="1" noChangeArrowheads="1"/>
          </p:cNvSpPr>
          <p:nvPr>
            <p:ph type="body" sz="quarter" idx="11"/>
          </p:nvPr>
        </p:nvSpPr>
        <p:spPr bwMode="auto">
          <a:xfrm>
            <a:off x="442913" y="692150"/>
            <a:ext cx="8258175" cy="3141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endParaRPr lang="en-AU" altLang="en-US"/>
          </a:p>
          <a:p>
            <a:endParaRPr lang="en-US" altLang="en-US" b="0">
              <a:solidFill>
                <a:srgbClr val="000000"/>
              </a:solidFill>
              <a:latin typeface="Segoe UI" panose="020F0502020204030204" pitchFamily="34" charset="0"/>
            </a:endParaRPr>
          </a:p>
          <a:p>
            <a:r>
              <a:rPr lang="en-US" altLang="en-US" b="0">
                <a:solidFill>
                  <a:srgbClr val="000000"/>
                </a:solidFill>
              </a:rPr>
              <a:t>​</a:t>
            </a:r>
            <a:endParaRPr lang="en-US" altLang="en-US" b="0">
              <a:solidFill>
                <a:srgbClr val="000000"/>
              </a:solidFill>
              <a:latin typeface="Segoe UI" panose="020F0502020204030204" pitchFamily="34" charset="0"/>
            </a:endParaRPr>
          </a:p>
          <a:p>
            <a:r>
              <a:rPr lang="en-US" altLang="en-US"/>
              <a:t>(1) What is the role of the teacher in facilitating the learning process for students? </a:t>
            </a:r>
            <a:r>
              <a:rPr lang="en-US" altLang="en-US" b="0"/>
              <a:t>​</a:t>
            </a:r>
            <a:endParaRPr lang="en-US" altLang="en-US" b="0">
              <a:latin typeface="Segoe UI" panose="020F0502020204030204" pitchFamily="34" charset="0"/>
            </a:endParaRPr>
          </a:p>
          <a:p>
            <a:r>
              <a:rPr lang="en-US" altLang="en-US" b="0"/>
              <a:t>​</a:t>
            </a:r>
            <a:endParaRPr lang="en-US" altLang="en-US" b="0">
              <a:latin typeface="Segoe UI" panose="020F0502020204030204" pitchFamily="34" charset="0"/>
            </a:endParaRPr>
          </a:p>
          <a:p>
            <a:r>
              <a:rPr lang="en-US" altLang="en-US"/>
              <a:t>(2) Is supporting or providing 'scaffolding' (in the Vygotskian sense) the same as spoon-feeding?</a:t>
            </a:r>
          </a:p>
          <a:p>
            <a:endParaRPr lang="en-US" altLang="en-US" b="0"/>
          </a:p>
          <a:p>
            <a:r>
              <a:rPr lang="en-US" altLang="en-US">
                <a:latin typeface="Segoe UI" panose="020F0502020204030204" pitchFamily="34" charset="0"/>
              </a:rPr>
              <a:t>3) How do we describe the different students' experiences conveyed in the film on material inequality, as they impact on access to HE? </a:t>
            </a:r>
          </a:p>
          <a:p>
            <a:endParaRPr lang="en-US" altLang="en-US" b="0">
              <a:latin typeface="Segoe UI" panose="020F0502020204030204" pitchFamily="34" charset="0"/>
            </a:endParaRPr>
          </a:p>
          <a:p>
            <a:pPr eaLnBrk="1" hangingPunct="1">
              <a:spcBef>
                <a:spcPct val="0"/>
              </a:spcBef>
            </a:pPr>
            <a:endParaRPr lang="en-AU" altLang="en-US"/>
          </a:p>
          <a:p>
            <a:pPr eaLnBrk="1" hangingPunct="1">
              <a:spcBef>
                <a:spcPct val="0"/>
              </a:spcBef>
            </a:pPr>
            <a:endParaRPr lang="en-AU" altLang="en-US"/>
          </a:p>
          <a:p>
            <a:pPr eaLnBrk="1" hangingPunct="1">
              <a:spcBef>
                <a:spcPct val="0"/>
              </a:spcBef>
            </a:pPr>
            <a:endParaRPr lang="en-AU" altLang="en-US"/>
          </a:p>
          <a:p>
            <a:pPr eaLnBrk="1" hangingPunct="1">
              <a:spcBef>
                <a:spcPct val="0"/>
              </a:spcBef>
            </a:pPr>
            <a:r>
              <a:rPr lang="en-AU" altLang="en-US"/>
              <a:t>We will allocate into groups 1-5 – access the link to a shared power point in the chat box and add your responses to the slide for your group number. </a:t>
            </a:r>
          </a:p>
          <a:p>
            <a:pPr eaLnBrk="1" hangingPunct="1">
              <a:spcBef>
                <a:spcPct val="0"/>
              </a:spcBef>
            </a:pPr>
            <a:endParaRPr lang="en-AU" altLang="en-US"/>
          </a:p>
          <a:p>
            <a:pPr eaLnBrk="1" hangingPunct="1">
              <a:spcBef>
                <a:spcPct val="0"/>
              </a:spcBef>
            </a:pPr>
            <a:r>
              <a:rPr lang="en-US" altLang="en-US">
                <a:hlinkClick r:id="rId2"/>
              </a:rPr>
              <a:t>https://tinyurl.com/umvby2tj</a:t>
            </a:r>
            <a:endParaRPr lang="en-US" altLang="en-US"/>
          </a:p>
          <a:p>
            <a:endParaRPr lang="en-US"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D7634C-7174-F342-83F6-4429C8D20731}"/>
              </a:ext>
            </a:extLst>
          </p:cNvPr>
          <p:cNvSpPr>
            <a:spLocks noGrp="1"/>
          </p:cNvSpPr>
          <p:nvPr>
            <p:ph type="body" sz="quarter" idx="12"/>
          </p:nvPr>
        </p:nvSpPr>
        <p:spPr>
          <a:xfrm>
            <a:off x="415925" y="1727200"/>
            <a:ext cx="8280400" cy="3338513"/>
          </a:xfrm>
        </p:spPr>
        <p:txBody>
          <a:bodyPr/>
          <a:lstStyle/>
          <a:p>
            <a:pPr marL="0" indent="0" eaLnBrk="1" hangingPunct="1">
              <a:buFont typeface="Arial" panose="020B0604020202020204" pitchFamily="34" charset="0"/>
              <a:buNone/>
              <a:defRPr/>
            </a:pPr>
            <a:r>
              <a:rPr lang="en-AU" dirty="0"/>
              <a:t>Link to Education Futures Teaching and Learning Resources site </a:t>
            </a:r>
          </a:p>
          <a:p>
            <a:pPr marL="0" indent="0" eaLnBrk="1" hangingPunct="1">
              <a:buFont typeface="Arial" panose="020B0604020202020204" pitchFamily="34" charset="0"/>
              <a:buNone/>
              <a:defRPr/>
            </a:pPr>
            <a:endParaRPr lang="en-AU" dirty="0"/>
          </a:p>
          <a:p>
            <a:pPr marL="0" indent="0" eaLnBrk="1" hangingPunct="1">
              <a:buFont typeface="Arial" panose="020B0604020202020204" pitchFamily="34" charset="0"/>
              <a:buNone/>
              <a:defRPr/>
            </a:pPr>
            <a:endParaRPr lang="en-AU" dirty="0"/>
          </a:p>
          <a:p>
            <a:pPr eaLnBrk="1" hangingPunct="1">
              <a:defRPr/>
            </a:pPr>
            <a:endParaRPr lang="en-AU" dirty="0"/>
          </a:p>
          <a:p>
            <a:pPr marL="0" indent="0" eaLnBrk="1" hangingPunct="1">
              <a:buFont typeface="Arial" panose="020B0604020202020204" pitchFamily="34" charset="0"/>
              <a:buNone/>
              <a:defRPr/>
            </a:pPr>
            <a:r>
              <a:rPr lang="en-US" dirty="0">
                <a:hlinkClick r:id="rId2"/>
              </a:rPr>
              <a:t>https://lo.unisa.edu.au/course/view.php?id=16041</a:t>
            </a:r>
            <a:endParaRPr lang="en-US" dirty="0"/>
          </a:p>
          <a:p>
            <a:pPr eaLnBrk="1" hangingPunct="1">
              <a:defRPr/>
            </a:pPr>
            <a:endParaRPr lang="en-US" dirty="0"/>
          </a:p>
          <a:p>
            <a:pPr eaLnBrk="1" hangingPunct="1">
              <a:defRPr/>
            </a:pPr>
            <a:endParaRPr lang="en-US" dirty="0"/>
          </a:p>
        </p:txBody>
      </p:sp>
    </p:spTree>
  </p:cSld>
  <p:clrMapOvr>
    <a:masterClrMapping/>
  </p:clrMapOvr>
  <p:transition spd="slow" advTm="50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Placeholder 2">
            <a:extLst>
              <a:ext uri="{FF2B5EF4-FFF2-40B4-BE49-F238E27FC236}">
                <a16:creationId xmlns:a16="http://schemas.microsoft.com/office/drawing/2014/main" id="{16B9A214-4833-2944-83D7-6EAAD2D1EF3D}"/>
              </a:ext>
            </a:extLst>
          </p:cNvPr>
          <p:cNvSpPr>
            <a:spLocks noGrp="1" noChangeArrowheads="1"/>
          </p:cNvSpPr>
          <p:nvPr>
            <p:ph type="body" sz="quarter" idx="12"/>
          </p:nvPr>
        </p:nvSpPr>
        <p:spPr bwMode="auto">
          <a:xfrm>
            <a:off x="863600" y="2060575"/>
            <a:ext cx="7453313" cy="1439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spcBef>
                <a:spcPct val="0"/>
              </a:spcBef>
              <a:spcAft>
                <a:spcPct val="0"/>
              </a:spcAft>
              <a:buFontTx/>
              <a:buNone/>
            </a:pPr>
            <a:r>
              <a:rPr lang="en-AU" altLang="en-US" sz="3600"/>
              <a:t>Examples of Action Research in Higher Education </a:t>
            </a:r>
            <a:endParaRPr lang="en-US" altLang="en-US" sz="3600"/>
          </a:p>
        </p:txBody>
      </p:sp>
    </p:spTree>
  </p:cSld>
  <p:clrMapOvr>
    <a:masterClrMapping/>
  </p:clrMapOvr>
  <p:transition spd="slow" advTm="500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Placeholder 1">
            <a:extLst>
              <a:ext uri="{FF2B5EF4-FFF2-40B4-BE49-F238E27FC236}">
                <a16:creationId xmlns:a16="http://schemas.microsoft.com/office/drawing/2014/main" id="{7D57C8D7-9142-954E-9EDA-4A705B2851C0}"/>
              </a:ext>
            </a:extLst>
          </p:cNvPr>
          <p:cNvSpPr>
            <a:spLocks noGrp="1" noChangeArrowheads="1"/>
          </p:cNvSpPr>
          <p:nvPr>
            <p:ph type="body" sz="quarter" idx="11"/>
          </p:nvPr>
        </p:nvSpPr>
        <p:spPr bwMode="auto">
          <a:xfrm>
            <a:off x="346075" y="620713"/>
            <a:ext cx="8291513"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a:t>Case Study – Tanya Weiler</a:t>
            </a:r>
          </a:p>
        </p:txBody>
      </p:sp>
      <p:sp>
        <p:nvSpPr>
          <p:cNvPr id="89091" name="Text Placeholder 2">
            <a:extLst>
              <a:ext uri="{FF2B5EF4-FFF2-40B4-BE49-F238E27FC236}">
                <a16:creationId xmlns:a16="http://schemas.microsoft.com/office/drawing/2014/main" id="{51D2045B-EE0D-914F-9337-84D0CFE2DD2B}"/>
              </a:ext>
            </a:extLst>
          </p:cNvPr>
          <p:cNvSpPr>
            <a:spLocks noGrp="1" noChangeArrowheads="1"/>
          </p:cNvSpPr>
          <p:nvPr>
            <p:ph type="body" sz="quarter" idx="12"/>
          </p:nvPr>
        </p:nvSpPr>
        <p:spPr bwMode="auto">
          <a:xfrm>
            <a:off x="322263" y="1546225"/>
            <a:ext cx="8540750" cy="2503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FontTx/>
              <a:buChar char="•"/>
            </a:pPr>
            <a:r>
              <a:rPr lang="en-US" altLang="en-US" sz="1800">
                <a:solidFill>
                  <a:srgbClr val="054A89"/>
                </a:solidFill>
              </a:rPr>
              <a:t>My research questions: </a:t>
            </a:r>
          </a:p>
          <a:p>
            <a:pPr eaLnBrk="1" hangingPunct="1">
              <a:spcBef>
                <a:spcPct val="0"/>
              </a:spcBef>
              <a:spcAft>
                <a:spcPct val="0"/>
              </a:spcAft>
              <a:buFontTx/>
              <a:buAutoNum type="arabicPeriod"/>
            </a:pPr>
            <a:r>
              <a:rPr lang="en-US" altLang="en-US" sz="1800"/>
              <a:t>How does utilizing a mobile platform that connects with student lifeworlds (Mentimeter) to pose questions in tutorials build student engagement in a third year business ethics course? </a:t>
            </a:r>
            <a:r>
              <a:rPr lang="en-US" altLang="en-US" sz="1400"/>
              <a:t>**(this idea was that of the course coordinator who implemented this and created the content)</a:t>
            </a:r>
          </a:p>
          <a:p>
            <a:pPr eaLnBrk="1" hangingPunct="1">
              <a:spcBef>
                <a:spcPct val="0"/>
              </a:spcBef>
              <a:spcAft>
                <a:spcPct val="0"/>
              </a:spcAft>
              <a:buFontTx/>
              <a:buNone/>
            </a:pPr>
            <a:endParaRPr lang="en-US" altLang="en-US" sz="1400"/>
          </a:p>
          <a:p>
            <a:pPr eaLnBrk="1" hangingPunct="1">
              <a:spcBef>
                <a:spcPct val="0"/>
              </a:spcBef>
              <a:spcAft>
                <a:spcPct val="0"/>
              </a:spcAft>
              <a:buFontTx/>
              <a:buNone/>
            </a:pPr>
            <a:r>
              <a:rPr lang="en-US" altLang="en-US" sz="1800"/>
              <a:t>2. Will my approach to teaching in this course using enabling pedagogies be recognized by students as meeting their needs at this level of study, and/or recognized as being different to those in their other courses?</a:t>
            </a:r>
          </a:p>
          <a:p>
            <a:pPr eaLnBrk="1" hangingPunct="1">
              <a:spcBef>
                <a:spcPct val="0"/>
              </a:spcBef>
              <a:spcAft>
                <a:spcPct val="0"/>
              </a:spcAft>
              <a:buFontTx/>
              <a:buNone/>
            </a:pPr>
            <a:endParaRPr lang="en-US" altLang="en-US" sz="1100"/>
          </a:p>
          <a:p>
            <a:pPr eaLnBrk="1" hangingPunct="1">
              <a:spcBef>
                <a:spcPct val="0"/>
              </a:spcBef>
              <a:spcAft>
                <a:spcPct val="0"/>
              </a:spcAft>
              <a:buFontTx/>
              <a:buChar char="•"/>
            </a:pPr>
            <a:r>
              <a:rPr lang="en-US" altLang="en-US" sz="1800">
                <a:solidFill>
                  <a:srgbClr val="054A89"/>
                </a:solidFill>
              </a:rPr>
              <a:t>My hopeful ideas</a:t>
            </a:r>
          </a:p>
          <a:p>
            <a:pPr eaLnBrk="1" hangingPunct="1">
              <a:spcBef>
                <a:spcPct val="0"/>
              </a:spcBef>
              <a:spcAft>
                <a:spcPct val="0"/>
              </a:spcAft>
              <a:buFontTx/>
              <a:buAutoNum type="arabicPeriod"/>
            </a:pPr>
            <a:r>
              <a:rPr lang="en-US" altLang="en-US" sz="1600"/>
              <a:t>Using Mentimeter will lead to increased engagement from all students, improved preparation for tutorials and make those who are less likely to speak up willing to contribute.</a:t>
            </a:r>
          </a:p>
          <a:p>
            <a:pPr eaLnBrk="1" hangingPunct="1">
              <a:spcBef>
                <a:spcPct val="0"/>
              </a:spcBef>
              <a:spcAft>
                <a:spcPct val="0"/>
              </a:spcAft>
              <a:buFontTx/>
              <a:buAutoNum type="arabicPeriod"/>
            </a:pPr>
            <a:r>
              <a:rPr lang="en-US" altLang="en-US" sz="1600"/>
              <a:t>Using enabling pedagogies at an undergraduate level (specifically student lifeworlds and pedagogies of care) will connect strongly with students.</a:t>
            </a:r>
          </a:p>
        </p:txBody>
      </p:sp>
    </p:spTree>
  </p:cSld>
  <p:clrMapOvr>
    <a:masterClrMapping/>
  </p:clrMapOvr>
  <p:transition spd="slow" advTm="50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Placeholder 1">
            <a:extLst>
              <a:ext uri="{FF2B5EF4-FFF2-40B4-BE49-F238E27FC236}">
                <a16:creationId xmlns:a16="http://schemas.microsoft.com/office/drawing/2014/main" id="{6B9F741F-B7EB-E74D-9033-4D1605037968}"/>
              </a:ext>
            </a:extLst>
          </p:cNvPr>
          <p:cNvSpPr>
            <a:spLocks noGrp="1" noChangeArrowheads="1"/>
          </p:cNvSpPr>
          <p:nvPr>
            <p:ph type="body" sz="quarter" idx="11"/>
          </p:nvPr>
        </p:nvSpPr>
        <p:spPr bwMode="auto">
          <a:xfrm>
            <a:off x="155575" y="650875"/>
            <a:ext cx="82899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AU" altLang="en-US" sz="2800"/>
              <a:t>Mentimeter results</a:t>
            </a:r>
          </a:p>
        </p:txBody>
      </p:sp>
      <p:pic>
        <p:nvPicPr>
          <p:cNvPr id="90115" name="Picture 3">
            <a:extLst>
              <a:ext uri="{FF2B5EF4-FFF2-40B4-BE49-F238E27FC236}">
                <a16:creationId xmlns:a16="http://schemas.microsoft.com/office/drawing/2014/main" id="{12EEA38F-ACBB-EA4E-BF5A-460BD4E44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547813"/>
            <a:ext cx="52673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4">
            <a:extLst>
              <a:ext uri="{FF2B5EF4-FFF2-40B4-BE49-F238E27FC236}">
                <a16:creationId xmlns:a16="http://schemas.microsoft.com/office/drawing/2014/main" id="{402D9161-4328-4545-A114-CC9E5B32D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688" y="2805113"/>
            <a:ext cx="5265737"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peech Bubble: Rectangle with Corners Rounded 5">
            <a:extLst>
              <a:ext uri="{FF2B5EF4-FFF2-40B4-BE49-F238E27FC236}">
                <a16:creationId xmlns:a16="http://schemas.microsoft.com/office/drawing/2014/main" id="{3B27A77F-A41B-3644-8198-162F2426F4E3}"/>
              </a:ext>
            </a:extLst>
          </p:cNvPr>
          <p:cNvSpPr/>
          <p:nvPr/>
        </p:nvSpPr>
        <p:spPr bwMode="auto">
          <a:xfrm>
            <a:off x="5643563" y="1955800"/>
            <a:ext cx="1423987" cy="806450"/>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AU" sz="1200">
                <a:solidFill>
                  <a:srgbClr val="000000"/>
                </a:solidFill>
                <a:latin typeface="Arial" charset="0"/>
                <a:ea typeface="+mn-ea"/>
              </a:rPr>
              <a:t>“The </a:t>
            </a:r>
            <a:r>
              <a:rPr lang="en-AU" sz="1200" err="1">
                <a:solidFill>
                  <a:srgbClr val="000000"/>
                </a:solidFill>
                <a:latin typeface="Arial" charset="0"/>
                <a:ea typeface="+mn-ea"/>
              </a:rPr>
              <a:t>Mentimeter</a:t>
            </a:r>
            <a:r>
              <a:rPr lang="en-AU" sz="1200">
                <a:solidFill>
                  <a:srgbClr val="000000"/>
                </a:solidFill>
                <a:latin typeface="Arial" charset="0"/>
                <a:ea typeface="+mn-ea"/>
              </a:rPr>
              <a:t> was good for sharing ideas”.</a:t>
            </a:r>
          </a:p>
          <a:p>
            <a:pPr>
              <a:defRPr/>
            </a:pPr>
            <a:endParaRPr lang="en-AU" sz="2000">
              <a:solidFill>
                <a:srgbClr val="000000"/>
              </a:solidFill>
              <a:latin typeface="Arial" charset="0"/>
              <a:ea typeface="+mn-ea"/>
            </a:endParaRPr>
          </a:p>
        </p:txBody>
      </p:sp>
      <p:sp>
        <p:nvSpPr>
          <p:cNvPr id="7" name="Speech Bubble: Rectangle with Corners Rounded 6">
            <a:extLst>
              <a:ext uri="{FF2B5EF4-FFF2-40B4-BE49-F238E27FC236}">
                <a16:creationId xmlns:a16="http://schemas.microsoft.com/office/drawing/2014/main" id="{13693049-92F2-B64F-9BB7-313279AFA525}"/>
              </a:ext>
            </a:extLst>
          </p:cNvPr>
          <p:cNvSpPr/>
          <p:nvPr/>
        </p:nvSpPr>
        <p:spPr bwMode="auto">
          <a:xfrm>
            <a:off x="6216650" y="1020763"/>
            <a:ext cx="2587625" cy="892175"/>
          </a:xfrm>
          <a:prstGeom prst="wedgeRoundRectCallout">
            <a:avLst>
              <a:gd name="adj1" fmla="val 49822"/>
              <a:gd name="adj2" fmla="val 7739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AU">
                <a:solidFill>
                  <a:srgbClr val="000000"/>
                </a:solidFill>
                <a:latin typeface="Arial" charset="0"/>
                <a:ea typeface="+mn-ea"/>
              </a:rPr>
              <a:t>“Anonymous questions is great.”</a:t>
            </a:r>
          </a:p>
          <a:p>
            <a:pPr>
              <a:defRPr/>
            </a:pPr>
            <a:endParaRPr lang="en-AU">
              <a:solidFill>
                <a:srgbClr val="000000"/>
              </a:solidFill>
              <a:latin typeface="Arial" charset="0"/>
              <a:ea typeface="+mn-ea"/>
            </a:endParaRPr>
          </a:p>
        </p:txBody>
      </p:sp>
      <p:sp>
        <p:nvSpPr>
          <p:cNvPr id="8" name="Speech Bubble: Rectangle with Corners Rounded 7">
            <a:extLst>
              <a:ext uri="{FF2B5EF4-FFF2-40B4-BE49-F238E27FC236}">
                <a16:creationId xmlns:a16="http://schemas.microsoft.com/office/drawing/2014/main" id="{59BB72BB-50D0-7840-8971-040F554AE108}"/>
              </a:ext>
            </a:extLst>
          </p:cNvPr>
          <p:cNvSpPr/>
          <p:nvPr/>
        </p:nvSpPr>
        <p:spPr bwMode="auto">
          <a:xfrm>
            <a:off x="155575" y="3238500"/>
            <a:ext cx="3340100" cy="1766888"/>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AU" sz="1400">
                <a:solidFill>
                  <a:srgbClr val="000000"/>
                </a:solidFill>
                <a:latin typeface="Arial" charset="0"/>
                <a:ea typeface="+mn-ea"/>
              </a:rPr>
              <a:t>“I enjoyed the use of </a:t>
            </a:r>
            <a:r>
              <a:rPr lang="en-AU" sz="1400" err="1">
                <a:solidFill>
                  <a:srgbClr val="000000"/>
                </a:solidFill>
                <a:latin typeface="Arial" charset="0"/>
                <a:ea typeface="+mn-ea"/>
              </a:rPr>
              <a:t>Mentimeter</a:t>
            </a:r>
            <a:r>
              <a:rPr lang="en-AU" sz="1400">
                <a:solidFill>
                  <a:srgbClr val="000000"/>
                </a:solidFill>
                <a:latin typeface="Arial" charset="0"/>
                <a:ea typeface="+mn-ea"/>
              </a:rPr>
              <a:t> as it was something I have never used before. As I don’t like talking in front of a class it gave me the opportunity to contribute my thoughts and ideas anonymously and have feedback received.”</a:t>
            </a:r>
          </a:p>
          <a:p>
            <a:pPr>
              <a:defRPr/>
            </a:pPr>
            <a:endParaRPr lang="en-AU" sz="1400">
              <a:solidFill>
                <a:srgbClr val="000000"/>
              </a:solidFill>
              <a:latin typeface="Arial" charset="0"/>
              <a:ea typeface="+mn-ea"/>
            </a:endParaRPr>
          </a:p>
        </p:txBody>
      </p:sp>
    </p:spTree>
  </p:cSld>
  <p:clrMapOvr>
    <a:masterClrMapping/>
  </p:clrMapOvr>
  <p:transition spd="slow"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2">
            <a:extLst>
              <a:ext uri="{FF2B5EF4-FFF2-40B4-BE49-F238E27FC236}">
                <a16:creationId xmlns:a16="http://schemas.microsoft.com/office/drawing/2014/main" id="{6567A89F-7E08-C24D-9AC3-CC164FA57FAE}"/>
              </a:ext>
            </a:extLst>
          </p:cNvPr>
          <p:cNvSpPr>
            <a:spLocks noGrp="1" noChangeArrowheads="1"/>
          </p:cNvSpPr>
          <p:nvPr>
            <p:ph type="body" sz="quarter" idx="12"/>
          </p:nvPr>
        </p:nvSpPr>
        <p:spPr bwMode="auto">
          <a:xfrm>
            <a:off x="611188" y="1341438"/>
            <a:ext cx="8280400" cy="333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spcAft>
                <a:spcPct val="0"/>
              </a:spcAft>
              <a:buFontTx/>
              <a:buNone/>
            </a:pPr>
            <a:r>
              <a:rPr lang="en-AU" altLang="en-US" b="1"/>
              <a:t>Introductions…..</a:t>
            </a:r>
            <a:endParaRPr lang="en-US" altLang="en-US" b="1"/>
          </a:p>
        </p:txBody>
      </p:sp>
    </p:spTree>
  </p:cSld>
  <p:clrMapOvr>
    <a:masterClrMapping/>
  </p:clrMapOvr>
  <p:transition spd="slow" advTm="500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E22FCE-E1C1-F741-89B8-819010EEF334}"/>
              </a:ext>
            </a:extLst>
          </p:cNvPr>
          <p:cNvSpPr/>
          <p:nvPr/>
        </p:nvSpPr>
        <p:spPr bwMode="auto">
          <a:xfrm>
            <a:off x="2655888" y="4884738"/>
            <a:ext cx="4013200" cy="10096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defRPr/>
            </a:pPr>
            <a:endParaRPr lang="en-AU" sz="2400">
              <a:solidFill>
                <a:srgbClr val="000000"/>
              </a:solidFill>
              <a:latin typeface="Arial" charset="0"/>
              <a:ea typeface="+mn-ea"/>
            </a:endParaRPr>
          </a:p>
        </p:txBody>
      </p:sp>
      <p:sp>
        <p:nvSpPr>
          <p:cNvPr id="91139" name="Text Placeholder 1">
            <a:extLst>
              <a:ext uri="{FF2B5EF4-FFF2-40B4-BE49-F238E27FC236}">
                <a16:creationId xmlns:a16="http://schemas.microsoft.com/office/drawing/2014/main" id="{52D8A81E-423F-B34C-9839-711B5742F5A4}"/>
              </a:ext>
            </a:extLst>
          </p:cNvPr>
          <p:cNvSpPr>
            <a:spLocks noGrp="1" noChangeArrowheads="1"/>
          </p:cNvSpPr>
          <p:nvPr>
            <p:ph type="body" sz="quarter" idx="11"/>
          </p:nvPr>
        </p:nvSpPr>
        <p:spPr bwMode="auto">
          <a:xfrm>
            <a:off x="427038" y="434975"/>
            <a:ext cx="82899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AU" altLang="en-US" sz="2800"/>
              <a:t>My results – Teaching approach survey</a:t>
            </a:r>
          </a:p>
        </p:txBody>
      </p:sp>
      <p:graphicFrame>
        <p:nvGraphicFramePr>
          <p:cNvPr id="91140" name="Chart 4">
            <a:extLst>
              <a:ext uri="{FF2B5EF4-FFF2-40B4-BE49-F238E27FC236}">
                <a16:creationId xmlns:a16="http://schemas.microsoft.com/office/drawing/2014/main" id="{4DBD9477-9C95-E243-A958-56376A461430}"/>
              </a:ext>
            </a:extLst>
          </p:cNvPr>
          <p:cNvGraphicFramePr>
            <a:graphicFrameLocks/>
          </p:cNvGraphicFramePr>
          <p:nvPr/>
        </p:nvGraphicFramePr>
        <p:xfrm>
          <a:off x="2720975" y="3535363"/>
          <a:ext cx="3787775" cy="2314575"/>
        </p:xfrm>
        <a:graphic>
          <a:graphicData uri="http://schemas.openxmlformats.org/presentationml/2006/ole">
            <mc:AlternateContent xmlns:mc="http://schemas.openxmlformats.org/markup-compatibility/2006">
              <mc:Choice xmlns:v="urn:schemas-microsoft-com:vml" Requires="v">
                <p:oleObj spid="_x0000_s91206" name="Chart" r:id="rId3" imgW="7899400" imgH="4826000" progId="Excel.Chart.8">
                  <p:embed/>
                </p:oleObj>
              </mc:Choice>
              <mc:Fallback>
                <p:oleObj name="Chart" r:id="rId3" imgW="7899400" imgH="4826000" progId="Excel.Chart.8">
                  <p:embed/>
                  <p:pic>
                    <p:nvPicPr>
                      <p:cNvPr id="0"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975" y="3535363"/>
                        <a:ext cx="37877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141" name="Chart 5">
            <a:extLst>
              <a:ext uri="{FF2B5EF4-FFF2-40B4-BE49-F238E27FC236}">
                <a16:creationId xmlns:a16="http://schemas.microsoft.com/office/drawing/2014/main" id="{FBA4D65C-5546-1845-8BAB-B5CA28A0AED7}"/>
              </a:ext>
            </a:extLst>
          </p:cNvPr>
          <p:cNvGraphicFramePr>
            <a:graphicFrameLocks/>
          </p:cNvGraphicFramePr>
          <p:nvPr/>
        </p:nvGraphicFramePr>
        <p:xfrm>
          <a:off x="4970463" y="1379538"/>
          <a:ext cx="4114800" cy="2312987"/>
        </p:xfrm>
        <a:graphic>
          <a:graphicData uri="http://schemas.openxmlformats.org/presentationml/2006/ole">
            <mc:AlternateContent xmlns:mc="http://schemas.openxmlformats.org/markup-compatibility/2006">
              <mc:Choice xmlns:v="urn:schemas-microsoft-com:vml" Requires="v">
                <p:oleObj spid="_x0000_s91207" name="Chart" r:id="rId5" imgW="8585200" imgH="4826000" progId="Excel.Chart.8">
                  <p:embed/>
                </p:oleObj>
              </mc:Choice>
              <mc:Fallback>
                <p:oleObj name="Chart" r:id="rId5" imgW="8585200" imgH="4826000"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0463" y="1379538"/>
                        <a:ext cx="41148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142" name="Chart 7">
            <a:extLst>
              <a:ext uri="{FF2B5EF4-FFF2-40B4-BE49-F238E27FC236}">
                <a16:creationId xmlns:a16="http://schemas.microsoft.com/office/drawing/2014/main" id="{72B3000B-5D47-6043-BABB-D4CBE66B3775}"/>
              </a:ext>
            </a:extLst>
          </p:cNvPr>
          <p:cNvGraphicFramePr>
            <a:graphicFrameLocks/>
          </p:cNvGraphicFramePr>
          <p:nvPr/>
        </p:nvGraphicFramePr>
        <p:xfrm>
          <a:off x="144463" y="1323975"/>
          <a:ext cx="3787775" cy="2312988"/>
        </p:xfrm>
        <a:graphic>
          <a:graphicData uri="http://schemas.openxmlformats.org/presentationml/2006/ole">
            <mc:AlternateContent xmlns:mc="http://schemas.openxmlformats.org/markup-compatibility/2006">
              <mc:Choice xmlns:v="urn:schemas-microsoft-com:vml" Requires="v">
                <p:oleObj spid="_x0000_s91208" name="Chart" r:id="rId7" imgW="7912100" imgH="4826000" progId="Excel.Chart.8">
                  <p:embed/>
                </p:oleObj>
              </mc:Choice>
              <mc:Fallback>
                <p:oleObj name="Chart" r:id="rId7" imgW="7912100" imgH="4826000" progId="Excel.Chart.8">
                  <p:embed/>
                  <p:pic>
                    <p:nvPicPr>
                      <p:cNvPr id="0" name="Chart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463" y="1323975"/>
                        <a:ext cx="378777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Tm="500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Placeholder 1">
            <a:extLst>
              <a:ext uri="{FF2B5EF4-FFF2-40B4-BE49-F238E27FC236}">
                <a16:creationId xmlns:a16="http://schemas.microsoft.com/office/drawing/2014/main" id="{49ECDCB2-3E4F-674F-8E82-F6E68479F5C2}"/>
              </a:ext>
            </a:extLst>
          </p:cNvPr>
          <p:cNvSpPr>
            <a:spLocks noGrp="1" noChangeArrowheads="1"/>
          </p:cNvSpPr>
          <p:nvPr>
            <p:ph type="body" sz="quarter" idx="11"/>
          </p:nvPr>
        </p:nvSpPr>
        <p:spPr bwMode="auto">
          <a:xfrm>
            <a:off x="187325" y="561975"/>
            <a:ext cx="8291513"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AU" altLang="en-US"/>
              <a:t>Survey quotes</a:t>
            </a:r>
          </a:p>
        </p:txBody>
      </p:sp>
      <p:sp>
        <p:nvSpPr>
          <p:cNvPr id="4" name="Speech Bubble: Rectangle with Corners Rounded 3">
            <a:extLst>
              <a:ext uri="{FF2B5EF4-FFF2-40B4-BE49-F238E27FC236}">
                <a16:creationId xmlns:a16="http://schemas.microsoft.com/office/drawing/2014/main" id="{C2DF33E1-FD20-3444-A819-C818F2174D61}"/>
              </a:ext>
            </a:extLst>
          </p:cNvPr>
          <p:cNvSpPr/>
          <p:nvPr/>
        </p:nvSpPr>
        <p:spPr bwMode="auto">
          <a:xfrm>
            <a:off x="217488" y="1984375"/>
            <a:ext cx="2300287" cy="1444625"/>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AU" sz="1600">
                <a:solidFill>
                  <a:srgbClr val="000000"/>
                </a:solidFill>
                <a:latin typeface="Arial" charset="0"/>
                <a:ea typeface="+mn-ea"/>
              </a:rPr>
              <a:t>The way you interact with students is an important factor for me and the reason I show up to classes.</a:t>
            </a:r>
          </a:p>
        </p:txBody>
      </p:sp>
      <p:sp>
        <p:nvSpPr>
          <p:cNvPr id="5" name="Speech Bubble: Rectangle with Corners Rounded 4">
            <a:extLst>
              <a:ext uri="{FF2B5EF4-FFF2-40B4-BE49-F238E27FC236}">
                <a16:creationId xmlns:a16="http://schemas.microsoft.com/office/drawing/2014/main" id="{1E779CFD-378E-D242-8D13-4BF027E6CF56}"/>
              </a:ext>
            </a:extLst>
          </p:cNvPr>
          <p:cNvSpPr/>
          <p:nvPr/>
        </p:nvSpPr>
        <p:spPr bwMode="auto">
          <a:xfrm>
            <a:off x="1865313" y="4156075"/>
            <a:ext cx="1617662" cy="1125538"/>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AU" sz="1200">
                <a:solidFill>
                  <a:srgbClr val="000000"/>
                </a:solidFill>
                <a:latin typeface="Arial" charset="0"/>
                <a:ea typeface="+mn-ea"/>
              </a:rPr>
              <a:t>Like the teaching style. And good teacher with concern and being friendly.</a:t>
            </a:r>
          </a:p>
        </p:txBody>
      </p:sp>
      <p:sp>
        <p:nvSpPr>
          <p:cNvPr id="6" name="Speech Bubble: Rectangle with Corners Rounded 5">
            <a:extLst>
              <a:ext uri="{FF2B5EF4-FFF2-40B4-BE49-F238E27FC236}">
                <a16:creationId xmlns:a16="http://schemas.microsoft.com/office/drawing/2014/main" id="{6AE07EE4-5444-4A41-9E74-82384111753E}"/>
              </a:ext>
            </a:extLst>
          </p:cNvPr>
          <p:cNvSpPr/>
          <p:nvPr/>
        </p:nvSpPr>
        <p:spPr bwMode="auto">
          <a:xfrm>
            <a:off x="7196138" y="1444625"/>
            <a:ext cx="1806575" cy="2170113"/>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AU" sz="1400">
                <a:solidFill>
                  <a:srgbClr val="000000"/>
                </a:solidFill>
                <a:latin typeface="Arial" charset="0"/>
                <a:ea typeface="+mn-ea"/>
              </a:rPr>
              <a:t>Interactive with students within the class. Focus on group thinking rather than individual response to questions</a:t>
            </a:r>
          </a:p>
        </p:txBody>
      </p:sp>
      <p:sp>
        <p:nvSpPr>
          <p:cNvPr id="7" name="Speech Bubble: Rectangle with Corners Rounded 6">
            <a:extLst>
              <a:ext uri="{FF2B5EF4-FFF2-40B4-BE49-F238E27FC236}">
                <a16:creationId xmlns:a16="http://schemas.microsoft.com/office/drawing/2014/main" id="{8AE264A4-D0B0-7344-9882-B1FA3EBA0E03}"/>
              </a:ext>
            </a:extLst>
          </p:cNvPr>
          <p:cNvSpPr/>
          <p:nvPr/>
        </p:nvSpPr>
        <p:spPr bwMode="auto">
          <a:xfrm>
            <a:off x="217488" y="3719513"/>
            <a:ext cx="1531937" cy="1314450"/>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AU" sz="1400">
                <a:solidFill>
                  <a:srgbClr val="000000"/>
                </a:solidFill>
                <a:latin typeface="Arial" charset="0"/>
                <a:ea typeface="+mn-ea"/>
              </a:rPr>
              <a:t>Teaching style made me come to the tutorial class every week</a:t>
            </a:r>
          </a:p>
        </p:txBody>
      </p:sp>
      <p:sp>
        <p:nvSpPr>
          <p:cNvPr id="8" name="Speech Bubble: Rectangle with Corners Rounded 7">
            <a:extLst>
              <a:ext uri="{FF2B5EF4-FFF2-40B4-BE49-F238E27FC236}">
                <a16:creationId xmlns:a16="http://schemas.microsoft.com/office/drawing/2014/main" id="{A75F70EF-A41D-574D-906B-C5F333A1C5CF}"/>
              </a:ext>
            </a:extLst>
          </p:cNvPr>
          <p:cNvSpPr/>
          <p:nvPr/>
        </p:nvSpPr>
        <p:spPr bwMode="auto">
          <a:xfrm>
            <a:off x="4803775" y="3081338"/>
            <a:ext cx="1924050" cy="1919287"/>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AU" sz="1200">
                <a:solidFill>
                  <a:srgbClr val="000000"/>
                </a:solidFill>
                <a:latin typeface="Arial" charset="0"/>
                <a:ea typeface="+mn-ea"/>
              </a:rPr>
              <a:t>I liked the fact that you did not just answer your own questions and rush through things like other courses as it gave us the opportunity to reflect on the course content</a:t>
            </a:r>
          </a:p>
        </p:txBody>
      </p:sp>
      <p:sp>
        <p:nvSpPr>
          <p:cNvPr id="9" name="Speech Bubble: Rectangle with Corners Rounded 8">
            <a:extLst>
              <a:ext uri="{FF2B5EF4-FFF2-40B4-BE49-F238E27FC236}">
                <a16:creationId xmlns:a16="http://schemas.microsoft.com/office/drawing/2014/main" id="{17433AF3-199F-7144-821D-8C7C4DB7F60C}"/>
              </a:ext>
            </a:extLst>
          </p:cNvPr>
          <p:cNvSpPr/>
          <p:nvPr/>
        </p:nvSpPr>
        <p:spPr bwMode="auto">
          <a:xfrm>
            <a:off x="5167313" y="1012825"/>
            <a:ext cx="1741487" cy="1720850"/>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AU" sz="1400">
                <a:solidFill>
                  <a:srgbClr val="000000"/>
                </a:solidFill>
                <a:latin typeface="Arial" charset="0"/>
                <a:ea typeface="+mn-ea"/>
              </a:rPr>
              <a:t>The teaching approach was personalised learning. It was enquiry based and collaborative learning.</a:t>
            </a:r>
          </a:p>
        </p:txBody>
      </p:sp>
      <p:sp>
        <p:nvSpPr>
          <p:cNvPr id="10" name="Speech Bubble: Rectangle with Corners Rounded 9">
            <a:extLst>
              <a:ext uri="{FF2B5EF4-FFF2-40B4-BE49-F238E27FC236}">
                <a16:creationId xmlns:a16="http://schemas.microsoft.com/office/drawing/2014/main" id="{85333DEB-61BE-CF4B-9B10-9370CEAD1E5D}"/>
              </a:ext>
            </a:extLst>
          </p:cNvPr>
          <p:cNvSpPr/>
          <p:nvPr/>
        </p:nvSpPr>
        <p:spPr bwMode="auto">
          <a:xfrm>
            <a:off x="2652713" y="1443038"/>
            <a:ext cx="2054225" cy="2408237"/>
          </a:xfrm>
          <a:prstGeom prst="wedgeRoundRectCallout">
            <a:avLst>
              <a:gd name="adj1" fmla="val 9202"/>
              <a:gd name="adj2" fmla="val 62801"/>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AU" sz="1200">
                <a:solidFill>
                  <a:srgbClr val="000000"/>
                </a:solidFill>
                <a:latin typeface="Arial" charset="0"/>
                <a:ea typeface="+mn-ea"/>
              </a:rPr>
              <a:t>I very much enjoyed the way you made us engage with the course material. You didn’t just speak the information you asked us questions and made us reflect and work together to find an answer. I enjoyed your ability to make me comfortable to speak my answers.</a:t>
            </a:r>
          </a:p>
        </p:txBody>
      </p:sp>
      <p:sp>
        <p:nvSpPr>
          <p:cNvPr id="11" name="Speech Bubble: Rectangle with Corners Rounded 10">
            <a:extLst>
              <a:ext uri="{FF2B5EF4-FFF2-40B4-BE49-F238E27FC236}">
                <a16:creationId xmlns:a16="http://schemas.microsoft.com/office/drawing/2014/main" id="{7A67FA4A-F4C1-FB47-98CA-32F5DD6CACCB}"/>
              </a:ext>
            </a:extLst>
          </p:cNvPr>
          <p:cNvSpPr/>
          <p:nvPr/>
        </p:nvSpPr>
        <p:spPr bwMode="auto">
          <a:xfrm>
            <a:off x="6908800" y="4130675"/>
            <a:ext cx="1995488" cy="855663"/>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AU" sz="1400">
                <a:solidFill>
                  <a:srgbClr val="000000"/>
                </a:solidFill>
                <a:latin typeface="Arial" charset="0"/>
                <a:ea typeface="+mn-ea"/>
              </a:rPr>
              <a:t>Best course and teaching I’ve had at UniSA</a:t>
            </a:r>
          </a:p>
        </p:txBody>
      </p:sp>
    </p:spTree>
  </p:cSld>
  <p:clrMapOvr>
    <a:masterClrMapping/>
  </p:clrMapOvr>
  <p:transition spd="slow" advTm="500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Placeholder 1">
            <a:extLst>
              <a:ext uri="{FF2B5EF4-FFF2-40B4-BE49-F238E27FC236}">
                <a16:creationId xmlns:a16="http://schemas.microsoft.com/office/drawing/2014/main" id="{86499B7E-1B02-734D-A969-118B112B9C7F}"/>
              </a:ext>
            </a:extLst>
          </p:cNvPr>
          <p:cNvSpPr>
            <a:spLocks noGrp="1" noChangeArrowheads="1"/>
          </p:cNvSpPr>
          <p:nvPr>
            <p:ph type="body" sz="quarter" idx="11"/>
          </p:nvPr>
        </p:nvSpPr>
        <p:spPr bwMode="auto">
          <a:xfrm>
            <a:off x="260350" y="692150"/>
            <a:ext cx="8291513"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AU" altLang="en-US"/>
              <a:t>What did I learn about my practice?</a:t>
            </a:r>
          </a:p>
        </p:txBody>
      </p:sp>
      <p:sp>
        <p:nvSpPr>
          <p:cNvPr id="114691" name="Text Placeholder 2">
            <a:extLst>
              <a:ext uri="{FF2B5EF4-FFF2-40B4-BE49-F238E27FC236}">
                <a16:creationId xmlns:a16="http://schemas.microsoft.com/office/drawing/2014/main" id="{A99A6F09-16AC-5440-93B1-A5A004136BE8}"/>
              </a:ext>
            </a:extLst>
          </p:cNvPr>
          <p:cNvSpPr>
            <a:spLocks noGrp="1" noChangeArrowheads="1"/>
          </p:cNvSpPr>
          <p:nvPr>
            <p:ph type="body" sz="quarter" idx="12"/>
          </p:nvPr>
        </p:nvSpPr>
        <p:spPr bwMode="auto">
          <a:xfrm>
            <a:off x="284163" y="1579563"/>
            <a:ext cx="8280400" cy="2505075"/>
          </a:xfrm>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FontTx/>
              <a:buChar char="•"/>
              <a:defRPr/>
            </a:pPr>
            <a:r>
              <a:rPr lang="en-AU" altLang="en-US" sz="1400" dirty="0"/>
              <a:t>I think what I learned was that there are higher levels of anxiety or fear about answering questions than I had anticipated in students even at this level of their study. I was surprised that multiple students commented on the anonymity of responses being a positive.</a:t>
            </a:r>
          </a:p>
          <a:p>
            <a:pPr marL="0" indent="0" eaLnBrk="1" hangingPunct="1">
              <a:spcBef>
                <a:spcPct val="0"/>
              </a:spcBef>
              <a:spcAft>
                <a:spcPct val="0"/>
              </a:spcAft>
              <a:buFont typeface="Arial" panose="020B0604020202020204" pitchFamily="34" charset="0"/>
              <a:buNone/>
              <a:defRPr/>
            </a:pPr>
            <a:endParaRPr lang="en-AU" altLang="en-US" sz="1400" dirty="0"/>
          </a:p>
          <a:p>
            <a:pPr eaLnBrk="1" hangingPunct="1">
              <a:spcBef>
                <a:spcPct val="0"/>
              </a:spcBef>
              <a:spcAft>
                <a:spcPct val="0"/>
              </a:spcAft>
              <a:buFontTx/>
              <a:buChar char="•"/>
              <a:defRPr/>
            </a:pPr>
            <a:r>
              <a:rPr lang="en-AU" altLang="en-US" sz="1400" dirty="0"/>
              <a:t>I often feel that I ‘wait’ or have long pauses or gaps in tutorials where in the past I have been tempted to fill these with content or explanation. I have been concerned that students would be bored or disengaged by this because the class is not moving quickly enough, but have found the opposite to be true, if anything I need to give students even more time to think, working in collaborative groups is good but does not suit all learners, but having more time and space than I perhaps feel comfortable with has been positively regarded by students. </a:t>
            </a:r>
          </a:p>
          <a:p>
            <a:pPr marL="0" indent="0" eaLnBrk="1" hangingPunct="1">
              <a:spcBef>
                <a:spcPct val="0"/>
              </a:spcBef>
              <a:spcAft>
                <a:spcPct val="0"/>
              </a:spcAft>
              <a:buFont typeface="Arial" panose="020B0604020202020204" pitchFamily="34" charset="0"/>
              <a:buNone/>
              <a:defRPr/>
            </a:pPr>
            <a:endParaRPr lang="en-AU" altLang="en-US" sz="1400" dirty="0"/>
          </a:p>
          <a:p>
            <a:pPr eaLnBrk="1" hangingPunct="1">
              <a:spcBef>
                <a:spcPct val="0"/>
              </a:spcBef>
              <a:spcAft>
                <a:spcPct val="0"/>
              </a:spcAft>
              <a:buFontTx/>
              <a:buChar char="•"/>
              <a:defRPr/>
            </a:pPr>
            <a:r>
              <a:rPr lang="en-AU" altLang="en-US" sz="1400" dirty="0"/>
              <a:t>The collaboration with the Course Coordinator has deepened our collegial relationship and my understanding of the course as we have tried to problem solve this year as well as make improvements for further iterations.</a:t>
            </a:r>
          </a:p>
          <a:p>
            <a:pPr marL="0" indent="0" eaLnBrk="1" hangingPunct="1">
              <a:spcBef>
                <a:spcPct val="0"/>
              </a:spcBef>
              <a:spcAft>
                <a:spcPct val="0"/>
              </a:spcAft>
              <a:buFont typeface="Arial" panose="020B0604020202020204" pitchFamily="34" charset="0"/>
              <a:buNone/>
              <a:defRPr/>
            </a:pPr>
            <a:endParaRPr lang="en-AU" altLang="en-US" sz="1400" dirty="0"/>
          </a:p>
          <a:p>
            <a:pPr eaLnBrk="1" hangingPunct="1">
              <a:spcBef>
                <a:spcPct val="0"/>
              </a:spcBef>
              <a:spcAft>
                <a:spcPct val="0"/>
              </a:spcAft>
              <a:buFontTx/>
              <a:buChar char="•"/>
              <a:defRPr/>
            </a:pPr>
            <a:r>
              <a:rPr lang="en-AU" altLang="en-US" sz="1400" dirty="0"/>
              <a:t>The connection with students through technology can be invaluable. At least 65% of the class responded to </a:t>
            </a:r>
            <a:r>
              <a:rPr lang="en-AU" altLang="en-US" sz="1400" b="1" dirty="0"/>
              <a:t>every</a:t>
            </a:r>
            <a:r>
              <a:rPr lang="en-AU" altLang="en-US" sz="1400" dirty="0"/>
              <a:t> question posed in the tutorial through </a:t>
            </a:r>
            <a:r>
              <a:rPr lang="en-AU" altLang="en-US" sz="1400" dirty="0" err="1"/>
              <a:t>Mentimeter</a:t>
            </a:r>
            <a:r>
              <a:rPr lang="en-AU" altLang="en-US" sz="1400" dirty="0"/>
              <a:t>, as opposed to only 1 through traditional methods. Whilst this did not seem to improve preparation for tutorials as we’d hoped, it did improve engagement and clarify course questions in tutorials. </a:t>
            </a:r>
          </a:p>
        </p:txBody>
      </p:sp>
    </p:spTree>
  </p:cSld>
  <p:clrMapOvr>
    <a:masterClrMapping/>
  </p:clrMapOvr>
  <p:transition spd="slow" advTm="500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Placeholder 1">
            <a:extLst>
              <a:ext uri="{FF2B5EF4-FFF2-40B4-BE49-F238E27FC236}">
                <a16:creationId xmlns:a16="http://schemas.microsoft.com/office/drawing/2014/main" id="{EA3698F0-4147-8746-BC58-F3BCC1DD2765}"/>
              </a:ext>
            </a:extLst>
          </p:cNvPr>
          <p:cNvSpPr>
            <a:spLocks noGrp="1" noChangeArrowheads="1"/>
          </p:cNvSpPr>
          <p:nvPr>
            <p:ph type="body" sz="quarter" idx="10"/>
          </p:nvPr>
        </p:nvSpPr>
        <p:spPr bwMode="auto">
          <a:xfrm>
            <a:off x="409575" y="428625"/>
            <a:ext cx="825817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a:t>References</a:t>
            </a:r>
          </a:p>
        </p:txBody>
      </p:sp>
      <p:sp>
        <p:nvSpPr>
          <p:cNvPr id="94211" name="Text Placeholder 2">
            <a:extLst>
              <a:ext uri="{FF2B5EF4-FFF2-40B4-BE49-F238E27FC236}">
                <a16:creationId xmlns:a16="http://schemas.microsoft.com/office/drawing/2014/main" id="{282F63E1-3151-584B-BA21-D2AFC80C1497}"/>
              </a:ext>
            </a:extLst>
          </p:cNvPr>
          <p:cNvSpPr>
            <a:spLocks noGrp="1" noChangeArrowheads="1"/>
          </p:cNvSpPr>
          <p:nvPr>
            <p:ph type="body" sz="quarter" idx="11"/>
          </p:nvPr>
        </p:nvSpPr>
        <p:spPr bwMode="auto">
          <a:xfrm>
            <a:off x="531813" y="1196975"/>
            <a:ext cx="7112000" cy="4535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tLang="en-US" sz="1200" b="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1">
            <a:extLst>
              <a:ext uri="{FF2B5EF4-FFF2-40B4-BE49-F238E27FC236}">
                <a16:creationId xmlns:a16="http://schemas.microsoft.com/office/drawing/2014/main" id="{2CC32422-7320-FC4D-9146-E1DF402683DB}"/>
              </a:ext>
            </a:extLst>
          </p:cNvPr>
          <p:cNvSpPr>
            <a:spLocks noGrp="1" noChangeArrowheads="1"/>
          </p:cNvSpPr>
          <p:nvPr>
            <p:ph type="body" sz="quarter" idx="11"/>
          </p:nvPr>
        </p:nvSpPr>
        <p:spPr bwMode="auto">
          <a:xfrm>
            <a:off x="277813" y="188913"/>
            <a:ext cx="82899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AU" altLang="en-US" dirty="0"/>
              <a:t>The RWT model at UniSA….</a:t>
            </a:r>
            <a:endParaRPr lang="en-US" altLang="en-US" dirty="0"/>
          </a:p>
        </p:txBody>
      </p:sp>
      <p:sp>
        <p:nvSpPr>
          <p:cNvPr id="55299" name="Text Placeholder 2">
            <a:extLst>
              <a:ext uri="{FF2B5EF4-FFF2-40B4-BE49-F238E27FC236}">
                <a16:creationId xmlns:a16="http://schemas.microsoft.com/office/drawing/2014/main" id="{7A99C437-AB71-204A-A3F4-FB8394DBC4F1}"/>
              </a:ext>
            </a:extLst>
          </p:cNvPr>
          <p:cNvSpPr>
            <a:spLocks noGrp="1" noChangeArrowheads="1"/>
          </p:cNvSpPr>
          <p:nvPr>
            <p:ph type="body" sz="quarter" idx="12"/>
          </p:nvPr>
        </p:nvSpPr>
        <p:spPr bwMode="auto">
          <a:xfrm>
            <a:off x="277813" y="765175"/>
            <a:ext cx="8588375" cy="333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spcAft>
                <a:spcPct val="0"/>
              </a:spcAft>
              <a:buFontTx/>
              <a:buNone/>
            </a:pPr>
            <a:r>
              <a:rPr lang="en-AU" altLang="en-US" sz="1400" dirty="0"/>
              <a:t>The series adopts a whole of year action research cycle developed by Robert </a:t>
            </a:r>
            <a:r>
              <a:rPr lang="en-AU" altLang="en-US" sz="1400" dirty="0" err="1"/>
              <a:t>Hattam</a:t>
            </a:r>
            <a:r>
              <a:rPr lang="en-AU" altLang="en-US" sz="1400" dirty="0"/>
              <a:t> and used in multiple contexts including ARC grants, work with Northern suburbs public secondary schools, a previous graduate certificate program and informs the logics of some Masters of Education courses. Most recently this model has been adopted at UniSA with 23 colleagues in Education Futures Unit. The series borrows and develops further elements from the Re-designing Pedagogies in the North project (</a:t>
            </a:r>
            <a:r>
              <a:rPr lang="en-AU" altLang="en-US" sz="1400" dirty="0" err="1"/>
              <a:t>Hattam</a:t>
            </a:r>
            <a:r>
              <a:rPr lang="en-AU" altLang="en-US" sz="1400" dirty="0"/>
              <a:t> et al., 2009). </a:t>
            </a:r>
          </a:p>
          <a:p>
            <a:pPr marL="0" indent="0" eaLnBrk="1" hangingPunct="1">
              <a:spcBef>
                <a:spcPct val="0"/>
              </a:spcBef>
              <a:spcAft>
                <a:spcPct val="0"/>
              </a:spcAft>
              <a:buFontTx/>
              <a:buNone/>
            </a:pPr>
            <a:endParaRPr lang="en-AU" altLang="en-US" sz="1800" dirty="0"/>
          </a:p>
          <a:p>
            <a:pPr marL="0" indent="0" eaLnBrk="1" hangingPunct="1">
              <a:spcBef>
                <a:spcPct val="0"/>
              </a:spcBef>
              <a:spcAft>
                <a:spcPct val="0"/>
              </a:spcAft>
              <a:buFontTx/>
              <a:buNone/>
            </a:pPr>
            <a:endParaRPr lang="en-AU" altLang="en-US" sz="1800" dirty="0"/>
          </a:p>
          <a:p>
            <a:pPr marL="0" indent="0" eaLnBrk="1" hangingPunct="1">
              <a:spcBef>
                <a:spcPct val="0"/>
              </a:spcBef>
              <a:spcAft>
                <a:spcPct val="0"/>
              </a:spcAft>
              <a:buFontTx/>
              <a:buNone/>
            </a:pPr>
            <a:endParaRPr lang="en-AU" altLang="en-US" sz="1800" dirty="0"/>
          </a:p>
        </p:txBody>
      </p:sp>
      <p:graphicFrame>
        <p:nvGraphicFramePr>
          <p:cNvPr id="2" name="Table 1">
            <a:extLst>
              <a:ext uri="{FF2B5EF4-FFF2-40B4-BE49-F238E27FC236}">
                <a16:creationId xmlns:a16="http://schemas.microsoft.com/office/drawing/2014/main" id="{01B1CFD8-AF92-9C44-BF3B-8752CC8FB371}"/>
              </a:ext>
            </a:extLst>
          </p:cNvPr>
          <p:cNvGraphicFramePr>
            <a:graphicFrameLocks noGrp="1"/>
          </p:cNvGraphicFramePr>
          <p:nvPr>
            <p:extLst>
              <p:ext uri="{D42A27DB-BD31-4B8C-83A1-F6EECF244321}">
                <p14:modId xmlns:p14="http://schemas.microsoft.com/office/powerpoint/2010/main" val="2080548308"/>
              </p:ext>
            </p:extLst>
          </p:nvPr>
        </p:nvGraphicFramePr>
        <p:xfrm>
          <a:off x="1548130" y="2132856"/>
          <a:ext cx="6047740" cy="3352800"/>
        </p:xfrm>
        <a:graphic>
          <a:graphicData uri="http://schemas.openxmlformats.org/drawingml/2006/table">
            <a:tbl>
              <a:tblPr firstRow="1" firstCol="1" bandRow="1"/>
              <a:tblGrid>
                <a:gridCol w="1511935">
                  <a:extLst>
                    <a:ext uri="{9D8B030D-6E8A-4147-A177-3AD203B41FA5}">
                      <a16:colId xmlns:a16="http://schemas.microsoft.com/office/drawing/2014/main" val="20000"/>
                    </a:ext>
                  </a:extLst>
                </a:gridCol>
                <a:gridCol w="1511935">
                  <a:extLst>
                    <a:ext uri="{9D8B030D-6E8A-4147-A177-3AD203B41FA5}">
                      <a16:colId xmlns:a16="http://schemas.microsoft.com/office/drawing/2014/main" val="20001"/>
                    </a:ext>
                  </a:extLst>
                </a:gridCol>
                <a:gridCol w="1511935">
                  <a:extLst>
                    <a:ext uri="{9D8B030D-6E8A-4147-A177-3AD203B41FA5}">
                      <a16:colId xmlns:a16="http://schemas.microsoft.com/office/drawing/2014/main" val="20002"/>
                    </a:ext>
                  </a:extLst>
                </a:gridCol>
                <a:gridCol w="1511935">
                  <a:extLst>
                    <a:ext uri="{9D8B030D-6E8A-4147-A177-3AD203B41FA5}">
                      <a16:colId xmlns:a16="http://schemas.microsoft.com/office/drawing/2014/main" val="20003"/>
                    </a:ext>
                  </a:extLst>
                </a:gridCol>
              </a:tblGrid>
              <a:tr h="0">
                <a:tc>
                  <a:txBody>
                    <a:bodyPr/>
                    <a:lstStyle/>
                    <a:p>
                      <a:pPr algn="ctr"/>
                      <a:r>
                        <a:rPr lang="en-AU" sz="1100" b="1">
                          <a:effectLst/>
                          <a:latin typeface="Calibri" panose="020F0502020204030204" pitchFamily="34" charset="0"/>
                          <a:ea typeface="Calibri" panose="020F0502020204030204" pitchFamily="34" charset="0"/>
                          <a:cs typeface="Times New Roman" panose="02020603050405020304" pitchFamily="18" charset="0"/>
                        </a:rPr>
                        <a:t>Provocations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100" b="1">
                          <a:effectLst/>
                          <a:latin typeface="Calibri" panose="020F0502020204030204" pitchFamily="34" charset="0"/>
                          <a:ea typeface="Calibri" panose="020F0502020204030204" pitchFamily="34" charset="0"/>
                          <a:cs typeface="Times New Roman" panose="02020603050405020304" pitchFamily="18" charset="0"/>
                        </a:rPr>
                        <a:t>Re-design pedagogy</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100" b="1">
                          <a:effectLst/>
                          <a:latin typeface="Calibri" panose="020F0502020204030204" pitchFamily="34" charset="0"/>
                          <a:ea typeface="Calibri" panose="020F0502020204030204" pitchFamily="34" charset="0"/>
                          <a:cs typeface="Times New Roman" panose="02020603050405020304" pitchFamily="18" charset="0"/>
                        </a:rPr>
                        <a:t>Doing action research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1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lang="en-AU" sz="11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Workshop 1: </a:t>
                      </a:r>
                      <a:r>
                        <a:rPr lang="en-AU"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March 28</a:t>
                      </a:r>
                      <a:r>
                        <a:rPr lang="en-AU" sz="1100" baseline="30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th</a:t>
                      </a:r>
                      <a:r>
                        <a:rPr lang="en-AU"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9.30-12.30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Provocations 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Intro to the series and to the sequence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Provocations: What are your pedagogical challenges?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Workshop 2: </a:t>
                      </a:r>
                      <a:r>
                        <a:rPr lang="en-AU" sz="1100" dirty="0">
                          <a:effectLst/>
                          <a:latin typeface="Calibri" panose="020F0502020204030204" pitchFamily="34" charset="0"/>
                          <a:ea typeface="Calibri" panose="020F0502020204030204" pitchFamily="34" charset="0"/>
                          <a:cs typeface="Times New Roman" panose="02020603050405020304" pitchFamily="18" charset="0"/>
                        </a:rPr>
                        <a:t>2</a:t>
                      </a:r>
                      <a:r>
                        <a:rPr lang="en-AU" sz="1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AU" sz="1100" dirty="0">
                          <a:effectLst/>
                          <a:latin typeface="Calibri" panose="020F0502020204030204" pitchFamily="34" charset="0"/>
                          <a:ea typeface="Calibri" panose="020F0502020204030204" pitchFamily="34" charset="0"/>
                          <a:cs typeface="Times New Roman" panose="02020603050405020304" pitchFamily="18" charset="0"/>
                        </a:rPr>
                        <a:t> May 9.30-12.30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Provocations 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Refining your project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What’s the hopeful idea for teaching differently?</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Workshop 3: </a:t>
                      </a:r>
                      <a:r>
                        <a:rPr lang="en-AU" sz="1100" dirty="0">
                          <a:effectLst/>
                          <a:latin typeface="Calibri" panose="020F0502020204030204" pitchFamily="34" charset="0"/>
                          <a:ea typeface="Calibri" panose="020F0502020204030204" pitchFamily="34" charset="0"/>
                          <a:cs typeface="Times New Roman" panose="02020603050405020304" pitchFamily="18" charset="0"/>
                        </a:rPr>
                        <a:t>May 30th 9.30-12.30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Redesigning your pedagogy</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Further work on what you could do differently</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Intro to action research</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What’s your research question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Workshop 4: </a:t>
                      </a:r>
                      <a:r>
                        <a:rPr lang="en-AU" sz="1100" dirty="0">
                          <a:effectLst/>
                          <a:latin typeface="Calibri" panose="020F0502020204030204" pitchFamily="34" charset="0"/>
                          <a:ea typeface="Calibri" panose="020F0502020204030204" pitchFamily="34" charset="0"/>
                          <a:cs typeface="Times New Roman" panose="02020603050405020304" pitchFamily="18" charset="0"/>
                        </a:rPr>
                        <a:t>June 27th 9.30-12.30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Designing your action research</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Working on your action research</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What data to collect that fits with your question?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Workshop 5: </a:t>
                      </a:r>
                      <a:r>
                        <a:rPr lang="en-AU" sz="1100" dirty="0">
                          <a:effectLst/>
                          <a:latin typeface="Calibri" panose="020F0502020204030204" pitchFamily="34" charset="0"/>
                          <a:ea typeface="Calibri" panose="020F0502020204030204" pitchFamily="34" charset="0"/>
                          <a:cs typeface="Times New Roman" panose="02020603050405020304" pitchFamily="18" charset="0"/>
                        </a:rPr>
                        <a:t>July 25</a:t>
                      </a:r>
                      <a:r>
                        <a:rPr lang="en-AU"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AU" sz="1100" dirty="0">
                          <a:effectLst/>
                          <a:latin typeface="Calibri" panose="020F0502020204030204" pitchFamily="34" charset="0"/>
                          <a:ea typeface="Calibri" panose="020F0502020204030204" pitchFamily="34" charset="0"/>
                          <a:cs typeface="Times New Roman" panose="02020603050405020304" pitchFamily="18" charset="0"/>
                        </a:rPr>
                        <a:t> 9.30-12.30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Doing your action research</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Reporting back on how your action research is going</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AU"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Workshop 6: </a:t>
                      </a:r>
                      <a:r>
                        <a:rPr lang="en-AU" sz="1100" dirty="0">
                          <a:effectLst/>
                          <a:latin typeface="Calibri" panose="020F0502020204030204" pitchFamily="34" charset="0"/>
                          <a:ea typeface="Calibri" panose="020F0502020204030204" pitchFamily="34" charset="0"/>
                          <a:cs typeface="Times New Roman" panose="02020603050405020304" pitchFamily="18" charset="0"/>
                        </a:rPr>
                        <a:t>August 29</a:t>
                      </a:r>
                      <a:r>
                        <a:rPr lang="en-AU"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AU" sz="1100" dirty="0">
                          <a:effectLst/>
                          <a:latin typeface="Calibri" panose="020F0502020204030204" pitchFamily="34" charset="0"/>
                          <a:ea typeface="Calibri" panose="020F0502020204030204" pitchFamily="34" charset="0"/>
                          <a:cs typeface="Times New Roman" panose="02020603050405020304" pitchFamily="18" charset="0"/>
                        </a:rPr>
                        <a:t> 9.30-12.30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Analysing your action research</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Starting your analysis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Workshop 7: </a:t>
                      </a:r>
                      <a:r>
                        <a:rPr lang="en-AU" sz="1100" dirty="0">
                          <a:effectLst/>
                          <a:latin typeface="Calibri" panose="020F0502020204030204" pitchFamily="34" charset="0"/>
                          <a:ea typeface="Calibri" panose="020F0502020204030204" pitchFamily="34" charset="0"/>
                          <a:cs typeface="Times New Roman" panose="02020603050405020304" pitchFamily="18" charset="0"/>
                        </a:rPr>
                        <a:t>Sept 26</a:t>
                      </a:r>
                      <a:r>
                        <a:rPr lang="en-AU"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AU" sz="1100" dirty="0">
                          <a:effectLst/>
                          <a:latin typeface="Calibri" panose="020F0502020204030204" pitchFamily="34" charset="0"/>
                          <a:ea typeface="Calibri" panose="020F0502020204030204" pitchFamily="34" charset="0"/>
                          <a:cs typeface="Times New Roman" panose="02020603050405020304" pitchFamily="18" charset="0"/>
                        </a:rPr>
                        <a:t> 9.30-12.30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What did you learn?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Working on a presentation or a paper of what happened and what you learned</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AU"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Conference: </a:t>
                      </a:r>
                      <a:r>
                        <a:rPr lang="en-AU" sz="1100" dirty="0">
                          <a:effectLst/>
                          <a:latin typeface="Calibri" panose="020F0502020204030204" pitchFamily="34" charset="0"/>
                          <a:ea typeface="Calibri" panose="020F0502020204030204" pitchFamily="34" charset="0"/>
                          <a:cs typeface="Times New Roman" panose="02020603050405020304" pitchFamily="18" charset="0"/>
                        </a:rPr>
                        <a:t>November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1100" b="1" dirty="0">
                          <a:effectLst/>
                          <a:latin typeface="Calibri" panose="020F0502020204030204" pitchFamily="34" charset="0"/>
                          <a:ea typeface="Calibri" panose="020F0502020204030204" pitchFamily="34" charset="0"/>
                          <a:cs typeface="Times New Roman" panose="02020603050405020304" pitchFamily="18" charset="0"/>
                        </a:rPr>
                        <a:t>Presenting your learning [Showcase of Scholarship of Teaching Event)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0079AD-51A6-6846-A141-730A0FDAB054}"/>
              </a:ext>
            </a:extLst>
          </p:cNvPr>
          <p:cNvSpPr>
            <a:spLocks noGrp="1"/>
          </p:cNvSpPr>
          <p:nvPr>
            <p:ph type="body" sz="quarter" idx="11"/>
          </p:nvPr>
        </p:nvSpPr>
        <p:spPr>
          <a:xfrm>
            <a:off x="416218" y="571503"/>
            <a:ext cx="8290903" cy="553241"/>
          </a:xfrm>
        </p:spPr>
        <p:txBody>
          <a:bodyPr/>
          <a:lstStyle/>
          <a:p>
            <a:r>
              <a:rPr lang="en-US" sz="3200" dirty="0">
                <a:solidFill>
                  <a:schemeClr val="accent6"/>
                </a:solidFill>
              </a:rPr>
              <a:t>Big picture</a:t>
            </a:r>
          </a:p>
        </p:txBody>
      </p:sp>
      <p:pic>
        <p:nvPicPr>
          <p:cNvPr id="5" name="Picture 4" descr="A picture containing grass, outdoor, sky, nature&#10;&#10;Description automatically generated">
            <a:extLst>
              <a:ext uri="{FF2B5EF4-FFF2-40B4-BE49-F238E27FC236}">
                <a16:creationId xmlns:a16="http://schemas.microsoft.com/office/drawing/2014/main" id="{6933BADE-11A8-B045-97AA-DE2EBC36484E}"/>
              </a:ext>
            </a:extLst>
          </p:cNvPr>
          <p:cNvPicPr>
            <a:picLocks noChangeAspect="1"/>
          </p:cNvPicPr>
          <p:nvPr/>
        </p:nvPicPr>
        <p:blipFill>
          <a:blip r:embed="rId3"/>
          <a:stretch>
            <a:fillRect/>
          </a:stretch>
        </p:blipFill>
        <p:spPr>
          <a:xfrm>
            <a:off x="-14866" y="1147168"/>
            <a:ext cx="9195377" cy="5747111"/>
          </a:xfrm>
          <a:prstGeom prst="rect">
            <a:avLst/>
          </a:prstGeom>
        </p:spPr>
      </p:pic>
      <p:sp>
        <p:nvSpPr>
          <p:cNvPr id="3" name="Text Placeholder 2">
            <a:extLst>
              <a:ext uri="{FF2B5EF4-FFF2-40B4-BE49-F238E27FC236}">
                <a16:creationId xmlns:a16="http://schemas.microsoft.com/office/drawing/2014/main" id="{DC9AABCE-16F1-324A-84E9-CFE66C1BDC8B}"/>
              </a:ext>
            </a:extLst>
          </p:cNvPr>
          <p:cNvSpPr>
            <a:spLocks noGrp="1"/>
          </p:cNvSpPr>
          <p:nvPr>
            <p:ph type="body" sz="quarter" idx="12"/>
          </p:nvPr>
        </p:nvSpPr>
        <p:spPr>
          <a:xfrm>
            <a:off x="0" y="4221088"/>
            <a:ext cx="2376264" cy="909705"/>
          </a:xfrm>
        </p:spPr>
        <p:txBody>
          <a:bodyPr/>
          <a:lstStyle/>
          <a:p>
            <a:pPr marL="0" indent="0">
              <a:buNone/>
            </a:pPr>
            <a:r>
              <a:rPr lang="en-US" sz="2800" dirty="0">
                <a:ln>
                  <a:solidFill>
                    <a:schemeClr val="accent1"/>
                  </a:solidFill>
                </a:ln>
              </a:rPr>
              <a:t>Supporting </a:t>
            </a:r>
            <a:r>
              <a:rPr lang="en-US" sz="2800" u="sng" dirty="0">
                <a:ln>
                  <a:solidFill>
                    <a:schemeClr val="accent1"/>
                  </a:solidFill>
                </a:ln>
              </a:rPr>
              <a:t>your</a:t>
            </a:r>
            <a:r>
              <a:rPr lang="en-US" sz="2800" dirty="0">
                <a:ln>
                  <a:solidFill>
                    <a:schemeClr val="accent1"/>
                  </a:solidFill>
                </a:ln>
              </a:rPr>
              <a:t> routes &amp; trajectories</a:t>
            </a:r>
          </a:p>
        </p:txBody>
      </p:sp>
      <p:sp>
        <p:nvSpPr>
          <p:cNvPr id="6" name="TextBox 5">
            <a:extLst>
              <a:ext uri="{FF2B5EF4-FFF2-40B4-BE49-F238E27FC236}">
                <a16:creationId xmlns:a16="http://schemas.microsoft.com/office/drawing/2014/main" id="{BA9E228A-8C41-794D-B52B-F1E7DC25A9B2}"/>
              </a:ext>
            </a:extLst>
          </p:cNvPr>
          <p:cNvSpPr txBox="1"/>
          <p:nvPr/>
        </p:nvSpPr>
        <p:spPr>
          <a:xfrm>
            <a:off x="2555776" y="5085184"/>
            <a:ext cx="4211962" cy="954107"/>
          </a:xfrm>
          <a:prstGeom prst="rect">
            <a:avLst/>
          </a:prstGeom>
          <a:noFill/>
        </p:spPr>
        <p:txBody>
          <a:bodyPr wrap="square" rtlCol="0">
            <a:spAutoFit/>
          </a:bodyPr>
          <a:lstStyle/>
          <a:p>
            <a:r>
              <a:rPr lang="en-US" sz="2800" dirty="0">
                <a:ln>
                  <a:solidFill>
                    <a:schemeClr val="accent1"/>
                  </a:solidFill>
                </a:ln>
              </a:rPr>
              <a:t>Opening &amp; identifying opportunities </a:t>
            </a:r>
          </a:p>
        </p:txBody>
      </p:sp>
      <p:sp>
        <p:nvSpPr>
          <p:cNvPr id="7" name="TextBox 6">
            <a:extLst>
              <a:ext uri="{FF2B5EF4-FFF2-40B4-BE49-F238E27FC236}">
                <a16:creationId xmlns:a16="http://schemas.microsoft.com/office/drawing/2014/main" id="{8B0E0E35-FABD-EC4E-AB71-429D9D33C16A}"/>
              </a:ext>
            </a:extLst>
          </p:cNvPr>
          <p:cNvSpPr txBox="1"/>
          <p:nvPr/>
        </p:nvSpPr>
        <p:spPr>
          <a:xfrm>
            <a:off x="5292080" y="6005863"/>
            <a:ext cx="3774751" cy="523220"/>
          </a:xfrm>
          <a:prstGeom prst="rect">
            <a:avLst/>
          </a:prstGeom>
          <a:noFill/>
        </p:spPr>
        <p:txBody>
          <a:bodyPr wrap="none" rtlCol="0">
            <a:spAutoFit/>
          </a:bodyPr>
          <a:lstStyle/>
          <a:p>
            <a:r>
              <a:rPr lang="en-US" sz="2800" dirty="0">
                <a:ln>
                  <a:solidFill>
                    <a:schemeClr val="accent1"/>
                  </a:solidFill>
                </a:ln>
              </a:rPr>
              <a:t>Advancing to Part Two</a:t>
            </a:r>
          </a:p>
        </p:txBody>
      </p:sp>
    </p:spTree>
    <p:extLst>
      <p:ext uri="{BB962C8B-B14F-4D97-AF65-F5344CB8AC3E}">
        <p14:creationId xmlns:p14="http://schemas.microsoft.com/office/powerpoint/2010/main" val="3323652926"/>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D75120-578A-2941-9260-FCD83E6C81CA}"/>
              </a:ext>
            </a:extLst>
          </p:cNvPr>
          <p:cNvSpPr>
            <a:spLocks noGrp="1"/>
          </p:cNvSpPr>
          <p:nvPr>
            <p:ph type="body" sz="quarter" idx="11"/>
          </p:nvPr>
        </p:nvSpPr>
        <p:spPr/>
        <p:txBody>
          <a:bodyPr/>
          <a:lstStyle/>
          <a:p>
            <a:r>
              <a:rPr lang="en-US" dirty="0">
                <a:solidFill>
                  <a:schemeClr val="accent6"/>
                </a:solidFill>
              </a:rPr>
              <a:t>A quick look at Part Two</a:t>
            </a:r>
          </a:p>
        </p:txBody>
      </p:sp>
      <p:sp>
        <p:nvSpPr>
          <p:cNvPr id="3" name="Text Placeholder 2">
            <a:extLst>
              <a:ext uri="{FF2B5EF4-FFF2-40B4-BE49-F238E27FC236}">
                <a16:creationId xmlns:a16="http://schemas.microsoft.com/office/drawing/2014/main" id="{FDAD6FED-59C8-7D4A-BD99-DFA2E9CF8E11}"/>
              </a:ext>
            </a:extLst>
          </p:cNvPr>
          <p:cNvSpPr>
            <a:spLocks noGrp="1"/>
          </p:cNvSpPr>
          <p:nvPr>
            <p:ph type="body" sz="quarter" idx="12"/>
          </p:nvPr>
        </p:nvSpPr>
        <p:spPr>
          <a:xfrm>
            <a:off x="416210" y="1727207"/>
            <a:ext cx="8280751" cy="2781913"/>
          </a:xfrm>
        </p:spPr>
        <p:txBody>
          <a:bodyPr/>
          <a:lstStyle/>
          <a:p>
            <a:pPr marL="0" indent="0">
              <a:buNone/>
            </a:pPr>
            <a:r>
              <a:rPr lang="en-US" dirty="0"/>
              <a:t>Intended topics</a:t>
            </a:r>
          </a:p>
          <a:p>
            <a:r>
              <a:rPr lang="en-US" dirty="0"/>
              <a:t>Publication, impact, and engagement</a:t>
            </a:r>
          </a:p>
          <a:p>
            <a:r>
              <a:rPr lang="en-US" dirty="0"/>
              <a:t>Shifting from project-based to sustained trajectory </a:t>
            </a:r>
          </a:p>
          <a:p>
            <a:r>
              <a:rPr lang="en-US" dirty="0"/>
              <a:t>A deep(er) dive into applied </a:t>
            </a:r>
            <a:r>
              <a:rPr lang="en-US" b="1" dirty="0"/>
              <a:t>methodologies</a:t>
            </a:r>
          </a:p>
          <a:p>
            <a:r>
              <a:rPr lang="en-US" dirty="0"/>
              <a:t>Practical concerns: workflow, information management systems (aka ‘what I wish someone had showed me’)</a:t>
            </a:r>
          </a:p>
          <a:p>
            <a:r>
              <a:rPr lang="en-US" dirty="0"/>
              <a:t>Funding and resource building </a:t>
            </a:r>
          </a:p>
          <a:p>
            <a:r>
              <a:rPr lang="en-US" dirty="0"/>
              <a:t>Developing a research network </a:t>
            </a:r>
          </a:p>
        </p:txBody>
      </p:sp>
      <p:sp>
        <p:nvSpPr>
          <p:cNvPr id="4" name="TextBox 3">
            <a:extLst>
              <a:ext uri="{FF2B5EF4-FFF2-40B4-BE49-F238E27FC236}">
                <a16:creationId xmlns:a16="http://schemas.microsoft.com/office/drawing/2014/main" id="{BB17B239-A559-DC47-BF6B-70A4359C33EA}"/>
              </a:ext>
            </a:extLst>
          </p:cNvPr>
          <p:cNvSpPr txBox="1"/>
          <p:nvPr/>
        </p:nvSpPr>
        <p:spPr>
          <a:xfrm>
            <a:off x="533328" y="4801224"/>
            <a:ext cx="8182753" cy="369332"/>
          </a:xfrm>
          <a:prstGeom prst="rect">
            <a:avLst/>
          </a:prstGeom>
          <a:noFill/>
        </p:spPr>
        <p:txBody>
          <a:bodyPr wrap="none" rtlCol="0">
            <a:spAutoFit/>
          </a:bodyPr>
          <a:lstStyle/>
          <a:p>
            <a:r>
              <a:rPr lang="en-US" i="1" dirty="0"/>
              <a:t>As Part One progresses, we may be asking you for input on shaping Part Two </a:t>
            </a:r>
          </a:p>
        </p:txBody>
      </p:sp>
    </p:spTree>
    <p:extLst>
      <p:ext uri="{BB962C8B-B14F-4D97-AF65-F5344CB8AC3E}">
        <p14:creationId xmlns:p14="http://schemas.microsoft.com/office/powerpoint/2010/main" val="3478827676"/>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1">
            <a:extLst>
              <a:ext uri="{FF2B5EF4-FFF2-40B4-BE49-F238E27FC236}">
                <a16:creationId xmlns:a16="http://schemas.microsoft.com/office/drawing/2014/main" id="{A24B291C-41A0-F146-84EF-1BDC54B316D6}"/>
              </a:ext>
            </a:extLst>
          </p:cNvPr>
          <p:cNvSpPr>
            <a:spLocks noGrp="1" noChangeArrowheads="1"/>
          </p:cNvSpPr>
          <p:nvPr>
            <p:ph type="body" sz="quarter" idx="11"/>
          </p:nvPr>
        </p:nvSpPr>
        <p:spPr bwMode="auto">
          <a:xfrm>
            <a:off x="293688" y="298450"/>
            <a:ext cx="8291512"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z="3200">
                <a:solidFill>
                  <a:srgbClr val="002060"/>
                </a:solidFill>
              </a:rPr>
              <a:t>It’s a curriculum and pedagogy problem</a:t>
            </a:r>
          </a:p>
          <a:p>
            <a:pPr eaLnBrk="1" hangingPunct="1"/>
            <a:endParaRPr lang="en-US" altLang="en-US"/>
          </a:p>
        </p:txBody>
      </p:sp>
      <p:sp>
        <p:nvSpPr>
          <p:cNvPr id="56323" name="Text Placeholder 2">
            <a:extLst>
              <a:ext uri="{FF2B5EF4-FFF2-40B4-BE49-F238E27FC236}">
                <a16:creationId xmlns:a16="http://schemas.microsoft.com/office/drawing/2014/main" id="{0ADC8EFB-84D5-614E-9E22-845220F7AF8D}"/>
              </a:ext>
            </a:extLst>
          </p:cNvPr>
          <p:cNvSpPr>
            <a:spLocks noGrp="1" noChangeArrowheads="1"/>
          </p:cNvSpPr>
          <p:nvPr>
            <p:ph type="body" sz="quarter" idx="12"/>
          </p:nvPr>
        </p:nvSpPr>
        <p:spPr bwMode="auto">
          <a:xfrm>
            <a:off x="211138" y="1052513"/>
            <a:ext cx="8280400" cy="333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ct val="0"/>
              </a:spcAft>
              <a:buFontTx/>
              <a:buNone/>
            </a:pPr>
            <a:r>
              <a:rPr lang="en-AU" altLang="en-US" sz="1800"/>
              <a:t>Unless we solve the pedagogy problem, all other efforts at reconstruction … will be in vain. The curriculum is, in the final analysis, what teachers enact in classrooms. (Boomer, 1999, p. 136)</a:t>
            </a:r>
          </a:p>
          <a:p>
            <a:pPr eaLnBrk="1" hangingPunct="1">
              <a:spcBef>
                <a:spcPct val="0"/>
              </a:spcBef>
              <a:spcAft>
                <a:spcPct val="0"/>
              </a:spcAft>
              <a:buFontTx/>
              <a:buNone/>
            </a:pPr>
            <a:endParaRPr lang="en-AU" altLang="en-US" sz="1800"/>
          </a:p>
          <a:p>
            <a:pPr eaLnBrk="1" hangingPunct="1">
              <a:spcBef>
                <a:spcPct val="0"/>
              </a:spcBef>
              <a:spcAft>
                <a:spcPct val="0"/>
              </a:spcAft>
              <a:buFontTx/>
              <a:buNone/>
            </a:pPr>
            <a:r>
              <a:rPr lang="en-AU" altLang="en-US" sz="1800"/>
              <a:t>It is through pedagogies that education gets done. (Lingard, 2007, p. 247)</a:t>
            </a:r>
          </a:p>
          <a:p>
            <a:pPr eaLnBrk="1" hangingPunct="1">
              <a:spcBef>
                <a:spcPct val="0"/>
              </a:spcBef>
              <a:spcAft>
                <a:spcPct val="0"/>
              </a:spcAft>
              <a:buFontTx/>
              <a:buNone/>
            </a:pPr>
            <a:endParaRPr lang="en-AU" altLang="en-US" sz="1800"/>
          </a:p>
          <a:p>
            <a:pPr eaLnBrk="1" hangingPunct="1">
              <a:spcBef>
                <a:spcPct val="0"/>
              </a:spcBef>
              <a:spcAft>
                <a:spcPct val="0"/>
              </a:spcAft>
              <a:buFontTx/>
              <a:buNone/>
            </a:pPr>
            <a:endParaRPr lang="en-AU" altLang="en-US" sz="2800">
              <a:latin typeface="Calibri" panose="020F0502020204030204" pitchFamily="34" charset="0"/>
            </a:endParaRPr>
          </a:p>
        </p:txBody>
      </p:sp>
      <p:sp>
        <p:nvSpPr>
          <p:cNvPr id="56324" name="TextBox 1">
            <a:extLst>
              <a:ext uri="{FF2B5EF4-FFF2-40B4-BE49-F238E27FC236}">
                <a16:creationId xmlns:a16="http://schemas.microsoft.com/office/drawing/2014/main" id="{5AFE5780-5E1F-4944-A5C7-FB4DDBD6A232}"/>
              </a:ext>
            </a:extLst>
          </p:cNvPr>
          <p:cNvSpPr txBox="1">
            <a:spLocks noChangeArrowheads="1"/>
          </p:cNvSpPr>
          <p:nvPr/>
        </p:nvSpPr>
        <p:spPr bwMode="auto">
          <a:xfrm>
            <a:off x="206375" y="2997200"/>
            <a:ext cx="81375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en-US" b="1" i="1"/>
              <a:t>Key word: Pedagogy </a:t>
            </a:r>
          </a:p>
          <a:p>
            <a:r>
              <a:rPr lang="en-AU" altLang="en-US" sz="1600"/>
              <a:t>Sometimes used to simply describe a ‘method’, the performance or repertoires of the teacher but is a highly contested term in the education space. It has been described as a term that ‘brings together theory and practice, and also acknowledges the philosophical, political and historical nature of the educative endeavour’ (Hattam 2004). </a:t>
            </a:r>
          </a:p>
          <a:p>
            <a:endParaRPr lang="en-AU" altLang="en-US" sz="1600"/>
          </a:p>
          <a:p>
            <a:r>
              <a:rPr lang="en-AU" altLang="en-US" sz="1600"/>
              <a:t>‘</a:t>
            </a:r>
            <a:r>
              <a:rPr lang="en-AU" altLang="en-US" sz="1600" i="1"/>
              <a:t>What pedagogy addresses is the process of the production and exchange and transformation of consciousness that takes place in the interaction of three agencies – the teacher, the learner and the knowledge they together produce’ </a:t>
            </a:r>
            <a:r>
              <a:rPr lang="en-AU" altLang="en-US" sz="1600"/>
              <a:t>(Lusted 1986, p. 2).</a:t>
            </a:r>
          </a:p>
          <a:p>
            <a:endParaRPr lang="en-AU" altLang="en-US" sz="1600"/>
          </a:p>
        </p:txBody>
      </p:sp>
    </p:spTree>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a:extLst>
              <a:ext uri="{FF2B5EF4-FFF2-40B4-BE49-F238E27FC236}">
                <a16:creationId xmlns:a16="http://schemas.microsoft.com/office/drawing/2014/main" id="{1B4C2093-096E-B84F-9DAD-6BA74DA9E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6250"/>
            <a:ext cx="691197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5">
            <a:extLst>
              <a:ext uri="{FF2B5EF4-FFF2-40B4-BE49-F238E27FC236}">
                <a16:creationId xmlns:a16="http://schemas.microsoft.com/office/drawing/2014/main" id="{38BCD8B4-29FF-3F40-9E46-6A9013DF31B0}"/>
              </a:ext>
            </a:extLst>
          </p:cNvPr>
          <p:cNvSpPr txBox="1">
            <a:spLocks noChangeArrowheads="1"/>
          </p:cNvSpPr>
          <p:nvPr/>
        </p:nvSpPr>
        <p:spPr bwMode="auto">
          <a:xfrm>
            <a:off x="5003800" y="5064125"/>
            <a:ext cx="2808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en-US"/>
              <a:t>(Paul Ramsden 2003)</a:t>
            </a:r>
            <a:endParaRPr lang="en-US" altLang="en-US"/>
          </a:p>
        </p:txBody>
      </p:sp>
    </p:spTree>
    <p:extLst>
      <p:ext uri="{BB962C8B-B14F-4D97-AF65-F5344CB8AC3E}">
        <p14:creationId xmlns:p14="http://schemas.microsoft.com/office/powerpoint/2010/main" val="1435864021"/>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3830</TotalTime>
  <Words>2884</Words>
  <Application>Microsoft Office PowerPoint</Application>
  <PresentationFormat>On-screen Show (4:3)</PresentationFormat>
  <Paragraphs>309</Paragraphs>
  <Slides>43</Slides>
  <Notes>5</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43</vt:i4>
      </vt:variant>
    </vt:vector>
  </HeadingPairs>
  <TitlesOfParts>
    <vt:vector size="54" baseType="lpstr">
      <vt:lpstr>Altis UniSA</vt:lpstr>
      <vt:lpstr>Arial</vt:lpstr>
      <vt:lpstr>Arial Narrow</vt:lpstr>
      <vt:lpstr>Calibri</vt:lpstr>
      <vt:lpstr>Segoe UI</vt:lpstr>
      <vt:lpstr>Times New Roman</vt:lpstr>
      <vt:lpstr>UniSA PPT - Bar footer</vt:lpstr>
      <vt:lpstr>Blank Presentation</vt:lpstr>
      <vt:lpstr>1_UniSA PPT - Bar footer</vt:lpstr>
      <vt:lpstr>1_Blank Presentation</vt:lpstr>
      <vt:lpstr>Chart</vt:lpstr>
      <vt:lpstr>Researching While Teaching Series  Workshop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dc:creator>
  <cp:lastModifiedBy>Sarah Hattam</cp:lastModifiedBy>
  <cp:revision>243</cp:revision>
  <dcterms:created xsi:type="dcterms:W3CDTF">2017-03-21T22:50:46Z</dcterms:created>
  <dcterms:modified xsi:type="dcterms:W3CDTF">2022-03-28T01:59:04Z</dcterms:modified>
</cp:coreProperties>
</file>