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9"/>
  </p:notesMasterIdLst>
  <p:handoutMasterIdLst>
    <p:handoutMasterId r:id="rId40"/>
  </p:handoutMasterIdLst>
  <p:sldIdLst>
    <p:sldId id="256" r:id="rId5"/>
    <p:sldId id="258" r:id="rId6"/>
    <p:sldId id="417" r:id="rId7"/>
    <p:sldId id="518" r:id="rId8"/>
    <p:sldId id="519" r:id="rId9"/>
    <p:sldId id="524" r:id="rId10"/>
    <p:sldId id="525" r:id="rId11"/>
    <p:sldId id="520" r:id="rId12"/>
    <p:sldId id="521" r:id="rId13"/>
    <p:sldId id="526" r:id="rId14"/>
    <p:sldId id="522" r:id="rId15"/>
    <p:sldId id="523" r:id="rId16"/>
    <p:sldId id="533" r:id="rId17"/>
    <p:sldId id="528" r:id="rId18"/>
    <p:sldId id="529" r:id="rId19"/>
    <p:sldId id="530" r:id="rId20"/>
    <p:sldId id="531" r:id="rId21"/>
    <p:sldId id="540" r:id="rId22"/>
    <p:sldId id="548" r:id="rId23"/>
    <p:sldId id="532" r:id="rId24"/>
    <p:sldId id="534" r:id="rId25"/>
    <p:sldId id="539" r:id="rId26"/>
    <p:sldId id="541" r:id="rId27"/>
    <p:sldId id="542" r:id="rId28"/>
    <p:sldId id="543" r:id="rId29"/>
    <p:sldId id="544" r:id="rId30"/>
    <p:sldId id="545" r:id="rId31"/>
    <p:sldId id="546" r:id="rId32"/>
    <p:sldId id="535" r:id="rId33"/>
    <p:sldId id="536" r:id="rId34"/>
    <p:sldId id="537" r:id="rId35"/>
    <p:sldId id="547" r:id="rId36"/>
    <p:sldId id="527" r:id="rId37"/>
    <p:sldId id="263" r:id="rId38"/>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7"/>
    <p:restoredTop sz="94720"/>
  </p:normalViewPr>
  <p:slideViewPr>
    <p:cSldViewPr snapToGrid="0">
      <p:cViewPr varScale="1">
        <p:scale>
          <a:sx n="142" d="100"/>
          <a:sy n="142" d="100"/>
        </p:scale>
        <p:origin x="678" y="144"/>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2820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34356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33265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34</a:t>
            </a:fld>
            <a:endParaRPr lang="en-US"/>
          </a:p>
        </p:txBody>
      </p:sp>
    </p:spTree>
    <p:extLst>
      <p:ext uri="{BB962C8B-B14F-4D97-AF65-F5344CB8AC3E}">
        <p14:creationId xmlns:p14="http://schemas.microsoft.com/office/powerpoint/2010/main" val="562994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etl.tla.ed.ac.uk/questionnaires/ASSIST.pdf"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voyant-tool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a:xfrm>
            <a:off x="1447007" y="1904314"/>
            <a:ext cx="6437083" cy="843280"/>
          </a:xfrm>
        </p:spPr>
        <p:txBody>
          <a:bodyPr/>
          <a:lstStyle/>
          <a:p>
            <a:r>
              <a:rPr lang="en-US" sz="2000" dirty="0"/>
              <a:t>Researching While Teaching Series </a:t>
            </a:r>
            <a:br>
              <a:rPr lang="en-US" sz="2000" dirty="0"/>
            </a:br>
            <a:r>
              <a:rPr lang="en-US" sz="2000" dirty="0"/>
              <a:t>Workshop #7</a:t>
            </a:r>
            <a:br>
              <a:rPr lang="en-US" sz="2000" dirty="0"/>
            </a:br>
            <a:r>
              <a:rPr lang="en-US" sz="2000" dirty="0"/>
              <a:t>Doing the Action Research</a:t>
            </a:r>
            <a:br>
              <a:rPr lang="en-US" sz="2000" dirty="0"/>
            </a:br>
            <a:r>
              <a:rPr lang="en-US" sz="2000" dirty="0"/>
              <a:t>Analysing your Action Research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Convenors </a:t>
            </a:r>
          </a:p>
          <a:p>
            <a:r>
              <a:rPr lang="en-AU" sz="2000" dirty="0"/>
              <a:t>Dr Sarah Hattam &amp; Associate Professor Chris Deneen</a:t>
            </a:r>
          </a:p>
          <a:p>
            <a:endParaRPr lang="en-AU" sz="2000" dirty="0"/>
          </a:p>
          <a:p>
            <a:endParaRPr lang="en-AU" sz="2000"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DE778F-D880-432F-A967-3D6627186B3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3EC6B7F9-783D-4FFB-894F-08288018782E}"/>
              </a:ext>
            </a:extLst>
          </p:cNvPr>
          <p:cNvSpPr>
            <a:spLocks noGrp="1"/>
          </p:cNvSpPr>
          <p:nvPr>
            <p:ph type="body" sz="quarter" idx="12"/>
          </p:nvPr>
        </p:nvSpPr>
        <p:spPr/>
        <p:txBody>
          <a:bodyPr/>
          <a:lstStyle/>
          <a:p>
            <a:pPr marL="0" indent="0">
              <a:buNone/>
            </a:pPr>
            <a:r>
              <a:rPr lang="en-AU" dirty="0"/>
              <a:t>Jane </a:t>
            </a:r>
          </a:p>
          <a:p>
            <a:pPr marL="0" indent="0">
              <a:buNone/>
            </a:pPr>
            <a:endParaRPr lang="en-AU" dirty="0"/>
          </a:p>
          <a:p>
            <a:pPr marL="0" indent="0">
              <a:buNone/>
            </a:pPr>
            <a:r>
              <a:rPr lang="en-AU" dirty="0"/>
              <a:t>Can an increased focus on building trust and collaboration between students enhance teamwork and equitable share of workload in group work?'</a:t>
            </a:r>
          </a:p>
          <a:p>
            <a:endParaRPr lang="en-US" dirty="0"/>
          </a:p>
        </p:txBody>
      </p:sp>
    </p:spTree>
    <p:extLst>
      <p:ext uri="{BB962C8B-B14F-4D97-AF65-F5344CB8AC3E}">
        <p14:creationId xmlns:p14="http://schemas.microsoft.com/office/powerpoint/2010/main" val="382507891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FFFEA6-640A-4DD2-B99D-6E2104D4E6CB}"/>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BB12FDF-4F36-49D2-8DEE-5A9FAAC50F57}"/>
              </a:ext>
            </a:extLst>
          </p:cNvPr>
          <p:cNvSpPr>
            <a:spLocks noGrp="1"/>
          </p:cNvSpPr>
          <p:nvPr>
            <p:ph type="body" sz="quarter" idx="12"/>
          </p:nvPr>
        </p:nvSpPr>
        <p:spPr/>
        <p:txBody>
          <a:bodyPr/>
          <a:lstStyle/>
          <a:p>
            <a:pPr marL="0" indent="0">
              <a:buNone/>
            </a:pPr>
            <a:r>
              <a:rPr lang="en-AU" dirty="0"/>
              <a:t>Georgina</a:t>
            </a:r>
          </a:p>
          <a:p>
            <a:pPr marL="0" indent="0">
              <a:buNone/>
            </a:pPr>
            <a:endParaRPr lang="en-AU" dirty="0"/>
          </a:p>
          <a:p>
            <a:pPr marL="0" indent="0">
              <a:buNone/>
            </a:pPr>
            <a:r>
              <a:rPr lang="en-AU" dirty="0"/>
              <a:t>How does using the students voice in the co-construction of learning activities and resources help placement students set meaningful learning tasks, improving their overall placement experience and outcomes. </a:t>
            </a:r>
          </a:p>
        </p:txBody>
      </p:sp>
    </p:spTree>
    <p:extLst>
      <p:ext uri="{BB962C8B-B14F-4D97-AF65-F5344CB8AC3E}">
        <p14:creationId xmlns:p14="http://schemas.microsoft.com/office/powerpoint/2010/main" val="339171067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CC46D-520F-4D1F-8952-BF43E06C285D}"/>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676B964-3DA8-4994-890B-C299802B64E3}"/>
              </a:ext>
            </a:extLst>
          </p:cNvPr>
          <p:cNvSpPr>
            <a:spLocks noGrp="1"/>
          </p:cNvSpPr>
          <p:nvPr>
            <p:ph type="body" sz="quarter" idx="12"/>
          </p:nvPr>
        </p:nvSpPr>
        <p:spPr/>
        <p:txBody>
          <a:bodyPr/>
          <a:lstStyle/>
          <a:p>
            <a:pPr marL="0" indent="0">
              <a:buNone/>
            </a:pPr>
            <a:r>
              <a:rPr lang="en-AU" dirty="0"/>
              <a:t>Cate </a:t>
            </a:r>
          </a:p>
          <a:p>
            <a:pPr marL="0" indent="0">
              <a:buNone/>
            </a:pPr>
            <a:endParaRPr lang="en-AU" dirty="0"/>
          </a:p>
          <a:p>
            <a:pPr marL="0" indent="0">
              <a:buNone/>
            </a:pPr>
            <a:r>
              <a:rPr lang="en-AU" dirty="0"/>
              <a:t>How does improving the design of the student learning environment, specifically the way preparation tasks are presented to students in the online site enhance their engagement in the formative weekly tasks. </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0757117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42FEB5-D7D1-4BCC-8C55-FC6C39CA8350}"/>
              </a:ext>
            </a:extLst>
          </p:cNvPr>
          <p:cNvPicPr>
            <a:picLocks noGrp="1" noChangeAspect="1"/>
          </p:cNvPicPr>
          <p:nvPr>
            <p:ph idx="1"/>
          </p:nvPr>
        </p:nvPicPr>
        <p:blipFill>
          <a:blip r:embed="rId2"/>
          <a:stretch>
            <a:fillRect/>
          </a:stretch>
        </p:blipFill>
        <p:spPr>
          <a:xfrm>
            <a:off x="296974" y="499325"/>
            <a:ext cx="5411303" cy="3369955"/>
          </a:xfrm>
          <a:prstGeom prst="rect">
            <a:avLst/>
          </a:prstGeom>
        </p:spPr>
      </p:pic>
      <p:sp>
        <p:nvSpPr>
          <p:cNvPr id="5" name="TextBox 4">
            <a:extLst>
              <a:ext uri="{FF2B5EF4-FFF2-40B4-BE49-F238E27FC236}">
                <a16:creationId xmlns:a16="http://schemas.microsoft.com/office/drawing/2014/main" id="{89BF5731-85C1-4EE9-B77A-010C08A85AA3}"/>
              </a:ext>
            </a:extLst>
          </p:cNvPr>
          <p:cNvSpPr txBox="1"/>
          <p:nvPr/>
        </p:nvSpPr>
        <p:spPr>
          <a:xfrm>
            <a:off x="5883088" y="655285"/>
            <a:ext cx="2963938" cy="3170099"/>
          </a:xfrm>
          <a:prstGeom prst="rect">
            <a:avLst/>
          </a:prstGeom>
          <a:noFill/>
        </p:spPr>
        <p:txBody>
          <a:bodyPr wrap="square" rtlCol="0">
            <a:spAutoFit/>
          </a:bodyPr>
          <a:lstStyle/>
          <a:p>
            <a:r>
              <a:rPr lang="en-AU" sz="2000" dirty="0"/>
              <a:t>Which method are you more comfortable with in your current/previous research?</a:t>
            </a:r>
          </a:p>
          <a:p>
            <a:endParaRPr lang="en-US" sz="2000" dirty="0"/>
          </a:p>
          <a:p>
            <a:r>
              <a:rPr lang="en-US" sz="2000" dirty="0"/>
              <a:t>Knowledge hierarchy – what knowledge counts? </a:t>
            </a:r>
          </a:p>
          <a:p>
            <a:r>
              <a:rPr lang="en-US" sz="2000" dirty="0"/>
              <a:t>Objectivity/Subjectivity </a:t>
            </a:r>
          </a:p>
          <a:p>
            <a:r>
              <a:rPr lang="en-US" sz="2000" dirty="0"/>
              <a:t>‘Truth’ claims? </a:t>
            </a:r>
            <a:endParaRPr lang="en-AU" sz="2000" dirty="0"/>
          </a:p>
        </p:txBody>
      </p:sp>
    </p:spTree>
    <p:extLst>
      <p:ext uri="{BB962C8B-B14F-4D97-AF65-F5344CB8AC3E}">
        <p14:creationId xmlns:p14="http://schemas.microsoft.com/office/powerpoint/2010/main" val="294619905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5400E-750C-4EEF-8DDD-4F3B8A1489CD}"/>
              </a:ext>
            </a:extLst>
          </p:cNvPr>
          <p:cNvSpPr>
            <a:spLocks noGrp="1"/>
          </p:cNvSpPr>
          <p:nvPr>
            <p:ph type="body" sz="quarter" idx="11"/>
          </p:nvPr>
        </p:nvSpPr>
        <p:spPr>
          <a:xfrm>
            <a:off x="624647" y="253920"/>
            <a:ext cx="8290903" cy="647700"/>
          </a:xfrm>
        </p:spPr>
        <p:txBody>
          <a:bodyPr/>
          <a:lstStyle/>
          <a:p>
            <a:r>
              <a:rPr lang="en-AU" sz="2400" dirty="0"/>
              <a:t>Research Methods &amp; Analysis for Action Research </a:t>
            </a:r>
            <a:endParaRPr lang="en-US" sz="2400" dirty="0"/>
          </a:p>
        </p:txBody>
      </p:sp>
      <p:pic>
        <p:nvPicPr>
          <p:cNvPr id="5" name="Picture 4">
            <a:extLst>
              <a:ext uri="{FF2B5EF4-FFF2-40B4-BE49-F238E27FC236}">
                <a16:creationId xmlns:a16="http://schemas.microsoft.com/office/drawing/2014/main" id="{A4F40BF8-300D-40FF-A898-20271FB9466A}"/>
              </a:ext>
            </a:extLst>
          </p:cNvPr>
          <p:cNvPicPr>
            <a:picLocks noChangeAspect="1"/>
          </p:cNvPicPr>
          <p:nvPr/>
        </p:nvPicPr>
        <p:blipFill>
          <a:blip r:embed="rId2"/>
          <a:stretch>
            <a:fillRect/>
          </a:stretch>
        </p:blipFill>
        <p:spPr>
          <a:xfrm>
            <a:off x="478108" y="666297"/>
            <a:ext cx="3387923" cy="3522461"/>
          </a:xfrm>
          <a:prstGeom prst="rect">
            <a:avLst/>
          </a:prstGeom>
        </p:spPr>
      </p:pic>
      <p:pic>
        <p:nvPicPr>
          <p:cNvPr id="7" name="Picture 6">
            <a:extLst>
              <a:ext uri="{FF2B5EF4-FFF2-40B4-BE49-F238E27FC236}">
                <a16:creationId xmlns:a16="http://schemas.microsoft.com/office/drawing/2014/main" id="{92B48101-0AAE-41DB-9461-7960E5413496}"/>
              </a:ext>
            </a:extLst>
          </p:cNvPr>
          <p:cNvPicPr>
            <a:picLocks noChangeAspect="1"/>
          </p:cNvPicPr>
          <p:nvPr/>
        </p:nvPicPr>
        <p:blipFill>
          <a:blip r:embed="rId3"/>
          <a:stretch>
            <a:fillRect/>
          </a:stretch>
        </p:blipFill>
        <p:spPr>
          <a:xfrm>
            <a:off x="4272243" y="1201113"/>
            <a:ext cx="4273363" cy="2741273"/>
          </a:xfrm>
          <a:prstGeom prst="rect">
            <a:avLst/>
          </a:prstGeom>
        </p:spPr>
      </p:pic>
    </p:spTree>
    <p:extLst>
      <p:ext uri="{BB962C8B-B14F-4D97-AF65-F5344CB8AC3E}">
        <p14:creationId xmlns:p14="http://schemas.microsoft.com/office/powerpoint/2010/main" val="341216525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BF2999-8B24-4D0F-AC5E-56E8CA97B246}"/>
              </a:ext>
            </a:extLst>
          </p:cNvPr>
          <p:cNvPicPr>
            <a:picLocks noChangeAspect="1"/>
          </p:cNvPicPr>
          <p:nvPr/>
        </p:nvPicPr>
        <p:blipFill>
          <a:blip r:embed="rId2"/>
          <a:stretch>
            <a:fillRect/>
          </a:stretch>
        </p:blipFill>
        <p:spPr>
          <a:xfrm>
            <a:off x="228040" y="216273"/>
            <a:ext cx="5581650" cy="1295400"/>
          </a:xfrm>
          <a:prstGeom prst="rect">
            <a:avLst/>
          </a:prstGeom>
        </p:spPr>
      </p:pic>
      <p:pic>
        <p:nvPicPr>
          <p:cNvPr id="7" name="Picture 6">
            <a:extLst>
              <a:ext uri="{FF2B5EF4-FFF2-40B4-BE49-F238E27FC236}">
                <a16:creationId xmlns:a16="http://schemas.microsoft.com/office/drawing/2014/main" id="{25A26BAD-646F-455F-9583-8EFAF9CC5DE6}"/>
              </a:ext>
            </a:extLst>
          </p:cNvPr>
          <p:cNvPicPr>
            <a:picLocks noChangeAspect="1"/>
          </p:cNvPicPr>
          <p:nvPr/>
        </p:nvPicPr>
        <p:blipFill>
          <a:blip r:embed="rId3"/>
          <a:stretch>
            <a:fillRect/>
          </a:stretch>
        </p:blipFill>
        <p:spPr>
          <a:xfrm>
            <a:off x="93570" y="1478621"/>
            <a:ext cx="5505450" cy="895350"/>
          </a:xfrm>
          <a:prstGeom prst="rect">
            <a:avLst/>
          </a:prstGeom>
        </p:spPr>
      </p:pic>
      <p:pic>
        <p:nvPicPr>
          <p:cNvPr id="9" name="Picture 8">
            <a:extLst>
              <a:ext uri="{FF2B5EF4-FFF2-40B4-BE49-F238E27FC236}">
                <a16:creationId xmlns:a16="http://schemas.microsoft.com/office/drawing/2014/main" id="{06415B4F-702F-4A5E-9C99-DA997C076578}"/>
              </a:ext>
            </a:extLst>
          </p:cNvPr>
          <p:cNvPicPr>
            <a:picLocks noChangeAspect="1"/>
          </p:cNvPicPr>
          <p:nvPr/>
        </p:nvPicPr>
        <p:blipFill>
          <a:blip r:embed="rId4"/>
          <a:stretch>
            <a:fillRect/>
          </a:stretch>
        </p:blipFill>
        <p:spPr>
          <a:xfrm>
            <a:off x="152253" y="2736477"/>
            <a:ext cx="5505450" cy="1552575"/>
          </a:xfrm>
          <a:prstGeom prst="rect">
            <a:avLst/>
          </a:prstGeom>
        </p:spPr>
      </p:pic>
      <p:pic>
        <p:nvPicPr>
          <p:cNvPr id="11" name="Picture 10">
            <a:extLst>
              <a:ext uri="{FF2B5EF4-FFF2-40B4-BE49-F238E27FC236}">
                <a16:creationId xmlns:a16="http://schemas.microsoft.com/office/drawing/2014/main" id="{3AE8593D-042A-4644-9C71-98EF8A947F75}"/>
              </a:ext>
            </a:extLst>
          </p:cNvPr>
          <p:cNvPicPr>
            <a:picLocks noChangeAspect="1"/>
          </p:cNvPicPr>
          <p:nvPr/>
        </p:nvPicPr>
        <p:blipFill>
          <a:blip r:embed="rId5"/>
          <a:stretch>
            <a:fillRect/>
          </a:stretch>
        </p:blipFill>
        <p:spPr>
          <a:xfrm>
            <a:off x="5733488" y="606798"/>
            <a:ext cx="3086419" cy="1974477"/>
          </a:xfrm>
          <a:prstGeom prst="rect">
            <a:avLst/>
          </a:prstGeom>
        </p:spPr>
      </p:pic>
      <p:pic>
        <p:nvPicPr>
          <p:cNvPr id="13" name="Picture 12">
            <a:extLst>
              <a:ext uri="{FF2B5EF4-FFF2-40B4-BE49-F238E27FC236}">
                <a16:creationId xmlns:a16="http://schemas.microsoft.com/office/drawing/2014/main" id="{0DC229A9-ACD3-4713-AD1F-BC3CEC944BFB}"/>
              </a:ext>
            </a:extLst>
          </p:cNvPr>
          <p:cNvPicPr>
            <a:picLocks noChangeAspect="1"/>
          </p:cNvPicPr>
          <p:nvPr/>
        </p:nvPicPr>
        <p:blipFill>
          <a:blip r:embed="rId6"/>
          <a:stretch>
            <a:fillRect/>
          </a:stretch>
        </p:blipFill>
        <p:spPr>
          <a:xfrm>
            <a:off x="5671020" y="2902126"/>
            <a:ext cx="3320727" cy="776575"/>
          </a:xfrm>
          <a:prstGeom prst="rect">
            <a:avLst/>
          </a:prstGeom>
        </p:spPr>
      </p:pic>
      <p:sp>
        <p:nvSpPr>
          <p:cNvPr id="15" name="TextBox 14">
            <a:extLst>
              <a:ext uri="{FF2B5EF4-FFF2-40B4-BE49-F238E27FC236}">
                <a16:creationId xmlns:a16="http://schemas.microsoft.com/office/drawing/2014/main" id="{81168FAF-FDDE-4AC5-B92E-A23B4B5DF9EE}"/>
              </a:ext>
            </a:extLst>
          </p:cNvPr>
          <p:cNvSpPr txBox="1"/>
          <p:nvPr/>
        </p:nvSpPr>
        <p:spPr>
          <a:xfrm>
            <a:off x="3845858" y="4465562"/>
            <a:ext cx="4572000" cy="461665"/>
          </a:xfrm>
          <a:prstGeom prst="rect">
            <a:avLst/>
          </a:prstGeom>
          <a:noFill/>
        </p:spPr>
        <p:txBody>
          <a:bodyPr wrap="square">
            <a:spAutoFit/>
          </a:bodyPr>
          <a:lstStyle/>
          <a:p>
            <a:r>
              <a:rPr lang="nl-NL" dirty="0">
                <a:hlinkClick r:id="rId7"/>
              </a:rPr>
              <a:t>ASSIST pagemaker (ed.ac.uk)</a:t>
            </a:r>
            <a:endParaRPr lang="en-US" dirty="0"/>
          </a:p>
        </p:txBody>
      </p:sp>
    </p:spTree>
    <p:extLst>
      <p:ext uri="{BB962C8B-B14F-4D97-AF65-F5344CB8AC3E}">
        <p14:creationId xmlns:p14="http://schemas.microsoft.com/office/powerpoint/2010/main" val="221987224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ADB7C-2304-4D27-B27F-6D8B44DEA7F1}"/>
              </a:ext>
            </a:extLst>
          </p:cNvPr>
          <p:cNvPicPr>
            <a:picLocks noChangeAspect="1"/>
          </p:cNvPicPr>
          <p:nvPr/>
        </p:nvPicPr>
        <p:blipFill>
          <a:blip r:embed="rId2"/>
          <a:stretch>
            <a:fillRect/>
          </a:stretch>
        </p:blipFill>
        <p:spPr>
          <a:xfrm>
            <a:off x="271182" y="455446"/>
            <a:ext cx="4805083" cy="1563298"/>
          </a:xfrm>
          <a:prstGeom prst="rect">
            <a:avLst/>
          </a:prstGeom>
        </p:spPr>
      </p:pic>
      <p:pic>
        <p:nvPicPr>
          <p:cNvPr id="7" name="Picture 6">
            <a:extLst>
              <a:ext uri="{FF2B5EF4-FFF2-40B4-BE49-F238E27FC236}">
                <a16:creationId xmlns:a16="http://schemas.microsoft.com/office/drawing/2014/main" id="{2AA7EBDE-02AD-4280-8BC9-06C18787AED0}"/>
              </a:ext>
            </a:extLst>
          </p:cNvPr>
          <p:cNvPicPr>
            <a:picLocks noChangeAspect="1"/>
          </p:cNvPicPr>
          <p:nvPr/>
        </p:nvPicPr>
        <p:blipFill>
          <a:blip r:embed="rId3"/>
          <a:stretch>
            <a:fillRect/>
          </a:stretch>
        </p:blipFill>
        <p:spPr>
          <a:xfrm>
            <a:off x="155762" y="2156965"/>
            <a:ext cx="4805083" cy="2826011"/>
          </a:xfrm>
          <a:prstGeom prst="rect">
            <a:avLst/>
          </a:prstGeom>
        </p:spPr>
      </p:pic>
      <p:pic>
        <p:nvPicPr>
          <p:cNvPr id="9" name="Picture 8">
            <a:extLst>
              <a:ext uri="{FF2B5EF4-FFF2-40B4-BE49-F238E27FC236}">
                <a16:creationId xmlns:a16="http://schemas.microsoft.com/office/drawing/2014/main" id="{CACDDB69-BFDE-45AC-B3AA-9C0FF4F4D3E2}"/>
              </a:ext>
            </a:extLst>
          </p:cNvPr>
          <p:cNvPicPr>
            <a:picLocks noChangeAspect="1"/>
          </p:cNvPicPr>
          <p:nvPr/>
        </p:nvPicPr>
        <p:blipFill>
          <a:blip r:embed="rId4"/>
          <a:stretch>
            <a:fillRect/>
          </a:stretch>
        </p:blipFill>
        <p:spPr>
          <a:xfrm>
            <a:off x="5225416" y="141275"/>
            <a:ext cx="3548790" cy="3428695"/>
          </a:xfrm>
          <a:prstGeom prst="rect">
            <a:avLst/>
          </a:prstGeom>
        </p:spPr>
      </p:pic>
      <p:pic>
        <p:nvPicPr>
          <p:cNvPr id="11" name="Picture 10">
            <a:extLst>
              <a:ext uri="{FF2B5EF4-FFF2-40B4-BE49-F238E27FC236}">
                <a16:creationId xmlns:a16="http://schemas.microsoft.com/office/drawing/2014/main" id="{2A46E214-7822-4617-8040-C27AF5165483}"/>
              </a:ext>
            </a:extLst>
          </p:cNvPr>
          <p:cNvPicPr>
            <a:picLocks noChangeAspect="1"/>
          </p:cNvPicPr>
          <p:nvPr/>
        </p:nvPicPr>
        <p:blipFill>
          <a:blip r:embed="rId5"/>
          <a:stretch>
            <a:fillRect/>
          </a:stretch>
        </p:blipFill>
        <p:spPr>
          <a:xfrm>
            <a:off x="5448496" y="3569970"/>
            <a:ext cx="3197963" cy="1360889"/>
          </a:xfrm>
          <a:prstGeom prst="rect">
            <a:avLst/>
          </a:prstGeom>
        </p:spPr>
      </p:pic>
    </p:spTree>
    <p:extLst>
      <p:ext uri="{BB962C8B-B14F-4D97-AF65-F5344CB8AC3E}">
        <p14:creationId xmlns:p14="http://schemas.microsoft.com/office/powerpoint/2010/main" val="355296100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224BC-59D7-451D-ABAA-2575D7C74C38}"/>
              </a:ext>
            </a:extLst>
          </p:cNvPr>
          <p:cNvPicPr>
            <a:picLocks noChangeAspect="1"/>
          </p:cNvPicPr>
          <p:nvPr/>
        </p:nvPicPr>
        <p:blipFill>
          <a:blip r:embed="rId2"/>
          <a:stretch>
            <a:fillRect/>
          </a:stretch>
        </p:blipFill>
        <p:spPr>
          <a:xfrm>
            <a:off x="1811430" y="753596"/>
            <a:ext cx="5695950" cy="2533650"/>
          </a:xfrm>
          <a:prstGeom prst="rect">
            <a:avLst/>
          </a:prstGeom>
        </p:spPr>
      </p:pic>
    </p:spTree>
    <p:extLst>
      <p:ext uri="{BB962C8B-B14F-4D97-AF65-F5344CB8AC3E}">
        <p14:creationId xmlns:p14="http://schemas.microsoft.com/office/powerpoint/2010/main" val="338892064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297AB1-DABC-4571-BCEB-ED1266ED7498}"/>
              </a:ext>
            </a:extLst>
          </p:cNvPr>
          <p:cNvPicPr>
            <a:picLocks noChangeAspect="1"/>
          </p:cNvPicPr>
          <p:nvPr/>
        </p:nvPicPr>
        <p:blipFill>
          <a:blip r:embed="rId2"/>
          <a:stretch>
            <a:fillRect/>
          </a:stretch>
        </p:blipFill>
        <p:spPr>
          <a:xfrm>
            <a:off x="577944" y="316007"/>
            <a:ext cx="4467524" cy="2353234"/>
          </a:xfrm>
          <a:prstGeom prst="rect">
            <a:avLst/>
          </a:prstGeom>
        </p:spPr>
      </p:pic>
      <p:pic>
        <p:nvPicPr>
          <p:cNvPr id="7" name="Picture 6">
            <a:extLst>
              <a:ext uri="{FF2B5EF4-FFF2-40B4-BE49-F238E27FC236}">
                <a16:creationId xmlns:a16="http://schemas.microsoft.com/office/drawing/2014/main" id="{90023300-02B4-4AAC-9F14-CB7960425A09}"/>
              </a:ext>
            </a:extLst>
          </p:cNvPr>
          <p:cNvPicPr>
            <a:picLocks noChangeAspect="1"/>
          </p:cNvPicPr>
          <p:nvPr/>
        </p:nvPicPr>
        <p:blipFill>
          <a:blip r:embed="rId3"/>
          <a:stretch>
            <a:fillRect/>
          </a:stretch>
        </p:blipFill>
        <p:spPr>
          <a:xfrm>
            <a:off x="448235" y="2814092"/>
            <a:ext cx="4177553" cy="1448905"/>
          </a:xfrm>
          <a:prstGeom prst="rect">
            <a:avLst/>
          </a:prstGeom>
        </p:spPr>
      </p:pic>
      <p:pic>
        <p:nvPicPr>
          <p:cNvPr id="9" name="Picture 8">
            <a:extLst>
              <a:ext uri="{FF2B5EF4-FFF2-40B4-BE49-F238E27FC236}">
                <a16:creationId xmlns:a16="http://schemas.microsoft.com/office/drawing/2014/main" id="{A9C8F360-0880-422B-BF4C-181C25C0D74F}"/>
              </a:ext>
            </a:extLst>
          </p:cNvPr>
          <p:cNvPicPr>
            <a:picLocks noChangeAspect="1"/>
          </p:cNvPicPr>
          <p:nvPr/>
        </p:nvPicPr>
        <p:blipFill>
          <a:blip r:embed="rId4"/>
          <a:stretch>
            <a:fillRect/>
          </a:stretch>
        </p:blipFill>
        <p:spPr>
          <a:xfrm>
            <a:off x="5308312" y="531579"/>
            <a:ext cx="3387453" cy="4080341"/>
          </a:xfrm>
          <a:prstGeom prst="rect">
            <a:avLst/>
          </a:prstGeom>
        </p:spPr>
      </p:pic>
    </p:spTree>
    <p:extLst>
      <p:ext uri="{BB962C8B-B14F-4D97-AF65-F5344CB8AC3E}">
        <p14:creationId xmlns:p14="http://schemas.microsoft.com/office/powerpoint/2010/main" val="157914676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87F6C-7917-47FE-ABF5-117A0E52CDE7}"/>
              </a:ext>
            </a:extLst>
          </p:cNvPr>
          <p:cNvPicPr>
            <a:picLocks noChangeAspect="1"/>
          </p:cNvPicPr>
          <p:nvPr/>
        </p:nvPicPr>
        <p:blipFill>
          <a:blip r:embed="rId2"/>
          <a:stretch>
            <a:fillRect/>
          </a:stretch>
        </p:blipFill>
        <p:spPr>
          <a:xfrm>
            <a:off x="711352" y="293100"/>
            <a:ext cx="4075801" cy="2278650"/>
          </a:xfrm>
          <a:prstGeom prst="rect">
            <a:avLst/>
          </a:prstGeom>
        </p:spPr>
      </p:pic>
      <p:pic>
        <p:nvPicPr>
          <p:cNvPr id="7" name="Picture 6">
            <a:extLst>
              <a:ext uri="{FF2B5EF4-FFF2-40B4-BE49-F238E27FC236}">
                <a16:creationId xmlns:a16="http://schemas.microsoft.com/office/drawing/2014/main" id="{0B220A71-1061-4A4C-BDB8-2111F612E08B}"/>
              </a:ext>
            </a:extLst>
          </p:cNvPr>
          <p:cNvPicPr>
            <a:picLocks noChangeAspect="1"/>
          </p:cNvPicPr>
          <p:nvPr/>
        </p:nvPicPr>
        <p:blipFill>
          <a:blip r:embed="rId3"/>
          <a:stretch>
            <a:fillRect/>
          </a:stretch>
        </p:blipFill>
        <p:spPr>
          <a:xfrm>
            <a:off x="5796809" y="223199"/>
            <a:ext cx="3058080" cy="4836884"/>
          </a:xfrm>
          <a:prstGeom prst="rect">
            <a:avLst/>
          </a:prstGeom>
        </p:spPr>
      </p:pic>
      <p:pic>
        <p:nvPicPr>
          <p:cNvPr id="9" name="Picture 8">
            <a:extLst>
              <a:ext uri="{FF2B5EF4-FFF2-40B4-BE49-F238E27FC236}">
                <a16:creationId xmlns:a16="http://schemas.microsoft.com/office/drawing/2014/main" id="{FD42DC58-C1FC-4589-8038-CF0C860C9673}"/>
              </a:ext>
            </a:extLst>
          </p:cNvPr>
          <p:cNvPicPr>
            <a:picLocks noChangeAspect="1"/>
          </p:cNvPicPr>
          <p:nvPr/>
        </p:nvPicPr>
        <p:blipFill>
          <a:blip r:embed="rId4"/>
          <a:stretch>
            <a:fillRect/>
          </a:stretch>
        </p:blipFill>
        <p:spPr>
          <a:xfrm>
            <a:off x="236164" y="2862321"/>
            <a:ext cx="2601166" cy="2088998"/>
          </a:xfrm>
          <a:prstGeom prst="rect">
            <a:avLst/>
          </a:prstGeom>
        </p:spPr>
      </p:pic>
      <p:pic>
        <p:nvPicPr>
          <p:cNvPr id="11" name="Picture 10">
            <a:extLst>
              <a:ext uri="{FF2B5EF4-FFF2-40B4-BE49-F238E27FC236}">
                <a16:creationId xmlns:a16="http://schemas.microsoft.com/office/drawing/2014/main" id="{00036ABF-7D87-4799-9103-E57877650310}"/>
              </a:ext>
            </a:extLst>
          </p:cNvPr>
          <p:cNvPicPr>
            <a:picLocks noChangeAspect="1"/>
          </p:cNvPicPr>
          <p:nvPr/>
        </p:nvPicPr>
        <p:blipFill>
          <a:blip r:embed="rId5"/>
          <a:stretch>
            <a:fillRect/>
          </a:stretch>
        </p:blipFill>
        <p:spPr>
          <a:xfrm>
            <a:off x="2992811" y="3079376"/>
            <a:ext cx="2666232" cy="1871943"/>
          </a:xfrm>
          <a:prstGeom prst="rect">
            <a:avLst/>
          </a:prstGeom>
        </p:spPr>
      </p:pic>
    </p:spTree>
    <p:extLst>
      <p:ext uri="{BB962C8B-B14F-4D97-AF65-F5344CB8AC3E}">
        <p14:creationId xmlns:p14="http://schemas.microsoft.com/office/powerpoint/2010/main" val="41192701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8" y="752477"/>
            <a:ext cx="7903932" cy="3811431"/>
          </a:xfrm>
        </p:spPr>
        <p:txBody>
          <a:bodyPr anchor="t"/>
          <a:lstStyle/>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9</a:t>
            </a:r>
            <a:r>
              <a:rPr lang="en-AU" sz="1200" dirty="0">
                <a:effectLst/>
                <a:latin typeface="Calibri" panose="020F0502020204030204" pitchFamily="34" charset="0"/>
                <a:ea typeface="Calibri" panose="020F0502020204030204" pitchFamily="34" charset="0"/>
                <a:cs typeface="Times New Roman" panose="02020603050405020304" pitchFamily="18" charset="0"/>
              </a:rPr>
              <a:t>.30 Acknowledgment of Country &amp; Welcome</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9</a:t>
            </a:r>
            <a:r>
              <a:rPr lang="en-AU" sz="1200" dirty="0">
                <a:effectLst/>
                <a:latin typeface="Calibri" panose="020F0502020204030204" pitchFamily="34" charset="0"/>
                <a:ea typeface="Calibri" panose="020F0502020204030204" pitchFamily="34" charset="0"/>
                <a:cs typeface="Times New Roman" panose="02020603050405020304" pitchFamily="18" charset="0"/>
              </a:rPr>
              <a:t>:40 Group Discussion – Reporting back on your re-design, ethics applications, reading of pedagogy or assessment/curriculum re-design, data collection</a:t>
            </a:r>
          </a:p>
          <a:p>
            <a:pPr marL="0" indent="0">
              <a:buNone/>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Break out room and then reporting back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11:00 Morning tea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11:10 Presentation: Analysing your action research: Starting your analysis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12:00 Next steps and close</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195A49-B6C7-426A-93A3-66A0E7A63744}"/>
              </a:ext>
            </a:extLst>
          </p:cNvPr>
          <p:cNvPicPr>
            <a:picLocks noChangeAspect="1"/>
          </p:cNvPicPr>
          <p:nvPr/>
        </p:nvPicPr>
        <p:blipFill>
          <a:blip r:embed="rId2"/>
          <a:stretch>
            <a:fillRect/>
          </a:stretch>
        </p:blipFill>
        <p:spPr>
          <a:xfrm>
            <a:off x="109761" y="288170"/>
            <a:ext cx="4813931" cy="1190625"/>
          </a:xfrm>
          <a:prstGeom prst="rect">
            <a:avLst/>
          </a:prstGeom>
        </p:spPr>
      </p:pic>
      <p:pic>
        <p:nvPicPr>
          <p:cNvPr id="11" name="Picture 10">
            <a:extLst>
              <a:ext uri="{FF2B5EF4-FFF2-40B4-BE49-F238E27FC236}">
                <a16:creationId xmlns:a16="http://schemas.microsoft.com/office/drawing/2014/main" id="{DC8E54F8-4893-47B9-94AE-C724F5E9257E}"/>
              </a:ext>
            </a:extLst>
          </p:cNvPr>
          <p:cNvPicPr>
            <a:picLocks noChangeAspect="1"/>
          </p:cNvPicPr>
          <p:nvPr/>
        </p:nvPicPr>
        <p:blipFill>
          <a:blip r:embed="rId3"/>
          <a:stretch>
            <a:fillRect/>
          </a:stretch>
        </p:blipFill>
        <p:spPr>
          <a:xfrm>
            <a:off x="109761" y="1448867"/>
            <a:ext cx="4813931" cy="838200"/>
          </a:xfrm>
          <a:prstGeom prst="rect">
            <a:avLst/>
          </a:prstGeom>
        </p:spPr>
      </p:pic>
      <p:pic>
        <p:nvPicPr>
          <p:cNvPr id="13" name="Picture 12">
            <a:extLst>
              <a:ext uri="{FF2B5EF4-FFF2-40B4-BE49-F238E27FC236}">
                <a16:creationId xmlns:a16="http://schemas.microsoft.com/office/drawing/2014/main" id="{CD689273-C4C8-40B7-9E27-86851E43B018}"/>
              </a:ext>
            </a:extLst>
          </p:cNvPr>
          <p:cNvPicPr>
            <a:picLocks noChangeAspect="1"/>
          </p:cNvPicPr>
          <p:nvPr/>
        </p:nvPicPr>
        <p:blipFill>
          <a:blip r:embed="rId4"/>
          <a:stretch>
            <a:fillRect/>
          </a:stretch>
        </p:blipFill>
        <p:spPr>
          <a:xfrm>
            <a:off x="-90488" y="2287067"/>
            <a:ext cx="3924300" cy="1276350"/>
          </a:xfrm>
          <a:prstGeom prst="rect">
            <a:avLst/>
          </a:prstGeom>
        </p:spPr>
      </p:pic>
      <p:pic>
        <p:nvPicPr>
          <p:cNvPr id="15" name="Picture 14">
            <a:extLst>
              <a:ext uri="{FF2B5EF4-FFF2-40B4-BE49-F238E27FC236}">
                <a16:creationId xmlns:a16="http://schemas.microsoft.com/office/drawing/2014/main" id="{931FD73A-ED3E-4746-B886-07FAA11FBAF6}"/>
              </a:ext>
            </a:extLst>
          </p:cNvPr>
          <p:cNvPicPr>
            <a:picLocks noChangeAspect="1"/>
          </p:cNvPicPr>
          <p:nvPr/>
        </p:nvPicPr>
        <p:blipFill>
          <a:blip r:embed="rId5"/>
          <a:stretch>
            <a:fillRect/>
          </a:stretch>
        </p:blipFill>
        <p:spPr>
          <a:xfrm>
            <a:off x="4045120" y="2294744"/>
            <a:ext cx="4599337" cy="689495"/>
          </a:xfrm>
          <a:prstGeom prst="rect">
            <a:avLst/>
          </a:prstGeom>
        </p:spPr>
      </p:pic>
      <p:pic>
        <p:nvPicPr>
          <p:cNvPr id="17" name="Picture 16">
            <a:extLst>
              <a:ext uri="{FF2B5EF4-FFF2-40B4-BE49-F238E27FC236}">
                <a16:creationId xmlns:a16="http://schemas.microsoft.com/office/drawing/2014/main" id="{C09633A1-BF5C-424E-9317-B3B65757BFFB}"/>
              </a:ext>
            </a:extLst>
          </p:cNvPr>
          <p:cNvPicPr>
            <a:picLocks noChangeAspect="1"/>
          </p:cNvPicPr>
          <p:nvPr/>
        </p:nvPicPr>
        <p:blipFill>
          <a:blip r:embed="rId6"/>
          <a:stretch>
            <a:fillRect/>
          </a:stretch>
        </p:blipFill>
        <p:spPr>
          <a:xfrm>
            <a:off x="4135168" y="3103016"/>
            <a:ext cx="4111357" cy="1227167"/>
          </a:xfrm>
          <a:prstGeom prst="rect">
            <a:avLst/>
          </a:prstGeom>
        </p:spPr>
      </p:pic>
    </p:spTree>
    <p:extLst>
      <p:ext uri="{BB962C8B-B14F-4D97-AF65-F5344CB8AC3E}">
        <p14:creationId xmlns:p14="http://schemas.microsoft.com/office/powerpoint/2010/main" val="338613511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C2E1F-E667-4667-B7FC-30E21047536E}"/>
              </a:ext>
            </a:extLst>
          </p:cNvPr>
          <p:cNvPicPr>
            <a:picLocks noChangeAspect="1"/>
          </p:cNvPicPr>
          <p:nvPr/>
        </p:nvPicPr>
        <p:blipFill>
          <a:blip r:embed="rId2"/>
          <a:stretch>
            <a:fillRect/>
          </a:stretch>
        </p:blipFill>
        <p:spPr>
          <a:xfrm>
            <a:off x="1686486" y="172290"/>
            <a:ext cx="5448300" cy="428625"/>
          </a:xfrm>
          <a:prstGeom prst="rect">
            <a:avLst/>
          </a:prstGeom>
        </p:spPr>
      </p:pic>
      <p:pic>
        <p:nvPicPr>
          <p:cNvPr id="7" name="Picture 6">
            <a:extLst>
              <a:ext uri="{FF2B5EF4-FFF2-40B4-BE49-F238E27FC236}">
                <a16:creationId xmlns:a16="http://schemas.microsoft.com/office/drawing/2014/main" id="{8521B275-1352-4BB7-AA92-BD365BF2826D}"/>
              </a:ext>
            </a:extLst>
          </p:cNvPr>
          <p:cNvPicPr>
            <a:picLocks noChangeAspect="1"/>
          </p:cNvPicPr>
          <p:nvPr/>
        </p:nvPicPr>
        <p:blipFill>
          <a:blip r:embed="rId3"/>
          <a:stretch>
            <a:fillRect/>
          </a:stretch>
        </p:blipFill>
        <p:spPr>
          <a:xfrm>
            <a:off x="1686486" y="797859"/>
            <a:ext cx="5638800" cy="3924300"/>
          </a:xfrm>
          <a:prstGeom prst="rect">
            <a:avLst/>
          </a:prstGeom>
        </p:spPr>
      </p:pic>
    </p:spTree>
    <p:extLst>
      <p:ext uri="{BB962C8B-B14F-4D97-AF65-F5344CB8AC3E}">
        <p14:creationId xmlns:p14="http://schemas.microsoft.com/office/powerpoint/2010/main" val="348359955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D2D262-CD84-40F6-AAD8-9CDC2CD394CD}"/>
              </a:ext>
            </a:extLst>
          </p:cNvPr>
          <p:cNvSpPr>
            <a:spLocks noGrp="1"/>
          </p:cNvSpPr>
          <p:nvPr>
            <p:ph type="body" sz="quarter" idx="12"/>
          </p:nvPr>
        </p:nvSpPr>
        <p:spPr>
          <a:xfrm>
            <a:off x="416210" y="1295405"/>
            <a:ext cx="2232862" cy="956977"/>
          </a:xfrm>
        </p:spPr>
        <p:txBody>
          <a:bodyPr/>
          <a:lstStyle/>
          <a:p>
            <a:pPr marL="0" indent="0">
              <a:buNone/>
            </a:pPr>
            <a:r>
              <a:rPr lang="en-AU" sz="1800" dirty="0"/>
              <a:t>The importance of the reflective practitioner journal </a:t>
            </a:r>
            <a:endParaRPr lang="en-US" sz="1800" dirty="0"/>
          </a:p>
        </p:txBody>
      </p:sp>
      <p:pic>
        <p:nvPicPr>
          <p:cNvPr id="5" name="Picture 4">
            <a:extLst>
              <a:ext uri="{FF2B5EF4-FFF2-40B4-BE49-F238E27FC236}">
                <a16:creationId xmlns:a16="http://schemas.microsoft.com/office/drawing/2014/main" id="{B0FDAB2F-A58B-4D70-852F-08C4F3E664B3}"/>
              </a:ext>
            </a:extLst>
          </p:cNvPr>
          <p:cNvPicPr>
            <a:picLocks noChangeAspect="1"/>
          </p:cNvPicPr>
          <p:nvPr/>
        </p:nvPicPr>
        <p:blipFill>
          <a:blip r:embed="rId2"/>
          <a:stretch>
            <a:fillRect/>
          </a:stretch>
        </p:blipFill>
        <p:spPr>
          <a:xfrm>
            <a:off x="3109394" y="239072"/>
            <a:ext cx="4615941" cy="4509419"/>
          </a:xfrm>
          <a:prstGeom prst="rect">
            <a:avLst/>
          </a:prstGeom>
        </p:spPr>
      </p:pic>
    </p:spTree>
    <p:extLst>
      <p:ext uri="{BB962C8B-B14F-4D97-AF65-F5344CB8AC3E}">
        <p14:creationId xmlns:p14="http://schemas.microsoft.com/office/powerpoint/2010/main" val="32995576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6980FC-A8C7-4A59-ABE2-33F76F911D86}"/>
              </a:ext>
            </a:extLst>
          </p:cNvPr>
          <p:cNvPicPr>
            <a:picLocks noChangeAspect="1"/>
          </p:cNvPicPr>
          <p:nvPr/>
        </p:nvPicPr>
        <p:blipFill>
          <a:blip r:embed="rId2"/>
          <a:stretch>
            <a:fillRect/>
          </a:stretch>
        </p:blipFill>
        <p:spPr>
          <a:xfrm>
            <a:off x="334775" y="275665"/>
            <a:ext cx="4589875" cy="816348"/>
          </a:xfrm>
          <a:prstGeom prst="rect">
            <a:avLst/>
          </a:prstGeom>
        </p:spPr>
      </p:pic>
      <p:pic>
        <p:nvPicPr>
          <p:cNvPr id="7" name="Picture 6">
            <a:extLst>
              <a:ext uri="{FF2B5EF4-FFF2-40B4-BE49-F238E27FC236}">
                <a16:creationId xmlns:a16="http://schemas.microsoft.com/office/drawing/2014/main" id="{CE41EA46-909F-444D-96A4-EA6EBB7C7574}"/>
              </a:ext>
            </a:extLst>
          </p:cNvPr>
          <p:cNvPicPr>
            <a:picLocks noChangeAspect="1"/>
          </p:cNvPicPr>
          <p:nvPr/>
        </p:nvPicPr>
        <p:blipFill>
          <a:blip r:embed="rId3"/>
          <a:stretch>
            <a:fillRect/>
          </a:stretch>
        </p:blipFill>
        <p:spPr>
          <a:xfrm>
            <a:off x="208268" y="934021"/>
            <a:ext cx="4770170" cy="1361794"/>
          </a:xfrm>
          <a:prstGeom prst="rect">
            <a:avLst/>
          </a:prstGeom>
        </p:spPr>
      </p:pic>
      <p:pic>
        <p:nvPicPr>
          <p:cNvPr id="9" name="Picture 8">
            <a:extLst>
              <a:ext uri="{FF2B5EF4-FFF2-40B4-BE49-F238E27FC236}">
                <a16:creationId xmlns:a16="http://schemas.microsoft.com/office/drawing/2014/main" id="{6D9DE29C-DDFA-43FC-93AB-511DBBFB9F69}"/>
              </a:ext>
            </a:extLst>
          </p:cNvPr>
          <p:cNvPicPr>
            <a:picLocks noChangeAspect="1"/>
          </p:cNvPicPr>
          <p:nvPr/>
        </p:nvPicPr>
        <p:blipFill>
          <a:blip r:embed="rId4"/>
          <a:stretch>
            <a:fillRect/>
          </a:stretch>
        </p:blipFill>
        <p:spPr>
          <a:xfrm>
            <a:off x="334775" y="2681723"/>
            <a:ext cx="3867431" cy="544895"/>
          </a:xfrm>
          <a:prstGeom prst="rect">
            <a:avLst/>
          </a:prstGeom>
        </p:spPr>
      </p:pic>
      <p:pic>
        <p:nvPicPr>
          <p:cNvPr id="11" name="Picture 10">
            <a:extLst>
              <a:ext uri="{FF2B5EF4-FFF2-40B4-BE49-F238E27FC236}">
                <a16:creationId xmlns:a16="http://schemas.microsoft.com/office/drawing/2014/main" id="{A530E465-689D-439C-A3C3-2571FA224036}"/>
              </a:ext>
            </a:extLst>
          </p:cNvPr>
          <p:cNvPicPr>
            <a:picLocks noChangeAspect="1"/>
          </p:cNvPicPr>
          <p:nvPr/>
        </p:nvPicPr>
        <p:blipFill>
          <a:blip r:embed="rId5"/>
          <a:stretch>
            <a:fillRect/>
          </a:stretch>
        </p:blipFill>
        <p:spPr>
          <a:xfrm>
            <a:off x="4807324" y="59777"/>
            <a:ext cx="4001901" cy="5023946"/>
          </a:xfrm>
          <a:prstGeom prst="rect">
            <a:avLst/>
          </a:prstGeom>
        </p:spPr>
      </p:pic>
      <p:pic>
        <p:nvPicPr>
          <p:cNvPr id="13" name="Picture 12">
            <a:extLst>
              <a:ext uri="{FF2B5EF4-FFF2-40B4-BE49-F238E27FC236}">
                <a16:creationId xmlns:a16="http://schemas.microsoft.com/office/drawing/2014/main" id="{91ADFDD1-F65B-465E-8948-EFB898EAD22B}"/>
              </a:ext>
            </a:extLst>
          </p:cNvPr>
          <p:cNvPicPr>
            <a:picLocks noChangeAspect="1"/>
          </p:cNvPicPr>
          <p:nvPr/>
        </p:nvPicPr>
        <p:blipFill>
          <a:blip r:embed="rId6"/>
          <a:stretch>
            <a:fillRect/>
          </a:stretch>
        </p:blipFill>
        <p:spPr>
          <a:xfrm>
            <a:off x="334775" y="3289332"/>
            <a:ext cx="2931620" cy="543079"/>
          </a:xfrm>
          <a:prstGeom prst="rect">
            <a:avLst/>
          </a:prstGeom>
        </p:spPr>
      </p:pic>
      <p:pic>
        <p:nvPicPr>
          <p:cNvPr id="15" name="Picture 14">
            <a:extLst>
              <a:ext uri="{FF2B5EF4-FFF2-40B4-BE49-F238E27FC236}">
                <a16:creationId xmlns:a16="http://schemas.microsoft.com/office/drawing/2014/main" id="{F8380786-CC0A-4D7C-ACFF-7A0C4F9D5004}"/>
              </a:ext>
            </a:extLst>
          </p:cNvPr>
          <p:cNvPicPr>
            <a:picLocks noChangeAspect="1"/>
          </p:cNvPicPr>
          <p:nvPr/>
        </p:nvPicPr>
        <p:blipFill>
          <a:blip r:embed="rId7"/>
          <a:stretch>
            <a:fillRect/>
          </a:stretch>
        </p:blipFill>
        <p:spPr>
          <a:xfrm>
            <a:off x="2149848" y="4100936"/>
            <a:ext cx="2005293" cy="559617"/>
          </a:xfrm>
          <a:prstGeom prst="rect">
            <a:avLst/>
          </a:prstGeom>
        </p:spPr>
      </p:pic>
    </p:spTree>
    <p:extLst>
      <p:ext uri="{BB962C8B-B14F-4D97-AF65-F5344CB8AC3E}">
        <p14:creationId xmlns:p14="http://schemas.microsoft.com/office/powerpoint/2010/main" val="917879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9AA80-4AB0-43ED-BB17-15A9C307A2E9}"/>
              </a:ext>
            </a:extLst>
          </p:cNvPr>
          <p:cNvPicPr>
            <a:picLocks noChangeAspect="1"/>
          </p:cNvPicPr>
          <p:nvPr/>
        </p:nvPicPr>
        <p:blipFill>
          <a:blip r:embed="rId2"/>
          <a:stretch>
            <a:fillRect/>
          </a:stretch>
        </p:blipFill>
        <p:spPr>
          <a:xfrm>
            <a:off x="272863" y="174811"/>
            <a:ext cx="4034595" cy="871258"/>
          </a:xfrm>
          <a:prstGeom prst="rect">
            <a:avLst/>
          </a:prstGeom>
        </p:spPr>
      </p:pic>
      <p:pic>
        <p:nvPicPr>
          <p:cNvPr id="7" name="Picture 6">
            <a:extLst>
              <a:ext uri="{FF2B5EF4-FFF2-40B4-BE49-F238E27FC236}">
                <a16:creationId xmlns:a16="http://schemas.microsoft.com/office/drawing/2014/main" id="{1E7E3657-FE9F-418A-A6A8-5C5B2CDA129E}"/>
              </a:ext>
            </a:extLst>
          </p:cNvPr>
          <p:cNvPicPr>
            <a:picLocks noChangeAspect="1"/>
          </p:cNvPicPr>
          <p:nvPr/>
        </p:nvPicPr>
        <p:blipFill>
          <a:blip r:embed="rId3"/>
          <a:stretch>
            <a:fillRect/>
          </a:stretch>
        </p:blipFill>
        <p:spPr>
          <a:xfrm>
            <a:off x="793097" y="1346527"/>
            <a:ext cx="2964350" cy="2450446"/>
          </a:xfrm>
          <a:prstGeom prst="rect">
            <a:avLst/>
          </a:prstGeom>
        </p:spPr>
      </p:pic>
      <p:pic>
        <p:nvPicPr>
          <p:cNvPr id="9" name="Picture 8">
            <a:extLst>
              <a:ext uri="{FF2B5EF4-FFF2-40B4-BE49-F238E27FC236}">
                <a16:creationId xmlns:a16="http://schemas.microsoft.com/office/drawing/2014/main" id="{610E8123-8E17-45AB-A102-1D54CAA2875F}"/>
              </a:ext>
            </a:extLst>
          </p:cNvPr>
          <p:cNvPicPr>
            <a:picLocks noChangeAspect="1"/>
          </p:cNvPicPr>
          <p:nvPr/>
        </p:nvPicPr>
        <p:blipFill>
          <a:blip r:embed="rId4"/>
          <a:stretch>
            <a:fillRect/>
          </a:stretch>
        </p:blipFill>
        <p:spPr>
          <a:xfrm>
            <a:off x="4667250" y="174811"/>
            <a:ext cx="3481668" cy="2129078"/>
          </a:xfrm>
          <a:prstGeom prst="rect">
            <a:avLst/>
          </a:prstGeom>
        </p:spPr>
      </p:pic>
      <p:pic>
        <p:nvPicPr>
          <p:cNvPr id="11" name="Picture 10">
            <a:extLst>
              <a:ext uri="{FF2B5EF4-FFF2-40B4-BE49-F238E27FC236}">
                <a16:creationId xmlns:a16="http://schemas.microsoft.com/office/drawing/2014/main" id="{931B3E56-2170-47E9-9DF7-9BDA2D48EAA8}"/>
              </a:ext>
            </a:extLst>
          </p:cNvPr>
          <p:cNvPicPr>
            <a:picLocks noChangeAspect="1"/>
          </p:cNvPicPr>
          <p:nvPr/>
        </p:nvPicPr>
        <p:blipFill>
          <a:blip r:embed="rId5"/>
          <a:stretch>
            <a:fillRect/>
          </a:stretch>
        </p:blipFill>
        <p:spPr>
          <a:xfrm>
            <a:off x="4694819" y="2303889"/>
            <a:ext cx="3172106" cy="624912"/>
          </a:xfrm>
          <a:prstGeom prst="rect">
            <a:avLst/>
          </a:prstGeom>
        </p:spPr>
      </p:pic>
      <p:pic>
        <p:nvPicPr>
          <p:cNvPr id="13" name="Picture 12">
            <a:extLst>
              <a:ext uri="{FF2B5EF4-FFF2-40B4-BE49-F238E27FC236}">
                <a16:creationId xmlns:a16="http://schemas.microsoft.com/office/drawing/2014/main" id="{29D820AC-436A-4D02-A936-796936B27513}"/>
              </a:ext>
            </a:extLst>
          </p:cNvPr>
          <p:cNvPicPr>
            <a:picLocks noChangeAspect="1"/>
          </p:cNvPicPr>
          <p:nvPr/>
        </p:nvPicPr>
        <p:blipFill>
          <a:blip r:embed="rId6"/>
          <a:stretch>
            <a:fillRect/>
          </a:stretch>
        </p:blipFill>
        <p:spPr>
          <a:xfrm>
            <a:off x="4663887" y="2839612"/>
            <a:ext cx="3687016" cy="1160346"/>
          </a:xfrm>
          <a:prstGeom prst="rect">
            <a:avLst/>
          </a:prstGeom>
        </p:spPr>
      </p:pic>
    </p:spTree>
    <p:extLst>
      <p:ext uri="{BB962C8B-B14F-4D97-AF65-F5344CB8AC3E}">
        <p14:creationId xmlns:p14="http://schemas.microsoft.com/office/powerpoint/2010/main" val="426624478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179A8-9F14-4618-A335-49319F0EE8D2}"/>
              </a:ext>
            </a:extLst>
          </p:cNvPr>
          <p:cNvPicPr>
            <a:picLocks noChangeAspect="1"/>
          </p:cNvPicPr>
          <p:nvPr/>
        </p:nvPicPr>
        <p:blipFill>
          <a:blip r:embed="rId2"/>
          <a:stretch>
            <a:fillRect/>
          </a:stretch>
        </p:blipFill>
        <p:spPr>
          <a:xfrm>
            <a:off x="365872" y="201705"/>
            <a:ext cx="4158035" cy="2232771"/>
          </a:xfrm>
          <a:prstGeom prst="rect">
            <a:avLst/>
          </a:prstGeom>
        </p:spPr>
      </p:pic>
      <p:pic>
        <p:nvPicPr>
          <p:cNvPr id="7" name="Picture 6">
            <a:extLst>
              <a:ext uri="{FF2B5EF4-FFF2-40B4-BE49-F238E27FC236}">
                <a16:creationId xmlns:a16="http://schemas.microsoft.com/office/drawing/2014/main" id="{493EE54D-98FB-4521-820E-3A2B70E09232}"/>
              </a:ext>
            </a:extLst>
          </p:cNvPr>
          <p:cNvPicPr>
            <a:picLocks noChangeAspect="1"/>
          </p:cNvPicPr>
          <p:nvPr/>
        </p:nvPicPr>
        <p:blipFill>
          <a:blip r:embed="rId3"/>
          <a:stretch>
            <a:fillRect/>
          </a:stretch>
        </p:blipFill>
        <p:spPr>
          <a:xfrm>
            <a:off x="163671" y="2810435"/>
            <a:ext cx="4191587" cy="1902760"/>
          </a:xfrm>
          <a:prstGeom prst="rect">
            <a:avLst/>
          </a:prstGeom>
        </p:spPr>
      </p:pic>
      <p:pic>
        <p:nvPicPr>
          <p:cNvPr id="9" name="Picture 8">
            <a:extLst>
              <a:ext uri="{FF2B5EF4-FFF2-40B4-BE49-F238E27FC236}">
                <a16:creationId xmlns:a16="http://schemas.microsoft.com/office/drawing/2014/main" id="{C8EBCD6D-7C27-4CB5-B6AB-86A4ECA978A5}"/>
              </a:ext>
            </a:extLst>
          </p:cNvPr>
          <p:cNvPicPr>
            <a:picLocks noChangeAspect="1"/>
          </p:cNvPicPr>
          <p:nvPr/>
        </p:nvPicPr>
        <p:blipFill>
          <a:blip r:embed="rId4"/>
          <a:stretch>
            <a:fillRect/>
          </a:stretch>
        </p:blipFill>
        <p:spPr>
          <a:xfrm>
            <a:off x="4355258" y="235322"/>
            <a:ext cx="4191587" cy="2185122"/>
          </a:xfrm>
          <a:prstGeom prst="rect">
            <a:avLst/>
          </a:prstGeom>
        </p:spPr>
      </p:pic>
      <p:pic>
        <p:nvPicPr>
          <p:cNvPr id="11" name="Picture 10">
            <a:extLst>
              <a:ext uri="{FF2B5EF4-FFF2-40B4-BE49-F238E27FC236}">
                <a16:creationId xmlns:a16="http://schemas.microsoft.com/office/drawing/2014/main" id="{B9F2CC91-34DB-45EE-BC7E-B9E1D221972D}"/>
              </a:ext>
            </a:extLst>
          </p:cNvPr>
          <p:cNvPicPr>
            <a:picLocks noChangeAspect="1"/>
          </p:cNvPicPr>
          <p:nvPr/>
        </p:nvPicPr>
        <p:blipFill>
          <a:blip r:embed="rId5"/>
          <a:stretch>
            <a:fillRect/>
          </a:stretch>
        </p:blipFill>
        <p:spPr>
          <a:xfrm>
            <a:off x="4466236" y="2891832"/>
            <a:ext cx="4604838" cy="1739965"/>
          </a:xfrm>
          <a:prstGeom prst="rect">
            <a:avLst/>
          </a:prstGeom>
        </p:spPr>
      </p:pic>
    </p:spTree>
    <p:extLst>
      <p:ext uri="{BB962C8B-B14F-4D97-AF65-F5344CB8AC3E}">
        <p14:creationId xmlns:p14="http://schemas.microsoft.com/office/powerpoint/2010/main" val="41185752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D9ACC-A607-454B-B1F4-BB25A0E3DAF0}"/>
              </a:ext>
            </a:extLst>
          </p:cNvPr>
          <p:cNvPicPr>
            <a:picLocks noChangeAspect="1"/>
          </p:cNvPicPr>
          <p:nvPr/>
        </p:nvPicPr>
        <p:blipFill>
          <a:blip r:embed="rId2"/>
          <a:stretch>
            <a:fillRect/>
          </a:stretch>
        </p:blipFill>
        <p:spPr>
          <a:xfrm>
            <a:off x="1862477" y="0"/>
            <a:ext cx="5419045" cy="5143500"/>
          </a:xfrm>
          <a:prstGeom prst="rect">
            <a:avLst/>
          </a:prstGeom>
        </p:spPr>
      </p:pic>
    </p:spTree>
    <p:extLst>
      <p:ext uri="{BB962C8B-B14F-4D97-AF65-F5344CB8AC3E}">
        <p14:creationId xmlns:p14="http://schemas.microsoft.com/office/powerpoint/2010/main" val="52796426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922F1E-1EE7-43F3-9745-8D3A03B2B30C}"/>
              </a:ext>
            </a:extLst>
          </p:cNvPr>
          <p:cNvPicPr>
            <a:picLocks noChangeAspect="1"/>
          </p:cNvPicPr>
          <p:nvPr/>
        </p:nvPicPr>
        <p:blipFill>
          <a:blip r:embed="rId2"/>
          <a:stretch>
            <a:fillRect/>
          </a:stretch>
        </p:blipFill>
        <p:spPr>
          <a:xfrm>
            <a:off x="165286" y="365872"/>
            <a:ext cx="4810125" cy="2764623"/>
          </a:xfrm>
          <a:prstGeom prst="rect">
            <a:avLst/>
          </a:prstGeom>
        </p:spPr>
      </p:pic>
      <p:pic>
        <p:nvPicPr>
          <p:cNvPr id="7" name="Picture 6">
            <a:extLst>
              <a:ext uri="{FF2B5EF4-FFF2-40B4-BE49-F238E27FC236}">
                <a16:creationId xmlns:a16="http://schemas.microsoft.com/office/drawing/2014/main" id="{D1C001F5-D50D-48F8-9022-621CB14EDE58}"/>
              </a:ext>
            </a:extLst>
          </p:cNvPr>
          <p:cNvPicPr>
            <a:picLocks noChangeAspect="1"/>
          </p:cNvPicPr>
          <p:nvPr/>
        </p:nvPicPr>
        <p:blipFill>
          <a:blip r:embed="rId3"/>
          <a:stretch>
            <a:fillRect/>
          </a:stretch>
        </p:blipFill>
        <p:spPr>
          <a:xfrm>
            <a:off x="296116" y="3188188"/>
            <a:ext cx="4222096" cy="761604"/>
          </a:xfrm>
          <a:prstGeom prst="rect">
            <a:avLst/>
          </a:prstGeom>
        </p:spPr>
      </p:pic>
      <p:pic>
        <p:nvPicPr>
          <p:cNvPr id="9" name="Picture 8">
            <a:extLst>
              <a:ext uri="{FF2B5EF4-FFF2-40B4-BE49-F238E27FC236}">
                <a16:creationId xmlns:a16="http://schemas.microsoft.com/office/drawing/2014/main" id="{80150AAC-4CC2-4014-B319-E635D59EFF9B}"/>
              </a:ext>
            </a:extLst>
          </p:cNvPr>
          <p:cNvPicPr>
            <a:picLocks noChangeAspect="1"/>
          </p:cNvPicPr>
          <p:nvPr/>
        </p:nvPicPr>
        <p:blipFill>
          <a:blip r:embed="rId4"/>
          <a:stretch>
            <a:fillRect/>
          </a:stretch>
        </p:blipFill>
        <p:spPr>
          <a:xfrm>
            <a:off x="4858015" y="365872"/>
            <a:ext cx="3989869" cy="4074459"/>
          </a:xfrm>
          <a:prstGeom prst="rect">
            <a:avLst/>
          </a:prstGeom>
        </p:spPr>
      </p:pic>
    </p:spTree>
    <p:extLst>
      <p:ext uri="{BB962C8B-B14F-4D97-AF65-F5344CB8AC3E}">
        <p14:creationId xmlns:p14="http://schemas.microsoft.com/office/powerpoint/2010/main" val="36626138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7EEF1-9FA9-4A88-BDB6-7ED248FE878A}"/>
              </a:ext>
            </a:extLst>
          </p:cNvPr>
          <p:cNvPicPr>
            <a:picLocks noChangeAspect="1"/>
          </p:cNvPicPr>
          <p:nvPr/>
        </p:nvPicPr>
        <p:blipFill>
          <a:blip r:embed="rId2"/>
          <a:stretch>
            <a:fillRect/>
          </a:stretch>
        </p:blipFill>
        <p:spPr>
          <a:xfrm>
            <a:off x="445265" y="268941"/>
            <a:ext cx="4356118" cy="1525400"/>
          </a:xfrm>
          <a:prstGeom prst="rect">
            <a:avLst/>
          </a:prstGeom>
        </p:spPr>
      </p:pic>
      <p:pic>
        <p:nvPicPr>
          <p:cNvPr id="7" name="Picture 6">
            <a:extLst>
              <a:ext uri="{FF2B5EF4-FFF2-40B4-BE49-F238E27FC236}">
                <a16:creationId xmlns:a16="http://schemas.microsoft.com/office/drawing/2014/main" id="{E5E9295F-9E04-4B83-B9D0-1FDF1B98B1A4}"/>
              </a:ext>
            </a:extLst>
          </p:cNvPr>
          <p:cNvPicPr>
            <a:picLocks noChangeAspect="1"/>
          </p:cNvPicPr>
          <p:nvPr/>
        </p:nvPicPr>
        <p:blipFill>
          <a:blip r:embed="rId3"/>
          <a:stretch>
            <a:fillRect/>
          </a:stretch>
        </p:blipFill>
        <p:spPr>
          <a:xfrm>
            <a:off x="268380" y="2070129"/>
            <a:ext cx="4303620" cy="2905282"/>
          </a:xfrm>
          <a:prstGeom prst="rect">
            <a:avLst/>
          </a:prstGeom>
        </p:spPr>
      </p:pic>
      <p:pic>
        <p:nvPicPr>
          <p:cNvPr id="9" name="Picture 8">
            <a:extLst>
              <a:ext uri="{FF2B5EF4-FFF2-40B4-BE49-F238E27FC236}">
                <a16:creationId xmlns:a16="http://schemas.microsoft.com/office/drawing/2014/main" id="{AE892CDA-81ED-4EB6-8041-632ED23DB64A}"/>
              </a:ext>
            </a:extLst>
          </p:cNvPr>
          <p:cNvPicPr>
            <a:picLocks noChangeAspect="1"/>
          </p:cNvPicPr>
          <p:nvPr/>
        </p:nvPicPr>
        <p:blipFill>
          <a:blip r:embed="rId4"/>
          <a:stretch>
            <a:fillRect/>
          </a:stretch>
        </p:blipFill>
        <p:spPr>
          <a:xfrm>
            <a:off x="4901453" y="268941"/>
            <a:ext cx="4039090" cy="1137677"/>
          </a:xfrm>
          <a:prstGeom prst="rect">
            <a:avLst/>
          </a:prstGeom>
        </p:spPr>
      </p:pic>
      <p:pic>
        <p:nvPicPr>
          <p:cNvPr id="11" name="Picture 10">
            <a:extLst>
              <a:ext uri="{FF2B5EF4-FFF2-40B4-BE49-F238E27FC236}">
                <a16:creationId xmlns:a16="http://schemas.microsoft.com/office/drawing/2014/main" id="{C551B44F-6601-4865-8955-E80C39B49F85}"/>
              </a:ext>
            </a:extLst>
          </p:cNvPr>
          <p:cNvPicPr>
            <a:picLocks noChangeAspect="1"/>
          </p:cNvPicPr>
          <p:nvPr/>
        </p:nvPicPr>
        <p:blipFill>
          <a:blip r:embed="rId5"/>
          <a:stretch>
            <a:fillRect/>
          </a:stretch>
        </p:blipFill>
        <p:spPr>
          <a:xfrm>
            <a:off x="4550505" y="1649787"/>
            <a:ext cx="4318391" cy="2087096"/>
          </a:xfrm>
          <a:prstGeom prst="rect">
            <a:avLst/>
          </a:prstGeom>
        </p:spPr>
      </p:pic>
    </p:spTree>
    <p:extLst>
      <p:ext uri="{BB962C8B-B14F-4D97-AF65-F5344CB8AC3E}">
        <p14:creationId xmlns:p14="http://schemas.microsoft.com/office/powerpoint/2010/main" val="401387021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85E29-89FB-4F7E-B68A-E9165900983A}"/>
              </a:ext>
            </a:extLst>
          </p:cNvPr>
          <p:cNvPicPr>
            <a:picLocks noChangeAspect="1"/>
          </p:cNvPicPr>
          <p:nvPr/>
        </p:nvPicPr>
        <p:blipFill>
          <a:blip r:embed="rId2"/>
          <a:stretch>
            <a:fillRect/>
          </a:stretch>
        </p:blipFill>
        <p:spPr>
          <a:xfrm>
            <a:off x="246473" y="297275"/>
            <a:ext cx="4930645" cy="1340864"/>
          </a:xfrm>
          <a:prstGeom prst="rect">
            <a:avLst/>
          </a:prstGeom>
        </p:spPr>
      </p:pic>
      <p:pic>
        <p:nvPicPr>
          <p:cNvPr id="7" name="Picture 6">
            <a:extLst>
              <a:ext uri="{FF2B5EF4-FFF2-40B4-BE49-F238E27FC236}">
                <a16:creationId xmlns:a16="http://schemas.microsoft.com/office/drawing/2014/main" id="{24E66061-21FE-4D63-AC91-F15E1F162560}"/>
              </a:ext>
            </a:extLst>
          </p:cNvPr>
          <p:cNvPicPr>
            <a:picLocks noChangeAspect="1"/>
          </p:cNvPicPr>
          <p:nvPr/>
        </p:nvPicPr>
        <p:blipFill>
          <a:blip r:embed="rId3"/>
          <a:stretch>
            <a:fillRect/>
          </a:stretch>
        </p:blipFill>
        <p:spPr>
          <a:xfrm>
            <a:off x="246473" y="1772004"/>
            <a:ext cx="4846671" cy="1733358"/>
          </a:xfrm>
          <a:prstGeom prst="rect">
            <a:avLst/>
          </a:prstGeom>
        </p:spPr>
      </p:pic>
      <p:pic>
        <p:nvPicPr>
          <p:cNvPr id="9" name="Picture 8">
            <a:extLst>
              <a:ext uri="{FF2B5EF4-FFF2-40B4-BE49-F238E27FC236}">
                <a16:creationId xmlns:a16="http://schemas.microsoft.com/office/drawing/2014/main" id="{8C686422-D1F9-43FF-8576-A0263B3C5DC6}"/>
              </a:ext>
            </a:extLst>
          </p:cNvPr>
          <p:cNvPicPr>
            <a:picLocks noChangeAspect="1"/>
          </p:cNvPicPr>
          <p:nvPr/>
        </p:nvPicPr>
        <p:blipFill>
          <a:blip r:embed="rId4"/>
          <a:stretch>
            <a:fillRect/>
          </a:stretch>
        </p:blipFill>
        <p:spPr>
          <a:xfrm>
            <a:off x="5242391" y="452400"/>
            <a:ext cx="3410791" cy="1611442"/>
          </a:xfrm>
          <a:prstGeom prst="rect">
            <a:avLst/>
          </a:prstGeom>
        </p:spPr>
      </p:pic>
      <p:sp>
        <p:nvSpPr>
          <p:cNvPr id="10" name="TextBox 9">
            <a:extLst>
              <a:ext uri="{FF2B5EF4-FFF2-40B4-BE49-F238E27FC236}">
                <a16:creationId xmlns:a16="http://schemas.microsoft.com/office/drawing/2014/main" id="{72FCB2F1-248A-4118-9309-50EE2A656E0E}"/>
              </a:ext>
            </a:extLst>
          </p:cNvPr>
          <p:cNvSpPr txBox="1"/>
          <p:nvPr/>
        </p:nvSpPr>
        <p:spPr>
          <a:xfrm>
            <a:off x="571500" y="3505362"/>
            <a:ext cx="4605618" cy="830997"/>
          </a:xfrm>
          <a:prstGeom prst="rect">
            <a:avLst/>
          </a:prstGeom>
          <a:noFill/>
        </p:spPr>
        <p:txBody>
          <a:bodyPr wrap="square" rtlCol="0">
            <a:spAutoFit/>
          </a:bodyPr>
          <a:lstStyle/>
          <a:p>
            <a:r>
              <a:rPr lang="en-AU" sz="1600" dirty="0"/>
              <a:t>What measurements count?</a:t>
            </a:r>
          </a:p>
          <a:p>
            <a:r>
              <a:rPr lang="en-AU" sz="1600" dirty="0"/>
              <a:t>How to measure the cause-and-effect outcome related to your hypothesis  </a:t>
            </a:r>
            <a:endParaRPr lang="en-US" sz="1600" dirty="0"/>
          </a:p>
        </p:txBody>
      </p:sp>
      <p:sp>
        <p:nvSpPr>
          <p:cNvPr id="11" name="TextBox 10">
            <a:extLst>
              <a:ext uri="{FF2B5EF4-FFF2-40B4-BE49-F238E27FC236}">
                <a16:creationId xmlns:a16="http://schemas.microsoft.com/office/drawing/2014/main" id="{A21B8337-C365-499F-B4C3-FC3F404CEEED}"/>
              </a:ext>
            </a:extLst>
          </p:cNvPr>
          <p:cNvSpPr txBox="1"/>
          <p:nvPr/>
        </p:nvSpPr>
        <p:spPr>
          <a:xfrm>
            <a:off x="5242391" y="2294829"/>
            <a:ext cx="3576835" cy="1569660"/>
          </a:xfrm>
          <a:prstGeom prst="rect">
            <a:avLst/>
          </a:prstGeom>
          <a:noFill/>
        </p:spPr>
        <p:txBody>
          <a:bodyPr wrap="square" rtlCol="0">
            <a:spAutoFit/>
          </a:bodyPr>
          <a:lstStyle/>
          <a:p>
            <a:r>
              <a:rPr lang="en-AU" sz="1200" dirty="0"/>
              <a:t>Student success: </a:t>
            </a:r>
          </a:p>
          <a:p>
            <a:pPr marL="342900" indent="-342900">
              <a:buFontTx/>
              <a:buChar char="-"/>
            </a:pPr>
            <a:r>
              <a:rPr lang="en-AU" sz="1200" dirty="0"/>
              <a:t>Overall grades %</a:t>
            </a:r>
          </a:p>
          <a:p>
            <a:pPr marL="342900" indent="-342900">
              <a:buFontTx/>
              <a:buChar char="-"/>
            </a:pPr>
            <a:r>
              <a:rPr lang="en-AU" sz="1200" dirty="0"/>
              <a:t>Quality/rigor of assessment evident (critical thinking applied – re. taxonomy) </a:t>
            </a:r>
          </a:p>
          <a:p>
            <a:pPr marL="342900" indent="-342900">
              <a:buFontTx/>
              <a:buChar char="-"/>
            </a:pPr>
            <a:endParaRPr lang="en-AU" sz="1200" dirty="0"/>
          </a:p>
          <a:p>
            <a:pPr marL="342900" indent="-342900">
              <a:buFontTx/>
              <a:buChar char="-"/>
            </a:pPr>
            <a:endParaRPr lang="en-AU" sz="1200" dirty="0"/>
          </a:p>
          <a:p>
            <a:pPr marL="342900" indent="-342900">
              <a:buFontTx/>
              <a:buChar char="-"/>
            </a:pPr>
            <a:r>
              <a:rPr lang="en-AU" sz="1200" i="1" dirty="0"/>
              <a:t>Does not stop there though – next step is refection on your findings and your practice!</a:t>
            </a:r>
            <a:endParaRPr lang="en-US" sz="1200" i="1" dirty="0"/>
          </a:p>
        </p:txBody>
      </p:sp>
    </p:spTree>
    <p:extLst>
      <p:ext uri="{BB962C8B-B14F-4D97-AF65-F5344CB8AC3E}">
        <p14:creationId xmlns:p14="http://schemas.microsoft.com/office/powerpoint/2010/main" val="59064615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just"/>
            <a:r>
              <a:rPr lang="en-US" sz="1800" b="0" dirty="0"/>
              <a:t>We respectfully acknowledge the Kaurna, </a:t>
            </a:r>
            <a:r>
              <a:rPr lang="en-US" sz="1800" b="0" dirty="0" err="1"/>
              <a:t>Boandik</a:t>
            </a:r>
            <a:r>
              <a:rPr lang="en-US" sz="1800" b="0" dirty="0"/>
              <a:t> and </a:t>
            </a:r>
            <a:r>
              <a:rPr lang="en-US" sz="1800" b="0" dirty="0" err="1"/>
              <a:t>Barngarla</a:t>
            </a:r>
            <a:r>
              <a:rPr lang="en-US" sz="18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0E7C4-4F4A-427E-BDAF-2E7B63562187}"/>
              </a:ext>
            </a:extLst>
          </p:cNvPr>
          <p:cNvPicPr>
            <a:picLocks noChangeAspect="1"/>
          </p:cNvPicPr>
          <p:nvPr/>
        </p:nvPicPr>
        <p:blipFill>
          <a:blip r:embed="rId2"/>
          <a:stretch>
            <a:fillRect/>
          </a:stretch>
        </p:blipFill>
        <p:spPr>
          <a:xfrm>
            <a:off x="419655" y="209351"/>
            <a:ext cx="4152345" cy="2051910"/>
          </a:xfrm>
          <a:prstGeom prst="rect">
            <a:avLst/>
          </a:prstGeom>
        </p:spPr>
      </p:pic>
      <p:pic>
        <p:nvPicPr>
          <p:cNvPr id="7" name="Picture 6">
            <a:extLst>
              <a:ext uri="{FF2B5EF4-FFF2-40B4-BE49-F238E27FC236}">
                <a16:creationId xmlns:a16="http://schemas.microsoft.com/office/drawing/2014/main" id="{C8C29FAF-E121-4BE0-B229-3DC11544E268}"/>
              </a:ext>
            </a:extLst>
          </p:cNvPr>
          <p:cNvPicPr>
            <a:picLocks noChangeAspect="1"/>
          </p:cNvPicPr>
          <p:nvPr/>
        </p:nvPicPr>
        <p:blipFill>
          <a:blip r:embed="rId3"/>
          <a:stretch>
            <a:fillRect/>
          </a:stretch>
        </p:blipFill>
        <p:spPr>
          <a:xfrm>
            <a:off x="4739786" y="1260804"/>
            <a:ext cx="4094724" cy="2363354"/>
          </a:xfrm>
          <a:prstGeom prst="rect">
            <a:avLst/>
          </a:prstGeom>
        </p:spPr>
      </p:pic>
      <p:pic>
        <p:nvPicPr>
          <p:cNvPr id="9" name="Picture 8">
            <a:extLst>
              <a:ext uri="{FF2B5EF4-FFF2-40B4-BE49-F238E27FC236}">
                <a16:creationId xmlns:a16="http://schemas.microsoft.com/office/drawing/2014/main" id="{B2F9DAD7-50BA-4B5F-96D6-FFDDC14D3785}"/>
              </a:ext>
            </a:extLst>
          </p:cNvPr>
          <p:cNvPicPr>
            <a:picLocks noChangeAspect="1"/>
          </p:cNvPicPr>
          <p:nvPr/>
        </p:nvPicPr>
        <p:blipFill>
          <a:blip r:embed="rId4"/>
          <a:stretch>
            <a:fillRect/>
          </a:stretch>
        </p:blipFill>
        <p:spPr>
          <a:xfrm>
            <a:off x="419655" y="2442481"/>
            <a:ext cx="2925274" cy="485020"/>
          </a:xfrm>
          <a:prstGeom prst="rect">
            <a:avLst/>
          </a:prstGeom>
        </p:spPr>
      </p:pic>
      <p:pic>
        <p:nvPicPr>
          <p:cNvPr id="11" name="Picture 10">
            <a:extLst>
              <a:ext uri="{FF2B5EF4-FFF2-40B4-BE49-F238E27FC236}">
                <a16:creationId xmlns:a16="http://schemas.microsoft.com/office/drawing/2014/main" id="{72CFC3FB-340C-4F3F-A116-445A37AEEA8D}"/>
              </a:ext>
            </a:extLst>
          </p:cNvPr>
          <p:cNvPicPr>
            <a:picLocks noChangeAspect="1"/>
          </p:cNvPicPr>
          <p:nvPr/>
        </p:nvPicPr>
        <p:blipFill>
          <a:blip r:embed="rId5"/>
          <a:stretch>
            <a:fillRect/>
          </a:stretch>
        </p:blipFill>
        <p:spPr>
          <a:xfrm>
            <a:off x="419655" y="2998858"/>
            <a:ext cx="3347818" cy="1662824"/>
          </a:xfrm>
          <a:prstGeom prst="rect">
            <a:avLst/>
          </a:prstGeom>
        </p:spPr>
      </p:pic>
    </p:spTree>
    <p:extLst>
      <p:ext uri="{BB962C8B-B14F-4D97-AF65-F5344CB8AC3E}">
        <p14:creationId xmlns:p14="http://schemas.microsoft.com/office/powerpoint/2010/main" val="156586125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1D3CB-304B-4CBF-B4E1-67D704CFE9B5}"/>
              </a:ext>
            </a:extLst>
          </p:cNvPr>
          <p:cNvPicPr>
            <a:picLocks noChangeAspect="1"/>
          </p:cNvPicPr>
          <p:nvPr/>
        </p:nvPicPr>
        <p:blipFill>
          <a:blip r:embed="rId2"/>
          <a:stretch>
            <a:fillRect/>
          </a:stretch>
        </p:blipFill>
        <p:spPr>
          <a:xfrm>
            <a:off x="286870" y="329451"/>
            <a:ext cx="4049082" cy="1853453"/>
          </a:xfrm>
          <a:prstGeom prst="rect">
            <a:avLst/>
          </a:prstGeom>
        </p:spPr>
      </p:pic>
      <p:pic>
        <p:nvPicPr>
          <p:cNvPr id="7" name="Picture 6">
            <a:extLst>
              <a:ext uri="{FF2B5EF4-FFF2-40B4-BE49-F238E27FC236}">
                <a16:creationId xmlns:a16="http://schemas.microsoft.com/office/drawing/2014/main" id="{E344DDDE-B0DD-4CD4-8538-33ADABC135B1}"/>
              </a:ext>
            </a:extLst>
          </p:cNvPr>
          <p:cNvPicPr>
            <a:picLocks noChangeAspect="1"/>
          </p:cNvPicPr>
          <p:nvPr/>
        </p:nvPicPr>
        <p:blipFill>
          <a:blip r:embed="rId3"/>
          <a:stretch>
            <a:fillRect/>
          </a:stretch>
        </p:blipFill>
        <p:spPr>
          <a:xfrm>
            <a:off x="933927" y="2265960"/>
            <a:ext cx="3463178" cy="2106294"/>
          </a:xfrm>
          <a:prstGeom prst="rect">
            <a:avLst/>
          </a:prstGeom>
        </p:spPr>
      </p:pic>
      <p:pic>
        <p:nvPicPr>
          <p:cNvPr id="9" name="Picture 8">
            <a:extLst>
              <a:ext uri="{FF2B5EF4-FFF2-40B4-BE49-F238E27FC236}">
                <a16:creationId xmlns:a16="http://schemas.microsoft.com/office/drawing/2014/main" id="{4467CC13-3A73-42D2-ABB8-E4D7AC48B797}"/>
              </a:ext>
            </a:extLst>
          </p:cNvPr>
          <p:cNvPicPr>
            <a:picLocks noChangeAspect="1"/>
          </p:cNvPicPr>
          <p:nvPr/>
        </p:nvPicPr>
        <p:blipFill>
          <a:blip r:embed="rId4"/>
          <a:stretch>
            <a:fillRect/>
          </a:stretch>
        </p:blipFill>
        <p:spPr>
          <a:xfrm>
            <a:off x="4934002" y="554822"/>
            <a:ext cx="3276071" cy="3422276"/>
          </a:xfrm>
          <a:prstGeom prst="rect">
            <a:avLst/>
          </a:prstGeom>
        </p:spPr>
      </p:pic>
    </p:spTree>
    <p:extLst>
      <p:ext uri="{BB962C8B-B14F-4D97-AF65-F5344CB8AC3E}">
        <p14:creationId xmlns:p14="http://schemas.microsoft.com/office/powerpoint/2010/main" val="21479756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A2692-08EF-43DF-8DC4-5F11E663B79B}"/>
              </a:ext>
            </a:extLst>
          </p:cNvPr>
          <p:cNvSpPr>
            <a:spLocks noGrp="1"/>
          </p:cNvSpPr>
          <p:nvPr>
            <p:ph type="body" sz="quarter" idx="11"/>
          </p:nvPr>
        </p:nvSpPr>
        <p:spPr/>
        <p:txBody>
          <a:bodyPr/>
          <a:lstStyle/>
          <a:p>
            <a:r>
              <a:rPr lang="en-AU" dirty="0"/>
              <a:t>Digital Tools </a:t>
            </a:r>
            <a:endParaRPr lang="en-US" dirty="0"/>
          </a:p>
        </p:txBody>
      </p:sp>
      <p:sp>
        <p:nvSpPr>
          <p:cNvPr id="3" name="Text Placeholder 2">
            <a:extLst>
              <a:ext uri="{FF2B5EF4-FFF2-40B4-BE49-F238E27FC236}">
                <a16:creationId xmlns:a16="http://schemas.microsoft.com/office/drawing/2014/main" id="{EBF31859-8140-4FF5-82C4-A5E0786EDCA8}"/>
              </a:ext>
            </a:extLst>
          </p:cNvPr>
          <p:cNvSpPr>
            <a:spLocks noGrp="1"/>
          </p:cNvSpPr>
          <p:nvPr>
            <p:ph type="body" sz="quarter" idx="12"/>
          </p:nvPr>
        </p:nvSpPr>
        <p:spPr/>
        <p:txBody>
          <a:bodyPr/>
          <a:lstStyle/>
          <a:p>
            <a:pPr marL="0" indent="0">
              <a:buNone/>
            </a:pPr>
            <a:r>
              <a:rPr lang="en-US" dirty="0" err="1">
                <a:hlinkClick r:id="rId2"/>
              </a:rPr>
              <a:t>Voyant</a:t>
            </a:r>
            <a:r>
              <a:rPr lang="en-US" dirty="0">
                <a:hlinkClick r:id="rId2"/>
              </a:rPr>
              <a:t> Tools (voyant-tools.org)</a:t>
            </a:r>
            <a:endParaRPr lang="en-US" dirty="0"/>
          </a:p>
          <a:p>
            <a:pPr marL="0" indent="0">
              <a:buNone/>
            </a:pPr>
            <a:endParaRPr lang="en-US" dirty="0"/>
          </a:p>
          <a:p>
            <a:pPr marL="0" indent="0">
              <a:buNone/>
            </a:pPr>
            <a:r>
              <a:rPr lang="en-US" dirty="0"/>
              <a:t>NVIVO </a:t>
            </a:r>
          </a:p>
          <a:p>
            <a:pPr marL="0" indent="0">
              <a:buNone/>
            </a:pPr>
            <a:endParaRPr lang="en-US" dirty="0"/>
          </a:p>
          <a:p>
            <a:pPr marL="0" indent="0">
              <a:buNone/>
            </a:pPr>
            <a:r>
              <a:rPr lang="en-US" dirty="0"/>
              <a:t>R Statistics</a:t>
            </a:r>
          </a:p>
          <a:p>
            <a:pPr marL="0" indent="0">
              <a:buNone/>
            </a:pPr>
            <a:endParaRPr lang="en-US" dirty="0"/>
          </a:p>
          <a:p>
            <a:pPr marL="0" indent="0">
              <a:buNone/>
            </a:pPr>
            <a:r>
              <a:rPr lang="en-US" dirty="0"/>
              <a:t>Downloadable from Software Centre</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2858B19-B1E8-443F-8DDF-2D269A6E2921}"/>
              </a:ext>
            </a:extLst>
          </p:cNvPr>
          <p:cNvPicPr>
            <a:picLocks noChangeAspect="1"/>
          </p:cNvPicPr>
          <p:nvPr/>
        </p:nvPicPr>
        <p:blipFill>
          <a:blip r:embed="rId3"/>
          <a:stretch>
            <a:fillRect/>
          </a:stretch>
        </p:blipFill>
        <p:spPr>
          <a:xfrm>
            <a:off x="5661211" y="941854"/>
            <a:ext cx="2286000" cy="1847850"/>
          </a:xfrm>
          <a:prstGeom prst="rect">
            <a:avLst/>
          </a:prstGeom>
        </p:spPr>
      </p:pic>
    </p:spTree>
    <p:extLst>
      <p:ext uri="{BB962C8B-B14F-4D97-AF65-F5344CB8AC3E}">
        <p14:creationId xmlns:p14="http://schemas.microsoft.com/office/powerpoint/2010/main" val="4677371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7B77B6-1AC1-46A1-AE4D-3176E65C429A}"/>
              </a:ext>
            </a:extLst>
          </p:cNvPr>
          <p:cNvSpPr>
            <a:spLocks noGrp="1"/>
          </p:cNvSpPr>
          <p:nvPr>
            <p:ph type="body" sz="quarter" idx="11"/>
          </p:nvPr>
        </p:nvSpPr>
        <p:spPr>
          <a:xfrm>
            <a:off x="406057" y="2092670"/>
            <a:ext cx="8290903" cy="647700"/>
          </a:xfrm>
        </p:spPr>
        <p:txBody>
          <a:bodyPr/>
          <a:lstStyle/>
          <a:p>
            <a:r>
              <a:rPr lang="en-AU" sz="3600" dirty="0">
                <a:effectLst/>
                <a:latin typeface="Calibri" panose="020F0502020204030204" pitchFamily="34" charset="0"/>
                <a:ea typeface="Calibri" panose="020F0502020204030204" pitchFamily="34" charset="0"/>
                <a:cs typeface="Times New Roman" panose="02020603050405020304" pitchFamily="18" charset="0"/>
              </a:rPr>
              <a:t>12:00 Next steps and close</a:t>
            </a:r>
          </a:p>
          <a:p>
            <a:endParaRPr lang="en-US" dirty="0"/>
          </a:p>
        </p:txBody>
      </p:sp>
      <p:sp>
        <p:nvSpPr>
          <p:cNvPr id="3" name="Text Placeholder 2">
            <a:extLst>
              <a:ext uri="{FF2B5EF4-FFF2-40B4-BE49-F238E27FC236}">
                <a16:creationId xmlns:a16="http://schemas.microsoft.com/office/drawing/2014/main" id="{6457C818-314A-47F7-90A7-923B581B1B47}"/>
              </a:ext>
            </a:extLst>
          </p:cNvPr>
          <p:cNvSpPr>
            <a:spLocks noGrp="1"/>
          </p:cNvSpPr>
          <p:nvPr>
            <p:ph type="body" sz="quarter" idx="12"/>
          </p:nvPr>
        </p:nvSpPr>
        <p:spPr/>
        <p:txBody>
          <a:bodyPr/>
          <a:lstStyle/>
          <a:p>
            <a:pPr marL="0" indent="0">
              <a:buNone/>
            </a:pPr>
            <a:endParaRPr lang="en-US" dirty="0"/>
          </a:p>
        </p:txBody>
      </p:sp>
    </p:spTree>
    <p:extLst>
      <p:ext uri="{BB962C8B-B14F-4D97-AF65-F5344CB8AC3E}">
        <p14:creationId xmlns:p14="http://schemas.microsoft.com/office/powerpoint/2010/main" val="394115345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3124E-ACAC-477F-B956-CFF7D3A129E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B21F80F-B4E7-4FEC-8D90-74634CCEC00C}"/>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10:10 Group Discussion – Reporting back on your re-design, ethics applications, reading of pedagogy or assessment/curriculum re-design, data collection </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What’s emerging? </a:t>
            </a:r>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270428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316F1C-E2F0-4061-8DDF-7D62860D069A}"/>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270E3DB-C20E-406A-ADAC-9028FCFC1EF2}"/>
              </a:ext>
            </a:extLst>
          </p:cNvPr>
          <p:cNvSpPr>
            <a:spLocks noGrp="1"/>
          </p:cNvSpPr>
          <p:nvPr>
            <p:ph type="body" sz="quarter" idx="12"/>
          </p:nvPr>
        </p:nvSpPr>
        <p:spPr/>
        <p:txBody>
          <a:bodyPr/>
          <a:lstStyle/>
          <a:p>
            <a:pPr marL="0" indent="0">
              <a:buNone/>
            </a:pPr>
            <a:r>
              <a:rPr lang="en-AU" dirty="0"/>
              <a:t>Paula </a:t>
            </a:r>
          </a:p>
          <a:p>
            <a:pPr marL="0" indent="0">
              <a:buNone/>
            </a:pPr>
            <a:endParaRPr lang="en-AU" dirty="0"/>
          </a:p>
          <a:p>
            <a:pPr marL="0" indent="0">
              <a:buNone/>
            </a:pPr>
            <a:r>
              <a:rPr lang="en-AU" dirty="0"/>
              <a:t>How does utilising dialogic pedagogy and pedagogies of care in asynchronous delivery of courses WELF 3024 &amp; WELF 3025 build students’ weekly engagement and completion of non-compulsory, formative tasks. </a:t>
            </a:r>
            <a:endParaRPr lang="en-US" dirty="0"/>
          </a:p>
        </p:txBody>
      </p:sp>
    </p:spTree>
    <p:extLst>
      <p:ext uri="{BB962C8B-B14F-4D97-AF65-F5344CB8AC3E}">
        <p14:creationId xmlns:p14="http://schemas.microsoft.com/office/powerpoint/2010/main" val="382285112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3FA967-F157-4FD0-98AD-96BBBB256E81}"/>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428477F3-0410-4795-A2C0-66A6ACF2B1DE}"/>
              </a:ext>
            </a:extLst>
          </p:cNvPr>
          <p:cNvSpPr>
            <a:spLocks noGrp="1"/>
          </p:cNvSpPr>
          <p:nvPr>
            <p:ph type="body" sz="quarter" idx="12"/>
          </p:nvPr>
        </p:nvSpPr>
        <p:spPr/>
        <p:txBody>
          <a:bodyPr/>
          <a:lstStyle/>
          <a:p>
            <a:pPr marL="0" indent="0">
              <a:buNone/>
            </a:pPr>
            <a:r>
              <a:rPr lang="en-AU" dirty="0"/>
              <a:t>Margaret </a:t>
            </a:r>
          </a:p>
          <a:p>
            <a:pPr marL="0" indent="0">
              <a:buNone/>
            </a:pPr>
            <a:endParaRPr lang="en-AU" dirty="0"/>
          </a:p>
          <a:p>
            <a:pPr marL="0" indent="0">
              <a:buNone/>
            </a:pPr>
            <a:r>
              <a:rPr lang="en-AU" dirty="0"/>
              <a:t>How does utilising a pedagogy of care increase students engagement with the 'hard things' (i.e. anti-racism; decolonisation; complicity) and foster cultural safety for educator and students? </a:t>
            </a:r>
          </a:p>
        </p:txBody>
      </p:sp>
    </p:spTree>
    <p:extLst>
      <p:ext uri="{BB962C8B-B14F-4D97-AF65-F5344CB8AC3E}">
        <p14:creationId xmlns:p14="http://schemas.microsoft.com/office/powerpoint/2010/main" val="195038095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B13F07-28C9-405A-9B08-B1A80D4D2FCE}"/>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83F4C61-4ADA-45A5-AE09-403A17BB50B1}"/>
              </a:ext>
            </a:extLst>
          </p:cNvPr>
          <p:cNvSpPr>
            <a:spLocks noGrp="1"/>
          </p:cNvSpPr>
          <p:nvPr>
            <p:ph type="body" sz="quarter" idx="12"/>
          </p:nvPr>
        </p:nvSpPr>
        <p:spPr/>
        <p:txBody>
          <a:bodyPr/>
          <a:lstStyle/>
          <a:p>
            <a:pPr marL="0" indent="0">
              <a:buNone/>
            </a:pPr>
            <a:r>
              <a:rPr lang="en-AU" dirty="0"/>
              <a:t>Michele </a:t>
            </a:r>
          </a:p>
          <a:p>
            <a:pPr marL="0" indent="0">
              <a:buNone/>
            </a:pPr>
            <a:endParaRPr lang="en-AU" dirty="0"/>
          </a:p>
          <a:p>
            <a:pPr marL="0" indent="0">
              <a:buNone/>
            </a:pPr>
            <a:r>
              <a:rPr lang="en-AU" dirty="0"/>
              <a:t>How does utilising transition pedagogy help foster a sense of community in a social work honours program to support student success and mitigate the feelings of being an impostor in Higher Education? </a:t>
            </a:r>
            <a:endParaRPr lang="en-US" dirty="0"/>
          </a:p>
        </p:txBody>
      </p:sp>
    </p:spTree>
    <p:extLst>
      <p:ext uri="{BB962C8B-B14F-4D97-AF65-F5344CB8AC3E}">
        <p14:creationId xmlns:p14="http://schemas.microsoft.com/office/powerpoint/2010/main" val="264489049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5D6B43-7C85-4944-A534-20DFB64750E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F7594099-0BEA-4CF1-A472-6E4B4879A55A}"/>
              </a:ext>
            </a:extLst>
          </p:cNvPr>
          <p:cNvSpPr>
            <a:spLocks noGrp="1"/>
          </p:cNvSpPr>
          <p:nvPr>
            <p:ph type="body" sz="quarter" idx="12"/>
          </p:nvPr>
        </p:nvSpPr>
        <p:spPr/>
        <p:txBody>
          <a:bodyPr/>
          <a:lstStyle/>
          <a:p>
            <a:pPr marL="0" indent="0">
              <a:buNone/>
            </a:pPr>
            <a:r>
              <a:rPr lang="en-AU" dirty="0"/>
              <a:t>Fiona</a:t>
            </a:r>
          </a:p>
          <a:p>
            <a:pPr marL="0" indent="0">
              <a:buNone/>
            </a:pPr>
            <a:endParaRPr lang="en-AU" dirty="0"/>
          </a:p>
          <a:p>
            <a:pPr marL="0" indent="0">
              <a:buNone/>
            </a:pPr>
            <a:r>
              <a:rPr lang="en-AU" dirty="0"/>
              <a:t>In what ways can principles of intercultural and enabling pedagogies – valuing students linguistic cultural repertoires; connecting to student lifeworlds and knowledge systems – inform and improve authentic assessment design and approaches</a:t>
            </a:r>
          </a:p>
        </p:txBody>
      </p:sp>
    </p:spTree>
    <p:extLst>
      <p:ext uri="{BB962C8B-B14F-4D97-AF65-F5344CB8AC3E}">
        <p14:creationId xmlns:p14="http://schemas.microsoft.com/office/powerpoint/2010/main" val="2935914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68A3D2-C512-4E3A-8672-4B1CADC3F9C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404BD6A0-CCEB-497E-8656-D65196C231C7}"/>
              </a:ext>
            </a:extLst>
          </p:cNvPr>
          <p:cNvSpPr>
            <a:spLocks noGrp="1"/>
          </p:cNvSpPr>
          <p:nvPr>
            <p:ph type="body" sz="quarter" idx="12"/>
          </p:nvPr>
        </p:nvSpPr>
        <p:spPr/>
        <p:txBody>
          <a:bodyPr/>
          <a:lstStyle/>
          <a:p>
            <a:pPr marL="0" indent="0">
              <a:buNone/>
            </a:pPr>
            <a:r>
              <a:rPr lang="en-AU" dirty="0"/>
              <a:t>Sarah </a:t>
            </a:r>
          </a:p>
          <a:p>
            <a:pPr marL="0" indent="0">
              <a:buNone/>
            </a:pPr>
            <a:endParaRPr lang="en-AU" dirty="0"/>
          </a:p>
          <a:p>
            <a:pPr marL="0" indent="0">
              <a:buNone/>
            </a:pPr>
            <a:r>
              <a:rPr lang="en-AU" dirty="0"/>
              <a:t>How does utilising dialogic and funds of knowledge approaches in the first year Law classroom increase students' sense of belonging, contributing to better engagement, completion and rigor of assessment. </a:t>
            </a:r>
            <a:endParaRPr lang="en-US" dirty="0"/>
          </a:p>
        </p:txBody>
      </p:sp>
    </p:spTree>
    <p:extLst>
      <p:ext uri="{BB962C8B-B14F-4D97-AF65-F5344CB8AC3E}">
        <p14:creationId xmlns:p14="http://schemas.microsoft.com/office/powerpoint/2010/main" val="14601424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6E445-7CE4-4246-8615-C7FCCAAEC9E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ccbe4-bc42-41af-ad40-d5925bb58805"/>
    <ds:schemaRef ds:uri="http://purl.org/dc/terms/"/>
    <ds:schemaRef ds:uri="5e97e995-cb86-401e-8992-3861983dfada"/>
    <ds:schemaRef ds:uri="http://www.w3.org/XML/1998/namespace"/>
    <ds:schemaRef ds:uri="http://purl.org/dc/dcmitype/"/>
  </ds:schemaRefs>
</ds:datastoreItem>
</file>

<file path=customXml/itemProps2.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ED6CFB-4565-4EBD-BC27-3050874D6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3704</TotalTime>
  <Words>560</Words>
  <Application>Microsoft Office PowerPoint</Application>
  <PresentationFormat>On-screen Show (16:9)</PresentationFormat>
  <Paragraphs>84</Paragraphs>
  <Slides>34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Altis UniSA</vt:lpstr>
      <vt:lpstr>Arial</vt:lpstr>
      <vt:lpstr>Calibri</vt:lpstr>
      <vt:lpstr>Times New Roman</vt:lpstr>
      <vt:lpstr>UniSA PPT - Bar footer</vt:lpstr>
      <vt:lpstr>Researching While Teaching Series  Workshop #7 Doing the Action Research Analysing your Action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602</cp:revision>
  <cp:lastPrinted>2022-05-19T01:44:21Z</cp:lastPrinted>
  <dcterms:created xsi:type="dcterms:W3CDTF">2019-06-17T22:49:35Z</dcterms:created>
  <dcterms:modified xsi:type="dcterms:W3CDTF">2022-09-19T09:02:11Z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