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27" r:id="rId5"/>
    <p:sldId id="342" r:id="rId6"/>
    <p:sldId id="331" r:id="rId7"/>
    <p:sldId id="325" r:id="rId8"/>
    <p:sldId id="324" r:id="rId9"/>
    <p:sldId id="334" r:id="rId10"/>
    <p:sldId id="333" r:id="rId11"/>
    <p:sldId id="335" r:id="rId12"/>
    <p:sldId id="316" r:id="rId13"/>
    <p:sldId id="336" r:id="rId14"/>
    <p:sldId id="337" r:id="rId15"/>
    <p:sldId id="343" r:id="rId16"/>
    <p:sldId id="339" r:id="rId17"/>
    <p:sldId id="34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ECFF"/>
    <a:srgbClr val="7DDDFF"/>
    <a:srgbClr val="0000C8"/>
    <a:srgbClr val="00349C"/>
    <a:srgbClr val="133399"/>
    <a:srgbClr val="17509F"/>
    <a:srgbClr val="0251A1"/>
    <a:srgbClr val="172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9759" autoAdjust="0"/>
  </p:normalViewPr>
  <p:slideViewPr>
    <p:cSldViewPr snapToGrid="0">
      <p:cViewPr varScale="1">
        <p:scale>
          <a:sx n="111" d="100"/>
          <a:sy n="111" d="100"/>
        </p:scale>
        <p:origin x="1008" y="120"/>
      </p:cViewPr>
      <p:guideLst>
        <p:guide orient="horz" pos="39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81" d="100"/>
          <a:sy n="81" d="100"/>
        </p:scale>
        <p:origin x="31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FF6F4C1-4114-4918-8993-473D0CD5D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917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DB437F-59FE-4A6C-A802-8DC82142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43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pitchFamily="-65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DB437F-59FE-4A6C-A802-8DC82142699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3995-F4D3-4868-9BF1-AD61A190A7C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294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" y="2590"/>
            <a:ext cx="9140546" cy="6855410"/>
          </a:xfrm>
          <a:prstGeom prst="rect">
            <a:avLst/>
          </a:prstGeom>
        </p:spPr>
      </p:pic>
      <p:sp>
        <p:nvSpPr>
          <p:cNvPr id="8200" name="Rectangle 8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440000" y="3384550"/>
            <a:ext cx="5791200" cy="3873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440000" y="3868737"/>
            <a:ext cx="6019800" cy="3857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9575" y="428625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7" y="1295400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" y="4916073"/>
            <a:ext cx="9138480" cy="19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09575" y="428625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AU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14337" y="1295400"/>
            <a:ext cx="8258175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Text</a:t>
            </a:r>
          </a:p>
          <a:p>
            <a:pPr lvl="0"/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42153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76750" cy="556255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19650" y="266700"/>
            <a:ext cx="41148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19650" y="981075"/>
            <a:ext cx="41148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" y="4916073"/>
            <a:ext cx="9138480" cy="19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76750" cy="5410200"/>
          </a:xfrm>
          <a:custGeom>
            <a:avLst/>
            <a:gdLst>
              <a:gd name="connsiteX0" fmla="*/ 0 w 4476750"/>
              <a:gd name="connsiteY0" fmla="*/ 0 h 6858000"/>
              <a:gd name="connsiteX1" fmla="*/ 4476750 w 4476750"/>
              <a:gd name="connsiteY1" fmla="*/ 0 h 6858000"/>
              <a:gd name="connsiteX2" fmla="*/ 4476750 w 4476750"/>
              <a:gd name="connsiteY2" fmla="*/ 6858000 h 6858000"/>
              <a:gd name="connsiteX3" fmla="*/ 0 w 4476750"/>
              <a:gd name="connsiteY3" fmla="*/ 6858000 h 6858000"/>
              <a:gd name="connsiteX4" fmla="*/ 0 w 4476750"/>
              <a:gd name="connsiteY4" fmla="*/ 0 h 6858000"/>
              <a:gd name="connsiteX0" fmla="*/ 0 w 4476750"/>
              <a:gd name="connsiteY0" fmla="*/ 0 h 6858000"/>
              <a:gd name="connsiteX1" fmla="*/ 4476750 w 4476750"/>
              <a:gd name="connsiteY1" fmla="*/ 0 h 6858000"/>
              <a:gd name="connsiteX2" fmla="*/ 4476750 w 4476750"/>
              <a:gd name="connsiteY2" fmla="*/ 6858000 h 6858000"/>
              <a:gd name="connsiteX3" fmla="*/ 0 w 4476750"/>
              <a:gd name="connsiteY3" fmla="*/ 4914900 h 6858000"/>
              <a:gd name="connsiteX4" fmla="*/ 0 w 4476750"/>
              <a:gd name="connsiteY4" fmla="*/ 0 h 6858000"/>
              <a:gd name="connsiteX0" fmla="*/ 0 w 4476750"/>
              <a:gd name="connsiteY0" fmla="*/ 0 h 5429250"/>
              <a:gd name="connsiteX1" fmla="*/ 4476750 w 4476750"/>
              <a:gd name="connsiteY1" fmla="*/ 0 h 5429250"/>
              <a:gd name="connsiteX2" fmla="*/ 4476750 w 4476750"/>
              <a:gd name="connsiteY2" fmla="*/ 5429250 h 5429250"/>
              <a:gd name="connsiteX3" fmla="*/ 0 w 4476750"/>
              <a:gd name="connsiteY3" fmla="*/ 4914900 h 5429250"/>
              <a:gd name="connsiteX4" fmla="*/ 0 w 4476750"/>
              <a:gd name="connsiteY4" fmla="*/ 0 h 5429250"/>
              <a:gd name="connsiteX0" fmla="*/ 0 w 4476750"/>
              <a:gd name="connsiteY0" fmla="*/ 0 h 5429250"/>
              <a:gd name="connsiteX1" fmla="*/ 4476750 w 4476750"/>
              <a:gd name="connsiteY1" fmla="*/ 0 h 5429250"/>
              <a:gd name="connsiteX2" fmla="*/ 4476750 w 4476750"/>
              <a:gd name="connsiteY2" fmla="*/ 5429250 h 5429250"/>
              <a:gd name="connsiteX3" fmla="*/ 0 w 4476750"/>
              <a:gd name="connsiteY3" fmla="*/ 4924425 h 5429250"/>
              <a:gd name="connsiteX4" fmla="*/ 0 w 4476750"/>
              <a:gd name="connsiteY4" fmla="*/ 0 h 542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6750" h="5429250">
                <a:moveTo>
                  <a:pt x="0" y="0"/>
                </a:moveTo>
                <a:lnTo>
                  <a:pt x="4476750" y="0"/>
                </a:lnTo>
                <a:lnTo>
                  <a:pt x="4476750" y="5429250"/>
                </a:lnTo>
                <a:lnTo>
                  <a:pt x="0" y="4924425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819650" y="266700"/>
            <a:ext cx="41148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19650" y="981075"/>
            <a:ext cx="41148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517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10125" y="0"/>
            <a:ext cx="4333875" cy="5562556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5" y="266700"/>
            <a:ext cx="41148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A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28700"/>
            <a:ext cx="41148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5562556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0" y="4916073"/>
            <a:ext cx="9138480" cy="194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45" y="5977919"/>
            <a:ext cx="1624455" cy="482860"/>
          </a:xfrm>
          <a:prstGeom prst="rect">
            <a:avLst/>
          </a:prstGeom>
        </p:spPr>
      </p:pic>
      <p:sp>
        <p:nvSpPr>
          <p:cNvPr id="2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810125" y="-9526"/>
            <a:ext cx="4333875" cy="5953125"/>
          </a:xfrm>
          <a:custGeom>
            <a:avLst/>
            <a:gdLst>
              <a:gd name="connsiteX0" fmla="*/ 0 w 4333875"/>
              <a:gd name="connsiteY0" fmla="*/ 0 h 6858000"/>
              <a:gd name="connsiteX1" fmla="*/ 4333875 w 4333875"/>
              <a:gd name="connsiteY1" fmla="*/ 0 h 6858000"/>
              <a:gd name="connsiteX2" fmla="*/ 4333875 w 4333875"/>
              <a:gd name="connsiteY2" fmla="*/ 6858000 h 6858000"/>
              <a:gd name="connsiteX3" fmla="*/ 0 w 4333875"/>
              <a:gd name="connsiteY3" fmla="*/ 6858000 h 6858000"/>
              <a:gd name="connsiteX4" fmla="*/ 0 w 4333875"/>
              <a:gd name="connsiteY4" fmla="*/ 0 h 6858000"/>
              <a:gd name="connsiteX0" fmla="*/ 0 w 4333875"/>
              <a:gd name="connsiteY0" fmla="*/ 0 h 6858000"/>
              <a:gd name="connsiteX1" fmla="*/ 4333875 w 4333875"/>
              <a:gd name="connsiteY1" fmla="*/ 0 h 6858000"/>
              <a:gd name="connsiteX2" fmla="*/ 4333875 w 4333875"/>
              <a:gd name="connsiteY2" fmla="*/ 6858000 h 6858000"/>
              <a:gd name="connsiteX3" fmla="*/ 0 w 4333875"/>
              <a:gd name="connsiteY3" fmla="*/ 5476875 h 6858000"/>
              <a:gd name="connsiteX4" fmla="*/ 0 w 4333875"/>
              <a:gd name="connsiteY4" fmla="*/ 0 h 6858000"/>
              <a:gd name="connsiteX0" fmla="*/ 0 w 4333875"/>
              <a:gd name="connsiteY0" fmla="*/ 0 h 5953125"/>
              <a:gd name="connsiteX1" fmla="*/ 4333875 w 4333875"/>
              <a:gd name="connsiteY1" fmla="*/ 0 h 5953125"/>
              <a:gd name="connsiteX2" fmla="*/ 4333875 w 4333875"/>
              <a:gd name="connsiteY2" fmla="*/ 5953125 h 5953125"/>
              <a:gd name="connsiteX3" fmla="*/ 0 w 4333875"/>
              <a:gd name="connsiteY3" fmla="*/ 5476875 h 5953125"/>
              <a:gd name="connsiteX4" fmla="*/ 0 w 4333875"/>
              <a:gd name="connsiteY4" fmla="*/ 0 h 5953125"/>
              <a:gd name="connsiteX0" fmla="*/ 0 w 4333875"/>
              <a:gd name="connsiteY0" fmla="*/ 0 h 5953125"/>
              <a:gd name="connsiteX1" fmla="*/ 4333875 w 4333875"/>
              <a:gd name="connsiteY1" fmla="*/ 0 h 5953125"/>
              <a:gd name="connsiteX2" fmla="*/ 4333875 w 4333875"/>
              <a:gd name="connsiteY2" fmla="*/ 5953125 h 5953125"/>
              <a:gd name="connsiteX3" fmla="*/ 0 w 4333875"/>
              <a:gd name="connsiteY3" fmla="*/ 5467350 h 5953125"/>
              <a:gd name="connsiteX4" fmla="*/ 0 w 4333875"/>
              <a:gd name="connsiteY4" fmla="*/ 0 h 5953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3875" h="5953125">
                <a:moveTo>
                  <a:pt x="0" y="0"/>
                </a:moveTo>
                <a:lnTo>
                  <a:pt x="4333875" y="0"/>
                </a:lnTo>
                <a:lnTo>
                  <a:pt x="4333875" y="5953125"/>
                </a:lnTo>
                <a:lnTo>
                  <a:pt x="0" y="54673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AU"/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33375" y="266700"/>
            <a:ext cx="4114800" cy="66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0000C8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AU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1028700"/>
            <a:ext cx="4114800" cy="3952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552506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AU" dirty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8486364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F11769-E109-4EEB-9B8E-1A6DBDF893A5}" type="datetimeFigureOut">
              <a:rPr lang="en-AU" smtClean="0"/>
              <a:t>15/03/2021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9EFCD4A-D395-4F1A-96BC-36F6A332CC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786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2971800" y="387352"/>
            <a:ext cx="320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2" r:id="rId6"/>
    <p:sldLayoutId id="2147483655" r:id="rId7"/>
    <p:sldLayoutId id="2147483653" r:id="rId8"/>
    <p:sldLayoutId id="2147483657" r:id="rId9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itchFamily="-65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pitchFamily="-65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itchFamily="-65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pitchFamily="-65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pitchFamily="-65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pitchFamily="-65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au/url?sa=i&amp;rct=j&amp;q=&amp;esrc=s&amp;source=images&amp;cd=&amp;cad=rja&amp;uact=8&amp;ved=0ahUKEwi8ouaJsJ3MAhWDVZQKHYtABG8QjRwIBw&amp;url=http://collegeessay.co.uk/academic-essay-writing&amp;bvm=bv.119967911,d.cGc&amp;psig=AFQjCNHUGMQyVFVtpoEqNri3kLk5FypMrQ&amp;ust=146124705589445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6" name="Group 5"/>
          <p:cNvGrpSpPr/>
          <p:nvPr/>
        </p:nvGrpSpPr>
        <p:grpSpPr>
          <a:xfrm>
            <a:off x="102659" y="672042"/>
            <a:ext cx="8791574" cy="5359261"/>
            <a:chOff x="1000126" y="1171575"/>
            <a:chExt cx="8791574" cy="5359261"/>
          </a:xfrm>
        </p:grpSpPr>
        <p:grpSp>
          <p:nvGrpSpPr>
            <p:cNvPr id="7" name="Group 6"/>
            <p:cNvGrpSpPr/>
            <p:nvPr/>
          </p:nvGrpSpPr>
          <p:grpSpPr>
            <a:xfrm>
              <a:off x="1000126" y="1171575"/>
              <a:ext cx="8791574" cy="5359261"/>
              <a:chOff x="1000126" y="1171575"/>
              <a:chExt cx="8791574" cy="5359261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1000126" y="1171575"/>
                <a:ext cx="8791574" cy="5359261"/>
                <a:chOff x="1000126" y="1171575"/>
                <a:chExt cx="8791574" cy="5359261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1000126" y="1171575"/>
                  <a:ext cx="187642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4800" dirty="0"/>
                    <a:t>Read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7915276" y="1171575"/>
                  <a:ext cx="187642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4800" dirty="0"/>
                    <a:t>Think 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4485437" y="5699839"/>
                  <a:ext cx="1876424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AU" sz="4800" dirty="0"/>
                    <a:t>Write 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3335866" y="1337734"/>
                <a:ext cx="4123267" cy="4623230"/>
                <a:chOff x="3335866" y="1337734"/>
                <a:chExt cx="4123267" cy="4623230"/>
              </a:xfrm>
            </p:grpSpPr>
            <p:sp>
              <p:nvSpPr>
                <p:cNvPr id="15" name="Left-Right Arrow 14"/>
                <p:cNvSpPr/>
                <p:nvPr/>
              </p:nvSpPr>
              <p:spPr>
                <a:xfrm>
                  <a:off x="3335866" y="1337734"/>
                  <a:ext cx="4123267" cy="495505"/>
                </a:xfrm>
                <a:prstGeom prst="leftRight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6" name="Left-Right Arrow 15"/>
                <p:cNvSpPr/>
                <p:nvPr/>
              </p:nvSpPr>
              <p:spPr>
                <a:xfrm rot="7200000">
                  <a:off x="5021460" y="3651578"/>
                  <a:ext cx="4123267" cy="495505"/>
                </a:xfrm>
                <a:prstGeom prst="leftRight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7" name="Left-Right Arrow 16"/>
                <p:cNvSpPr/>
                <p:nvPr/>
              </p:nvSpPr>
              <p:spPr>
                <a:xfrm rot="3600000">
                  <a:off x="1619360" y="3647190"/>
                  <a:ext cx="4123267" cy="495505"/>
                </a:xfrm>
                <a:prstGeom prst="leftRightArrow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  <p:grpSp>
          <p:nvGrpSpPr>
            <p:cNvPr id="8" name="Group 7"/>
            <p:cNvGrpSpPr/>
            <p:nvPr/>
          </p:nvGrpSpPr>
          <p:grpSpPr>
            <a:xfrm>
              <a:off x="3465462" y="1912771"/>
              <a:ext cx="4258314" cy="3153654"/>
              <a:chOff x="3465462" y="1912771"/>
              <a:chExt cx="4258314" cy="3153654"/>
            </a:xfrm>
          </p:grpSpPr>
          <p:sp>
            <p:nvSpPr>
              <p:cNvPr id="9" name="Cloud Callout 8"/>
              <p:cNvSpPr/>
              <p:nvPr/>
            </p:nvSpPr>
            <p:spPr>
              <a:xfrm>
                <a:off x="6168128" y="1912771"/>
                <a:ext cx="1555648" cy="838638"/>
              </a:xfrm>
              <a:prstGeom prst="cloudCallout">
                <a:avLst>
                  <a:gd name="adj1" fmla="val -46201"/>
                  <a:gd name="adj2" fmla="val 64796"/>
                </a:avLst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3465462" y="1985639"/>
                <a:ext cx="1254373" cy="940780"/>
              </a:xfrm>
              <a:prstGeom prst="rect">
                <a:avLst/>
              </a:prstGeom>
            </p:spPr>
          </p:pic>
          <p:pic>
            <p:nvPicPr>
              <p:cNvPr id="11" name="Picture Placeholder 5"/>
              <p:cNvPicPr>
                <a:picLocks noChangeAspect="1"/>
              </p:cNvPicPr>
              <p:nvPr/>
            </p:nvPicPr>
            <p:blipFill>
              <a:blip r:embed="rId4"/>
              <a:srcRect t="3322" b="3322"/>
              <a:stretch>
                <a:fillRect/>
              </a:stretch>
            </p:blipFill>
            <p:spPr>
              <a:xfrm rot="16200000">
                <a:off x="4864097" y="3732593"/>
                <a:ext cx="1189571" cy="1478094"/>
              </a:xfrm>
              <a:prstGeom prst="rect">
                <a:avLst/>
              </a:prstGeom>
            </p:spPr>
          </p:pic>
          <p:sp>
            <p:nvSpPr>
              <p:cNvPr id="12" name="Left-Right-Up Arrow 11"/>
              <p:cNvSpPr/>
              <p:nvPr/>
            </p:nvSpPr>
            <p:spPr>
              <a:xfrm rot="10800000">
                <a:off x="4707220" y="2576400"/>
                <a:ext cx="1488460" cy="1287097"/>
              </a:xfrm>
              <a:prstGeom prst="leftRightUp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78691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3322" b="3322"/>
          <a:stretch>
            <a:fillRect/>
          </a:stretch>
        </p:blipFill>
        <p:spPr>
          <a:xfrm rot="16200000">
            <a:off x="446225" y="-446226"/>
            <a:ext cx="3679549" cy="4572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45979" y="250436"/>
            <a:ext cx="4114800" cy="666750"/>
          </a:xfrm>
        </p:spPr>
        <p:txBody>
          <a:bodyPr/>
          <a:lstStyle/>
          <a:p>
            <a:r>
              <a:rPr lang="en-AU" dirty="0"/>
              <a:t>Mindful free-writing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745979" y="857233"/>
            <a:ext cx="4324350" cy="3143267"/>
          </a:xfrm>
        </p:spPr>
        <p:txBody>
          <a:bodyPr/>
          <a:lstStyle/>
          <a:p>
            <a:r>
              <a:rPr lang="en-AU" dirty="0"/>
              <a:t>Goal: </a:t>
            </a:r>
            <a:r>
              <a:rPr lang="en-AU" b="0" dirty="0"/>
              <a:t>Mindful free-writing enables you to get your research ideas on paper. Use this activity to relax and then create and play with ideas helping you to know what you think. </a:t>
            </a:r>
          </a:p>
          <a:p>
            <a:r>
              <a:rPr lang="en-AU" dirty="0"/>
              <a:t>How? </a:t>
            </a:r>
          </a:p>
          <a:p>
            <a:pPr marL="457200" indent="-457200">
              <a:buFont typeface="+mj-lt"/>
              <a:buAutoNum type="arabicPeriod"/>
            </a:pPr>
            <a:r>
              <a:rPr lang="en-AU" b="0" dirty="0"/>
              <a:t>Breathe slowly &amp; deeply</a:t>
            </a:r>
          </a:p>
          <a:p>
            <a:pPr marL="457200" indent="-457200">
              <a:buFont typeface="+mj-lt"/>
              <a:buAutoNum type="arabicPeriod"/>
            </a:pPr>
            <a:r>
              <a:rPr lang="en-AU" b="0" dirty="0"/>
              <a:t>Be mindful about your research</a:t>
            </a:r>
          </a:p>
          <a:p>
            <a:pPr marL="457200" indent="-457200">
              <a:buFont typeface="+mj-lt"/>
              <a:buAutoNum type="arabicPeriod"/>
            </a:pPr>
            <a:r>
              <a:rPr lang="en-AU" b="0" dirty="0"/>
              <a:t>Write! </a:t>
            </a:r>
          </a:p>
          <a:p>
            <a:endParaRPr lang="en-AU" b="0" dirty="0"/>
          </a:p>
          <a:p>
            <a:r>
              <a:rPr lang="en-AU" b="0" dirty="0"/>
              <a:t> 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18532" y="5689604"/>
            <a:ext cx="8917929" cy="104486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AU" sz="6000" b="1" dirty="0">
                <a:solidFill>
                  <a:srgbClr val="00B050"/>
                </a:solidFill>
              </a:rPr>
              <a:t>Think about a reading</a:t>
            </a:r>
            <a:endParaRPr kumimoji="0" lang="en-AU" sz="60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79318" y="3891740"/>
            <a:ext cx="7024215" cy="1836737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AU" kern="0" dirty="0"/>
              <a:t>Some facilitators </a:t>
            </a:r>
          </a:p>
          <a:p>
            <a:pPr marL="457200" indent="-457200">
              <a:buFont typeface="+mj-lt"/>
              <a:buAutoNum type="arabicPeriod"/>
            </a:pPr>
            <a:r>
              <a:rPr lang="en-AU" b="0" kern="0" dirty="0"/>
              <a:t>This writing is for </a:t>
            </a:r>
            <a:r>
              <a:rPr lang="en-AU" kern="0" dirty="0"/>
              <a:t>your</a:t>
            </a:r>
            <a:r>
              <a:rPr lang="en-AU" b="0" kern="0" dirty="0"/>
              <a:t> eyes only! OK to make a mess</a:t>
            </a:r>
          </a:p>
          <a:p>
            <a:pPr marL="457200" indent="-457200">
              <a:buFont typeface="+mj-lt"/>
              <a:buAutoNum type="arabicPeriod"/>
            </a:pPr>
            <a:r>
              <a:rPr lang="en-AU" kern="0" dirty="0"/>
              <a:t>Keep</a:t>
            </a:r>
            <a:r>
              <a:rPr lang="en-AU" b="0" kern="0" dirty="0"/>
              <a:t> the ink of your pen flowing</a:t>
            </a:r>
          </a:p>
          <a:p>
            <a:pPr marL="457200" indent="-457200">
              <a:buFont typeface="+mj-lt"/>
              <a:buAutoNum type="arabicPeriod"/>
            </a:pPr>
            <a:r>
              <a:rPr lang="en-AU" b="0" kern="0" dirty="0"/>
              <a:t>If stuck, write ‘I am stuck. Why? …’</a:t>
            </a:r>
          </a:p>
          <a:p>
            <a:r>
              <a:rPr lang="en-AU" b="0" kern="0" dirty="0"/>
              <a:t> 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745979" y="4626443"/>
            <a:ext cx="4398021" cy="765709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pitchFamily="-65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AU" b="0" kern="0" dirty="0"/>
              <a:t>4.   If words elude, write in L1/images</a:t>
            </a:r>
          </a:p>
          <a:p>
            <a:r>
              <a:rPr lang="en-AU" b="0" kern="0" dirty="0"/>
              <a:t>5.   Write what you think  </a:t>
            </a:r>
            <a:r>
              <a:rPr lang="en-AU" b="0" kern="0" dirty="0">
                <a:sym typeface="Wingdings" panose="05000000000000000000" pitchFamily="2" charset="2"/>
              </a:rPr>
              <a:t> </a:t>
            </a:r>
            <a:endParaRPr lang="en-AU" b="0" kern="0" dirty="0"/>
          </a:p>
          <a:p>
            <a:r>
              <a:rPr lang="en-AU" b="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5162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collegeessay.co.uk/wp-content/uploads/2015/09/Academic-essay-writi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653" y="5098211"/>
            <a:ext cx="3640346" cy="1759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3999" cy="68796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6333066"/>
            <a:ext cx="5647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err="1">
                <a:solidFill>
                  <a:schemeClr val="bg1"/>
                </a:solidFill>
              </a:rPr>
              <a:t>Brachychiton</a:t>
            </a:r>
            <a:r>
              <a:rPr lang="en-AU" dirty="0">
                <a:solidFill>
                  <a:schemeClr val="bg1"/>
                </a:solidFill>
              </a:rPr>
              <a:t> discolour (Lacebark tree)</a:t>
            </a:r>
          </a:p>
        </p:txBody>
      </p:sp>
    </p:spTree>
    <p:extLst>
      <p:ext uri="{BB962C8B-B14F-4D97-AF65-F5344CB8AC3E}">
        <p14:creationId xmlns:p14="http://schemas.microsoft.com/office/powerpoint/2010/main" val="22814666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2F13036-709D-4997-91D2-9C13FFFC5254}"/>
              </a:ext>
            </a:extLst>
          </p:cNvPr>
          <p:cNvPicPr/>
          <p:nvPr/>
        </p:nvPicPr>
        <p:blipFill rotWithShape="1">
          <a:blip r:embed="rId2"/>
          <a:srcRect l="71839" t="37106" r="8174" b="36070"/>
          <a:stretch/>
        </p:blipFill>
        <p:spPr bwMode="auto">
          <a:xfrm>
            <a:off x="2388937" y="1190436"/>
            <a:ext cx="4853354" cy="3858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611418"/>
            <a:ext cx="1750902" cy="12393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225B3-F399-424A-981B-1F691ACF7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004" y="470191"/>
            <a:ext cx="2820177" cy="17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639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E7C11451-C930-40DA-9F6D-F9B714D19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95" y="168741"/>
            <a:ext cx="2820177" cy="176302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085575" y="1612500"/>
            <a:ext cx="1986467" cy="1680946"/>
            <a:chOff x="1952345" y="1183935"/>
            <a:chExt cx="2283968" cy="196917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Hexagon 8"/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Hexagon 4"/>
            <p:cNvSpPr/>
            <p:nvPr/>
          </p:nvSpPr>
          <p:spPr>
            <a:xfrm>
              <a:off x="2306774" y="1489514"/>
              <a:ext cx="1575110" cy="135802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195" rIns="0" bIns="36195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Aft>
                  <a:spcPct val="35000"/>
                </a:spcAft>
              </a:pPr>
              <a:r>
                <a:rPr lang="en-AU" sz="2850" dirty="0" err="1"/>
                <a:t>Thinkin</a:t>
              </a:r>
              <a:endParaRPr lang="en-AU" sz="2850" dirty="0"/>
            </a:p>
          </p:txBody>
        </p:sp>
      </p:grpSp>
      <p:sp>
        <p:nvSpPr>
          <p:cNvPr id="2" name="Cloud Callout 1"/>
          <p:cNvSpPr/>
          <p:nvPr/>
        </p:nvSpPr>
        <p:spPr>
          <a:xfrm>
            <a:off x="5283113" y="1949801"/>
            <a:ext cx="1661698" cy="796554"/>
          </a:xfrm>
          <a:prstGeom prst="cloudCallout">
            <a:avLst>
              <a:gd name="adj1" fmla="val -49044"/>
              <a:gd name="adj2" fmla="val 50512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4" name="Hexagon 4"/>
          <p:cNvSpPr/>
          <p:nvPr/>
        </p:nvSpPr>
        <p:spPr>
          <a:xfrm>
            <a:off x="3981334" y="2919743"/>
            <a:ext cx="1181333" cy="10185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0" tIns="51435" rIns="0" bIns="51435" numCol="1" spcCol="1270" anchor="ctr" anchorCtr="0">
            <a:noAutofit/>
          </a:bodyPr>
          <a:lstStyle/>
          <a:p>
            <a:pPr algn="ctr" defTabSz="1800225">
              <a:lnSpc>
                <a:spcPct val="90000"/>
              </a:lnSpc>
              <a:spcAft>
                <a:spcPct val="35000"/>
              </a:spcAft>
            </a:pPr>
            <a:endParaRPr lang="en-AU" sz="4050"/>
          </a:p>
        </p:txBody>
      </p:sp>
      <p:grpSp>
        <p:nvGrpSpPr>
          <p:cNvPr id="5" name="Group 4"/>
          <p:cNvGrpSpPr/>
          <p:nvPr/>
        </p:nvGrpSpPr>
        <p:grpSpPr>
          <a:xfrm>
            <a:off x="3507166" y="2469776"/>
            <a:ext cx="1930040" cy="1668618"/>
            <a:chOff x="1952345" y="1183935"/>
            <a:chExt cx="2283968" cy="1969178"/>
          </a:xfrm>
        </p:grpSpPr>
        <p:sp>
          <p:nvSpPr>
            <p:cNvPr id="6" name="Hexagon 5"/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Hexagon 4"/>
            <p:cNvSpPr/>
            <p:nvPr/>
          </p:nvSpPr>
          <p:spPr>
            <a:xfrm>
              <a:off x="2247867" y="1652436"/>
              <a:ext cx="1722894" cy="10255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195" rIns="0" bIns="36195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Aft>
                  <a:spcPct val="35000"/>
                </a:spcAft>
              </a:pPr>
              <a:r>
                <a:rPr lang="en-AU" sz="2850" dirty="0"/>
                <a:t>Reading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076856" y="3340484"/>
            <a:ext cx="1986467" cy="1680946"/>
            <a:chOff x="1952345" y="1183935"/>
            <a:chExt cx="2283968" cy="1969178"/>
          </a:xfrm>
        </p:grpSpPr>
        <p:sp>
          <p:nvSpPr>
            <p:cNvPr id="12" name="Hexagon 11"/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 4"/>
            <p:cNvSpPr/>
            <p:nvPr/>
          </p:nvSpPr>
          <p:spPr>
            <a:xfrm>
              <a:off x="2306774" y="1489514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195" rIns="0" bIns="36195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Aft>
                  <a:spcPct val="35000"/>
                </a:spcAft>
              </a:pPr>
              <a:r>
                <a:rPr lang="en-AU" sz="2850" dirty="0"/>
                <a:t>Writing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14526" y="3329285"/>
            <a:ext cx="1930040" cy="1668618"/>
            <a:chOff x="1952345" y="1183935"/>
            <a:chExt cx="2283968" cy="1969178"/>
          </a:xfrm>
        </p:grpSpPr>
        <p:sp>
          <p:nvSpPr>
            <p:cNvPr id="15" name="Hexagon 14"/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 4"/>
            <p:cNvSpPr/>
            <p:nvPr/>
          </p:nvSpPr>
          <p:spPr>
            <a:xfrm>
              <a:off x="2306774" y="1489514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195" rIns="0" bIns="36195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Aft>
                  <a:spcPct val="35000"/>
                </a:spcAft>
              </a:pPr>
              <a:r>
                <a:rPr lang="en-AU" sz="2850" dirty="0"/>
                <a:t>Talking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481123" y="4197197"/>
            <a:ext cx="1930040" cy="1668618"/>
            <a:chOff x="1952345" y="1183935"/>
            <a:chExt cx="2283968" cy="1969178"/>
          </a:xfrm>
        </p:grpSpPr>
        <p:sp>
          <p:nvSpPr>
            <p:cNvPr id="18" name="Hexagon 17"/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/>
            <p:nvPr/>
          </p:nvSpPr>
          <p:spPr>
            <a:xfrm>
              <a:off x="2306774" y="1489514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195" rIns="0" bIns="36195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Aft>
                  <a:spcPct val="35000"/>
                </a:spcAft>
              </a:pPr>
              <a:r>
                <a:rPr lang="en-AU" sz="2850" dirty="0">
                  <a:solidFill>
                    <a:schemeClr val="tx1"/>
                  </a:solidFill>
                </a:rPr>
                <a:t>Feeling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261409" y="2146197"/>
            <a:ext cx="1568689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66825">
              <a:lnSpc>
                <a:spcPct val="90000"/>
              </a:lnSpc>
              <a:spcAft>
                <a:spcPct val="35000"/>
              </a:spcAft>
            </a:pPr>
            <a:r>
              <a:rPr lang="en-AU" sz="2850" dirty="0">
                <a:solidFill>
                  <a:schemeClr val="lt1"/>
                </a:solidFill>
              </a:rPr>
              <a:t>Thinking 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2111105" y="3871054"/>
            <a:ext cx="1506711" cy="593762"/>
          </a:xfrm>
          <a:prstGeom prst="wedgeRoundRectCallout">
            <a:avLst>
              <a:gd name="adj1" fmla="val 48306"/>
              <a:gd name="adj2" fmla="val -72007"/>
              <a:gd name="adj3" fmla="val 16667"/>
            </a:avLst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/>
          </a:p>
        </p:txBody>
      </p:sp>
      <p:sp>
        <p:nvSpPr>
          <p:cNvPr id="21" name="TextBox 20"/>
          <p:cNvSpPr txBox="1"/>
          <p:nvPr/>
        </p:nvSpPr>
        <p:spPr>
          <a:xfrm>
            <a:off x="2124331" y="3924956"/>
            <a:ext cx="1510847" cy="487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66825">
              <a:lnSpc>
                <a:spcPct val="90000"/>
              </a:lnSpc>
              <a:spcAft>
                <a:spcPct val="35000"/>
              </a:spcAft>
            </a:pPr>
            <a:r>
              <a:rPr lang="en-AU" sz="2850" dirty="0">
                <a:solidFill>
                  <a:schemeClr val="lt1"/>
                </a:solidFill>
              </a:rPr>
              <a:t>Talking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914734" y="1611948"/>
            <a:ext cx="1930040" cy="1668618"/>
            <a:chOff x="1952345" y="1183935"/>
            <a:chExt cx="2283968" cy="1969178"/>
          </a:xfrm>
        </p:grpSpPr>
        <p:sp>
          <p:nvSpPr>
            <p:cNvPr id="23" name="Hexagon 22"/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FF33CC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Hexagon 4"/>
            <p:cNvSpPr/>
            <p:nvPr/>
          </p:nvSpPr>
          <p:spPr>
            <a:xfrm>
              <a:off x="2306774" y="1489514"/>
              <a:ext cx="1575110" cy="1358020"/>
            </a:xfrm>
            <a:prstGeom prst="rect">
              <a:avLst/>
            </a:prstGeom>
            <a:solidFill>
              <a:srgbClr val="FF33CC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195" rIns="0" bIns="36195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Aft>
                  <a:spcPct val="35000"/>
                </a:spcAft>
              </a:pPr>
              <a:r>
                <a:rPr lang="en-AU" sz="2850" dirty="0"/>
                <a:t>Making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721587" y="2498906"/>
            <a:ext cx="1930040" cy="1668618"/>
            <a:chOff x="1952345" y="1183935"/>
            <a:chExt cx="2283968" cy="1969178"/>
          </a:xfrm>
        </p:grpSpPr>
        <p:sp>
          <p:nvSpPr>
            <p:cNvPr id="26" name="Hexagon 25"/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CC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exagon 4"/>
            <p:cNvSpPr/>
            <p:nvPr/>
          </p:nvSpPr>
          <p:spPr>
            <a:xfrm>
              <a:off x="2104083" y="1926641"/>
              <a:ext cx="1980492" cy="549755"/>
            </a:xfrm>
            <a:prstGeom prst="rect">
              <a:avLst/>
            </a:prstGeom>
            <a:solidFill>
              <a:srgbClr val="CC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195" rIns="0" bIns="36195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Aft>
                  <a:spcPct val="35000"/>
                </a:spcAft>
              </a:pPr>
              <a:r>
                <a:rPr lang="en-AU" sz="2850" dirty="0"/>
                <a:t>Observing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507166" y="742913"/>
            <a:ext cx="1930040" cy="1668618"/>
            <a:chOff x="1952345" y="1183935"/>
            <a:chExt cx="2283968" cy="1969178"/>
          </a:xfrm>
        </p:grpSpPr>
        <p:sp>
          <p:nvSpPr>
            <p:cNvPr id="29" name="Hexagon 28"/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39966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Hexagon 4"/>
            <p:cNvSpPr/>
            <p:nvPr/>
          </p:nvSpPr>
          <p:spPr>
            <a:xfrm>
              <a:off x="2306774" y="1489514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36195" rIns="0" bIns="36195" numCol="1" spcCol="1270" anchor="ctr" anchorCtr="0">
              <a:noAutofit/>
            </a:bodyPr>
            <a:lstStyle/>
            <a:p>
              <a:pPr algn="ctr" defTabSz="1266825">
                <a:lnSpc>
                  <a:spcPct val="90000"/>
                </a:lnSpc>
                <a:spcAft>
                  <a:spcPct val="35000"/>
                </a:spcAft>
              </a:pPr>
              <a:r>
                <a:rPr lang="en-AU" sz="7200" dirty="0"/>
                <a:t>?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9FB42892-9E16-46BE-81A7-A6DBE8D2958B}"/>
              </a:ext>
            </a:extLst>
          </p:cNvPr>
          <p:cNvSpPr txBox="1"/>
          <p:nvPr/>
        </p:nvSpPr>
        <p:spPr>
          <a:xfrm>
            <a:off x="190919" y="5365820"/>
            <a:ext cx="8742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‘Writing does not stand alone as the discrete act of a writer, but emerges as a confluence of many streams of activity: reading, talking, observing, acting, making [experimenting], thinking, and feeling as well as transcribing words on paper [composing using a computer]’ (Prior 1998, p. xi).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6692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389299" y="785004"/>
            <a:ext cx="8374456" cy="1970972"/>
          </a:xfrm>
        </p:spPr>
        <p:txBody>
          <a:bodyPr/>
          <a:lstStyle/>
          <a:p>
            <a:r>
              <a:rPr lang="en-AU" sz="8000" dirty="0">
                <a:solidFill>
                  <a:srgbClr val="FFFF00"/>
                </a:solidFill>
              </a:rPr>
              <a:t>Next steps?</a:t>
            </a:r>
            <a:br>
              <a:rPr lang="en-AU" dirty="0"/>
            </a:br>
            <a:r>
              <a:rPr lang="en-AU" sz="4000" dirty="0"/>
              <a:t>Register for </a:t>
            </a:r>
            <a:r>
              <a:rPr lang="en-AU" sz="4000" i="1" dirty="0"/>
              <a:t>Research proposal writing </a:t>
            </a:r>
            <a:r>
              <a:rPr lang="en-AU" sz="4000" dirty="0"/>
              <a:t>workshops through </a:t>
            </a:r>
            <a:r>
              <a:rPr lang="en-AU" sz="4000" dirty="0" err="1"/>
              <a:t>EDGEx</a:t>
            </a:r>
            <a:br>
              <a:rPr lang="en-AU" sz="4000" dirty="0"/>
            </a:br>
            <a:r>
              <a:rPr lang="en-AU" sz="4000" dirty="0"/>
              <a:t>            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549" y="5558828"/>
            <a:ext cx="1825201" cy="1291930"/>
          </a:xfrm>
          <a:prstGeom prst="rect">
            <a:avLst/>
          </a:prstGeom>
        </p:spPr>
      </p:pic>
      <p:sp>
        <p:nvSpPr>
          <p:cNvPr id="11" name="Title 5">
            <a:extLst>
              <a:ext uri="{FF2B5EF4-FFF2-40B4-BE49-F238E27FC236}">
                <a16:creationId xmlns:a16="http://schemas.microsoft.com/office/drawing/2014/main" id="{FCE5ACC2-9B57-483C-9CF0-E5645DEF7648}"/>
              </a:ext>
            </a:extLst>
          </p:cNvPr>
          <p:cNvSpPr txBox="1">
            <a:spLocks/>
          </p:cNvSpPr>
          <p:nvPr/>
        </p:nvSpPr>
        <p:spPr bwMode="auto">
          <a:xfrm>
            <a:off x="389299" y="3510951"/>
            <a:ext cx="6854567" cy="5168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Arial" pitchFamily="-65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br>
              <a:rPr lang="en-AU" sz="4000" kern="0" dirty="0"/>
            </a:br>
            <a:r>
              <a:rPr lang="en-AU" sz="2800" i="1" kern="0" dirty="0"/>
              <a:t>Humanities, Arts, Social Sciences &amp; 	        Business </a:t>
            </a:r>
            <a:r>
              <a:rPr lang="en-AU" sz="3200" b="1" kern="0" dirty="0"/>
              <a:t>–</a:t>
            </a:r>
            <a:r>
              <a:rPr lang="en-AU" sz="3200" kern="0" dirty="0"/>
              <a:t> </a:t>
            </a:r>
            <a:r>
              <a:rPr lang="en-AU" sz="2800" b="1" kern="0" dirty="0"/>
              <a:t>City West &amp; Magill </a:t>
            </a:r>
            <a:r>
              <a:rPr lang="en-AU" sz="4000" kern="0" dirty="0"/>
              <a:t>	  </a:t>
            </a:r>
            <a:br>
              <a:rPr lang="en-AU" sz="4000" kern="0" dirty="0"/>
            </a:br>
            <a:r>
              <a:rPr lang="en-AU" sz="4000" kern="0" dirty="0"/>
              <a:t>	    </a:t>
            </a:r>
            <a:r>
              <a:rPr lang="en-AU" sz="4800" kern="0" dirty="0"/>
              <a:t>	</a:t>
            </a:r>
            <a:br>
              <a:rPr lang="en-AU" sz="4000" kern="0" dirty="0"/>
            </a:br>
            <a:endParaRPr lang="en-AU" kern="0" dirty="0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4BE0DF97-C0B6-4A97-85C7-A2A1E454ED43}"/>
              </a:ext>
            </a:extLst>
          </p:cNvPr>
          <p:cNvSpPr txBox="1">
            <a:spLocks/>
          </p:cNvSpPr>
          <p:nvPr/>
        </p:nvSpPr>
        <p:spPr bwMode="auto">
          <a:xfrm>
            <a:off x="449590" y="4710023"/>
            <a:ext cx="8374455" cy="7835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+mj-lt"/>
                <a:ea typeface="Arial" pitchFamily="-65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Arial" pitchFamily="-65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br>
              <a:rPr lang="en-AU" sz="4000" kern="0" dirty="0"/>
            </a:br>
            <a:r>
              <a:rPr lang="en-AU" sz="2800" i="1" kern="0" dirty="0"/>
              <a:t>Sciences, Technology, Engineering, Maths, Medical Sciences (STEMM) </a:t>
            </a:r>
            <a:r>
              <a:rPr lang="en-AU" sz="3200" b="1" kern="0" dirty="0"/>
              <a:t>– </a:t>
            </a:r>
            <a:r>
              <a:rPr lang="en-AU" sz="2800" b="1" kern="0" dirty="0"/>
              <a:t>City East &amp; Mawson Lakes </a:t>
            </a:r>
            <a:r>
              <a:rPr lang="en-AU" sz="4800" kern="0" dirty="0"/>
              <a:t>	</a:t>
            </a:r>
            <a:br>
              <a:rPr lang="en-AU" sz="4000" kern="0" dirty="0"/>
            </a:br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4339346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611418"/>
            <a:ext cx="1750902" cy="1239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80" y="814635"/>
            <a:ext cx="8459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4400" b="1" dirty="0"/>
              <a:t>Milestone 1: </a:t>
            </a:r>
            <a:r>
              <a:rPr lang="en-AU" sz="4400" dirty="0"/>
              <a:t>Research proposal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C9AFB8-97F7-4B1F-8217-80EC3B2FB139}"/>
              </a:ext>
            </a:extLst>
          </p:cNvPr>
          <p:cNvGrpSpPr/>
          <p:nvPr/>
        </p:nvGrpSpPr>
        <p:grpSpPr>
          <a:xfrm>
            <a:off x="3213607" y="2802581"/>
            <a:ext cx="2716785" cy="2213035"/>
            <a:chOff x="1952345" y="1183935"/>
            <a:chExt cx="2283968" cy="1969178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4244B5AD-5D2F-4B4D-BD07-4637D378DC4A}"/>
                </a:ext>
              </a:extLst>
            </p:cNvPr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Hexagon 4">
              <a:extLst>
                <a:ext uri="{FF2B5EF4-FFF2-40B4-BE49-F238E27FC236}">
                  <a16:creationId xmlns:a16="http://schemas.microsoft.com/office/drawing/2014/main" id="{8A00926D-20AF-46DB-8360-E84D4AF9DD27}"/>
                </a:ext>
              </a:extLst>
            </p:cNvPr>
            <p:cNvSpPr/>
            <p:nvPr/>
          </p:nvSpPr>
          <p:spPr>
            <a:xfrm>
              <a:off x="2306774" y="1489514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8260" rIns="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3800" kern="1200"/>
                <a:t>Reading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CB0F63A-E947-44CA-B204-B88AF858EF2F}"/>
              </a:ext>
            </a:extLst>
          </p:cNvPr>
          <p:cNvSpPr/>
          <p:nvPr/>
        </p:nvSpPr>
        <p:spPr>
          <a:xfrm>
            <a:off x="509679" y="2659559"/>
            <a:ext cx="84595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AU" sz="4400" dirty="0"/>
              <a:t>Step 1: </a:t>
            </a:r>
          </a:p>
        </p:txBody>
      </p:sp>
    </p:spTree>
    <p:extLst>
      <p:ext uri="{BB962C8B-B14F-4D97-AF65-F5344CB8AC3E}">
        <p14:creationId xmlns:p14="http://schemas.microsoft.com/office/powerpoint/2010/main" val="28239864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078" y="1131570"/>
            <a:ext cx="262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" y="857250"/>
            <a:ext cx="6858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22032" y="1822549"/>
            <a:ext cx="4321969" cy="324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611418"/>
            <a:ext cx="1750902" cy="1239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229" y="172015"/>
            <a:ext cx="845952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dirty="0"/>
              <a:t>My supervisors asked me to read 200 papers in the next two weeks. </a:t>
            </a:r>
          </a:p>
          <a:p>
            <a:pPr marL="514350" lvl="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dirty="0"/>
              <a:t>I take about 4–6 hours to read a paper and worry about being too slow.</a:t>
            </a:r>
          </a:p>
          <a:p>
            <a:pPr marL="514350" lvl="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dirty="0"/>
              <a:t>I cannot remember what I have read. </a:t>
            </a:r>
          </a:p>
          <a:p>
            <a:pPr marL="514350" lvl="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dirty="0"/>
              <a:t>I’m drowning in the amount of reading I’m doing. </a:t>
            </a:r>
          </a:p>
          <a:p>
            <a:pPr marL="514350" lvl="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dirty="0"/>
              <a:t>I have read about 40 papers related to my topic, yet have no idea how to organise them so I can write about them. </a:t>
            </a:r>
          </a:p>
          <a:p>
            <a:pPr marL="51435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dirty="0"/>
              <a:t>I am not sure if what I am reading is the best quality. How do I know the journal is a good quality journal? </a:t>
            </a:r>
          </a:p>
          <a:p>
            <a:pPr marL="514350" lvl="0" indent="-514350"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AU" dirty="0"/>
              <a:t>My supervisors have asked me to become more critical in my reading but I don’t know what this means and how to do it.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699" y="5555357"/>
            <a:ext cx="1727200" cy="1295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EA0BE-B0D5-4C80-9587-D9C55CC5222B}"/>
              </a:ext>
            </a:extLst>
          </p:cNvPr>
          <p:cNvSpPr txBox="1"/>
          <p:nvPr/>
        </p:nvSpPr>
        <p:spPr>
          <a:xfrm>
            <a:off x="2248250" y="5602892"/>
            <a:ext cx="4387441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Research readers’ real quandaries</a:t>
            </a:r>
          </a:p>
        </p:txBody>
      </p:sp>
    </p:spTree>
    <p:extLst>
      <p:ext uri="{BB962C8B-B14F-4D97-AF65-F5344CB8AC3E}">
        <p14:creationId xmlns:p14="http://schemas.microsoft.com/office/powerpoint/2010/main" val="839112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‘Strategies’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611418"/>
            <a:ext cx="1750902" cy="12393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9575" y="983192"/>
            <a:ext cx="853122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Track/compartmentalise/</a:t>
            </a:r>
            <a:r>
              <a:rPr lang="en-AU" dirty="0" err="1">
                <a:latin typeface="UniSA-Altis-Regular"/>
              </a:rPr>
              <a:t>mentalise</a:t>
            </a:r>
            <a:endParaRPr lang="en-AU" dirty="0">
              <a:latin typeface="UniSA-Altis-Regular"/>
            </a:endParaRP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Read 2–4 articles a day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Read reviews </a:t>
            </a:r>
            <a:r>
              <a:rPr lang="en-AU" dirty="0">
                <a:latin typeface="UniSA-Altis-Regular"/>
                <a:sym typeface="Wingdings" panose="05000000000000000000" pitchFamily="2" charset="2"/>
              </a:rPr>
              <a:t> </a:t>
            </a:r>
            <a:r>
              <a:rPr lang="en-AU" dirty="0">
                <a:latin typeface="UniSA-Altis-Regular"/>
              </a:rPr>
              <a:t>overview, key authors, trends, ?/debates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Speed read – skim, scan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Read </a:t>
            </a:r>
            <a:r>
              <a:rPr lang="en-AU" b="1" dirty="0">
                <a:latin typeface="UniSA-Altis-Regular"/>
              </a:rPr>
              <a:t>&amp;&amp;&amp;&amp;</a:t>
            </a:r>
            <a:r>
              <a:rPr lang="en-AU" dirty="0">
                <a:latin typeface="UniSA-Altis-Regular"/>
              </a:rPr>
              <a:t> write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Write a summary &amp; add your own comments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Use Excel: Author </a:t>
            </a:r>
            <a:r>
              <a:rPr lang="en-AU" dirty="0">
                <a:solidFill>
                  <a:srgbClr val="00B050"/>
                </a:solidFill>
                <a:latin typeface="UniSA-Altis-Regular"/>
              </a:rPr>
              <a:t>|</a:t>
            </a:r>
            <a:r>
              <a:rPr lang="en-AU" dirty="0">
                <a:latin typeface="UniSA-Altis-Regular"/>
              </a:rPr>
              <a:t> Contribution </a:t>
            </a:r>
            <a:r>
              <a:rPr lang="en-AU" dirty="0">
                <a:solidFill>
                  <a:srgbClr val="00B050"/>
                </a:solidFill>
                <a:latin typeface="UniSA-Altis-Regular"/>
              </a:rPr>
              <a:t>|</a:t>
            </a:r>
            <a:r>
              <a:rPr lang="en-AU" dirty="0">
                <a:latin typeface="UniSA-Altis-Regular"/>
              </a:rPr>
              <a:t> ? </a:t>
            </a:r>
            <a:r>
              <a:rPr lang="en-AU" dirty="0">
                <a:solidFill>
                  <a:srgbClr val="00B050"/>
                </a:solidFill>
                <a:latin typeface="UniSA-Altis-Regular"/>
              </a:rPr>
              <a:t>|</a:t>
            </a:r>
            <a:r>
              <a:rPr lang="en-AU" dirty="0">
                <a:latin typeface="UniSA-Altis-Regular"/>
              </a:rPr>
              <a:t> Relevance </a:t>
            </a:r>
            <a:r>
              <a:rPr lang="en-AU" dirty="0">
                <a:solidFill>
                  <a:srgbClr val="00B050"/>
                </a:solidFill>
                <a:latin typeface="UniSA-Altis-Regular"/>
              </a:rPr>
              <a:t>|</a:t>
            </a:r>
            <a:r>
              <a:rPr lang="en-AU" dirty="0">
                <a:latin typeface="UniSA-Altis-Regular"/>
              </a:rPr>
              <a:t> Future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Plan your writing – write everyday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Use Bibliographic Management software – e.g. EndNote, Zotero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Implement ‘critical reading’</a:t>
            </a:r>
          </a:p>
          <a:p>
            <a:pPr marL="457200" indent="-457200">
              <a:buFont typeface="+mj-lt"/>
              <a:buAutoNum type="arabicPeriod"/>
            </a:pPr>
            <a:r>
              <a:rPr lang="en-AU" dirty="0">
                <a:latin typeface="UniSA-Altis-Regular"/>
              </a:rPr>
              <a:t>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248" y="4462943"/>
            <a:ext cx="3183752" cy="238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7779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" name="Group 2"/>
          <p:cNvGrpSpPr/>
          <p:nvPr/>
        </p:nvGrpSpPr>
        <p:grpSpPr>
          <a:xfrm>
            <a:off x="2196940" y="1682291"/>
            <a:ext cx="4623587" cy="3839029"/>
            <a:chOff x="1952345" y="1183935"/>
            <a:chExt cx="2283968" cy="1969178"/>
          </a:xfrm>
        </p:grpSpPr>
        <p:sp>
          <p:nvSpPr>
            <p:cNvPr id="4" name="Hexagon 3"/>
            <p:cNvSpPr/>
            <p:nvPr/>
          </p:nvSpPr>
          <p:spPr>
            <a:xfrm>
              <a:off x="1952345" y="1183935"/>
              <a:ext cx="2283968" cy="1969178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Hexagon 4"/>
            <p:cNvSpPr/>
            <p:nvPr/>
          </p:nvSpPr>
          <p:spPr>
            <a:xfrm>
              <a:off x="2306774" y="1489514"/>
              <a:ext cx="1575110" cy="13580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48260" rIns="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6600" kern="1200" dirty="0"/>
                <a:t>Critical 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8398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611418"/>
            <a:ext cx="1750902" cy="1239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r="10016" b="74865"/>
          <a:stretch/>
        </p:blipFill>
        <p:spPr>
          <a:xfrm>
            <a:off x="0" y="0"/>
            <a:ext cx="9178834" cy="17242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2583" y="982133"/>
            <a:ext cx="863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Literal: </a:t>
            </a:r>
            <a:r>
              <a:rPr lang="en-AU" dirty="0"/>
              <a:t>summarise  </a:t>
            </a:r>
            <a:r>
              <a:rPr lang="en-AU" b="1" i="1" dirty="0">
                <a:solidFill>
                  <a:schemeClr val="accent3">
                    <a:lumMod val="95000"/>
                  </a:schemeClr>
                </a:solidFill>
              </a:rPr>
              <a:t>What? Where? When? What with? … </a:t>
            </a:r>
          </a:p>
        </p:txBody>
      </p:sp>
    </p:spTree>
    <p:extLst>
      <p:ext uri="{BB962C8B-B14F-4D97-AF65-F5344CB8AC3E}">
        <p14:creationId xmlns:p14="http://schemas.microsoft.com/office/powerpoint/2010/main" val="12821752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848" y="5611418"/>
            <a:ext cx="1750902" cy="12393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3" r="10016"/>
          <a:stretch/>
        </p:blipFill>
        <p:spPr>
          <a:xfrm>
            <a:off x="0" y="0"/>
            <a:ext cx="9178834" cy="6860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199" y="1007533"/>
            <a:ext cx="8572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Literal: </a:t>
            </a:r>
            <a:r>
              <a:rPr lang="en-AU" dirty="0"/>
              <a:t>summarise  </a:t>
            </a:r>
            <a:r>
              <a:rPr lang="en-AU" b="1" i="1" dirty="0">
                <a:solidFill>
                  <a:schemeClr val="accent3">
                    <a:lumMod val="95000"/>
                  </a:schemeClr>
                </a:solidFill>
              </a:rPr>
              <a:t>What? Where? When? What with?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0199" y="2245898"/>
            <a:ext cx="8940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Lateral: </a:t>
            </a:r>
            <a:r>
              <a:rPr lang="en-AU" dirty="0"/>
              <a:t>apply to new event </a:t>
            </a:r>
            <a:r>
              <a:rPr lang="en-AU" b="1" i="1" dirty="0">
                <a:solidFill>
                  <a:schemeClr val="accent3">
                    <a:lumMod val="95000"/>
                  </a:schemeClr>
                </a:solidFill>
              </a:rPr>
              <a:t>How? Meaning what? Why so? … </a:t>
            </a:r>
            <a:endParaRPr lang="en-AU" b="1" dirty="0">
              <a:solidFill>
                <a:schemeClr val="accent3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199" y="3466993"/>
            <a:ext cx="884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Discerning: </a:t>
            </a:r>
            <a:r>
              <a:rPr lang="en-AU" dirty="0"/>
              <a:t>what’s behind this? </a:t>
            </a:r>
            <a:r>
              <a:rPr lang="en-AU" b="1" i="1" dirty="0">
                <a:solidFill>
                  <a:schemeClr val="accent3">
                    <a:lumMod val="95000"/>
                  </a:schemeClr>
                </a:solidFill>
              </a:rPr>
              <a:t>Is it true? Valid? Reliable? … 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0199" y="4688088"/>
            <a:ext cx="884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Speculative: </a:t>
            </a:r>
            <a:r>
              <a:rPr lang="en-AU" dirty="0"/>
              <a:t>What if changes were made? </a:t>
            </a:r>
            <a:r>
              <a:rPr lang="en-AU" b="1" i="1" dirty="0">
                <a:solidFill>
                  <a:schemeClr val="accent3">
                    <a:lumMod val="95000"/>
                  </a:schemeClr>
                </a:solidFill>
              </a:rPr>
              <a:t>What if? Next? …</a:t>
            </a:r>
            <a:endParaRPr lang="en-A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30198" y="3846707"/>
            <a:ext cx="8848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Another lens: </a:t>
            </a:r>
            <a:r>
              <a:rPr lang="en-AU" dirty="0"/>
              <a:t>But … </a:t>
            </a:r>
            <a:r>
              <a:rPr lang="en-AU" b="1" i="1" dirty="0">
                <a:solidFill>
                  <a:schemeClr val="accent3">
                    <a:lumMod val="95000"/>
                  </a:schemeClr>
                </a:solidFill>
              </a:rPr>
              <a:t>Naming differently …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008422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36661" y="1142303"/>
            <a:ext cx="5839405" cy="4005328"/>
            <a:chOff x="3465462" y="1912771"/>
            <a:chExt cx="4258314" cy="3140298"/>
          </a:xfrm>
        </p:grpSpPr>
        <p:sp>
          <p:nvSpPr>
            <p:cNvPr id="14" name="Cloud Callout 13"/>
            <p:cNvSpPr/>
            <p:nvPr/>
          </p:nvSpPr>
          <p:spPr>
            <a:xfrm>
              <a:off x="6168128" y="1912771"/>
              <a:ext cx="1555648" cy="838638"/>
            </a:xfrm>
            <a:prstGeom prst="cloudCallout">
              <a:avLst>
                <a:gd name="adj1" fmla="val -46201"/>
                <a:gd name="adj2" fmla="val 64796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3465462" y="1985639"/>
              <a:ext cx="1254373" cy="940780"/>
            </a:xfrm>
            <a:prstGeom prst="rect">
              <a:avLst/>
            </a:prstGeom>
          </p:spPr>
        </p:pic>
        <p:pic>
          <p:nvPicPr>
            <p:cNvPr id="16" name="Picture Placeholder 5"/>
            <p:cNvPicPr>
              <a:picLocks noChangeAspect="1"/>
            </p:cNvPicPr>
            <p:nvPr/>
          </p:nvPicPr>
          <p:blipFill>
            <a:blip r:embed="rId3"/>
            <a:srcRect t="3322" b="3322"/>
            <a:stretch>
              <a:fillRect/>
            </a:stretch>
          </p:blipFill>
          <p:spPr>
            <a:xfrm rot="16200000">
              <a:off x="4864098" y="3719237"/>
              <a:ext cx="1189571" cy="1478094"/>
            </a:xfrm>
            <a:prstGeom prst="rect">
              <a:avLst/>
            </a:prstGeom>
          </p:spPr>
        </p:pic>
        <p:sp>
          <p:nvSpPr>
            <p:cNvPr id="17" name="Left-Right-Up Arrow 16"/>
            <p:cNvSpPr/>
            <p:nvPr/>
          </p:nvSpPr>
          <p:spPr>
            <a:xfrm rot="10800000">
              <a:off x="4707220" y="2576400"/>
              <a:ext cx="1488460" cy="1287097"/>
            </a:xfrm>
            <a:prstGeom prst="leftRight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B500DB9-1EC0-47C0-A89D-DEE3ECE43D85}"/>
              </a:ext>
            </a:extLst>
          </p:cNvPr>
          <p:cNvSpPr txBox="1"/>
          <p:nvPr/>
        </p:nvSpPr>
        <p:spPr>
          <a:xfrm>
            <a:off x="2281806" y="5602786"/>
            <a:ext cx="6207853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7200" dirty="0">
                <a:sym typeface="Wingdings" panose="05000000000000000000" pitchFamily="2" charset="2"/>
              </a:rPr>
              <a:t> Writing </a:t>
            </a:r>
            <a:endParaRPr lang="en-AU" sz="7200" dirty="0"/>
          </a:p>
        </p:txBody>
      </p:sp>
    </p:spTree>
    <p:extLst>
      <p:ext uri="{BB962C8B-B14F-4D97-AF65-F5344CB8AC3E}">
        <p14:creationId xmlns:p14="http://schemas.microsoft.com/office/powerpoint/2010/main" val="109798880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7CC8DD1A46A74799D1F0BE5510D104" ma:contentTypeVersion="6" ma:contentTypeDescription="Create a new document." ma:contentTypeScope="" ma:versionID="3d8e16ff91f061181b74546d44509a7f">
  <xsd:schema xmlns:xsd="http://www.w3.org/2001/XMLSchema" xmlns:xs="http://www.w3.org/2001/XMLSchema" xmlns:p="http://schemas.microsoft.com/office/2006/metadata/properties" xmlns:ns2="fa68ab52-72f4-4fbd-923c-100b21e1bf69" targetNamespace="http://schemas.microsoft.com/office/2006/metadata/properties" ma:root="true" ma:fieldsID="962c6eee703a53523ef199064fd63232" ns2:_="">
    <xsd:import namespace="fa68ab52-72f4-4fbd-923c-100b21e1bf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8ab52-72f4-4fbd-923c-100b21e1b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C6A892-79A4-4E6D-B019-0F57DFB81BA8}">
  <ds:schemaRefs>
    <ds:schemaRef ds:uri="fa68ab52-72f4-4fbd-923c-100b21e1bf69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933D8D-E6DE-40C7-A7A3-895426C0E8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E67329-C662-4C50-90E2-1013F421E5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8ab52-72f4-4fbd-923c-100b21e1bf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</TotalTime>
  <Words>549</Words>
  <Application>Microsoft Office PowerPoint</Application>
  <PresentationFormat>On-screen Show (4:3)</PresentationFormat>
  <Paragraphs>68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UniSA-Altis-Regular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steps? Register for Research proposal writing workshops through EDGEx             </vt:lpstr>
    </vt:vector>
  </TitlesOfParts>
  <Company>Edmund Boey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Edmund Boey</dc:creator>
  <cp:lastModifiedBy>Cassandra Loeser</cp:lastModifiedBy>
  <cp:revision>178</cp:revision>
  <cp:lastPrinted>2011-11-18T03:36:14Z</cp:lastPrinted>
  <dcterms:created xsi:type="dcterms:W3CDTF">2012-06-21T06:49:01Z</dcterms:created>
  <dcterms:modified xsi:type="dcterms:W3CDTF">2021-03-15T01:36:40Z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0x0101002B7CC8DD1A46A74799D1F0BE5510D104</vt:lpwstr>
  </property>
</Properties>
</file>