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4"/>
  </p:notesMasterIdLst>
  <p:handoutMasterIdLst>
    <p:handoutMasterId r:id="rId35"/>
  </p:handoutMasterIdLst>
  <p:sldIdLst>
    <p:sldId id="256" r:id="rId5"/>
    <p:sldId id="417" r:id="rId6"/>
    <p:sldId id="258" r:id="rId7"/>
    <p:sldId id="271" r:id="rId8"/>
    <p:sldId id="379" r:id="rId9"/>
    <p:sldId id="272" r:id="rId10"/>
    <p:sldId id="273" r:id="rId11"/>
    <p:sldId id="298" r:id="rId12"/>
    <p:sldId id="303" r:id="rId13"/>
    <p:sldId id="350" r:id="rId14"/>
    <p:sldId id="355" r:id="rId15"/>
    <p:sldId id="289" r:id="rId16"/>
    <p:sldId id="292" r:id="rId17"/>
    <p:sldId id="497" r:id="rId18"/>
    <p:sldId id="418" r:id="rId19"/>
    <p:sldId id="495" r:id="rId20"/>
    <p:sldId id="483" r:id="rId21"/>
    <p:sldId id="485" r:id="rId22"/>
    <p:sldId id="488" r:id="rId23"/>
    <p:sldId id="487" r:id="rId24"/>
    <p:sldId id="481" r:id="rId25"/>
    <p:sldId id="489" r:id="rId26"/>
    <p:sldId id="490" r:id="rId27"/>
    <p:sldId id="491" r:id="rId28"/>
    <p:sldId id="492" r:id="rId29"/>
    <p:sldId id="494" r:id="rId30"/>
    <p:sldId id="493" r:id="rId31"/>
    <p:sldId id="496" r:id="rId32"/>
    <p:sldId id="263" r:id="rId33"/>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5"/>
    <a:srgbClr val="054A89"/>
    <a:srgbClr val="000099"/>
    <a:srgbClr val="67AB50"/>
    <a:srgbClr val="70B6AD"/>
    <a:srgbClr val="CE3D62"/>
    <a:srgbClr val="CE4B7F"/>
    <a:srgbClr val="7876DF"/>
    <a:srgbClr val="8FCACC"/>
    <a:srgbClr val="EC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17"/>
    <p:restoredTop sz="94720"/>
  </p:normalViewPr>
  <p:slideViewPr>
    <p:cSldViewPr snapToGrid="0">
      <p:cViewPr varScale="1">
        <p:scale>
          <a:sx n="118" d="100"/>
          <a:sy n="118" d="100"/>
        </p:scale>
        <p:origin x="1152" y="96"/>
      </p:cViewPr>
      <p:guideLst>
        <p:guide orient="horz"/>
        <p:guide/>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28F74D1F-E3C8-49E6-89CC-382312EEB3EB}"/>
              </a:ext>
            </a:extLst>
          </p:cNvPr>
          <p:cNvSpPr>
            <a:spLocks noGrp="1" noRot="1" noChangeAspect="1" noChangeArrowheads="1" noTextEdit="1"/>
          </p:cNvSpPr>
          <p:nvPr>
            <p:ph type="sldImg"/>
          </p:nvPr>
        </p:nvSpPr>
        <p:spPr>
          <a:ln/>
        </p:spPr>
      </p:sp>
      <p:sp>
        <p:nvSpPr>
          <p:cNvPr id="99331" name="Notes Placeholder 2">
            <a:extLst>
              <a:ext uri="{FF2B5EF4-FFF2-40B4-BE49-F238E27FC236}">
                <a16:creationId xmlns:a16="http://schemas.microsoft.com/office/drawing/2014/main" id="{61589EA2-0722-480D-95F3-516DA27512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a:p>
            <a:r>
              <a:rPr lang="en-AU" altLang="en-US">
                <a:latin typeface="Arial" panose="020B0604020202020204" pitchFamily="34" charset="0"/>
                <a:ea typeface="ＭＳ Ｐゴシック" panose="020B0600070205080204" pitchFamily="34" charset="-128"/>
              </a:rPr>
              <a:t>Ira Shor and Paulo Freire (1987) offer the transformative and empowering function of education that happens through ‘dialogic’ and democratic approaches. Moll and Gonzales (1992) promote the concept of funds of knowledge that addresses elements of belonging. Allan Luke (2000) conveys the connection to students’ ‘lifeworlds’ and popular culture and supports the scaffolding necessary for students learning of difficult academic themes and concepts. Ahmed offers a focus on the ‘affective’ (Ahmed 2004) elements of teaching students who lack confidence in their capabilities by introducing the necessity of adopting an ethics of care or ‘care-full pedagogies’ (Motta &amp; Bennett 2018). Specifically for my version of ‘critical enabling pedagogy’, I look to Ira Shor (1992) for his critical teaching framework that lists eleven values that underpin his empowering approach, including: participatory, affective, problem-posing, situated, multicultural, dialogic, desocialising, democratic, researching, interdisciplinary and activist. Shor’s explicit practices of the ‘critical’ dialogic teacher include: </a:t>
            </a:r>
          </a:p>
          <a:p>
            <a:endParaRPr lang="en-AU" altLang="en-US">
              <a:latin typeface="Arial" panose="020B0604020202020204" pitchFamily="34" charset="0"/>
              <a:ea typeface="ＭＳ Ｐゴシック" panose="020B0600070205080204" pitchFamily="34" charset="-128"/>
            </a:endParaRPr>
          </a:p>
          <a:p>
            <a:r>
              <a:rPr lang="en-AU" altLang="en-US">
                <a:latin typeface="Arial" panose="020B0604020202020204" pitchFamily="34" charset="0"/>
                <a:ea typeface="ＭＳ Ｐゴシック" panose="020B0600070205080204" pitchFamily="34" charset="-128"/>
              </a:rPr>
              <a:t>doing analysis with the students participation; avoiding jargon or obscure allusions that intimidate students into silence; posting thought provoking, open-ended problems to students so that they feel challenged in thinking them through; avoiding short answer question which make students feel like robots; be patient in listening to students and in giving them time to think on their feet; invite students to speak from experience, integrating that material into social issues and academic themes and invite students to suggest themes for study and ask them to select reading matter (1992, pp. 95-96).</a:t>
            </a:r>
          </a:p>
          <a:p>
            <a:endParaRPr lang="en-US" altLang="en-US">
              <a:latin typeface="Arial" panose="020B0604020202020204" pitchFamily="34" charset="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0A47CE0B-2C9F-4368-B390-86C504BEF6D7}"/>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D2599A6-B5CE-4F62-B587-1A94D307D34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panose="020B0600070205080204" pitchFamily="34" charset="-128"/>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Arial" charset="0"/>
            </a:endParaRPr>
          </a:p>
        </p:txBody>
      </p:sp>
    </p:spTree>
    <p:extLst>
      <p:ext uri="{BB962C8B-B14F-4D97-AF65-F5344CB8AC3E}">
        <p14:creationId xmlns:p14="http://schemas.microsoft.com/office/powerpoint/2010/main" val="1746150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dirty="0"/>
              <a:t>Ideology/Discourse are key concepts taught in the ‘</a:t>
            </a:r>
            <a:r>
              <a:rPr lang="en-AU" sz="1200" b="0" i="1" dirty="0"/>
              <a:t>Critical Thinking: Media and Academia’</a:t>
            </a:r>
            <a:r>
              <a:rPr lang="en-AU" sz="1200" b="0" dirty="0"/>
              <a:t> course. The students are required to demonstrate an understanding of the ideology/discourses that informs the perspective presented in their chosen media text in the second assessment ‘</a:t>
            </a:r>
            <a:r>
              <a:rPr lang="en-AU" sz="1200" b="0" i="1" dirty="0"/>
              <a:t>The Guided Critical Review</a:t>
            </a:r>
            <a:r>
              <a:rPr lang="en-AU" sz="1200" b="0" dirty="0"/>
              <a:t>’, by identifying specific language techniques/framing adopted/utilised by the author. </a:t>
            </a:r>
          </a:p>
          <a:p>
            <a:r>
              <a:rPr lang="en-AU" sz="1200" b="0" dirty="0"/>
              <a:t> </a:t>
            </a:r>
          </a:p>
          <a:p>
            <a:r>
              <a:rPr lang="en-AU" sz="1200" b="0" dirty="0"/>
              <a:t>Many students can identify the stance of the author as condemning or commending and engaging with binary approaches to perspectives, but not as many trace the ideological basis or discourses that constitute the perspective. </a:t>
            </a:r>
          </a:p>
          <a:p>
            <a:endParaRPr lang="en-AU" sz="1200" b="0" dirty="0"/>
          </a:p>
          <a:p>
            <a:endParaRPr lang="en-AU" sz="1200" b="0" dirty="0"/>
          </a:p>
          <a:p>
            <a:endParaRPr lang="en-AU" sz="1200" b="0" dirty="0"/>
          </a:p>
          <a:p>
            <a:r>
              <a:rPr lang="en-AU" sz="1200" kern="1200" dirty="0">
                <a:solidFill>
                  <a:schemeClr val="tx1"/>
                </a:solidFill>
                <a:effectLst/>
                <a:latin typeface="Arial" charset="0"/>
                <a:ea typeface="Arial" pitchFamily="-65" charset="0"/>
                <a:cs typeface="Arial" charset="0"/>
              </a:rPr>
              <a:t>Over the course, we have looked at generation of ‘fake news’ in politics and highlighted this significance which has ideological implications, and then also looked more specifically at the meaning of ideology and the binary of progressive/conservative to help them make sense of the polarisation that exists. These categories are mobilised more so now with Trump and other ‘right’ wing politicians and with Murdoch’s media. </a:t>
            </a:r>
          </a:p>
          <a:p>
            <a:r>
              <a:rPr lang="en-AU" sz="1200" kern="1200" dirty="0">
                <a:solidFill>
                  <a:schemeClr val="tx1"/>
                </a:solidFill>
                <a:effectLst/>
                <a:latin typeface="Arial" charset="0"/>
                <a:ea typeface="Arial" pitchFamily="-65" charset="0"/>
                <a:cs typeface="Arial" charset="0"/>
              </a:rPr>
              <a:t> </a:t>
            </a:r>
          </a:p>
          <a:p>
            <a:r>
              <a:rPr lang="en-AU" sz="1200" kern="1200" dirty="0">
                <a:solidFill>
                  <a:schemeClr val="tx1"/>
                </a:solidFill>
                <a:effectLst/>
                <a:latin typeface="Arial" charset="0"/>
                <a:ea typeface="Arial" pitchFamily="-65" charset="0"/>
                <a:cs typeface="Arial" charset="0"/>
              </a:rPr>
              <a:t>Reflections on student’s engagement with ideology, left and right wing. This led to detailed discussion about the different types of government in my tutorial, with many questions about the current political climate. </a:t>
            </a:r>
          </a:p>
          <a:p>
            <a:endParaRPr lang="en-AU" dirty="0"/>
          </a:p>
        </p:txBody>
      </p:sp>
      <p:sp>
        <p:nvSpPr>
          <p:cNvPr id="4" name="Slide Number Placeholder 3"/>
          <p:cNvSpPr>
            <a:spLocks noGrp="1"/>
          </p:cNvSpPr>
          <p:nvPr>
            <p:ph type="sldNum" sz="quarter" idx="10"/>
          </p:nvPr>
        </p:nvSpPr>
        <p:spPr/>
        <p:txBody>
          <a:bodyPr/>
          <a:lstStyle/>
          <a:p>
            <a:pPr>
              <a:defRPr/>
            </a:pPr>
            <a:fld id="{1EDB437F-59FE-4A6C-A802-8DC82142699A}" type="slidenum">
              <a:rPr lang="en-US" smtClean="0"/>
              <a:pPr>
                <a:defRPr/>
              </a:pPr>
              <a:t>6</a:t>
            </a:fld>
            <a:endParaRPr lang="en-US"/>
          </a:p>
        </p:txBody>
      </p:sp>
    </p:spTree>
    <p:extLst>
      <p:ext uri="{BB962C8B-B14F-4D97-AF65-F5344CB8AC3E}">
        <p14:creationId xmlns:p14="http://schemas.microsoft.com/office/powerpoint/2010/main" val="3891523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EDB437F-59FE-4A6C-A802-8DC82142699A}" type="slidenum">
              <a:rPr kumimoji="0" lang="en-US"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2836062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EDB437F-59FE-4A6C-A802-8DC82142699A}" type="slidenum">
              <a:rPr kumimoji="0" lang="en-US"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3465066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D942E2-BAD8-FC47-AC93-B2BB6BCAFF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27728" y="590550"/>
            <a:ext cx="1288544" cy="1030835"/>
          </a:xfrm>
          <a:prstGeom prst="rect">
            <a:avLst/>
          </a:prstGeom>
        </p:spPr>
      </p:pic>
      <p:sp>
        <p:nvSpPr>
          <p:cNvPr id="4" name="Rectangle 8"/>
          <p:cNvSpPr>
            <a:spLocks noGrp="1" noChangeArrowheads="1"/>
          </p:cNvSpPr>
          <p:nvPr>
            <p:ph type="ctrTitle" sz="quarter" hasCustomPrompt="1"/>
          </p:nvPr>
        </p:nvSpPr>
        <p:spPr bwMode="auto">
          <a:xfrm>
            <a:off x="1358089" y="2184400"/>
            <a:ext cx="6437083" cy="84328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4400" b="1">
                <a:solidFill>
                  <a:schemeClr val="bg1"/>
                </a:solidFill>
                <a:latin typeface="+mj-lt"/>
              </a:defRPr>
            </a:lvl1pPr>
          </a:lstStyle>
          <a:p>
            <a:r>
              <a:rPr lang="en-US"/>
              <a:t>Insert title here</a:t>
            </a:r>
          </a:p>
        </p:txBody>
      </p:sp>
      <p:sp>
        <p:nvSpPr>
          <p:cNvPr id="5" name="Rectangle 11"/>
          <p:cNvSpPr>
            <a:spLocks noGrp="1" noChangeArrowheads="1"/>
          </p:cNvSpPr>
          <p:nvPr>
            <p:ph type="subTitle" sz="quarter" idx="1" hasCustomPrompt="1"/>
          </p:nvPr>
        </p:nvSpPr>
        <p:spPr bwMode="auto">
          <a:xfrm>
            <a:off x="1366353" y="3332829"/>
            <a:ext cx="6428827"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defRPr>
            </a:lvl1pPr>
          </a:lstStyle>
          <a:p>
            <a:r>
              <a:rPr lang="en-US"/>
              <a:t>Insert text or delete if not required</a:t>
            </a:r>
          </a:p>
        </p:txBody>
      </p:sp>
    </p:spTree>
    <p:extLst>
      <p:ext uri="{BB962C8B-B14F-4D97-AF65-F5344CB8AC3E}">
        <p14:creationId xmlns:p14="http://schemas.microsoft.com/office/powerpoint/2010/main" val="168138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1"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defRPr>
            </a:lvl1pPr>
          </a:lstStyle>
          <a:p>
            <a:pPr lvl="0"/>
            <a:r>
              <a:rPr lang="en-US"/>
              <a:t>Type heading here</a:t>
            </a:r>
            <a:endParaRPr lang="en-AU"/>
          </a:p>
        </p:txBody>
      </p:sp>
      <p:sp>
        <p:nvSpPr>
          <p:cNvPr id="12" name="Text Placeholder 3"/>
          <p:cNvSpPr>
            <a:spLocks noGrp="1"/>
          </p:cNvSpPr>
          <p:nvPr>
            <p:ph type="body" sz="quarter" idx="12" hasCustomPrompt="1"/>
          </p:nvPr>
        </p:nvSpPr>
        <p:spPr>
          <a:xfrm>
            <a:off x="416209" y="1295405"/>
            <a:ext cx="8280751" cy="2504435"/>
          </a:xfrm>
          <a:prstGeom prst="rect">
            <a:avLst/>
          </a:prstGeom>
        </p:spPr>
        <p:txBody>
          <a:bodyPr/>
          <a:lstStyle>
            <a:lvl1pPr marL="342900" indent="-342900">
              <a:lnSpc>
                <a:spcPct val="90000"/>
              </a:lnSpc>
              <a:spcBef>
                <a:spcPts val="0"/>
              </a:spcBef>
              <a:spcAft>
                <a:spcPts val="0"/>
              </a:spcAft>
              <a:buFont typeface="Arial" panose="020B0604020202020204" pitchFamily="34" charset="0"/>
              <a:buChar char="•"/>
              <a:defRPr sz="2400" b="0" baseline="0">
                <a:solidFill>
                  <a:schemeClr val="tx1"/>
                </a:solidFill>
              </a:defRPr>
            </a:lvl1pPr>
            <a:lvl2pPr>
              <a:defRPr sz="2000"/>
            </a:lvl2pPr>
            <a:lvl3pPr marL="1143000" indent="-228600">
              <a:buFont typeface="Arial" panose="020B0604020202020204" pitchFamily="34" charset="0"/>
              <a:buChar char="»"/>
              <a:defRPr sz="2000"/>
            </a:lvl3pPr>
          </a:lstStyle>
          <a:p>
            <a:pPr lvl="0"/>
            <a:r>
              <a:rPr lang="en-US"/>
              <a:t>Type text here</a:t>
            </a:r>
          </a:p>
          <a:p>
            <a:pPr lvl="1"/>
            <a:r>
              <a:rPr lang="en-US"/>
              <a:t>Second level if required</a:t>
            </a:r>
          </a:p>
          <a:p>
            <a:pPr lvl="2"/>
            <a:r>
              <a:rPr lang="en-US"/>
              <a:t>Third level if required</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oter:Text left/Image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0FB18-372E-8048-B367-776BEFCD7F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5" name="Picture Placeholder 4"/>
          <p:cNvSpPr>
            <a:spLocks noGrp="1"/>
          </p:cNvSpPr>
          <p:nvPr>
            <p:ph type="pic" sz="quarter" idx="10" hasCustomPrompt="1"/>
          </p:nvPr>
        </p:nvSpPr>
        <p:spPr>
          <a:xfrm>
            <a:off x="4570413" y="-1"/>
            <a:ext cx="4573587" cy="4276725"/>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2" name="Text Placeholder 3"/>
          <p:cNvSpPr>
            <a:spLocks noGrp="1"/>
          </p:cNvSpPr>
          <p:nvPr>
            <p:ph type="body" sz="quarter" idx="11" hasCustomPrompt="1"/>
          </p:nvPr>
        </p:nvSpPr>
        <p:spPr>
          <a:xfrm>
            <a:off x="41621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1620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oter:Text right/Image lef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5B3DD-81C4-9F4B-B660-B393B3F433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5" name="Picture Placeholder 4"/>
          <p:cNvSpPr>
            <a:spLocks noGrp="1"/>
          </p:cNvSpPr>
          <p:nvPr>
            <p:ph type="pic" sz="quarter" idx="10" hasCustomPrompt="1"/>
          </p:nvPr>
        </p:nvSpPr>
        <p:spPr>
          <a:xfrm>
            <a:off x="0" y="1"/>
            <a:ext cx="4572000" cy="4273550"/>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sp>
        <p:nvSpPr>
          <p:cNvPr id="12" name="Text Placeholder 3"/>
          <p:cNvSpPr>
            <a:spLocks noGrp="1"/>
          </p:cNvSpPr>
          <p:nvPr>
            <p:ph type="body" sz="quarter" idx="11" hasCustomPrompt="1"/>
          </p:nvPr>
        </p:nvSpPr>
        <p:spPr>
          <a:xfrm>
            <a:off x="494757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94756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extLst>
      <p:ext uri="{BB962C8B-B14F-4D97-AF65-F5344CB8AC3E}">
        <p14:creationId xmlns:p14="http://schemas.microsoft.com/office/powerpoint/2010/main" val="190336270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Full screen im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C448AA-A810-3541-838F-89503E9EE5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
            <a:ext cx="9144000" cy="4264818"/>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7682415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heading and full screen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B5293-C01E-AE4B-B09A-72C45EC0AC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247587"/>
            <a:ext cx="9144000" cy="3017231"/>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sp>
        <p:nvSpPr>
          <p:cNvPr id="5"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latin typeface="Altis UniSA" panose="020B0603030000000003" pitchFamily="34" charset="77"/>
              </a:defRPr>
            </a:lvl1pPr>
          </a:lstStyle>
          <a:p>
            <a:pPr lvl="0"/>
            <a:r>
              <a:rPr lang="en-US"/>
              <a:t>Type heading here</a:t>
            </a:r>
            <a:endParaRPr lang="en-AU"/>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5061071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8EBF3C-6C79-414F-B2F0-C45AE2BA79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4" name="Picture 3"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pic>
        <p:nvPicPr>
          <p:cNvPr id="6" name="Picture 5"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sp>
        <p:nvSpPr>
          <p:cNvPr id="9" name="Rectangle 11"/>
          <p:cNvSpPr>
            <a:spLocks noGrp="1" noChangeArrowheads="1"/>
          </p:cNvSpPr>
          <p:nvPr>
            <p:ph type="subTitle" sz="quarter" idx="1" hasCustomPrompt="1"/>
          </p:nvPr>
        </p:nvSpPr>
        <p:spPr bwMode="auto">
          <a:xfrm>
            <a:off x="0" y="3332829"/>
            <a:ext cx="9143999"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latin typeface="Altis UniSA" panose="020B0603030000000003" pitchFamily="34" charset="77"/>
              </a:defRPr>
            </a:lvl1pPr>
          </a:lstStyle>
          <a:p>
            <a:r>
              <a:rPr lang="en-US"/>
              <a:t>Insert text or delete if not required</a:t>
            </a:r>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 xmlns:a14="http://schemas.microsoft.com/office/drawing/2010/main">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304418409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0" r:id="rId2"/>
    <p:sldLayoutId id="2147483651" r:id="rId3"/>
    <p:sldLayoutId id="2147483654" r:id="rId4"/>
    <p:sldLayoutId id="2147483659" r:id="rId5"/>
    <p:sldLayoutId id="2147483660" r:id="rId6"/>
    <p:sldLayoutId id="2147483649" r:id="rId7"/>
    <p:sldLayoutId id="2147483662" r:id="rId8"/>
  </p:sldLayoutIdLst>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txStyles>
    <p:titleStyle>
      <a:lvl1pPr algn="ctr" rtl="0" eaLnBrk="1" fontAlgn="base" hangingPunct="1">
        <a:spcBef>
          <a:spcPct val="0"/>
        </a:spcBef>
        <a:spcAft>
          <a:spcPct val="0"/>
        </a:spcAft>
        <a:defRPr sz="4400">
          <a:solidFill>
            <a:schemeClr val="tx2"/>
          </a:solidFill>
          <a:latin typeface="+mj-lt"/>
          <a:ea typeface="Arial" pitchFamily="-65" charset="0"/>
          <a:cs typeface="+mj-cs"/>
        </a:defRPr>
      </a:lvl1pPr>
      <a:lvl2pPr algn="ctr" rtl="0" eaLnBrk="1" fontAlgn="base" hangingPunct="1">
        <a:spcBef>
          <a:spcPct val="0"/>
        </a:spcBef>
        <a:spcAft>
          <a:spcPct val="0"/>
        </a:spcAft>
        <a:defRPr sz="4400">
          <a:solidFill>
            <a:schemeClr val="tx2"/>
          </a:solidFill>
          <a:latin typeface="Arial" charset="0"/>
          <a:ea typeface="Arial" pitchFamily="-65" charset="0"/>
          <a:cs typeface="Arial" charset="0"/>
        </a:defRPr>
      </a:lvl2pPr>
      <a:lvl3pPr algn="ctr" rtl="0" eaLnBrk="1" fontAlgn="base" hangingPunct="1">
        <a:spcBef>
          <a:spcPct val="0"/>
        </a:spcBef>
        <a:spcAft>
          <a:spcPct val="0"/>
        </a:spcAft>
        <a:defRPr sz="4400">
          <a:solidFill>
            <a:schemeClr val="tx2"/>
          </a:solidFill>
          <a:latin typeface="Arial" charset="0"/>
          <a:ea typeface="Arial" pitchFamily="-65" charset="0"/>
          <a:cs typeface="Arial" charset="0"/>
        </a:defRPr>
      </a:lvl3pPr>
      <a:lvl4pPr algn="ctr" rtl="0" eaLnBrk="1" fontAlgn="base" hangingPunct="1">
        <a:spcBef>
          <a:spcPct val="0"/>
        </a:spcBef>
        <a:spcAft>
          <a:spcPct val="0"/>
        </a:spcAft>
        <a:defRPr sz="4400">
          <a:solidFill>
            <a:schemeClr val="tx2"/>
          </a:solidFill>
          <a:latin typeface="Arial" charset="0"/>
          <a:ea typeface="Arial" pitchFamily="-65" charset="0"/>
          <a:cs typeface="Arial" charset="0"/>
        </a:defRPr>
      </a:lvl4pPr>
      <a:lvl5pPr algn="ctr" rtl="0" eaLnBrk="1" fontAlgn="base" hangingPunct="1">
        <a:spcBef>
          <a:spcPct val="0"/>
        </a:spcBef>
        <a:spcAft>
          <a:spcPct val="0"/>
        </a:spcAft>
        <a:defRPr sz="4400">
          <a:solidFill>
            <a:schemeClr val="tx2"/>
          </a:solidFill>
          <a:latin typeface="Arial" charset="0"/>
          <a:ea typeface="Arial" pitchFamily="-65"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Arial" pitchFamily="-65"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Arial" pitchFamily="-65"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pitchFamily="-65"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p:txBody>
          <a:bodyPr/>
          <a:lstStyle/>
          <a:p>
            <a:r>
              <a:rPr lang="en-US" sz="2000" dirty="0"/>
              <a:t>Researching While Teaching Series </a:t>
            </a:r>
            <a:br>
              <a:rPr lang="en-US" sz="2000" dirty="0"/>
            </a:br>
            <a:r>
              <a:rPr lang="en-US" sz="2000" dirty="0"/>
              <a:t>Workshop #3</a:t>
            </a:r>
            <a:br>
              <a:rPr lang="en-US" sz="2000" dirty="0"/>
            </a:br>
            <a:r>
              <a:rPr lang="en-US" sz="2000" dirty="0"/>
              <a:t>Re-design </a:t>
            </a:r>
            <a:r>
              <a:rPr lang="en-US" sz="2000"/>
              <a:t>Your Pedagogy </a:t>
            </a:r>
            <a:endParaRPr lang="en-US" sz="2800" dirty="0"/>
          </a:p>
        </p:txBody>
      </p:sp>
      <p:sp>
        <p:nvSpPr>
          <p:cNvPr id="10" name="Subtitle 9"/>
          <p:cNvSpPr>
            <a:spLocks noGrp="1"/>
          </p:cNvSpPr>
          <p:nvPr>
            <p:ph type="subTitle" sz="quarter" idx="1"/>
          </p:nvPr>
        </p:nvSpPr>
        <p:spPr>
          <a:xfrm>
            <a:off x="1360073" y="3332829"/>
            <a:ext cx="6610953" cy="1249331"/>
          </a:xfrm>
        </p:spPr>
        <p:txBody>
          <a:bodyPr/>
          <a:lstStyle/>
          <a:p>
            <a:r>
              <a:rPr lang="en-AU" sz="1400" dirty="0"/>
              <a:t>Convenors: Dr Sarah Hattam &amp; Associate Professor Chris Deneen</a:t>
            </a:r>
          </a:p>
          <a:p>
            <a:r>
              <a:rPr lang="en-AU" sz="1400" dirty="0"/>
              <a:t>Guest Presenters: Associate Professor Elspeth McInnes (Chairperson of Human Research Ethics Committee) and Dr Bec Neil (Education Futures Human Research Ethics Adviser)</a:t>
            </a:r>
          </a:p>
        </p:txBody>
      </p:sp>
    </p:spTree>
    <p:extLst>
      <p:ext uri="{BB962C8B-B14F-4D97-AF65-F5344CB8AC3E}">
        <p14:creationId xmlns:p14="http://schemas.microsoft.com/office/powerpoint/2010/main" val="420613706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00" dirty="0"/>
              <a:t>Case Study 4: Enhancing group work through technology</a:t>
            </a:r>
            <a:br>
              <a:rPr lang="en-AU" sz="2000" dirty="0"/>
            </a:br>
            <a:r>
              <a:rPr lang="en-AU" sz="2000" dirty="0"/>
              <a:t>(Future Ideas: Information &amp; the Internet) (Jennifer Stokes)</a:t>
            </a:r>
          </a:p>
        </p:txBody>
      </p:sp>
      <p:sp>
        <p:nvSpPr>
          <p:cNvPr id="3" name="Text Placeholder 2"/>
          <p:cNvSpPr>
            <a:spLocks noGrp="1"/>
          </p:cNvSpPr>
          <p:nvPr>
            <p:ph type="body" sz="quarter" idx="11"/>
          </p:nvPr>
        </p:nvSpPr>
        <p:spPr>
          <a:xfrm>
            <a:off x="242761" y="841335"/>
            <a:ext cx="8415285" cy="615990"/>
          </a:xfrm>
        </p:spPr>
        <p:txBody>
          <a:bodyPr anchor="t"/>
          <a:lstStyle/>
          <a:p>
            <a:r>
              <a:rPr lang="en-AU" sz="1200" dirty="0"/>
              <a:t>The teaching challenge:</a:t>
            </a:r>
            <a:r>
              <a:rPr lang="en-AU" sz="1200" b="0" dirty="0"/>
              <a:t> Collaborative or group work is in strong demand from employers and perceived as a key ‘transferable skill’ needed for success in the 21</a:t>
            </a:r>
            <a:r>
              <a:rPr lang="en-AU" sz="1200" b="0" baseline="30000" dirty="0"/>
              <a:t>st</a:t>
            </a:r>
            <a:r>
              <a:rPr lang="en-AU" sz="1200" b="0" dirty="0"/>
              <a:t> Century (FYA 2018, p. 19). However, it is also an area fraught with difficulties for students, including interpersonal conflicts, different levels of commitment to assessment, and lack of interest in topics. </a:t>
            </a:r>
          </a:p>
          <a:p>
            <a:endParaRPr lang="en-AU" sz="1200" b="0" dirty="0"/>
          </a:p>
          <a:p>
            <a:r>
              <a:rPr lang="en-AU" sz="1200" dirty="0"/>
              <a:t>The hopeful idea:</a:t>
            </a:r>
            <a:r>
              <a:rPr lang="en-AU" sz="1200" b="0" dirty="0"/>
              <a:t> New technology and communication practices could be embedded to better support student engagement, group work, and enhance learning outcomes. </a:t>
            </a:r>
          </a:p>
          <a:p>
            <a:endParaRPr lang="en-AU" sz="1200" b="0" dirty="0"/>
          </a:p>
          <a:p>
            <a:r>
              <a:rPr lang="en-AU" sz="1200" dirty="0"/>
              <a:t>The research question:</a:t>
            </a:r>
            <a:r>
              <a:rPr lang="en-AU" sz="1200" b="0" dirty="0"/>
              <a:t> </a:t>
            </a:r>
            <a:r>
              <a:rPr lang="en-AU" sz="1200" b="0" i="1" dirty="0"/>
              <a:t>How can technology be implemented to better negotiate meaningful student-centred topics, enhance group work and lead to greater learning outcomes? </a:t>
            </a:r>
          </a:p>
          <a:p>
            <a:r>
              <a:rPr lang="en-AU" sz="1200" b="0" dirty="0"/>
              <a:t>This research particularly focuses on two areas of our enabling pedagogy: student-centred learning and activities, and curriculum design that provides choice; these are achieved by connection with the life worlds of students (Stokes 2014, pp. 119-121).</a:t>
            </a:r>
          </a:p>
          <a:p>
            <a:r>
              <a:rPr lang="en-AU" sz="1200" b="0" dirty="0"/>
              <a:t>The work has been piloted in the UniSA College information literacy course in 2018.</a:t>
            </a:r>
          </a:p>
          <a:p>
            <a:endParaRPr lang="en-AU" sz="1200" b="0" dirty="0"/>
          </a:p>
          <a:p>
            <a:endParaRPr lang="en-AU" sz="1800" b="0" dirty="0"/>
          </a:p>
        </p:txBody>
      </p:sp>
    </p:spTree>
    <p:extLst>
      <p:ext uri="{BB962C8B-B14F-4D97-AF65-F5344CB8AC3E}">
        <p14:creationId xmlns:p14="http://schemas.microsoft.com/office/powerpoint/2010/main" val="151909070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00" dirty="0"/>
              <a:t>Case Study: Breathe and focus: Using mindfulness to combat exam anxiety (Introduction to Human Behaviour) Tanya Weiler</a:t>
            </a:r>
          </a:p>
        </p:txBody>
      </p:sp>
      <p:sp>
        <p:nvSpPr>
          <p:cNvPr id="3" name="Text Placeholder 2"/>
          <p:cNvSpPr>
            <a:spLocks noGrp="1"/>
          </p:cNvSpPr>
          <p:nvPr>
            <p:ph type="body" sz="quarter" idx="11"/>
          </p:nvPr>
        </p:nvSpPr>
        <p:spPr>
          <a:xfrm>
            <a:off x="169934" y="928145"/>
            <a:ext cx="8524284" cy="615990"/>
          </a:xfrm>
        </p:spPr>
        <p:txBody>
          <a:bodyPr anchor="t"/>
          <a:lstStyle/>
          <a:p>
            <a:r>
              <a:rPr lang="en-AU" sz="1200" dirty="0"/>
              <a:t>The teaching challenge:</a:t>
            </a:r>
            <a:r>
              <a:rPr lang="en-AU" sz="1200" b="0" dirty="0"/>
              <a:t> Performance under time pressure is required for strong academic practice, yet College students express high levels of anxiety about these tasks, particularly around perceived powerlessness to control their responses in these situations. </a:t>
            </a:r>
          </a:p>
          <a:p>
            <a:endParaRPr lang="en-AU" sz="1200" b="0" dirty="0"/>
          </a:p>
          <a:p>
            <a:r>
              <a:rPr lang="en-AU" sz="1200" dirty="0"/>
              <a:t>The hopeful idea:</a:t>
            </a:r>
            <a:r>
              <a:rPr lang="en-AU" sz="1200" b="0" dirty="0"/>
              <a:t> Learning Mindfulness techniques to employ in situations of anxiety will give students agency over their stress response, enabling better performance.</a:t>
            </a:r>
          </a:p>
          <a:p>
            <a:endParaRPr lang="en-AU" sz="1200" b="0" dirty="0"/>
          </a:p>
          <a:p>
            <a:r>
              <a:rPr lang="en-AU" sz="1200" dirty="0"/>
              <a:t>The research question:</a:t>
            </a:r>
            <a:r>
              <a:rPr lang="en-AU" sz="1200" b="0" dirty="0"/>
              <a:t> </a:t>
            </a:r>
            <a:r>
              <a:rPr lang="en-AU" sz="1200" b="0" i="1" dirty="0"/>
              <a:t>How can the regular practice of mindfulness build focus and concentration to optimise performance under pressure?</a:t>
            </a:r>
          </a:p>
          <a:p>
            <a:r>
              <a:rPr lang="en-AU" sz="1200" b="0" dirty="0"/>
              <a:t>This research is underpinned by an Ethos of Care, where 'attentiveness to students' experiences, histories and needs are of foremost importance' (Bennett et al 2018). In addition, this explores recognising moments of discomfort as learning opportunities, and democratising the learning environment as vital to student experience. </a:t>
            </a:r>
          </a:p>
          <a:p>
            <a:endParaRPr lang="en-AU" sz="1500" b="0" dirty="0"/>
          </a:p>
          <a:p>
            <a:endParaRPr lang="en-AU" sz="1600" b="0" dirty="0"/>
          </a:p>
          <a:p>
            <a:endParaRPr lang="en-AU" sz="1800" b="0" dirty="0"/>
          </a:p>
        </p:txBody>
      </p:sp>
    </p:spTree>
    <p:extLst>
      <p:ext uri="{BB962C8B-B14F-4D97-AF65-F5344CB8AC3E}">
        <p14:creationId xmlns:p14="http://schemas.microsoft.com/office/powerpoint/2010/main" val="313169101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25"/>
              <a:t>Enhancing </a:t>
            </a:r>
            <a:r>
              <a:rPr lang="en-US" sz="2025"/>
              <a:t>Global Citizenship and Agency in Intro to Global Issues &amp; Identities </a:t>
            </a:r>
            <a:r>
              <a:rPr lang="en-AU" sz="2025"/>
              <a:t>(</a:t>
            </a:r>
            <a:r>
              <a:rPr lang="en-AU" sz="2025" err="1"/>
              <a:t>Snjezana</a:t>
            </a:r>
            <a:r>
              <a:rPr lang="en-AU" sz="2025"/>
              <a:t> Bilic)</a:t>
            </a:r>
          </a:p>
        </p:txBody>
      </p:sp>
      <p:sp>
        <p:nvSpPr>
          <p:cNvPr id="3" name="Text Placeholder 2"/>
          <p:cNvSpPr>
            <a:spLocks noGrp="1"/>
          </p:cNvSpPr>
          <p:nvPr>
            <p:ph type="body" sz="quarter" idx="11"/>
          </p:nvPr>
        </p:nvSpPr>
        <p:spPr>
          <a:xfrm>
            <a:off x="129473" y="920533"/>
            <a:ext cx="8538279" cy="2957401"/>
          </a:xfrm>
        </p:spPr>
        <p:txBody>
          <a:bodyPr anchor="t">
            <a:normAutofit/>
          </a:bodyPr>
          <a:lstStyle/>
          <a:p>
            <a:r>
              <a:rPr lang="en-AU" sz="1400" dirty="0"/>
              <a:t>The teaching challenge:</a:t>
            </a:r>
            <a:r>
              <a:rPr lang="en-AU" sz="1400" b="0" dirty="0"/>
              <a:t> Previously introduction to social structures left students feeling overwhelmed with world’s global issues and to extent powerless. </a:t>
            </a:r>
          </a:p>
          <a:p>
            <a:endParaRPr lang="en-AU" sz="1400" b="0" dirty="0"/>
          </a:p>
          <a:p>
            <a:r>
              <a:rPr lang="en-AU" sz="1400" dirty="0"/>
              <a:t>The hopeful idea:</a:t>
            </a:r>
            <a:r>
              <a:rPr lang="en-AU" sz="1400" b="0" dirty="0"/>
              <a:t> Being an </a:t>
            </a:r>
            <a:r>
              <a:rPr lang="en-AU" sz="1400" b="0" i="1" dirty="0"/>
              <a:t>ethical global citizen</a:t>
            </a:r>
            <a:r>
              <a:rPr lang="en-AU" sz="1400" b="0" dirty="0"/>
              <a:t> and </a:t>
            </a:r>
            <a:r>
              <a:rPr lang="en-AU" sz="1400" b="0" i="1" dirty="0"/>
              <a:t>people having power over their lives</a:t>
            </a:r>
            <a:r>
              <a:rPr lang="en-AU" sz="1400" b="0" dirty="0"/>
              <a:t> are key concepts taught in the ‘</a:t>
            </a:r>
            <a:r>
              <a:rPr lang="en-AU" sz="1400" b="0" i="1" dirty="0"/>
              <a:t>Introduction to Global Issues and Identities’ </a:t>
            </a:r>
            <a:r>
              <a:rPr lang="en-AU" sz="1400" b="0" dirty="0"/>
              <a:t>course. The students are required to demonstrate an understanding and praxis of this. </a:t>
            </a:r>
          </a:p>
          <a:p>
            <a:endParaRPr lang="en-AU" sz="1400" b="0" dirty="0"/>
          </a:p>
          <a:p>
            <a:r>
              <a:rPr lang="en-AU" sz="1400" dirty="0"/>
              <a:t>The research question/challenge:</a:t>
            </a:r>
            <a:r>
              <a:rPr lang="en-AU" sz="1400" b="0" dirty="0"/>
              <a:t> How does utilising elements of enabling pedagogy – specifically being </a:t>
            </a:r>
            <a:r>
              <a:rPr lang="en-AU" sz="1400" b="0" i="1" dirty="0"/>
              <a:t>culturally responsive</a:t>
            </a:r>
            <a:r>
              <a:rPr lang="en-AU" sz="1400" b="0" dirty="0"/>
              <a:t> in an attempt to achieve </a:t>
            </a:r>
            <a:r>
              <a:rPr lang="en-AU" sz="1400" b="0" i="1" dirty="0"/>
              <a:t>transformation </a:t>
            </a:r>
            <a:r>
              <a:rPr lang="en-AU" sz="1400" b="0" dirty="0"/>
              <a:t>and enhance student’s </a:t>
            </a:r>
            <a:r>
              <a:rPr lang="en-AU" sz="1400" b="0" i="1" dirty="0"/>
              <a:t>social justice </a:t>
            </a:r>
            <a:r>
              <a:rPr lang="en-AU" sz="1400" b="0" dirty="0"/>
              <a:t>commitment - increase students' engagement with and understanding of complex sociological concepts and enhance student’s sense of agency</a:t>
            </a:r>
          </a:p>
          <a:p>
            <a:endParaRPr lang="en-AU" sz="1800" b="0" dirty="0"/>
          </a:p>
        </p:txBody>
      </p:sp>
    </p:spTree>
    <p:extLst>
      <p:ext uri="{BB962C8B-B14F-4D97-AF65-F5344CB8AC3E}">
        <p14:creationId xmlns:p14="http://schemas.microsoft.com/office/powerpoint/2010/main" val="354707845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B1DAC61-4960-40B9-9E4D-9ECD0CC6A98F}"/>
              </a:ext>
            </a:extLst>
          </p:cNvPr>
          <p:cNvSpPr>
            <a:spLocks noGrp="1"/>
          </p:cNvSpPr>
          <p:nvPr>
            <p:ph type="body" sz="quarter" idx="10"/>
          </p:nvPr>
        </p:nvSpPr>
        <p:spPr/>
        <p:txBody>
          <a:bodyPr anchor="t">
            <a:normAutofit fontScale="77500" lnSpcReduction="20000"/>
          </a:bodyPr>
          <a:lstStyle/>
          <a:p>
            <a:r>
              <a:rPr lang="en-AU" sz="2025"/>
              <a:t>Enhancing </a:t>
            </a:r>
            <a:r>
              <a:rPr lang="en-US" sz="2025"/>
              <a:t>Global Citizenship and Agency in Intro to Global Issues &amp; Identities (cont.)</a:t>
            </a:r>
            <a:endParaRPr lang="en-US"/>
          </a:p>
        </p:txBody>
      </p:sp>
      <p:sp>
        <p:nvSpPr>
          <p:cNvPr id="3" name="Text Placeholder 2">
            <a:extLst>
              <a:ext uri="{FF2B5EF4-FFF2-40B4-BE49-F238E27FC236}">
                <a16:creationId xmlns:a16="http://schemas.microsoft.com/office/drawing/2014/main" id="{B50FE56B-C532-4078-AACB-291079499AA0}"/>
              </a:ext>
            </a:extLst>
          </p:cNvPr>
          <p:cNvSpPr>
            <a:spLocks noGrp="1"/>
          </p:cNvSpPr>
          <p:nvPr>
            <p:ph type="body" sz="quarter" idx="11"/>
          </p:nvPr>
        </p:nvSpPr>
        <p:spPr>
          <a:xfrm>
            <a:off x="210393" y="971551"/>
            <a:ext cx="8447653" cy="2815258"/>
          </a:xfrm>
        </p:spPr>
        <p:txBody>
          <a:bodyPr anchor="t">
            <a:normAutofit/>
          </a:bodyPr>
          <a:lstStyle/>
          <a:p>
            <a:r>
              <a:rPr lang="en-US" sz="1300" dirty="0"/>
              <a:t>Outcomes: </a:t>
            </a:r>
          </a:p>
          <a:p>
            <a:r>
              <a:rPr lang="en-US" sz="1300" dirty="0"/>
              <a:t>What have I learned about my practice?</a:t>
            </a:r>
            <a:r>
              <a:rPr lang="en-US" sz="1300" b="0" dirty="0"/>
              <a:t> </a:t>
            </a:r>
          </a:p>
          <a:p>
            <a:r>
              <a:rPr lang="en-US" sz="1300" b="0" dirty="0"/>
              <a:t>Introduction of an additional reflective post entry on agency –enhanced student's reflection about agency; in the final essay most students selected 'global citizenship' question arguing it is very important; </a:t>
            </a:r>
          </a:p>
          <a:p>
            <a:r>
              <a:rPr lang="en-US" sz="1300" b="0" dirty="0"/>
              <a:t>Personal challenge to overcome pragmatic IR power-relations- thinking</a:t>
            </a:r>
          </a:p>
          <a:p>
            <a:endParaRPr lang="en-US" sz="1300" b="0" dirty="0"/>
          </a:p>
          <a:p>
            <a:r>
              <a:rPr lang="en-US" sz="1300" dirty="0"/>
              <a:t>Providing a balanced approach has impacted positively on my own pedagogy – </a:t>
            </a:r>
            <a:r>
              <a:rPr lang="en-US" sz="1300" b="0" dirty="0"/>
              <a:t>seeing a sense of hope, agency and activism in students has enthused me to continue with this practice</a:t>
            </a:r>
          </a:p>
          <a:p>
            <a:endParaRPr lang="en-US" sz="1300" b="0" dirty="0"/>
          </a:p>
          <a:p>
            <a:r>
              <a:rPr lang="en-US" sz="1300" dirty="0"/>
              <a:t>What have I learned about collaborative action research?</a:t>
            </a:r>
            <a:r>
              <a:rPr lang="en-US" sz="1300" b="0" dirty="0"/>
              <a:t> </a:t>
            </a:r>
          </a:p>
          <a:p>
            <a:r>
              <a:rPr lang="en-US" sz="1300" b="0" dirty="0"/>
              <a:t>Sharing ideas, discussing teaching challenges and how my colleagues have dealt with these has been enormously beneficial to improving my own pedagogical approaches </a:t>
            </a:r>
          </a:p>
          <a:p>
            <a:endParaRPr lang="en-US" sz="1800" b="0" dirty="0"/>
          </a:p>
          <a:p>
            <a:endParaRPr lang="en-US" sz="1575" b="0" dirty="0"/>
          </a:p>
        </p:txBody>
      </p:sp>
      <p:pic>
        <p:nvPicPr>
          <p:cNvPr id="4" name="Picture 4">
            <a:extLst>
              <a:ext uri="{FF2B5EF4-FFF2-40B4-BE49-F238E27FC236}">
                <a16:creationId xmlns:a16="http://schemas.microsoft.com/office/drawing/2014/main" id="{55096A0E-C73A-4AE6-857C-12281E653D3A}"/>
              </a:ext>
            </a:extLst>
          </p:cNvPr>
          <p:cNvPicPr>
            <a:picLocks noChangeAspect="1"/>
          </p:cNvPicPr>
          <p:nvPr/>
        </p:nvPicPr>
        <p:blipFill>
          <a:blip r:embed="rId2"/>
          <a:stretch>
            <a:fillRect/>
          </a:stretch>
        </p:blipFill>
        <p:spPr>
          <a:xfrm>
            <a:off x="7725199" y="3952575"/>
            <a:ext cx="978423" cy="971189"/>
          </a:xfrm>
          <a:prstGeom prst="rect">
            <a:avLst/>
          </a:prstGeom>
        </p:spPr>
      </p:pic>
    </p:spTree>
    <p:extLst>
      <p:ext uri="{BB962C8B-B14F-4D97-AF65-F5344CB8AC3E}">
        <p14:creationId xmlns:p14="http://schemas.microsoft.com/office/powerpoint/2010/main" val="230137060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2A5407-32BA-4E1F-B46F-B3DF8D91152B}"/>
              </a:ext>
            </a:extLst>
          </p:cNvPr>
          <p:cNvSpPr>
            <a:spLocks noGrp="1"/>
          </p:cNvSpPr>
          <p:nvPr>
            <p:ph type="body" sz="quarter" idx="11"/>
          </p:nvPr>
        </p:nvSpPr>
        <p:spPr/>
        <p:txBody>
          <a:bodyPr/>
          <a:lstStyle/>
          <a:p>
            <a:r>
              <a:rPr lang="en-AU" dirty="0"/>
              <a:t>Suggested Groups </a:t>
            </a:r>
            <a:endParaRPr lang="en-US" dirty="0"/>
          </a:p>
        </p:txBody>
      </p:sp>
      <p:sp>
        <p:nvSpPr>
          <p:cNvPr id="3" name="Text Placeholder 2">
            <a:extLst>
              <a:ext uri="{FF2B5EF4-FFF2-40B4-BE49-F238E27FC236}">
                <a16:creationId xmlns:a16="http://schemas.microsoft.com/office/drawing/2014/main" id="{45ED2A53-38B8-4550-8E25-62CAD57984A8}"/>
              </a:ext>
            </a:extLst>
          </p:cNvPr>
          <p:cNvSpPr>
            <a:spLocks noGrp="1"/>
          </p:cNvSpPr>
          <p:nvPr>
            <p:ph type="body" sz="quarter" idx="12"/>
          </p:nvPr>
        </p:nvSpPr>
        <p:spPr/>
        <p:txBody>
          <a:bodyPr/>
          <a:lstStyle/>
          <a:p>
            <a:r>
              <a:rPr lang="en-AU" dirty="0"/>
              <a:t>1: Pedagogies of Care &amp; Dialogic F2F(Karen, Ian, Sharron) </a:t>
            </a:r>
          </a:p>
          <a:p>
            <a:r>
              <a:rPr lang="en-AU" dirty="0"/>
              <a:t>2: Dialogic approaches On-line (Anna, Subha, John, Sandy</a:t>
            </a:r>
          </a:p>
          <a:p>
            <a:r>
              <a:rPr lang="en-AU" dirty="0"/>
              <a:t>3: Critical pedagogy and identity (Anne, Katie, Saira, Abdullatif)</a:t>
            </a:r>
          </a:p>
          <a:p>
            <a:r>
              <a:rPr lang="en-AU" dirty="0"/>
              <a:t>4: Authentic Assessment (Lisa, Josephine, Katrina) </a:t>
            </a:r>
            <a:endParaRPr lang="en-US" dirty="0"/>
          </a:p>
        </p:txBody>
      </p:sp>
    </p:spTree>
    <p:extLst>
      <p:ext uri="{BB962C8B-B14F-4D97-AF65-F5344CB8AC3E}">
        <p14:creationId xmlns:p14="http://schemas.microsoft.com/office/powerpoint/2010/main" val="174718211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FD9794A-27AF-4408-A296-7FE08BCD80EA}"/>
              </a:ext>
            </a:extLst>
          </p:cNvPr>
          <p:cNvSpPr>
            <a:spLocks noGrp="1"/>
          </p:cNvSpPr>
          <p:nvPr>
            <p:ph type="body" sz="quarter" idx="11"/>
          </p:nvPr>
        </p:nvSpPr>
        <p:spPr/>
        <p:txBody>
          <a:bodyPr/>
          <a:lstStyle/>
          <a:p>
            <a:pPr marL="0" indent="0">
              <a:buNone/>
            </a:pP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TextBox 3">
            <a:extLst>
              <a:ext uri="{FF2B5EF4-FFF2-40B4-BE49-F238E27FC236}">
                <a16:creationId xmlns:a16="http://schemas.microsoft.com/office/drawing/2014/main" id="{B31C733E-91E9-47D6-B423-B6F3F5C872A1}"/>
              </a:ext>
            </a:extLst>
          </p:cNvPr>
          <p:cNvSpPr txBox="1"/>
          <p:nvPr/>
        </p:nvSpPr>
        <p:spPr>
          <a:xfrm>
            <a:off x="663108" y="843622"/>
            <a:ext cx="7485133" cy="2308324"/>
          </a:xfrm>
          <a:prstGeom prst="rect">
            <a:avLst/>
          </a:prstGeom>
          <a:noFill/>
        </p:spPr>
        <p:txBody>
          <a:bodyPr wrap="square">
            <a:spAutoFit/>
          </a:bodyPr>
          <a:lstStyle/>
          <a:p>
            <a:pPr marL="0" indent="0">
              <a:buNone/>
            </a:pPr>
            <a:r>
              <a:rPr lang="en-AU" dirty="0">
                <a:latin typeface="Calibri" panose="020F0502020204030204" pitchFamily="34" charset="0"/>
                <a:ea typeface="Calibri" panose="020F0502020204030204" pitchFamily="34" charset="0"/>
                <a:cs typeface="Times New Roman" panose="02020603050405020304" pitchFamily="18" charset="0"/>
              </a:rPr>
              <a:t>9:50 Sharing of development of hopeful ideas on template (Chris) </a:t>
            </a:r>
          </a:p>
          <a:p>
            <a:pPr marL="0" indent="0">
              <a:buNone/>
            </a:pPr>
            <a:endParaRPr lang="en-AU"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dirty="0">
                <a:latin typeface="Calibri" panose="020F0502020204030204" pitchFamily="34" charset="0"/>
                <a:ea typeface="Calibri" panose="020F0502020204030204" pitchFamily="34" charset="0"/>
                <a:cs typeface="Times New Roman" panose="02020603050405020304" pitchFamily="18" charset="0"/>
              </a:rPr>
              <a:t>Task: In break-out rooms, building on your discussions last time with Rob’s guidance, share your template. </a:t>
            </a:r>
          </a:p>
          <a:p>
            <a:pPr marL="0" indent="0">
              <a:buNone/>
            </a:pPr>
            <a:r>
              <a:rPr lang="en-AU" dirty="0">
                <a:latin typeface="Calibri" panose="020F0502020204030204" pitchFamily="34" charset="0"/>
                <a:ea typeface="Calibri" panose="020F0502020204030204" pitchFamily="34" charset="0"/>
                <a:cs typeface="Times New Roman" panose="02020603050405020304" pitchFamily="18" charset="0"/>
              </a:rPr>
              <a:t>	Share in the larger group </a:t>
            </a:r>
          </a:p>
        </p:txBody>
      </p:sp>
    </p:spTree>
    <p:extLst>
      <p:ext uri="{BB962C8B-B14F-4D97-AF65-F5344CB8AC3E}">
        <p14:creationId xmlns:p14="http://schemas.microsoft.com/office/powerpoint/2010/main" val="214603593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512BB08-C47D-4030-8338-E73250CE592A}"/>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DC16F9B4-4C55-4299-A321-96F40BA7941F}"/>
              </a:ext>
            </a:extLst>
          </p:cNvPr>
          <p:cNvSpPr>
            <a:spLocks noGrp="1"/>
          </p:cNvSpPr>
          <p:nvPr>
            <p:ph type="body" sz="quarter" idx="12"/>
          </p:nvPr>
        </p:nvSpPr>
        <p:spPr/>
        <p:txBody>
          <a:bodyPr/>
          <a:lstStyle/>
          <a:p>
            <a:pPr marL="0" indent="0">
              <a:buNone/>
            </a:pPr>
            <a:r>
              <a:rPr lang="en-AU" dirty="0"/>
              <a:t>10.50 Morning Tea </a:t>
            </a:r>
            <a:endParaRPr lang="en-US" dirty="0"/>
          </a:p>
        </p:txBody>
      </p:sp>
    </p:spTree>
    <p:extLst>
      <p:ext uri="{BB962C8B-B14F-4D97-AF65-F5344CB8AC3E}">
        <p14:creationId xmlns:p14="http://schemas.microsoft.com/office/powerpoint/2010/main" val="2771530146"/>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3FF0848-9533-4002-AC7F-21323C5DFA58}"/>
              </a:ext>
            </a:extLst>
          </p:cNvPr>
          <p:cNvSpPr>
            <a:spLocks noGrp="1"/>
          </p:cNvSpPr>
          <p:nvPr>
            <p:ph type="body" sz="quarter" idx="12"/>
          </p:nvPr>
        </p:nvSpPr>
        <p:spPr>
          <a:xfrm>
            <a:off x="367656" y="809883"/>
            <a:ext cx="8280751" cy="2504435"/>
          </a:xfrm>
        </p:spPr>
        <p:txBody>
          <a:bodyPr/>
          <a:lstStyle/>
          <a:p>
            <a:pPr marL="0" indent="0" fontAlgn="base">
              <a:lnSpc>
                <a:spcPct val="90000"/>
              </a:lnSpc>
              <a:buNone/>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 </a:t>
            </a:r>
            <a:r>
              <a:rPr lang="en-AU"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00</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Reflection on readings (Chris and Sarah) </a:t>
            </a:r>
          </a:p>
          <a:p>
            <a:pPr marL="0" indent="0" fontAlgn="base">
              <a:lnSpc>
                <a:spcPct val="90000"/>
              </a:lnSpc>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fontAlgn="base">
              <a:lnSpc>
                <a:spcPct val="90000"/>
              </a:lnSpc>
              <a:buNone/>
              <a:tabLst>
                <a:tab pos="457200" algn="l"/>
              </a:tabLst>
            </a:pPr>
            <a:r>
              <a:rPr lang="en-A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Schratz</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M. (1992) Researching while teaching: an action research approach in higher education, </a:t>
            </a:r>
            <a:r>
              <a:rPr lang="en-A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Studies in Higher Education</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17(1), 81-95. </a:t>
            </a:r>
          </a:p>
          <a:p>
            <a:pPr marL="0" lvl="0" indent="0" fontAlgn="base">
              <a:lnSpc>
                <a:spcPct val="90000"/>
              </a:lnSpc>
              <a:buNone/>
              <a:tabLst>
                <a:tab pos="457200" algn="l"/>
              </a:tabLs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fontAlgn="base">
              <a:lnSpc>
                <a:spcPct val="90000"/>
              </a:lnSpc>
              <a:buNone/>
              <a:tabLst>
                <a:tab pos="457200" algn="l"/>
              </a:tabLst>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Stephen </a:t>
            </a:r>
            <a:r>
              <a:rPr lang="en-A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Kemmis</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(2009) Action research as a practice‐based practice, </a:t>
            </a:r>
            <a:r>
              <a:rPr lang="en-A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Educational Action Research</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17:3, 463-474.</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fontAlgn="base">
              <a:lnSpc>
                <a:spcPct val="90000"/>
              </a:lnSpc>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18857292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9C16EF0-7126-421B-94FF-59D13A12B0C2}"/>
              </a:ext>
            </a:extLst>
          </p:cNvPr>
          <p:cNvSpPr>
            <a:spLocks noGrp="1"/>
          </p:cNvSpPr>
          <p:nvPr>
            <p:ph type="body" sz="quarter" idx="11"/>
          </p:nvPr>
        </p:nvSpPr>
        <p:spPr/>
        <p:txBody>
          <a:bodyPr/>
          <a:lstStyle/>
          <a:p>
            <a:r>
              <a:rPr lang="en-AU" sz="1800" dirty="0">
                <a:latin typeface="Calibri" panose="020F0502020204030204" pitchFamily="34" charset="0"/>
                <a:ea typeface="Calibri" panose="020F0502020204030204" pitchFamily="34" charset="0"/>
                <a:cs typeface="Times New Roman" panose="02020603050405020304" pitchFamily="18" charset="0"/>
              </a:rPr>
              <a:t>Schratz, M. (1992) Researching while teaching: an action research approach in higher education, </a:t>
            </a:r>
            <a:r>
              <a:rPr lang="en-AU" sz="1800" i="1" dirty="0">
                <a:latin typeface="Calibri" panose="020F0502020204030204" pitchFamily="34" charset="0"/>
                <a:ea typeface="Calibri" panose="020F0502020204030204" pitchFamily="34" charset="0"/>
                <a:cs typeface="Times New Roman" panose="02020603050405020304" pitchFamily="18" charset="0"/>
              </a:rPr>
              <a:t>Studies in Higher Education</a:t>
            </a:r>
            <a:r>
              <a:rPr lang="en-AU" sz="1800" dirty="0">
                <a:latin typeface="Calibri" panose="020F0502020204030204" pitchFamily="34" charset="0"/>
                <a:ea typeface="Calibri" panose="020F0502020204030204" pitchFamily="34" charset="0"/>
                <a:cs typeface="Times New Roman" panose="02020603050405020304" pitchFamily="18" charset="0"/>
              </a:rPr>
              <a:t>, 17(1), 81-95. </a:t>
            </a:r>
          </a:p>
          <a:p>
            <a:endParaRPr lang="en-US" dirty="0"/>
          </a:p>
        </p:txBody>
      </p:sp>
      <p:sp>
        <p:nvSpPr>
          <p:cNvPr id="3" name="Text Placeholder 2">
            <a:extLst>
              <a:ext uri="{FF2B5EF4-FFF2-40B4-BE49-F238E27FC236}">
                <a16:creationId xmlns:a16="http://schemas.microsoft.com/office/drawing/2014/main" id="{53741DF9-0272-4E9D-9015-868DAF4CDE20}"/>
              </a:ext>
            </a:extLst>
          </p:cNvPr>
          <p:cNvSpPr>
            <a:spLocks noGrp="1"/>
          </p:cNvSpPr>
          <p:nvPr>
            <p:ph type="body" sz="quarter" idx="12"/>
          </p:nvPr>
        </p:nvSpPr>
        <p:spPr>
          <a:xfrm>
            <a:off x="359565" y="1076327"/>
            <a:ext cx="8280751" cy="2504435"/>
          </a:xfrm>
        </p:spPr>
        <p:txBody>
          <a:bodyPr/>
          <a:lstStyle/>
          <a:p>
            <a:pPr marL="0" indent="0">
              <a:buNone/>
            </a:pPr>
            <a:r>
              <a:rPr lang="en-AU" sz="1600" b="1" i="1" dirty="0"/>
              <a:t>Schratz article provides a technical/methodological/critical lens to consider action research process. </a:t>
            </a:r>
          </a:p>
          <a:p>
            <a:pPr marL="0" indent="0">
              <a:buNone/>
            </a:pPr>
            <a:endParaRPr lang="en-AU" sz="1400" dirty="0"/>
          </a:p>
          <a:p>
            <a:pPr marL="0" indent="0">
              <a:buNone/>
            </a:pPr>
            <a:r>
              <a:rPr lang="en-AU" sz="1400" dirty="0"/>
              <a:t>Instruments for action research: </a:t>
            </a:r>
          </a:p>
          <a:p>
            <a:pPr>
              <a:buAutoNum type="arabicPeriod"/>
            </a:pPr>
            <a:r>
              <a:rPr lang="en-AU" sz="1400" dirty="0"/>
              <a:t>Instant feedback – handing out 2 questions at the end of the lesson to students </a:t>
            </a:r>
          </a:p>
          <a:p>
            <a:pPr>
              <a:buAutoNum type="arabicPeriod"/>
            </a:pPr>
            <a:r>
              <a:rPr lang="en-AU" sz="1400" dirty="0"/>
              <a:t>Questionnaire – multiple choice questions </a:t>
            </a:r>
          </a:p>
          <a:p>
            <a:pPr>
              <a:buAutoNum type="arabicPeriod"/>
            </a:pPr>
            <a:r>
              <a:rPr lang="en-AU" sz="1400" dirty="0"/>
              <a:t>Sentence completion – phrases indicating the beginnings of evaluative statements (such as feelings, opinions, values etc)</a:t>
            </a:r>
          </a:p>
          <a:p>
            <a:pPr>
              <a:buAutoNum type="arabicPeriod"/>
            </a:pPr>
            <a:r>
              <a:rPr lang="en-AU" sz="1400" dirty="0"/>
              <a:t>Open Letter – writing a letter to the class to support overcoming a challenge</a:t>
            </a:r>
          </a:p>
          <a:p>
            <a:pPr>
              <a:buAutoNum type="arabicPeriod"/>
            </a:pPr>
            <a:r>
              <a:rPr lang="en-AU" sz="1400" dirty="0"/>
              <a:t>Journal book – Tracking personal thoughts and professional experiences – can be adopted by both educator and student </a:t>
            </a:r>
          </a:p>
          <a:p>
            <a:pPr>
              <a:buAutoNum type="arabicPeriod"/>
            </a:pPr>
            <a:r>
              <a:rPr lang="en-AU" sz="1400" dirty="0"/>
              <a:t>Classroom observation – invite a person you trust to offer supportive observation of teaching in action (teaching squares) </a:t>
            </a:r>
          </a:p>
          <a:p>
            <a:pPr>
              <a:buAutoNum type="arabicPeriod"/>
            </a:pPr>
            <a:r>
              <a:rPr lang="en-AU" sz="1400" dirty="0"/>
              <a:t>Audio-visual – offers potential for ‘critical’ lens of teaching performance </a:t>
            </a:r>
          </a:p>
          <a:p>
            <a:pPr>
              <a:buAutoNum type="arabicPeriod"/>
            </a:pPr>
            <a:r>
              <a:rPr lang="en-AU" sz="1400" dirty="0"/>
              <a:t>Interview triangle – with in-put from educator, student &amp; 3</a:t>
            </a:r>
            <a:r>
              <a:rPr lang="en-AU" sz="1400" baseline="30000" dirty="0"/>
              <a:t>rd</a:t>
            </a:r>
            <a:r>
              <a:rPr lang="en-AU" sz="1400" dirty="0"/>
              <a:t> person </a:t>
            </a:r>
          </a:p>
          <a:p>
            <a:pPr>
              <a:buAutoNum type="arabicPeriod"/>
            </a:pPr>
            <a:endParaRPr lang="en-AU" sz="1400" dirty="0"/>
          </a:p>
          <a:p>
            <a:pPr>
              <a:buAutoNum type="arabicPeriod"/>
            </a:pPr>
            <a:endParaRPr lang="en-AU" sz="1600" dirty="0"/>
          </a:p>
          <a:p>
            <a:pPr marL="0" indent="0">
              <a:buNone/>
            </a:pPr>
            <a:endParaRPr lang="en-AU" sz="1600" dirty="0"/>
          </a:p>
          <a:p>
            <a:pPr marL="0" indent="0">
              <a:buNone/>
            </a:pPr>
            <a:endParaRPr lang="en-US" sz="1600" dirty="0"/>
          </a:p>
        </p:txBody>
      </p:sp>
    </p:spTree>
    <p:extLst>
      <p:ext uri="{BB962C8B-B14F-4D97-AF65-F5344CB8AC3E}">
        <p14:creationId xmlns:p14="http://schemas.microsoft.com/office/powerpoint/2010/main" val="211093601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F4EDC9-8590-40B6-8CCA-02EA2AFB8671}"/>
              </a:ext>
            </a:extLst>
          </p:cNvPr>
          <p:cNvSpPr>
            <a:spLocks noGrp="1"/>
          </p:cNvSpPr>
          <p:nvPr>
            <p:ph type="body" sz="quarter" idx="11"/>
          </p:nvPr>
        </p:nvSpPr>
        <p:spPr/>
        <p:txBody>
          <a:bodyPr/>
          <a:lstStyle/>
          <a:p>
            <a:r>
              <a:rPr lang="en-AU" dirty="0"/>
              <a:t>Questions </a:t>
            </a:r>
            <a:endParaRPr lang="en-US" dirty="0"/>
          </a:p>
        </p:txBody>
      </p:sp>
      <p:sp>
        <p:nvSpPr>
          <p:cNvPr id="3" name="Text Placeholder 2">
            <a:extLst>
              <a:ext uri="{FF2B5EF4-FFF2-40B4-BE49-F238E27FC236}">
                <a16:creationId xmlns:a16="http://schemas.microsoft.com/office/drawing/2014/main" id="{816A5C30-1F30-4DB7-887D-D6265B2FFBAD}"/>
              </a:ext>
            </a:extLst>
          </p:cNvPr>
          <p:cNvSpPr>
            <a:spLocks noGrp="1"/>
          </p:cNvSpPr>
          <p:nvPr>
            <p:ph type="body" sz="quarter" idx="12"/>
          </p:nvPr>
        </p:nvSpPr>
        <p:spPr/>
        <p:txBody>
          <a:bodyPr/>
          <a:lstStyle/>
          <a:p>
            <a:pPr marL="0" indent="0">
              <a:buNone/>
            </a:pPr>
            <a:r>
              <a:rPr lang="en-AU" dirty="0"/>
              <a:t>Which instruments appealed to you as useful for your project? </a:t>
            </a:r>
          </a:p>
          <a:p>
            <a:pPr marL="0" indent="0">
              <a:buNone/>
            </a:pPr>
            <a:endParaRPr lang="en-AU" dirty="0"/>
          </a:p>
          <a:p>
            <a:pPr marL="0" indent="0">
              <a:buNone/>
            </a:pPr>
            <a:r>
              <a:rPr lang="en-AU" dirty="0"/>
              <a:t>What are your perspectives on the qualitative/quantitative binary to search for evidence of your teaching impact? </a:t>
            </a:r>
          </a:p>
          <a:p>
            <a:pPr marL="0" indent="0">
              <a:buNone/>
            </a:pPr>
            <a:endParaRPr lang="en-US" dirty="0"/>
          </a:p>
        </p:txBody>
      </p:sp>
    </p:spTree>
    <p:extLst>
      <p:ext uri="{BB962C8B-B14F-4D97-AF65-F5344CB8AC3E}">
        <p14:creationId xmlns:p14="http://schemas.microsoft.com/office/powerpoint/2010/main" val="137610130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318D1-BCDC-47E7-BB82-0565076E15B1}"/>
              </a:ext>
            </a:extLst>
          </p:cNvPr>
          <p:cNvSpPr>
            <a:spLocks noGrp="1"/>
          </p:cNvSpPr>
          <p:nvPr>
            <p:ph type="body" sz="quarter" idx="10"/>
          </p:nvPr>
        </p:nvSpPr>
        <p:spPr>
          <a:xfrm>
            <a:off x="1303515" y="896462"/>
            <a:ext cx="6193631" cy="364331"/>
          </a:xfrm>
        </p:spPr>
        <p:txBody>
          <a:bodyPr>
            <a:noAutofit/>
          </a:bodyPr>
          <a:lstStyle/>
          <a:p>
            <a:pPr algn="ctr"/>
            <a:r>
              <a:rPr lang="en-AU" sz="2475" dirty="0"/>
              <a:t>Acknowledgement of Country </a:t>
            </a:r>
            <a:endParaRPr lang="en-US" sz="2475" dirty="0"/>
          </a:p>
        </p:txBody>
      </p:sp>
      <p:sp>
        <p:nvSpPr>
          <p:cNvPr id="3" name="Text Placeholder 2">
            <a:extLst>
              <a:ext uri="{FF2B5EF4-FFF2-40B4-BE49-F238E27FC236}">
                <a16:creationId xmlns:a16="http://schemas.microsoft.com/office/drawing/2014/main" id="{004BA638-4E8D-4AFB-9965-69AB59A06B7A}"/>
              </a:ext>
            </a:extLst>
          </p:cNvPr>
          <p:cNvSpPr>
            <a:spLocks noGrp="1"/>
          </p:cNvSpPr>
          <p:nvPr>
            <p:ph type="body" sz="quarter" idx="11"/>
          </p:nvPr>
        </p:nvSpPr>
        <p:spPr>
          <a:xfrm>
            <a:off x="445062" y="896462"/>
            <a:ext cx="8083943" cy="2587904"/>
          </a:xfrm>
        </p:spPr>
        <p:txBody>
          <a:bodyPr>
            <a:normAutofit/>
          </a:bodyPr>
          <a:lstStyle/>
          <a:p>
            <a:pPr algn="just"/>
            <a:r>
              <a:rPr lang="en-US" dirty="0"/>
              <a:t> </a:t>
            </a:r>
          </a:p>
          <a:p>
            <a:pPr algn="just"/>
            <a:r>
              <a:rPr lang="en-US" dirty="0"/>
              <a:t> </a:t>
            </a:r>
          </a:p>
          <a:p>
            <a:pPr algn="just"/>
            <a:r>
              <a:rPr lang="en-US" sz="1800" b="0" dirty="0"/>
              <a:t>We respectfully acknowledge the Kaurna, </a:t>
            </a:r>
            <a:r>
              <a:rPr lang="en-US" sz="1800" b="0" dirty="0" err="1"/>
              <a:t>Boandik</a:t>
            </a:r>
            <a:r>
              <a:rPr lang="en-US" sz="1800" b="0" dirty="0"/>
              <a:t> and </a:t>
            </a:r>
            <a:r>
              <a:rPr lang="en-US" sz="1800" b="0" dirty="0" err="1"/>
              <a:t>Barngarla</a:t>
            </a:r>
            <a:r>
              <a:rPr lang="en-US" sz="1800" b="0" dirty="0"/>
              <a:t> First Nations Peoples and their Elders past and present, who are the First Nations’ traditional owners of the land that are now home to the University of South Australia’s campuses in Adelaide, Mount Gambier and Whyalla.</a:t>
            </a:r>
          </a:p>
          <a:p>
            <a:pPr algn="just"/>
            <a:endParaRPr lang="en-US" dirty="0"/>
          </a:p>
        </p:txBody>
      </p:sp>
    </p:spTree>
    <p:extLst>
      <p:ext uri="{BB962C8B-B14F-4D97-AF65-F5344CB8AC3E}">
        <p14:creationId xmlns:p14="http://schemas.microsoft.com/office/powerpoint/2010/main" val="38548873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D06356-DA16-4A0F-8BBB-E28CA4660E98}"/>
              </a:ext>
            </a:extLst>
          </p:cNvPr>
          <p:cNvSpPr>
            <a:spLocks noGrp="1"/>
          </p:cNvSpPr>
          <p:nvPr>
            <p:ph type="body" sz="quarter" idx="11"/>
          </p:nvPr>
        </p:nvSpPr>
        <p:spPr/>
        <p:txBody>
          <a:bodyPr/>
          <a:lstStyle/>
          <a:p>
            <a:r>
              <a:rPr lang="en-AU" dirty="0"/>
              <a:t>Provocation </a:t>
            </a:r>
            <a:endParaRPr lang="en-US" dirty="0"/>
          </a:p>
        </p:txBody>
      </p:sp>
      <p:sp>
        <p:nvSpPr>
          <p:cNvPr id="3" name="Text Placeholder 2">
            <a:extLst>
              <a:ext uri="{FF2B5EF4-FFF2-40B4-BE49-F238E27FC236}">
                <a16:creationId xmlns:a16="http://schemas.microsoft.com/office/drawing/2014/main" id="{D19D82F8-0962-4F75-AF98-71817248C22E}"/>
              </a:ext>
            </a:extLst>
          </p:cNvPr>
          <p:cNvSpPr>
            <a:spLocks noGrp="1"/>
          </p:cNvSpPr>
          <p:nvPr>
            <p:ph type="body" sz="quarter" idx="12"/>
          </p:nvPr>
        </p:nvSpPr>
        <p:spPr/>
        <p:txBody>
          <a:bodyPr/>
          <a:lstStyle/>
          <a:p>
            <a:pPr marL="0" indent="0">
              <a:buNone/>
            </a:pPr>
            <a:r>
              <a:rPr lang="en-AU" sz="2000" dirty="0"/>
              <a:t>Smyth argues that teachers have to ‘critically’ confront their work in the classroom, that is, in the act of teaching itself. “The starting point lies in the teachers theorising their own practice in ways that involves them in coming to see how their own understandings have become limited and distorted by non-educational forces, such as institutional structures and political constraints” (cited in Schratz 1992, p. 90). </a:t>
            </a:r>
          </a:p>
          <a:p>
            <a:pPr marL="0" indent="0">
              <a:buNone/>
            </a:pPr>
            <a:endParaRPr lang="en-AU" sz="2000" dirty="0"/>
          </a:p>
          <a:p>
            <a:pPr marL="0" indent="0">
              <a:buNone/>
            </a:pPr>
            <a:r>
              <a:rPr lang="en-AU" sz="2000" b="1" dirty="0"/>
              <a:t>What are the institutional structure and political constraints that potentially limit your understandings of your own teaching</a:t>
            </a:r>
            <a:r>
              <a:rPr lang="en-AU" sz="2000" dirty="0"/>
              <a:t>? </a:t>
            </a:r>
            <a:endParaRPr lang="en-US" sz="2000" dirty="0"/>
          </a:p>
          <a:p>
            <a:pPr marL="0" indent="0">
              <a:buNone/>
            </a:pPr>
            <a:endParaRPr lang="en-US" sz="2000" dirty="0"/>
          </a:p>
        </p:txBody>
      </p:sp>
    </p:spTree>
    <p:extLst>
      <p:ext uri="{BB962C8B-B14F-4D97-AF65-F5344CB8AC3E}">
        <p14:creationId xmlns:p14="http://schemas.microsoft.com/office/powerpoint/2010/main" val="102396925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7987C7D-07A8-4D44-849C-B69A57872B28}"/>
              </a:ext>
            </a:extLst>
          </p:cNvPr>
          <p:cNvSpPr>
            <a:spLocks noGrp="1"/>
          </p:cNvSpPr>
          <p:nvPr>
            <p:ph type="body" sz="quarter" idx="11"/>
          </p:nvPr>
        </p:nvSpPr>
        <p:spPr>
          <a:xfrm>
            <a:off x="260401" y="331522"/>
            <a:ext cx="8290903" cy="647700"/>
          </a:xfrm>
        </p:spPr>
        <p:txBody>
          <a:bodyPr/>
          <a:lstStyle/>
          <a:p>
            <a:r>
              <a:rPr lang="en-AU" sz="2000" dirty="0"/>
              <a:t>Kemmis, S. (2009) Action research as a practice‐based practice, </a:t>
            </a:r>
            <a:r>
              <a:rPr lang="en-AU" sz="2000" i="1" dirty="0"/>
              <a:t>Educational Action Research</a:t>
            </a:r>
            <a:r>
              <a:rPr lang="en-AU" sz="2000" dirty="0"/>
              <a:t>, 17:3, 463-474.</a:t>
            </a:r>
          </a:p>
        </p:txBody>
      </p:sp>
      <p:sp>
        <p:nvSpPr>
          <p:cNvPr id="3" name="Text Placeholder 2">
            <a:extLst>
              <a:ext uri="{FF2B5EF4-FFF2-40B4-BE49-F238E27FC236}">
                <a16:creationId xmlns:a16="http://schemas.microsoft.com/office/drawing/2014/main" id="{8E61087E-430D-4498-84E8-D41A3085082B}"/>
              </a:ext>
            </a:extLst>
          </p:cNvPr>
          <p:cNvSpPr>
            <a:spLocks noGrp="1"/>
          </p:cNvSpPr>
          <p:nvPr>
            <p:ph type="body" sz="quarter" idx="12"/>
          </p:nvPr>
        </p:nvSpPr>
        <p:spPr>
          <a:xfrm>
            <a:off x="270553" y="1319532"/>
            <a:ext cx="8280751" cy="2504435"/>
          </a:xfrm>
        </p:spPr>
        <p:txBody>
          <a:bodyPr/>
          <a:lstStyle/>
          <a:p>
            <a:pPr marL="0" indent="0">
              <a:buNone/>
            </a:pPr>
            <a:r>
              <a:rPr lang="en-AU" sz="1800" b="1" dirty="0"/>
              <a:t>Kemmis article offers an epistemological lens for how and why practitioners engage in action research. </a:t>
            </a:r>
          </a:p>
          <a:p>
            <a:pPr marL="0" indent="0">
              <a:buNone/>
            </a:pPr>
            <a:endParaRPr lang="en-AU" sz="1800" dirty="0"/>
          </a:p>
          <a:p>
            <a:pPr marL="0" indent="0">
              <a:buNone/>
            </a:pPr>
            <a:endParaRPr lang="en-AU" sz="1800" dirty="0"/>
          </a:p>
          <a:p>
            <a:pPr marL="0" indent="0">
              <a:buNone/>
            </a:pPr>
            <a:r>
              <a:rPr lang="en-AU" sz="1800" dirty="0"/>
              <a:t>‘</a:t>
            </a:r>
            <a:r>
              <a:rPr lang="en-AU" sz="1800" i="1" dirty="0"/>
              <a:t>Transforming our practices means transforming what we do; transforming our understandings means transforming what we think and say; and transforming the conditions of practice means transforming the ways we relate to</a:t>
            </a:r>
          </a:p>
          <a:p>
            <a:pPr marL="0" indent="0">
              <a:buNone/>
            </a:pPr>
            <a:r>
              <a:rPr lang="en-AU" sz="1800" i="1" dirty="0"/>
              <a:t>others and to things and circumstances around us. I will speak about these three things as “sayings”, “doings” and “</a:t>
            </a:r>
            <a:r>
              <a:rPr lang="en-AU" sz="1800" i="1" dirty="0" err="1"/>
              <a:t>relatings</a:t>
            </a:r>
            <a:r>
              <a:rPr lang="en-AU" sz="1800" dirty="0"/>
              <a:t>”’ (p. 463).</a:t>
            </a:r>
          </a:p>
          <a:p>
            <a:pPr marL="0" indent="0">
              <a:buNone/>
            </a:pPr>
            <a:endParaRPr lang="en-AU" sz="1800" dirty="0"/>
          </a:p>
          <a:p>
            <a:pPr marL="0" indent="0">
              <a:buNone/>
            </a:pPr>
            <a:endParaRPr lang="en-AU" sz="1800" dirty="0"/>
          </a:p>
          <a:p>
            <a:pPr marL="0" indent="0">
              <a:buNone/>
            </a:pPr>
            <a:endParaRPr lang="en-AU" sz="1800" dirty="0"/>
          </a:p>
          <a:p>
            <a:pPr marL="0" indent="0">
              <a:buNone/>
            </a:pPr>
            <a:endParaRPr lang="en-AU" sz="1800" dirty="0"/>
          </a:p>
          <a:p>
            <a:pPr marL="0" indent="0">
              <a:buNone/>
            </a:pPr>
            <a:endParaRPr lang="en-AU" sz="1800" dirty="0"/>
          </a:p>
          <a:p>
            <a:pPr marL="0" indent="0">
              <a:buNone/>
            </a:pPr>
            <a:endParaRPr lang="en-US" sz="1800" dirty="0"/>
          </a:p>
        </p:txBody>
      </p:sp>
    </p:spTree>
    <p:extLst>
      <p:ext uri="{BB962C8B-B14F-4D97-AF65-F5344CB8AC3E}">
        <p14:creationId xmlns:p14="http://schemas.microsoft.com/office/powerpoint/2010/main" val="50271850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458440-78EA-4D35-B924-E4DCE4B6FBBC}"/>
              </a:ext>
            </a:extLst>
          </p:cNvPr>
          <p:cNvSpPr>
            <a:spLocks noGrp="1"/>
          </p:cNvSpPr>
          <p:nvPr>
            <p:ph type="body" sz="quarter" idx="11"/>
          </p:nvPr>
        </p:nvSpPr>
        <p:spPr/>
        <p:txBody>
          <a:bodyPr/>
          <a:lstStyle/>
          <a:p>
            <a:r>
              <a:rPr lang="en-AU" sz="2000" dirty="0"/>
              <a:t>Kemmis, S. (2009) Action research as a practice‐based practice, </a:t>
            </a:r>
            <a:r>
              <a:rPr lang="en-AU" sz="2000" i="1" dirty="0"/>
              <a:t>Educational Action Research</a:t>
            </a:r>
            <a:r>
              <a:rPr lang="en-AU" sz="2000" dirty="0"/>
              <a:t>, 17:3, 463-474.</a:t>
            </a:r>
          </a:p>
          <a:p>
            <a:endParaRPr lang="en-US" sz="2800" dirty="0"/>
          </a:p>
        </p:txBody>
      </p:sp>
      <p:sp>
        <p:nvSpPr>
          <p:cNvPr id="3" name="Text Placeholder 2">
            <a:extLst>
              <a:ext uri="{FF2B5EF4-FFF2-40B4-BE49-F238E27FC236}">
                <a16:creationId xmlns:a16="http://schemas.microsoft.com/office/drawing/2014/main" id="{11C57E8E-5979-4297-BED6-8A6EA232903A}"/>
              </a:ext>
            </a:extLst>
          </p:cNvPr>
          <p:cNvSpPr>
            <a:spLocks noGrp="1"/>
          </p:cNvSpPr>
          <p:nvPr>
            <p:ph type="body" sz="quarter" idx="12"/>
          </p:nvPr>
        </p:nvSpPr>
        <p:spPr/>
        <p:txBody>
          <a:bodyPr/>
          <a:lstStyle/>
          <a:p>
            <a:pPr marL="0" indent="0">
              <a:buNone/>
            </a:pPr>
            <a:r>
              <a:rPr lang="en-AU" sz="1400" i="1" dirty="0"/>
              <a:t>‘For a professional practitioner in any field today – like education, social work, nursing or medicine – to live a ‘philosophical life’ is a matter of:</a:t>
            </a:r>
          </a:p>
          <a:p>
            <a:pPr marL="0" indent="0">
              <a:buNone/>
            </a:pPr>
            <a:r>
              <a:rPr lang="en-AU" sz="1400" i="1" dirty="0"/>
              <a:t>(1) living a ‘logic’ by thinking and speaking well and clearly, avoiding irrationality and falsehood;</a:t>
            </a:r>
          </a:p>
          <a:p>
            <a:pPr marL="0" indent="0">
              <a:buNone/>
            </a:pPr>
            <a:r>
              <a:rPr lang="en-AU" sz="1400" i="1" dirty="0"/>
              <a:t>(2) living a ‘physics’ by acting well in the world, avoiding harm, waste and excess; and</a:t>
            </a:r>
          </a:p>
          <a:p>
            <a:pPr marL="0" indent="0">
              <a:buNone/>
            </a:pPr>
            <a:r>
              <a:rPr lang="en-AU" sz="1400" i="1" dirty="0"/>
              <a:t>(3) living an ‘ethics’ by relating well to others, avoiding injustice and exclusion.</a:t>
            </a:r>
          </a:p>
          <a:p>
            <a:pPr marL="0" indent="0">
              <a:buNone/>
            </a:pPr>
            <a:endParaRPr lang="en-AU" sz="1400" i="1" dirty="0"/>
          </a:p>
          <a:p>
            <a:pPr marL="0" indent="0">
              <a:buNone/>
            </a:pPr>
            <a:r>
              <a:rPr lang="en-AU" sz="1400" i="1" dirty="0"/>
              <a:t>These three come together in a unitary praxis – that is, morally committed action oriented and informed by traditions of thought. This praxis comes together and coheres in a way of life, a way of orienting oneself in any and all of the uncertain situations we encounter’ </a:t>
            </a:r>
            <a:r>
              <a:rPr lang="en-AU" sz="1400" dirty="0"/>
              <a:t>(p. 465). </a:t>
            </a:r>
            <a:endParaRPr lang="en-US" sz="1400" dirty="0"/>
          </a:p>
        </p:txBody>
      </p:sp>
    </p:spTree>
    <p:extLst>
      <p:ext uri="{BB962C8B-B14F-4D97-AF65-F5344CB8AC3E}">
        <p14:creationId xmlns:p14="http://schemas.microsoft.com/office/powerpoint/2010/main" val="169903662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F63AE6-23BC-44A6-BB66-A92101E2B746}"/>
              </a:ext>
            </a:extLst>
          </p:cNvPr>
          <p:cNvSpPr>
            <a:spLocks noGrp="1"/>
          </p:cNvSpPr>
          <p:nvPr>
            <p:ph type="body" sz="quarter" idx="11"/>
          </p:nvPr>
        </p:nvSpPr>
        <p:spPr/>
        <p:txBody>
          <a:bodyPr/>
          <a:lstStyle/>
          <a:p>
            <a:r>
              <a:rPr lang="en-AU" sz="2400" dirty="0"/>
              <a:t>Practice architectures – mediating preconditions</a:t>
            </a:r>
            <a:endParaRPr lang="en-US" sz="2400" dirty="0"/>
          </a:p>
        </p:txBody>
      </p:sp>
      <p:sp>
        <p:nvSpPr>
          <p:cNvPr id="3" name="Text Placeholder 2">
            <a:extLst>
              <a:ext uri="{FF2B5EF4-FFF2-40B4-BE49-F238E27FC236}">
                <a16:creationId xmlns:a16="http://schemas.microsoft.com/office/drawing/2014/main" id="{B9F0EEC9-20B2-439E-A958-FBD3CC7DC078}"/>
              </a:ext>
            </a:extLst>
          </p:cNvPr>
          <p:cNvSpPr>
            <a:spLocks noGrp="1"/>
          </p:cNvSpPr>
          <p:nvPr>
            <p:ph type="body" sz="quarter" idx="12"/>
          </p:nvPr>
        </p:nvSpPr>
        <p:spPr>
          <a:xfrm>
            <a:off x="327197" y="1004091"/>
            <a:ext cx="8280751" cy="2504435"/>
          </a:xfrm>
        </p:spPr>
        <p:txBody>
          <a:bodyPr/>
          <a:lstStyle/>
          <a:p>
            <a:pPr marL="0" indent="0" algn="l">
              <a:buNone/>
            </a:pPr>
            <a:r>
              <a:rPr lang="en-AU" sz="1600" b="0" i="0" u="none" strike="noStrike" baseline="0" dirty="0">
                <a:solidFill>
                  <a:srgbClr val="292526"/>
                </a:solidFill>
                <a:cs typeface="Calibri" panose="020F0502020204030204" pitchFamily="34" charset="0"/>
              </a:rPr>
              <a:t>Schatzki (2002, 98) describes practices as ‘prefigured’ because social interaction in established practices generally follows these familiar shapes or patterns. For example, what education </a:t>
            </a:r>
            <a:r>
              <a:rPr lang="en-AU" sz="1600" b="0" i="1" u="none" strike="noStrike" baseline="0" dirty="0">
                <a:solidFill>
                  <a:srgbClr val="292526"/>
                </a:solidFill>
                <a:cs typeface="Calibri" panose="020F0502020204030204" pitchFamily="34" charset="0"/>
              </a:rPr>
              <a:t>means </a:t>
            </a:r>
            <a:r>
              <a:rPr lang="en-AU" sz="1600" b="0" i="0" u="none" strike="noStrike" baseline="0" dirty="0">
                <a:solidFill>
                  <a:srgbClr val="292526"/>
                </a:solidFill>
                <a:cs typeface="Calibri" panose="020F0502020204030204" pitchFamily="34" charset="0"/>
              </a:rPr>
              <a:t>(thinking, saying) to a teacher is always already shaped by ideas that pre-exist in various discourses of education; how education is </a:t>
            </a:r>
            <a:r>
              <a:rPr lang="en-AU" sz="1600" b="0" i="1" u="none" strike="noStrike" baseline="0" dirty="0">
                <a:solidFill>
                  <a:srgbClr val="292526"/>
                </a:solidFill>
                <a:cs typeface="Calibri" panose="020F0502020204030204" pitchFamily="34" charset="0"/>
              </a:rPr>
              <a:t>done </a:t>
            </a:r>
            <a:r>
              <a:rPr lang="en-AU" sz="1600" b="0" i="0" u="none" strike="noStrike" baseline="0" dirty="0">
                <a:solidFill>
                  <a:srgbClr val="292526"/>
                </a:solidFill>
                <a:cs typeface="Calibri" panose="020F0502020204030204" pitchFamily="34" charset="0"/>
              </a:rPr>
              <a:t>(doing) is always already shaped by the material and economic resources made available for the task; and how people will </a:t>
            </a:r>
            <a:r>
              <a:rPr lang="en-AU" sz="1600" b="0" i="1" u="none" strike="noStrike" baseline="0" dirty="0">
                <a:solidFill>
                  <a:srgbClr val="292526"/>
                </a:solidFill>
                <a:cs typeface="Calibri" panose="020F0502020204030204" pitchFamily="34" charset="0"/>
              </a:rPr>
              <a:t>relate </a:t>
            </a:r>
            <a:r>
              <a:rPr lang="en-AU" sz="1600" b="0" i="0" u="none" strike="noStrike" baseline="0" dirty="0">
                <a:solidFill>
                  <a:srgbClr val="292526"/>
                </a:solidFill>
                <a:cs typeface="Calibri" panose="020F0502020204030204" pitchFamily="34" charset="0"/>
              </a:rPr>
              <a:t>to one another in educational settings and situations (relating) is always already shaped by previously established patterns of social relationships and power (cited in Kemmis 2009, p. 466). </a:t>
            </a:r>
          </a:p>
          <a:p>
            <a:pPr marL="0" indent="0" algn="l">
              <a:buNone/>
            </a:pPr>
            <a:endParaRPr lang="en-AU" sz="1600" dirty="0">
              <a:solidFill>
                <a:srgbClr val="292526"/>
              </a:solidFill>
              <a:cs typeface="Calibri" panose="020F0502020204030204" pitchFamily="34" charset="0"/>
            </a:endParaRPr>
          </a:p>
          <a:p>
            <a:pPr marL="0" indent="0" algn="l">
              <a:buNone/>
            </a:pPr>
            <a:r>
              <a:rPr lang="en-AU" sz="1600" dirty="0">
                <a:solidFill>
                  <a:srgbClr val="292526"/>
                </a:solidFill>
                <a:cs typeface="Calibri" panose="020F0502020204030204" pitchFamily="34" charset="0"/>
              </a:rPr>
              <a:t>Action research processes offer new ways of saying, doing and relating, and each impacts on the other. </a:t>
            </a:r>
            <a:endParaRPr lang="en-US" sz="2000" dirty="0">
              <a:cs typeface="Calibri" panose="020F0502020204030204" pitchFamily="34" charset="0"/>
            </a:endParaRPr>
          </a:p>
        </p:txBody>
      </p:sp>
    </p:spTree>
    <p:extLst>
      <p:ext uri="{BB962C8B-B14F-4D97-AF65-F5344CB8AC3E}">
        <p14:creationId xmlns:p14="http://schemas.microsoft.com/office/powerpoint/2010/main" val="39065952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5B87AA-7E4C-43A3-83FD-169B3A0C9619}"/>
              </a:ext>
            </a:extLst>
          </p:cNvPr>
          <p:cNvSpPr>
            <a:spLocks noGrp="1"/>
          </p:cNvSpPr>
          <p:nvPr>
            <p:ph type="body" sz="quarter" idx="11"/>
          </p:nvPr>
        </p:nvSpPr>
        <p:spPr/>
        <p:txBody>
          <a:bodyPr/>
          <a:lstStyle/>
          <a:p>
            <a:r>
              <a:rPr lang="en-AU" dirty="0"/>
              <a:t>Provocations of action research </a:t>
            </a:r>
            <a:endParaRPr lang="en-US" dirty="0"/>
          </a:p>
        </p:txBody>
      </p:sp>
      <p:sp>
        <p:nvSpPr>
          <p:cNvPr id="3" name="Text Placeholder 2">
            <a:extLst>
              <a:ext uri="{FF2B5EF4-FFF2-40B4-BE49-F238E27FC236}">
                <a16:creationId xmlns:a16="http://schemas.microsoft.com/office/drawing/2014/main" id="{C095A1CE-C984-495C-A03A-0C3488D96379}"/>
              </a:ext>
            </a:extLst>
          </p:cNvPr>
          <p:cNvSpPr>
            <a:spLocks noGrp="1"/>
          </p:cNvSpPr>
          <p:nvPr>
            <p:ph type="body" sz="quarter" idx="12"/>
          </p:nvPr>
        </p:nvSpPr>
        <p:spPr>
          <a:xfrm>
            <a:off x="431624" y="1319532"/>
            <a:ext cx="8280751" cy="2504435"/>
          </a:xfrm>
        </p:spPr>
        <p:txBody>
          <a:bodyPr/>
          <a:lstStyle/>
          <a:p>
            <a:pPr marL="0" indent="0">
              <a:buNone/>
            </a:pPr>
            <a:r>
              <a:rPr lang="en-AU" sz="1800" b="1" dirty="0"/>
              <a:t>Technical</a:t>
            </a:r>
            <a:r>
              <a:rPr lang="en-AU" sz="1800" dirty="0"/>
              <a:t> – improve outcomes through focusing on the self, one way relationship of process. Participant as ‘object’ </a:t>
            </a:r>
          </a:p>
          <a:p>
            <a:pPr marL="0" indent="0">
              <a:buNone/>
            </a:pPr>
            <a:endParaRPr lang="en-AU" sz="1800" dirty="0"/>
          </a:p>
          <a:p>
            <a:pPr marL="0" indent="0">
              <a:buNone/>
            </a:pPr>
            <a:r>
              <a:rPr lang="en-AU" sz="1800" b="1" dirty="0"/>
              <a:t>Practical</a:t>
            </a:r>
            <a:r>
              <a:rPr lang="en-AU" sz="1800" dirty="0"/>
              <a:t> – self-directed but others have a voice, participant is ‘subject’, open to the views of others, transitive and reciprocal </a:t>
            </a:r>
          </a:p>
          <a:p>
            <a:pPr marL="0" indent="0">
              <a:buNone/>
            </a:pPr>
            <a:endParaRPr lang="en-AU" sz="1800" dirty="0"/>
          </a:p>
          <a:p>
            <a:pPr marL="0" indent="0">
              <a:buNone/>
            </a:pPr>
            <a:r>
              <a:rPr lang="en-AU" sz="1800" b="1" dirty="0"/>
              <a:t>Critical </a:t>
            </a:r>
            <a:r>
              <a:rPr lang="en-AU" sz="1800" dirty="0"/>
              <a:t>- aim to change their social world collectively, by thinking about it differently, acting differently, and relating to one another differently – by constructing other architectures to enable and constrain their practice in ways that are more sustainable, less unsustainable.</a:t>
            </a:r>
            <a:endParaRPr lang="en-US" sz="1800" dirty="0"/>
          </a:p>
        </p:txBody>
      </p:sp>
    </p:spTree>
    <p:extLst>
      <p:ext uri="{BB962C8B-B14F-4D97-AF65-F5344CB8AC3E}">
        <p14:creationId xmlns:p14="http://schemas.microsoft.com/office/powerpoint/2010/main" val="237948714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C2DCB7-5A01-4CD5-9F5B-AFD8FB441F32}"/>
              </a:ext>
            </a:extLst>
          </p:cNvPr>
          <p:cNvSpPr>
            <a:spLocks noGrp="1"/>
          </p:cNvSpPr>
          <p:nvPr>
            <p:ph type="body" sz="quarter" idx="11"/>
          </p:nvPr>
        </p:nvSpPr>
        <p:spPr/>
        <p:txBody>
          <a:bodyPr/>
          <a:lstStyle/>
          <a:p>
            <a:r>
              <a:rPr lang="en-AU" dirty="0"/>
              <a:t>Provocation </a:t>
            </a:r>
            <a:endParaRPr lang="en-US" dirty="0"/>
          </a:p>
        </p:txBody>
      </p:sp>
      <p:sp>
        <p:nvSpPr>
          <p:cNvPr id="3" name="Text Placeholder 2">
            <a:extLst>
              <a:ext uri="{FF2B5EF4-FFF2-40B4-BE49-F238E27FC236}">
                <a16:creationId xmlns:a16="http://schemas.microsoft.com/office/drawing/2014/main" id="{BA5E241B-DE3C-4A5D-963E-844ECFF828E5}"/>
              </a:ext>
            </a:extLst>
          </p:cNvPr>
          <p:cNvSpPr>
            <a:spLocks noGrp="1"/>
          </p:cNvSpPr>
          <p:nvPr>
            <p:ph type="body" sz="quarter" idx="12"/>
          </p:nvPr>
        </p:nvSpPr>
        <p:spPr/>
        <p:txBody>
          <a:bodyPr/>
          <a:lstStyle/>
          <a:p>
            <a:pPr marL="0" indent="0">
              <a:buNone/>
            </a:pPr>
            <a:r>
              <a:rPr lang="en-AU" dirty="0"/>
              <a:t>‘</a:t>
            </a:r>
            <a:r>
              <a:rPr lang="en-AU" sz="2000" i="1" dirty="0"/>
              <a:t>The student who suffers bullying in a school, the student whose life experience is not recognised by a sexist curriculum, the student who is indoctrinated into irrational beliefs, the student whose life opportunities are diminished by forms of teaching that serve the interests of particular groups at the expense of others’ interests – all endure consequences wrought by practice architectures that are flawed and in need of reconstruction</a:t>
            </a:r>
            <a:r>
              <a:rPr lang="en-AU" i="1" dirty="0"/>
              <a:t>’ </a:t>
            </a:r>
            <a:r>
              <a:rPr lang="en-AU" sz="1800" i="1" dirty="0"/>
              <a:t>(p. 471). </a:t>
            </a:r>
            <a:endParaRPr lang="en-US" i="1" dirty="0"/>
          </a:p>
        </p:txBody>
      </p:sp>
    </p:spTree>
    <p:extLst>
      <p:ext uri="{BB962C8B-B14F-4D97-AF65-F5344CB8AC3E}">
        <p14:creationId xmlns:p14="http://schemas.microsoft.com/office/powerpoint/2010/main" val="149379242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877F91F-0A85-44B8-8046-83DDAFFADB1B}"/>
              </a:ext>
            </a:extLst>
          </p:cNvPr>
          <p:cNvSpPr>
            <a:spLocks noGrp="1"/>
          </p:cNvSpPr>
          <p:nvPr>
            <p:ph type="body" sz="quarter" idx="12"/>
          </p:nvPr>
        </p:nvSpPr>
        <p:spPr/>
        <p:txBody>
          <a:bodyPr/>
          <a:lstStyle/>
          <a:p>
            <a:pPr marL="0" indent="0">
              <a:buNone/>
            </a:pPr>
            <a:r>
              <a:rPr lang="en-AU" dirty="0"/>
              <a:t>11.30 Presentation: Associate Professor Elspeth McInnes (Chairperson of Human Research Ethics Committee) and Dr Bec Neil (Education Futures Human Research Ethics Adviser) – Best Practice Approaches to the Ethics Protocol </a:t>
            </a:r>
          </a:p>
          <a:p>
            <a:endParaRPr lang="en-AU" dirty="0"/>
          </a:p>
          <a:p>
            <a:endParaRPr lang="en-AU" dirty="0"/>
          </a:p>
          <a:p>
            <a:pPr marL="0" indent="0">
              <a:buNone/>
            </a:pPr>
            <a:r>
              <a:rPr lang="en-AU" dirty="0"/>
              <a:t>12.30 Next steps and close </a:t>
            </a:r>
          </a:p>
          <a:p>
            <a:endParaRPr lang="en-AU" dirty="0"/>
          </a:p>
          <a:p>
            <a:endParaRPr lang="en-US" dirty="0"/>
          </a:p>
        </p:txBody>
      </p:sp>
    </p:spTree>
    <p:extLst>
      <p:ext uri="{BB962C8B-B14F-4D97-AF65-F5344CB8AC3E}">
        <p14:creationId xmlns:p14="http://schemas.microsoft.com/office/powerpoint/2010/main" val="2383162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C6471C-17B0-4C1A-A738-5D96B3067CBE}"/>
              </a:ext>
            </a:extLst>
          </p:cNvPr>
          <p:cNvSpPr>
            <a:spLocks noGrp="1"/>
          </p:cNvSpPr>
          <p:nvPr>
            <p:ph type="body" sz="quarter" idx="11"/>
          </p:nvPr>
        </p:nvSpPr>
        <p:spPr/>
        <p:txBody>
          <a:bodyPr/>
          <a:lstStyle/>
          <a:p>
            <a:r>
              <a:rPr lang="en-AU" dirty="0"/>
              <a:t>What’s next </a:t>
            </a:r>
            <a:endParaRPr lang="en-US" dirty="0"/>
          </a:p>
        </p:txBody>
      </p:sp>
      <p:sp>
        <p:nvSpPr>
          <p:cNvPr id="3" name="Text Placeholder 2">
            <a:extLst>
              <a:ext uri="{FF2B5EF4-FFF2-40B4-BE49-F238E27FC236}">
                <a16:creationId xmlns:a16="http://schemas.microsoft.com/office/drawing/2014/main" id="{DA3BF4B1-EC82-49E7-AE7F-0D4FD1769BDA}"/>
              </a:ext>
            </a:extLst>
          </p:cNvPr>
          <p:cNvSpPr>
            <a:spLocks noGrp="1"/>
          </p:cNvSpPr>
          <p:nvPr>
            <p:ph type="body" sz="quarter" idx="12"/>
          </p:nvPr>
        </p:nvSpPr>
        <p:spPr/>
        <p:txBody>
          <a:bodyPr/>
          <a:lstStyle/>
          <a:p>
            <a:r>
              <a:rPr lang="en-AU" dirty="0"/>
              <a:t>Pedagogies…..</a:t>
            </a:r>
          </a:p>
          <a:p>
            <a:pPr marL="0" indent="0">
              <a:buNone/>
            </a:pPr>
            <a:endParaRPr lang="en-AU" dirty="0"/>
          </a:p>
          <a:p>
            <a:r>
              <a:rPr lang="en-AU" dirty="0"/>
              <a:t>Affect in education: Pedagogies of care</a:t>
            </a:r>
          </a:p>
          <a:p>
            <a:r>
              <a:rPr lang="en-AU" dirty="0"/>
              <a:t>Co-construction: Turn around pedagogy </a:t>
            </a:r>
          </a:p>
          <a:p>
            <a:r>
              <a:rPr lang="en-AU" dirty="0"/>
              <a:t>Connecting with lifeworlds – strength based and responsive </a:t>
            </a:r>
          </a:p>
          <a:p>
            <a:pPr marL="0" indent="0">
              <a:buNone/>
            </a:pPr>
            <a:endParaRPr lang="en-AU" dirty="0"/>
          </a:p>
          <a:p>
            <a:r>
              <a:rPr lang="en-AU" dirty="0"/>
              <a:t>Research question/ what data to collect/ethics </a:t>
            </a:r>
          </a:p>
          <a:p>
            <a:endParaRPr lang="en-AU" dirty="0"/>
          </a:p>
          <a:p>
            <a:endParaRPr lang="en-US" dirty="0"/>
          </a:p>
        </p:txBody>
      </p:sp>
    </p:spTree>
    <p:extLst>
      <p:ext uri="{BB962C8B-B14F-4D97-AF65-F5344CB8AC3E}">
        <p14:creationId xmlns:p14="http://schemas.microsoft.com/office/powerpoint/2010/main" val="218746041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C6471C-17B0-4C1A-A738-5D96B3067CBE}"/>
              </a:ext>
            </a:extLst>
          </p:cNvPr>
          <p:cNvSpPr>
            <a:spLocks noGrp="1"/>
          </p:cNvSpPr>
          <p:nvPr>
            <p:ph type="body" sz="quarter" idx="11"/>
          </p:nvPr>
        </p:nvSpPr>
        <p:spPr/>
        <p:txBody>
          <a:bodyPr/>
          <a:lstStyle/>
          <a:p>
            <a:r>
              <a:rPr lang="en-AU" dirty="0"/>
              <a:t>What’s next </a:t>
            </a:r>
            <a:endParaRPr lang="en-US" dirty="0"/>
          </a:p>
        </p:txBody>
      </p:sp>
      <p:sp>
        <p:nvSpPr>
          <p:cNvPr id="3" name="Text Placeholder 2">
            <a:extLst>
              <a:ext uri="{FF2B5EF4-FFF2-40B4-BE49-F238E27FC236}">
                <a16:creationId xmlns:a16="http://schemas.microsoft.com/office/drawing/2014/main" id="{DA3BF4B1-EC82-49E7-AE7F-0D4FD1769BDA}"/>
              </a:ext>
            </a:extLst>
          </p:cNvPr>
          <p:cNvSpPr>
            <a:spLocks noGrp="1"/>
          </p:cNvSpPr>
          <p:nvPr>
            <p:ph type="body" sz="quarter" idx="12"/>
          </p:nvPr>
        </p:nvSpPr>
        <p:spPr/>
        <p:txBody>
          <a:bodyPr/>
          <a:lstStyle/>
          <a:p>
            <a:r>
              <a:rPr lang="en-AU" dirty="0"/>
              <a:t>Pedagogies…..</a:t>
            </a:r>
          </a:p>
          <a:p>
            <a:pPr marL="0" indent="0">
              <a:buNone/>
            </a:pPr>
            <a:endParaRPr lang="en-AU" dirty="0"/>
          </a:p>
          <a:p>
            <a:r>
              <a:rPr lang="en-AU" dirty="0"/>
              <a:t>Affect in education: Pedagogies of care</a:t>
            </a:r>
          </a:p>
          <a:p>
            <a:r>
              <a:rPr lang="en-AU" dirty="0"/>
              <a:t>Co-construction: Turn around pedagogy </a:t>
            </a:r>
          </a:p>
          <a:p>
            <a:r>
              <a:rPr lang="en-AU" dirty="0"/>
              <a:t>Connecting with lifeworlds – strength based and responsive </a:t>
            </a:r>
          </a:p>
          <a:p>
            <a:pPr marL="0" indent="0">
              <a:buNone/>
            </a:pPr>
            <a:endParaRPr lang="en-AU" dirty="0"/>
          </a:p>
          <a:p>
            <a:r>
              <a:rPr lang="en-AU" dirty="0"/>
              <a:t>Research question/ what data to collect/ethics </a:t>
            </a:r>
          </a:p>
          <a:p>
            <a:endParaRPr lang="en-AU" dirty="0"/>
          </a:p>
          <a:p>
            <a:endParaRPr lang="en-US" dirty="0"/>
          </a:p>
        </p:txBody>
      </p:sp>
    </p:spTree>
    <p:extLst>
      <p:ext uri="{BB962C8B-B14F-4D97-AF65-F5344CB8AC3E}">
        <p14:creationId xmlns:p14="http://schemas.microsoft.com/office/powerpoint/2010/main" val="122004489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CE3D13B-6D6A-944C-BA46-5F367933D744}"/>
              </a:ext>
            </a:extLst>
          </p:cNvPr>
          <p:cNvSpPr>
            <a:spLocks noGrp="1"/>
          </p:cNvSpPr>
          <p:nvPr>
            <p:ph type="subTitle" sz="quarter" idx="1"/>
          </p:nvPr>
        </p:nvSpPr>
        <p:spPr/>
        <p:txBody>
          <a:bodyPr/>
          <a:lstStyle/>
          <a:p>
            <a:r>
              <a:rPr lang="en-US"/>
              <a:t>Questions? </a:t>
            </a:r>
          </a:p>
        </p:txBody>
      </p:sp>
    </p:spTree>
    <p:extLst>
      <p:ext uri="{BB962C8B-B14F-4D97-AF65-F5344CB8AC3E}">
        <p14:creationId xmlns:p14="http://schemas.microsoft.com/office/powerpoint/2010/main" val="247796385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8" y="104777"/>
            <a:ext cx="8290903" cy="647700"/>
          </a:xfrm>
        </p:spPr>
        <p:txBody>
          <a:bodyPr/>
          <a:lstStyle/>
          <a:p>
            <a:r>
              <a:rPr lang="en-AU" dirty="0"/>
              <a:t>Plan for Workshop </a:t>
            </a:r>
            <a:endParaRPr lang="en-US" dirty="0"/>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8" y="752477"/>
            <a:ext cx="7903932" cy="3811431"/>
          </a:xfrm>
        </p:spPr>
        <p:txBody>
          <a:bodyPr anchor="t"/>
          <a:lstStyle/>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9.30 Acknowledgment of Country &amp; Welcome </a:t>
            </a: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9:40 Sharing of hopeful ideas – Sarah to share examples from Education Futures </a:t>
            </a: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9:50 Sharing of development of hopeful ideas on template (led by Chris) </a:t>
            </a: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Task: In break-out rooms, building on your discussions last time with Rob’s guidance, share your template. </a:t>
            </a: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Share in the larger group </a:t>
            </a: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 50 Morning Tea </a:t>
            </a: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 00 Reflection on readings (led by Chris and Sarah) </a:t>
            </a:r>
          </a:p>
          <a:p>
            <a:pPr marL="0" indent="0" fontAlgn="base">
              <a:lnSpc>
                <a:spcPct val="90000"/>
              </a:lnSpc>
              <a:buNone/>
            </a:pPr>
            <a:r>
              <a:rPr lang="en-AU" sz="105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Schratz</a:t>
            </a: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M. (1992) Researching while teaching: an action research approach in higher education, Studies in Higher Education, 17(1), 81-95. </a:t>
            </a: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Stephen </a:t>
            </a:r>
            <a:r>
              <a:rPr lang="en-AU" sz="105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Kemmis</a:t>
            </a: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(2009) Action research as a practice‐based practice, Educational Action Research, 17:3, 463-474</a:t>
            </a: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11.30 Presentation: Associate Professor Elspeth McInnes (Chairperson of Human Research Ethics Committee) and Dr Bec Neil (Education Futures Human Research Ethics Adviser) – Best Practice Approaches to the Ethics Protocol</a:t>
            </a: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90000"/>
              </a:lnSpc>
              <a:buNone/>
            </a:pPr>
            <a:r>
              <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12:30pm  Next steps and close </a:t>
            </a:r>
          </a:p>
          <a:p>
            <a:pPr marL="0" indent="0" fontAlgn="base">
              <a:lnSpc>
                <a:spcPct val="90000"/>
              </a:lnSpc>
              <a:buNone/>
            </a:pPr>
            <a:endParaRPr lang="en-AU"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17308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679730" y="614574"/>
            <a:ext cx="7251260" cy="647700"/>
          </a:xfrm>
        </p:spPr>
        <p:txBody>
          <a:bodyPr/>
          <a:lstStyle/>
          <a:p>
            <a:pPr algn="ctr"/>
            <a:r>
              <a:rPr lang="en-AU" sz="2800" dirty="0">
                <a:effectLst/>
                <a:latin typeface="Calibri" panose="020F0502020204030204" pitchFamily="34" charset="0"/>
                <a:ea typeface="Calibri" panose="020F0502020204030204" pitchFamily="34" charset="0"/>
                <a:cs typeface="Times New Roman" panose="02020603050405020304" pitchFamily="18" charset="0"/>
              </a:rPr>
              <a:t>Presentation: Examples of hopeful ideas used in action research</a:t>
            </a:r>
          </a:p>
          <a:p>
            <a:pPr algn="ctr"/>
            <a:endParaRPr lang="en-AU" sz="2800" dirty="0">
              <a:latin typeface="Calibri" panose="020F0502020204030204" pitchFamily="34" charset="0"/>
              <a:ea typeface="Calibri" panose="020F0502020204030204" pitchFamily="34" charset="0"/>
              <a:cs typeface="Times New Roman" panose="02020603050405020304" pitchFamily="18" charset="0"/>
            </a:endParaRPr>
          </a:p>
          <a:p>
            <a:pPr algn="ctr"/>
            <a:r>
              <a:rPr lang="en-AU" sz="2400" dirty="0">
                <a:effectLst/>
                <a:latin typeface="Calibri" panose="020F0502020204030204" pitchFamily="34" charset="0"/>
                <a:ea typeface="Calibri" panose="020F0502020204030204" pitchFamily="34" charset="0"/>
                <a:cs typeface="Times New Roman" panose="02020603050405020304" pitchFamily="18" charset="0"/>
              </a:rPr>
              <a:t>Research Question needs to connect to hopeful idea</a:t>
            </a:r>
          </a:p>
          <a:p>
            <a:pPr algn="ct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AU" sz="2800" dirty="0">
                <a:latin typeface="Calibri" panose="020F0502020204030204" pitchFamily="34" charset="0"/>
                <a:ea typeface="Calibri" panose="020F0502020204030204" pitchFamily="34" charset="0"/>
                <a:cs typeface="Times New Roman" panose="02020603050405020304" pitchFamily="18" charset="0"/>
              </a:rPr>
              <a:t>Pedagogy – re-design learning task – achieve an outcome (that is measurable) </a:t>
            </a:r>
            <a:endParaRPr lang="en-AU"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latin typeface="Calibri" panose="020F0502020204030204" pitchFamily="34" charset="0"/>
              <a:cs typeface="Times New Roman" panose="02020603050405020304" pitchFamily="18" charset="0"/>
            </a:endParaRPr>
          </a:p>
          <a:p>
            <a:endParaRPr lang="en-AU" sz="28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84896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976970-2569-4B79-B95B-185F9C6A7F8D}"/>
              </a:ext>
            </a:extLst>
          </p:cNvPr>
          <p:cNvSpPr txBox="1"/>
          <p:nvPr/>
        </p:nvSpPr>
        <p:spPr>
          <a:xfrm>
            <a:off x="1588294" y="1424198"/>
            <a:ext cx="6188152" cy="2298285"/>
          </a:xfrm>
          <a:prstGeom prst="rect">
            <a:avLst/>
          </a:prstGeom>
          <a:solidFill>
            <a:srgbClr val="F9A5E9"/>
          </a:solidFill>
        </p:spPr>
        <p:txBody>
          <a:bodyPr wrap="square">
            <a:spAutoFit/>
          </a:bodyPr>
          <a:lstStyle/>
          <a:p>
            <a:pPr defTabSz="514350" eaLnBrk="1" fontAlgn="auto" hangingPunct="1">
              <a:spcBef>
                <a:spcPts val="0"/>
              </a:spcBef>
              <a:spcAft>
                <a:spcPts val="0"/>
              </a:spcAft>
              <a:defRPr/>
            </a:pPr>
            <a:endParaRPr lang="en-US" sz="1013" dirty="0">
              <a:solidFill>
                <a:srgbClr val="000000"/>
              </a:solidFill>
              <a:latin typeface="Arial"/>
              <a:ea typeface="ＭＳ Ｐゴシック" panose="020B0600070205080204" pitchFamily="34" charset="-128"/>
              <a:cs typeface="Arial"/>
            </a:endParaRPr>
          </a:p>
        </p:txBody>
      </p:sp>
      <p:sp>
        <p:nvSpPr>
          <p:cNvPr id="98307" name="Text Placeholder 1">
            <a:extLst>
              <a:ext uri="{FF2B5EF4-FFF2-40B4-BE49-F238E27FC236}">
                <a16:creationId xmlns:a16="http://schemas.microsoft.com/office/drawing/2014/main" id="{3DE24A18-6A6B-4C3E-A7CB-40AEDF3780C3}"/>
              </a:ext>
            </a:extLst>
          </p:cNvPr>
          <p:cNvSpPr>
            <a:spLocks noGrp="1" noChangeArrowheads="1"/>
          </p:cNvSpPr>
          <p:nvPr>
            <p:ph type="body" sz="quarter" idx="10"/>
          </p:nvPr>
        </p:nvSpPr>
        <p:spPr bwMode="auto">
          <a:xfrm>
            <a:off x="542166" y="132651"/>
            <a:ext cx="8844594" cy="3643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r>
              <a:rPr lang="en-AU" altLang="en-US" sz="2400" dirty="0"/>
              <a:t>Critical Enabling &amp; Inclusive pedagogies at UniSA </a:t>
            </a:r>
            <a:endParaRPr lang="en-US" altLang="en-US" sz="2400" dirty="0"/>
          </a:p>
        </p:txBody>
      </p:sp>
      <p:sp>
        <p:nvSpPr>
          <p:cNvPr id="3" name="Text Placeholder 2">
            <a:extLst>
              <a:ext uri="{FF2B5EF4-FFF2-40B4-BE49-F238E27FC236}">
                <a16:creationId xmlns:a16="http://schemas.microsoft.com/office/drawing/2014/main" id="{5F17E193-99A0-41A4-888C-866EAAADC597}"/>
              </a:ext>
            </a:extLst>
          </p:cNvPr>
          <p:cNvSpPr>
            <a:spLocks noGrp="1"/>
          </p:cNvSpPr>
          <p:nvPr>
            <p:ph type="body" sz="quarter" idx="11"/>
          </p:nvPr>
        </p:nvSpPr>
        <p:spPr>
          <a:xfrm>
            <a:off x="1588294" y="684610"/>
            <a:ext cx="6188152" cy="739588"/>
          </a:xfrm>
          <a:solidFill>
            <a:srgbClr val="FF0066"/>
          </a:solidFill>
        </p:spPr>
        <p:txBody>
          <a:bodyPr/>
          <a:lstStyle/>
          <a:p>
            <a:pPr>
              <a:defRPr/>
            </a:pPr>
            <a:r>
              <a:rPr lang="en-AU" sz="1013" b="0" dirty="0">
                <a:solidFill>
                  <a:schemeClr val="bg1"/>
                </a:solidFill>
              </a:rPr>
              <a:t>Enabling educators attempt to shift attention away from ‘deficit discourses to directing attention to transforming institutional spaces, systems and practices, which are implicated in reproducing exclusions and inequalities at cultural, symbolic and structural levels’ (Burke, Crozier and </a:t>
            </a:r>
            <a:r>
              <a:rPr lang="en-AU" sz="1013" b="0" dirty="0" err="1">
                <a:solidFill>
                  <a:schemeClr val="bg1"/>
                </a:solidFill>
              </a:rPr>
              <a:t>Misiaszek</a:t>
            </a:r>
            <a:r>
              <a:rPr lang="en-AU" sz="1013" b="0" dirty="0">
                <a:solidFill>
                  <a:schemeClr val="bg1"/>
                </a:solidFill>
              </a:rPr>
              <a:t> 2017, p. 30). </a:t>
            </a:r>
          </a:p>
          <a:p>
            <a:pPr>
              <a:defRPr/>
            </a:pPr>
            <a:endParaRPr lang="en-AU" sz="1013" b="0" dirty="0"/>
          </a:p>
          <a:p>
            <a:pPr>
              <a:defRPr/>
            </a:pPr>
            <a:r>
              <a:rPr lang="en-AU" sz="1200" b="0" dirty="0"/>
              <a:t>In enabling:</a:t>
            </a:r>
          </a:p>
          <a:p>
            <a:pPr marL="160735" indent="-160735">
              <a:buFont typeface="Arial" panose="020B0604020202020204" pitchFamily="34" charset="0"/>
              <a:buChar char="•"/>
              <a:defRPr/>
            </a:pPr>
            <a:r>
              <a:rPr lang="en-AU" sz="1200" b="0" dirty="0"/>
              <a:t>We set challenging tasks (Luke 2000) </a:t>
            </a:r>
          </a:p>
          <a:p>
            <a:pPr marL="160735" indent="-160735">
              <a:buFont typeface="Arial" panose="020B0604020202020204" pitchFamily="34" charset="0"/>
              <a:buChar char="•"/>
              <a:defRPr/>
            </a:pPr>
            <a:r>
              <a:rPr lang="en-AU" sz="1200" b="0" dirty="0"/>
              <a:t>We focus on the ‘cultural geography’ (Smyth &amp; Hattam 2004) of our unit through cultural messages about who belongs</a:t>
            </a:r>
          </a:p>
          <a:p>
            <a:pPr marL="160735" indent="-160735">
              <a:buFont typeface="Arial" panose="020B0604020202020204" pitchFamily="34" charset="0"/>
              <a:buChar char="•"/>
              <a:defRPr/>
            </a:pPr>
            <a:r>
              <a:rPr lang="en-AU" sz="1200" b="0" dirty="0"/>
              <a:t>Adopt dialogic and democratic approaches (Freire and Shor 1987)</a:t>
            </a:r>
          </a:p>
          <a:p>
            <a:pPr marL="160735" indent="-160735">
              <a:buFont typeface="Arial" panose="020B0604020202020204" pitchFamily="34" charset="0"/>
              <a:buChar char="•"/>
              <a:defRPr/>
            </a:pPr>
            <a:r>
              <a:rPr lang="en-AU" sz="1200" b="0" dirty="0"/>
              <a:t>Promote funds of knowledge approaches (Molls and Gonzales 1992)</a:t>
            </a:r>
          </a:p>
          <a:p>
            <a:pPr marL="160735" indent="-160735">
              <a:buFont typeface="Arial" panose="020B0604020202020204" pitchFamily="34" charset="0"/>
              <a:buChar char="•"/>
              <a:defRPr/>
            </a:pPr>
            <a:r>
              <a:rPr lang="en-AU" sz="1200" b="0" dirty="0"/>
              <a:t>Connect with student </a:t>
            </a:r>
            <a:r>
              <a:rPr lang="en-AU" sz="1200" b="0" dirty="0" err="1"/>
              <a:t>lifeworlds</a:t>
            </a:r>
            <a:r>
              <a:rPr lang="en-AU" sz="1200" b="0" dirty="0"/>
              <a:t>, popular culture and scaffold learning (Luke 2000)</a:t>
            </a:r>
          </a:p>
          <a:p>
            <a:pPr marL="160735" indent="-160735">
              <a:buFont typeface="Arial" panose="020B0604020202020204" pitchFamily="34" charset="0"/>
              <a:buChar char="•"/>
              <a:defRPr/>
            </a:pPr>
            <a:r>
              <a:rPr lang="en-AU" sz="1200" b="0" dirty="0"/>
              <a:t>Focus on the ‘affective’ (Ahmed 2004) elements of teaching and adopting care-full pedagogies (Motta and Bennett 2018) to be ‘emotional champions’ (O’Shea 2019). </a:t>
            </a:r>
          </a:p>
          <a:p>
            <a:pPr>
              <a:defRPr/>
            </a:pPr>
            <a:endParaRPr lang="en-AU" sz="1013" b="0" dirty="0"/>
          </a:p>
          <a:p>
            <a:pPr>
              <a:defRPr/>
            </a:pPr>
            <a:r>
              <a:rPr lang="en-AU" sz="788" b="0" dirty="0">
                <a:solidFill>
                  <a:schemeClr val="bg1"/>
                </a:solidFill>
              </a:rPr>
              <a:t>	</a:t>
            </a:r>
            <a:endParaRPr lang="en-US" sz="788" b="0" dirty="0">
              <a:solidFill>
                <a:schemeClr val="bg1"/>
              </a:solidFill>
            </a:endParaRPr>
          </a:p>
        </p:txBody>
      </p:sp>
    </p:spTree>
    <p:extLst>
      <p:ext uri="{BB962C8B-B14F-4D97-AF65-F5344CB8AC3E}">
        <p14:creationId xmlns:p14="http://schemas.microsoft.com/office/powerpoint/2010/main" val="1775467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AU"/>
              <a:t>Case Study: Sarah Hattam</a:t>
            </a:r>
          </a:p>
        </p:txBody>
      </p:sp>
      <p:sp>
        <p:nvSpPr>
          <p:cNvPr id="3" name="Text Placeholder 2"/>
          <p:cNvSpPr>
            <a:spLocks noGrp="1"/>
          </p:cNvSpPr>
          <p:nvPr>
            <p:ph type="body" sz="quarter" idx="11"/>
          </p:nvPr>
        </p:nvSpPr>
        <p:spPr>
          <a:xfrm>
            <a:off x="465522" y="807245"/>
            <a:ext cx="8258175" cy="485775"/>
          </a:xfrm>
        </p:spPr>
        <p:txBody>
          <a:bodyPr>
            <a:normAutofit fontScale="25000" lnSpcReduction="20000"/>
          </a:bodyPr>
          <a:lstStyle/>
          <a:p>
            <a:r>
              <a:rPr lang="en-AU" sz="6000" b="0"/>
              <a:t>My teaching challenge?</a:t>
            </a:r>
          </a:p>
          <a:p>
            <a:r>
              <a:rPr lang="en-AU" sz="6000"/>
              <a:t>How I teach competing political world-views in the course ‘Critical Thinking: Media and Academia’, as reflected in the stance of the author presented in media texts? </a:t>
            </a:r>
          </a:p>
          <a:p>
            <a:endParaRPr lang="en-AU" sz="6000"/>
          </a:p>
          <a:p>
            <a:endParaRPr lang="en-AU" sz="1400"/>
          </a:p>
          <a:p>
            <a:endParaRPr lang="en-AU" sz="1400" b="0"/>
          </a:p>
          <a:p>
            <a:r>
              <a:rPr lang="en-AU" sz="1400"/>
              <a:t> </a:t>
            </a:r>
          </a:p>
          <a:p>
            <a:endParaRPr lang="en-AU" sz="1400" b="0"/>
          </a:p>
        </p:txBody>
      </p:sp>
      <p:sp>
        <p:nvSpPr>
          <p:cNvPr id="7" name="TextBox 6"/>
          <p:cNvSpPr txBox="1"/>
          <p:nvPr/>
        </p:nvSpPr>
        <p:spPr>
          <a:xfrm>
            <a:off x="4470248" y="1574909"/>
            <a:ext cx="4456995" cy="1852815"/>
          </a:xfrm>
          <a:prstGeom prst="rect">
            <a:avLst/>
          </a:prstGeom>
          <a:noFill/>
        </p:spPr>
        <p:txBody>
          <a:bodyPr wrap="square" rtlCol="0">
            <a:spAutoFit/>
          </a:bodyPr>
          <a:lstStyle/>
          <a:p>
            <a:pPr algn="ctr">
              <a:lnSpc>
                <a:spcPct val="80000"/>
              </a:lnSpc>
            </a:pPr>
            <a:r>
              <a:rPr lang="en-AU" altLang="en-US" sz="1300">
                <a:latin typeface="Arial" panose="020B0604020202020204" pitchFamily="34" charset="0"/>
                <a:cs typeface="Arial" panose="020B0604020202020204" pitchFamily="34" charset="0"/>
              </a:rPr>
              <a:t>Writers have beliefs about an issue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world view  </a:t>
            </a:r>
          </a:p>
          <a:p>
            <a:pPr algn="ctr">
              <a:lnSpc>
                <a:spcPct val="80000"/>
              </a:lnSpc>
            </a:pPr>
            <a:r>
              <a:rPr lang="en-AU" altLang="en-US" sz="1300">
                <a:latin typeface="Arial" panose="020B0604020202020204" pitchFamily="34" charset="0"/>
                <a:cs typeface="Arial" panose="020B0604020202020204" pitchFamily="34" charset="0"/>
              </a:rPr>
              <a:t>         ↓	</a:t>
            </a:r>
          </a:p>
          <a:p>
            <a:pPr algn="ctr">
              <a:lnSpc>
                <a:spcPct val="80000"/>
              </a:lnSpc>
            </a:pPr>
            <a:r>
              <a:rPr lang="en-AU" altLang="en-US" sz="1300">
                <a:latin typeface="Arial" panose="020B0604020202020204" pitchFamily="34" charset="0"/>
                <a:cs typeface="Arial" panose="020B0604020202020204" pitchFamily="34" charset="0"/>
              </a:rPr>
              <a:t>They express their position or stance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perspective</a:t>
            </a:r>
          </a:p>
          <a:p>
            <a:pPr algn="ctr">
              <a:lnSpc>
                <a:spcPct val="80000"/>
              </a:lnSpc>
            </a:pPr>
            <a:r>
              <a:rPr lang="en-AU" altLang="en-US" sz="1300">
                <a:latin typeface="Arial" panose="020B0604020202020204" pitchFamily="34" charset="0"/>
                <a:cs typeface="Arial" panose="020B0604020202020204" pitchFamily="34" charset="0"/>
              </a:rPr>
              <a:t>↓</a:t>
            </a:r>
          </a:p>
          <a:p>
            <a:pPr algn="ctr">
              <a:lnSpc>
                <a:spcPct val="80000"/>
              </a:lnSpc>
            </a:pPr>
            <a:r>
              <a:rPr lang="en-AU" altLang="en-US" sz="1300">
                <a:latin typeface="Arial" panose="020B0604020202020204" pitchFamily="34" charset="0"/>
                <a:cs typeface="Arial" panose="020B0604020202020204" pitchFamily="34" charset="0"/>
              </a:rPr>
              <a:t>They provide arguments to support their perspective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arguments</a:t>
            </a:r>
          </a:p>
          <a:p>
            <a:pPr algn="ctr">
              <a:lnSpc>
                <a:spcPct val="80000"/>
              </a:lnSpc>
            </a:pPr>
            <a:r>
              <a:rPr lang="en-AU" altLang="en-US" sz="1300">
                <a:latin typeface="Arial" panose="020B0604020202020204" pitchFamily="34" charset="0"/>
                <a:cs typeface="Arial" panose="020B0604020202020204" pitchFamily="34" charset="0"/>
              </a:rPr>
              <a:t>↓</a:t>
            </a:r>
          </a:p>
          <a:p>
            <a:pPr algn="ctr">
              <a:lnSpc>
                <a:spcPct val="80000"/>
              </a:lnSpc>
            </a:pPr>
            <a:r>
              <a:rPr lang="en-AU" altLang="en-US" sz="1300">
                <a:latin typeface="Arial" panose="020B0604020202020204" pitchFamily="34" charset="0"/>
                <a:cs typeface="Arial" panose="020B0604020202020204" pitchFamily="34" charset="0"/>
              </a:rPr>
              <a:t>They provide evidence to support each argument	</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evidence</a:t>
            </a:r>
            <a:endParaRPr lang="en-US" altLang="en-US" sz="1300">
              <a:solidFill>
                <a:srgbClr val="7030A0"/>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a:stretch>
            <a:fillRect/>
          </a:stretch>
        </p:blipFill>
        <p:spPr>
          <a:xfrm>
            <a:off x="130807" y="1568247"/>
            <a:ext cx="1950244" cy="1321594"/>
          </a:xfrm>
          <a:prstGeom prst="rect">
            <a:avLst/>
          </a:prstGeom>
        </p:spPr>
      </p:pic>
      <p:pic>
        <p:nvPicPr>
          <p:cNvPr id="5" name="Picture 4"/>
          <p:cNvPicPr>
            <a:picLocks noChangeAspect="1"/>
          </p:cNvPicPr>
          <p:nvPr/>
        </p:nvPicPr>
        <p:blipFill>
          <a:blip r:embed="rId4"/>
          <a:stretch>
            <a:fillRect/>
          </a:stretch>
        </p:blipFill>
        <p:spPr>
          <a:xfrm>
            <a:off x="2164700" y="2056531"/>
            <a:ext cx="2221900" cy="1481267"/>
          </a:xfrm>
          <a:prstGeom prst="rect">
            <a:avLst/>
          </a:prstGeom>
        </p:spPr>
      </p:pic>
    </p:spTree>
    <p:extLst>
      <p:ext uri="{BB962C8B-B14F-4D97-AF65-F5344CB8AC3E}">
        <p14:creationId xmlns:p14="http://schemas.microsoft.com/office/powerpoint/2010/main" val="135436979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14338" y="163426"/>
            <a:ext cx="8258175" cy="485775"/>
          </a:xfrm>
        </p:spPr>
        <p:txBody>
          <a:bodyPr/>
          <a:lstStyle/>
          <a:p>
            <a:r>
              <a:rPr lang="en-AU"/>
              <a:t>Case Study: Sarah Hattam</a:t>
            </a:r>
          </a:p>
        </p:txBody>
      </p:sp>
      <p:sp>
        <p:nvSpPr>
          <p:cNvPr id="3" name="Text Placeholder 2"/>
          <p:cNvSpPr>
            <a:spLocks noGrp="1"/>
          </p:cNvSpPr>
          <p:nvPr>
            <p:ph type="body" sz="quarter" idx="11"/>
          </p:nvPr>
        </p:nvSpPr>
        <p:spPr>
          <a:xfrm>
            <a:off x="121381" y="649201"/>
            <a:ext cx="8793115" cy="485775"/>
          </a:xfrm>
        </p:spPr>
        <p:txBody>
          <a:bodyPr>
            <a:normAutofit fontScale="25000" lnSpcReduction="20000"/>
          </a:bodyPr>
          <a:lstStyle/>
          <a:p>
            <a:r>
              <a:rPr lang="en-AU" sz="6000" dirty="0"/>
              <a:t>My research question?</a:t>
            </a:r>
          </a:p>
          <a:p>
            <a:r>
              <a:rPr lang="en-AU" sz="4800" b="0" dirty="0"/>
              <a:t>How does utilising elements of enabling pedagogy - specifically connecting to student lifeworlds, scaffolding, setting challenging tasks and transformation- increase students engagement with and understanding of ‘politics’ and provide the students with greater understanding of the way that language is utilised to promote a world view (such as progressive/conservative) in the media?</a:t>
            </a:r>
          </a:p>
          <a:p>
            <a:endParaRPr lang="en-AU" sz="6000" dirty="0"/>
          </a:p>
          <a:p>
            <a:r>
              <a:rPr lang="en-AU" sz="6000" dirty="0"/>
              <a:t>My hopeful idea?</a:t>
            </a:r>
          </a:p>
          <a:p>
            <a:r>
              <a:rPr lang="en-AU" sz="4800" b="0" dirty="0"/>
              <a:t>The empowerment of the students in their future engagement with texts as they develop awareness of dominant forces in society and helps students to recognise, critique and create change and to give power over the meaning-making process. </a:t>
            </a:r>
          </a:p>
          <a:p>
            <a:endParaRPr lang="en-AU" sz="4800" dirty="0"/>
          </a:p>
          <a:p>
            <a:pPr algn="ctr"/>
            <a:r>
              <a:rPr lang="en-AU" sz="6000" dirty="0"/>
              <a:t>Students could move past discomfort, disconnection and political apathy and engage with political categories and themes in the course to develop an insight to how people and issues are positioned by these categories. </a:t>
            </a:r>
          </a:p>
          <a:p>
            <a:endParaRPr lang="en-AU" sz="1300" b="0" dirty="0"/>
          </a:p>
          <a:p>
            <a:r>
              <a:rPr lang="en-AU" sz="4800" b="0" dirty="0"/>
              <a:t>‘</a:t>
            </a:r>
            <a:r>
              <a:rPr lang="en-AU" sz="4800" b="0" i="1" dirty="0"/>
              <a:t>There are those willing to walk down the path of critical thinking with me, who find their world-views shattered, but simultaneously engage in creatively rebuilding a sense of meaning and coherence in the face of ambiguity</a:t>
            </a:r>
            <a:r>
              <a:rPr lang="en-AU" sz="4800" b="0" dirty="0"/>
              <a:t>’ (</a:t>
            </a:r>
            <a:r>
              <a:rPr lang="en-AU" sz="4800" b="0" dirty="0" err="1"/>
              <a:t>Boler</a:t>
            </a:r>
            <a:r>
              <a:rPr lang="en-AU" sz="4800" b="0" dirty="0"/>
              <a:t> 2004, p. 117). </a:t>
            </a:r>
          </a:p>
          <a:p>
            <a:endParaRPr lang="en-AU" sz="4800" b="0" dirty="0"/>
          </a:p>
        </p:txBody>
      </p:sp>
      <p:pic>
        <p:nvPicPr>
          <p:cNvPr id="4" name="Picture 3"/>
          <p:cNvPicPr>
            <a:picLocks noChangeAspect="1"/>
          </p:cNvPicPr>
          <p:nvPr/>
        </p:nvPicPr>
        <p:blipFill>
          <a:blip r:embed="rId2"/>
          <a:stretch>
            <a:fillRect/>
          </a:stretch>
        </p:blipFill>
        <p:spPr>
          <a:xfrm>
            <a:off x="1931086" y="4161853"/>
            <a:ext cx="2949833" cy="546836"/>
          </a:xfrm>
          <a:prstGeom prst="rect">
            <a:avLst/>
          </a:prstGeom>
        </p:spPr>
      </p:pic>
      <p:pic>
        <p:nvPicPr>
          <p:cNvPr id="5" name="Picture 4"/>
          <p:cNvPicPr>
            <a:picLocks noChangeAspect="1"/>
          </p:cNvPicPr>
          <p:nvPr/>
        </p:nvPicPr>
        <p:blipFill>
          <a:blip r:embed="rId3"/>
          <a:stretch>
            <a:fillRect/>
          </a:stretch>
        </p:blipFill>
        <p:spPr>
          <a:xfrm>
            <a:off x="6939222" y="4086843"/>
            <a:ext cx="1975275" cy="621846"/>
          </a:xfrm>
          <a:prstGeom prst="rect">
            <a:avLst/>
          </a:prstGeom>
        </p:spPr>
      </p:pic>
      <p:pic>
        <p:nvPicPr>
          <p:cNvPr id="6" name="Picture 5"/>
          <p:cNvPicPr>
            <a:picLocks noChangeAspect="1"/>
          </p:cNvPicPr>
          <p:nvPr/>
        </p:nvPicPr>
        <p:blipFill>
          <a:blip r:embed="rId4"/>
          <a:stretch>
            <a:fillRect/>
          </a:stretch>
        </p:blipFill>
        <p:spPr>
          <a:xfrm>
            <a:off x="5099174" y="3999752"/>
            <a:ext cx="1621793" cy="946046"/>
          </a:xfrm>
          <a:prstGeom prst="rect">
            <a:avLst/>
          </a:prstGeom>
        </p:spPr>
      </p:pic>
    </p:spTree>
    <p:extLst>
      <p:ext uri="{BB962C8B-B14F-4D97-AF65-F5344CB8AC3E}">
        <p14:creationId xmlns:p14="http://schemas.microsoft.com/office/powerpoint/2010/main" val="130148005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9" y="277914"/>
            <a:ext cx="8290903" cy="647700"/>
          </a:xfrm>
        </p:spPr>
        <p:txBody>
          <a:bodyPr/>
          <a:lstStyle/>
          <a:p>
            <a:r>
              <a:rPr lang="en-US" dirty="0"/>
              <a:t>Case Study: Natasha Wilson</a:t>
            </a: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127521" y="1047445"/>
            <a:ext cx="8888958" cy="3494291"/>
          </a:xfrm>
        </p:spPr>
        <p:txBody>
          <a:bodyPr anchor="t"/>
          <a:lstStyle/>
          <a:p>
            <a:pPr marL="0" indent="0">
              <a:buNone/>
            </a:pPr>
            <a:r>
              <a:rPr lang="en-US" sz="1500" dirty="0">
                <a:solidFill>
                  <a:schemeClr val="accent6"/>
                </a:solidFill>
              </a:rPr>
              <a:t>My teaching challenge</a:t>
            </a:r>
            <a:r>
              <a:rPr lang="en-US" sz="1500" dirty="0"/>
              <a:t>: </a:t>
            </a:r>
          </a:p>
          <a:p>
            <a:pPr marL="0" indent="0">
              <a:buNone/>
            </a:pPr>
            <a:r>
              <a:rPr lang="en-US" sz="1500" dirty="0"/>
              <a:t>To improve attendance at lectures and engagement with challenging content</a:t>
            </a:r>
            <a:br>
              <a:rPr lang="en-US" sz="1500" dirty="0"/>
            </a:br>
            <a:endParaRPr lang="en-US" sz="1500" dirty="0"/>
          </a:p>
          <a:p>
            <a:pPr marL="0" indent="0">
              <a:lnSpc>
                <a:spcPct val="50000"/>
              </a:lnSpc>
              <a:buNone/>
            </a:pPr>
            <a:endParaRPr lang="en-US" sz="1500" dirty="0">
              <a:solidFill>
                <a:srgbClr val="000000"/>
              </a:solidFill>
            </a:endParaRPr>
          </a:p>
          <a:p>
            <a:pPr marL="0" indent="0">
              <a:buNone/>
            </a:pPr>
            <a:r>
              <a:rPr lang="en-US" sz="1500" dirty="0">
                <a:solidFill>
                  <a:schemeClr val="accent6"/>
                </a:solidFill>
              </a:rPr>
              <a:t>The hopeful idea</a:t>
            </a:r>
            <a:r>
              <a:rPr lang="en-US" sz="1500" dirty="0"/>
              <a:t>:</a:t>
            </a:r>
          </a:p>
          <a:p>
            <a:pPr marL="0" indent="0">
              <a:buNone/>
            </a:pPr>
            <a:r>
              <a:rPr lang="en-US" sz="1500" dirty="0"/>
              <a:t>Using active demonstrations and serious play in lectures will break up the tension when exposing students to challenging physiology concepts, and also hopefully make lectures more enjoyable</a:t>
            </a:r>
            <a:br>
              <a:rPr lang="en-US" sz="1500" dirty="0"/>
            </a:br>
            <a:endParaRPr lang="en-US" sz="1500" dirty="0"/>
          </a:p>
          <a:p>
            <a:pPr>
              <a:lnSpc>
                <a:spcPct val="50000"/>
              </a:lnSpc>
            </a:pPr>
            <a:endParaRPr lang="en-US" sz="1500" dirty="0">
              <a:solidFill>
                <a:srgbClr val="000000"/>
              </a:solidFill>
            </a:endParaRPr>
          </a:p>
          <a:p>
            <a:pPr marL="0" indent="0">
              <a:buNone/>
            </a:pPr>
            <a:r>
              <a:rPr lang="en-US" sz="1500" dirty="0">
                <a:solidFill>
                  <a:schemeClr val="accent6"/>
                </a:solidFill>
              </a:rPr>
              <a:t>My research question:</a:t>
            </a:r>
          </a:p>
          <a:p>
            <a:pPr marL="0" indent="0">
              <a:buNone/>
            </a:pPr>
            <a:r>
              <a:rPr lang="en-AU" sz="1500" dirty="0"/>
              <a:t>Can using serious play and live demonstrations in lectures improve student engagement and understanding of challenging concepts?</a:t>
            </a:r>
            <a:endParaRPr lang="en-US" sz="1500" dirty="0"/>
          </a:p>
          <a:p>
            <a:pPr marL="0" indent="0">
              <a:buNone/>
            </a:pPr>
            <a:endParaRPr lang="en-US" sz="1500" dirty="0"/>
          </a:p>
        </p:txBody>
      </p:sp>
    </p:spTree>
    <p:extLst>
      <p:ext uri="{BB962C8B-B14F-4D97-AF65-F5344CB8AC3E}">
        <p14:creationId xmlns:p14="http://schemas.microsoft.com/office/powerpoint/2010/main" val="382607999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9" y="104777"/>
            <a:ext cx="8290903" cy="647700"/>
          </a:xfrm>
        </p:spPr>
        <p:txBody>
          <a:bodyPr/>
          <a:lstStyle/>
          <a:p>
            <a:r>
              <a:rPr lang="en-US" dirty="0"/>
              <a:t>What did I learn about:</a:t>
            </a: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113412" y="752478"/>
            <a:ext cx="8917176" cy="3546973"/>
          </a:xfrm>
        </p:spPr>
        <p:txBody>
          <a:bodyPr anchor="t"/>
          <a:lstStyle/>
          <a:p>
            <a:pPr marL="0" indent="0">
              <a:buNone/>
            </a:pPr>
            <a:r>
              <a:rPr lang="en-US" sz="1600" dirty="0">
                <a:solidFill>
                  <a:schemeClr val="accent6"/>
                </a:solidFill>
              </a:rPr>
              <a:t>My students</a:t>
            </a:r>
            <a:r>
              <a:rPr lang="en-US" sz="1600" dirty="0"/>
              <a:t>: </a:t>
            </a:r>
          </a:p>
          <a:p>
            <a:r>
              <a:rPr lang="en-US" sz="1400" dirty="0"/>
              <a:t>Were more excited and less fearful after first lecture than previous cohort</a:t>
            </a:r>
          </a:p>
          <a:p>
            <a:r>
              <a:rPr lang="en-US" sz="1400" dirty="0"/>
              <a:t>Asked more questions in lectures with demonstrations/serious play style elements </a:t>
            </a:r>
          </a:p>
          <a:p>
            <a:r>
              <a:rPr lang="en-US" sz="1400" dirty="0"/>
              <a:t>But…attendance still drops off significantly over the semester and some concepts are still fear/panic inducing!</a:t>
            </a:r>
          </a:p>
          <a:p>
            <a:pPr marL="0" indent="0">
              <a:buNone/>
            </a:pPr>
            <a:endParaRPr lang="en-US" sz="1400" dirty="0"/>
          </a:p>
          <a:p>
            <a:pPr>
              <a:lnSpc>
                <a:spcPct val="50000"/>
              </a:lnSpc>
            </a:pPr>
            <a:endParaRPr lang="en-US" sz="1400" dirty="0">
              <a:solidFill>
                <a:srgbClr val="000000"/>
              </a:solidFill>
            </a:endParaRPr>
          </a:p>
          <a:p>
            <a:pPr marL="0" indent="0">
              <a:buNone/>
            </a:pPr>
            <a:r>
              <a:rPr lang="en-US" sz="1600" dirty="0">
                <a:solidFill>
                  <a:schemeClr val="accent6"/>
                </a:solidFill>
              </a:rPr>
              <a:t>My Practice:</a:t>
            </a:r>
          </a:p>
          <a:p>
            <a:r>
              <a:rPr lang="en-US" sz="1400" dirty="0"/>
              <a:t>Finding new ways to help students relate to challenging concepts was more enjoyable and rewarding </a:t>
            </a:r>
          </a:p>
          <a:p>
            <a:r>
              <a:rPr lang="en-US" sz="1400" dirty="0"/>
              <a:t>I’ve become more comfortable with building in some flexibility that allows student questions about the human body to take us on interesting tangents</a:t>
            </a:r>
          </a:p>
          <a:p>
            <a:pPr marL="0" indent="0">
              <a:buNone/>
            </a:pPr>
            <a:endParaRPr lang="en-US" sz="1350" dirty="0"/>
          </a:p>
          <a:p>
            <a:pPr marL="0" indent="0">
              <a:lnSpc>
                <a:spcPct val="50000"/>
              </a:lnSpc>
              <a:buNone/>
            </a:pPr>
            <a:endParaRPr lang="en-US" sz="1350" dirty="0">
              <a:solidFill>
                <a:srgbClr val="000000"/>
              </a:solidFill>
            </a:endParaRPr>
          </a:p>
          <a:p>
            <a:pPr marL="0" indent="0">
              <a:buNone/>
            </a:pPr>
            <a:r>
              <a:rPr lang="en-US" sz="1500" dirty="0">
                <a:solidFill>
                  <a:schemeClr val="accent6"/>
                </a:solidFill>
              </a:rPr>
              <a:t>My Action Research:</a:t>
            </a:r>
          </a:p>
          <a:p>
            <a:r>
              <a:rPr lang="en-US" sz="1350" dirty="0"/>
              <a:t>Allows me to </a:t>
            </a:r>
            <a:r>
              <a:rPr lang="en-US" sz="1350" dirty="0" err="1"/>
              <a:t>prioritise</a:t>
            </a:r>
            <a:r>
              <a:rPr lang="en-US" sz="1350" dirty="0"/>
              <a:t> (some) time for my own scholarship during the semester</a:t>
            </a:r>
          </a:p>
          <a:p>
            <a:r>
              <a:rPr lang="en-US" sz="1350" dirty="0"/>
              <a:t>Joining the UniSA College Action Research group has given me much needed space for reflection, and this has given me opportunities to improve my teaching </a:t>
            </a:r>
          </a:p>
          <a:p>
            <a:endParaRPr lang="en-US" sz="1350" dirty="0"/>
          </a:p>
          <a:p>
            <a:endParaRPr lang="en-US" sz="1400" dirty="0"/>
          </a:p>
        </p:txBody>
      </p:sp>
    </p:spTree>
    <p:extLst>
      <p:ext uri="{BB962C8B-B14F-4D97-AF65-F5344CB8AC3E}">
        <p14:creationId xmlns:p14="http://schemas.microsoft.com/office/powerpoint/2010/main" val="33182704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theme/theme1.xml><?xml version="1.0" encoding="utf-8"?>
<a:theme xmlns:a="http://schemas.openxmlformats.org/drawingml/2006/main" name="UniSA PPT - Bar footer">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template 16-9_UniSA Corporate - Bar footer" id="{9F5AD3D8-F754-44A4-AC4D-A815DC4E54A1}" vid="{25813748-2585-4D6F-8CAF-E563CA521B3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vited_Teachers xmlns="5e97e995-cb86-401e-8992-3861983dfada" xsi:nil="true"/>
    <DefaultSectionNames xmlns="5e97e995-cb86-401e-8992-3861983dfada" xsi:nil="true"/>
    <Teachers xmlns="5e97e995-cb86-401e-8992-3861983dfada">
      <UserInfo>
        <DisplayName/>
        <AccountId xsi:nil="true"/>
        <AccountType/>
      </UserInfo>
    </Teachers>
    <Is_Collaboration_Space_Locked xmlns="5e97e995-cb86-401e-8992-3861983dfada" xsi:nil="true"/>
    <CultureName xmlns="5e97e995-cb86-401e-8992-3861983dfada" xsi:nil="true"/>
    <Self_Registration_Enabled xmlns="5e97e995-cb86-401e-8992-3861983dfada" xsi:nil="true"/>
    <Student_Groups xmlns="5e97e995-cb86-401e-8992-3861983dfada">
      <UserInfo>
        <DisplayName/>
        <AccountId xsi:nil="true"/>
        <AccountType/>
      </UserInfo>
    </Student_Groups>
    <NotebookType xmlns="5e97e995-cb86-401e-8992-3861983dfada" xsi:nil="true"/>
    <AppVersion xmlns="5e97e995-cb86-401e-8992-3861983dfada" xsi:nil="true"/>
    <Invited_Students xmlns="5e97e995-cb86-401e-8992-3861983dfada" xsi:nil="true"/>
    <Has_Teacher_Only_SectionGroup xmlns="5e97e995-cb86-401e-8992-3861983dfada" xsi:nil="true"/>
    <FolderType xmlns="5e97e995-cb86-401e-8992-3861983dfada" xsi:nil="true"/>
    <Owner xmlns="5e97e995-cb86-401e-8992-3861983dfada">
      <UserInfo>
        <DisplayName/>
        <AccountId xsi:nil="true"/>
        <AccountType/>
      </UserInfo>
    </Owner>
    <Students xmlns="5e97e995-cb86-401e-8992-3861983dfada">
      <UserInfo>
        <DisplayName/>
        <AccountId xsi:nil="true"/>
        <AccountType/>
      </UserInfo>
    </Student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ADC18C3C5536B4BA82501E84EEDEDB5" ma:contentTypeVersion="24" ma:contentTypeDescription="Create a new document." ma:contentTypeScope="" ma:versionID="ee0130bcf631e088006a15af161c6419">
  <xsd:schema xmlns:xsd="http://www.w3.org/2001/XMLSchema" xmlns:xs="http://www.w3.org/2001/XMLSchema" xmlns:p="http://schemas.microsoft.com/office/2006/metadata/properties" xmlns:ns3="739ccbe4-bc42-41af-ad40-d5925bb58805" xmlns:ns4="5e97e995-cb86-401e-8992-3861983dfada" targetNamespace="http://schemas.microsoft.com/office/2006/metadata/properties" ma:root="true" ma:fieldsID="746ec5d5b1e2c9986aa954b68397d1d0" ns3:_="" ns4:_="">
    <xsd:import namespace="739ccbe4-bc42-41af-ad40-d5925bb58805"/>
    <xsd:import namespace="5e97e995-cb86-401e-8992-3861983dfada"/>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cbe4-bc42-41af-ad40-d5925bb5880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97e995-cb86-401e-8992-3861983dfada"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5" nillable="true" ma:displayName="MediaServiceMetadata" ma:description="" ma:hidden="true" ma:internalName="MediaServiceMetadata" ma:readOnly="true">
      <xsd:simpleType>
        <xsd:restriction base="dms:Note"/>
      </xsd:simpleType>
    </xsd:element>
    <xsd:element name="MediaServiceFastMetadata" ma:index="26" nillable="true" ma:displayName="MediaServiceFastMetadata" ma:description="" ma:hidden="true" ma:internalName="MediaServiceFastMetadata" ma:readOnly="true">
      <xsd:simpleType>
        <xsd:restriction base="dms:Note"/>
      </xsd:simpleType>
    </xsd:element>
    <xsd:element name="MediaServiceDateTaken" ma:index="27" nillable="true" ma:displayName="MediaServiceDateTaken" ma:description="" ma:hidden="true" ma:internalName="MediaServiceDateTaken" ma:readOnly="true">
      <xsd:simpleType>
        <xsd:restriction base="dms:Text"/>
      </xsd:simpleType>
    </xsd:element>
    <xsd:element name="MediaServiceAutoTags" ma:index="28" nillable="true" ma:displayName="MediaServiceAutoTags" ma:description=""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ED6CFB-4565-4EBD-BC27-3050874D64DE}">
  <ds:schemaRefs>
    <ds:schemaRef ds:uri="http://schemas.microsoft.com/sharepoint/v3/contenttype/forms"/>
  </ds:schemaRefs>
</ds:datastoreItem>
</file>

<file path=customXml/itemProps2.xml><?xml version="1.0" encoding="utf-8"?>
<ds:datastoreItem xmlns:ds="http://schemas.openxmlformats.org/officeDocument/2006/customXml" ds:itemID="{CC26E445-7CE4-4246-8615-C7FCCAAEC9EF}">
  <ds:schemaRefs>
    <ds:schemaRef ds:uri="http://purl.org/dc/terms/"/>
    <ds:schemaRef ds:uri="http://schemas.openxmlformats.org/package/2006/metadata/core-properties"/>
    <ds:schemaRef ds:uri="http://schemas.microsoft.com/office/2006/documentManagement/types"/>
    <ds:schemaRef ds:uri="http://purl.org/dc/elements/1.1/"/>
    <ds:schemaRef ds:uri="http://www.w3.org/XML/1998/namespace"/>
    <ds:schemaRef ds:uri="http://schemas.microsoft.com/office/infopath/2007/PartnerControls"/>
    <ds:schemaRef ds:uri="http://purl.org/dc/dcmitype/"/>
    <ds:schemaRef ds:uri="5e97e995-cb86-401e-8992-3861983dfada"/>
    <ds:schemaRef ds:uri="739ccbe4-bc42-41af-ad40-d5925bb58805"/>
    <ds:schemaRef ds:uri="http://schemas.microsoft.com/office/2006/metadata/properties"/>
  </ds:schemaRefs>
</ds:datastoreItem>
</file>

<file path=customXml/itemProps3.xml><?xml version="1.0" encoding="utf-8"?>
<ds:datastoreItem xmlns:ds="http://schemas.openxmlformats.org/officeDocument/2006/customXml" ds:itemID="{5E0B9122-A68E-4483-9D6B-5D4A9FC822A4}">
  <ds:schemaRefs>
    <ds:schemaRef ds:uri="5e97e995-cb86-401e-8992-3861983dfada"/>
    <ds:schemaRef ds:uri="739ccbe4-bc42-41af-ad40-d5925bb588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715</TotalTime>
  <Words>3247</Words>
  <Application>Microsoft Office PowerPoint</Application>
  <PresentationFormat>On-screen Show (16:9)</PresentationFormat>
  <Paragraphs>235</Paragraphs>
  <Slides>29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Altis UniSA</vt:lpstr>
      <vt:lpstr>Arial</vt:lpstr>
      <vt:lpstr>Calibri</vt:lpstr>
      <vt:lpstr>Times New Roman</vt:lpstr>
      <vt:lpstr>UniSA PPT - Bar footer</vt:lpstr>
      <vt:lpstr>Researching While Teaching Series  Workshop #3 Re-design Your Pedagogy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Nita Haubrich</dc:creator>
  <cp:lastModifiedBy>Sarah Hattam</cp:lastModifiedBy>
  <cp:revision>539</cp:revision>
  <cp:lastPrinted>2019-11-08T00:52:50Z</cp:lastPrinted>
  <dcterms:created xsi:type="dcterms:W3CDTF">2019-06-17T22:49:35Z</dcterms:created>
  <dcterms:modified xsi:type="dcterms:W3CDTF">2022-05-29T23:40:00Z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0x0101002ADC18C3C5536B4BA82501E84EEDEDB5</vt:lpwstr>
  </property>
</Properties>
</file>