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5" r:id="rId1"/>
  </p:sldMasterIdLst>
  <p:sldIdLst>
    <p:sldId id="256" r:id="rId2"/>
    <p:sldId id="257" r:id="rId3"/>
    <p:sldId id="258" r:id="rId4"/>
    <p:sldId id="259" r:id="rId5"/>
    <p:sldId id="260" r:id="rId6"/>
    <p:sldId id="261" r:id="rId7"/>
    <p:sldId id="262" r:id="rId8"/>
    <p:sldId id="268" r:id="rId9"/>
    <p:sldId id="263" r:id="rId10"/>
    <p:sldId id="264" r:id="rId11"/>
    <p:sldId id="265"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B37DBE9E-7295-4C92-93B2-B051A990DD90}" type="datetimeFigureOut">
              <a:rPr lang="en-US" smtClean="0"/>
              <a:t>2/14/2019</a:t>
            </a:fld>
            <a:endParaRPr lang="en-US"/>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7E6CE9CF-0879-4756-BE78-63EF2194A6D7}" type="slidenum">
              <a:rPr lang="en-US" smtClean="0"/>
              <a:t>‹#›</a:t>
            </a:fld>
            <a:endParaRPr lang="en-US"/>
          </a:p>
        </p:txBody>
      </p:sp>
    </p:spTree>
    <p:extLst>
      <p:ext uri="{BB962C8B-B14F-4D97-AF65-F5344CB8AC3E}">
        <p14:creationId xmlns:p14="http://schemas.microsoft.com/office/powerpoint/2010/main" val="2656812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7DBE9E-7295-4C92-93B2-B051A990DD90}" type="datetimeFigureOut">
              <a:rPr lang="en-US" smtClean="0"/>
              <a:t>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CE9CF-0879-4756-BE78-63EF2194A6D7}" type="slidenum">
              <a:rPr lang="en-US" smtClean="0"/>
              <a:t>‹#›</a:t>
            </a:fld>
            <a:endParaRPr lang="en-US"/>
          </a:p>
        </p:txBody>
      </p:sp>
    </p:spTree>
    <p:extLst>
      <p:ext uri="{BB962C8B-B14F-4D97-AF65-F5344CB8AC3E}">
        <p14:creationId xmlns:p14="http://schemas.microsoft.com/office/powerpoint/2010/main" val="433173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7DBE9E-7295-4C92-93B2-B051A990DD90}" type="datetimeFigureOut">
              <a:rPr lang="en-US" smtClean="0"/>
              <a:t>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CE9CF-0879-4756-BE78-63EF2194A6D7}" type="slidenum">
              <a:rPr lang="en-US" smtClean="0"/>
              <a:t>‹#›</a:t>
            </a:fld>
            <a:endParaRPr lang="en-US"/>
          </a:p>
        </p:txBody>
      </p:sp>
    </p:spTree>
    <p:extLst>
      <p:ext uri="{BB962C8B-B14F-4D97-AF65-F5344CB8AC3E}">
        <p14:creationId xmlns:p14="http://schemas.microsoft.com/office/powerpoint/2010/main" val="1798703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7DBE9E-7295-4C92-93B2-B051A990DD90}" type="datetimeFigureOut">
              <a:rPr lang="en-US" smtClean="0"/>
              <a:t>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CE9CF-0879-4756-BE78-63EF2194A6D7}" type="slidenum">
              <a:rPr lang="en-US" smtClean="0"/>
              <a:t>‹#›</a:t>
            </a:fld>
            <a:endParaRPr lang="en-US"/>
          </a:p>
        </p:txBody>
      </p:sp>
    </p:spTree>
    <p:extLst>
      <p:ext uri="{BB962C8B-B14F-4D97-AF65-F5344CB8AC3E}">
        <p14:creationId xmlns:p14="http://schemas.microsoft.com/office/powerpoint/2010/main" val="91421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7DBE9E-7295-4C92-93B2-B051A990DD90}" type="datetimeFigureOut">
              <a:rPr lang="en-US" smtClean="0"/>
              <a:t>2/14/2019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CE9CF-0879-4756-BE78-63EF2194A6D7}" type="slidenum">
              <a:rPr lang="en-US" smtClean="0"/>
              <a:t>‹#›</a:t>
            </a:fld>
            <a:endParaRPr lang="en-US"/>
          </a:p>
        </p:txBody>
      </p:sp>
    </p:spTree>
    <p:extLst>
      <p:ext uri="{BB962C8B-B14F-4D97-AF65-F5344CB8AC3E}">
        <p14:creationId xmlns:p14="http://schemas.microsoft.com/office/powerpoint/2010/main" val="1337238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37DBE9E-7295-4C92-93B2-B051A990DD90}" type="datetimeFigureOut">
              <a:rPr lang="en-US" smtClean="0"/>
              <a:t>2/14/2019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6CE9CF-0879-4756-BE78-63EF2194A6D7}" type="slidenum">
              <a:rPr lang="en-US" smtClean="0"/>
              <a:t>‹#›</a:t>
            </a:fld>
            <a:endParaRPr lang="en-US"/>
          </a:p>
        </p:txBody>
      </p:sp>
    </p:spTree>
    <p:extLst>
      <p:ext uri="{BB962C8B-B14F-4D97-AF65-F5344CB8AC3E}">
        <p14:creationId xmlns:p14="http://schemas.microsoft.com/office/powerpoint/2010/main" val="2115716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37DBE9E-7295-4C92-93B2-B051A990DD90}" type="datetimeFigureOut">
              <a:rPr lang="en-US" smtClean="0"/>
              <a:t>2/14/2019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6CE9CF-0879-4756-BE78-63EF2194A6D7}" type="slidenum">
              <a:rPr lang="en-US" smtClean="0"/>
              <a:t>‹#›</a:t>
            </a:fld>
            <a:endParaRPr lang="en-US"/>
          </a:p>
        </p:txBody>
      </p:sp>
    </p:spTree>
    <p:extLst>
      <p:ext uri="{BB962C8B-B14F-4D97-AF65-F5344CB8AC3E}">
        <p14:creationId xmlns:p14="http://schemas.microsoft.com/office/powerpoint/2010/main" val="306855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37DBE9E-7295-4C92-93B2-B051A990DD90}" type="datetimeFigureOut">
              <a:rPr lang="en-US" smtClean="0"/>
              <a:t>2/14/2019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6CE9CF-0879-4756-BE78-63EF2194A6D7}" type="slidenum">
              <a:rPr lang="en-US" smtClean="0"/>
              <a:t>‹#›</a:t>
            </a:fld>
            <a:endParaRPr lang="en-US"/>
          </a:p>
        </p:txBody>
      </p:sp>
    </p:spTree>
    <p:extLst>
      <p:ext uri="{BB962C8B-B14F-4D97-AF65-F5344CB8AC3E}">
        <p14:creationId xmlns:p14="http://schemas.microsoft.com/office/powerpoint/2010/main" val="2261934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7DBE9E-7295-4C92-93B2-B051A990DD90}" type="datetimeFigureOut">
              <a:rPr lang="en-US" smtClean="0"/>
              <a:t>2/14/2019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6CE9CF-0879-4756-BE78-63EF2194A6D7}" type="slidenum">
              <a:rPr lang="en-US" smtClean="0"/>
              <a:t>‹#›</a:t>
            </a:fld>
            <a:endParaRPr lang="en-US"/>
          </a:p>
        </p:txBody>
      </p:sp>
    </p:spTree>
    <p:extLst>
      <p:ext uri="{BB962C8B-B14F-4D97-AF65-F5344CB8AC3E}">
        <p14:creationId xmlns:p14="http://schemas.microsoft.com/office/powerpoint/2010/main" val="2359594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Click to edit Master text styles</a:t>
            </a:r>
          </a:p>
        </p:txBody>
      </p:sp>
      <p:sp>
        <p:nvSpPr>
          <p:cNvPr id="5" name="Date Placeholder 4"/>
          <p:cNvSpPr>
            <a:spLocks noGrp="1"/>
          </p:cNvSpPr>
          <p:nvPr>
            <p:ph type="dt" sz="half" idx="10"/>
          </p:nvPr>
        </p:nvSpPr>
        <p:spPr/>
        <p:txBody>
          <a:bodyPr/>
          <a:lstStyle/>
          <a:p>
            <a:fld id="{B37DBE9E-7295-4C92-93B2-B051A990DD90}" type="datetimeFigureOut">
              <a:rPr lang="en-US" smtClean="0"/>
              <a:t>2/14/2019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7E6CE9CF-0879-4756-BE78-63EF2194A6D7}" type="slidenum">
              <a:rPr lang="en-US" smtClean="0"/>
              <a:t>‹#›</a:t>
            </a:fld>
            <a:endParaRPr lang="en-US"/>
          </a:p>
        </p:txBody>
      </p:sp>
    </p:spTree>
    <p:extLst>
      <p:ext uri="{BB962C8B-B14F-4D97-AF65-F5344CB8AC3E}">
        <p14:creationId xmlns:p14="http://schemas.microsoft.com/office/powerpoint/2010/main" val="3130316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B37DBE9E-7295-4C92-93B2-B051A990DD90}" type="datetimeFigureOut">
              <a:rPr lang="en-US" smtClean="0"/>
              <a:t>2/14/2019</a:t>
            </a:fld>
            <a:endParaRPr lang="en-US"/>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7E6CE9CF-0879-4756-BE78-63EF2194A6D7}" type="slidenum">
              <a:rPr lang="en-US" smtClean="0"/>
              <a:t>‹#›</a:t>
            </a:fld>
            <a:endParaRPr lang="en-US"/>
          </a:p>
        </p:txBody>
      </p:sp>
    </p:spTree>
    <p:extLst>
      <p:ext uri="{BB962C8B-B14F-4D97-AF65-F5344CB8AC3E}">
        <p14:creationId xmlns:p14="http://schemas.microsoft.com/office/powerpoint/2010/main" val="2161625638"/>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B37DBE9E-7295-4C92-93B2-B051A990DD90}" type="datetimeFigureOut">
              <a:rPr lang="en-US" smtClean="0"/>
              <a:t>2/14/2019</a:t>
            </a:fld>
            <a:endParaRPr lang="en-US"/>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7E6CE9CF-0879-4756-BE78-63EF2194A6D7}" type="slidenum">
              <a:rPr lang="en-US" smtClean="0"/>
              <a:t>‹#›</a:t>
            </a:fld>
            <a:endParaRPr lang="en-US"/>
          </a:p>
        </p:txBody>
      </p:sp>
    </p:spTree>
    <p:extLst>
      <p:ext uri="{BB962C8B-B14F-4D97-AF65-F5344CB8AC3E}">
        <p14:creationId xmlns:p14="http://schemas.microsoft.com/office/powerpoint/2010/main" val="4020586125"/>
      </p:ext>
    </p:extLst>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Gv1aDEFlXq8#action=shar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err="1" smtClean="0"/>
              <a:t>Uni</a:t>
            </a:r>
            <a:r>
              <a:rPr lang="en-AU" dirty="0" smtClean="0"/>
              <a:t> SA College: </a:t>
            </a:r>
            <a:br>
              <a:rPr lang="en-AU" dirty="0" smtClean="0"/>
            </a:br>
            <a:r>
              <a:rPr lang="en-AU" dirty="0" smtClean="0"/>
              <a:t>Raising Aspirations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5077563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What can I say?</a:t>
            </a:r>
            <a:endParaRPr lang="en-US" dirty="0"/>
          </a:p>
        </p:txBody>
      </p:sp>
      <p:sp>
        <p:nvSpPr>
          <p:cNvPr id="3" name="Content Placeholder 2"/>
          <p:cNvSpPr>
            <a:spLocks noGrp="1"/>
          </p:cNvSpPr>
          <p:nvPr>
            <p:ph idx="1"/>
          </p:nvPr>
        </p:nvSpPr>
        <p:spPr/>
        <p:txBody>
          <a:bodyPr>
            <a:normAutofit/>
          </a:bodyPr>
          <a:lstStyle/>
          <a:p>
            <a:pPr marL="0" indent="0">
              <a:buNone/>
            </a:pPr>
            <a:r>
              <a:rPr lang="en-AU" dirty="0" smtClean="0"/>
              <a:t>If a student has disclosed a disability:</a:t>
            </a:r>
          </a:p>
          <a:p>
            <a:r>
              <a:rPr lang="en-AU" b="1" i="1" dirty="0" smtClean="0"/>
              <a:t>“Thank you for letting me know.”</a:t>
            </a:r>
          </a:p>
          <a:p>
            <a:r>
              <a:rPr lang="en-AU" b="1" i="1" dirty="0" smtClean="0"/>
              <a:t>“How can I help you?  Do you have a particular learning or teaching style that works best for you?”</a:t>
            </a:r>
          </a:p>
          <a:p>
            <a:r>
              <a:rPr lang="en-AU" dirty="0" smtClean="0"/>
              <a:t>If no Access Plan – </a:t>
            </a:r>
            <a:r>
              <a:rPr lang="en-AU" b="1" i="1" dirty="0" smtClean="0"/>
              <a:t>“I would recommend that you go and meet with a Disability Adviser to develop and Access Plan which will support your studies.”</a:t>
            </a:r>
          </a:p>
          <a:p>
            <a:r>
              <a:rPr lang="en-AU" dirty="0"/>
              <a:t>E</a:t>
            </a:r>
            <a:r>
              <a:rPr lang="en-AU" dirty="0" smtClean="0"/>
              <a:t>-referral</a:t>
            </a:r>
            <a:endParaRPr lang="en-US" dirty="0"/>
          </a:p>
        </p:txBody>
      </p:sp>
    </p:spTree>
    <p:extLst>
      <p:ext uri="{BB962C8B-B14F-4D97-AF65-F5344CB8AC3E}">
        <p14:creationId xmlns:p14="http://schemas.microsoft.com/office/powerpoint/2010/main" val="22840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Baggage</a:t>
            </a:r>
            <a:endParaRPr lang="en-US" dirty="0"/>
          </a:p>
        </p:txBody>
      </p:sp>
      <p:sp>
        <p:nvSpPr>
          <p:cNvPr id="3" name="Content Placeholder 2"/>
          <p:cNvSpPr>
            <a:spLocks noGrp="1"/>
          </p:cNvSpPr>
          <p:nvPr>
            <p:ph idx="1"/>
          </p:nvPr>
        </p:nvSpPr>
        <p:spPr/>
        <p:txBody>
          <a:bodyPr>
            <a:normAutofit/>
          </a:bodyPr>
          <a:lstStyle/>
          <a:p>
            <a:endParaRPr lang="en-AU" dirty="0" smtClean="0"/>
          </a:p>
          <a:p>
            <a:r>
              <a:rPr lang="en-AU" dirty="0" smtClean="0"/>
              <a:t>What baggage could students bring with them?</a:t>
            </a:r>
          </a:p>
          <a:p>
            <a:endParaRPr lang="en-AU" dirty="0"/>
          </a:p>
          <a:p>
            <a:endParaRPr lang="en-AU" dirty="0" smtClean="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7496714" y="2802506"/>
            <a:ext cx="2857500" cy="2857500"/>
          </a:xfrm>
          <a:prstGeom prst="rect">
            <a:avLst/>
          </a:prstGeom>
        </p:spPr>
      </p:pic>
    </p:spTree>
    <p:extLst>
      <p:ext uri="{BB962C8B-B14F-4D97-AF65-F5344CB8AC3E}">
        <p14:creationId xmlns:p14="http://schemas.microsoft.com/office/powerpoint/2010/main" val="7234549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78866" y="499533"/>
            <a:ext cx="6659357" cy="4599763"/>
          </a:xfrm>
          <a:prstGeom prst="rect">
            <a:avLst/>
          </a:prstGeom>
        </p:spPr>
      </p:pic>
      <p:sp>
        <p:nvSpPr>
          <p:cNvPr id="6" name="Rectangle 5"/>
          <p:cNvSpPr/>
          <p:nvPr/>
        </p:nvSpPr>
        <p:spPr>
          <a:xfrm>
            <a:off x="1276708" y="4968187"/>
            <a:ext cx="9980763" cy="923330"/>
          </a:xfrm>
          <a:prstGeom prst="rect">
            <a:avLst/>
          </a:prstGeom>
        </p:spPr>
        <p:txBody>
          <a:bodyPr wrap="square">
            <a:spAutoFit/>
          </a:bodyPr>
          <a:lstStyle/>
          <a:p>
            <a:endParaRPr lang="en-AU" dirty="0" smtClean="0"/>
          </a:p>
          <a:p>
            <a:pPr algn="ctr"/>
            <a:r>
              <a:rPr lang="en-AU" dirty="0" smtClean="0"/>
              <a:t>Albert </a:t>
            </a:r>
            <a:r>
              <a:rPr lang="en-AU" dirty="0"/>
              <a:t>Einstein: “Everybody is a genius. But if you judge a fish by it’s ability to climb a tree it will live it’s whole life believing that it is stupid”.  </a:t>
            </a:r>
          </a:p>
        </p:txBody>
      </p:sp>
    </p:spTree>
    <p:extLst>
      <p:ext uri="{BB962C8B-B14F-4D97-AF65-F5344CB8AC3E}">
        <p14:creationId xmlns:p14="http://schemas.microsoft.com/office/powerpoint/2010/main" val="3643581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Introduction</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AU" dirty="0" smtClean="0"/>
              <a:t>Disability Services Team</a:t>
            </a:r>
          </a:p>
          <a:p>
            <a:pPr marL="0" indent="0">
              <a:buNone/>
            </a:pPr>
            <a:endParaRPr lang="en-AU" dirty="0" smtClean="0"/>
          </a:p>
          <a:p>
            <a:pPr marL="0" indent="0">
              <a:buNone/>
            </a:pPr>
            <a:r>
              <a:rPr lang="en-AU" dirty="0" smtClean="0"/>
              <a:t>   CW		Amy/Meredith</a:t>
            </a:r>
          </a:p>
          <a:p>
            <a:pPr marL="0" indent="0">
              <a:buNone/>
            </a:pPr>
            <a:r>
              <a:rPr lang="en-AU" dirty="0" smtClean="0"/>
              <a:t>   CE		Jayne/Alison</a:t>
            </a:r>
          </a:p>
          <a:p>
            <a:pPr marL="0" indent="0">
              <a:buNone/>
            </a:pPr>
            <a:r>
              <a:rPr lang="en-AU" dirty="0" smtClean="0"/>
              <a:t>   MLK		Dallas</a:t>
            </a:r>
          </a:p>
          <a:p>
            <a:pPr marL="0" indent="0">
              <a:buNone/>
            </a:pPr>
            <a:r>
              <a:rPr lang="en-AU" dirty="0" smtClean="0"/>
              <a:t>   Magill		Amy/Dallas</a:t>
            </a:r>
          </a:p>
          <a:p>
            <a:pPr marL="0" indent="0">
              <a:buNone/>
            </a:pPr>
            <a:endParaRPr lang="en-AU" dirty="0" smtClean="0"/>
          </a:p>
          <a:p>
            <a:pPr marL="0" indent="0">
              <a:buNone/>
            </a:pPr>
            <a:r>
              <a:rPr lang="en-AU" dirty="0" smtClean="0"/>
              <a:t>All staff are happy to chat with staff if you have any questions about how to support students with a disability; or if you have any questions of reasonable adjustment process</a:t>
            </a:r>
            <a:endParaRPr lang="en-US" dirty="0"/>
          </a:p>
        </p:txBody>
      </p:sp>
    </p:spTree>
    <p:extLst>
      <p:ext uri="{BB962C8B-B14F-4D97-AF65-F5344CB8AC3E}">
        <p14:creationId xmlns:p14="http://schemas.microsoft.com/office/powerpoint/2010/main" val="786327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Registering</a:t>
            </a:r>
            <a:endParaRPr lang="en-US" dirty="0"/>
          </a:p>
        </p:txBody>
      </p:sp>
      <p:sp>
        <p:nvSpPr>
          <p:cNvPr id="3" name="Content Placeholder 2"/>
          <p:cNvSpPr>
            <a:spLocks noGrp="1"/>
          </p:cNvSpPr>
          <p:nvPr>
            <p:ph idx="1"/>
          </p:nvPr>
        </p:nvSpPr>
        <p:spPr/>
        <p:txBody>
          <a:bodyPr/>
          <a:lstStyle/>
          <a:p>
            <a:pPr marL="0" indent="0">
              <a:buNone/>
            </a:pPr>
            <a:r>
              <a:rPr lang="en-AU" dirty="0" smtClean="0"/>
              <a:t>Process</a:t>
            </a:r>
          </a:p>
          <a:p>
            <a:pPr>
              <a:buFont typeface="Arial" panose="020B0604020202020204" pitchFamily="34" charset="0"/>
              <a:buChar char="•"/>
            </a:pPr>
            <a:r>
              <a:rPr lang="en-AU" dirty="0" smtClean="0"/>
              <a:t> Indicate at enrolment; every enrolment</a:t>
            </a:r>
          </a:p>
          <a:p>
            <a:pPr>
              <a:buFont typeface="Arial" panose="020B0604020202020204" pitchFamily="34" charset="0"/>
              <a:buChar char="•"/>
            </a:pPr>
            <a:r>
              <a:rPr lang="en-AU" dirty="0" smtClean="0"/>
              <a:t> Can register at any time; </a:t>
            </a:r>
          </a:p>
          <a:p>
            <a:pPr>
              <a:buFont typeface="Arial" panose="020B0604020202020204" pitchFamily="34" charset="0"/>
              <a:buChar char="•"/>
            </a:pPr>
            <a:r>
              <a:rPr lang="en-AU" dirty="0"/>
              <a:t> </a:t>
            </a:r>
            <a:r>
              <a:rPr lang="en-AU" dirty="0" smtClean="0"/>
              <a:t>Can commence with a disability and identify</a:t>
            </a:r>
          </a:p>
          <a:p>
            <a:pPr>
              <a:buFont typeface="Arial" panose="020B0604020202020204" pitchFamily="34" charset="0"/>
              <a:buChar char="•"/>
            </a:pPr>
            <a:r>
              <a:rPr lang="en-AU" dirty="0"/>
              <a:t> </a:t>
            </a:r>
            <a:r>
              <a:rPr lang="en-AU" dirty="0" smtClean="0"/>
              <a:t>Can commence and then decide to identify</a:t>
            </a:r>
          </a:p>
          <a:p>
            <a:pPr>
              <a:buFont typeface="Arial" panose="020B0604020202020204" pitchFamily="34" charset="0"/>
              <a:buChar char="•"/>
            </a:pPr>
            <a:r>
              <a:rPr lang="en-AU" dirty="0"/>
              <a:t> </a:t>
            </a:r>
            <a:r>
              <a:rPr lang="en-AU" dirty="0" smtClean="0"/>
              <a:t>May develop a disability whilst studying</a:t>
            </a:r>
          </a:p>
          <a:p>
            <a:pPr>
              <a:buFont typeface="Arial" panose="020B0604020202020204" pitchFamily="34" charset="0"/>
              <a:buChar char="•"/>
            </a:pPr>
            <a:endParaRPr lang="en-AU" dirty="0" smtClean="0"/>
          </a:p>
          <a:p>
            <a:pPr marL="0" indent="0">
              <a:buNone/>
            </a:pPr>
            <a:r>
              <a:rPr lang="en-AU" dirty="0" smtClean="0"/>
              <a:t>Q: Can you think of any reasons why a student wouldn’t disclose their disability?</a:t>
            </a:r>
            <a:endParaRPr lang="en-AU" dirty="0"/>
          </a:p>
        </p:txBody>
      </p:sp>
    </p:spTree>
    <p:extLst>
      <p:ext uri="{BB962C8B-B14F-4D97-AF65-F5344CB8AC3E}">
        <p14:creationId xmlns:p14="http://schemas.microsoft.com/office/powerpoint/2010/main" val="1696931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Developing an Access Plan</a:t>
            </a:r>
            <a:endParaRPr lang="en-US" dirty="0"/>
          </a:p>
        </p:txBody>
      </p:sp>
      <p:sp>
        <p:nvSpPr>
          <p:cNvPr id="3" name="Content Placeholder 2"/>
          <p:cNvSpPr>
            <a:spLocks noGrp="1"/>
          </p:cNvSpPr>
          <p:nvPr>
            <p:ph idx="1"/>
          </p:nvPr>
        </p:nvSpPr>
        <p:spPr/>
        <p:txBody>
          <a:bodyPr>
            <a:normAutofit/>
          </a:bodyPr>
          <a:lstStyle/>
          <a:p>
            <a:pPr marL="0" indent="0">
              <a:buNone/>
            </a:pPr>
            <a:r>
              <a:rPr lang="en-AU" dirty="0" smtClean="0"/>
              <a:t>Process</a:t>
            </a:r>
          </a:p>
          <a:p>
            <a:pPr>
              <a:buFont typeface="Arial" panose="020B0604020202020204" pitchFamily="34" charset="0"/>
              <a:buChar char="•"/>
            </a:pPr>
            <a:r>
              <a:rPr lang="en-AU" dirty="0" smtClean="0"/>
              <a:t> Supporting documentation from treating practitioner ( GP, Psychiatrist, Psychologist) to outline the condition and how it may impact on their studies.</a:t>
            </a:r>
            <a:endParaRPr lang="en-AU" sz="1600" dirty="0" smtClean="0"/>
          </a:p>
          <a:p>
            <a:pPr>
              <a:buFont typeface="Arial" panose="020B0604020202020204" pitchFamily="34" charset="0"/>
              <a:buChar char="•"/>
            </a:pPr>
            <a:r>
              <a:rPr lang="en-AU" dirty="0" smtClean="0"/>
              <a:t> Disability Adviser reviews documentation and develops the Access Plan based on reasonable adjustment; </a:t>
            </a:r>
          </a:p>
          <a:p>
            <a:r>
              <a:rPr lang="en-AU" dirty="0" smtClean="0"/>
              <a:t>Access Plan is:</a:t>
            </a:r>
          </a:p>
          <a:p>
            <a:pPr lvl="2">
              <a:buFont typeface="Arial" panose="020B0604020202020204" pitchFamily="34" charset="0"/>
              <a:buChar char="•"/>
            </a:pPr>
            <a:r>
              <a:rPr lang="en-AU" dirty="0" smtClean="0"/>
              <a:t> Individualised</a:t>
            </a:r>
          </a:p>
          <a:p>
            <a:pPr lvl="2">
              <a:buFont typeface="Arial" panose="020B0604020202020204" pitchFamily="34" charset="0"/>
              <a:buChar char="•"/>
            </a:pPr>
            <a:r>
              <a:rPr lang="en-AU" dirty="0"/>
              <a:t> </a:t>
            </a:r>
            <a:r>
              <a:rPr lang="en-AU" dirty="0" smtClean="0"/>
              <a:t>Program Based</a:t>
            </a:r>
            <a:endParaRPr lang="en-US" dirty="0"/>
          </a:p>
        </p:txBody>
      </p:sp>
    </p:spTree>
    <p:extLst>
      <p:ext uri="{BB962C8B-B14F-4D97-AF65-F5344CB8AC3E}">
        <p14:creationId xmlns:p14="http://schemas.microsoft.com/office/powerpoint/2010/main" val="3083028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Disclosure</a:t>
            </a:r>
            <a:endParaRPr lang="en-US" dirty="0"/>
          </a:p>
        </p:txBody>
      </p:sp>
      <p:sp>
        <p:nvSpPr>
          <p:cNvPr id="3" name="Content Placeholder 2"/>
          <p:cNvSpPr>
            <a:spLocks noGrp="1"/>
          </p:cNvSpPr>
          <p:nvPr>
            <p:ph idx="1"/>
          </p:nvPr>
        </p:nvSpPr>
        <p:spPr/>
        <p:txBody>
          <a:bodyPr>
            <a:normAutofit lnSpcReduction="10000"/>
          </a:bodyPr>
          <a:lstStyle/>
          <a:p>
            <a:pPr>
              <a:buFont typeface="Arial" panose="020B0604020202020204" pitchFamily="34" charset="0"/>
              <a:buChar char="•"/>
            </a:pPr>
            <a:r>
              <a:rPr lang="en-AU" dirty="0" smtClean="0"/>
              <a:t>DA notifies the PD once AP has been activated</a:t>
            </a:r>
          </a:p>
          <a:p>
            <a:pPr>
              <a:buFont typeface="Arial" panose="020B0604020202020204" pitchFamily="34" charset="0"/>
              <a:buChar char="•"/>
            </a:pPr>
            <a:r>
              <a:rPr lang="en-AU" dirty="0" smtClean="0"/>
              <a:t>We encourage students to contact staff if they need any adjustments in advance</a:t>
            </a:r>
          </a:p>
          <a:p>
            <a:pPr>
              <a:buFont typeface="Arial" panose="020B0604020202020204" pitchFamily="34" charset="0"/>
              <a:buChar char="•"/>
            </a:pPr>
            <a:r>
              <a:rPr lang="en-AU" dirty="0" smtClean="0"/>
              <a:t>Recommend students review their course outlines and see if they have any concerns about the methodology or assessments and to negotiate with staff as soon as possible</a:t>
            </a:r>
          </a:p>
          <a:p>
            <a:pPr>
              <a:buFont typeface="Arial" panose="020B0604020202020204" pitchFamily="34" charset="0"/>
              <a:buChar char="•"/>
            </a:pPr>
            <a:r>
              <a:rPr lang="en-AU" dirty="0" smtClean="0"/>
              <a:t>Extensions: apply online and in advance with AP as supporting documentation in a timely fashion</a:t>
            </a:r>
          </a:p>
          <a:p>
            <a:pPr>
              <a:buFont typeface="Arial" panose="020B0604020202020204" pitchFamily="34" charset="0"/>
              <a:buChar char="•"/>
            </a:pPr>
            <a:r>
              <a:rPr lang="en-AU" dirty="0" smtClean="0"/>
              <a:t>We encourage students to advise staff of the adjustments they need rather than just send a copy of their AP without any information</a:t>
            </a:r>
          </a:p>
          <a:p>
            <a:pPr>
              <a:buFont typeface="Arial" panose="020B0604020202020204" pitchFamily="34" charset="0"/>
              <a:buChar char="•"/>
            </a:pPr>
            <a:r>
              <a:rPr lang="en-AU" dirty="0" smtClean="0"/>
              <a:t>See Handout of AP and AP Information Sheet</a:t>
            </a:r>
            <a:endParaRPr lang="en-US" dirty="0"/>
          </a:p>
        </p:txBody>
      </p:sp>
    </p:spTree>
    <p:extLst>
      <p:ext uri="{BB962C8B-B14F-4D97-AF65-F5344CB8AC3E}">
        <p14:creationId xmlns:p14="http://schemas.microsoft.com/office/powerpoint/2010/main" val="2883878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Reasonable Adjustment</a:t>
            </a:r>
            <a:endParaRPr lang="en-US" dirty="0"/>
          </a:p>
        </p:txBody>
      </p:sp>
      <p:sp>
        <p:nvSpPr>
          <p:cNvPr id="3" name="Content Placeholder 2"/>
          <p:cNvSpPr>
            <a:spLocks noGrp="1"/>
          </p:cNvSpPr>
          <p:nvPr>
            <p:ph idx="1"/>
          </p:nvPr>
        </p:nvSpPr>
        <p:spPr/>
        <p:txBody>
          <a:bodyPr>
            <a:normAutofit/>
          </a:bodyPr>
          <a:lstStyle/>
          <a:p>
            <a:r>
              <a:rPr lang="en-AU" dirty="0" smtClean="0"/>
              <a:t>Staff concerns about AP being vague:</a:t>
            </a:r>
          </a:p>
          <a:p>
            <a:pPr lvl="1">
              <a:buFont typeface="Arial" panose="020B0604020202020204" pitchFamily="34" charset="0"/>
              <a:buChar char="•"/>
            </a:pPr>
            <a:r>
              <a:rPr lang="en-AU" dirty="0" smtClean="0"/>
              <a:t>as part of the notification we do not need to indicate what the student’s condition is but how it impacts on their studies</a:t>
            </a:r>
          </a:p>
          <a:p>
            <a:r>
              <a:rPr lang="en-AU" dirty="0" smtClean="0"/>
              <a:t>Students should provide a copy of their AP if they are seeking adjustments</a:t>
            </a:r>
          </a:p>
          <a:p>
            <a:r>
              <a:rPr lang="en-AU" dirty="0" smtClean="0"/>
              <a:t>Students need to NEGOTIATE with staff if they are seeking an adjustment; this will depend on the assessment and what the students is seeking is reasonable</a:t>
            </a:r>
          </a:p>
          <a:p>
            <a:pPr>
              <a:buFont typeface="Arial" panose="020B0604020202020204" pitchFamily="34" charset="0"/>
              <a:buChar char="•"/>
            </a:pPr>
            <a:r>
              <a:rPr lang="en-AU" dirty="0" smtClean="0"/>
              <a:t>e.g. 2 weeks on a 500 word assessment that they had 4 week notice</a:t>
            </a:r>
            <a:endParaRPr lang="en-US" dirty="0"/>
          </a:p>
        </p:txBody>
      </p:sp>
    </p:spTree>
    <p:extLst>
      <p:ext uri="{BB962C8B-B14F-4D97-AF65-F5344CB8AC3E}">
        <p14:creationId xmlns:p14="http://schemas.microsoft.com/office/powerpoint/2010/main" val="2164710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Reasonable Adjustment</a:t>
            </a:r>
            <a:endParaRPr lang="en-US" dirty="0"/>
          </a:p>
        </p:txBody>
      </p:sp>
      <p:sp>
        <p:nvSpPr>
          <p:cNvPr id="3" name="Content Placeholder 2"/>
          <p:cNvSpPr>
            <a:spLocks noGrp="1"/>
          </p:cNvSpPr>
          <p:nvPr>
            <p:ph idx="1"/>
          </p:nvPr>
        </p:nvSpPr>
        <p:spPr/>
        <p:txBody>
          <a:bodyPr/>
          <a:lstStyle/>
          <a:p>
            <a:r>
              <a:rPr lang="en-AU" dirty="0" smtClean="0"/>
              <a:t>If more than ‘usual’ request, staff could ask for the student to have the ‘regular’ time and then reassess at that time if they need more by reviewing the assessment.  Too long an extension can be counter productive.</a:t>
            </a:r>
          </a:p>
          <a:p>
            <a:pPr marL="0" indent="0">
              <a:buNone/>
            </a:pPr>
            <a:endParaRPr lang="en-AU" dirty="0" smtClean="0"/>
          </a:p>
          <a:p>
            <a:r>
              <a:rPr lang="en-AU" dirty="0" smtClean="0"/>
              <a:t>If students have already been granted an adjustment e.g. extension; then reasonable adjustment has been provided; not required to provide another extension; situation dependent</a:t>
            </a:r>
            <a:endParaRPr lang="en-US" dirty="0"/>
          </a:p>
        </p:txBody>
      </p:sp>
    </p:spTree>
    <p:extLst>
      <p:ext uri="{BB962C8B-B14F-4D97-AF65-F5344CB8AC3E}">
        <p14:creationId xmlns:p14="http://schemas.microsoft.com/office/powerpoint/2010/main" val="2523316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Awkward</a:t>
            </a:r>
            <a:endParaRPr lang="en-US" dirty="0"/>
          </a:p>
        </p:txBody>
      </p:sp>
      <p:sp>
        <p:nvSpPr>
          <p:cNvPr id="3" name="Content Placeholder 2"/>
          <p:cNvSpPr>
            <a:spLocks noGrp="1"/>
          </p:cNvSpPr>
          <p:nvPr>
            <p:ph idx="1"/>
          </p:nvPr>
        </p:nvSpPr>
        <p:spPr/>
        <p:txBody>
          <a:bodyPr>
            <a:normAutofit fontScale="70000" lnSpcReduction="20000"/>
          </a:bodyPr>
          <a:lstStyle/>
          <a:p>
            <a:endParaRPr lang="en-AU" dirty="0" smtClean="0"/>
          </a:p>
          <a:p>
            <a:r>
              <a:rPr lang="en-AU" dirty="0" smtClean="0">
                <a:hlinkClick r:id="rId2"/>
              </a:rPr>
              <a:t>https</a:t>
            </a:r>
            <a:r>
              <a:rPr lang="en-AU" dirty="0">
                <a:hlinkClick r:id="rId2"/>
              </a:rPr>
              <a:t>://www.youtube.com/watch?v=Gv1aDEFlXq8#action=share</a:t>
            </a:r>
            <a:endParaRPr lang="en-AU" dirty="0"/>
          </a:p>
          <a:p>
            <a:endParaRPr lang="en-AU" dirty="0" smtClean="0"/>
          </a:p>
          <a:p>
            <a:r>
              <a:rPr lang="en-AU" b="1" dirty="0" smtClean="0"/>
              <a:t>Inclusive Language: Person centred</a:t>
            </a:r>
          </a:p>
          <a:p>
            <a:r>
              <a:rPr lang="en-AU" dirty="0"/>
              <a:t>Avoid sympathy, pity and judgemental language</a:t>
            </a:r>
          </a:p>
          <a:p>
            <a:r>
              <a:rPr lang="en-AU" dirty="0"/>
              <a:t>Don’t use terms such as </a:t>
            </a:r>
          </a:p>
          <a:p>
            <a:pPr marL="342900" indent="-342900">
              <a:buFont typeface="Arial" panose="020B0604020202020204" pitchFamily="34" charset="0"/>
              <a:buChar char="•"/>
            </a:pPr>
            <a:r>
              <a:rPr lang="en-AU" dirty="0"/>
              <a:t>“Suffers from..” </a:t>
            </a:r>
          </a:p>
          <a:p>
            <a:pPr marL="342900" indent="-342900">
              <a:buFont typeface="Arial" panose="020B0604020202020204" pitchFamily="34" charset="0"/>
              <a:buChar char="•"/>
            </a:pPr>
            <a:r>
              <a:rPr lang="en-AU" dirty="0"/>
              <a:t>“Wheelchair bound”  </a:t>
            </a:r>
          </a:p>
          <a:p>
            <a:pPr marL="342900" indent="-342900">
              <a:buFont typeface="Arial" panose="020B0604020202020204" pitchFamily="34" charset="0"/>
              <a:buChar char="•"/>
            </a:pPr>
            <a:r>
              <a:rPr lang="en-AU" dirty="0"/>
              <a:t>“You are such an </a:t>
            </a:r>
            <a:r>
              <a:rPr lang="en-AU" dirty="0" smtClean="0"/>
              <a:t>inspiration”</a:t>
            </a:r>
          </a:p>
          <a:p>
            <a:pPr marL="342900" indent="-342900">
              <a:buFont typeface="Arial" panose="020B0604020202020204" pitchFamily="34" charset="0"/>
              <a:buChar char="•"/>
            </a:pPr>
            <a:r>
              <a:rPr lang="en-AU" dirty="0" smtClean="0"/>
              <a:t>Relax </a:t>
            </a:r>
            <a:r>
              <a:rPr lang="en-AU" dirty="0"/>
              <a:t>and be </a:t>
            </a:r>
            <a:r>
              <a:rPr lang="en-AU" dirty="0" smtClean="0"/>
              <a:t>authentic</a:t>
            </a:r>
          </a:p>
          <a:p>
            <a:pPr marL="342900" indent="-342900">
              <a:buFont typeface="Arial" panose="020B0604020202020204" pitchFamily="34" charset="0"/>
              <a:buChar char="•"/>
            </a:pPr>
            <a:r>
              <a:rPr lang="en-AU" dirty="0" smtClean="0"/>
              <a:t>Be </a:t>
            </a:r>
            <a:r>
              <a:rPr lang="en-AU" dirty="0"/>
              <a:t>prepared to use plain English </a:t>
            </a:r>
          </a:p>
        </p:txBody>
      </p:sp>
    </p:spTree>
    <p:extLst>
      <p:ext uri="{BB962C8B-B14F-4D97-AF65-F5344CB8AC3E}">
        <p14:creationId xmlns:p14="http://schemas.microsoft.com/office/powerpoint/2010/main" val="1936771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What can I say?</a:t>
            </a:r>
            <a:endParaRPr lang="en-US" dirty="0"/>
          </a:p>
        </p:txBody>
      </p:sp>
      <p:sp>
        <p:nvSpPr>
          <p:cNvPr id="3" name="Content Placeholder 2"/>
          <p:cNvSpPr>
            <a:spLocks noGrp="1"/>
          </p:cNvSpPr>
          <p:nvPr>
            <p:ph idx="1"/>
          </p:nvPr>
        </p:nvSpPr>
        <p:spPr/>
        <p:txBody>
          <a:bodyPr>
            <a:normAutofit/>
          </a:bodyPr>
          <a:lstStyle/>
          <a:p>
            <a:pPr marL="0" indent="0">
              <a:buNone/>
            </a:pPr>
            <a:r>
              <a:rPr lang="en-AU" dirty="0" smtClean="0"/>
              <a:t>If you are concerned about a student and the possibility of them having a disability:</a:t>
            </a:r>
          </a:p>
          <a:p>
            <a:r>
              <a:rPr lang="en-AU" dirty="0" smtClean="0"/>
              <a:t>Identify concrete behaviour; refer to Counselling Service – they will refer to Disability Service if necessary</a:t>
            </a:r>
          </a:p>
          <a:p>
            <a:r>
              <a:rPr lang="en-AU" b="1" i="1" dirty="0" smtClean="0"/>
              <a:t>“I am aware that you have not completed your assessment on time and I am concerned about how you are progressing.  Is there anything I can do to support you?  Is there anything impacting on your studies that you would like to discuss?”</a:t>
            </a:r>
          </a:p>
          <a:p>
            <a:r>
              <a:rPr lang="en-AU" b="1" i="1" dirty="0" smtClean="0"/>
              <a:t>“Students who have difficulties with their studies find that it is useful to meet with one of the Counsellors to discuss any issues and find out what support is available in the University.”</a:t>
            </a:r>
            <a:endParaRPr lang="en-US" b="1" i="1" dirty="0"/>
          </a:p>
        </p:txBody>
      </p:sp>
    </p:spTree>
    <p:extLst>
      <p:ext uri="{BB962C8B-B14F-4D97-AF65-F5344CB8AC3E}">
        <p14:creationId xmlns:p14="http://schemas.microsoft.com/office/powerpoint/2010/main" val="3762120720"/>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TM03457491[[fn=Metropolitan]]</Template>
  <TotalTime>132</TotalTime>
  <Words>661</Words>
  <Application>Microsoft Office PowerPoint</Application>
  <PresentationFormat>Widescreen</PresentationFormat>
  <Paragraphs>71</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 Light</vt:lpstr>
      <vt:lpstr>Metropolitan</vt:lpstr>
      <vt:lpstr>Uni SA College:  Raising Aspirations</vt:lpstr>
      <vt:lpstr>Introduction</vt:lpstr>
      <vt:lpstr>Registering</vt:lpstr>
      <vt:lpstr>Developing an Access Plan</vt:lpstr>
      <vt:lpstr>Disclosure</vt:lpstr>
      <vt:lpstr>Reasonable Adjustment</vt:lpstr>
      <vt:lpstr>Reasonable Adjustment</vt:lpstr>
      <vt:lpstr>Awkward</vt:lpstr>
      <vt:lpstr>What can I say?</vt:lpstr>
      <vt:lpstr>What can I say?</vt:lpstr>
      <vt:lpstr>Baggage</vt:lpstr>
      <vt:lpstr>PowerPoint Presentation</vt:lpstr>
    </vt:vector>
  </TitlesOfParts>
  <Company>University of South Australia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UniSA College Raising Aspirations</dc:title>
  <dc:creator>Amy Lyness</dc:creator>
  <cp:lastModifiedBy>Sarah Hattam</cp:lastModifiedBy>
  <cp:revision>16</cp:revision>
  <dcterms:created xsi:type="dcterms:W3CDTF">2017-07-28T00:34:17Z</dcterms:created>
  <dcterms:modified xsi:type="dcterms:W3CDTF">2019-02-14T00:07:11Z</dcterms:modified>
</cp:coreProperties>
</file>