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7"/>
  </p:notesMasterIdLst>
  <p:handoutMasterIdLst>
    <p:handoutMasterId r:id="rId38"/>
  </p:handoutMasterIdLst>
  <p:sldIdLst>
    <p:sldId id="256" r:id="rId5"/>
    <p:sldId id="258" r:id="rId6"/>
    <p:sldId id="417" r:id="rId7"/>
    <p:sldId id="495" r:id="rId8"/>
    <p:sldId id="494" r:id="rId9"/>
    <p:sldId id="496" r:id="rId10"/>
    <p:sldId id="431" r:id="rId11"/>
    <p:sldId id="433" r:id="rId12"/>
    <p:sldId id="437" r:id="rId13"/>
    <p:sldId id="497" r:id="rId14"/>
    <p:sldId id="473" r:id="rId15"/>
    <p:sldId id="474" r:id="rId16"/>
    <p:sldId id="468" r:id="rId17"/>
    <p:sldId id="469" r:id="rId18"/>
    <p:sldId id="470" r:id="rId19"/>
    <p:sldId id="471" r:id="rId20"/>
    <p:sldId id="472" r:id="rId21"/>
    <p:sldId id="475" r:id="rId22"/>
    <p:sldId id="261" r:id="rId23"/>
    <p:sldId id="262" r:id="rId24"/>
    <p:sldId id="485" r:id="rId25"/>
    <p:sldId id="488" r:id="rId26"/>
    <p:sldId id="487" r:id="rId27"/>
    <p:sldId id="481" r:id="rId28"/>
    <p:sldId id="489" r:id="rId29"/>
    <p:sldId id="490" r:id="rId30"/>
    <p:sldId id="491" r:id="rId31"/>
    <p:sldId id="492" r:id="rId32"/>
    <p:sldId id="498" r:id="rId33"/>
    <p:sldId id="493" r:id="rId34"/>
    <p:sldId id="499" r:id="rId35"/>
    <p:sldId id="263" r:id="rId36"/>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42" d="100"/>
          <a:sy n="142" d="100"/>
        </p:scale>
        <p:origin x="678" y="12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a:t>
            </a:fld>
            <a:endParaRPr lang="en-US"/>
          </a:p>
        </p:txBody>
      </p:sp>
    </p:spTree>
    <p:extLst>
      <p:ext uri="{BB962C8B-B14F-4D97-AF65-F5344CB8AC3E}">
        <p14:creationId xmlns:p14="http://schemas.microsoft.com/office/powerpoint/2010/main" val="2282000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10</a:t>
            </a:fld>
            <a:endParaRPr lang="en-US"/>
          </a:p>
        </p:txBody>
      </p:sp>
    </p:spTree>
    <p:extLst>
      <p:ext uri="{BB962C8B-B14F-4D97-AF65-F5344CB8AC3E}">
        <p14:creationId xmlns:p14="http://schemas.microsoft.com/office/powerpoint/2010/main" val="19320097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11</a:t>
            </a:fld>
            <a:endParaRPr lang="en-US"/>
          </a:p>
        </p:txBody>
      </p:sp>
    </p:spTree>
    <p:extLst>
      <p:ext uri="{BB962C8B-B14F-4D97-AF65-F5344CB8AC3E}">
        <p14:creationId xmlns:p14="http://schemas.microsoft.com/office/powerpoint/2010/main" val="3144820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12</a:t>
            </a:fld>
            <a:endParaRPr lang="en-US"/>
          </a:p>
        </p:txBody>
      </p:sp>
    </p:spTree>
    <p:extLst>
      <p:ext uri="{BB962C8B-B14F-4D97-AF65-F5344CB8AC3E}">
        <p14:creationId xmlns:p14="http://schemas.microsoft.com/office/powerpoint/2010/main" val="39625495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13</a:t>
            </a:fld>
            <a:endParaRPr lang="en-US"/>
          </a:p>
        </p:txBody>
      </p:sp>
    </p:spTree>
    <p:extLst>
      <p:ext uri="{BB962C8B-B14F-4D97-AF65-F5344CB8AC3E}">
        <p14:creationId xmlns:p14="http://schemas.microsoft.com/office/powerpoint/2010/main" val="9872927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14</a:t>
            </a:fld>
            <a:endParaRPr lang="en-US"/>
          </a:p>
        </p:txBody>
      </p:sp>
    </p:spTree>
    <p:extLst>
      <p:ext uri="{BB962C8B-B14F-4D97-AF65-F5344CB8AC3E}">
        <p14:creationId xmlns:p14="http://schemas.microsoft.com/office/powerpoint/2010/main" val="55867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15</a:t>
            </a:fld>
            <a:endParaRPr lang="en-US"/>
          </a:p>
        </p:txBody>
      </p:sp>
    </p:spTree>
    <p:extLst>
      <p:ext uri="{BB962C8B-B14F-4D97-AF65-F5344CB8AC3E}">
        <p14:creationId xmlns:p14="http://schemas.microsoft.com/office/powerpoint/2010/main" val="12462322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16</a:t>
            </a:fld>
            <a:endParaRPr lang="en-US"/>
          </a:p>
        </p:txBody>
      </p:sp>
    </p:spTree>
    <p:extLst>
      <p:ext uri="{BB962C8B-B14F-4D97-AF65-F5344CB8AC3E}">
        <p14:creationId xmlns:p14="http://schemas.microsoft.com/office/powerpoint/2010/main" val="2426523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17</a:t>
            </a:fld>
            <a:endParaRPr lang="en-US"/>
          </a:p>
        </p:txBody>
      </p:sp>
    </p:spTree>
    <p:extLst>
      <p:ext uri="{BB962C8B-B14F-4D97-AF65-F5344CB8AC3E}">
        <p14:creationId xmlns:p14="http://schemas.microsoft.com/office/powerpoint/2010/main" val="2149320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18</a:t>
            </a:fld>
            <a:endParaRPr lang="en-US"/>
          </a:p>
        </p:txBody>
      </p:sp>
    </p:spTree>
    <p:extLst>
      <p:ext uri="{BB962C8B-B14F-4D97-AF65-F5344CB8AC3E}">
        <p14:creationId xmlns:p14="http://schemas.microsoft.com/office/powerpoint/2010/main" val="6192858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19</a:t>
            </a:fld>
            <a:endParaRPr lang="en-US"/>
          </a:p>
        </p:txBody>
      </p:sp>
    </p:spTree>
    <p:extLst>
      <p:ext uri="{BB962C8B-B14F-4D97-AF65-F5344CB8AC3E}">
        <p14:creationId xmlns:p14="http://schemas.microsoft.com/office/powerpoint/2010/main" val="4073003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23435607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20</a:t>
            </a:fld>
            <a:endParaRPr lang="en-US"/>
          </a:p>
        </p:txBody>
      </p:sp>
    </p:spTree>
    <p:extLst>
      <p:ext uri="{BB962C8B-B14F-4D97-AF65-F5344CB8AC3E}">
        <p14:creationId xmlns:p14="http://schemas.microsoft.com/office/powerpoint/2010/main" val="1832056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21</a:t>
            </a:fld>
            <a:endParaRPr lang="en-US"/>
          </a:p>
        </p:txBody>
      </p:sp>
    </p:spTree>
    <p:extLst>
      <p:ext uri="{BB962C8B-B14F-4D97-AF65-F5344CB8AC3E}">
        <p14:creationId xmlns:p14="http://schemas.microsoft.com/office/powerpoint/2010/main" val="2031055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22</a:t>
            </a:fld>
            <a:endParaRPr lang="en-US"/>
          </a:p>
        </p:txBody>
      </p:sp>
    </p:spTree>
    <p:extLst>
      <p:ext uri="{BB962C8B-B14F-4D97-AF65-F5344CB8AC3E}">
        <p14:creationId xmlns:p14="http://schemas.microsoft.com/office/powerpoint/2010/main" val="3131888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23</a:t>
            </a:fld>
            <a:endParaRPr lang="en-US"/>
          </a:p>
        </p:txBody>
      </p:sp>
    </p:spTree>
    <p:extLst>
      <p:ext uri="{BB962C8B-B14F-4D97-AF65-F5344CB8AC3E}">
        <p14:creationId xmlns:p14="http://schemas.microsoft.com/office/powerpoint/2010/main" val="25198972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24</a:t>
            </a:fld>
            <a:endParaRPr lang="en-US"/>
          </a:p>
        </p:txBody>
      </p:sp>
    </p:spTree>
    <p:extLst>
      <p:ext uri="{BB962C8B-B14F-4D97-AF65-F5344CB8AC3E}">
        <p14:creationId xmlns:p14="http://schemas.microsoft.com/office/powerpoint/2010/main" val="1393559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25</a:t>
            </a:fld>
            <a:endParaRPr lang="en-US"/>
          </a:p>
        </p:txBody>
      </p:sp>
    </p:spTree>
    <p:extLst>
      <p:ext uri="{BB962C8B-B14F-4D97-AF65-F5344CB8AC3E}">
        <p14:creationId xmlns:p14="http://schemas.microsoft.com/office/powerpoint/2010/main" val="36121426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26</a:t>
            </a:fld>
            <a:endParaRPr lang="en-US"/>
          </a:p>
        </p:txBody>
      </p:sp>
    </p:spTree>
    <p:extLst>
      <p:ext uri="{BB962C8B-B14F-4D97-AF65-F5344CB8AC3E}">
        <p14:creationId xmlns:p14="http://schemas.microsoft.com/office/powerpoint/2010/main" val="17760812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27</a:t>
            </a:fld>
            <a:endParaRPr lang="en-US"/>
          </a:p>
        </p:txBody>
      </p:sp>
    </p:spTree>
    <p:extLst>
      <p:ext uri="{BB962C8B-B14F-4D97-AF65-F5344CB8AC3E}">
        <p14:creationId xmlns:p14="http://schemas.microsoft.com/office/powerpoint/2010/main" val="13208445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28</a:t>
            </a:fld>
            <a:endParaRPr lang="en-US"/>
          </a:p>
        </p:txBody>
      </p:sp>
    </p:spTree>
    <p:extLst>
      <p:ext uri="{BB962C8B-B14F-4D97-AF65-F5344CB8AC3E}">
        <p14:creationId xmlns:p14="http://schemas.microsoft.com/office/powerpoint/2010/main" val="2276438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29</a:t>
            </a:fld>
            <a:endParaRPr lang="en-US"/>
          </a:p>
        </p:txBody>
      </p:sp>
    </p:spTree>
    <p:extLst>
      <p:ext uri="{BB962C8B-B14F-4D97-AF65-F5344CB8AC3E}">
        <p14:creationId xmlns:p14="http://schemas.microsoft.com/office/powerpoint/2010/main" val="1416851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33265556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30</a:t>
            </a:fld>
            <a:endParaRPr lang="en-US"/>
          </a:p>
        </p:txBody>
      </p:sp>
    </p:spTree>
    <p:extLst>
      <p:ext uri="{BB962C8B-B14F-4D97-AF65-F5344CB8AC3E}">
        <p14:creationId xmlns:p14="http://schemas.microsoft.com/office/powerpoint/2010/main" val="1714845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31</a:t>
            </a:fld>
            <a:endParaRPr lang="en-US"/>
          </a:p>
        </p:txBody>
      </p:sp>
    </p:spTree>
    <p:extLst>
      <p:ext uri="{BB962C8B-B14F-4D97-AF65-F5344CB8AC3E}">
        <p14:creationId xmlns:p14="http://schemas.microsoft.com/office/powerpoint/2010/main" val="26798039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32</a:t>
            </a:fld>
            <a:endParaRPr lang="en-US"/>
          </a:p>
        </p:txBody>
      </p:sp>
    </p:spTree>
    <p:extLst>
      <p:ext uri="{BB962C8B-B14F-4D97-AF65-F5344CB8AC3E}">
        <p14:creationId xmlns:p14="http://schemas.microsoft.com/office/powerpoint/2010/main" val="56299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4</a:t>
            </a:fld>
            <a:endParaRPr lang="en-US"/>
          </a:p>
        </p:txBody>
      </p:sp>
    </p:spTree>
    <p:extLst>
      <p:ext uri="{BB962C8B-B14F-4D97-AF65-F5344CB8AC3E}">
        <p14:creationId xmlns:p14="http://schemas.microsoft.com/office/powerpoint/2010/main" val="2661619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5</a:t>
            </a:fld>
            <a:endParaRPr lang="en-US"/>
          </a:p>
        </p:txBody>
      </p:sp>
    </p:spTree>
    <p:extLst>
      <p:ext uri="{BB962C8B-B14F-4D97-AF65-F5344CB8AC3E}">
        <p14:creationId xmlns:p14="http://schemas.microsoft.com/office/powerpoint/2010/main" val="438057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6</a:t>
            </a:fld>
            <a:endParaRPr lang="en-US"/>
          </a:p>
        </p:txBody>
      </p:sp>
    </p:spTree>
    <p:extLst>
      <p:ext uri="{BB962C8B-B14F-4D97-AF65-F5344CB8AC3E}">
        <p14:creationId xmlns:p14="http://schemas.microsoft.com/office/powerpoint/2010/main" val="118768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7</a:t>
            </a:fld>
            <a:endParaRPr lang="en-US"/>
          </a:p>
        </p:txBody>
      </p:sp>
    </p:spTree>
    <p:extLst>
      <p:ext uri="{BB962C8B-B14F-4D97-AF65-F5344CB8AC3E}">
        <p14:creationId xmlns:p14="http://schemas.microsoft.com/office/powerpoint/2010/main" val="314071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8</a:t>
            </a:fld>
            <a:endParaRPr lang="en-US"/>
          </a:p>
        </p:txBody>
      </p:sp>
    </p:spTree>
    <p:extLst>
      <p:ext uri="{BB962C8B-B14F-4D97-AF65-F5344CB8AC3E}">
        <p14:creationId xmlns:p14="http://schemas.microsoft.com/office/powerpoint/2010/main" val="1949751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9</a:t>
            </a:fld>
            <a:endParaRPr lang="en-US"/>
          </a:p>
        </p:txBody>
      </p:sp>
    </p:spTree>
    <p:extLst>
      <p:ext uri="{BB962C8B-B14F-4D97-AF65-F5344CB8AC3E}">
        <p14:creationId xmlns:p14="http://schemas.microsoft.com/office/powerpoint/2010/main" val="8395439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 xmlns:a14="http://schemas.microsoft.com/office/drawing/2010/main">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09576" y="321469"/>
            <a:ext cx="8258175" cy="485775"/>
          </a:xfrm>
          <a:prstGeom prst="rect">
            <a:avLst/>
          </a:prstGeom>
        </p:spPr>
        <p:txBody>
          <a:bodyPr/>
          <a:lstStyle>
            <a:lvl1pPr marL="0" indent="0">
              <a:buNone/>
              <a:defRPr b="1">
                <a:solidFill>
                  <a:srgbClr val="0000C8"/>
                </a:solidFill>
              </a:defRPr>
            </a:lvl1pPr>
          </a:lstStyle>
          <a:p>
            <a:pPr lvl="0"/>
            <a:r>
              <a:rPr lang="en-US" dirty="0"/>
              <a:t>Title</a:t>
            </a:r>
            <a:endParaRPr lang="en-AU" dirty="0"/>
          </a:p>
        </p:txBody>
      </p:sp>
      <p:sp>
        <p:nvSpPr>
          <p:cNvPr id="6" name="Text Placeholder 3"/>
          <p:cNvSpPr>
            <a:spLocks noGrp="1"/>
          </p:cNvSpPr>
          <p:nvPr>
            <p:ph type="body" sz="quarter" idx="11" hasCustomPrompt="1"/>
          </p:nvPr>
        </p:nvSpPr>
        <p:spPr>
          <a:xfrm>
            <a:off x="414338" y="971550"/>
            <a:ext cx="8258175" cy="485775"/>
          </a:xfrm>
          <a:prstGeom prst="rect">
            <a:avLst/>
          </a:prstGeom>
        </p:spPr>
        <p:txBody>
          <a:bodyPr/>
          <a:lstStyle>
            <a:lvl1pPr marL="0" indent="0">
              <a:buNone/>
              <a:defRPr sz="1500" b="1">
                <a:solidFill>
                  <a:schemeClr val="tx1"/>
                </a:solidFill>
              </a:defRPr>
            </a:lvl1pPr>
          </a:lstStyle>
          <a:p>
            <a:pPr lvl="0"/>
            <a:r>
              <a:rPr lang="en-US" dirty="0"/>
              <a:t>Text</a:t>
            </a:r>
          </a:p>
          <a:p>
            <a:pPr lvl="0"/>
            <a:endParaRPr lang="en-AU"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4171917"/>
            <a:ext cx="9144000" cy="9715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8646" y="4483439"/>
            <a:ext cx="1624455" cy="362145"/>
          </a:xfrm>
          <a:prstGeom prst="rect">
            <a:avLst/>
          </a:prstGeom>
        </p:spPr>
      </p:pic>
    </p:spTree>
    <p:extLst>
      <p:ext uri="{BB962C8B-B14F-4D97-AF65-F5344CB8AC3E}">
        <p14:creationId xmlns:p14="http://schemas.microsoft.com/office/powerpoint/2010/main" val="344063087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 id="2147483663" r:id="rId9"/>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sz="2000" dirty="0"/>
              <a:t>Researching While Teaching Series </a:t>
            </a:r>
            <a:br>
              <a:rPr lang="en-US" sz="2000" dirty="0"/>
            </a:br>
            <a:r>
              <a:rPr lang="en-US" sz="2000" dirty="0"/>
              <a:t>Workshop #3</a:t>
            </a:r>
            <a:br>
              <a:rPr lang="en-US" sz="2000"/>
            </a:br>
            <a:r>
              <a:rPr lang="en-US" sz="2000"/>
              <a:t>Re-design Pedagogy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 </a:t>
            </a:r>
          </a:p>
          <a:p>
            <a:r>
              <a:rPr lang="en-AU" sz="2000" dirty="0"/>
              <a:t>Dr Sarah Hattam </a:t>
            </a:r>
          </a:p>
          <a:p>
            <a:endParaRPr lang="en-AU" sz="2000" dirty="0"/>
          </a:p>
          <a:p>
            <a:r>
              <a:rPr lang="en-AU" sz="2000" dirty="0"/>
              <a:t>Guest Presenter Professor Barbara Comber </a:t>
            </a:r>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389315" y="1039911"/>
            <a:ext cx="8280751" cy="2504435"/>
          </a:xfrm>
        </p:spPr>
        <p:txBody>
          <a:bodyPr lIns="91440" tIns="45720" rIns="91440" bIns="45720" anchor="t"/>
          <a:lstStyle/>
          <a:p>
            <a:pPr marL="0" indent="0">
              <a:buNone/>
            </a:pPr>
            <a:r>
              <a:rPr lang="en-US" sz="1600" i="1" dirty="0">
                <a:solidFill>
                  <a:srgbClr val="222222"/>
                </a:solidFill>
              </a:rPr>
              <a:t>Motta, S. C., &amp; Bennett, A. (2018). Pedagogies of care, care-full epistemological practice and ‘other’ caring subjectivities in enabling education. Teaching in Higher Education, 23(5), 631-646.</a:t>
            </a:r>
            <a:endParaRPr lang="en-US" sz="1600" i="1" dirty="0">
              <a:solidFill>
                <a:srgbClr val="222222"/>
              </a:solidFill>
              <a:ea typeface="+mn-lt"/>
              <a:cs typeface="+mn-lt"/>
            </a:endParaRPr>
          </a:p>
          <a:p>
            <a:pPr marL="0" indent="0">
              <a:buNone/>
            </a:pPr>
            <a:endParaRPr lang="en-US" sz="1600" i="1" dirty="0">
              <a:solidFill>
                <a:srgbClr val="222222"/>
              </a:solidFill>
            </a:endParaRPr>
          </a:p>
          <a:p>
            <a:pPr marL="0" indent="0">
              <a:buNone/>
            </a:pPr>
            <a:r>
              <a:rPr lang="en-US" sz="1600" dirty="0">
                <a:solidFill>
                  <a:srgbClr val="222222"/>
                </a:solidFill>
              </a:rPr>
              <a:t>The </a:t>
            </a:r>
            <a:r>
              <a:rPr lang="en-US" sz="1600" i="1" dirty="0">
                <a:solidFill>
                  <a:srgbClr val="222222"/>
                </a:solidFill>
              </a:rPr>
              <a:t>affective</a:t>
            </a:r>
            <a:r>
              <a:rPr lang="en-US" sz="1600" dirty="0">
                <a:solidFill>
                  <a:srgbClr val="222222"/>
                </a:solidFill>
              </a:rPr>
              <a:t> turn in education as critique of neo-liberalism (discourses of neoliberalism encourage dispositions of competitiveness, individualism, personally profitable exchanges) </a:t>
            </a:r>
          </a:p>
          <a:p>
            <a:pPr marL="0" indent="0">
              <a:buNone/>
            </a:pPr>
            <a:endParaRPr lang="en-US" sz="1600" dirty="0">
              <a:solidFill>
                <a:srgbClr val="222222"/>
              </a:solidFill>
            </a:endParaRPr>
          </a:p>
          <a:p>
            <a:pPr marL="0" indent="0">
              <a:buNone/>
            </a:pPr>
            <a:r>
              <a:rPr lang="en-US" sz="1600" dirty="0">
                <a:solidFill>
                  <a:srgbClr val="222222"/>
                </a:solidFill>
              </a:rPr>
              <a:t>'</a:t>
            </a:r>
            <a:r>
              <a:rPr lang="en-US" sz="1600" i="1" dirty="0">
                <a:solidFill>
                  <a:srgbClr val="222222"/>
                </a:solidFill>
              </a:rPr>
              <a:t>It shines a light on the hegemonic masculinities, which attempt to dissociate teaching and learning from emotion and the embodied</a:t>
            </a:r>
            <a:r>
              <a:rPr lang="en-US" sz="1600" dirty="0">
                <a:solidFill>
                  <a:srgbClr val="222222"/>
                </a:solidFill>
              </a:rPr>
              <a:t>' (Motta &amp; Bennett, p. 633) </a:t>
            </a:r>
          </a:p>
          <a:p>
            <a:pPr marL="0" indent="0">
              <a:buNone/>
            </a:pPr>
            <a:endParaRPr lang="en-US" sz="1600" dirty="0">
              <a:solidFill>
                <a:srgbClr val="222222"/>
              </a:solidFill>
            </a:endParaRPr>
          </a:p>
          <a:p>
            <a:pPr marL="0" indent="0">
              <a:buNone/>
            </a:pPr>
            <a:r>
              <a:rPr lang="en-US" sz="1600" dirty="0">
                <a:solidFill>
                  <a:srgbClr val="222222"/>
                </a:solidFill>
              </a:rPr>
              <a:t>Dominant construction of teachers' work in HE is to keep 'emotion' out of teaching </a:t>
            </a:r>
          </a:p>
          <a:p>
            <a:endParaRPr lang="en-US" sz="1600" dirty="0"/>
          </a:p>
        </p:txBody>
      </p:sp>
      <p:sp>
        <p:nvSpPr>
          <p:cNvPr id="5" name="Text Placeholder 4">
            <a:extLst>
              <a:ext uri="{FF2B5EF4-FFF2-40B4-BE49-F238E27FC236}">
                <a16:creationId xmlns:a16="http://schemas.microsoft.com/office/drawing/2014/main" id="{D4BF8283-D582-432D-A1C0-E329FAEDF37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2975225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Graphical user interface, text, application, email&#10;&#10;Description automatically generated">
            <a:extLst>
              <a:ext uri="{FF2B5EF4-FFF2-40B4-BE49-F238E27FC236}">
                <a16:creationId xmlns:a16="http://schemas.microsoft.com/office/drawing/2014/main" id="{AB5C61F6-671D-3522-C076-9128CFA2997B}"/>
              </a:ext>
            </a:extLst>
          </p:cNvPr>
          <p:cNvPicPr>
            <a:picLocks noChangeAspect="1"/>
          </p:cNvPicPr>
          <p:nvPr/>
        </p:nvPicPr>
        <p:blipFill>
          <a:blip r:embed="rId3"/>
          <a:stretch>
            <a:fillRect/>
          </a:stretch>
        </p:blipFill>
        <p:spPr>
          <a:xfrm>
            <a:off x="2" y="-4395"/>
            <a:ext cx="7517421" cy="5169875"/>
          </a:xfrm>
          <a:prstGeom prst="rect">
            <a:avLst/>
          </a:prstGeom>
        </p:spPr>
      </p:pic>
    </p:spTree>
    <p:extLst>
      <p:ext uri="{BB962C8B-B14F-4D97-AF65-F5344CB8AC3E}">
        <p14:creationId xmlns:p14="http://schemas.microsoft.com/office/powerpoint/2010/main" val="268162185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Graphical user interface&#10;&#10;Description automatically generated">
            <a:extLst>
              <a:ext uri="{FF2B5EF4-FFF2-40B4-BE49-F238E27FC236}">
                <a16:creationId xmlns:a16="http://schemas.microsoft.com/office/drawing/2014/main" id="{9BCABB12-DEDC-A108-9E61-7A3AC14399B6}"/>
              </a:ext>
            </a:extLst>
          </p:cNvPr>
          <p:cNvPicPr>
            <a:picLocks noChangeAspect="1"/>
          </p:cNvPicPr>
          <p:nvPr/>
        </p:nvPicPr>
        <p:blipFill>
          <a:blip r:embed="rId3"/>
          <a:stretch>
            <a:fillRect/>
          </a:stretch>
        </p:blipFill>
        <p:spPr>
          <a:xfrm>
            <a:off x="228602" y="198884"/>
            <a:ext cx="8431821" cy="4877619"/>
          </a:xfrm>
          <a:prstGeom prst="rect">
            <a:avLst/>
          </a:prstGeom>
        </p:spPr>
      </p:pic>
    </p:spTree>
    <p:extLst>
      <p:ext uri="{BB962C8B-B14F-4D97-AF65-F5344CB8AC3E}">
        <p14:creationId xmlns:p14="http://schemas.microsoft.com/office/powerpoint/2010/main" val="18832028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B2C481-CEA2-6240-A547-67CE3ECD0A78}"/>
              </a:ext>
            </a:extLst>
          </p:cNvPr>
          <p:cNvSpPr>
            <a:spLocks noGrp="1"/>
          </p:cNvSpPr>
          <p:nvPr>
            <p:ph type="body" sz="quarter" idx="11"/>
          </p:nvPr>
        </p:nvSpPr>
        <p:spPr/>
        <p:txBody>
          <a:bodyPr lIns="91440" tIns="45720" rIns="91440" bIns="45720" anchor="t"/>
          <a:lstStyle/>
          <a:p>
            <a:r>
              <a:rPr lang="en-US" dirty="0"/>
              <a:t>Care/carelessness </a:t>
            </a:r>
          </a:p>
        </p:txBody>
      </p:sp>
      <p:sp>
        <p:nvSpPr>
          <p:cNvPr id="3" name="Text Placeholder 2">
            <a:extLst>
              <a:ext uri="{FF2B5EF4-FFF2-40B4-BE49-F238E27FC236}">
                <a16:creationId xmlns:a16="http://schemas.microsoft.com/office/drawing/2014/main" id="{2086152F-932C-C6D4-4DB3-B1A9C136EC50}"/>
              </a:ext>
            </a:extLst>
          </p:cNvPr>
          <p:cNvSpPr>
            <a:spLocks noGrp="1"/>
          </p:cNvSpPr>
          <p:nvPr>
            <p:ph type="body" sz="quarter" idx="12"/>
          </p:nvPr>
        </p:nvSpPr>
        <p:spPr/>
        <p:txBody>
          <a:bodyPr lIns="91440" tIns="45720" rIns="91440" bIns="45720" anchor="t"/>
          <a:lstStyle/>
          <a:p>
            <a:pPr marL="0" indent="0">
              <a:buNone/>
            </a:pPr>
            <a:r>
              <a:rPr lang="en-US" sz="1800" dirty="0"/>
              <a:t>As Lynch argues (2010, pp. 59-60) '</a:t>
            </a:r>
            <a:r>
              <a:rPr lang="en-US" sz="1800" i="1" dirty="0"/>
              <a:t>Caring, and the associated subject of emotional work, have been </a:t>
            </a:r>
            <a:r>
              <a:rPr lang="en-US" sz="1800" i="1" dirty="0" err="1"/>
              <a:t>trivialised</a:t>
            </a:r>
            <a:r>
              <a:rPr lang="en-US" sz="1800" i="1" dirty="0"/>
              <a:t> and dismissed in philosophy and intellectual thought...The difference between the past and the present is that carelessness was an unnamed assumption in the past; now it is not only accepted, it is expected and morally endorsed</a:t>
            </a:r>
            <a:r>
              <a:rPr lang="en-US" sz="1800" dirty="0"/>
              <a:t>' (Motta &amp; Bennett 2018, p. 635). </a:t>
            </a:r>
          </a:p>
          <a:p>
            <a:pPr marL="0" indent="0">
              <a:buNone/>
            </a:pPr>
            <a:endParaRPr lang="en-US" sz="1800" dirty="0"/>
          </a:p>
          <a:p>
            <a:pPr marL="0" indent="0">
              <a:buNone/>
            </a:pPr>
            <a:r>
              <a:rPr lang="en-US" sz="1800" dirty="0"/>
              <a:t>Can you identify this emphasis on carelessness in the academy as described in this quote? </a:t>
            </a:r>
          </a:p>
        </p:txBody>
      </p:sp>
    </p:spTree>
    <p:extLst>
      <p:ext uri="{BB962C8B-B14F-4D97-AF65-F5344CB8AC3E}">
        <p14:creationId xmlns:p14="http://schemas.microsoft.com/office/powerpoint/2010/main" val="307204503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680C253-D435-5ABE-3340-D9250AA99F15}"/>
              </a:ext>
            </a:extLst>
          </p:cNvPr>
          <p:cNvSpPr>
            <a:spLocks noGrp="1"/>
          </p:cNvSpPr>
          <p:nvPr>
            <p:ph type="body" sz="quarter" idx="11"/>
          </p:nvPr>
        </p:nvSpPr>
        <p:spPr/>
        <p:txBody>
          <a:bodyPr lIns="91440" tIns="45720" rIns="91440" bIns="45720" anchor="t"/>
          <a:lstStyle/>
          <a:p>
            <a:r>
              <a:rPr lang="en-US" dirty="0"/>
              <a:t>Care as recognition </a:t>
            </a:r>
          </a:p>
        </p:txBody>
      </p:sp>
      <p:sp>
        <p:nvSpPr>
          <p:cNvPr id="3" name="Text Placeholder 2">
            <a:extLst>
              <a:ext uri="{FF2B5EF4-FFF2-40B4-BE49-F238E27FC236}">
                <a16:creationId xmlns:a16="http://schemas.microsoft.com/office/drawing/2014/main" id="{8042C05E-04DD-98B5-FF30-754224135194}"/>
              </a:ext>
            </a:extLst>
          </p:cNvPr>
          <p:cNvSpPr>
            <a:spLocks noGrp="1"/>
          </p:cNvSpPr>
          <p:nvPr>
            <p:ph type="body" sz="quarter" idx="12"/>
          </p:nvPr>
        </p:nvSpPr>
        <p:spPr/>
        <p:txBody>
          <a:bodyPr lIns="91440" tIns="45720" rIns="91440" bIns="45720" anchor="t"/>
          <a:lstStyle/>
          <a:p>
            <a:pPr marL="0" indent="0">
              <a:buNone/>
            </a:pPr>
            <a:r>
              <a:rPr lang="en-US" dirty="0"/>
              <a:t>'</a:t>
            </a:r>
            <a:r>
              <a:rPr lang="en-US" sz="2000" i="1" dirty="0"/>
              <a:t>Care as recognition manifests as care-full pedagogical practices which acknowledge the complexities and wisdoms of students that come, often following on from experiences of exclusions and misrecognitions within other forms of education, training and employment</a:t>
            </a:r>
            <a:r>
              <a:rPr lang="en-US" sz="2000" dirty="0"/>
              <a:t>' (Motta &amp; Bennett 2018, p. 636) </a:t>
            </a:r>
          </a:p>
          <a:p>
            <a:r>
              <a:rPr lang="en-US" sz="1800" dirty="0"/>
              <a:t>Strengths based knowledge-making practices</a:t>
            </a:r>
          </a:p>
          <a:p>
            <a:r>
              <a:rPr lang="en-US" sz="1800" dirty="0"/>
              <a:t>Embrace the whole student </a:t>
            </a:r>
          </a:p>
          <a:p>
            <a:r>
              <a:rPr lang="en-US" sz="1800" dirty="0" err="1"/>
              <a:t>Recognising</a:t>
            </a:r>
            <a:r>
              <a:rPr lang="en-US" sz="1800" dirty="0"/>
              <a:t> capacity and capability of the student</a:t>
            </a:r>
          </a:p>
          <a:p>
            <a:pPr marL="0" indent="0">
              <a:buNone/>
            </a:pPr>
            <a:endParaRPr lang="en-US" dirty="0"/>
          </a:p>
        </p:txBody>
      </p:sp>
    </p:spTree>
    <p:extLst>
      <p:ext uri="{BB962C8B-B14F-4D97-AF65-F5344CB8AC3E}">
        <p14:creationId xmlns:p14="http://schemas.microsoft.com/office/powerpoint/2010/main" val="339119837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6FFD03-6413-8358-2147-5265E9583895}"/>
              </a:ext>
            </a:extLst>
          </p:cNvPr>
          <p:cNvSpPr>
            <a:spLocks noGrp="1"/>
          </p:cNvSpPr>
          <p:nvPr>
            <p:ph type="body" sz="quarter" idx="11"/>
          </p:nvPr>
        </p:nvSpPr>
        <p:spPr/>
        <p:txBody>
          <a:bodyPr lIns="91440" tIns="45720" rIns="91440" bIns="45720" anchor="t"/>
          <a:lstStyle/>
          <a:p>
            <a:r>
              <a:rPr lang="en-US" dirty="0"/>
              <a:t>Care as dialogic relationality </a:t>
            </a:r>
          </a:p>
        </p:txBody>
      </p:sp>
      <p:sp>
        <p:nvSpPr>
          <p:cNvPr id="3" name="Text Placeholder 2">
            <a:extLst>
              <a:ext uri="{FF2B5EF4-FFF2-40B4-BE49-F238E27FC236}">
                <a16:creationId xmlns:a16="http://schemas.microsoft.com/office/drawing/2014/main" id="{817CFC3B-4097-D75B-9843-F4826781D907}"/>
              </a:ext>
            </a:extLst>
          </p:cNvPr>
          <p:cNvSpPr>
            <a:spLocks noGrp="1"/>
          </p:cNvSpPr>
          <p:nvPr>
            <p:ph type="body" sz="quarter" idx="12"/>
          </p:nvPr>
        </p:nvSpPr>
        <p:spPr/>
        <p:txBody>
          <a:bodyPr lIns="91440" tIns="45720" rIns="91440" bIns="45720" anchor="t"/>
          <a:lstStyle/>
          <a:p>
            <a:pPr marL="0" indent="0">
              <a:buNone/>
            </a:pPr>
            <a:r>
              <a:rPr lang="en-US" sz="1800" dirty="0"/>
              <a:t>'</a:t>
            </a:r>
            <a:r>
              <a:rPr lang="en-US" sz="1600" i="1" dirty="0"/>
              <a:t>The epistemological commitments of care in Enabling ae valued and foregrounded programmatically, rather than considered an individual teacher's emotional approach or disposition as a 'caring' teacher</a:t>
            </a:r>
            <a:r>
              <a:rPr lang="en-US" sz="1600" dirty="0"/>
              <a:t>' (p. 640) </a:t>
            </a:r>
          </a:p>
          <a:p>
            <a:pPr marL="0" indent="0">
              <a:buNone/>
            </a:pPr>
            <a:endParaRPr lang="en-US" sz="1800" dirty="0"/>
          </a:p>
          <a:p>
            <a:pPr marL="0" indent="0">
              <a:buNone/>
            </a:pPr>
            <a:r>
              <a:rPr lang="en-US" sz="1800" dirty="0"/>
              <a:t>'</a:t>
            </a:r>
            <a:r>
              <a:rPr lang="en-US" sz="1600" i="1" dirty="0"/>
              <a:t>What became clear is a commitments to an ethics of practice based on reflexive re/development which was dialogical in contra-distinction to the monological logics prevalent in hegemonic performances of the teachers in HE'</a:t>
            </a:r>
            <a:r>
              <a:rPr lang="en-US" sz="1600" dirty="0"/>
              <a:t> (p. 640). </a:t>
            </a:r>
          </a:p>
          <a:p>
            <a:pPr marL="0" indent="0">
              <a:buNone/>
            </a:pPr>
            <a:endParaRPr lang="en-US" sz="1600" dirty="0"/>
          </a:p>
          <a:p>
            <a:pPr marL="285750" indent="-285750"/>
            <a:r>
              <a:rPr lang="en-US" sz="1100" dirty="0"/>
              <a:t>Scaffolding learning </a:t>
            </a:r>
          </a:p>
          <a:p>
            <a:pPr marL="285750" indent="-285750"/>
            <a:r>
              <a:rPr lang="en-US" sz="1100" dirty="0"/>
              <a:t>Narrative practice </a:t>
            </a:r>
          </a:p>
          <a:p>
            <a:pPr marL="285750" indent="-285750"/>
            <a:r>
              <a:rPr lang="en-US" sz="1100" dirty="0"/>
              <a:t>Multi-literacies </a:t>
            </a:r>
          </a:p>
          <a:p>
            <a:pPr marL="285750" indent="-285750"/>
            <a:r>
              <a:rPr lang="en-US" sz="1100" dirty="0"/>
              <a:t>Real world examples </a:t>
            </a:r>
          </a:p>
          <a:p>
            <a:pPr marL="285750" indent="-285750"/>
            <a:r>
              <a:rPr lang="en-US" sz="1100" dirty="0"/>
              <a:t>Not just about content </a:t>
            </a:r>
          </a:p>
          <a:p>
            <a:pPr marL="285750" indent="-285750"/>
            <a:r>
              <a:rPr lang="en-US" sz="1100" dirty="0"/>
              <a:t>Listening </a:t>
            </a:r>
          </a:p>
          <a:p>
            <a:pPr marL="285750" indent="-285750"/>
            <a:r>
              <a:rPr lang="en-US" sz="1100" dirty="0"/>
              <a:t>Not judging </a:t>
            </a:r>
          </a:p>
        </p:txBody>
      </p:sp>
    </p:spTree>
    <p:extLst>
      <p:ext uri="{BB962C8B-B14F-4D97-AF65-F5344CB8AC3E}">
        <p14:creationId xmlns:p14="http://schemas.microsoft.com/office/powerpoint/2010/main" val="158735398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BB8FF0-2C10-1713-6AB9-651127450E75}"/>
              </a:ext>
            </a:extLst>
          </p:cNvPr>
          <p:cNvSpPr>
            <a:spLocks noGrp="1"/>
          </p:cNvSpPr>
          <p:nvPr>
            <p:ph type="body" sz="quarter" idx="11"/>
          </p:nvPr>
        </p:nvSpPr>
        <p:spPr/>
        <p:txBody>
          <a:bodyPr lIns="91440" tIns="45720" rIns="91440" bIns="45720" anchor="t"/>
          <a:lstStyle/>
          <a:p>
            <a:r>
              <a:rPr lang="en-US" sz="3200" dirty="0"/>
              <a:t>Care as affective and embodied praxis </a:t>
            </a:r>
          </a:p>
        </p:txBody>
      </p:sp>
      <p:sp>
        <p:nvSpPr>
          <p:cNvPr id="3" name="Text Placeholder 2">
            <a:extLst>
              <a:ext uri="{FF2B5EF4-FFF2-40B4-BE49-F238E27FC236}">
                <a16:creationId xmlns:a16="http://schemas.microsoft.com/office/drawing/2014/main" id="{F6094BFC-473E-D8EC-7564-AD08FF55EEA3}"/>
              </a:ext>
            </a:extLst>
          </p:cNvPr>
          <p:cNvSpPr>
            <a:spLocks noGrp="1"/>
          </p:cNvSpPr>
          <p:nvPr>
            <p:ph type="body" sz="quarter" idx="12"/>
          </p:nvPr>
        </p:nvSpPr>
        <p:spPr/>
        <p:txBody>
          <a:bodyPr lIns="91440" tIns="45720" rIns="91440" bIns="45720" anchor="t"/>
          <a:lstStyle/>
          <a:p>
            <a:pPr marL="0" indent="0">
              <a:buNone/>
            </a:pPr>
            <a:r>
              <a:rPr lang="en-US" sz="1600" i="1" dirty="0"/>
              <a:t>'Attention to the affective and embodied elements of pedagogies of care and their relationship to creating careful epistemological work was manifested in the attentiveness that educators paid to the time-spaces of teaching and learning, in terms of fostering feelings of safety and belonging...'</a:t>
            </a:r>
            <a:r>
              <a:rPr lang="en-US" sz="1600" dirty="0"/>
              <a:t> (p. 642). </a:t>
            </a:r>
          </a:p>
          <a:p>
            <a:pPr marL="0" indent="0">
              <a:buNone/>
            </a:pPr>
            <a:endParaRPr lang="en-US" sz="1600" dirty="0"/>
          </a:p>
          <a:p>
            <a:pPr marL="285750" indent="-285750"/>
            <a:r>
              <a:rPr lang="en-US" sz="1600" dirty="0"/>
              <a:t>Taking time to make students feel comfortable </a:t>
            </a:r>
            <a:endParaRPr lang="en-US" dirty="0"/>
          </a:p>
          <a:p>
            <a:pPr marL="285750" indent="-285750"/>
            <a:r>
              <a:rPr lang="en-US" sz="1600" dirty="0"/>
              <a:t>Engagement at the visceral level </a:t>
            </a:r>
          </a:p>
          <a:p>
            <a:pPr marL="285750" indent="-285750"/>
            <a:r>
              <a:rPr lang="en-US" sz="1600" dirty="0"/>
              <a:t>Emotional </a:t>
            </a:r>
            <a:r>
              <a:rPr lang="en-US" sz="1600" dirty="0" err="1"/>
              <a:t>labour</a:t>
            </a:r>
            <a:r>
              <a:rPr lang="en-US" sz="1600" dirty="0"/>
              <a:t> outside of formal teaching time </a:t>
            </a:r>
          </a:p>
          <a:p>
            <a:pPr marL="285750" indent="-285750"/>
            <a:r>
              <a:rPr lang="en-US" sz="1600" dirty="0"/>
              <a:t>Non-</a:t>
            </a:r>
            <a:r>
              <a:rPr lang="en-US" sz="1600" dirty="0" err="1"/>
              <a:t>judgemental</a:t>
            </a:r>
            <a:r>
              <a:rPr lang="en-US" sz="1600" dirty="0"/>
              <a:t> language and tone </a:t>
            </a:r>
          </a:p>
          <a:p>
            <a:pPr marL="285750" indent="-285750"/>
            <a:r>
              <a:rPr lang="en-US" sz="1600" dirty="0"/>
              <a:t>Encouraging </a:t>
            </a:r>
          </a:p>
          <a:p>
            <a:pPr marL="285750" indent="-285750"/>
            <a:r>
              <a:rPr lang="en-US" sz="1600" dirty="0"/>
              <a:t>Setting up space so its non-threatening and dialogical </a:t>
            </a:r>
          </a:p>
        </p:txBody>
      </p:sp>
    </p:spTree>
    <p:extLst>
      <p:ext uri="{BB962C8B-B14F-4D97-AF65-F5344CB8AC3E}">
        <p14:creationId xmlns:p14="http://schemas.microsoft.com/office/powerpoint/2010/main" val="271983999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DB566F-B08A-D88B-EAD2-1AF5939AE5A4}"/>
              </a:ext>
            </a:extLst>
          </p:cNvPr>
          <p:cNvSpPr>
            <a:spLocks noGrp="1"/>
          </p:cNvSpPr>
          <p:nvPr>
            <p:ph type="body" sz="quarter" idx="11"/>
          </p:nvPr>
        </p:nvSpPr>
        <p:spPr/>
        <p:txBody>
          <a:bodyPr lIns="91440" tIns="45720" rIns="91440" bIns="45720" anchor="t"/>
          <a:lstStyle/>
          <a:p>
            <a:r>
              <a:rPr lang="en-US" dirty="0"/>
              <a:t>Guiding Questions </a:t>
            </a:r>
          </a:p>
        </p:txBody>
      </p:sp>
      <p:sp>
        <p:nvSpPr>
          <p:cNvPr id="3" name="Text Placeholder 2">
            <a:extLst>
              <a:ext uri="{FF2B5EF4-FFF2-40B4-BE49-F238E27FC236}">
                <a16:creationId xmlns:a16="http://schemas.microsoft.com/office/drawing/2014/main" id="{8DA7BF96-156E-602C-63C3-1271EED0EE14}"/>
              </a:ext>
            </a:extLst>
          </p:cNvPr>
          <p:cNvSpPr>
            <a:spLocks noGrp="1"/>
          </p:cNvSpPr>
          <p:nvPr>
            <p:ph type="body" sz="quarter" idx="12"/>
          </p:nvPr>
        </p:nvSpPr>
        <p:spPr>
          <a:xfrm>
            <a:off x="348973" y="1181105"/>
            <a:ext cx="8280751" cy="2504435"/>
          </a:xfrm>
        </p:spPr>
        <p:txBody>
          <a:bodyPr lIns="91440" tIns="45720" rIns="91440" bIns="45720" anchor="t"/>
          <a:lstStyle/>
          <a:p>
            <a:pPr marL="0" indent="0">
              <a:buNone/>
            </a:pPr>
            <a:r>
              <a:rPr lang="en-US" sz="1800" dirty="0"/>
              <a:t>What are the key take-away points made for your teaching in HE?</a:t>
            </a:r>
          </a:p>
          <a:p>
            <a:pPr marL="0" indent="0">
              <a:buNone/>
            </a:pPr>
            <a:endParaRPr lang="en-US" sz="1800" dirty="0"/>
          </a:p>
          <a:p>
            <a:pPr marL="0" indent="0">
              <a:buNone/>
            </a:pPr>
            <a:r>
              <a:rPr lang="en-US" sz="1800" dirty="0"/>
              <a:t>What are the challenges of being a 'caring teacher' in university?  </a:t>
            </a:r>
            <a:endParaRPr lang="en-US" sz="1800"/>
          </a:p>
          <a:p>
            <a:pPr marL="0" indent="0">
              <a:buNone/>
            </a:pPr>
            <a:endParaRPr lang="en-US" sz="1800" dirty="0"/>
          </a:p>
          <a:p>
            <a:pPr marL="0" indent="0">
              <a:buNone/>
            </a:pPr>
            <a:r>
              <a:rPr lang="en-US" sz="1800" dirty="0"/>
              <a:t>If the presupposition is that care-full pedagogies are more than just dispositions of the 'caring' teacher, what are other examples? </a:t>
            </a:r>
          </a:p>
          <a:p>
            <a:pPr marL="0" indent="0">
              <a:buNone/>
            </a:pPr>
            <a:endParaRPr lang="en-US" sz="1800" dirty="0"/>
          </a:p>
          <a:p>
            <a:pPr marL="0" indent="0">
              <a:buNone/>
            </a:pPr>
            <a:r>
              <a:rPr lang="en-US" sz="1800" dirty="0"/>
              <a:t>How can we challenge the hegemonic discourses of the university so that caring work is attributed with a higher status and value? </a:t>
            </a:r>
          </a:p>
          <a:p>
            <a:pPr marL="0" indent="0">
              <a:buNone/>
            </a:pPr>
            <a:endParaRPr lang="en-US" sz="1800" dirty="0"/>
          </a:p>
          <a:p>
            <a:pPr marL="0" indent="0">
              <a:buNone/>
            </a:pPr>
            <a:r>
              <a:rPr lang="en-US" sz="1800" dirty="0"/>
              <a:t>What hopeful ideas can we generate about possibilities for increased care? </a:t>
            </a:r>
          </a:p>
        </p:txBody>
      </p:sp>
    </p:spTree>
    <p:extLst>
      <p:ext uri="{BB962C8B-B14F-4D97-AF65-F5344CB8AC3E}">
        <p14:creationId xmlns:p14="http://schemas.microsoft.com/office/powerpoint/2010/main" val="80708772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DB566F-B08A-D88B-EAD2-1AF5939AE5A4}"/>
              </a:ext>
            </a:extLst>
          </p:cNvPr>
          <p:cNvSpPr>
            <a:spLocks noGrp="1"/>
          </p:cNvSpPr>
          <p:nvPr>
            <p:ph type="body" sz="quarter" idx="11"/>
          </p:nvPr>
        </p:nvSpPr>
        <p:spPr/>
        <p:txBody>
          <a:bodyPr lIns="91440" tIns="45720" rIns="91440" bIns="45720" anchor="t"/>
          <a:lstStyle/>
          <a:p>
            <a:r>
              <a:rPr lang="en-US" dirty="0"/>
              <a:t>Guiding Questions </a:t>
            </a:r>
          </a:p>
        </p:txBody>
      </p:sp>
      <p:sp>
        <p:nvSpPr>
          <p:cNvPr id="3" name="Text Placeholder 2">
            <a:extLst>
              <a:ext uri="{FF2B5EF4-FFF2-40B4-BE49-F238E27FC236}">
                <a16:creationId xmlns:a16="http://schemas.microsoft.com/office/drawing/2014/main" id="{8DA7BF96-156E-602C-63C3-1271EED0EE14}"/>
              </a:ext>
            </a:extLst>
          </p:cNvPr>
          <p:cNvSpPr>
            <a:spLocks noGrp="1"/>
          </p:cNvSpPr>
          <p:nvPr>
            <p:ph type="body" sz="quarter" idx="12"/>
          </p:nvPr>
        </p:nvSpPr>
        <p:spPr>
          <a:xfrm>
            <a:off x="348973" y="1181105"/>
            <a:ext cx="8280751" cy="2504435"/>
          </a:xfrm>
        </p:spPr>
        <p:txBody>
          <a:bodyPr lIns="91440" tIns="45720" rIns="91440" bIns="45720" anchor="t"/>
          <a:lstStyle/>
          <a:p>
            <a:pPr marL="0" indent="0">
              <a:buNone/>
            </a:pPr>
            <a:r>
              <a:rPr lang="en-US" sz="1800" dirty="0"/>
              <a:t>How do you perceive pedagogic care in higher education?</a:t>
            </a:r>
            <a:endParaRPr lang="en-US" dirty="0"/>
          </a:p>
          <a:p>
            <a:pPr marL="0" indent="0">
              <a:buNone/>
            </a:pPr>
            <a:endParaRPr lang="en-US" sz="1800" dirty="0"/>
          </a:p>
          <a:p>
            <a:pPr marL="0" indent="0">
              <a:buNone/>
            </a:pPr>
            <a:r>
              <a:rPr lang="en-US" sz="1800" dirty="0"/>
              <a:t>How do you see care manifesting itself at various levels simultaneously? </a:t>
            </a:r>
          </a:p>
          <a:p>
            <a:pPr marL="0" indent="0">
              <a:buNone/>
            </a:pPr>
            <a:endParaRPr lang="en-US" sz="1800" dirty="0"/>
          </a:p>
          <a:p>
            <a:pPr marL="0" indent="0">
              <a:buNone/>
            </a:pPr>
            <a:r>
              <a:rPr lang="en-US" sz="1800" dirty="0"/>
              <a:t>What do you see as the place of relationships, especially caring ones, within higher education?</a:t>
            </a:r>
            <a:endParaRPr lang="en-US"/>
          </a:p>
          <a:p>
            <a:pPr marL="0" indent="0">
              <a:buNone/>
            </a:pPr>
            <a:endParaRPr lang="en-US" sz="1800" dirty="0"/>
          </a:p>
          <a:p>
            <a:pPr marL="0" indent="0">
              <a:buNone/>
            </a:pPr>
            <a:r>
              <a:rPr lang="en-US" sz="1800" dirty="0"/>
              <a:t>What are your reflections on 'care as resistance' and 'caring as less than'</a:t>
            </a:r>
          </a:p>
        </p:txBody>
      </p:sp>
    </p:spTree>
    <p:extLst>
      <p:ext uri="{BB962C8B-B14F-4D97-AF65-F5344CB8AC3E}">
        <p14:creationId xmlns:p14="http://schemas.microsoft.com/office/powerpoint/2010/main" val="41827493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8AF92B-F0D6-418C-AD87-A915344759D5}"/>
              </a:ext>
            </a:extLst>
          </p:cNvPr>
          <p:cNvSpPr txBox="1"/>
          <p:nvPr/>
        </p:nvSpPr>
        <p:spPr>
          <a:xfrm>
            <a:off x="342900" y="514350"/>
            <a:ext cx="7988300" cy="2677656"/>
          </a:xfrm>
          <a:prstGeom prst="rect">
            <a:avLst/>
          </a:prstGeom>
          <a:noFill/>
        </p:spPr>
        <p:txBody>
          <a:bodyPr wrap="square" lIns="91440" tIns="45720" rIns="91440" bIns="45720" rtlCol="0" anchor="t">
            <a:spAutoFit/>
          </a:bodyPr>
          <a:lstStyle/>
          <a:p>
            <a:r>
              <a:rPr lang="en-AU" dirty="0">
                <a:latin typeface="Arial"/>
                <a:cs typeface="Arial"/>
              </a:rPr>
              <a:t>Walker &amp; Gleaves seek to understand ‘how teachers in higher education perceive pedagogic care and as such, establish a caring environment in their teaching and learning – in other words, how they become and exist as ‘caring teachers’ (p. 67)</a:t>
            </a:r>
          </a:p>
          <a:p>
            <a:endParaRPr lang="en-AU" dirty="0"/>
          </a:p>
          <a:p>
            <a:r>
              <a:rPr lang="en-AU" dirty="0">
                <a:latin typeface="Arial"/>
                <a:cs typeface="Arial"/>
              </a:rPr>
              <a:t>Caring practices </a:t>
            </a:r>
            <a:r>
              <a:rPr lang="en-AU" i="1" dirty="0">
                <a:latin typeface="Arial"/>
                <a:cs typeface="Arial"/>
              </a:rPr>
              <a:t>versus</a:t>
            </a:r>
            <a:r>
              <a:rPr lang="en-AU" dirty="0">
                <a:latin typeface="Arial"/>
                <a:cs typeface="Arial"/>
              </a:rPr>
              <a:t> caring attributes </a:t>
            </a:r>
            <a:endParaRPr lang="en-AU" dirty="0"/>
          </a:p>
        </p:txBody>
      </p:sp>
    </p:spTree>
    <p:extLst>
      <p:ext uri="{BB962C8B-B14F-4D97-AF65-F5344CB8AC3E}">
        <p14:creationId xmlns:p14="http://schemas.microsoft.com/office/powerpoint/2010/main" val="42257857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10.00 Acknowledgment of Country &amp; Welcome</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10:10 Break-out room discussion- sharing of templates and research questions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10:50 Morning tea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11:00 Presentation: Professor Barbara Comber – Turn-around pedagogy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11:30  Group Discussion – Which pedagogies are we working with in our projects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12:00 Group Discussion – Ethics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12:20 Next steps and close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DD14FE-2FD6-4D92-856E-C4E0EC377B3C}"/>
              </a:ext>
            </a:extLst>
          </p:cNvPr>
          <p:cNvPicPr>
            <a:picLocks noChangeAspect="1"/>
          </p:cNvPicPr>
          <p:nvPr/>
        </p:nvPicPr>
        <p:blipFill>
          <a:blip r:embed="rId3"/>
          <a:stretch>
            <a:fillRect/>
          </a:stretch>
        </p:blipFill>
        <p:spPr>
          <a:xfrm>
            <a:off x="1132631" y="1"/>
            <a:ext cx="6878738" cy="4264818"/>
          </a:xfrm>
          <a:prstGeom prst="rect">
            <a:avLst/>
          </a:prstGeom>
          <a:noFill/>
        </p:spPr>
      </p:pic>
    </p:spTree>
    <p:extLst>
      <p:ext uri="{BB962C8B-B14F-4D97-AF65-F5344CB8AC3E}">
        <p14:creationId xmlns:p14="http://schemas.microsoft.com/office/powerpoint/2010/main" val="247982193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advTm="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C16EF0-7126-421B-94FF-59D13A12B0C2}"/>
              </a:ext>
            </a:extLst>
          </p:cNvPr>
          <p:cNvSpPr>
            <a:spLocks noGrp="1"/>
          </p:cNvSpPr>
          <p:nvPr>
            <p:ph type="body" sz="quarter" idx="11"/>
          </p:nvPr>
        </p:nvSpPr>
        <p:spPr/>
        <p:txBody>
          <a:bodyPr/>
          <a:lstStyle/>
          <a:p>
            <a:r>
              <a:rPr lang="en-AU" sz="1800" dirty="0">
                <a:latin typeface="Calibri" panose="020F0502020204030204" pitchFamily="34" charset="0"/>
                <a:ea typeface="Calibri" panose="020F0502020204030204" pitchFamily="34" charset="0"/>
                <a:cs typeface="Times New Roman" panose="02020603050405020304" pitchFamily="18" charset="0"/>
              </a:rPr>
              <a:t>Schratz, M. (1992) Researching while teaching: an action research approach in higher education, </a:t>
            </a:r>
            <a:r>
              <a:rPr lang="en-AU" sz="18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latin typeface="Calibri" panose="020F0502020204030204" pitchFamily="34" charset="0"/>
                <a:ea typeface="Calibri" panose="020F0502020204030204" pitchFamily="34" charset="0"/>
                <a:cs typeface="Times New Roman" panose="02020603050405020304" pitchFamily="18" charset="0"/>
              </a:rPr>
              <a:t>, 17(1), 81-95. </a:t>
            </a:r>
          </a:p>
          <a:p>
            <a:endParaRPr lang="en-US" dirty="0"/>
          </a:p>
        </p:txBody>
      </p:sp>
      <p:sp>
        <p:nvSpPr>
          <p:cNvPr id="3" name="Text Placeholder 2">
            <a:extLst>
              <a:ext uri="{FF2B5EF4-FFF2-40B4-BE49-F238E27FC236}">
                <a16:creationId xmlns:a16="http://schemas.microsoft.com/office/drawing/2014/main" id="{53741DF9-0272-4E9D-9015-868DAF4CDE20}"/>
              </a:ext>
            </a:extLst>
          </p:cNvPr>
          <p:cNvSpPr>
            <a:spLocks noGrp="1"/>
          </p:cNvSpPr>
          <p:nvPr>
            <p:ph type="body" sz="quarter" idx="12"/>
          </p:nvPr>
        </p:nvSpPr>
        <p:spPr>
          <a:xfrm>
            <a:off x="359565" y="1076327"/>
            <a:ext cx="8280751" cy="2504435"/>
          </a:xfrm>
        </p:spPr>
        <p:txBody>
          <a:bodyPr/>
          <a:lstStyle/>
          <a:p>
            <a:pPr marL="0" indent="0">
              <a:buNone/>
            </a:pPr>
            <a:r>
              <a:rPr lang="en-AU" sz="1600" b="1" i="1" dirty="0"/>
              <a:t>Schratz article provides a technical/methodological/critical lens to consider action research process. </a:t>
            </a:r>
          </a:p>
          <a:p>
            <a:pPr marL="0" indent="0">
              <a:buNone/>
            </a:pPr>
            <a:endParaRPr lang="en-AU" sz="1400" dirty="0"/>
          </a:p>
          <a:p>
            <a:pPr marL="0" indent="0">
              <a:buNone/>
            </a:pPr>
            <a:r>
              <a:rPr lang="en-AU" sz="1400" dirty="0"/>
              <a:t>Instruments for action research: </a:t>
            </a:r>
          </a:p>
          <a:p>
            <a:pPr>
              <a:buAutoNum type="arabicPeriod"/>
            </a:pPr>
            <a:r>
              <a:rPr lang="en-AU" sz="1400" dirty="0"/>
              <a:t>Instant feedback – handing out 2 questions at the end of the lesson to students </a:t>
            </a:r>
          </a:p>
          <a:p>
            <a:pPr>
              <a:buAutoNum type="arabicPeriod"/>
            </a:pPr>
            <a:r>
              <a:rPr lang="en-AU" sz="1400" dirty="0"/>
              <a:t>Questionnaire – multiple choice questions </a:t>
            </a:r>
          </a:p>
          <a:p>
            <a:pPr>
              <a:buAutoNum type="arabicPeriod"/>
            </a:pPr>
            <a:r>
              <a:rPr lang="en-AU" sz="1400" dirty="0"/>
              <a:t>Sentence completion – phrases indicating the beginnings of evaluative statements (such as feelings, opinions, values etc)</a:t>
            </a:r>
          </a:p>
          <a:p>
            <a:pPr>
              <a:buAutoNum type="arabicPeriod"/>
            </a:pPr>
            <a:r>
              <a:rPr lang="en-AU" sz="1400" dirty="0"/>
              <a:t>Open Letter – writing a letter to the class to support overcoming a challenge</a:t>
            </a:r>
          </a:p>
          <a:p>
            <a:pPr>
              <a:buAutoNum type="arabicPeriod"/>
            </a:pPr>
            <a:r>
              <a:rPr lang="en-AU" sz="1400" dirty="0"/>
              <a:t>Journal book – Tracking personal thoughts and professional experiences – can be adopted by both educator and student </a:t>
            </a:r>
          </a:p>
          <a:p>
            <a:pPr>
              <a:buAutoNum type="arabicPeriod"/>
            </a:pPr>
            <a:r>
              <a:rPr lang="en-AU" sz="1400" dirty="0"/>
              <a:t>Classroom observation – invite a person you trust to offer supportive observation of teaching in action (teaching squares) </a:t>
            </a:r>
          </a:p>
          <a:p>
            <a:pPr>
              <a:buAutoNum type="arabicPeriod"/>
            </a:pPr>
            <a:r>
              <a:rPr lang="en-AU" sz="1400" dirty="0"/>
              <a:t>Audio-visual – offers potential for ‘critical’ lens of teaching performance </a:t>
            </a:r>
          </a:p>
          <a:p>
            <a:pPr>
              <a:buAutoNum type="arabicPeriod"/>
            </a:pPr>
            <a:r>
              <a:rPr lang="en-AU" sz="1400" dirty="0"/>
              <a:t>Interview triangle – with in-put from educator, student &amp; 3</a:t>
            </a:r>
            <a:r>
              <a:rPr lang="en-AU" sz="1400" baseline="30000" dirty="0"/>
              <a:t>rd</a:t>
            </a:r>
            <a:r>
              <a:rPr lang="en-AU" sz="1400" dirty="0"/>
              <a:t> person </a:t>
            </a:r>
          </a:p>
          <a:p>
            <a:pPr>
              <a:buAutoNum type="arabicPeriod"/>
            </a:pPr>
            <a:endParaRPr lang="en-AU" sz="1400" dirty="0"/>
          </a:p>
          <a:p>
            <a:pPr>
              <a:buAutoNum type="arabicPeriod"/>
            </a:pPr>
            <a:endParaRPr lang="en-AU" sz="1600" dirty="0"/>
          </a:p>
          <a:p>
            <a:pPr marL="0" indent="0">
              <a:buNone/>
            </a:pPr>
            <a:endParaRPr lang="en-AU" sz="1600" dirty="0"/>
          </a:p>
          <a:p>
            <a:pPr marL="0" indent="0">
              <a:buNone/>
            </a:pPr>
            <a:endParaRPr lang="en-US" sz="1600" dirty="0"/>
          </a:p>
        </p:txBody>
      </p:sp>
    </p:spTree>
    <p:extLst>
      <p:ext uri="{BB962C8B-B14F-4D97-AF65-F5344CB8AC3E}">
        <p14:creationId xmlns:p14="http://schemas.microsoft.com/office/powerpoint/2010/main" val="211093601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4EDC9-8590-40B6-8CCA-02EA2AFB8671}"/>
              </a:ext>
            </a:extLst>
          </p:cNvPr>
          <p:cNvSpPr>
            <a:spLocks noGrp="1"/>
          </p:cNvSpPr>
          <p:nvPr>
            <p:ph type="body" sz="quarter" idx="11"/>
          </p:nvPr>
        </p:nvSpPr>
        <p:spPr/>
        <p:txBody>
          <a:bodyPr/>
          <a:lstStyle/>
          <a:p>
            <a:r>
              <a:rPr lang="en-AU" dirty="0"/>
              <a:t>Questions </a:t>
            </a:r>
            <a:endParaRPr lang="en-US" dirty="0"/>
          </a:p>
        </p:txBody>
      </p:sp>
      <p:sp>
        <p:nvSpPr>
          <p:cNvPr id="3" name="Text Placeholder 2">
            <a:extLst>
              <a:ext uri="{FF2B5EF4-FFF2-40B4-BE49-F238E27FC236}">
                <a16:creationId xmlns:a16="http://schemas.microsoft.com/office/drawing/2014/main" id="{816A5C30-1F30-4DB7-887D-D6265B2FFBAD}"/>
              </a:ext>
            </a:extLst>
          </p:cNvPr>
          <p:cNvSpPr>
            <a:spLocks noGrp="1"/>
          </p:cNvSpPr>
          <p:nvPr>
            <p:ph type="body" sz="quarter" idx="12"/>
          </p:nvPr>
        </p:nvSpPr>
        <p:spPr/>
        <p:txBody>
          <a:bodyPr/>
          <a:lstStyle/>
          <a:p>
            <a:pPr marL="0" indent="0">
              <a:buNone/>
            </a:pPr>
            <a:r>
              <a:rPr lang="en-AU" dirty="0"/>
              <a:t>Which instruments appealed to you as useful for your project? </a:t>
            </a:r>
          </a:p>
          <a:p>
            <a:pPr marL="0" indent="0">
              <a:buNone/>
            </a:pPr>
            <a:endParaRPr lang="en-AU" dirty="0"/>
          </a:p>
          <a:p>
            <a:pPr marL="0" indent="0">
              <a:buNone/>
            </a:pPr>
            <a:r>
              <a:rPr lang="en-AU" dirty="0"/>
              <a:t>What are your perspectives on the qualitative/quantitative binary to search for evidence of your teaching impact? </a:t>
            </a:r>
          </a:p>
          <a:p>
            <a:pPr marL="0" indent="0">
              <a:buNone/>
            </a:pPr>
            <a:endParaRPr lang="en-US" dirty="0"/>
          </a:p>
        </p:txBody>
      </p:sp>
    </p:spTree>
    <p:extLst>
      <p:ext uri="{BB962C8B-B14F-4D97-AF65-F5344CB8AC3E}">
        <p14:creationId xmlns:p14="http://schemas.microsoft.com/office/powerpoint/2010/main" val="13761013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D06356-DA16-4A0F-8BBB-E28CA4660E98}"/>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D19D82F8-0962-4F75-AF98-71817248C22E}"/>
              </a:ext>
            </a:extLst>
          </p:cNvPr>
          <p:cNvSpPr>
            <a:spLocks noGrp="1"/>
          </p:cNvSpPr>
          <p:nvPr>
            <p:ph type="body" sz="quarter" idx="12"/>
          </p:nvPr>
        </p:nvSpPr>
        <p:spPr/>
        <p:txBody>
          <a:bodyPr/>
          <a:lstStyle/>
          <a:p>
            <a:pPr marL="0" indent="0">
              <a:buNone/>
            </a:pPr>
            <a:r>
              <a:rPr lang="en-AU" sz="2000" dirty="0"/>
              <a:t>Smyth argues that teachers have to ‘critically’ confront their work in the classroom, that is, in the act of teaching itself. “The starting point lies in the teachers theorising their own practice in ways that involves them in coming to see how their own understandings have become limited and distorted by non-educational forces, such as institutional structures and political constraints” (cited in Schratz 1992, p. 90). </a:t>
            </a:r>
          </a:p>
          <a:p>
            <a:pPr marL="0" indent="0">
              <a:buNone/>
            </a:pPr>
            <a:endParaRPr lang="en-AU" sz="2000" dirty="0"/>
          </a:p>
          <a:p>
            <a:pPr marL="0" indent="0">
              <a:buNone/>
            </a:pPr>
            <a:r>
              <a:rPr lang="en-AU" sz="2000" b="1" dirty="0"/>
              <a:t>What are the institutional structure and political constraints that potentially limit your understandings of your own teaching</a:t>
            </a:r>
            <a:r>
              <a:rPr lang="en-AU" sz="2000" dirty="0"/>
              <a:t>? </a:t>
            </a:r>
            <a:endParaRPr lang="en-US" sz="2000" dirty="0"/>
          </a:p>
          <a:p>
            <a:pPr marL="0" indent="0">
              <a:buNone/>
            </a:pPr>
            <a:endParaRPr lang="en-US" sz="2000" dirty="0"/>
          </a:p>
        </p:txBody>
      </p:sp>
    </p:spTree>
    <p:extLst>
      <p:ext uri="{BB962C8B-B14F-4D97-AF65-F5344CB8AC3E}">
        <p14:creationId xmlns:p14="http://schemas.microsoft.com/office/powerpoint/2010/main" val="102396925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987C7D-07A8-4D44-849C-B69A57872B28}"/>
              </a:ext>
            </a:extLst>
          </p:cNvPr>
          <p:cNvSpPr>
            <a:spLocks noGrp="1"/>
          </p:cNvSpPr>
          <p:nvPr>
            <p:ph type="body" sz="quarter" idx="11"/>
          </p:nvPr>
        </p:nvSpPr>
        <p:spPr>
          <a:xfrm>
            <a:off x="260401" y="331522"/>
            <a:ext cx="8290903" cy="647700"/>
          </a:xfrm>
        </p:spPr>
        <p:txBody>
          <a:bodyPr/>
          <a:lstStyle/>
          <a:p>
            <a:r>
              <a:rPr lang="en-AU" sz="2000" dirty="0"/>
              <a:t>Kemmis, S. (2009) Action research as a practice‐based practice, </a:t>
            </a:r>
            <a:r>
              <a:rPr lang="en-AU" sz="2000" i="1" dirty="0"/>
              <a:t>Educational Action Research</a:t>
            </a:r>
            <a:r>
              <a:rPr lang="en-AU" sz="2000" dirty="0"/>
              <a:t>, 17:3, 463-474.</a:t>
            </a:r>
          </a:p>
        </p:txBody>
      </p:sp>
      <p:sp>
        <p:nvSpPr>
          <p:cNvPr id="3" name="Text Placeholder 2">
            <a:extLst>
              <a:ext uri="{FF2B5EF4-FFF2-40B4-BE49-F238E27FC236}">
                <a16:creationId xmlns:a16="http://schemas.microsoft.com/office/drawing/2014/main" id="{8E61087E-430D-4498-84E8-D41A3085082B}"/>
              </a:ext>
            </a:extLst>
          </p:cNvPr>
          <p:cNvSpPr>
            <a:spLocks noGrp="1"/>
          </p:cNvSpPr>
          <p:nvPr>
            <p:ph type="body" sz="quarter" idx="12"/>
          </p:nvPr>
        </p:nvSpPr>
        <p:spPr>
          <a:xfrm>
            <a:off x="270553" y="1319532"/>
            <a:ext cx="8280751" cy="2504435"/>
          </a:xfrm>
        </p:spPr>
        <p:txBody>
          <a:bodyPr/>
          <a:lstStyle/>
          <a:p>
            <a:pPr marL="0" indent="0">
              <a:buNone/>
            </a:pPr>
            <a:r>
              <a:rPr lang="en-AU" sz="1800" b="1" dirty="0"/>
              <a:t>Kemmis article offers an epistemological lens for how and why practitioners engage in action research. </a:t>
            </a:r>
          </a:p>
          <a:p>
            <a:pPr marL="0" indent="0">
              <a:buNone/>
            </a:pPr>
            <a:endParaRPr lang="en-AU" sz="1800" dirty="0"/>
          </a:p>
          <a:p>
            <a:pPr marL="0" indent="0">
              <a:buNone/>
            </a:pPr>
            <a:endParaRPr lang="en-AU" sz="1800" dirty="0"/>
          </a:p>
          <a:p>
            <a:pPr marL="0" indent="0">
              <a:buNone/>
            </a:pPr>
            <a:r>
              <a:rPr lang="en-AU" sz="1800" dirty="0"/>
              <a:t>‘</a:t>
            </a:r>
            <a:r>
              <a:rPr lang="en-AU" sz="1800" i="1" dirty="0"/>
              <a:t>Transforming our practices means transforming what we do; transforming our understandings means transforming what we think and say; and transforming the conditions of practice means transforming the ways we relate to</a:t>
            </a:r>
          </a:p>
          <a:p>
            <a:pPr marL="0" indent="0">
              <a:buNone/>
            </a:pPr>
            <a:r>
              <a:rPr lang="en-AU" sz="1800" i="1" dirty="0"/>
              <a:t>others and to things and circumstances around us. I will speak about these three things as “sayings”, “doings” and “</a:t>
            </a:r>
            <a:r>
              <a:rPr lang="en-AU" sz="1800" i="1" dirty="0" err="1"/>
              <a:t>relatings</a:t>
            </a:r>
            <a:r>
              <a:rPr lang="en-AU" sz="1800" dirty="0"/>
              <a:t>”’ (p. 463).</a:t>
            </a:r>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US" sz="1800" dirty="0"/>
          </a:p>
        </p:txBody>
      </p:sp>
    </p:spTree>
    <p:extLst>
      <p:ext uri="{BB962C8B-B14F-4D97-AF65-F5344CB8AC3E}">
        <p14:creationId xmlns:p14="http://schemas.microsoft.com/office/powerpoint/2010/main" val="50271850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458440-78EA-4D35-B924-E4DCE4B6FBBC}"/>
              </a:ext>
            </a:extLst>
          </p:cNvPr>
          <p:cNvSpPr>
            <a:spLocks noGrp="1"/>
          </p:cNvSpPr>
          <p:nvPr>
            <p:ph type="body" sz="quarter" idx="11"/>
          </p:nvPr>
        </p:nvSpPr>
        <p:spPr/>
        <p:txBody>
          <a:bodyPr/>
          <a:lstStyle/>
          <a:p>
            <a:r>
              <a:rPr lang="en-AU" sz="2000" dirty="0"/>
              <a:t>Kemmis, S. (2009) Action research as a practice‐based practice, </a:t>
            </a:r>
            <a:r>
              <a:rPr lang="en-AU" sz="2000" i="1" dirty="0"/>
              <a:t>Educational Action Research</a:t>
            </a:r>
            <a:r>
              <a:rPr lang="en-AU" sz="2000" dirty="0"/>
              <a:t>, 17:3, 463-474.</a:t>
            </a:r>
          </a:p>
          <a:p>
            <a:endParaRPr lang="en-US" sz="2800" dirty="0"/>
          </a:p>
        </p:txBody>
      </p:sp>
      <p:sp>
        <p:nvSpPr>
          <p:cNvPr id="3" name="Text Placeholder 2">
            <a:extLst>
              <a:ext uri="{FF2B5EF4-FFF2-40B4-BE49-F238E27FC236}">
                <a16:creationId xmlns:a16="http://schemas.microsoft.com/office/drawing/2014/main" id="{11C57E8E-5979-4297-BED6-8A6EA232903A}"/>
              </a:ext>
            </a:extLst>
          </p:cNvPr>
          <p:cNvSpPr>
            <a:spLocks noGrp="1"/>
          </p:cNvSpPr>
          <p:nvPr>
            <p:ph type="body" sz="quarter" idx="12"/>
          </p:nvPr>
        </p:nvSpPr>
        <p:spPr/>
        <p:txBody>
          <a:bodyPr/>
          <a:lstStyle/>
          <a:p>
            <a:pPr marL="0" indent="0">
              <a:buNone/>
            </a:pPr>
            <a:r>
              <a:rPr lang="en-AU" sz="1400" i="1" dirty="0"/>
              <a:t>‘For a professional practitioner in any field today – like education, social work, nursing or medicine – to live a ‘philosophical life’ is a matter of:</a:t>
            </a:r>
          </a:p>
          <a:p>
            <a:pPr marL="0" indent="0">
              <a:buNone/>
            </a:pPr>
            <a:r>
              <a:rPr lang="en-AU" sz="1400" i="1" dirty="0"/>
              <a:t>(1) living a ‘logic’ by thinking and speaking well and clearly, avoiding irrationality and falsehood;</a:t>
            </a:r>
          </a:p>
          <a:p>
            <a:pPr marL="0" indent="0">
              <a:buNone/>
            </a:pPr>
            <a:r>
              <a:rPr lang="en-AU" sz="1400" i="1" dirty="0"/>
              <a:t>(2) living a ‘physics’ by acting well in the world, avoiding harm, waste and excess; and</a:t>
            </a:r>
          </a:p>
          <a:p>
            <a:pPr marL="0" indent="0">
              <a:buNone/>
            </a:pPr>
            <a:r>
              <a:rPr lang="en-AU" sz="1400" i="1" dirty="0"/>
              <a:t>(3) living an ‘ethics’ by relating well to others, avoiding injustice and exclusion.</a:t>
            </a:r>
          </a:p>
          <a:p>
            <a:pPr marL="0" indent="0">
              <a:buNone/>
            </a:pPr>
            <a:endParaRPr lang="en-AU" sz="1400" i="1" dirty="0"/>
          </a:p>
          <a:p>
            <a:pPr marL="0" indent="0">
              <a:buNone/>
            </a:pPr>
            <a:r>
              <a:rPr lang="en-AU" sz="1400" i="1" dirty="0"/>
              <a:t>These three come together in a unitary praxis – that is, morally committed action oriented and informed by traditions of thought. This praxis comes together and coheres in a way of life, a way of orienting oneself in any and all of the uncertain situations we encounter’ </a:t>
            </a:r>
            <a:r>
              <a:rPr lang="en-AU" sz="1400" dirty="0"/>
              <a:t>(p. 465). </a:t>
            </a:r>
            <a:endParaRPr lang="en-US" sz="1400" dirty="0"/>
          </a:p>
        </p:txBody>
      </p:sp>
    </p:spTree>
    <p:extLst>
      <p:ext uri="{BB962C8B-B14F-4D97-AF65-F5344CB8AC3E}">
        <p14:creationId xmlns:p14="http://schemas.microsoft.com/office/powerpoint/2010/main" val="169903662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F63AE6-23BC-44A6-BB66-A92101E2B746}"/>
              </a:ext>
            </a:extLst>
          </p:cNvPr>
          <p:cNvSpPr>
            <a:spLocks noGrp="1"/>
          </p:cNvSpPr>
          <p:nvPr>
            <p:ph type="body" sz="quarter" idx="11"/>
          </p:nvPr>
        </p:nvSpPr>
        <p:spPr/>
        <p:txBody>
          <a:bodyPr/>
          <a:lstStyle/>
          <a:p>
            <a:r>
              <a:rPr lang="en-AU" sz="2400" dirty="0"/>
              <a:t>Practice architectures – mediating preconditions</a:t>
            </a:r>
            <a:endParaRPr lang="en-US" sz="2400" dirty="0"/>
          </a:p>
        </p:txBody>
      </p:sp>
      <p:sp>
        <p:nvSpPr>
          <p:cNvPr id="3" name="Text Placeholder 2">
            <a:extLst>
              <a:ext uri="{FF2B5EF4-FFF2-40B4-BE49-F238E27FC236}">
                <a16:creationId xmlns:a16="http://schemas.microsoft.com/office/drawing/2014/main" id="{B9F0EEC9-20B2-439E-A958-FBD3CC7DC078}"/>
              </a:ext>
            </a:extLst>
          </p:cNvPr>
          <p:cNvSpPr>
            <a:spLocks noGrp="1"/>
          </p:cNvSpPr>
          <p:nvPr>
            <p:ph type="body" sz="quarter" idx="12"/>
          </p:nvPr>
        </p:nvSpPr>
        <p:spPr>
          <a:xfrm>
            <a:off x="327197" y="1004091"/>
            <a:ext cx="8280751" cy="2504435"/>
          </a:xfrm>
        </p:spPr>
        <p:txBody>
          <a:bodyPr/>
          <a:lstStyle/>
          <a:p>
            <a:pPr marL="0" indent="0" algn="l">
              <a:buNone/>
            </a:pPr>
            <a:r>
              <a:rPr lang="en-AU" sz="1600" b="0" i="0" u="none" strike="noStrike" baseline="0" dirty="0">
                <a:solidFill>
                  <a:srgbClr val="292526"/>
                </a:solidFill>
                <a:cs typeface="Calibri" panose="020F0502020204030204" pitchFamily="34" charset="0"/>
              </a:rPr>
              <a:t>Schatzki (2002, 98) describes practices as ‘prefigured’ because social interaction in established practices generally follows these familiar shapes or patterns. For example, what education </a:t>
            </a:r>
            <a:r>
              <a:rPr lang="en-AU" sz="1600" b="0" i="1" u="none" strike="noStrike" baseline="0" dirty="0">
                <a:solidFill>
                  <a:srgbClr val="292526"/>
                </a:solidFill>
                <a:cs typeface="Calibri" panose="020F0502020204030204" pitchFamily="34" charset="0"/>
              </a:rPr>
              <a:t>means </a:t>
            </a:r>
            <a:r>
              <a:rPr lang="en-AU" sz="1600" b="0" i="0" u="none" strike="noStrike" baseline="0" dirty="0">
                <a:solidFill>
                  <a:srgbClr val="292526"/>
                </a:solidFill>
                <a:cs typeface="Calibri" panose="020F0502020204030204" pitchFamily="34" charset="0"/>
              </a:rPr>
              <a:t>(thinking, saying) to a teacher is always already shaped by ideas that pre-exist in various discourses of education; how education is </a:t>
            </a:r>
            <a:r>
              <a:rPr lang="en-AU" sz="1600" b="0" i="1" u="none" strike="noStrike" baseline="0" dirty="0">
                <a:solidFill>
                  <a:srgbClr val="292526"/>
                </a:solidFill>
                <a:cs typeface="Calibri" panose="020F0502020204030204" pitchFamily="34" charset="0"/>
              </a:rPr>
              <a:t>done </a:t>
            </a:r>
            <a:r>
              <a:rPr lang="en-AU" sz="1600" b="0" i="0" u="none" strike="noStrike" baseline="0" dirty="0">
                <a:solidFill>
                  <a:srgbClr val="292526"/>
                </a:solidFill>
                <a:cs typeface="Calibri" panose="020F0502020204030204" pitchFamily="34" charset="0"/>
              </a:rPr>
              <a:t>(doing) is always already shaped by the material and economic resources made available for the task; and how people will </a:t>
            </a:r>
            <a:r>
              <a:rPr lang="en-AU" sz="1600" b="0" i="1" u="none" strike="noStrike" baseline="0" dirty="0">
                <a:solidFill>
                  <a:srgbClr val="292526"/>
                </a:solidFill>
                <a:cs typeface="Calibri" panose="020F0502020204030204" pitchFamily="34" charset="0"/>
              </a:rPr>
              <a:t>relate </a:t>
            </a:r>
            <a:r>
              <a:rPr lang="en-AU" sz="1600" b="0" i="0" u="none" strike="noStrike" baseline="0" dirty="0">
                <a:solidFill>
                  <a:srgbClr val="292526"/>
                </a:solidFill>
                <a:cs typeface="Calibri" panose="020F0502020204030204" pitchFamily="34" charset="0"/>
              </a:rPr>
              <a:t>to one another in educational settings and situations (relating) is always already shaped by previously established patterns of social relationships and power (cited in Kemmis 2009, p. 466). </a:t>
            </a:r>
          </a:p>
          <a:p>
            <a:pPr marL="0" indent="0" algn="l">
              <a:buNone/>
            </a:pPr>
            <a:endParaRPr lang="en-AU" sz="1600" dirty="0">
              <a:solidFill>
                <a:srgbClr val="292526"/>
              </a:solidFill>
              <a:cs typeface="Calibri" panose="020F0502020204030204" pitchFamily="34" charset="0"/>
            </a:endParaRPr>
          </a:p>
          <a:p>
            <a:pPr marL="0" indent="0" algn="l">
              <a:buNone/>
            </a:pPr>
            <a:r>
              <a:rPr lang="en-AU" sz="1600" dirty="0">
                <a:solidFill>
                  <a:srgbClr val="292526"/>
                </a:solidFill>
                <a:cs typeface="Calibri" panose="020F0502020204030204" pitchFamily="34" charset="0"/>
              </a:rPr>
              <a:t>Action research processes offer new ways of saying, doing and relating, and each impacts on the other. </a:t>
            </a:r>
            <a:endParaRPr lang="en-US" sz="2000" dirty="0">
              <a:cs typeface="Calibri" panose="020F0502020204030204" pitchFamily="34" charset="0"/>
            </a:endParaRPr>
          </a:p>
        </p:txBody>
      </p:sp>
    </p:spTree>
    <p:extLst>
      <p:ext uri="{BB962C8B-B14F-4D97-AF65-F5344CB8AC3E}">
        <p14:creationId xmlns:p14="http://schemas.microsoft.com/office/powerpoint/2010/main" val="39065952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5B87AA-7E4C-43A3-83FD-169B3A0C9619}"/>
              </a:ext>
            </a:extLst>
          </p:cNvPr>
          <p:cNvSpPr>
            <a:spLocks noGrp="1"/>
          </p:cNvSpPr>
          <p:nvPr>
            <p:ph type="body" sz="quarter" idx="11"/>
          </p:nvPr>
        </p:nvSpPr>
        <p:spPr/>
        <p:txBody>
          <a:bodyPr/>
          <a:lstStyle/>
          <a:p>
            <a:r>
              <a:rPr lang="en-AU" dirty="0"/>
              <a:t>Provocations of action research </a:t>
            </a:r>
            <a:endParaRPr lang="en-US" dirty="0"/>
          </a:p>
        </p:txBody>
      </p:sp>
      <p:sp>
        <p:nvSpPr>
          <p:cNvPr id="3" name="Text Placeholder 2">
            <a:extLst>
              <a:ext uri="{FF2B5EF4-FFF2-40B4-BE49-F238E27FC236}">
                <a16:creationId xmlns:a16="http://schemas.microsoft.com/office/drawing/2014/main" id="{C095A1CE-C984-495C-A03A-0C3488D96379}"/>
              </a:ext>
            </a:extLst>
          </p:cNvPr>
          <p:cNvSpPr>
            <a:spLocks noGrp="1"/>
          </p:cNvSpPr>
          <p:nvPr>
            <p:ph type="body" sz="quarter" idx="12"/>
          </p:nvPr>
        </p:nvSpPr>
        <p:spPr>
          <a:xfrm>
            <a:off x="431624" y="1319532"/>
            <a:ext cx="8280751" cy="2504435"/>
          </a:xfrm>
        </p:spPr>
        <p:txBody>
          <a:bodyPr/>
          <a:lstStyle/>
          <a:p>
            <a:pPr marL="0" indent="0">
              <a:buNone/>
            </a:pPr>
            <a:r>
              <a:rPr lang="en-AU" sz="1800" b="1" dirty="0"/>
              <a:t>Technical</a:t>
            </a:r>
            <a:r>
              <a:rPr lang="en-AU" sz="1800" dirty="0"/>
              <a:t> – improve outcomes through focusing on the self, one way relationship of process. Participant as ‘object’ </a:t>
            </a:r>
          </a:p>
          <a:p>
            <a:pPr marL="0" indent="0">
              <a:buNone/>
            </a:pPr>
            <a:endParaRPr lang="en-AU" sz="1800" dirty="0"/>
          </a:p>
          <a:p>
            <a:pPr marL="0" indent="0">
              <a:buNone/>
            </a:pPr>
            <a:r>
              <a:rPr lang="en-AU" sz="1800" b="1" dirty="0"/>
              <a:t>Practical</a:t>
            </a:r>
            <a:r>
              <a:rPr lang="en-AU" sz="1800" dirty="0"/>
              <a:t> – self-directed but others have a voice, participant is ‘subject’, open to the views of others, transitive and reciprocal </a:t>
            </a:r>
          </a:p>
          <a:p>
            <a:pPr marL="0" indent="0">
              <a:buNone/>
            </a:pPr>
            <a:endParaRPr lang="en-AU" sz="1800" dirty="0"/>
          </a:p>
          <a:p>
            <a:pPr marL="0" indent="0">
              <a:buNone/>
            </a:pPr>
            <a:r>
              <a:rPr lang="en-AU" sz="1800" b="1" dirty="0"/>
              <a:t>Critical </a:t>
            </a:r>
            <a:r>
              <a:rPr lang="en-AU" sz="1800" dirty="0"/>
              <a:t>- aim to change their social world collectively, by thinking about it differently, acting differently, and relating to one another differently – by constructing other architectures to enable and constrain their practice in ways that are more sustainable, less unsustainable.</a:t>
            </a:r>
            <a:endParaRPr lang="en-US" sz="1800" dirty="0"/>
          </a:p>
        </p:txBody>
      </p:sp>
    </p:spTree>
    <p:extLst>
      <p:ext uri="{BB962C8B-B14F-4D97-AF65-F5344CB8AC3E}">
        <p14:creationId xmlns:p14="http://schemas.microsoft.com/office/powerpoint/2010/main" val="237948714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C2DCB7-5A01-4CD5-9F5B-AFD8FB441F32}"/>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BA5E241B-DE3C-4A5D-963E-844ECFF828E5}"/>
              </a:ext>
            </a:extLst>
          </p:cNvPr>
          <p:cNvSpPr>
            <a:spLocks noGrp="1"/>
          </p:cNvSpPr>
          <p:nvPr>
            <p:ph type="body" sz="quarter" idx="12"/>
          </p:nvPr>
        </p:nvSpPr>
        <p:spPr/>
        <p:txBody>
          <a:bodyPr/>
          <a:lstStyle/>
          <a:p>
            <a:pPr marL="0" indent="0">
              <a:buNone/>
            </a:pPr>
            <a:r>
              <a:rPr lang="en-AU" dirty="0"/>
              <a:t>‘</a:t>
            </a:r>
            <a:r>
              <a:rPr lang="en-AU" sz="2000" i="1" dirty="0"/>
              <a:t>The student who suffers bullying in a school, the student whose life experience is not recognised by a sexist curriculum, the student who is indoctrinated into irrational beliefs, the student whose life opportunities are diminished by forms of teaching that serve the interests of particular groups at the expense of others’ interests – all endure consequences wrought by practice architectures that are flawed and in need of reconstruction</a:t>
            </a:r>
            <a:r>
              <a:rPr lang="en-AU" i="1" dirty="0"/>
              <a:t>’ </a:t>
            </a:r>
            <a:r>
              <a:rPr lang="en-AU" sz="1800" i="1" dirty="0"/>
              <a:t>(p. 471). </a:t>
            </a:r>
            <a:endParaRPr lang="en-US" i="1" dirty="0"/>
          </a:p>
        </p:txBody>
      </p:sp>
    </p:spTree>
    <p:extLst>
      <p:ext uri="{BB962C8B-B14F-4D97-AF65-F5344CB8AC3E}">
        <p14:creationId xmlns:p14="http://schemas.microsoft.com/office/powerpoint/2010/main" val="149379242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54776A5-2BAE-426A-AA45-A25CCB18FB8A}"/>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18571A14-B052-4EF0-B8A9-4EB5734D93B5}"/>
              </a:ext>
            </a:extLst>
          </p:cNvPr>
          <p:cNvSpPr>
            <a:spLocks noGrp="1"/>
          </p:cNvSpPr>
          <p:nvPr>
            <p:ph type="body" sz="quarter" idx="12"/>
          </p:nvPr>
        </p:nvSpPr>
        <p:spPr/>
        <p:txBody>
          <a:bodyPr/>
          <a:lstStyle/>
          <a:p>
            <a:pPr marL="0" indent="0">
              <a:buNone/>
            </a:pPr>
            <a:r>
              <a:rPr lang="en-AU" dirty="0"/>
              <a:t>12:00 Group Discussion – Ethics </a:t>
            </a:r>
          </a:p>
          <a:p>
            <a:endParaRPr lang="en-AU" dirty="0"/>
          </a:p>
          <a:p>
            <a:endParaRPr lang="en-AU" dirty="0"/>
          </a:p>
          <a:p>
            <a:pPr marL="0" indent="0">
              <a:buNone/>
            </a:pPr>
            <a:r>
              <a:rPr lang="en-AU" dirty="0"/>
              <a:t>12:20 Next steps and close </a:t>
            </a:r>
          </a:p>
          <a:p>
            <a:endParaRPr lang="en-US" dirty="0"/>
          </a:p>
        </p:txBody>
      </p:sp>
    </p:spTree>
    <p:extLst>
      <p:ext uri="{BB962C8B-B14F-4D97-AF65-F5344CB8AC3E}">
        <p14:creationId xmlns:p14="http://schemas.microsoft.com/office/powerpoint/2010/main" val="3768817693"/>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C6471C-17B0-4C1A-A738-5D96B3067CBE}"/>
              </a:ext>
            </a:extLst>
          </p:cNvPr>
          <p:cNvSpPr>
            <a:spLocks noGrp="1"/>
          </p:cNvSpPr>
          <p:nvPr>
            <p:ph type="body" sz="quarter" idx="11"/>
          </p:nvPr>
        </p:nvSpPr>
        <p:spPr/>
        <p:txBody>
          <a:bodyPr/>
          <a:lstStyle/>
          <a:p>
            <a:r>
              <a:rPr lang="en-AU" dirty="0"/>
              <a:t>Ethics </a:t>
            </a:r>
            <a:endParaRPr lang="en-US" dirty="0"/>
          </a:p>
        </p:txBody>
      </p:sp>
      <p:sp>
        <p:nvSpPr>
          <p:cNvPr id="3" name="Text Placeholder 2">
            <a:extLst>
              <a:ext uri="{FF2B5EF4-FFF2-40B4-BE49-F238E27FC236}">
                <a16:creationId xmlns:a16="http://schemas.microsoft.com/office/drawing/2014/main" id="{DA3BF4B1-EC82-49E7-AE7F-0D4FD1769BDA}"/>
              </a:ext>
            </a:extLst>
          </p:cNvPr>
          <p:cNvSpPr>
            <a:spLocks noGrp="1"/>
          </p:cNvSpPr>
          <p:nvPr>
            <p:ph type="body" sz="quarter" idx="12"/>
          </p:nvPr>
        </p:nvSpPr>
        <p:spPr/>
        <p:txBody>
          <a:bodyPr/>
          <a:lstStyle/>
          <a:p>
            <a:pPr marL="0" indent="0">
              <a:buNone/>
            </a:pPr>
            <a:r>
              <a:rPr lang="en-AU" dirty="0"/>
              <a:t>Refer to DRAFT protocol </a:t>
            </a:r>
          </a:p>
          <a:p>
            <a:pPr marL="0" indent="0">
              <a:buNone/>
            </a:pPr>
            <a:endParaRPr lang="en-AU" dirty="0"/>
          </a:p>
          <a:p>
            <a:pPr marL="0" indent="0">
              <a:buNone/>
            </a:pPr>
            <a:r>
              <a:rPr lang="en-AU" b="1" i="0" dirty="0">
                <a:solidFill>
                  <a:srgbClr val="000000"/>
                </a:solidFill>
                <a:effectLst/>
                <a:latin typeface="Tahoma" panose="020B0604030504040204" pitchFamily="34" charset="0"/>
              </a:rPr>
              <a:t>204652 : Researching While Teaching Project</a:t>
            </a:r>
          </a:p>
          <a:p>
            <a:pPr marL="0" indent="0">
              <a:buNone/>
            </a:pPr>
            <a:endParaRPr lang="en-AU" dirty="0"/>
          </a:p>
          <a:p>
            <a:pPr marL="0" indent="0">
              <a:buNone/>
            </a:pPr>
            <a:endParaRPr lang="en-AU" dirty="0"/>
          </a:p>
          <a:p>
            <a:endParaRPr lang="en-US" dirty="0"/>
          </a:p>
        </p:txBody>
      </p:sp>
    </p:spTree>
    <p:extLst>
      <p:ext uri="{BB962C8B-B14F-4D97-AF65-F5344CB8AC3E}">
        <p14:creationId xmlns:p14="http://schemas.microsoft.com/office/powerpoint/2010/main" val="218746041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F3E44F-8865-450A-B1A7-0F2B35690EA5}"/>
              </a:ext>
            </a:extLst>
          </p:cNvPr>
          <p:cNvSpPr>
            <a:spLocks noGrp="1"/>
          </p:cNvSpPr>
          <p:nvPr>
            <p:ph type="body" sz="quarter" idx="11"/>
          </p:nvPr>
        </p:nvSpPr>
        <p:spPr/>
        <p:txBody>
          <a:bodyPr/>
          <a:lstStyle/>
          <a:p>
            <a:r>
              <a:rPr lang="en-AU" dirty="0"/>
              <a:t>Next steps </a:t>
            </a:r>
            <a:endParaRPr lang="en-US" dirty="0"/>
          </a:p>
        </p:txBody>
      </p:sp>
      <p:sp>
        <p:nvSpPr>
          <p:cNvPr id="3" name="Text Placeholder 2">
            <a:extLst>
              <a:ext uri="{FF2B5EF4-FFF2-40B4-BE49-F238E27FC236}">
                <a16:creationId xmlns:a16="http://schemas.microsoft.com/office/drawing/2014/main" id="{865E7DB1-8CC5-4493-9FD3-7238E026AB54}"/>
              </a:ext>
            </a:extLst>
          </p:cNvPr>
          <p:cNvSpPr>
            <a:spLocks noGrp="1"/>
          </p:cNvSpPr>
          <p:nvPr>
            <p:ph type="body" sz="quarter" idx="12"/>
          </p:nvPr>
        </p:nvSpPr>
        <p:spPr/>
        <p:txBody>
          <a:bodyPr/>
          <a:lstStyle/>
          <a:p>
            <a:pPr marL="0" indent="0">
              <a:buNone/>
            </a:pPr>
            <a:r>
              <a:rPr lang="en-AU" dirty="0"/>
              <a:t>Edit ethics protocol to align with your project </a:t>
            </a:r>
          </a:p>
          <a:p>
            <a:pPr marL="0" indent="0">
              <a:buNone/>
            </a:pPr>
            <a:endParaRPr lang="en-AU" dirty="0"/>
          </a:p>
          <a:p>
            <a:pPr marL="0" indent="0">
              <a:buNone/>
            </a:pPr>
            <a:r>
              <a:rPr lang="en-AU" dirty="0"/>
              <a:t>Keep reading literature in your area (pedagogy or other…)</a:t>
            </a:r>
          </a:p>
          <a:p>
            <a:pPr marL="0" indent="0">
              <a:buNone/>
            </a:pPr>
            <a:endParaRPr lang="en-AU" dirty="0"/>
          </a:p>
          <a:p>
            <a:pPr marL="0" indent="0">
              <a:buNone/>
            </a:pPr>
            <a:r>
              <a:rPr lang="en-AU" dirty="0"/>
              <a:t>Refine templates and review examples on the resource site</a:t>
            </a:r>
            <a:endParaRPr lang="en-US" dirty="0"/>
          </a:p>
        </p:txBody>
      </p:sp>
    </p:spTree>
    <p:extLst>
      <p:ext uri="{BB962C8B-B14F-4D97-AF65-F5344CB8AC3E}">
        <p14:creationId xmlns:p14="http://schemas.microsoft.com/office/powerpoint/2010/main" val="332457392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F7D17-92B0-498A-9C99-F6915F4D3266}"/>
              </a:ext>
            </a:extLst>
          </p:cNvPr>
          <p:cNvSpPr>
            <a:spLocks noGrp="1"/>
          </p:cNvSpPr>
          <p:nvPr>
            <p:ph type="body" sz="quarter" idx="11"/>
          </p:nvPr>
        </p:nvSpPr>
        <p:spPr/>
        <p:txBody>
          <a:bodyPr/>
          <a:lstStyle/>
          <a:p>
            <a:endParaRPr lang="en-US" dirty="0"/>
          </a:p>
        </p:txBody>
      </p:sp>
      <p:sp>
        <p:nvSpPr>
          <p:cNvPr id="3" name="Text Placeholder 2">
            <a:extLst>
              <a:ext uri="{FF2B5EF4-FFF2-40B4-BE49-F238E27FC236}">
                <a16:creationId xmlns:a16="http://schemas.microsoft.com/office/drawing/2014/main" id="{8979EF5B-5A16-4037-827B-41D487666EBB}"/>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10:10 Break-out room discussion- sharing of templates </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10:50 Morning tea </a:t>
            </a:r>
          </a:p>
          <a:p>
            <a:endParaRPr lang="en-US" dirty="0"/>
          </a:p>
        </p:txBody>
      </p:sp>
    </p:spTree>
    <p:extLst>
      <p:ext uri="{BB962C8B-B14F-4D97-AF65-F5344CB8AC3E}">
        <p14:creationId xmlns:p14="http://schemas.microsoft.com/office/powerpoint/2010/main" val="3170955143"/>
      </p:ext>
    </p:extLst>
  </p:cSld>
  <p:clrMapOvr>
    <a:masterClrMapping/>
  </p:clrMapOvr>
  <mc:AlternateContent xmlns:mc="http://schemas.openxmlformats.org/markup-compatibility/2006">
    <mc:Choice xmlns:p14="http://schemas.microsoft.com/office/powerpoint/2010/main" Requires="p14">
      <p:transition spd="slow" p14:dur="1500" advClick="0">
        <p:fade/>
      </p:transition>
    </mc:Choice>
    <mc:Fallback>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F09F10-C878-4989-A337-484AC0BB929F}"/>
              </a:ext>
            </a:extLst>
          </p:cNvPr>
          <p:cNvSpPr>
            <a:spLocks noGrp="1"/>
          </p:cNvSpPr>
          <p:nvPr>
            <p:ph type="body" sz="quarter" idx="11"/>
          </p:nvPr>
        </p:nvSpPr>
        <p:spPr/>
        <p:txBody>
          <a:bodyPr/>
          <a:lstStyle/>
          <a:p>
            <a:r>
              <a:rPr lang="en-AU" sz="3200" dirty="0"/>
              <a:t>Introducing Professor Barbara Comber</a:t>
            </a:r>
            <a:endParaRPr lang="en-US" sz="3200" dirty="0"/>
          </a:p>
        </p:txBody>
      </p:sp>
      <p:sp>
        <p:nvSpPr>
          <p:cNvPr id="3" name="Text Placeholder 2">
            <a:extLst>
              <a:ext uri="{FF2B5EF4-FFF2-40B4-BE49-F238E27FC236}">
                <a16:creationId xmlns:a16="http://schemas.microsoft.com/office/drawing/2014/main" id="{62CBC459-09B0-43E5-AA21-53AEF9284FD8}"/>
              </a:ext>
            </a:extLst>
          </p:cNvPr>
          <p:cNvSpPr>
            <a:spLocks noGrp="1"/>
          </p:cNvSpPr>
          <p:nvPr>
            <p:ph type="body" sz="quarter" idx="12"/>
          </p:nvPr>
        </p:nvSpPr>
        <p:spPr/>
        <p:txBody>
          <a:bodyPr/>
          <a:lstStyle/>
          <a:p>
            <a:pPr marL="0" indent="0">
              <a:buNone/>
            </a:pPr>
            <a:r>
              <a:rPr lang="en-AU" sz="1400" dirty="0"/>
              <a:t>Barbara Comber is a (newly retired) Research Professor in the School of Education.</a:t>
            </a:r>
          </a:p>
          <a:p>
            <a:pPr marL="0" indent="0">
              <a:buNone/>
            </a:pPr>
            <a:endParaRPr lang="en-AU" sz="1400" dirty="0"/>
          </a:p>
          <a:p>
            <a:pPr marL="0" indent="0">
              <a:buNone/>
            </a:pPr>
            <a:r>
              <a:rPr lang="en-AU" sz="1400" dirty="0"/>
              <a:t>Barbara has collaborated on and conducted a number of competitively funded research projects concerned with literacy development, teaching and socioeconomic disadvantage.</a:t>
            </a:r>
          </a:p>
          <a:p>
            <a:pPr marL="0" indent="0">
              <a:buNone/>
            </a:pPr>
            <a:endParaRPr lang="en-AU" sz="1400" dirty="0"/>
          </a:p>
          <a:p>
            <a:pPr marL="0" indent="0">
              <a:buNone/>
            </a:pPr>
            <a:r>
              <a:rPr lang="en-AU" sz="1400" dirty="0"/>
              <a:t>She has developed or contributed to language and literacy teacher education materials in a number of Australian states, the US and Canada.</a:t>
            </a:r>
          </a:p>
          <a:p>
            <a:pPr marL="0" indent="0">
              <a:buNone/>
            </a:pPr>
            <a:endParaRPr lang="en-AU" sz="1400" dirty="0"/>
          </a:p>
          <a:p>
            <a:pPr marL="0" indent="0">
              <a:buNone/>
            </a:pPr>
            <a:r>
              <a:rPr lang="en-AU" sz="1400" dirty="0"/>
              <a:t>She has authored a book, edited 10 books and published numerous articles and chapters for teachers and teacher educators on critical literacy, teachers' work and social justice.</a:t>
            </a:r>
          </a:p>
          <a:p>
            <a:pPr marL="0" indent="0">
              <a:buNone/>
            </a:pPr>
            <a:endParaRPr lang="en-AU" sz="1400" dirty="0"/>
          </a:p>
          <a:p>
            <a:pPr marL="0" indent="0">
              <a:buNone/>
            </a:pPr>
            <a:r>
              <a:rPr lang="en-AU" sz="1400" dirty="0"/>
              <a:t>Her current research focusses on how young children are learning to write now and also how early career teachers understand and attempt to enact quality teaching in schools located in low socio-economic status areas.</a:t>
            </a:r>
          </a:p>
          <a:p>
            <a:endParaRPr lang="en-US" dirty="0"/>
          </a:p>
        </p:txBody>
      </p:sp>
    </p:spTree>
    <p:extLst>
      <p:ext uri="{BB962C8B-B14F-4D97-AF65-F5344CB8AC3E}">
        <p14:creationId xmlns:p14="http://schemas.microsoft.com/office/powerpoint/2010/main" val="459133312"/>
      </p:ext>
    </p:extLst>
  </p:cSld>
  <p:clrMapOvr>
    <a:masterClrMapping/>
  </p:clrMapOvr>
  <mc:AlternateContent xmlns:mc="http://schemas.openxmlformats.org/markup-compatibility/2006">
    <mc:Choice xmlns:p14="http://schemas.microsoft.com/office/powerpoint/2010/main" Requires="p14">
      <p:transition p14:dur="10" advClick="0">
        <p:fade/>
      </p:transition>
    </mc:Choice>
    <mc:Fallback>
      <p:transition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BFA583-E4E0-4452-8246-49873B0A3466}"/>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71B09DA1-6794-4E14-B141-11C833DEF180}"/>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11:30  Group Discussion – Which pedagogies are we working with in our projects </a:t>
            </a:r>
          </a:p>
          <a:p>
            <a:endParaRPr lang="en-US" dirty="0"/>
          </a:p>
        </p:txBody>
      </p:sp>
    </p:spTree>
    <p:extLst>
      <p:ext uri="{BB962C8B-B14F-4D97-AF65-F5344CB8AC3E}">
        <p14:creationId xmlns:p14="http://schemas.microsoft.com/office/powerpoint/2010/main" val="3924739306"/>
      </p:ext>
    </p:extLst>
  </p:cSld>
  <p:clrMapOvr>
    <a:masterClrMapping/>
  </p:clrMapOvr>
  <mc:AlternateContent xmlns:mc="http://schemas.openxmlformats.org/markup-compatibility/2006">
    <mc:Choice xmlns:p14="http://schemas.microsoft.com/office/powerpoint/2010/main" Requires="p14">
      <p:transition spd="slow" p14:dur="1500" advClick="0">
        <p:fade/>
      </p:transition>
    </mc:Choice>
    <mc:Fallback>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5C8107-ECCC-411E-89E2-D8CF5DD5A77E}"/>
              </a:ext>
            </a:extLst>
          </p:cNvPr>
          <p:cNvSpPr>
            <a:spLocks noGrp="1"/>
          </p:cNvSpPr>
          <p:nvPr>
            <p:ph type="body" sz="quarter" idx="11"/>
          </p:nvPr>
        </p:nvSpPr>
        <p:spPr>
          <a:xfrm>
            <a:off x="1475185" y="104215"/>
            <a:ext cx="6193631" cy="485775"/>
          </a:xfrm>
        </p:spPr>
        <p:txBody>
          <a:bodyPr/>
          <a:lstStyle/>
          <a:p>
            <a:r>
              <a:rPr lang="en-AU" sz="1800" dirty="0"/>
              <a:t>Discussion: Funds of knowledge</a:t>
            </a:r>
            <a:endParaRPr lang="en-AU" dirty="0"/>
          </a:p>
          <a:p>
            <a:r>
              <a:rPr lang="en-AU" dirty="0"/>
              <a:t>In what ways can connecting with the lifeworlds of students &amp; drawing on the resources/knowledges of students support interventions for increased engagement or quality? </a:t>
            </a:r>
          </a:p>
          <a:p>
            <a:endParaRPr lang="en-AU" dirty="0"/>
          </a:p>
          <a:p>
            <a:endParaRPr lang="en-AU" dirty="0"/>
          </a:p>
          <a:p>
            <a:endParaRPr lang="en-AU" dirty="0"/>
          </a:p>
          <a:p>
            <a:endParaRPr lang="en-US" dirty="0"/>
          </a:p>
        </p:txBody>
      </p:sp>
      <p:pic>
        <p:nvPicPr>
          <p:cNvPr id="4" name="Picture 3">
            <a:extLst>
              <a:ext uri="{FF2B5EF4-FFF2-40B4-BE49-F238E27FC236}">
                <a16:creationId xmlns:a16="http://schemas.microsoft.com/office/drawing/2014/main" id="{14C9CF47-22C9-43CB-9205-55516E03D904}"/>
              </a:ext>
            </a:extLst>
          </p:cNvPr>
          <p:cNvPicPr>
            <a:picLocks noChangeAspect="1"/>
          </p:cNvPicPr>
          <p:nvPr/>
        </p:nvPicPr>
        <p:blipFill>
          <a:blip r:embed="rId3"/>
          <a:stretch>
            <a:fillRect/>
          </a:stretch>
        </p:blipFill>
        <p:spPr>
          <a:xfrm>
            <a:off x="2983566" y="1495840"/>
            <a:ext cx="3682129" cy="3543446"/>
          </a:xfrm>
          <a:prstGeom prst="rect">
            <a:avLst/>
          </a:prstGeom>
        </p:spPr>
      </p:pic>
    </p:spTree>
    <p:extLst>
      <p:ext uri="{BB962C8B-B14F-4D97-AF65-F5344CB8AC3E}">
        <p14:creationId xmlns:p14="http://schemas.microsoft.com/office/powerpoint/2010/main" val="1186425742"/>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6D2401-29B3-4226-8DC4-30E3F8BBFE26}"/>
              </a:ext>
            </a:extLst>
          </p:cNvPr>
          <p:cNvSpPr>
            <a:spLocks noGrp="1"/>
          </p:cNvSpPr>
          <p:nvPr>
            <p:ph type="body" sz="quarter" idx="10"/>
          </p:nvPr>
        </p:nvSpPr>
        <p:spPr/>
        <p:txBody>
          <a:bodyPr/>
          <a:lstStyle/>
          <a:p>
            <a:r>
              <a:rPr lang="en-AU" dirty="0"/>
              <a:t>In a nutshell….</a:t>
            </a:r>
            <a:endParaRPr lang="en-US" dirty="0"/>
          </a:p>
        </p:txBody>
      </p:sp>
      <p:sp>
        <p:nvSpPr>
          <p:cNvPr id="3" name="Text Placeholder 2">
            <a:extLst>
              <a:ext uri="{FF2B5EF4-FFF2-40B4-BE49-F238E27FC236}">
                <a16:creationId xmlns:a16="http://schemas.microsoft.com/office/drawing/2014/main" id="{9B7F4DB3-FCAF-43F8-9B30-EB1DCBFA0758}"/>
              </a:ext>
            </a:extLst>
          </p:cNvPr>
          <p:cNvSpPr>
            <a:spLocks noGrp="1"/>
          </p:cNvSpPr>
          <p:nvPr>
            <p:ph type="body" sz="quarter" idx="11"/>
          </p:nvPr>
        </p:nvSpPr>
        <p:spPr/>
        <p:txBody>
          <a:bodyPr/>
          <a:lstStyle/>
          <a:p>
            <a:r>
              <a:rPr lang="en-AU" sz="1200" b="0" dirty="0"/>
              <a:t>Moll, </a:t>
            </a:r>
            <a:r>
              <a:rPr lang="en-AU" sz="1200" b="0" dirty="0" err="1"/>
              <a:t>Amanti</a:t>
            </a:r>
            <a:r>
              <a:rPr lang="en-AU" sz="1200" b="0" dirty="0"/>
              <a:t>, Neff and Gonzalez 1992 define ‘funds of knowledge’ as the “historically- accumulated and culturally-developed bodies of knowledge and skills essential for household or individual functioning and well-being’’ (p. 133). Thus, it is the knowledge and skills that students develop from their home and community experiences and connections.</a:t>
            </a:r>
          </a:p>
          <a:p>
            <a:endParaRPr lang="en-AU" sz="1200" b="0" dirty="0"/>
          </a:p>
          <a:p>
            <a:r>
              <a:rPr lang="en-AU" sz="1200" b="0" dirty="0"/>
              <a:t>Using the knowledge gained from students' life-worlds to build curriculum and consider when planning for learning experiences.</a:t>
            </a:r>
          </a:p>
          <a:p>
            <a:endParaRPr lang="en-AU" sz="1200" b="0" dirty="0"/>
          </a:p>
          <a:p>
            <a:r>
              <a:rPr lang="en-AU" sz="1200" b="0" dirty="0"/>
              <a:t>“The funds of knowledge approach is based on a simple premise: regardless of any socioeconomical and sociocultural ‘‘deficit’’ that people may or may not have </a:t>
            </a:r>
            <a:r>
              <a:rPr lang="en-AU" sz="1200" i="1" dirty="0"/>
              <a:t>all families accumulate bodies of beliefs, ideas, skills, and abilities based on their experiences (in areas such as their occupation or their religion). The challenge consists in connecting these bodies of educational resources with teaching practice in order to connect the curriculum with students’ lives</a:t>
            </a:r>
            <a:r>
              <a:rPr lang="en-AU" sz="1200" b="0" dirty="0"/>
              <a:t>. “ (</a:t>
            </a:r>
            <a:r>
              <a:rPr lang="en-AU" sz="1200" b="0" dirty="0" err="1"/>
              <a:t>Gutart</a:t>
            </a:r>
            <a:r>
              <a:rPr lang="en-AU" sz="1200" b="0" dirty="0"/>
              <a:t> and Moll p.43)</a:t>
            </a:r>
          </a:p>
          <a:p>
            <a:endParaRPr lang="en-US" dirty="0"/>
          </a:p>
        </p:txBody>
      </p:sp>
    </p:spTree>
    <p:extLst>
      <p:ext uri="{BB962C8B-B14F-4D97-AF65-F5344CB8AC3E}">
        <p14:creationId xmlns:p14="http://schemas.microsoft.com/office/powerpoint/2010/main" val="2789537812"/>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DDFF91-7C7D-413D-BEF5-4A88ADF03F93}"/>
              </a:ext>
            </a:extLst>
          </p:cNvPr>
          <p:cNvSpPr>
            <a:spLocks noGrp="1"/>
          </p:cNvSpPr>
          <p:nvPr>
            <p:ph type="body" sz="quarter" idx="10"/>
          </p:nvPr>
        </p:nvSpPr>
        <p:spPr>
          <a:xfrm>
            <a:off x="301999" y="52528"/>
            <a:ext cx="8258175" cy="485775"/>
          </a:xfrm>
        </p:spPr>
        <p:txBody>
          <a:bodyPr/>
          <a:lstStyle/>
          <a:p>
            <a:r>
              <a:rPr lang="en-AU" dirty="0"/>
              <a:t>Themes</a:t>
            </a:r>
            <a:endParaRPr lang="en-US" dirty="0"/>
          </a:p>
        </p:txBody>
      </p:sp>
      <p:sp>
        <p:nvSpPr>
          <p:cNvPr id="3" name="Text Placeholder 2">
            <a:extLst>
              <a:ext uri="{FF2B5EF4-FFF2-40B4-BE49-F238E27FC236}">
                <a16:creationId xmlns:a16="http://schemas.microsoft.com/office/drawing/2014/main" id="{8853D68C-2D41-4D0B-B6C7-7744407A067B}"/>
              </a:ext>
            </a:extLst>
          </p:cNvPr>
          <p:cNvSpPr>
            <a:spLocks noGrp="1"/>
          </p:cNvSpPr>
          <p:nvPr>
            <p:ph type="body" sz="quarter" idx="11"/>
          </p:nvPr>
        </p:nvSpPr>
        <p:spPr>
          <a:xfrm>
            <a:off x="301999" y="668991"/>
            <a:ext cx="6193631" cy="485775"/>
          </a:xfrm>
        </p:spPr>
        <p:txBody>
          <a:bodyPr/>
          <a:lstStyle/>
          <a:p>
            <a:r>
              <a:rPr lang="en-AU" b="0" dirty="0"/>
              <a:t>Understanding socio-political context of households &amp; communities </a:t>
            </a:r>
          </a:p>
          <a:p>
            <a:r>
              <a:rPr lang="en-AU" b="0" dirty="0"/>
              <a:t>Building socio-cultural competence </a:t>
            </a:r>
          </a:p>
          <a:p>
            <a:r>
              <a:rPr lang="en-AU" b="0" dirty="0"/>
              <a:t>Trust </a:t>
            </a:r>
          </a:p>
          <a:p>
            <a:r>
              <a:rPr lang="en-AU" b="0" dirty="0"/>
              <a:t>Anti-deficit – not focusing on disadvantages of students and not lowering standards </a:t>
            </a:r>
          </a:p>
          <a:p>
            <a:r>
              <a:rPr lang="en-AU" b="0" dirty="0"/>
              <a:t>Ideological clarity </a:t>
            </a:r>
          </a:p>
          <a:p>
            <a:r>
              <a:rPr lang="en-AU" b="0" dirty="0"/>
              <a:t>Agency </a:t>
            </a:r>
          </a:p>
          <a:p>
            <a:r>
              <a:rPr lang="en-AU" b="0" dirty="0"/>
              <a:t>Educational sovereignty </a:t>
            </a:r>
          </a:p>
          <a:p>
            <a:r>
              <a:rPr lang="en-AU" b="0" dirty="0"/>
              <a:t>Cross-class networks – middle class teachers </a:t>
            </a:r>
          </a:p>
          <a:p>
            <a:r>
              <a:rPr lang="en-AU" b="0" dirty="0"/>
              <a:t>Development of social networks with other households to exchange resources/</a:t>
            </a:r>
            <a:r>
              <a:rPr lang="en-AU" b="0" dirty="0" err="1"/>
              <a:t>FoK</a:t>
            </a:r>
            <a:endParaRPr lang="en-AU" b="0" dirty="0"/>
          </a:p>
          <a:p>
            <a:r>
              <a:rPr lang="en-AU" b="0" dirty="0"/>
              <a:t>‘Transforming students’ diversities into pedagogical assets may be the foremost educational challenge for the future’ (Moll &amp; Gonzales 1992). </a:t>
            </a:r>
            <a:endParaRPr lang="en-US" b="0" dirty="0"/>
          </a:p>
        </p:txBody>
      </p:sp>
    </p:spTree>
    <p:extLst>
      <p:ext uri="{BB962C8B-B14F-4D97-AF65-F5344CB8AC3E}">
        <p14:creationId xmlns:p14="http://schemas.microsoft.com/office/powerpoint/2010/main" val="2236027431"/>
      </p:ext>
    </p:extLst>
  </p:cSld>
  <p:clrMapOvr>
    <a:masterClrMapping/>
  </p:clrMapOvr>
  <p:transition advClick="0"/>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26E445-7CE4-4246-8615-C7FCCAAEC9E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39ccbe4-bc42-41af-ad40-d5925bb58805"/>
    <ds:schemaRef ds:uri="http://purl.org/dc/terms/"/>
    <ds:schemaRef ds:uri="5e97e995-cb86-401e-8992-3861983dfada"/>
    <ds:schemaRef ds:uri="http://www.w3.org/XML/1998/namespace"/>
    <ds:schemaRef ds:uri="http://purl.org/dc/dcmitype/"/>
  </ds:schemaRefs>
</ds:datastoreItem>
</file>

<file path=customXml/itemProps2.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6ED6CFB-4565-4EBD-BC27-3050874D6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2075</TotalTime>
  <Words>2185</Words>
  <Application>Microsoft Office PowerPoint</Application>
  <PresentationFormat>On-screen Show (16:9)</PresentationFormat>
  <Paragraphs>222</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Altis UniSA</vt:lpstr>
      <vt:lpstr>Arial</vt:lpstr>
      <vt:lpstr>Calibri</vt:lpstr>
      <vt:lpstr>Tahoma</vt:lpstr>
      <vt:lpstr>Times New Roman</vt:lpstr>
      <vt:lpstr>UniSA PPT - Bar footer</vt:lpstr>
      <vt:lpstr>Researching While Teaching Series  Workshop #3 Re-design Pedagogy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536</cp:revision>
  <cp:lastPrinted>2022-05-19T01:44:21Z</cp:lastPrinted>
  <dcterms:created xsi:type="dcterms:W3CDTF">2019-06-17T22:49:35Z</dcterms:created>
  <dcterms:modified xsi:type="dcterms:W3CDTF">2022-05-20T00:16:29Z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