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8" r:id="rId3"/>
    <p:sldId id="259" r:id="rId4"/>
    <p:sldId id="260" r:id="rId5"/>
    <p:sldId id="299"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2" r:id="rId19"/>
    <p:sldId id="275" r:id="rId20"/>
    <p:sldId id="276" r:id="rId21"/>
    <p:sldId id="277" r:id="rId22"/>
    <p:sldId id="278" r:id="rId23"/>
    <p:sldId id="279" r:id="rId24"/>
    <p:sldId id="281" r:id="rId25"/>
    <p:sldId id="280" r:id="rId26"/>
    <p:sldId id="292" r:id="rId27"/>
    <p:sldId id="293" r:id="rId28"/>
    <p:sldId id="282" r:id="rId29"/>
    <p:sldId id="283" r:id="rId30"/>
    <p:sldId id="284" r:id="rId31"/>
    <p:sldId id="285" r:id="rId32"/>
    <p:sldId id="286" r:id="rId33"/>
    <p:sldId id="287" r:id="rId34"/>
    <p:sldId id="289" r:id="rId35"/>
    <p:sldId id="288" r:id="rId36"/>
    <p:sldId id="290" r:id="rId37"/>
    <p:sldId id="291" r:id="rId38"/>
    <p:sldId id="295" r:id="rId39"/>
    <p:sldId id="294" r:id="rId40"/>
    <p:sldId id="300" r:id="rId41"/>
    <p:sldId id="296" r:id="rId42"/>
    <p:sldId id="298" r:id="rId43"/>
    <p:sldId id="257" r:id="rId44"/>
  </p:sldIdLst>
  <p:sldSz cx="9144000" cy="5143500" type="screen16x9"/>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a:srgbClr val="CE3D62"/>
    <a:srgbClr val="4F81B5"/>
    <a:srgbClr val="67AB50"/>
    <a:srgbClr val="70B6AD"/>
    <a:srgbClr val="CE4B7F"/>
    <a:srgbClr val="7876DF"/>
    <a:srgbClr val="8FCACC"/>
    <a:srgbClr val="EC7F00"/>
    <a:srgbClr val="FF9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9757" autoAdjust="0"/>
  </p:normalViewPr>
  <p:slideViewPr>
    <p:cSldViewPr snapToGrid="0" snapToObjects="1">
      <p:cViewPr varScale="1">
        <p:scale>
          <a:sx n="137" d="100"/>
          <a:sy n="137" d="100"/>
        </p:scale>
        <p:origin x="126" y="35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6" name="Picture 5" descr="Corporate slides_for PPT(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720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2" name="Rectangle 1">
            <a:extLst>
              <a:ext uri="{FF2B5EF4-FFF2-40B4-BE49-F238E27FC236}">
                <a16:creationId xmlns:a16="http://schemas.microsoft.com/office/drawing/2014/main" id="{05E9F992-C9D8-41B6-8837-9AEDD8E86C13}"/>
              </a:ext>
            </a:extLst>
          </p:cNvPr>
          <p:cNvSpPr/>
          <p:nvPr userDrawn="1"/>
        </p:nvSpPr>
        <p:spPr>
          <a:xfrm>
            <a:off x="711200" y="2026160"/>
            <a:ext cx="7924800" cy="954107"/>
          </a:xfrm>
          <a:prstGeom prst="rect">
            <a:avLst/>
          </a:prstGeom>
        </p:spPr>
        <p:txBody>
          <a:bodyPr wrap="square" anchor="ctr">
            <a:spAutoFit/>
          </a:bodyPr>
          <a:lstStyle/>
          <a:p>
            <a:pPr algn="ctr"/>
            <a:r>
              <a:rPr kumimoji="0" lang="en-US" sz="2800" b="0" i="0" u="none" strike="noStrike" kern="0" cap="none" spc="0" normalizeH="0" baseline="0" noProof="0" dirty="0">
                <a:ln>
                  <a:noFill/>
                </a:ln>
                <a:solidFill>
                  <a:schemeClr val="bg1"/>
                </a:solidFill>
                <a:effectLst/>
                <a:uLnTx/>
                <a:uFillTx/>
                <a:latin typeface="Arial"/>
                <a:cs typeface="Arial"/>
              </a:rPr>
              <a:t>Integrating qualitative with quantitative methods in health research: An introduction</a:t>
            </a:r>
            <a:endParaRPr lang="en-US" sz="2800" dirty="0">
              <a:solidFill>
                <a:schemeClr val="bg1"/>
              </a:solidFill>
            </a:endParaRPr>
          </a:p>
        </p:txBody>
      </p:sp>
      <p:sp>
        <p:nvSpPr>
          <p:cNvPr id="3" name="TextBox 2">
            <a:extLst>
              <a:ext uri="{FF2B5EF4-FFF2-40B4-BE49-F238E27FC236}">
                <a16:creationId xmlns:a16="http://schemas.microsoft.com/office/drawing/2014/main" id="{931CC7E0-6544-47C0-8FE4-24D0F2853BFE}"/>
              </a:ext>
            </a:extLst>
          </p:cNvPr>
          <p:cNvSpPr txBox="1"/>
          <p:nvPr userDrawn="1"/>
        </p:nvSpPr>
        <p:spPr>
          <a:xfrm>
            <a:off x="1929600" y="3297600"/>
            <a:ext cx="5184000" cy="1323439"/>
          </a:xfrm>
          <a:prstGeom prst="rect">
            <a:avLst/>
          </a:prstGeom>
          <a:noFill/>
        </p:spPr>
        <p:txBody>
          <a:bodyPr wrap="square" rtlCol="0">
            <a:spAutoFit/>
          </a:bodyPr>
          <a:lstStyle/>
          <a:p>
            <a:pPr algn="ctr"/>
            <a:r>
              <a:rPr lang="en-AU" sz="1600" dirty="0">
                <a:solidFill>
                  <a:schemeClr val="bg1"/>
                </a:solidFill>
              </a:rPr>
              <a:t>Margaret Cargo</a:t>
            </a:r>
          </a:p>
          <a:p>
            <a:pPr algn="ctr"/>
            <a:r>
              <a:rPr lang="en-AU" sz="1600" dirty="0">
                <a:solidFill>
                  <a:schemeClr val="bg1"/>
                </a:solidFill>
              </a:rPr>
              <a:t>Douglas Hospital Research Centre</a:t>
            </a:r>
          </a:p>
          <a:p>
            <a:pPr algn="ctr"/>
            <a:r>
              <a:rPr lang="en-AU" sz="1600" dirty="0">
                <a:solidFill>
                  <a:schemeClr val="bg1"/>
                </a:solidFill>
              </a:rPr>
              <a:t>Department of Psychiatry</a:t>
            </a:r>
          </a:p>
          <a:p>
            <a:pPr algn="ctr"/>
            <a:endParaRPr lang="en-AU" sz="1600" dirty="0">
              <a:solidFill>
                <a:schemeClr val="bg1"/>
              </a:solidFill>
            </a:endParaRPr>
          </a:p>
          <a:p>
            <a:pPr algn="ctr"/>
            <a:r>
              <a:rPr lang="en-AU" sz="1600" dirty="0">
                <a:solidFill>
                  <a:schemeClr val="bg1"/>
                </a:solidFill>
              </a:rPr>
              <a:t>27 April 2005</a:t>
            </a:r>
          </a:p>
        </p:txBody>
      </p:sp>
    </p:spTree>
    <p:extLst>
      <p:ext uri="{BB962C8B-B14F-4D97-AF65-F5344CB8AC3E}">
        <p14:creationId xmlns:p14="http://schemas.microsoft.com/office/powerpoint/2010/main" val="168138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3" name="Picture 2" descr="Corporate slides_for PPT_bkgrnd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74979"/>
            <a:ext cx="9144000" cy="87868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00099"/>
                </a:solidFill>
              </a:defRPr>
            </a:lvl1pPr>
          </a:lstStyle>
          <a:p>
            <a:pPr lvl="0"/>
            <a:r>
              <a:rPr lang="en-US" dirty="0"/>
              <a:t>Type heading here</a:t>
            </a:r>
            <a:endParaRPr lang="en-AU" dirty="0"/>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dirty="0"/>
              <a:t>Type text here</a:t>
            </a:r>
          </a:p>
          <a:p>
            <a:pPr lvl="1"/>
            <a:r>
              <a:rPr lang="en-US" dirty="0"/>
              <a:t>Second level if required</a:t>
            </a:r>
          </a:p>
          <a:p>
            <a:pPr lvl="2"/>
            <a:r>
              <a:rPr lang="en-US" dirty="0"/>
              <a:t>Third level if required</a:t>
            </a:r>
            <a:endParaRPr lang="en-AU"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dirty="0"/>
              <a:t>Drag or insert image/chart/table to placeholder. Or c</a:t>
            </a:r>
            <a:r>
              <a:rPr lang="en-AU" dirty="0"/>
              <a:t>lick </a:t>
            </a:r>
            <a:br>
              <a:rPr lang="en-AU" dirty="0"/>
            </a:br>
            <a:r>
              <a:rPr lang="en-AU" dirty="0"/>
              <a:t>icon to add.</a:t>
            </a:r>
          </a:p>
        </p:txBody>
      </p:sp>
      <p:pic>
        <p:nvPicPr>
          <p:cNvPr id="9" name="Picture 8" descr="Corporate slides_for PPT_bkgrnd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74979"/>
            <a:ext cx="9144000" cy="87868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00099"/>
                </a:solidFill>
              </a:defRPr>
            </a:lvl1pPr>
          </a:lstStyle>
          <a:p>
            <a:pPr lvl="0"/>
            <a:r>
              <a:rPr lang="en-US" dirty="0"/>
              <a:t>Type heading</a:t>
            </a:r>
            <a:endParaRPr lang="en-AU" dirty="0"/>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dirty="0"/>
              <a:t>Type text here</a:t>
            </a:r>
            <a:endParaRPr lang="en-AU"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pic>
        <p:nvPicPr>
          <p:cNvPr id="9" name="Picture 8" descr="Corporate slides_for PPT_bkgrnd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74979"/>
            <a:ext cx="9144000" cy="87868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dirty="0"/>
              <a:t>Drag or insert image/chart/table to placeholder. Or c</a:t>
            </a:r>
            <a:r>
              <a:rPr lang="en-AU" dirty="0"/>
              <a:t>lick </a:t>
            </a:r>
            <a:br>
              <a:rPr lang="en-AU" dirty="0"/>
            </a:br>
            <a:r>
              <a:rPr lang="en-AU" dirty="0"/>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00099"/>
                </a:solidFill>
              </a:defRPr>
            </a:lvl1pPr>
          </a:lstStyle>
          <a:p>
            <a:pPr lvl="0"/>
            <a:r>
              <a:rPr lang="en-US" dirty="0"/>
              <a:t>Type heading</a:t>
            </a:r>
            <a:endParaRPr lang="en-AU" dirty="0"/>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dirty="0"/>
              <a:t>Type text here</a:t>
            </a:r>
            <a:endParaRPr lang="en-AU" dirty="0"/>
          </a:p>
        </p:txBody>
      </p:sp>
    </p:spTree>
    <p:extLst>
      <p:ext uri="{BB962C8B-B14F-4D97-AF65-F5344CB8AC3E}">
        <p14:creationId xmlns:p14="http://schemas.microsoft.com/office/powerpoint/2010/main" val="19033627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dirty="0"/>
              <a:t>Drag or insert image/chart/table </a:t>
            </a:r>
          </a:p>
          <a:p>
            <a:r>
              <a:rPr lang="en-US" dirty="0"/>
              <a:t>to placeholder. </a:t>
            </a:r>
          </a:p>
          <a:p>
            <a:r>
              <a:rPr lang="en-US" dirty="0"/>
              <a:t>Or c</a:t>
            </a:r>
            <a:r>
              <a:rPr lang="en-AU" dirty="0"/>
              <a:t>lick icon to add.</a:t>
            </a:r>
          </a:p>
        </p:txBody>
      </p:sp>
      <p:pic>
        <p:nvPicPr>
          <p:cNvPr id="8" name="Picture 7" descr="Corporate slides_for PPT_bkgrnd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64819"/>
            <a:ext cx="9144000" cy="878681"/>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76824156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dirty="0"/>
              <a:t>Drag or insert image/chart/table </a:t>
            </a:r>
          </a:p>
          <a:p>
            <a:r>
              <a:rPr lang="en-US"/>
              <a:t>to </a:t>
            </a:r>
            <a:r>
              <a:rPr lang="en-US" dirty="0"/>
              <a:t>placeholder</a:t>
            </a:r>
            <a:r>
              <a:rPr lang="en-US"/>
              <a:t>. </a:t>
            </a:r>
          </a:p>
          <a:p>
            <a:r>
              <a:rPr lang="en-US"/>
              <a:t>Or </a:t>
            </a:r>
            <a:r>
              <a:rPr lang="en-US" dirty="0"/>
              <a:t>c</a:t>
            </a:r>
            <a:r>
              <a:rPr lang="en-AU" dirty="0"/>
              <a:t>lick icon to add.</a:t>
            </a:r>
          </a:p>
        </p:txBody>
      </p:sp>
      <p:pic>
        <p:nvPicPr>
          <p:cNvPr id="4" name="Picture 3" descr="Corporate slides_for PPT_bkgrnd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64819"/>
            <a:ext cx="9144000" cy="878681"/>
          </a:xfrm>
          <a:prstGeom prst="rect">
            <a:avLst/>
          </a:prstGeom>
        </p:spPr>
      </p:pic>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00099"/>
                </a:solidFill>
              </a:defRPr>
            </a:lvl1pPr>
          </a:lstStyle>
          <a:p>
            <a:pPr lvl="0"/>
            <a:r>
              <a:rPr lang="en-US" dirty="0"/>
              <a:t>Type heading here</a:t>
            </a:r>
            <a:endParaRPr lang="en-AU"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5061071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2" name="Picture 1" descr="Corporate slides_for PPT(RGB).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dirty="0"/>
              <a:t>Insert text or delete if not required</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Lst>
  <p:transition/>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spd="slow" p14:dur="800" advClick="0" advTm="5000">
        <p:fade/>
      </p:transition>
    </mc:Choice>
    <mc:Fallback xmlns="">
      <p:transition xmlns:p14="http://schemas.microsoft.com/office/powerpoint/2010/main" spd="slow" advClick="0"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89986B4-AAFE-4DB9-A12F-D6B84B0B243E}"/>
              </a:ext>
            </a:extLst>
          </p:cNvPr>
          <p:cNvSpPr>
            <a:spLocks noGrp="1"/>
          </p:cNvSpPr>
          <p:nvPr>
            <p:ph type="body" sz="quarter" idx="11"/>
          </p:nvPr>
        </p:nvSpPr>
        <p:spPr>
          <a:xfrm>
            <a:off x="6669316" y="428627"/>
            <a:ext cx="2316480" cy="647700"/>
          </a:xfrm>
        </p:spPr>
        <p:txBody>
          <a:bodyPr/>
          <a:lstStyle/>
          <a:p>
            <a:r>
              <a:rPr lang="en-AU" sz="2400" dirty="0"/>
              <a:t>Step 1:</a:t>
            </a:r>
          </a:p>
        </p:txBody>
      </p:sp>
      <p:sp>
        <p:nvSpPr>
          <p:cNvPr id="6" name="Text Placeholder 5">
            <a:extLst>
              <a:ext uri="{FF2B5EF4-FFF2-40B4-BE49-F238E27FC236}">
                <a16:creationId xmlns:a16="http://schemas.microsoft.com/office/drawing/2014/main" id="{CFFAB803-82DF-4167-872B-B858CA6FC8AA}"/>
              </a:ext>
            </a:extLst>
          </p:cNvPr>
          <p:cNvSpPr>
            <a:spLocks noGrp="1"/>
          </p:cNvSpPr>
          <p:nvPr>
            <p:ph type="body" sz="quarter" idx="12"/>
          </p:nvPr>
        </p:nvSpPr>
        <p:spPr>
          <a:xfrm>
            <a:off x="6669313" y="939807"/>
            <a:ext cx="2394856" cy="2514595"/>
          </a:xfrm>
        </p:spPr>
        <p:txBody>
          <a:bodyPr/>
          <a:lstStyle/>
          <a:p>
            <a:pPr marL="0" indent="0">
              <a:buNone/>
            </a:pPr>
            <a:r>
              <a:rPr lang="en-AU" sz="1800" dirty="0"/>
              <a:t>- Conceptual model of pregnancy planning/unplanned pregnancy </a:t>
            </a:r>
          </a:p>
          <a:p>
            <a:pPr marL="0" indent="0">
              <a:buNone/>
            </a:pPr>
            <a:r>
              <a:rPr lang="en-AU" sz="1800" dirty="0"/>
              <a:t>- 6 themes </a:t>
            </a:r>
          </a:p>
          <a:p>
            <a:endParaRPr lang="en-AU" dirty="0"/>
          </a:p>
        </p:txBody>
      </p:sp>
      <p:sp>
        <p:nvSpPr>
          <p:cNvPr id="11" name="Oval 10">
            <a:extLst>
              <a:ext uri="{FF2B5EF4-FFF2-40B4-BE49-F238E27FC236}">
                <a16:creationId xmlns:a16="http://schemas.microsoft.com/office/drawing/2014/main" id="{64E09ACA-6E27-4247-9ADE-80B3979247A0}"/>
              </a:ext>
            </a:extLst>
          </p:cNvPr>
          <p:cNvSpPr/>
          <p:nvPr/>
        </p:nvSpPr>
        <p:spPr bwMode="auto">
          <a:xfrm>
            <a:off x="1726640" y="474786"/>
            <a:ext cx="1433146" cy="1362807"/>
          </a:xfrm>
          <a:prstGeom prst="ellipse">
            <a:avLst/>
          </a:prstGeom>
          <a:noFill/>
          <a:ln w="15875" cap="flat" cmpd="sng" algn="ctr">
            <a:solidFill>
              <a:srgbClr val="00206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2" name="Oval 11">
            <a:extLst>
              <a:ext uri="{FF2B5EF4-FFF2-40B4-BE49-F238E27FC236}">
                <a16:creationId xmlns:a16="http://schemas.microsoft.com/office/drawing/2014/main" id="{57C9E1EB-2E84-426E-8451-FF26D3D0B344}"/>
              </a:ext>
            </a:extLst>
          </p:cNvPr>
          <p:cNvSpPr/>
          <p:nvPr/>
        </p:nvSpPr>
        <p:spPr bwMode="auto">
          <a:xfrm>
            <a:off x="3159786" y="474785"/>
            <a:ext cx="1433146" cy="1362807"/>
          </a:xfrm>
          <a:prstGeom prst="ellipse">
            <a:avLst/>
          </a:prstGeom>
          <a:noFill/>
          <a:ln w="15875" cap="flat" cmpd="sng" algn="ctr">
            <a:solidFill>
              <a:srgbClr val="00206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3" name="Oval 12">
            <a:extLst>
              <a:ext uri="{FF2B5EF4-FFF2-40B4-BE49-F238E27FC236}">
                <a16:creationId xmlns:a16="http://schemas.microsoft.com/office/drawing/2014/main" id="{EDE610ED-A9CB-4A85-A22A-F9D186420EC7}"/>
              </a:ext>
            </a:extLst>
          </p:cNvPr>
          <p:cNvSpPr/>
          <p:nvPr/>
        </p:nvSpPr>
        <p:spPr bwMode="auto">
          <a:xfrm>
            <a:off x="3407019" y="2606918"/>
            <a:ext cx="1433146" cy="1362807"/>
          </a:xfrm>
          <a:prstGeom prst="ellipse">
            <a:avLst/>
          </a:prstGeom>
          <a:noFill/>
          <a:ln w="15875" cap="flat" cmpd="sng" algn="ctr">
            <a:solidFill>
              <a:srgbClr val="00206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4" name="Oval 13">
            <a:extLst>
              <a:ext uri="{FF2B5EF4-FFF2-40B4-BE49-F238E27FC236}">
                <a16:creationId xmlns:a16="http://schemas.microsoft.com/office/drawing/2014/main" id="{0F2CDCFC-D90D-476E-84DA-B3E6FC7B41BC}"/>
              </a:ext>
            </a:extLst>
          </p:cNvPr>
          <p:cNvSpPr/>
          <p:nvPr/>
        </p:nvSpPr>
        <p:spPr bwMode="auto">
          <a:xfrm>
            <a:off x="4519594" y="1745270"/>
            <a:ext cx="1433146" cy="1362807"/>
          </a:xfrm>
          <a:prstGeom prst="ellipse">
            <a:avLst/>
          </a:prstGeom>
          <a:noFill/>
          <a:ln w="15875" cap="flat" cmpd="sng" algn="ctr">
            <a:solidFill>
              <a:srgbClr val="00206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5" name="Oval 14">
            <a:extLst>
              <a:ext uri="{FF2B5EF4-FFF2-40B4-BE49-F238E27FC236}">
                <a16:creationId xmlns:a16="http://schemas.microsoft.com/office/drawing/2014/main" id="{807F0796-6939-4086-AF00-FE38C8FB1106}"/>
              </a:ext>
            </a:extLst>
          </p:cNvPr>
          <p:cNvSpPr/>
          <p:nvPr/>
        </p:nvSpPr>
        <p:spPr bwMode="auto">
          <a:xfrm>
            <a:off x="342657" y="1798655"/>
            <a:ext cx="1433146" cy="1362807"/>
          </a:xfrm>
          <a:prstGeom prst="ellipse">
            <a:avLst/>
          </a:prstGeom>
          <a:noFill/>
          <a:ln w="15875" cap="flat" cmpd="sng" algn="ctr">
            <a:solidFill>
              <a:srgbClr val="00206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6" name="Oval 15">
            <a:extLst>
              <a:ext uri="{FF2B5EF4-FFF2-40B4-BE49-F238E27FC236}">
                <a16:creationId xmlns:a16="http://schemas.microsoft.com/office/drawing/2014/main" id="{0EAF2E3E-3F7A-4F34-85EE-0CC8FFAFCE5A}"/>
              </a:ext>
            </a:extLst>
          </p:cNvPr>
          <p:cNvSpPr/>
          <p:nvPr/>
        </p:nvSpPr>
        <p:spPr bwMode="auto">
          <a:xfrm>
            <a:off x="1512977" y="2598128"/>
            <a:ext cx="1433146" cy="1362807"/>
          </a:xfrm>
          <a:prstGeom prst="ellipse">
            <a:avLst/>
          </a:prstGeom>
          <a:noFill/>
          <a:ln w="15875" cap="flat" cmpd="sng" algn="ctr">
            <a:solidFill>
              <a:srgbClr val="00206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7" name="TextBox 16">
            <a:extLst>
              <a:ext uri="{FF2B5EF4-FFF2-40B4-BE49-F238E27FC236}">
                <a16:creationId xmlns:a16="http://schemas.microsoft.com/office/drawing/2014/main" id="{28563ED1-1BB1-4448-B970-93E54CFFC6B0}"/>
              </a:ext>
            </a:extLst>
          </p:cNvPr>
          <p:cNvSpPr txBox="1"/>
          <p:nvPr/>
        </p:nvSpPr>
        <p:spPr>
          <a:xfrm>
            <a:off x="2489845" y="210457"/>
            <a:ext cx="1238283" cy="307777"/>
          </a:xfrm>
          <a:prstGeom prst="rect">
            <a:avLst/>
          </a:prstGeom>
          <a:noFill/>
        </p:spPr>
        <p:txBody>
          <a:bodyPr wrap="square" rtlCol="0">
            <a:spAutoFit/>
          </a:bodyPr>
          <a:lstStyle/>
          <a:p>
            <a:pPr algn="ctr"/>
            <a:r>
              <a:rPr lang="en-AU" sz="1400" b="1" dirty="0">
                <a:solidFill>
                  <a:schemeClr val="accent6"/>
                </a:solidFill>
              </a:rPr>
              <a:t>Context</a:t>
            </a:r>
          </a:p>
        </p:txBody>
      </p:sp>
      <p:sp>
        <p:nvSpPr>
          <p:cNvPr id="18" name="TextBox 17">
            <a:extLst>
              <a:ext uri="{FF2B5EF4-FFF2-40B4-BE49-F238E27FC236}">
                <a16:creationId xmlns:a16="http://schemas.microsoft.com/office/drawing/2014/main" id="{9FE17BFA-1632-475A-B800-E7281BE0ED26}"/>
              </a:ext>
            </a:extLst>
          </p:cNvPr>
          <p:cNvSpPr txBox="1"/>
          <p:nvPr/>
        </p:nvSpPr>
        <p:spPr>
          <a:xfrm>
            <a:off x="2040760" y="1952172"/>
            <a:ext cx="2233700" cy="646331"/>
          </a:xfrm>
          <a:prstGeom prst="rect">
            <a:avLst/>
          </a:prstGeom>
          <a:noFill/>
        </p:spPr>
        <p:txBody>
          <a:bodyPr wrap="square" rtlCol="0">
            <a:spAutoFit/>
          </a:bodyPr>
          <a:lstStyle/>
          <a:p>
            <a:pPr algn="ctr"/>
            <a:r>
              <a:rPr lang="en-AU" sz="1200" i="1" dirty="0"/>
              <a:t>Relationships between dimensions may or may not be congruent</a:t>
            </a:r>
          </a:p>
        </p:txBody>
      </p:sp>
      <p:sp>
        <p:nvSpPr>
          <p:cNvPr id="19" name="TextBox 18">
            <a:extLst>
              <a:ext uri="{FF2B5EF4-FFF2-40B4-BE49-F238E27FC236}">
                <a16:creationId xmlns:a16="http://schemas.microsoft.com/office/drawing/2014/main" id="{66BE0A0E-4FF5-42B2-80CC-8775A247365C}"/>
              </a:ext>
            </a:extLst>
          </p:cNvPr>
          <p:cNvSpPr txBox="1"/>
          <p:nvPr/>
        </p:nvSpPr>
        <p:spPr>
          <a:xfrm>
            <a:off x="432939" y="3253421"/>
            <a:ext cx="1238283" cy="307777"/>
          </a:xfrm>
          <a:prstGeom prst="rect">
            <a:avLst/>
          </a:prstGeom>
          <a:noFill/>
        </p:spPr>
        <p:txBody>
          <a:bodyPr wrap="square" rtlCol="0">
            <a:spAutoFit/>
          </a:bodyPr>
          <a:lstStyle/>
          <a:p>
            <a:pPr algn="ctr"/>
            <a:r>
              <a:rPr lang="en-AU" sz="1400" b="1" dirty="0">
                <a:solidFill>
                  <a:schemeClr val="accent6"/>
                </a:solidFill>
              </a:rPr>
              <a:t>Stance</a:t>
            </a:r>
          </a:p>
        </p:txBody>
      </p:sp>
      <p:sp>
        <p:nvSpPr>
          <p:cNvPr id="20" name="TextBox 19">
            <a:extLst>
              <a:ext uri="{FF2B5EF4-FFF2-40B4-BE49-F238E27FC236}">
                <a16:creationId xmlns:a16="http://schemas.microsoft.com/office/drawing/2014/main" id="{97B87760-C8AA-4D6F-B806-8C64E4B6300F}"/>
              </a:ext>
            </a:extLst>
          </p:cNvPr>
          <p:cNvSpPr txBox="1"/>
          <p:nvPr/>
        </p:nvSpPr>
        <p:spPr>
          <a:xfrm>
            <a:off x="4827059" y="3223866"/>
            <a:ext cx="1238283" cy="307777"/>
          </a:xfrm>
          <a:prstGeom prst="rect">
            <a:avLst/>
          </a:prstGeom>
          <a:noFill/>
        </p:spPr>
        <p:txBody>
          <a:bodyPr wrap="square" rtlCol="0">
            <a:spAutoFit/>
          </a:bodyPr>
          <a:lstStyle/>
          <a:p>
            <a:pPr algn="ctr"/>
            <a:r>
              <a:rPr lang="en-AU" sz="1400" b="1" dirty="0">
                <a:solidFill>
                  <a:schemeClr val="accent6"/>
                </a:solidFill>
              </a:rPr>
              <a:t>Behaviour</a:t>
            </a:r>
          </a:p>
        </p:txBody>
      </p:sp>
      <p:sp>
        <p:nvSpPr>
          <p:cNvPr id="21" name="TextBox 20">
            <a:extLst>
              <a:ext uri="{FF2B5EF4-FFF2-40B4-BE49-F238E27FC236}">
                <a16:creationId xmlns:a16="http://schemas.microsoft.com/office/drawing/2014/main" id="{0A3CD9E7-5919-4788-8592-C6DBDAB9BC85}"/>
              </a:ext>
            </a:extLst>
          </p:cNvPr>
          <p:cNvSpPr txBox="1"/>
          <p:nvPr/>
        </p:nvSpPr>
        <p:spPr>
          <a:xfrm>
            <a:off x="1768546" y="622908"/>
            <a:ext cx="1359808" cy="923330"/>
          </a:xfrm>
          <a:prstGeom prst="rect">
            <a:avLst/>
          </a:prstGeom>
          <a:noFill/>
        </p:spPr>
        <p:txBody>
          <a:bodyPr wrap="square" rtlCol="0">
            <a:spAutoFit/>
          </a:bodyPr>
          <a:lstStyle/>
          <a:p>
            <a:pPr algn="ctr"/>
            <a:r>
              <a:rPr lang="en-AU" sz="900" dirty="0"/>
              <a:t>Personal circumstances/timing: (timing in terms of relationship, stage in life, material resources, etc)</a:t>
            </a:r>
          </a:p>
        </p:txBody>
      </p:sp>
      <p:sp>
        <p:nvSpPr>
          <p:cNvPr id="22" name="TextBox 21">
            <a:extLst>
              <a:ext uri="{FF2B5EF4-FFF2-40B4-BE49-F238E27FC236}">
                <a16:creationId xmlns:a16="http://schemas.microsoft.com/office/drawing/2014/main" id="{FE9D9814-788F-4A58-92FB-0F72725D5077}"/>
              </a:ext>
            </a:extLst>
          </p:cNvPr>
          <p:cNvSpPr txBox="1"/>
          <p:nvPr/>
        </p:nvSpPr>
        <p:spPr>
          <a:xfrm>
            <a:off x="3198199" y="913196"/>
            <a:ext cx="1359808" cy="507831"/>
          </a:xfrm>
          <a:prstGeom prst="rect">
            <a:avLst/>
          </a:prstGeom>
          <a:noFill/>
        </p:spPr>
        <p:txBody>
          <a:bodyPr wrap="square" rtlCol="0">
            <a:spAutoFit/>
          </a:bodyPr>
          <a:lstStyle/>
          <a:p>
            <a:pPr algn="ctr"/>
            <a:r>
              <a:rPr lang="en-AU" sz="900" dirty="0"/>
              <a:t>Partner influences: (agreement, desire for pregnancy)</a:t>
            </a:r>
          </a:p>
        </p:txBody>
      </p:sp>
      <p:sp>
        <p:nvSpPr>
          <p:cNvPr id="23" name="TextBox 22">
            <a:extLst>
              <a:ext uri="{FF2B5EF4-FFF2-40B4-BE49-F238E27FC236}">
                <a16:creationId xmlns:a16="http://schemas.microsoft.com/office/drawing/2014/main" id="{811BEBF0-7C23-4601-A5B7-AC9456F3BE0A}"/>
              </a:ext>
            </a:extLst>
          </p:cNvPr>
          <p:cNvSpPr txBox="1"/>
          <p:nvPr/>
        </p:nvSpPr>
        <p:spPr>
          <a:xfrm>
            <a:off x="366832" y="2292533"/>
            <a:ext cx="1359808" cy="369332"/>
          </a:xfrm>
          <a:prstGeom prst="rect">
            <a:avLst/>
          </a:prstGeom>
          <a:noFill/>
        </p:spPr>
        <p:txBody>
          <a:bodyPr wrap="square" rtlCol="0">
            <a:spAutoFit/>
          </a:bodyPr>
          <a:lstStyle/>
          <a:p>
            <a:pPr algn="ctr"/>
            <a:r>
              <a:rPr lang="en-AU" sz="900" dirty="0"/>
              <a:t>Desire for pregnancy/</a:t>
            </a:r>
          </a:p>
          <a:p>
            <a:pPr algn="ctr"/>
            <a:r>
              <a:rPr lang="en-AU" sz="900" dirty="0"/>
              <a:t>motherhood</a:t>
            </a:r>
          </a:p>
        </p:txBody>
      </p:sp>
      <p:sp>
        <p:nvSpPr>
          <p:cNvPr id="24" name="TextBox 23">
            <a:extLst>
              <a:ext uri="{FF2B5EF4-FFF2-40B4-BE49-F238E27FC236}">
                <a16:creationId xmlns:a16="http://schemas.microsoft.com/office/drawing/2014/main" id="{C58105AF-8AA6-4E21-B1A9-10229198ED78}"/>
              </a:ext>
            </a:extLst>
          </p:cNvPr>
          <p:cNvSpPr txBox="1"/>
          <p:nvPr/>
        </p:nvSpPr>
        <p:spPr>
          <a:xfrm>
            <a:off x="1562140" y="2963007"/>
            <a:ext cx="1359808" cy="646331"/>
          </a:xfrm>
          <a:prstGeom prst="rect">
            <a:avLst/>
          </a:prstGeom>
          <a:noFill/>
        </p:spPr>
        <p:txBody>
          <a:bodyPr wrap="square" rtlCol="0">
            <a:spAutoFit/>
          </a:bodyPr>
          <a:lstStyle/>
          <a:p>
            <a:pPr algn="ctr"/>
            <a:r>
              <a:rPr lang="en-AU" sz="900" dirty="0"/>
              <a:t>Expressed intentions: (positive intentions, ambivalent intentions, no positive intentions)</a:t>
            </a:r>
          </a:p>
        </p:txBody>
      </p:sp>
      <p:sp>
        <p:nvSpPr>
          <p:cNvPr id="25" name="TextBox 24">
            <a:extLst>
              <a:ext uri="{FF2B5EF4-FFF2-40B4-BE49-F238E27FC236}">
                <a16:creationId xmlns:a16="http://schemas.microsoft.com/office/drawing/2014/main" id="{EAFDE42A-07EB-4246-8CB6-60B114B71C61}"/>
              </a:ext>
            </a:extLst>
          </p:cNvPr>
          <p:cNvSpPr txBox="1"/>
          <p:nvPr/>
        </p:nvSpPr>
        <p:spPr>
          <a:xfrm>
            <a:off x="3445728" y="2971308"/>
            <a:ext cx="1359808" cy="646331"/>
          </a:xfrm>
          <a:prstGeom prst="rect">
            <a:avLst/>
          </a:prstGeom>
          <a:noFill/>
        </p:spPr>
        <p:txBody>
          <a:bodyPr wrap="square" rtlCol="0">
            <a:spAutoFit/>
          </a:bodyPr>
          <a:lstStyle/>
          <a:p>
            <a:pPr algn="ctr"/>
            <a:r>
              <a:rPr lang="en-AU" sz="900" dirty="0"/>
              <a:t>Contraceptive use: (non-use, partial use, consistent use, method failure)</a:t>
            </a:r>
          </a:p>
        </p:txBody>
      </p:sp>
      <p:sp>
        <p:nvSpPr>
          <p:cNvPr id="26" name="TextBox 25">
            <a:extLst>
              <a:ext uri="{FF2B5EF4-FFF2-40B4-BE49-F238E27FC236}">
                <a16:creationId xmlns:a16="http://schemas.microsoft.com/office/drawing/2014/main" id="{C4972FC0-89E1-4E4B-8C89-4060D41554E6}"/>
              </a:ext>
            </a:extLst>
          </p:cNvPr>
          <p:cNvSpPr txBox="1"/>
          <p:nvPr/>
        </p:nvSpPr>
        <p:spPr>
          <a:xfrm>
            <a:off x="4519594" y="2054012"/>
            <a:ext cx="1470197" cy="784830"/>
          </a:xfrm>
          <a:prstGeom prst="rect">
            <a:avLst/>
          </a:prstGeom>
          <a:noFill/>
        </p:spPr>
        <p:txBody>
          <a:bodyPr wrap="square" rtlCol="0">
            <a:spAutoFit/>
          </a:bodyPr>
          <a:lstStyle/>
          <a:p>
            <a:pPr algn="ctr"/>
            <a:r>
              <a:rPr lang="en-AU" sz="900" dirty="0"/>
              <a:t>Pre-conceptual preparations (for example, folic acid, seeking health advice etc)</a:t>
            </a:r>
          </a:p>
        </p:txBody>
      </p:sp>
      <p:pic>
        <p:nvPicPr>
          <p:cNvPr id="27" name="Picture 26">
            <a:extLst>
              <a:ext uri="{FF2B5EF4-FFF2-40B4-BE49-F238E27FC236}">
                <a16:creationId xmlns:a16="http://schemas.microsoft.com/office/drawing/2014/main" id="{98A7CA49-3E5F-494C-9961-FE61FB9610A3}"/>
              </a:ext>
            </a:extLst>
          </p:cNvPr>
          <p:cNvPicPr>
            <a:picLocks noChangeAspect="1"/>
          </p:cNvPicPr>
          <p:nvPr/>
        </p:nvPicPr>
        <p:blipFill>
          <a:blip r:embed="rId2"/>
          <a:stretch>
            <a:fillRect/>
          </a:stretch>
        </p:blipFill>
        <p:spPr>
          <a:xfrm>
            <a:off x="74734" y="3745168"/>
            <a:ext cx="810638" cy="44911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86116779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90A2D85-E953-4479-BCFE-85FBFA742734}"/>
              </a:ext>
            </a:extLst>
          </p:cNvPr>
          <p:cNvSpPr>
            <a:spLocks noGrp="1"/>
          </p:cNvSpPr>
          <p:nvPr>
            <p:ph type="body" sz="quarter" idx="12"/>
          </p:nvPr>
        </p:nvSpPr>
        <p:spPr>
          <a:xfrm>
            <a:off x="416209" y="518888"/>
            <a:ext cx="8280751" cy="2504435"/>
          </a:xfrm>
        </p:spPr>
        <p:txBody>
          <a:bodyPr/>
          <a:lstStyle/>
          <a:p>
            <a:pPr marL="0" indent="0">
              <a:buNone/>
            </a:pPr>
            <a:r>
              <a:rPr lang="en-AU" b="1" dirty="0">
                <a:solidFill>
                  <a:srgbClr val="000099"/>
                </a:solidFill>
              </a:rPr>
              <a:t>Step 2:</a:t>
            </a:r>
          </a:p>
          <a:p>
            <a:pPr marL="0" indent="0">
              <a:buNone/>
            </a:pPr>
            <a:r>
              <a:rPr lang="en-AU" sz="1800" dirty="0"/>
              <a:t>- Conceptual framework used to inform item development until all dimensions were represented</a:t>
            </a:r>
          </a:p>
          <a:p>
            <a:pPr marL="0" indent="0">
              <a:buNone/>
            </a:pPr>
            <a:r>
              <a:rPr lang="en-AU" b="1" dirty="0">
                <a:solidFill>
                  <a:srgbClr val="000099"/>
                </a:solidFill>
              </a:rPr>
              <a:t>Step 3:</a:t>
            </a:r>
          </a:p>
          <a:p>
            <a:pPr marL="0" indent="0">
              <a:buNone/>
            </a:pPr>
            <a:r>
              <a:rPr lang="en-AU" sz="1800" dirty="0"/>
              <a:t>- Items piloted with 26 women. Qualitative interviews used to check women’s understandings</a:t>
            </a:r>
          </a:p>
          <a:p>
            <a:pPr marL="0" indent="0">
              <a:buNone/>
            </a:pPr>
            <a:r>
              <a:rPr lang="en-AU" b="1" dirty="0">
                <a:solidFill>
                  <a:srgbClr val="000099"/>
                </a:solidFill>
              </a:rPr>
              <a:t>Step 4:</a:t>
            </a:r>
          </a:p>
          <a:p>
            <a:pPr marL="0" indent="0">
              <a:buNone/>
            </a:pPr>
            <a:r>
              <a:rPr lang="en-AU" sz="1800" dirty="0"/>
              <a:t>- Instrument was field tested with two groups (n=390; n=651 women):</a:t>
            </a:r>
          </a:p>
          <a:p>
            <a:pPr lvl="1">
              <a:buFont typeface="Wingdings" panose="05000000000000000000" pitchFamily="2" charset="2"/>
              <a:buChar char="Ø"/>
            </a:pPr>
            <a:r>
              <a:rPr lang="en-AU" sz="1600" dirty="0"/>
              <a:t>Test-retest reliability (0.97)</a:t>
            </a:r>
          </a:p>
          <a:p>
            <a:pPr lvl="1">
              <a:buFont typeface="Wingdings" panose="05000000000000000000" pitchFamily="2" charset="2"/>
              <a:buChar char="Ø"/>
            </a:pPr>
            <a:r>
              <a:rPr lang="en-AU" sz="1600" dirty="0"/>
              <a:t>Internal consistency (0.92) </a:t>
            </a:r>
          </a:p>
          <a:p>
            <a:pPr lvl="1">
              <a:buFont typeface="Wingdings" panose="05000000000000000000" pitchFamily="2" charset="2"/>
              <a:buChar char="Ø"/>
            </a:pPr>
            <a:r>
              <a:rPr lang="en-AU" sz="1600" dirty="0"/>
              <a:t>construct validity...</a:t>
            </a:r>
          </a:p>
          <a:p>
            <a:pPr marL="0" indent="0">
              <a:buNone/>
            </a:pPr>
            <a:endParaRPr lang="en-AU" i="1" dirty="0"/>
          </a:p>
          <a:p>
            <a:endParaRPr lang="en-AU" dirty="0"/>
          </a:p>
        </p:txBody>
      </p:sp>
    </p:spTree>
    <p:extLst>
      <p:ext uri="{BB962C8B-B14F-4D97-AF65-F5344CB8AC3E}">
        <p14:creationId xmlns:p14="http://schemas.microsoft.com/office/powerpoint/2010/main" val="11781968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5DD6347-B79A-4D00-81F4-E9F3768D07E1}"/>
              </a:ext>
            </a:extLst>
          </p:cNvPr>
          <p:cNvSpPr>
            <a:spLocks noGrp="1"/>
          </p:cNvSpPr>
          <p:nvPr>
            <p:ph type="body" sz="quarter" idx="11"/>
          </p:nvPr>
        </p:nvSpPr>
        <p:spPr/>
        <p:txBody>
          <a:bodyPr/>
          <a:lstStyle/>
          <a:p>
            <a:r>
              <a:rPr lang="en-AU" dirty="0"/>
              <a:t>Assessing construct validity…</a:t>
            </a:r>
          </a:p>
        </p:txBody>
      </p:sp>
      <p:sp>
        <p:nvSpPr>
          <p:cNvPr id="3" name="Text Placeholder 2">
            <a:extLst>
              <a:ext uri="{FF2B5EF4-FFF2-40B4-BE49-F238E27FC236}">
                <a16:creationId xmlns:a16="http://schemas.microsoft.com/office/drawing/2014/main" id="{95BA01CF-6254-43D4-85B4-F323E473C6D4}"/>
              </a:ext>
            </a:extLst>
          </p:cNvPr>
          <p:cNvSpPr>
            <a:spLocks noGrp="1"/>
          </p:cNvSpPr>
          <p:nvPr>
            <p:ph type="body" sz="quarter" idx="12"/>
          </p:nvPr>
        </p:nvSpPr>
        <p:spPr/>
        <p:txBody>
          <a:bodyPr/>
          <a:lstStyle/>
          <a:p>
            <a:pPr marL="0" indent="0">
              <a:buNone/>
            </a:pPr>
            <a:r>
              <a:rPr lang="en-AU" dirty="0">
                <a:solidFill>
                  <a:schemeClr val="accent6"/>
                </a:solidFill>
              </a:rPr>
              <a:t>Hypotheses based on qualitative research:</a:t>
            </a:r>
          </a:p>
          <a:p>
            <a:pPr>
              <a:buFont typeface="Wingdings" panose="05000000000000000000" pitchFamily="2" charset="2"/>
              <a:buChar char="ü"/>
            </a:pPr>
            <a:r>
              <a:rPr lang="en-AU" sz="2000" dirty="0"/>
              <a:t>Higher scores (0-12) were associated with continued pregnancies and lower scores were associated with pregnancies ending in abortion </a:t>
            </a:r>
          </a:p>
          <a:p>
            <a:pPr>
              <a:buFont typeface="Wingdings" panose="05000000000000000000" pitchFamily="2" charset="2"/>
              <a:buChar char="ü"/>
            </a:pPr>
            <a:r>
              <a:rPr lang="en-AU" sz="2000" dirty="0"/>
              <a:t>Higher educational status was associated with higher scores </a:t>
            </a:r>
          </a:p>
          <a:p>
            <a:pPr marL="0" indent="0">
              <a:buNone/>
            </a:pPr>
            <a:endParaRPr lang="en-AU" dirty="0">
              <a:solidFill>
                <a:schemeClr val="accent6"/>
              </a:solidFill>
            </a:endParaRPr>
          </a:p>
          <a:p>
            <a:pPr marL="0" indent="0">
              <a:buNone/>
            </a:pPr>
            <a:r>
              <a:rPr lang="en-AU" dirty="0">
                <a:solidFill>
                  <a:schemeClr val="accent6"/>
                </a:solidFill>
              </a:rPr>
              <a:t>Hypothesis from the literature:</a:t>
            </a:r>
          </a:p>
          <a:p>
            <a:pPr>
              <a:buFont typeface="Wingdings" panose="05000000000000000000" pitchFamily="2" charset="2"/>
              <a:buChar char="ü"/>
            </a:pPr>
            <a:r>
              <a:rPr lang="en-AU" sz="2000" dirty="0"/>
              <a:t>Black women had lower scores</a:t>
            </a:r>
          </a:p>
          <a:p>
            <a:endParaRPr lang="en-AU" dirty="0"/>
          </a:p>
        </p:txBody>
      </p:sp>
    </p:spTree>
    <p:extLst>
      <p:ext uri="{BB962C8B-B14F-4D97-AF65-F5344CB8AC3E}">
        <p14:creationId xmlns:p14="http://schemas.microsoft.com/office/powerpoint/2010/main" val="41493297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7E54A32-5270-4863-9D9D-2FF2738CBF8D}"/>
              </a:ext>
            </a:extLst>
          </p:cNvPr>
          <p:cNvSpPr>
            <a:spLocks noGrp="1"/>
          </p:cNvSpPr>
          <p:nvPr>
            <p:ph type="body" sz="quarter" idx="12"/>
          </p:nvPr>
        </p:nvSpPr>
        <p:spPr>
          <a:xfrm>
            <a:off x="416209" y="968831"/>
            <a:ext cx="8280751" cy="2504435"/>
          </a:xfrm>
        </p:spPr>
        <p:txBody>
          <a:bodyPr/>
          <a:lstStyle/>
          <a:p>
            <a:pPr marL="0" indent="0" algn="ctr">
              <a:buNone/>
            </a:pPr>
            <a:r>
              <a:rPr lang="en-AU" b="1" dirty="0">
                <a:solidFill>
                  <a:schemeClr val="accent6"/>
                </a:solidFill>
              </a:rPr>
              <a:t>A new psychometrically validated measure of unplanned pregnancy is available for use</a:t>
            </a:r>
          </a:p>
          <a:p>
            <a:pPr marL="0" indent="0">
              <a:buNone/>
            </a:pPr>
            <a:endParaRPr lang="en-AU" dirty="0"/>
          </a:p>
          <a:p>
            <a:pPr marL="0" indent="0">
              <a:buNone/>
            </a:pPr>
            <a:endParaRPr lang="en-AU" dirty="0"/>
          </a:p>
          <a:p>
            <a:pPr marL="0" indent="0" algn="ctr">
              <a:buNone/>
            </a:pPr>
            <a:r>
              <a:rPr lang="en-AU" b="1" dirty="0">
                <a:solidFill>
                  <a:schemeClr val="accent6"/>
                </a:solidFill>
              </a:rPr>
              <a:t>Final scale = 6-items (one item from each dimension in the conceptual model)</a:t>
            </a:r>
          </a:p>
          <a:p>
            <a:endParaRPr lang="en-AU" dirty="0"/>
          </a:p>
        </p:txBody>
      </p:sp>
    </p:spTree>
    <p:extLst>
      <p:ext uri="{BB962C8B-B14F-4D97-AF65-F5344CB8AC3E}">
        <p14:creationId xmlns:p14="http://schemas.microsoft.com/office/powerpoint/2010/main" val="254739851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71650C-30CC-4DBB-B386-34A2F6DDFC65}"/>
              </a:ext>
            </a:extLst>
          </p:cNvPr>
          <p:cNvSpPr>
            <a:spLocks noGrp="1"/>
          </p:cNvSpPr>
          <p:nvPr>
            <p:ph type="body" sz="quarter" idx="11"/>
          </p:nvPr>
        </p:nvSpPr>
        <p:spPr/>
        <p:txBody>
          <a:bodyPr/>
          <a:lstStyle/>
          <a:p>
            <a:r>
              <a:rPr lang="en-AU" dirty="0"/>
              <a:t>Complementarity</a:t>
            </a:r>
          </a:p>
        </p:txBody>
      </p:sp>
      <p:sp>
        <p:nvSpPr>
          <p:cNvPr id="3" name="Text Placeholder 2">
            <a:extLst>
              <a:ext uri="{FF2B5EF4-FFF2-40B4-BE49-F238E27FC236}">
                <a16:creationId xmlns:a16="http://schemas.microsoft.com/office/drawing/2014/main" id="{591BEA9C-67D7-4C44-A715-078828B996F5}"/>
              </a:ext>
            </a:extLst>
          </p:cNvPr>
          <p:cNvSpPr>
            <a:spLocks noGrp="1"/>
          </p:cNvSpPr>
          <p:nvPr>
            <p:ph type="body" sz="quarter" idx="12"/>
          </p:nvPr>
        </p:nvSpPr>
        <p:spPr>
          <a:xfrm>
            <a:off x="416209" y="1295405"/>
            <a:ext cx="5505620" cy="2504435"/>
          </a:xfrm>
        </p:spPr>
        <p:txBody>
          <a:bodyPr/>
          <a:lstStyle/>
          <a:p>
            <a:pPr>
              <a:buFont typeface="Wingdings" panose="05000000000000000000" pitchFamily="2" charset="2"/>
              <a:buChar char="Ø"/>
            </a:pPr>
            <a:r>
              <a:rPr lang="en-AU" sz="2000" dirty="0"/>
              <a:t>Each method carries a different, but complementary function </a:t>
            </a:r>
          </a:p>
          <a:p>
            <a:pPr>
              <a:buFont typeface="Wingdings" panose="05000000000000000000" pitchFamily="2" charset="2"/>
              <a:buChar char="Ø"/>
            </a:pPr>
            <a:r>
              <a:rPr lang="en-AU" sz="2000" dirty="0"/>
              <a:t>Results from one method are used to elaborate, illustrate or clarify the results of the other method </a:t>
            </a:r>
          </a:p>
          <a:p>
            <a:pPr>
              <a:buFont typeface="Wingdings" panose="05000000000000000000" pitchFamily="2" charset="2"/>
              <a:buChar char="Ø"/>
            </a:pPr>
            <a:r>
              <a:rPr lang="en-AU" sz="2000" dirty="0"/>
              <a:t>To increase meaningfulness, interpretability and validity of the study </a:t>
            </a:r>
          </a:p>
          <a:p>
            <a:endParaRPr lang="en-AU" dirty="0"/>
          </a:p>
        </p:txBody>
      </p:sp>
      <p:sp>
        <p:nvSpPr>
          <p:cNvPr id="4" name="TextBox 3">
            <a:extLst>
              <a:ext uri="{FF2B5EF4-FFF2-40B4-BE49-F238E27FC236}">
                <a16:creationId xmlns:a16="http://schemas.microsoft.com/office/drawing/2014/main" id="{8F59A272-7A73-4D7F-B122-A0F5E8CFC8CE}"/>
              </a:ext>
            </a:extLst>
          </p:cNvPr>
          <p:cNvSpPr txBox="1"/>
          <p:nvPr/>
        </p:nvSpPr>
        <p:spPr>
          <a:xfrm>
            <a:off x="6328229" y="1393371"/>
            <a:ext cx="2213428" cy="1938992"/>
          </a:xfrm>
          <a:prstGeom prst="rect">
            <a:avLst/>
          </a:prstGeom>
          <a:noFill/>
        </p:spPr>
        <p:txBody>
          <a:bodyPr wrap="square" rtlCol="0">
            <a:spAutoFit/>
          </a:bodyPr>
          <a:lstStyle/>
          <a:p>
            <a:pPr algn="ctr"/>
            <a:r>
              <a:rPr lang="en-AU" sz="1600" i="1" dirty="0">
                <a:solidFill>
                  <a:schemeClr val="accent6"/>
                </a:solidFill>
              </a:rPr>
              <a:t>One method is </a:t>
            </a:r>
          </a:p>
          <a:p>
            <a:pPr algn="ctr"/>
            <a:r>
              <a:rPr lang="en-AU" sz="1600" i="1" dirty="0">
                <a:solidFill>
                  <a:schemeClr val="accent6"/>
                </a:solidFill>
              </a:rPr>
              <a:t>dominant or each </a:t>
            </a:r>
          </a:p>
          <a:p>
            <a:pPr algn="ctr"/>
            <a:r>
              <a:rPr lang="en-AU" sz="1600" i="1" dirty="0">
                <a:solidFill>
                  <a:schemeClr val="accent6"/>
                </a:solidFill>
              </a:rPr>
              <a:t>method is equally </a:t>
            </a:r>
          </a:p>
          <a:p>
            <a:pPr algn="ctr"/>
            <a:r>
              <a:rPr lang="en-AU" sz="1600" i="1" dirty="0">
                <a:solidFill>
                  <a:schemeClr val="accent6"/>
                </a:solidFill>
              </a:rPr>
              <a:t>influential    3 </a:t>
            </a:r>
          </a:p>
          <a:p>
            <a:pPr algn="ctr"/>
            <a:r>
              <a:rPr lang="en-AU" sz="1600" i="1" dirty="0">
                <a:solidFill>
                  <a:schemeClr val="accent6"/>
                </a:solidFill>
              </a:rPr>
              <a:t>possibilities for </a:t>
            </a:r>
          </a:p>
          <a:p>
            <a:pPr algn="ctr"/>
            <a:r>
              <a:rPr lang="en-AU" sz="1600" i="1" dirty="0">
                <a:solidFill>
                  <a:schemeClr val="accent6"/>
                </a:solidFill>
              </a:rPr>
              <a:t>integration </a:t>
            </a:r>
          </a:p>
          <a:p>
            <a:endParaRPr lang="en-AU" dirty="0"/>
          </a:p>
        </p:txBody>
      </p:sp>
      <p:cxnSp>
        <p:nvCxnSpPr>
          <p:cNvPr id="6" name="Straight Arrow Connector 5">
            <a:extLst>
              <a:ext uri="{FF2B5EF4-FFF2-40B4-BE49-F238E27FC236}">
                <a16:creationId xmlns:a16="http://schemas.microsoft.com/office/drawing/2014/main" id="{9B562EA4-D47D-47A1-8A9E-DBB8C3243B7B}"/>
              </a:ext>
            </a:extLst>
          </p:cNvPr>
          <p:cNvCxnSpPr/>
          <p:nvPr/>
        </p:nvCxnSpPr>
        <p:spPr bwMode="auto">
          <a:xfrm>
            <a:off x="7757886" y="2293257"/>
            <a:ext cx="123371" cy="0"/>
          </a:xfrm>
          <a:prstGeom prst="straightConnector1">
            <a:avLst/>
          </a:prstGeom>
          <a:solidFill>
            <a:schemeClr val="accent1"/>
          </a:solidFill>
          <a:ln w="9525" cap="flat" cmpd="sng" algn="ctr">
            <a:solidFill>
              <a:schemeClr val="accent6"/>
            </a:solidFill>
            <a:prstDash val="solid"/>
            <a:round/>
            <a:headEnd type="none" w="med" len="med"/>
            <a:tailEnd type="triangle"/>
          </a:ln>
          <a:effectLst/>
        </p:spPr>
      </p:cxnSp>
    </p:spTree>
    <p:extLst>
      <p:ext uri="{BB962C8B-B14F-4D97-AF65-F5344CB8AC3E}">
        <p14:creationId xmlns:p14="http://schemas.microsoft.com/office/powerpoint/2010/main" val="173743275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B21C7A-40F9-486E-9CB4-15160755022A}"/>
              </a:ext>
            </a:extLst>
          </p:cNvPr>
          <p:cNvSpPr>
            <a:spLocks noGrp="1"/>
          </p:cNvSpPr>
          <p:nvPr>
            <p:ph type="body" sz="quarter" idx="11"/>
          </p:nvPr>
        </p:nvSpPr>
        <p:spPr/>
        <p:txBody>
          <a:bodyPr/>
          <a:lstStyle/>
          <a:p>
            <a:r>
              <a:rPr lang="en-AU" sz="2400" dirty="0"/>
              <a:t>a. QUAL methods used to support QUAN component</a:t>
            </a:r>
          </a:p>
        </p:txBody>
      </p:sp>
      <p:sp>
        <p:nvSpPr>
          <p:cNvPr id="3" name="Text Placeholder 2">
            <a:extLst>
              <a:ext uri="{FF2B5EF4-FFF2-40B4-BE49-F238E27FC236}">
                <a16:creationId xmlns:a16="http://schemas.microsoft.com/office/drawing/2014/main" id="{26843A06-FF8B-4078-833B-ABBD7E87177D}"/>
              </a:ext>
            </a:extLst>
          </p:cNvPr>
          <p:cNvSpPr>
            <a:spLocks noGrp="1"/>
          </p:cNvSpPr>
          <p:nvPr>
            <p:ph type="body" sz="quarter" idx="12"/>
          </p:nvPr>
        </p:nvSpPr>
        <p:spPr>
          <a:xfrm>
            <a:off x="406057" y="3268807"/>
            <a:ext cx="5907657" cy="1142362"/>
          </a:xfrm>
        </p:spPr>
        <p:txBody>
          <a:bodyPr/>
          <a:lstStyle/>
          <a:p>
            <a:pPr>
              <a:buFont typeface="Wingdings" panose="05000000000000000000" pitchFamily="2" charset="2"/>
              <a:buChar char="§"/>
            </a:pPr>
            <a:r>
              <a:rPr lang="en-AU" sz="1400" dirty="0"/>
              <a:t>can assist with exploring certain results in more detail </a:t>
            </a:r>
          </a:p>
          <a:p>
            <a:pPr>
              <a:buFont typeface="Wingdings" panose="05000000000000000000" pitchFamily="2" charset="2"/>
              <a:buChar char="§"/>
            </a:pPr>
            <a:r>
              <a:rPr lang="en-AU" sz="1400" dirty="0"/>
              <a:t>can assist in explaining and interpreting unexpected results</a:t>
            </a:r>
          </a:p>
          <a:p>
            <a:pPr>
              <a:buFont typeface="Wingdings" panose="05000000000000000000" pitchFamily="2" charset="2"/>
              <a:buChar char="§"/>
            </a:pPr>
            <a:r>
              <a:rPr lang="en-AU" sz="1400" dirty="0"/>
              <a:t>can assist with understanding a study component less amenable to quantitative methods (e.g. emic experiences with an intervention) </a:t>
            </a:r>
          </a:p>
          <a:p>
            <a:endParaRPr lang="en-AU" dirty="0"/>
          </a:p>
        </p:txBody>
      </p:sp>
      <p:sp>
        <p:nvSpPr>
          <p:cNvPr id="4" name="Rectangle 3">
            <a:extLst>
              <a:ext uri="{FF2B5EF4-FFF2-40B4-BE49-F238E27FC236}">
                <a16:creationId xmlns:a16="http://schemas.microsoft.com/office/drawing/2014/main" id="{D4BD0971-CA7B-47DE-AFB9-87B0B0FCB47C}"/>
              </a:ext>
            </a:extLst>
          </p:cNvPr>
          <p:cNvSpPr/>
          <p:nvPr/>
        </p:nvSpPr>
        <p:spPr bwMode="auto">
          <a:xfrm>
            <a:off x="653143" y="1299029"/>
            <a:ext cx="2119086" cy="892628"/>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Rectangle 4">
            <a:extLst>
              <a:ext uri="{FF2B5EF4-FFF2-40B4-BE49-F238E27FC236}">
                <a16:creationId xmlns:a16="http://schemas.microsoft.com/office/drawing/2014/main" id="{02AA4A9D-72C0-4744-B397-306A4FEBCF8E}"/>
              </a:ext>
            </a:extLst>
          </p:cNvPr>
          <p:cNvSpPr/>
          <p:nvPr/>
        </p:nvSpPr>
        <p:spPr bwMode="auto">
          <a:xfrm>
            <a:off x="3161579" y="2532736"/>
            <a:ext cx="2131423" cy="529772"/>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6" name="Oval 5">
            <a:extLst>
              <a:ext uri="{FF2B5EF4-FFF2-40B4-BE49-F238E27FC236}">
                <a16:creationId xmlns:a16="http://schemas.microsoft.com/office/drawing/2014/main" id="{7DD7F970-241C-4F1D-A8BD-38B34479A441}"/>
              </a:ext>
            </a:extLst>
          </p:cNvPr>
          <p:cNvSpPr/>
          <p:nvPr/>
        </p:nvSpPr>
        <p:spPr bwMode="auto">
          <a:xfrm>
            <a:off x="5624285" y="1175660"/>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7" name="TextBox 6">
            <a:extLst>
              <a:ext uri="{FF2B5EF4-FFF2-40B4-BE49-F238E27FC236}">
                <a16:creationId xmlns:a16="http://schemas.microsoft.com/office/drawing/2014/main" id="{43EE800A-7498-45D8-BC65-75C061CEF0FF}"/>
              </a:ext>
            </a:extLst>
          </p:cNvPr>
          <p:cNvSpPr txBox="1"/>
          <p:nvPr/>
        </p:nvSpPr>
        <p:spPr>
          <a:xfrm>
            <a:off x="827315" y="1548141"/>
            <a:ext cx="1770742" cy="338554"/>
          </a:xfrm>
          <a:prstGeom prst="rect">
            <a:avLst/>
          </a:prstGeom>
          <a:noFill/>
        </p:spPr>
        <p:txBody>
          <a:bodyPr wrap="square" rtlCol="0">
            <a:spAutoFit/>
          </a:bodyPr>
          <a:lstStyle/>
          <a:p>
            <a:pPr algn="ctr"/>
            <a:r>
              <a:rPr lang="en-AU" sz="1600" dirty="0">
                <a:solidFill>
                  <a:schemeClr val="bg1"/>
                </a:solidFill>
              </a:rPr>
              <a:t>QUANTITATIVE</a:t>
            </a:r>
            <a:endParaRPr lang="en-AU" dirty="0">
              <a:solidFill>
                <a:schemeClr val="bg1"/>
              </a:solidFill>
            </a:endParaRPr>
          </a:p>
        </p:txBody>
      </p:sp>
      <p:sp>
        <p:nvSpPr>
          <p:cNvPr id="8" name="TextBox 7">
            <a:extLst>
              <a:ext uri="{FF2B5EF4-FFF2-40B4-BE49-F238E27FC236}">
                <a16:creationId xmlns:a16="http://schemas.microsoft.com/office/drawing/2014/main" id="{302D8989-C484-4F8A-9D42-7B14E9FCBB73}"/>
              </a:ext>
            </a:extLst>
          </p:cNvPr>
          <p:cNvSpPr txBox="1"/>
          <p:nvPr/>
        </p:nvSpPr>
        <p:spPr>
          <a:xfrm>
            <a:off x="5834742" y="1344942"/>
            <a:ext cx="899886" cy="892552"/>
          </a:xfrm>
          <a:prstGeom prst="rect">
            <a:avLst/>
          </a:prstGeom>
          <a:noFill/>
        </p:spPr>
        <p:txBody>
          <a:bodyPr wrap="square" rtlCol="0">
            <a:spAutoFit/>
          </a:bodyPr>
          <a:lstStyle/>
          <a:p>
            <a:endParaRPr lang="en-AU" sz="1400" dirty="0">
              <a:solidFill>
                <a:schemeClr val="bg1"/>
              </a:solidFill>
            </a:endParaRPr>
          </a:p>
          <a:p>
            <a:r>
              <a:rPr lang="en-AU" sz="1400" dirty="0">
                <a:solidFill>
                  <a:schemeClr val="bg1"/>
                </a:solidFill>
              </a:rPr>
              <a:t>Results</a:t>
            </a:r>
          </a:p>
          <a:p>
            <a:endParaRPr lang="en-AU" dirty="0">
              <a:solidFill>
                <a:schemeClr val="bg1"/>
              </a:solidFill>
            </a:endParaRPr>
          </a:p>
        </p:txBody>
      </p:sp>
      <p:sp>
        <p:nvSpPr>
          <p:cNvPr id="9" name="TextBox 8">
            <a:extLst>
              <a:ext uri="{FF2B5EF4-FFF2-40B4-BE49-F238E27FC236}">
                <a16:creationId xmlns:a16="http://schemas.microsoft.com/office/drawing/2014/main" id="{3DEBBCF0-6A69-4AC5-8549-4315E992B9A3}"/>
              </a:ext>
            </a:extLst>
          </p:cNvPr>
          <p:cNvSpPr txBox="1"/>
          <p:nvPr/>
        </p:nvSpPr>
        <p:spPr>
          <a:xfrm>
            <a:off x="3628570" y="2606854"/>
            <a:ext cx="1378858" cy="707886"/>
          </a:xfrm>
          <a:prstGeom prst="rect">
            <a:avLst/>
          </a:prstGeom>
          <a:noFill/>
        </p:spPr>
        <p:txBody>
          <a:bodyPr wrap="square" rtlCol="0">
            <a:spAutoFit/>
          </a:bodyPr>
          <a:lstStyle/>
          <a:p>
            <a:r>
              <a:rPr lang="en-AU" sz="1600" dirty="0">
                <a:solidFill>
                  <a:schemeClr val="bg1"/>
                </a:solidFill>
              </a:rPr>
              <a:t>Qualitative</a:t>
            </a:r>
          </a:p>
          <a:p>
            <a:endParaRPr lang="en-AU" dirty="0">
              <a:solidFill>
                <a:schemeClr val="bg1"/>
              </a:solidFill>
            </a:endParaRPr>
          </a:p>
        </p:txBody>
      </p:sp>
      <p:sp>
        <p:nvSpPr>
          <p:cNvPr id="10" name="Arrow: Right 9">
            <a:extLst>
              <a:ext uri="{FF2B5EF4-FFF2-40B4-BE49-F238E27FC236}">
                <a16:creationId xmlns:a16="http://schemas.microsoft.com/office/drawing/2014/main" id="{410B3036-66E6-48F0-91EF-F015B1F80295}"/>
              </a:ext>
            </a:extLst>
          </p:cNvPr>
          <p:cNvSpPr/>
          <p:nvPr/>
        </p:nvSpPr>
        <p:spPr bwMode="auto">
          <a:xfrm>
            <a:off x="3185885" y="1716364"/>
            <a:ext cx="2119086" cy="14023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1" name="Arrow: Right 10">
            <a:extLst>
              <a:ext uri="{FF2B5EF4-FFF2-40B4-BE49-F238E27FC236}">
                <a16:creationId xmlns:a16="http://schemas.microsoft.com/office/drawing/2014/main" id="{C60B3273-2929-4A4C-8701-F8EDB5732F65}"/>
              </a:ext>
            </a:extLst>
          </p:cNvPr>
          <p:cNvSpPr/>
          <p:nvPr/>
        </p:nvSpPr>
        <p:spPr bwMode="auto">
          <a:xfrm rot="16200000">
            <a:off x="3976918" y="2133598"/>
            <a:ext cx="529771" cy="126365"/>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Tree>
    <p:extLst>
      <p:ext uri="{BB962C8B-B14F-4D97-AF65-F5344CB8AC3E}">
        <p14:creationId xmlns:p14="http://schemas.microsoft.com/office/powerpoint/2010/main" val="302240247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B21C7A-40F9-486E-9CB4-15160755022A}"/>
              </a:ext>
            </a:extLst>
          </p:cNvPr>
          <p:cNvSpPr>
            <a:spLocks noGrp="1"/>
          </p:cNvSpPr>
          <p:nvPr>
            <p:ph type="body" sz="quarter" idx="11"/>
          </p:nvPr>
        </p:nvSpPr>
        <p:spPr>
          <a:xfrm>
            <a:off x="416218" y="428627"/>
            <a:ext cx="8110926" cy="647700"/>
          </a:xfrm>
        </p:spPr>
        <p:txBody>
          <a:bodyPr/>
          <a:lstStyle/>
          <a:p>
            <a:r>
              <a:rPr lang="en-AU" sz="1400" b="0" dirty="0"/>
              <a:t>Bradley F, Wiles R, </a:t>
            </a:r>
            <a:r>
              <a:rPr lang="en-AU" sz="1400" b="0" dirty="0" err="1"/>
              <a:t>Kinmonth</a:t>
            </a:r>
            <a:r>
              <a:rPr lang="en-AU" sz="1400" b="0" dirty="0"/>
              <a:t> A-L, </a:t>
            </a:r>
            <a:r>
              <a:rPr lang="en-AU" sz="1400" b="0" dirty="0" err="1"/>
              <a:t>Mant</a:t>
            </a:r>
            <a:r>
              <a:rPr lang="en-AU" sz="1400" b="0" dirty="0"/>
              <a:t> D, </a:t>
            </a:r>
            <a:r>
              <a:rPr lang="en-AU" sz="1400" b="0" dirty="0" err="1"/>
              <a:t>Gantley</a:t>
            </a:r>
            <a:r>
              <a:rPr lang="en-AU" sz="1400" b="0" dirty="0"/>
              <a:t> M, for the SHIP Collaborative Group (1999). Development and evaluation of complex interventions in health services research: case study of the </a:t>
            </a:r>
            <a:r>
              <a:rPr lang="en-AU" sz="1400" b="0" dirty="0" err="1"/>
              <a:t>Southhampton</a:t>
            </a:r>
            <a:r>
              <a:rPr lang="en-AU" sz="1400" b="0" dirty="0"/>
              <a:t> heart integrated care project (SHIP) BMJ, 318, 711-5.</a:t>
            </a:r>
          </a:p>
          <a:p>
            <a:endParaRPr lang="en-AU" sz="2400" dirty="0"/>
          </a:p>
        </p:txBody>
      </p:sp>
      <p:sp>
        <p:nvSpPr>
          <p:cNvPr id="3" name="Text Placeholder 2">
            <a:extLst>
              <a:ext uri="{FF2B5EF4-FFF2-40B4-BE49-F238E27FC236}">
                <a16:creationId xmlns:a16="http://schemas.microsoft.com/office/drawing/2014/main" id="{26843A06-FF8B-4078-833B-ABBD7E87177D}"/>
              </a:ext>
            </a:extLst>
          </p:cNvPr>
          <p:cNvSpPr>
            <a:spLocks noGrp="1"/>
          </p:cNvSpPr>
          <p:nvPr>
            <p:ph type="body" sz="quarter" idx="12"/>
          </p:nvPr>
        </p:nvSpPr>
        <p:spPr>
          <a:xfrm>
            <a:off x="623769" y="2290344"/>
            <a:ext cx="2131423" cy="1142362"/>
          </a:xfrm>
        </p:spPr>
        <p:txBody>
          <a:bodyPr/>
          <a:lstStyle/>
          <a:p>
            <a:pPr marL="0" indent="0">
              <a:buNone/>
            </a:pPr>
            <a:r>
              <a:rPr lang="en-AU" sz="1200" dirty="0"/>
              <a:t>A pilot RCT designed to assess the impact of a program on lifestyle and CV risk in myocardial infarction/angina patients</a:t>
            </a:r>
          </a:p>
          <a:p>
            <a:pPr marL="0" indent="0">
              <a:buNone/>
            </a:pPr>
            <a:r>
              <a:rPr lang="en-AU" sz="1400" dirty="0"/>
              <a:t> </a:t>
            </a:r>
          </a:p>
          <a:p>
            <a:endParaRPr lang="en-AU" dirty="0"/>
          </a:p>
        </p:txBody>
      </p:sp>
      <p:sp>
        <p:nvSpPr>
          <p:cNvPr id="4" name="Rectangle 3">
            <a:extLst>
              <a:ext uri="{FF2B5EF4-FFF2-40B4-BE49-F238E27FC236}">
                <a16:creationId xmlns:a16="http://schemas.microsoft.com/office/drawing/2014/main" id="{D4BD0971-CA7B-47DE-AFB9-87B0B0FCB47C}"/>
              </a:ext>
            </a:extLst>
          </p:cNvPr>
          <p:cNvSpPr/>
          <p:nvPr/>
        </p:nvSpPr>
        <p:spPr bwMode="auto">
          <a:xfrm>
            <a:off x="653143" y="1299029"/>
            <a:ext cx="2119086" cy="892628"/>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Rectangle 4">
            <a:extLst>
              <a:ext uri="{FF2B5EF4-FFF2-40B4-BE49-F238E27FC236}">
                <a16:creationId xmlns:a16="http://schemas.microsoft.com/office/drawing/2014/main" id="{02AA4A9D-72C0-4744-B397-306A4FEBCF8E}"/>
              </a:ext>
            </a:extLst>
          </p:cNvPr>
          <p:cNvSpPr/>
          <p:nvPr/>
        </p:nvSpPr>
        <p:spPr bwMode="auto">
          <a:xfrm>
            <a:off x="3161579" y="2532736"/>
            <a:ext cx="2131423" cy="529772"/>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6" name="Oval 5">
            <a:extLst>
              <a:ext uri="{FF2B5EF4-FFF2-40B4-BE49-F238E27FC236}">
                <a16:creationId xmlns:a16="http://schemas.microsoft.com/office/drawing/2014/main" id="{7DD7F970-241C-4F1D-A8BD-38B34479A441}"/>
              </a:ext>
            </a:extLst>
          </p:cNvPr>
          <p:cNvSpPr/>
          <p:nvPr/>
        </p:nvSpPr>
        <p:spPr bwMode="auto">
          <a:xfrm>
            <a:off x="5624285" y="1175660"/>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7" name="TextBox 6">
            <a:extLst>
              <a:ext uri="{FF2B5EF4-FFF2-40B4-BE49-F238E27FC236}">
                <a16:creationId xmlns:a16="http://schemas.microsoft.com/office/drawing/2014/main" id="{43EE800A-7498-45D8-BC65-75C061CEF0FF}"/>
              </a:ext>
            </a:extLst>
          </p:cNvPr>
          <p:cNvSpPr txBox="1"/>
          <p:nvPr/>
        </p:nvSpPr>
        <p:spPr>
          <a:xfrm>
            <a:off x="827315" y="1548141"/>
            <a:ext cx="1770742" cy="338554"/>
          </a:xfrm>
          <a:prstGeom prst="rect">
            <a:avLst/>
          </a:prstGeom>
          <a:noFill/>
        </p:spPr>
        <p:txBody>
          <a:bodyPr wrap="square" rtlCol="0">
            <a:spAutoFit/>
          </a:bodyPr>
          <a:lstStyle/>
          <a:p>
            <a:pPr algn="ctr"/>
            <a:r>
              <a:rPr lang="en-AU" sz="1600" dirty="0">
                <a:solidFill>
                  <a:schemeClr val="bg1"/>
                </a:solidFill>
              </a:rPr>
              <a:t>QUANTITATIVE</a:t>
            </a:r>
            <a:endParaRPr lang="en-AU" dirty="0">
              <a:solidFill>
                <a:schemeClr val="bg1"/>
              </a:solidFill>
            </a:endParaRPr>
          </a:p>
        </p:txBody>
      </p:sp>
      <p:sp>
        <p:nvSpPr>
          <p:cNvPr id="8" name="TextBox 7">
            <a:extLst>
              <a:ext uri="{FF2B5EF4-FFF2-40B4-BE49-F238E27FC236}">
                <a16:creationId xmlns:a16="http://schemas.microsoft.com/office/drawing/2014/main" id="{302D8989-C484-4F8A-9D42-7B14E9FCBB73}"/>
              </a:ext>
            </a:extLst>
          </p:cNvPr>
          <p:cNvSpPr txBox="1"/>
          <p:nvPr/>
        </p:nvSpPr>
        <p:spPr>
          <a:xfrm>
            <a:off x="5834742" y="1344942"/>
            <a:ext cx="899886" cy="892552"/>
          </a:xfrm>
          <a:prstGeom prst="rect">
            <a:avLst/>
          </a:prstGeom>
          <a:noFill/>
        </p:spPr>
        <p:txBody>
          <a:bodyPr wrap="square" rtlCol="0">
            <a:spAutoFit/>
          </a:bodyPr>
          <a:lstStyle/>
          <a:p>
            <a:endParaRPr lang="en-AU" sz="1400" dirty="0">
              <a:solidFill>
                <a:schemeClr val="bg1"/>
              </a:solidFill>
            </a:endParaRPr>
          </a:p>
          <a:p>
            <a:r>
              <a:rPr lang="en-AU" sz="1400" dirty="0">
                <a:solidFill>
                  <a:schemeClr val="bg1"/>
                </a:solidFill>
              </a:rPr>
              <a:t>Results</a:t>
            </a:r>
          </a:p>
          <a:p>
            <a:endParaRPr lang="en-AU" dirty="0">
              <a:solidFill>
                <a:schemeClr val="bg1"/>
              </a:solidFill>
            </a:endParaRPr>
          </a:p>
        </p:txBody>
      </p:sp>
      <p:sp>
        <p:nvSpPr>
          <p:cNvPr id="9" name="TextBox 8">
            <a:extLst>
              <a:ext uri="{FF2B5EF4-FFF2-40B4-BE49-F238E27FC236}">
                <a16:creationId xmlns:a16="http://schemas.microsoft.com/office/drawing/2014/main" id="{3DEBBCF0-6A69-4AC5-8549-4315E992B9A3}"/>
              </a:ext>
            </a:extLst>
          </p:cNvPr>
          <p:cNvSpPr txBox="1"/>
          <p:nvPr/>
        </p:nvSpPr>
        <p:spPr>
          <a:xfrm>
            <a:off x="3628570" y="2606854"/>
            <a:ext cx="1378858" cy="707886"/>
          </a:xfrm>
          <a:prstGeom prst="rect">
            <a:avLst/>
          </a:prstGeom>
          <a:noFill/>
        </p:spPr>
        <p:txBody>
          <a:bodyPr wrap="square" rtlCol="0">
            <a:spAutoFit/>
          </a:bodyPr>
          <a:lstStyle/>
          <a:p>
            <a:r>
              <a:rPr lang="en-AU" sz="1600" dirty="0">
                <a:solidFill>
                  <a:schemeClr val="bg1"/>
                </a:solidFill>
              </a:rPr>
              <a:t>Qualitative</a:t>
            </a:r>
          </a:p>
          <a:p>
            <a:endParaRPr lang="en-AU" dirty="0">
              <a:solidFill>
                <a:schemeClr val="bg1"/>
              </a:solidFill>
            </a:endParaRPr>
          </a:p>
        </p:txBody>
      </p:sp>
      <p:sp>
        <p:nvSpPr>
          <p:cNvPr id="10" name="Arrow: Right 9">
            <a:extLst>
              <a:ext uri="{FF2B5EF4-FFF2-40B4-BE49-F238E27FC236}">
                <a16:creationId xmlns:a16="http://schemas.microsoft.com/office/drawing/2014/main" id="{410B3036-66E6-48F0-91EF-F015B1F80295}"/>
              </a:ext>
            </a:extLst>
          </p:cNvPr>
          <p:cNvSpPr/>
          <p:nvPr/>
        </p:nvSpPr>
        <p:spPr bwMode="auto">
          <a:xfrm>
            <a:off x="3185885" y="1716364"/>
            <a:ext cx="2119086" cy="14023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1" name="Arrow: Right 10">
            <a:extLst>
              <a:ext uri="{FF2B5EF4-FFF2-40B4-BE49-F238E27FC236}">
                <a16:creationId xmlns:a16="http://schemas.microsoft.com/office/drawing/2014/main" id="{C60B3273-2929-4A4C-8701-F8EDB5732F65}"/>
              </a:ext>
            </a:extLst>
          </p:cNvPr>
          <p:cNvSpPr/>
          <p:nvPr/>
        </p:nvSpPr>
        <p:spPr bwMode="auto">
          <a:xfrm rot="16200000">
            <a:off x="3976918" y="2133598"/>
            <a:ext cx="529771" cy="126365"/>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2" name="Text Placeholder 2">
            <a:extLst>
              <a:ext uri="{FF2B5EF4-FFF2-40B4-BE49-F238E27FC236}">
                <a16:creationId xmlns:a16="http://schemas.microsoft.com/office/drawing/2014/main" id="{2388F041-FF08-4FAC-BA9F-C6B31F6A4284}"/>
              </a:ext>
            </a:extLst>
          </p:cNvPr>
          <p:cNvSpPr txBox="1">
            <a:spLocks/>
          </p:cNvSpPr>
          <p:nvPr/>
        </p:nvSpPr>
        <p:spPr>
          <a:xfrm>
            <a:off x="3004129" y="3125482"/>
            <a:ext cx="3287816" cy="1142362"/>
          </a:xfrm>
          <a:prstGeom prst="rect">
            <a:avLst/>
          </a:prstGeom>
        </p:spPr>
        <p:txBody>
          <a:bodyPr/>
          <a:lstStyle>
            <a:lvl1pPr marL="342900" indent="-342900" algn="l" rtl="0" eaLnBrk="1" fontAlgn="base" hangingPunct="1">
              <a:lnSpc>
                <a:spcPct val="90000"/>
              </a:lnSpc>
              <a:spcBef>
                <a:spcPts val="0"/>
              </a:spcBef>
              <a:spcAft>
                <a:spcPts val="0"/>
              </a:spcAft>
              <a:buFont typeface="Arial" panose="020B0604020202020204" pitchFamily="34" charset="0"/>
              <a:buChar char="•"/>
              <a:defRPr sz="2400" b="0" baseline="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0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None/>
            </a:pPr>
            <a:r>
              <a:rPr lang="en-AU" sz="1200" dirty="0"/>
              <a:t>To understand how the intervention</a:t>
            </a:r>
          </a:p>
          <a:p>
            <a:pPr marL="0" indent="0">
              <a:buNone/>
            </a:pPr>
            <a:r>
              <a:rPr lang="en-AU" sz="1200" dirty="0"/>
              <a:t>was delivered: </a:t>
            </a:r>
          </a:p>
          <a:p>
            <a:pPr>
              <a:buFont typeface="Wingdings" panose="05000000000000000000" pitchFamily="2" charset="2"/>
              <a:buChar char="Ø"/>
            </a:pPr>
            <a:r>
              <a:rPr lang="en-AU" sz="1200" dirty="0"/>
              <a:t>patients interviewed at hospital discharge + 3 months later </a:t>
            </a:r>
          </a:p>
          <a:p>
            <a:pPr>
              <a:buFont typeface="Wingdings" panose="05000000000000000000" pitchFamily="2" charset="2"/>
              <a:buChar char="Ø"/>
            </a:pPr>
            <a:r>
              <a:rPr lang="en-AU" sz="1200" dirty="0"/>
              <a:t>interviews with nurse practitioners </a:t>
            </a:r>
          </a:p>
          <a:p>
            <a:endParaRPr lang="en-AU" kern="0" dirty="0"/>
          </a:p>
        </p:txBody>
      </p:sp>
    </p:spTree>
    <p:extLst>
      <p:ext uri="{BB962C8B-B14F-4D97-AF65-F5344CB8AC3E}">
        <p14:creationId xmlns:p14="http://schemas.microsoft.com/office/powerpoint/2010/main" val="86316239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F6B78D-71C3-46E8-8275-4AA285F7DDFA}"/>
              </a:ext>
            </a:extLst>
          </p:cNvPr>
          <p:cNvSpPr>
            <a:spLocks noGrp="1"/>
          </p:cNvSpPr>
          <p:nvPr>
            <p:ph type="body" sz="quarter" idx="11"/>
          </p:nvPr>
        </p:nvSpPr>
        <p:spPr>
          <a:xfrm>
            <a:off x="416217" y="290744"/>
            <a:ext cx="8290903" cy="647700"/>
          </a:xfrm>
        </p:spPr>
        <p:txBody>
          <a:bodyPr/>
          <a:lstStyle/>
          <a:p>
            <a:r>
              <a:rPr lang="en-AU" sz="1600" dirty="0"/>
              <a:t>Barrett F, Bradley F, Wiles R, </a:t>
            </a:r>
            <a:r>
              <a:rPr lang="en-AU" sz="1600" dirty="0" err="1"/>
              <a:t>Kinmonth</a:t>
            </a:r>
            <a:r>
              <a:rPr lang="en-AU" sz="1600" dirty="0"/>
              <a:t> A-L, </a:t>
            </a:r>
            <a:r>
              <a:rPr lang="en-AU" sz="1600" dirty="0" err="1"/>
              <a:t>Mant</a:t>
            </a:r>
            <a:r>
              <a:rPr lang="en-AU" sz="1600" dirty="0"/>
              <a:t> D, </a:t>
            </a:r>
            <a:r>
              <a:rPr lang="en-AU" sz="1600" dirty="0" err="1"/>
              <a:t>Gantley</a:t>
            </a:r>
            <a:r>
              <a:rPr lang="en-AU" sz="1600" dirty="0"/>
              <a:t> M, for the SHIP Collaborative Group (1999). Development and evaluation of complex interventions in health services research: case study of the </a:t>
            </a:r>
            <a:r>
              <a:rPr lang="en-AU" sz="1600" dirty="0" err="1"/>
              <a:t>Southhampton</a:t>
            </a:r>
            <a:r>
              <a:rPr lang="en-AU" sz="1600" dirty="0"/>
              <a:t> heart integrated care project (SHIP) BMJ, 318, 711-5.</a:t>
            </a:r>
          </a:p>
          <a:p>
            <a:endParaRPr lang="en-AU" sz="1600" dirty="0"/>
          </a:p>
        </p:txBody>
      </p:sp>
      <p:sp>
        <p:nvSpPr>
          <p:cNvPr id="3" name="Text Placeholder 2">
            <a:extLst>
              <a:ext uri="{FF2B5EF4-FFF2-40B4-BE49-F238E27FC236}">
                <a16:creationId xmlns:a16="http://schemas.microsoft.com/office/drawing/2014/main" id="{B8FF5F0D-84B1-479B-9956-C9B41D5CF57C}"/>
              </a:ext>
            </a:extLst>
          </p:cNvPr>
          <p:cNvSpPr>
            <a:spLocks noGrp="1"/>
          </p:cNvSpPr>
          <p:nvPr>
            <p:ph type="body" sz="quarter" idx="12"/>
          </p:nvPr>
        </p:nvSpPr>
        <p:spPr>
          <a:xfrm>
            <a:off x="416209" y="1365604"/>
            <a:ext cx="8280751" cy="2504435"/>
          </a:xfrm>
        </p:spPr>
        <p:txBody>
          <a:bodyPr/>
          <a:lstStyle/>
          <a:p>
            <a:r>
              <a:rPr lang="en-AU" sz="1400" dirty="0"/>
              <a:t>Qualitative study nested within a pilot RCT </a:t>
            </a:r>
          </a:p>
          <a:p>
            <a:endParaRPr lang="en-AU" sz="1400" dirty="0"/>
          </a:p>
          <a:p>
            <a:r>
              <a:rPr lang="en-AU" sz="1400" dirty="0"/>
              <a:t>Intervention promoted the adoption of a healthy lifestyle (behaviour change) and made service provisions for continuity of care</a:t>
            </a:r>
          </a:p>
          <a:p>
            <a:endParaRPr lang="en-AU" sz="1400" dirty="0"/>
          </a:p>
          <a:p>
            <a:r>
              <a:rPr lang="en-AU" sz="1400" dirty="0"/>
              <a:t>Participant Sampling: maximum variation</a:t>
            </a:r>
          </a:p>
          <a:p>
            <a:pPr lvl="1"/>
            <a:r>
              <a:rPr lang="en-AU" sz="1200" dirty="0"/>
              <a:t>Patients interviewed just after hospital discharge @ 3months (n=25) </a:t>
            </a:r>
          </a:p>
          <a:p>
            <a:pPr lvl="1"/>
            <a:r>
              <a:rPr lang="en-AU" sz="1200" dirty="0"/>
              <a:t>Practitioners (hospital and practice nurses) interviewed or participated in a focus group (n=22) </a:t>
            </a:r>
          </a:p>
          <a:p>
            <a:endParaRPr lang="en-AU" sz="1400" dirty="0"/>
          </a:p>
          <a:p>
            <a:r>
              <a:rPr lang="en-AU" sz="1400" dirty="0"/>
              <a:t>Semi-structured interview guide </a:t>
            </a:r>
          </a:p>
          <a:p>
            <a:pPr marL="0" indent="0">
              <a:buNone/>
            </a:pPr>
            <a:endParaRPr lang="en-AU" sz="1400" dirty="0"/>
          </a:p>
          <a:p>
            <a:r>
              <a:rPr lang="en-AU" sz="1400" dirty="0"/>
              <a:t>Interviews tape recorded - transcribed</a:t>
            </a:r>
          </a:p>
          <a:p>
            <a:endParaRPr lang="en-AU" sz="1400" dirty="0"/>
          </a:p>
          <a:p>
            <a:r>
              <a:rPr lang="en-AU" sz="1400" dirty="0"/>
              <a:t>Thematic analysis (“grounded theory approach”) </a:t>
            </a:r>
          </a:p>
          <a:p>
            <a:endParaRPr lang="en-AU" sz="1400" dirty="0"/>
          </a:p>
          <a:p>
            <a:pPr marL="0" indent="0">
              <a:buNone/>
            </a:pPr>
            <a:endParaRPr lang="en-AU" sz="1400" dirty="0"/>
          </a:p>
          <a:p>
            <a:endParaRPr lang="en-AU" sz="1400" dirty="0"/>
          </a:p>
          <a:p>
            <a:endParaRPr lang="en-AU" dirty="0"/>
          </a:p>
        </p:txBody>
      </p:sp>
    </p:spTree>
    <p:extLst>
      <p:ext uri="{BB962C8B-B14F-4D97-AF65-F5344CB8AC3E}">
        <p14:creationId xmlns:p14="http://schemas.microsoft.com/office/powerpoint/2010/main" val="110824320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15DEB8-FFDE-446B-B4FB-B1D5575C7278}"/>
              </a:ext>
            </a:extLst>
          </p:cNvPr>
          <p:cNvSpPr>
            <a:spLocks noGrp="1"/>
          </p:cNvSpPr>
          <p:nvPr>
            <p:ph type="body" sz="quarter" idx="11"/>
          </p:nvPr>
        </p:nvSpPr>
        <p:spPr/>
        <p:txBody>
          <a:bodyPr/>
          <a:lstStyle/>
          <a:p>
            <a:r>
              <a:rPr lang="en-AU" dirty="0"/>
              <a:t>Quantitative Results…</a:t>
            </a:r>
          </a:p>
        </p:txBody>
      </p:sp>
      <p:sp>
        <p:nvSpPr>
          <p:cNvPr id="3" name="Text Placeholder 2">
            <a:extLst>
              <a:ext uri="{FF2B5EF4-FFF2-40B4-BE49-F238E27FC236}">
                <a16:creationId xmlns:a16="http://schemas.microsoft.com/office/drawing/2014/main" id="{F13FBBEF-CFDA-45A6-85AC-F440B77620B7}"/>
              </a:ext>
            </a:extLst>
          </p:cNvPr>
          <p:cNvSpPr>
            <a:spLocks noGrp="1"/>
          </p:cNvSpPr>
          <p:nvPr>
            <p:ph type="body" sz="quarter" idx="12"/>
          </p:nvPr>
        </p:nvSpPr>
        <p:spPr/>
        <p:txBody>
          <a:bodyPr/>
          <a:lstStyle/>
          <a:p>
            <a:r>
              <a:rPr lang="en-AU" sz="2000" dirty="0"/>
              <a:t>No significant differences between the intervention and control groups on any of the primary outcome measures of CV risk </a:t>
            </a:r>
          </a:p>
          <a:p>
            <a:endParaRPr lang="en-AU" sz="2000" dirty="0"/>
          </a:p>
          <a:p>
            <a:r>
              <a:rPr lang="en-AU" sz="2000" dirty="0"/>
              <a:t>Increased FU at general practice at 4 months and 12 months in the TMT group </a:t>
            </a:r>
          </a:p>
          <a:p>
            <a:endParaRPr lang="en-AU" sz="2000" dirty="0"/>
          </a:p>
          <a:p>
            <a:r>
              <a:rPr lang="en-AU" sz="2000" dirty="0"/>
              <a:t>Improved attendance for rehabilitation in the TMT group</a:t>
            </a:r>
          </a:p>
          <a:p>
            <a:endParaRPr lang="en-AU" dirty="0"/>
          </a:p>
        </p:txBody>
      </p:sp>
    </p:spTree>
    <p:extLst>
      <p:ext uri="{BB962C8B-B14F-4D97-AF65-F5344CB8AC3E}">
        <p14:creationId xmlns:p14="http://schemas.microsoft.com/office/powerpoint/2010/main" val="170706287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FE2DC63-0601-46D8-920F-963C343B12D6}"/>
              </a:ext>
            </a:extLst>
          </p:cNvPr>
          <p:cNvSpPr>
            <a:spLocks noGrp="1"/>
          </p:cNvSpPr>
          <p:nvPr>
            <p:ph type="body" sz="quarter" idx="11"/>
          </p:nvPr>
        </p:nvSpPr>
        <p:spPr/>
        <p:txBody>
          <a:bodyPr/>
          <a:lstStyle/>
          <a:p>
            <a:r>
              <a:rPr lang="en-AU" dirty="0"/>
              <a:t>Qualitative Results…</a:t>
            </a:r>
          </a:p>
        </p:txBody>
      </p:sp>
      <p:sp>
        <p:nvSpPr>
          <p:cNvPr id="3" name="Text Placeholder 2">
            <a:extLst>
              <a:ext uri="{FF2B5EF4-FFF2-40B4-BE49-F238E27FC236}">
                <a16:creationId xmlns:a16="http://schemas.microsoft.com/office/drawing/2014/main" id="{E318640B-D61B-4511-A6A6-482F96785255}"/>
              </a:ext>
            </a:extLst>
          </p:cNvPr>
          <p:cNvSpPr>
            <a:spLocks noGrp="1"/>
          </p:cNvSpPr>
          <p:nvPr>
            <p:ph type="body" sz="quarter" idx="12"/>
          </p:nvPr>
        </p:nvSpPr>
        <p:spPr/>
        <p:txBody>
          <a:bodyPr/>
          <a:lstStyle/>
          <a:p>
            <a:r>
              <a:rPr lang="en-AU" sz="2000" dirty="0"/>
              <a:t>Nurses require more training to deliver the intervention (lacked knowledge and skills)</a:t>
            </a:r>
          </a:p>
          <a:p>
            <a:endParaRPr lang="en-AU" sz="2000" dirty="0"/>
          </a:p>
          <a:p>
            <a:r>
              <a:rPr lang="en-AU" sz="2000" dirty="0"/>
              <a:t>Patients lost faith in the information given by practitioners when the recovery experience was inconsistent with that information </a:t>
            </a:r>
          </a:p>
          <a:p>
            <a:endParaRPr lang="en-AU" sz="2000" dirty="0"/>
          </a:p>
          <a:p>
            <a:r>
              <a:rPr lang="en-AU" sz="2000" dirty="0"/>
              <a:t>Patients questioned whether changing their lifestyle would protect them from another heart attack...so why change their behaviour?</a:t>
            </a:r>
          </a:p>
          <a:p>
            <a:endParaRPr lang="en-AU" dirty="0"/>
          </a:p>
        </p:txBody>
      </p:sp>
    </p:spTree>
    <p:extLst>
      <p:ext uri="{BB962C8B-B14F-4D97-AF65-F5344CB8AC3E}">
        <p14:creationId xmlns:p14="http://schemas.microsoft.com/office/powerpoint/2010/main" val="2557174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BD15A2-252A-4B85-8191-681B14A44698}"/>
              </a:ext>
            </a:extLst>
          </p:cNvPr>
          <p:cNvSpPr>
            <a:spLocks noGrp="1"/>
          </p:cNvSpPr>
          <p:nvPr>
            <p:ph type="body" sz="quarter" idx="11"/>
          </p:nvPr>
        </p:nvSpPr>
        <p:spPr/>
        <p:txBody>
          <a:bodyPr/>
          <a:lstStyle/>
          <a:p>
            <a:r>
              <a:rPr lang="en-AU" dirty="0"/>
              <a:t>Defining ‘Mixed Methods’</a:t>
            </a:r>
          </a:p>
        </p:txBody>
      </p:sp>
      <p:sp>
        <p:nvSpPr>
          <p:cNvPr id="3" name="Text Placeholder 2">
            <a:extLst>
              <a:ext uri="{FF2B5EF4-FFF2-40B4-BE49-F238E27FC236}">
                <a16:creationId xmlns:a16="http://schemas.microsoft.com/office/drawing/2014/main" id="{AA966764-8142-421A-B530-F45FC0082AE5}"/>
              </a:ext>
            </a:extLst>
          </p:cNvPr>
          <p:cNvSpPr>
            <a:spLocks noGrp="1"/>
          </p:cNvSpPr>
          <p:nvPr>
            <p:ph type="body" sz="quarter" idx="12"/>
          </p:nvPr>
        </p:nvSpPr>
        <p:spPr/>
        <p:txBody>
          <a:bodyPr/>
          <a:lstStyle/>
          <a:p>
            <a:pPr marL="0" indent="0">
              <a:buNone/>
            </a:pPr>
            <a:r>
              <a:rPr lang="en-AU" dirty="0"/>
              <a:t>A mixed methods study involves the collection or analysis of both quantitative and qualitative data in a single study in which the data are collected concurrently or sequentially, are given a priority, and involve the integration of the data at one or more stages in the process of research. </a:t>
            </a:r>
          </a:p>
          <a:p>
            <a:pPr marL="0" indent="0">
              <a:buNone/>
            </a:pPr>
            <a:endParaRPr lang="en-AU" dirty="0"/>
          </a:p>
          <a:p>
            <a:pPr marL="0" indent="0">
              <a:buNone/>
            </a:pPr>
            <a:r>
              <a:rPr lang="en-AU" sz="1600" dirty="0"/>
              <a:t>Creswell, R. (2003). Research Design: Qualitative, Quantitative and Mixed Methods Approaches. 2</a:t>
            </a:r>
            <a:r>
              <a:rPr lang="en-AU" sz="1600" baseline="30000" dirty="0"/>
              <a:t>nd</a:t>
            </a:r>
            <a:r>
              <a:rPr lang="en-AU" sz="1600" dirty="0"/>
              <a:t> Edition. Thousand Oaks, CA: Sage.</a:t>
            </a:r>
          </a:p>
          <a:p>
            <a:pPr marL="0" indent="0">
              <a:buNone/>
            </a:pPr>
            <a:endParaRPr lang="en-AU" dirty="0"/>
          </a:p>
          <a:p>
            <a:endParaRPr lang="en-AU" dirty="0"/>
          </a:p>
        </p:txBody>
      </p:sp>
    </p:spTree>
    <p:extLst>
      <p:ext uri="{BB962C8B-B14F-4D97-AF65-F5344CB8AC3E}">
        <p14:creationId xmlns:p14="http://schemas.microsoft.com/office/powerpoint/2010/main" val="337120750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A192B5-0FB5-4040-8EC6-E57450459C9E}"/>
              </a:ext>
            </a:extLst>
          </p:cNvPr>
          <p:cNvSpPr>
            <a:spLocks noGrp="1"/>
          </p:cNvSpPr>
          <p:nvPr>
            <p:ph type="body" sz="quarter" idx="12"/>
          </p:nvPr>
        </p:nvSpPr>
        <p:spPr/>
        <p:txBody>
          <a:bodyPr/>
          <a:lstStyle/>
          <a:p>
            <a:pPr marL="0" indent="0">
              <a:buNone/>
            </a:pPr>
            <a:r>
              <a:rPr lang="en-AU" b="1" dirty="0">
                <a:solidFill>
                  <a:schemeClr val="accent6"/>
                </a:solidFill>
              </a:rPr>
              <a:t>Integrating qualitative and quantitative methods in a pilot RCT “formalises the usually hidden learning curve of implementation and optimisation”</a:t>
            </a:r>
          </a:p>
          <a:p>
            <a:endParaRPr lang="en-AU" dirty="0"/>
          </a:p>
        </p:txBody>
      </p:sp>
    </p:spTree>
    <p:extLst>
      <p:ext uri="{BB962C8B-B14F-4D97-AF65-F5344CB8AC3E}">
        <p14:creationId xmlns:p14="http://schemas.microsoft.com/office/powerpoint/2010/main" val="176896613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EB7EE3-6376-414F-9F10-DB5CA25BE5A8}"/>
              </a:ext>
            </a:extLst>
          </p:cNvPr>
          <p:cNvSpPr>
            <a:spLocks noGrp="1"/>
          </p:cNvSpPr>
          <p:nvPr>
            <p:ph type="body" sz="quarter" idx="11"/>
          </p:nvPr>
        </p:nvSpPr>
        <p:spPr>
          <a:xfrm>
            <a:off x="416217" y="319772"/>
            <a:ext cx="8290903" cy="647700"/>
          </a:xfrm>
        </p:spPr>
        <p:txBody>
          <a:bodyPr/>
          <a:lstStyle/>
          <a:p>
            <a:r>
              <a:rPr lang="en-AU" sz="2400" dirty="0"/>
              <a:t>b. QUAN methods used to embellish (support) a primarily QUAL study</a:t>
            </a:r>
          </a:p>
        </p:txBody>
      </p:sp>
      <p:sp>
        <p:nvSpPr>
          <p:cNvPr id="3" name="Text Placeholder 2">
            <a:extLst>
              <a:ext uri="{FF2B5EF4-FFF2-40B4-BE49-F238E27FC236}">
                <a16:creationId xmlns:a16="http://schemas.microsoft.com/office/drawing/2014/main" id="{1549095B-9AD1-42DE-9B29-1715CBDB4FB7}"/>
              </a:ext>
            </a:extLst>
          </p:cNvPr>
          <p:cNvSpPr>
            <a:spLocks noGrp="1"/>
          </p:cNvSpPr>
          <p:nvPr>
            <p:ph type="body" sz="quarter" idx="12"/>
          </p:nvPr>
        </p:nvSpPr>
        <p:spPr>
          <a:xfrm>
            <a:off x="416217" y="3361473"/>
            <a:ext cx="6078934" cy="758366"/>
          </a:xfrm>
        </p:spPr>
        <p:txBody>
          <a:bodyPr/>
          <a:lstStyle/>
          <a:p>
            <a:pPr>
              <a:buFont typeface="Wingdings" panose="05000000000000000000" pitchFamily="2" charset="2"/>
              <a:buChar char="§"/>
            </a:pPr>
            <a:r>
              <a:rPr lang="en-AU" sz="1400" dirty="0"/>
              <a:t>Less common in medical and epidemiological research</a:t>
            </a:r>
          </a:p>
          <a:p>
            <a:pPr>
              <a:buFont typeface="Wingdings" panose="05000000000000000000" pitchFamily="2" charset="2"/>
              <a:buChar char="§"/>
            </a:pPr>
            <a:endParaRPr lang="en-AU" sz="1400" dirty="0"/>
          </a:p>
          <a:p>
            <a:pPr>
              <a:buFont typeface="Wingdings" panose="05000000000000000000" pitchFamily="2" charset="2"/>
              <a:buChar char="§"/>
            </a:pPr>
            <a:r>
              <a:rPr lang="en-AU" sz="1400" dirty="0"/>
              <a:t>More common in social and preventive medicine and nursing research </a:t>
            </a:r>
          </a:p>
          <a:p>
            <a:pPr>
              <a:buFont typeface="Wingdings" panose="05000000000000000000" pitchFamily="2" charset="2"/>
              <a:buChar char="§"/>
            </a:pPr>
            <a:endParaRPr lang="en-AU" dirty="0"/>
          </a:p>
        </p:txBody>
      </p:sp>
      <p:sp>
        <p:nvSpPr>
          <p:cNvPr id="4" name="Rectangle 3">
            <a:extLst>
              <a:ext uri="{FF2B5EF4-FFF2-40B4-BE49-F238E27FC236}">
                <a16:creationId xmlns:a16="http://schemas.microsoft.com/office/drawing/2014/main" id="{B9D526D7-C4EA-41F3-8C28-A3D7623E19EC}"/>
              </a:ext>
            </a:extLst>
          </p:cNvPr>
          <p:cNvSpPr/>
          <p:nvPr/>
        </p:nvSpPr>
        <p:spPr bwMode="auto">
          <a:xfrm>
            <a:off x="778783" y="1299029"/>
            <a:ext cx="2119086" cy="892628"/>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Rectangle 4">
            <a:extLst>
              <a:ext uri="{FF2B5EF4-FFF2-40B4-BE49-F238E27FC236}">
                <a16:creationId xmlns:a16="http://schemas.microsoft.com/office/drawing/2014/main" id="{A9BAC6B3-AFC7-474F-8594-A4B830A53205}"/>
              </a:ext>
            </a:extLst>
          </p:cNvPr>
          <p:cNvSpPr/>
          <p:nvPr/>
        </p:nvSpPr>
        <p:spPr bwMode="auto">
          <a:xfrm>
            <a:off x="3161579" y="2532736"/>
            <a:ext cx="2131423" cy="529772"/>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6" name="Oval 5">
            <a:extLst>
              <a:ext uri="{FF2B5EF4-FFF2-40B4-BE49-F238E27FC236}">
                <a16:creationId xmlns:a16="http://schemas.microsoft.com/office/drawing/2014/main" id="{350B7B74-3D6C-4842-9934-AA289024E4C8}"/>
              </a:ext>
            </a:extLst>
          </p:cNvPr>
          <p:cNvSpPr/>
          <p:nvPr/>
        </p:nvSpPr>
        <p:spPr bwMode="auto">
          <a:xfrm>
            <a:off x="5568445" y="1175660"/>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7" name="TextBox 6">
            <a:extLst>
              <a:ext uri="{FF2B5EF4-FFF2-40B4-BE49-F238E27FC236}">
                <a16:creationId xmlns:a16="http://schemas.microsoft.com/office/drawing/2014/main" id="{29D1C081-C5DE-42C7-808C-4764F196FB4A}"/>
              </a:ext>
            </a:extLst>
          </p:cNvPr>
          <p:cNvSpPr txBox="1"/>
          <p:nvPr/>
        </p:nvSpPr>
        <p:spPr>
          <a:xfrm>
            <a:off x="952955" y="1548141"/>
            <a:ext cx="1770742" cy="338554"/>
          </a:xfrm>
          <a:prstGeom prst="rect">
            <a:avLst/>
          </a:prstGeom>
          <a:noFill/>
        </p:spPr>
        <p:txBody>
          <a:bodyPr wrap="square" rtlCol="0">
            <a:spAutoFit/>
          </a:bodyPr>
          <a:lstStyle/>
          <a:p>
            <a:pPr algn="ctr"/>
            <a:r>
              <a:rPr lang="en-AU" sz="1600" dirty="0">
                <a:solidFill>
                  <a:schemeClr val="bg1"/>
                </a:solidFill>
              </a:rPr>
              <a:t>QUALITATIVE</a:t>
            </a:r>
            <a:endParaRPr lang="en-AU" dirty="0">
              <a:solidFill>
                <a:schemeClr val="bg1"/>
              </a:solidFill>
            </a:endParaRPr>
          </a:p>
        </p:txBody>
      </p:sp>
      <p:sp>
        <p:nvSpPr>
          <p:cNvPr id="8" name="TextBox 7">
            <a:extLst>
              <a:ext uri="{FF2B5EF4-FFF2-40B4-BE49-F238E27FC236}">
                <a16:creationId xmlns:a16="http://schemas.microsoft.com/office/drawing/2014/main" id="{14362BA0-6405-469E-A91A-034038B551FA}"/>
              </a:ext>
            </a:extLst>
          </p:cNvPr>
          <p:cNvSpPr txBox="1"/>
          <p:nvPr/>
        </p:nvSpPr>
        <p:spPr>
          <a:xfrm>
            <a:off x="5757962" y="1337962"/>
            <a:ext cx="899886" cy="923330"/>
          </a:xfrm>
          <a:prstGeom prst="rect">
            <a:avLst/>
          </a:prstGeom>
          <a:noFill/>
        </p:spPr>
        <p:txBody>
          <a:bodyPr wrap="square" rtlCol="0">
            <a:spAutoFit/>
          </a:bodyPr>
          <a:lstStyle/>
          <a:p>
            <a:endParaRPr lang="en-AU" sz="1400" dirty="0">
              <a:solidFill>
                <a:schemeClr val="bg1"/>
              </a:solidFill>
            </a:endParaRPr>
          </a:p>
          <a:p>
            <a:r>
              <a:rPr lang="en-AU" sz="1600" dirty="0">
                <a:solidFill>
                  <a:schemeClr val="bg1"/>
                </a:solidFill>
              </a:rPr>
              <a:t>Results</a:t>
            </a:r>
          </a:p>
          <a:p>
            <a:endParaRPr lang="en-AU" dirty="0">
              <a:solidFill>
                <a:schemeClr val="bg1"/>
              </a:solidFill>
            </a:endParaRPr>
          </a:p>
        </p:txBody>
      </p:sp>
      <p:sp>
        <p:nvSpPr>
          <p:cNvPr id="9" name="TextBox 8">
            <a:extLst>
              <a:ext uri="{FF2B5EF4-FFF2-40B4-BE49-F238E27FC236}">
                <a16:creationId xmlns:a16="http://schemas.microsoft.com/office/drawing/2014/main" id="{6B87E0B6-B63C-4018-98FA-A3A5EE931506}"/>
              </a:ext>
            </a:extLst>
          </p:cNvPr>
          <p:cNvSpPr txBox="1"/>
          <p:nvPr/>
        </p:nvSpPr>
        <p:spPr>
          <a:xfrm>
            <a:off x="3628570" y="2606854"/>
            <a:ext cx="1378858" cy="707886"/>
          </a:xfrm>
          <a:prstGeom prst="rect">
            <a:avLst/>
          </a:prstGeom>
          <a:noFill/>
        </p:spPr>
        <p:txBody>
          <a:bodyPr wrap="square" rtlCol="0">
            <a:spAutoFit/>
          </a:bodyPr>
          <a:lstStyle/>
          <a:p>
            <a:r>
              <a:rPr lang="en-AU" sz="1600" dirty="0">
                <a:solidFill>
                  <a:schemeClr val="bg1"/>
                </a:solidFill>
              </a:rPr>
              <a:t>Quantitative</a:t>
            </a:r>
          </a:p>
          <a:p>
            <a:endParaRPr lang="en-AU" dirty="0">
              <a:solidFill>
                <a:schemeClr val="bg1"/>
              </a:solidFill>
            </a:endParaRPr>
          </a:p>
        </p:txBody>
      </p:sp>
      <p:sp>
        <p:nvSpPr>
          <p:cNvPr id="10" name="Arrow: Right 9">
            <a:extLst>
              <a:ext uri="{FF2B5EF4-FFF2-40B4-BE49-F238E27FC236}">
                <a16:creationId xmlns:a16="http://schemas.microsoft.com/office/drawing/2014/main" id="{8B4DAC58-DF15-4387-98E9-3C78DDA14208}"/>
              </a:ext>
            </a:extLst>
          </p:cNvPr>
          <p:cNvSpPr/>
          <p:nvPr/>
        </p:nvSpPr>
        <p:spPr bwMode="auto">
          <a:xfrm>
            <a:off x="3185885" y="1716364"/>
            <a:ext cx="2119086" cy="14023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1" name="Arrow: Right 10">
            <a:extLst>
              <a:ext uri="{FF2B5EF4-FFF2-40B4-BE49-F238E27FC236}">
                <a16:creationId xmlns:a16="http://schemas.microsoft.com/office/drawing/2014/main" id="{9A52178B-C6EF-488F-A813-A188C6B6C34F}"/>
              </a:ext>
            </a:extLst>
          </p:cNvPr>
          <p:cNvSpPr/>
          <p:nvPr/>
        </p:nvSpPr>
        <p:spPr bwMode="auto">
          <a:xfrm rot="16200000">
            <a:off x="3976918" y="2133598"/>
            <a:ext cx="529771" cy="126365"/>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Tree>
    <p:extLst>
      <p:ext uri="{BB962C8B-B14F-4D97-AF65-F5344CB8AC3E}">
        <p14:creationId xmlns:p14="http://schemas.microsoft.com/office/powerpoint/2010/main" val="210410824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A26F87-3972-46F2-A5E6-4AE595D31DE6}"/>
              </a:ext>
            </a:extLst>
          </p:cNvPr>
          <p:cNvSpPr>
            <a:spLocks noGrp="1"/>
          </p:cNvSpPr>
          <p:nvPr>
            <p:ph type="body" sz="quarter" idx="11"/>
          </p:nvPr>
        </p:nvSpPr>
        <p:spPr/>
        <p:txBody>
          <a:bodyPr/>
          <a:lstStyle/>
          <a:p>
            <a:r>
              <a:rPr lang="en-AU" sz="2400" dirty="0"/>
              <a:t>c. QUAL and QUAN methods used equally and in parallel</a:t>
            </a:r>
          </a:p>
          <a:p>
            <a:endParaRPr lang="en-AU" dirty="0"/>
          </a:p>
        </p:txBody>
      </p:sp>
      <p:sp>
        <p:nvSpPr>
          <p:cNvPr id="3" name="Text Placeholder 2">
            <a:extLst>
              <a:ext uri="{FF2B5EF4-FFF2-40B4-BE49-F238E27FC236}">
                <a16:creationId xmlns:a16="http://schemas.microsoft.com/office/drawing/2014/main" id="{1EA0070E-6BAB-49A2-93A6-BD15556E1ADA}"/>
              </a:ext>
            </a:extLst>
          </p:cNvPr>
          <p:cNvSpPr>
            <a:spLocks noGrp="1"/>
          </p:cNvSpPr>
          <p:nvPr>
            <p:ph type="body" sz="quarter" idx="12"/>
          </p:nvPr>
        </p:nvSpPr>
        <p:spPr>
          <a:xfrm>
            <a:off x="406057" y="2970645"/>
            <a:ext cx="7467555" cy="976081"/>
          </a:xfrm>
        </p:spPr>
        <p:txBody>
          <a:bodyPr/>
          <a:lstStyle/>
          <a:p>
            <a:pPr marL="0" indent="0">
              <a:buNone/>
            </a:pPr>
            <a:r>
              <a:rPr lang="en-AU" sz="1600" dirty="0"/>
              <a:t>Starting to become more common in medical/ epidemiological research </a:t>
            </a:r>
          </a:p>
          <a:p>
            <a:pPr marL="0" indent="0">
              <a:buNone/>
            </a:pPr>
            <a:endParaRPr lang="en-AU" sz="1600" dirty="0"/>
          </a:p>
          <a:p>
            <a:pPr marL="0" indent="0">
              <a:buNone/>
            </a:pPr>
            <a:r>
              <a:rPr lang="en-AU" sz="1600" dirty="0"/>
              <a:t>e.g. evaluation of community-based prevention programs - quasi-experimentation (lack of control group, difficulties with random assignment) </a:t>
            </a:r>
          </a:p>
          <a:p>
            <a:endParaRPr lang="en-AU" dirty="0"/>
          </a:p>
        </p:txBody>
      </p:sp>
      <p:sp>
        <p:nvSpPr>
          <p:cNvPr id="4" name="Rectangle 3">
            <a:extLst>
              <a:ext uri="{FF2B5EF4-FFF2-40B4-BE49-F238E27FC236}">
                <a16:creationId xmlns:a16="http://schemas.microsoft.com/office/drawing/2014/main" id="{F30055DC-2F45-462A-B585-32909FB824F5}"/>
              </a:ext>
            </a:extLst>
          </p:cNvPr>
          <p:cNvSpPr/>
          <p:nvPr/>
        </p:nvSpPr>
        <p:spPr bwMode="auto">
          <a:xfrm>
            <a:off x="460828" y="1413665"/>
            <a:ext cx="2119086" cy="892628"/>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Oval 4">
            <a:extLst>
              <a:ext uri="{FF2B5EF4-FFF2-40B4-BE49-F238E27FC236}">
                <a16:creationId xmlns:a16="http://schemas.microsoft.com/office/drawing/2014/main" id="{CF57D2C1-EC43-4301-81A8-4AEF8135D3B5}"/>
              </a:ext>
            </a:extLst>
          </p:cNvPr>
          <p:cNvSpPr/>
          <p:nvPr/>
        </p:nvSpPr>
        <p:spPr bwMode="auto">
          <a:xfrm>
            <a:off x="3744684" y="1291773"/>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6" name="TextBox 5">
            <a:extLst>
              <a:ext uri="{FF2B5EF4-FFF2-40B4-BE49-F238E27FC236}">
                <a16:creationId xmlns:a16="http://schemas.microsoft.com/office/drawing/2014/main" id="{33609DFE-7DBA-4E5C-8B23-39F87C99F8EB}"/>
              </a:ext>
            </a:extLst>
          </p:cNvPr>
          <p:cNvSpPr txBox="1"/>
          <p:nvPr/>
        </p:nvSpPr>
        <p:spPr>
          <a:xfrm>
            <a:off x="582387" y="1687323"/>
            <a:ext cx="1770742" cy="338554"/>
          </a:xfrm>
          <a:prstGeom prst="rect">
            <a:avLst/>
          </a:prstGeom>
          <a:noFill/>
        </p:spPr>
        <p:txBody>
          <a:bodyPr wrap="square" rtlCol="0">
            <a:spAutoFit/>
          </a:bodyPr>
          <a:lstStyle/>
          <a:p>
            <a:pPr algn="ctr"/>
            <a:r>
              <a:rPr lang="en-AU" sz="1600" dirty="0">
                <a:solidFill>
                  <a:schemeClr val="bg1"/>
                </a:solidFill>
              </a:rPr>
              <a:t>Qualitative</a:t>
            </a:r>
            <a:endParaRPr lang="en-AU" dirty="0">
              <a:solidFill>
                <a:schemeClr val="bg1"/>
              </a:solidFill>
            </a:endParaRPr>
          </a:p>
        </p:txBody>
      </p:sp>
      <p:sp>
        <p:nvSpPr>
          <p:cNvPr id="7" name="TextBox 6">
            <a:extLst>
              <a:ext uri="{FF2B5EF4-FFF2-40B4-BE49-F238E27FC236}">
                <a16:creationId xmlns:a16="http://schemas.microsoft.com/office/drawing/2014/main" id="{82C1F42F-1D0F-47AC-9CF0-5AB67A3CD0CF}"/>
              </a:ext>
            </a:extLst>
          </p:cNvPr>
          <p:cNvSpPr txBox="1"/>
          <p:nvPr/>
        </p:nvSpPr>
        <p:spPr>
          <a:xfrm>
            <a:off x="3906281" y="1461055"/>
            <a:ext cx="899886" cy="923330"/>
          </a:xfrm>
          <a:prstGeom prst="rect">
            <a:avLst/>
          </a:prstGeom>
          <a:noFill/>
        </p:spPr>
        <p:txBody>
          <a:bodyPr wrap="square" rtlCol="0">
            <a:spAutoFit/>
          </a:bodyPr>
          <a:lstStyle/>
          <a:p>
            <a:endParaRPr lang="en-AU" sz="1400" dirty="0">
              <a:solidFill>
                <a:schemeClr val="bg1"/>
              </a:solidFill>
            </a:endParaRPr>
          </a:p>
          <a:p>
            <a:r>
              <a:rPr lang="en-AU" sz="1600" dirty="0">
                <a:solidFill>
                  <a:schemeClr val="bg1"/>
                </a:solidFill>
              </a:rPr>
              <a:t>Results</a:t>
            </a:r>
          </a:p>
          <a:p>
            <a:endParaRPr lang="en-AU" dirty="0">
              <a:solidFill>
                <a:schemeClr val="bg1"/>
              </a:solidFill>
            </a:endParaRPr>
          </a:p>
        </p:txBody>
      </p:sp>
      <p:sp>
        <p:nvSpPr>
          <p:cNvPr id="9" name="Rectangle 8">
            <a:extLst>
              <a:ext uri="{FF2B5EF4-FFF2-40B4-BE49-F238E27FC236}">
                <a16:creationId xmlns:a16="http://schemas.microsoft.com/office/drawing/2014/main" id="{8A2D635C-804B-4225-914F-C8CD59784E21}"/>
              </a:ext>
            </a:extLst>
          </p:cNvPr>
          <p:cNvSpPr/>
          <p:nvPr/>
        </p:nvSpPr>
        <p:spPr bwMode="auto">
          <a:xfrm>
            <a:off x="6222981" y="1413667"/>
            <a:ext cx="2119086" cy="892628"/>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0" name="TextBox 9">
            <a:extLst>
              <a:ext uri="{FF2B5EF4-FFF2-40B4-BE49-F238E27FC236}">
                <a16:creationId xmlns:a16="http://schemas.microsoft.com/office/drawing/2014/main" id="{CC28749C-ECDB-4B22-8BCC-F97E8083FE6D}"/>
              </a:ext>
            </a:extLst>
          </p:cNvPr>
          <p:cNvSpPr txBox="1"/>
          <p:nvPr/>
        </p:nvSpPr>
        <p:spPr>
          <a:xfrm>
            <a:off x="6344540" y="1687325"/>
            <a:ext cx="1770742" cy="338554"/>
          </a:xfrm>
          <a:prstGeom prst="rect">
            <a:avLst/>
          </a:prstGeom>
          <a:noFill/>
        </p:spPr>
        <p:txBody>
          <a:bodyPr wrap="square" rtlCol="0">
            <a:spAutoFit/>
          </a:bodyPr>
          <a:lstStyle/>
          <a:p>
            <a:pPr algn="ctr"/>
            <a:r>
              <a:rPr lang="en-AU" sz="1600" dirty="0">
                <a:solidFill>
                  <a:schemeClr val="bg1"/>
                </a:solidFill>
              </a:rPr>
              <a:t>Quantitative</a:t>
            </a:r>
            <a:endParaRPr lang="en-AU" dirty="0">
              <a:solidFill>
                <a:schemeClr val="bg1"/>
              </a:solidFill>
            </a:endParaRPr>
          </a:p>
        </p:txBody>
      </p:sp>
      <p:sp>
        <p:nvSpPr>
          <p:cNvPr id="11" name="Arrow: Right 10">
            <a:extLst>
              <a:ext uri="{FF2B5EF4-FFF2-40B4-BE49-F238E27FC236}">
                <a16:creationId xmlns:a16="http://schemas.microsoft.com/office/drawing/2014/main" id="{BF246E94-BF44-4B14-8151-CF012EC8F8A5}"/>
              </a:ext>
            </a:extLst>
          </p:cNvPr>
          <p:cNvSpPr/>
          <p:nvPr/>
        </p:nvSpPr>
        <p:spPr bwMode="auto">
          <a:xfrm rot="10800000">
            <a:off x="5183403" y="1783033"/>
            <a:ext cx="840026"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2" name="Arrow: Right 11">
            <a:extLst>
              <a:ext uri="{FF2B5EF4-FFF2-40B4-BE49-F238E27FC236}">
                <a16:creationId xmlns:a16="http://schemas.microsoft.com/office/drawing/2014/main" id="{FA1384B0-AE40-4360-AA15-51DE69EE554F}"/>
              </a:ext>
            </a:extLst>
          </p:cNvPr>
          <p:cNvSpPr/>
          <p:nvPr/>
        </p:nvSpPr>
        <p:spPr bwMode="auto">
          <a:xfrm>
            <a:off x="2742286" y="1776164"/>
            <a:ext cx="840026"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Tree>
    <p:extLst>
      <p:ext uri="{BB962C8B-B14F-4D97-AF65-F5344CB8AC3E}">
        <p14:creationId xmlns:p14="http://schemas.microsoft.com/office/powerpoint/2010/main" val="181483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0BB3C88-6046-448E-B9D2-C6A5C10FCBB5}"/>
              </a:ext>
            </a:extLst>
          </p:cNvPr>
          <p:cNvSpPr>
            <a:spLocks noGrp="1"/>
          </p:cNvSpPr>
          <p:nvPr>
            <p:ph type="body" sz="quarter" idx="11"/>
          </p:nvPr>
        </p:nvSpPr>
        <p:spPr/>
        <p:txBody>
          <a:bodyPr/>
          <a:lstStyle/>
          <a:p>
            <a:r>
              <a:rPr lang="en-AU" sz="1800" dirty="0" err="1"/>
              <a:t>Hawe</a:t>
            </a:r>
            <a:r>
              <a:rPr lang="en-AU" sz="1800" dirty="0"/>
              <a:t> P, </a:t>
            </a:r>
            <a:r>
              <a:rPr lang="en-AU" sz="1800" dirty="0" err="1"/>
              <a:t>Shiell</a:t>
            </a:r>
            <a:r>
              <a:rPr lang="en-AU" sz="1800" dirty="0"/>
              <a:t> A, Riley T, Gold L. (2004) Methods for exploring implementation variation and local context within a cluster randomised community intervention. J Epidemiology Community Health</a:t>
            </a:r>
          </a:p>
          <a:p>
            <a:endParaRPr lang="en-AU" dirty="0"/>
          </a:p>
        </p:txBody>
      </p:sp>
      <p:sp>
        <p:nvSpPr>
          <p:cNvPr id="3" name="Text Placeholder 2">
            <a:extLst>
              <a:ext uri="{FF2B5EF4-FFF2-40B4-BE49-F238E27FC236}">
                <a16:creationId xmlns:a16="http://schemas.microsoft.com/office/drawing/2014/main" id="{1E4E4027-1F24-47AC-82A6-31A19CA3CD43}"/>
              </a:ext>
            </a:extLst>
          </p:cNvPr>
          <p:cNvSpPr>
            <a:spLocks noGrp="1"/>
          </p:cNvSpPr>
          <p:nvPr>
            <p:ph type="body" sz="quarter" idx="12"/>
          </p:nvPr>
        </p:nvSpPr>
        <p:spPr>
          <a:xfrm>
            <a:off x="416209" y="1455060"/>
            <a:ext cx="8280751" cy="2504435"/>
          </a:xfrm>
        </p:spPr>
        <p:txBody>
          <a:bodyPr/>
          <a:lstStyle/>
          <a:p>
            <a:pPr>
              <a:buFont typeface="Wingdings" panose="05000000000000000000" pitchFamily="2" charset="2"/>
              <a:buChar char="§"/>
            </a:pPr>
            <a:r>
              <a:rPr lang="en-AU" sz="1600" dirty="0"/>
              <a:t>To understand how local context influences implementation of a community-based strategy to promote maternal health after childbirth to reduce postnatal depression </a:t>
            </a:r>
          </a:p>
          <a:p>
            <a:pPr>
              <a:buFont typeface="Wingdings" panose="05000000000000000000" pitchFamily="2" charset="2"/>
              <a:buChar char="§"/>
            </a:pPr>
            <a:endParaRPr lang="en-AU" sz="1600" dirty="0"/>
          </a:p>
          <a:p>
            <a:pPr>
              <a:buFont typeface="Wingdings" panose="05000000000000000000" pitchFamily="2" charset="2"/>
              <a:buChar char="§"/>
            </a:pPr>
            <a:r>
              <a:rPr lang="en-AU" sz="1600" dirty="0"/>
              <a:t>8 intervention communities </a:t>
            </a:r>
          </a:p>
          <a:p>
            <a:pPr>
              <a:buFont typeface="Wingdings" panose="05000000000000000000" pitchFamily="2" charset="2"/>
              <a:buChar char="§"/>
            </a:pPr>
            <a:endParaRPr lang="en-AU" sz="1600" dirty="0"/>
          </a:p>
          <a:p>
            <a:pPr>
              <a:buFont typeface="Wingdings" panose="05000000000000000000" pitchFamily="2" charset="2"/>
              <a:buChar char="§"/>
            </a:pPr>
            <a:r>
              <a:rPr lang="en-AU" sz="1600" dirty="0"/>
              <a:t>FT community development officer in each community working with a local steering committee </a:t>
            </a:r>
          </a:p>
          <a:p>
            <a:pPr>
              <a:buFont typeface="Wingdings" panose="05000000000000000000" pitchFamily="2" charset="2"/>
              <a:buChar char="§"/>
            </a:pPr>
            <a:endParaRPr lang="en-AU" sz="1600" dirty="0"/>
          </a:p>
          <a:p>
            <a:pPr>
              <a:buFont typeface="Wingdings" panose="05000000000000000000" pitchFamily="2" charset="2"/>
              <a:buChar char="§"/>
            </a:pPr>
            <a:r>
              <a:rPr lang="en-AU" sz="1600" dirty="0"/>
              <a:t>Intervention: professional education and development for practitioners and maternal/ child health nurses + information kit for mothers + strategies to create mother friendly environments </a:t>
            </a:r>
          </a:p>
          <a:p>
            <a:endParaRPr lang="en-AU" dirty="0"/>
          </a:p>
        </p:txBody>
      </p:sp>
    </p:spTree>
    <p:extLst>
      <p:ext uri="{BB962C8B-B14F-4D97-AF65-F5344CB8AC3E}">
        <p14:creationId xmlns:p14="http://schemas.microsoft.com/office/powerpoint/2010/main" val="421970780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A26F87-3972-46F2-A5E6-4AE595D31DE6}"/>
              </a:ext>
            </a:extLst>
          </p:cNvPr>
          <p:cNvSpPr>
            <a:spLocks noGrp="1"/>
          </p:cNvSpPr>
          <p:nvPr>
            <p:ph type="body" sz="quarter" idx="11"/>
          </p:nvPr>
        </p:nvSpPr>
        <p:spPr/>
        <p:txBody>
          <a:bodyPr/>
          <a:lstStyle/>
          <a:p>
            <a:r>
              <a:rPr lang="en-AU" sz="1800" dirty="0" err="1"/>
              <a:t>Hawe</a:t>
            </a:r>
            <a:r>
              <a:rPr lang="en-AU" sz="1800" dirty="0"/>
              <a:t> P, </a:t>
            </a:r>
            <a:r>
              <a:rPr lang="en-AU" sz="1800" dirty="0" err="1"/>
              <a:t>Shiell</a:t>
            </a:r>
            <a:r>
              <a:rPr lang="en-AU" sz="1800" dirty="0"/>
              <a:t> A, Riley T, Gold L. (2004) Methods for exploring implementation variation and local context within a cluster randomised community intervention. J Epidemiology Community Health</a:t>
            </a:r>
          </a:p>
          <a:p>
            <a:endParaRPr lang="en-AU" dirty="0"/>
          </a:p>
        </p:txBody>
      </p:sp>
      <p:sp>
        <p:nvSpPr>
          <p:cNvPr id="3" name="Text Placeholder 2">
            <a:extLst>
              <a:ext uri="{FF2B5EF4-FFF2-40B4-BE49-F238E27FC236}">
                <a16:creationId xmlns:a16="http://schemas.microsoft.com/office/drawing/2014/main" id="{1EA0070E-6BAB-49A2-93A6-BD15556E1ADA}"/>
              </a:ext>
            </a:extLst>
          </p:cNvPr>
          <p:cNvSpPr>
            <a:spLocks noGrp="1"/>
          </p:cNvSpPr>
          <p:nvPr>
            <p:ph type="body" sz="quarter" idx="12"/>
          </p:nvPr>
        </p:nvSpPr>
        <p:spPr>
          <a:xfrm>
            <a:off x="210117" y="2721432"/>
            <a:ext cx="3120913" cy="1284513"/>
          </a:xfrm>
        </p:spPr>
        <p:txBody>
          <a:bodyPr/>
          <a:lstStyle/>
          <a:p>
            <a:pPr marL="0" indent="0">
              <a:buNone/>
            </a:pPr>
            <a:r>
              <a:rPr lang="en-AU" sz="1200" dirty="0"/>
              <a:t>- narratives with fieldworkers to understand factors influencing program implementation over time (n=8) </a:t>
            </a:r>
          </a:p>
          <a:p>
            <a:endParaRPr lang="en-AU" sz="1200" dirty="0"/>
          </a:p>
          <a:p>
            <a:pPr marL="0" indent="0">
              <a:buNone/>
            </a:pPr>
            <a:r>
              <a:rPr lang="en-AU" sz="1200" dirty="0"/>
              <a:t>- key informant interviews from community stakeholders (n=30 in each of 8 communities = 240) </a:t>
            </a:r>
          </a:p>
          <a:p>
            <a:endParaRPr lang="en-AU" sz="1200" dirty="0"/>
          </a:p>
          <a:p>
            <a:endParaRPr lang="en-AU" dirty="0"/>
          </a:p>
        </p:txBody>
      </p:sp>
      <p:sp>
        <p:nvSpPr>
          <p:cNvPr id="4" name="Rectangle 3">
            <a:extLst>
              <a:ext uri="{FF2B5EF4-FFF2-40B4-BE49-F238E27FC236}">
                <a16:creationId xmlns:a16="http://schemas.microsoft.com/office/drawing/2014/main" id="{F30055DC-2F45-462A-B585-32909FB824F5}"/>
              </a:ext>
            </a:extLst>
          </p:cNvPr>
          <p:cNvSpPr/>
          <p:nvPr/>
        </p:nvSpPr>
        <p:spPr bwMode="auto">
          <a:xfrm>
            <a:off x="460828" y="1638635"/>
            <a:ext cx="2119086" cy="892628"/>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Oval 4">
            <a:extLst>
              <a:ext uri="{FF2B5EF4-FFF2-40B4-BE49-F238E27FC236}">
                <a16:creationId xmlns:a16="http://schemas.microsoft.com/office/drawing/2014/main" id="{CF57D2C1-EC43-4301-81A8-4AEF8135D3B5}"/>
              </a:ext>
            </a:extLst>
          </p:cNvPr>
          <p:cNvSpPr/>
          <p:nvPr/>
        </p:nvSpPr>
        <p:spPr bwMode="auto">
          <a:xfrm>
            <a:off x="3744684" y="1516743"/>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6" name="TextBox 5">
            <a:extLst>
              <a:ext uri="{FF2B5EF4-FFF2-40B4-BE49-F238E27FC236}">
                <a16:creationId xmlns:a16="http://schemas.microsoft.com/office/drawing/2014/main" id="{33609DFE-7DBA-4E5C-8B23-39F87C99F8EB}"/>
              </a:ext>
            </a:extLst>
          </p:cNvPr>
          <p:cNvSpPr txBox="1"/>
          <p:nvPr/>
        </p:nvSpPr>
        <p:spPr>
          <a:xfrm>
            <a:off x="582387" y="1912293"/>
            <a:ext cx="1770742" cy="338554"/>
          </a:xfrm>
          <a:prstGeom prst="rect">
            <a:avLst/>
          </a:prstGeom>
          <a:noFill/>
        </p:spPr>
        <p:txBody>
          <a:bodyPr wrap="square" rtlCol="0">
            <a:spAutoFit/>
          </a:bodyPr>
          <a:lstStyle/>
          <a:p>
            <a:pPr algn="ctr"/>
            <a:r>
              <a:rPr lang="en-AU" sz="1600" dirty="0">
                <a:solidFill>
                  <a:schemeClr val="bg1"/>
                </a:solidFill>
              </a:rPr>
              <a:t>Qualitative</a:t>
            </a:r>
            <a:endParaRPr lang="en-AU" dirty="0">
              <a:solidFill>
                <a:schemeClr val="bg1"/>
              </a:solidFill>
            </a:endParaRPr>
          </a:p>
        </p:txBody>
      </p:sp>
      <p:sp>
        <p:nvSpPr>
          <p:cNvPr id="7" name="TextBox 6">
            <a:extLst>
              <a:ext uri="{FF2B5EF4-FFF2-40B4-BE49-F238E27FC236}">
                <a16:creationId xmlns:a16="http://schemas.microsoft.com/office/drawing/2014/main" id="{82C1F42F-1D0F-47AC-9CF0-5AB67A3CD0CF}"/>
              </a:ext>
            </a:extLst>
          </p:cNvPr>
          <p:cNvSpPr txBox="1"/>
          <p:nvPr/>
        </p:nvSpPr>
        <p:spPr>
          <a:xfrm>
            <a:off x="3955141" y="1686025"/>
            <a:ext cx="899886" cy="892552"/>
          </a:xfrm>
          <a:prstGeom prst="rect">
            <a:avLst/>
          </a:prstGeom>
          <a:noFill/>
        </p:spPr>
        <p:txBody>
          <a:bodyPr wrap="square" rtlCol="0">
            <a:spAutoFit/>
          </a:bodyPr>
          <a:lstStyle/>
          <a:p>
            <a:endParaRPr lang="en-AU" sz="1400" dirty="0">
              <a:solidFill>
                <a:schemeClr val="bg1"/>
              </a:solidFill>
            </a:endParaRPr>
          </a:p>
          <a:p>
            <a:r>
              <a:rPr lang="en-AU" sz="1400" dirty="0">
                <a:solidFill>
                  <a:schemeClr val="bg1"/>
                </a:solidFill>
              </a:rPr>
              <a:t>Results</a:t>
            </a:r>
          </a:p>
          <a:p>
            <a:endParaRPr lang="en-AU" dirty="0">
              <a:solidFill>
                <a:schemeClr val="bg1"/>
              </a:solidFill>
            </a:endParaRPr>
          </a:p>
        </p:txBody>
      </p:sp>
      <p:sp>
        <p:nvSpPr>
          <p:cNvPr id="9" name="Rectangle 8">
            <a:extLst>
              <a:ext uri="{FF2B5EF4-FFF2-40B4-BE49-F238E27FC236}">
                <a16:creationId xmlns:a16="http://schemas.microsoft.com/office/drawing/2014/main" id="{8A2D635C-804B-4225-914F-C8CD59784E21}"/>
              </a:ext>
            </a:extLst>
          </p:cNvPr>
          <p:cNvSpPr/>
          <p:nvPr/>
        </p:nvSpPr>
        <p:spPr bwMode="auto">
          <a:xfrm>
            <a:off x="6222981" y="1638637"/>
            <a:ext cx="2119086" cy="892628"/>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0" name="TextBox 9">
            <a:extLst>
              <a:ext uri="{FF2B5EF4-FFF2-40B4-BE49-F238E27FC236}">
                <a16:creationId xmlns:a16="http://schemas.microsoft.com/office/drawing/2014/main" id="{CC28749C-ECDB-4B22-8BCC-F97E8083FE6D}"/>
              </a:ext>
            </a:extLst>
          </p:cNvPr>
          <p:cNvSpPr txBox="1"/>
          <p:nvPr/>
        </p:nvSpPr>
        <p:spPr>
          <a:xfrm>
            <a:off x="6344540" y="1912295"/>
            <a:ext cx="1770742" cy="338554"/>
          </a:xfrm>
          <a:prstGeom prst="rect">
            <a:avLst/>
          </a:prstGeom>
          <a:noFill/>
        </p:spPr>
        <p:txBody>
          <a:bodyPr wrap="square" rtlCol="0">
            <a:spAutoFit/>
          </a:bodyPr>
          <a:lstStyle/>
          <a:p>
            <a:pPr algn="ctr"/>
            <a:r>
              <a:rPr lang="en-AU" sz="1600" dirty="0">
                <a:solidFill>
                  <a:schemeClr val="bg1"/>
                </a:solidFill>
              </a:rPr>
              <a:t>Quantitative</a:t>
            </a:r>
            <a:endParaRPr lang="en-AU" dirty="0">
              <a:solidFill>
                <a:schemeClr val="bg1"/>
              </a:solidFill>
            </a:endParaRPr>
          </a:p>
        </p:txBody>
      </p:sp>
      <p:sp>
        <p:nvSpPr>
          <p:cNvPr id="11" name="Arrow: Right 10">
            <a:extLst>
              <a:ext uri="{FF2B5EF4-FFF2-40B4-BE49-F238E27FC236}">
                <a16:creationId xmlns:a16="http://schemas.microsoft.com/office/drawing/2014/main" id="{BF246E94-BF44-4B14-8151-CF012EC8F8A5}"/>
              </a:ext>
            </a:extLst>
          </p:cNvPr>
          <p:cNvSpPr/>
          <p:nvPr/>
        </p:nvSpPr>
        <p:spPr bwMode="auto">
          <a:xfrm rot="10800000">
            <a:off x="5183403" y="2008003"/>
            <a:ext cx="840026"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2" name="Arrow: Right 11">
            <a:extLst>
              <a:ext uri="{FF2B5EF4-FFF2-40B4-BE49-F238E27FC236}">
                <a16:creationId xmlns:a16="http://schemas.microsoft.com/office/drawing/2014/main" id="{FA1384B0-AE40-4360-AA15-51DE69EE554F}"/>
              </a:ext>
            </a:extLst>
          </p:cNvPr>
          <p:cNvSpPr/>
          <p:nvPr/>
        </p:nvSpPr>
        <p:spPr bwMode="auto">
          <a:xfrm>
            <a:off x="2742286" y="2001134"/>
            <a:ext cx="840026"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3" name="Text Placeholder 2">
            <a:extLst>
              <a:ext uri="{FF2B5EF4-FFF2-40B4-BE49-F238E27FC236}">
                <a16:creationId xmlns:a16="http://schemas.microsoft.com/office/drawing/2014/main" id="{3F74313F-3BB4-4E1A-84A3-1A24CDD95AFD}"/>
              </a:ext>
            </a:extLst>
          </p:cNvPr>
          <p:cNvSpPr txBox="1">
            <a:spLocks/>
          </p:cNvSpPr>
          <p:nvPr/>
        </p:nvSpPr>
        <p:spPr>
          <a:xfrm>
            <a:off x="5877920" y="2721434"/>
            <a:ext cx="2910481" cy="1284513"/>
          </a:xfrm>
          <a:prstGeom prst="rect">
            <a:avLst/>
          </a:prstGeom>
        </p:spPr>
        <p:txBody>
          <a:bodyPr/>
          <a:lstStyle>
            <a:lvl1pPr marL="342900" indent="-342900" algn="l" rtl="0" eaLnBrk="1" fontAlgn="base" hangingPunct="1">
              <a:lnSpc>
                <a:spcPct val="90000"/>
              </a:lnSpc>
              <a:spcBef>
                <a:spcPts val="0"/>
              </a:spcBef>
              <a:spcAft>
                <a:spcPts val="0"/>
              </a:spcAft>
              <a:buFont typeface="Arial" panose="020B0604020202020204" pitchFamily="34" charset="0"/>
              <a:buChar char="•"/>
              <a:defRPr sz="2400" b="0" baseline="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0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None/>
            </a:pPr>
            <a:r>
              <a:rPr lang="en-AU" sz="1200" dirty="0"/>
              <a:t>- inter-organisational network surveys within communities (e.g. density of ties) </a:t>
            </a:r>
          </a:p>
          <a:p>
            <a:endParaRPr lang="en-AU" sz="1200" dirty="0"/>
          </a:p>
          <a:p>
            <a:pPr marL="0" indent="0">
              <a:buNone/>
            </a:pPr>
            <a:r>
              <a:rPr lang="en-AU" sz="1200" dirty="0"/>
              <a:t>- track # of activities and events implemented</a:t>
            </a:r>
          </a:p>
          <a:p>
            <a:endParaRPr lang="en-AU" sz="1200" kern="0" dirty="0"/>
          </a:p>
          <a:p>
            <a:endParaRPr lang="en-AU" kern="0" dirty="0"/>
          </a:p>
        </p:txBody>
      </p:sp>
    </p:spTree>
    <p:extLst>
      <p:ext uri="{BB962C8B-B14F-4D97-AF65-F5344CB8AC3E}">
        <p14:creationId xmlns:p14="http://schemas.microsoft.com/office/powerpoint/2010/main" val="374935549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9569F2-3AC3-48EE-967B-B4377FD9EA5E}"/>
              </a:ext>
            </a:extLst>
          </p:cNvPr>
          <p:cNvSpPr>
            <a:spLocks noGrp="1"/>
          </p:cNvSpPr>
          <p:nvPr>
            <p:ph type="body" sz="quarter" idx="11"/>
          </p:nvPr>
        </p:nvSpPr>
        <p:spPr>
          <a:xfrm>
            <a:off x="416217" y="131085"/>
            <a:ext cx="8290903" cy="647700"/>
          </a:xfrm>
        </p:spPr>
        <p:txBody>
          <a:bodyPr/>
          <a:lstStyle/>
          <a:p>
            <a:r>
              <a:rPr lang="en-AU" sz="2400" dirty="0"/>
              <a:t>QUAL and QUAN methods are combined to INITIATE a new perspective</a:t>
            </a:r>
          </a:p>
        </p:txBody>
      </p:sp>
      <p:sp>
        <p:nvSpPr>
          <p:cNvPr id="3" name="Text Placeholder 2">
            <a:extLst>
              <a:ext uri="{FF2B5EF4-FFF2-40B4-BE49-F238E27FC236}">
                <a16:creationId xmlns:a16="http://schemas.microsoft.com/office/drawing/2014/main" id="{67FFED77-B93A-4438-A4F1-18969CD304B4}"/>
              </a:ext>
            </a:extLst>
          </p:cNvPr>
          <p:cNvSpPr>
            <a:spLocks noGrp="1"/>
          </p:cNvSpPr>
          <p:nvPr>
            <p:ph type="body" sz="quarter" idx="12"/>
          </p:nvPr>
        </p:nvSpPr>
        <p:spPr>
          <a:xfrm>
            <a:off x="526147" y="3175885"/>
            <a:ext cx="6193968" cy="792005"/>
          </a:xfrm>
        </p:spPr>
        <p:txBody>
          <a:bodyPr/>
          <a:lstStyle/>
          <a:p>
            <a:pPr>
              <a:buFont typeface="Wingdings" panose="05000000000000000000" pitchFamily="2" charset="2"/>
              <a:buChar char="Ø"/>
            </a:pPr>
            <a:r>
              <a:rPr lang="en-AU" sz="1200" dirty="0"/>
              <a:t>Aims to uncover “paradox” or contradiction, new perspectives or frameworks; recasts questions or results from one method with questions or results from the other method</a:t>
            </a:r>
          </a:p>
          <a:p>
            <a:pPr>
              <a:buFont typeface="Wingdings" panose="05000000000000000000" pitchFamily="2" charset="2"/>
              <a:buChar char="Ø"/>
            </a:pPr>
            <a:endParaRPr lang="en-AU" sz="1200" dirty="0"/>
          </a:p>
          <a:p>
            <a:pPr>
              <a:buFont typeface="Wingdings" panose="05000000000000000000" pitchFamily="2" charset="2"/>
              <a:buChar char="Ø"/>
            </a:pPr>
            <a:r>
              <a:rPr lang="en-AU" sz="1200" dirty="0"/>
              <a:t>Challenges the status quo</a:t>
            </a:r>
            <a:endParaRPr lang="en-AU" dirty="0"/>
          </a:p>
        </p:txBody>
      </p:sp>
      <p:sp>
        <p:nvSpPr>
          <p:cNvPr id="4" name="Rectangle 3">
            <a:extLst>
              <a:ext uri="{FF2B5EF4-FFF2-40B4-BE49-F238E27FC236}">
                <a16:creationId xmlns:a16="http://schemas.microsoft.com/office/drawing/2014/main" id="{D2F97FB1-5F08-4CD5-91F3-C8EAAC595291}"/>
              </a:ext>
            </a:extLst>
          </p:cNvPr>
          <p:cNvSpPr/>
          <p:nvPr/>
        </p:nvSpPr>
        <p:spPr bwMode="auto">
          <a:xfrm>
            <a:off x="1331687" y="1101611"/>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Oval 4">
            <a:extLst>
              <a:ext uri="{FF2B5EF4-FFF2-40B4-BE49-F238E27FC236}">
                <a16:creationId xmlns:a16="http://schemas.microsoft.com/office/drawing/2014/main" id="{B8641E69-1AD7-4CE8-A8F5-899793871342}"/>
              </a:ext>
            </a:extLst>
          </p:cNvPr>
          <p:cNvSpPr/>
          <p:nvPr/>
        </p:nvSpPr>
        <p:spPr bwMode="auto">
          <a:xfrm>
            <a:off x="5196104" y="1560286"/>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6" name="TextBox 5">
            <a:extLst>
              <a:ext uri="{FF2B5EF4-FFF2-40B4-BE49-F238E27FC236}">
                <a16:creationId xmlns:a16="http://schemas.microsoft.com/office/drawing/2014/main" id="{153D7792-BC99-4F88-A717-3D2914F366CE}"/>
              </a:ext>
            </a:extLst>
          </p:cNvPr>
          <p:cNvSpPr txBox="1"/>
          <p:nvPr/>
        </p:nvSpPr>
        <p:spPr>
          <a:xfrm>
            <a:off x="1453246" y="1179329"/>
            <a:ext cx="1770742" cy="338554"/>
          </a:xfrm>
          <a:prstGeom prst="rect">
            <a:avLst/>
          </a:prstGeom>
          <a:noFill/>
        </p:spPr>
        <p:txBody>
          <a:bodyPr wrap="square" rtlCol="0">
            <a:spAutoFit/>
          </a:bodyPr>
          <a:lstStyle/>
          <a:p>
            <a:pPr algn="ctr"/>
            <a:r>
              <a:rPr lang="en-AU" sz="1600" dirty="0">
                <a:solidFill>
                  <a:schemeClr val="bg1"/>
                </a:solidFill>
              </a:rPr>
              <a:t>Qualitative</a:t>
            </a:r>
            <a:endParaRPr lang="en-AU" dirty="0">
              <a:solidFill>
                <a:schemeClr val="bg1"/>
              </a:solidFill>
            </a:endParaRPr>
          </a:p>
        </p:txBody>
      </p:sp>
      <p:sp>
        <p:nvSpPr>
          <p:cNvPr id="7" name="TextBox 6">
            <a:extLst>
              <a:ext uri="{FF2B5EF4-FFF2-40B4-BE49-F238E27FC236}">
                <a16:creationId xmlns:a16="http://schemas.microsoft.com/office/drawing/2014/main" id="{DBB01DB2-6603-4F8F-8A2B-5474B70FF03E}"/>
              </a:ext>
            </a:extLst>
          </p:cNvPr>
          <p:cNvSpPr txBox="1"/>
          <p:nvPr/>
        </p:nvSpPr>
        <p:spPr>
          <a:xfrm>
            <a:off x="5406561" y="1729568"/>
            <a:ext cx="899886" cy="892552"/>
          </a:xfrm>
          <a:prstGeom prst="rect">
            <a:avLst/>
          </a:prstGeom>
          <a:noFill/>
        </p:spPr>
        <p:txBody>
          <a:bodyPr wrap="square" rtlCol="0">
            <a:spAutoFit/>
          </a:bodyPr>
          <a:lstStyle/>
          <a:p>
            <a:endParaRPr lang="en-AU" sz="1400" dirty="0">
              <a:solidFill>
                <a:schemeClr val="bg1"/>
              </a:solidFill>
            </a:endParaRPr>
          </a:p>
          <a:p>
            <a:r>
              <a:rPr lang="en-AU" sz="1400" dirty="0">
                <a:solidFill>
                  <a:schemeClr val="bg1"/>
                </a:solidFill>
              </a:rPr>
              <a:t>Results</a:t>
            </a:r>
          </a:p>
          <a:p>
            <a:endParaRPr lang="en-AU" dirty="0">
              <a:solidFill>
                <a:schemeClr val="bg1"/>
              </a:solidFill>
            </a:endParaRPr>
          </a:p>
        </p:txBody>
      </p:sp>
      <p:sp>
        <p:nvSpPr>
          <p:cNvPr id="10" name="Arrow: Right 9">
            <a:extLst>
              <a:ext uri="{FF2B5EF4-FFF2-40B4-BE49-F238E27FC236}">
                <a16:creationId xmlns:a16="http://schemas.microsoft.com/office/drawing/2014/main" id="{AF031678-95B3-462F-8E7D-8301D2BFA0F4}"/>
              </a:ext>
            </a:extLst>
          </p:cNvPr>
          <p:cNvSpPr/>
          <p:nvPr/>
        </p:nvSpPr>
        <p:spPr bwMode="auto">
          <a:xfrm>
            <a:off x="3743756" y="1998491"/>
            <a:ext cx="1111277"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1" name="Rectangle 10">
            <a:extLst>
              <a:ext uri="{FF2B5EF4-FFF2-40B4-BE49-F238E27FC236}">
                <a16:creationId xmlns:a16="http://schemas.microsoft.com/office/drawing/2014/main" id="{87AF025E-DF30-44C2-AB7E-061737B12A95}"/>
              </a:ext>
            </a:extLst>
          </p:cNvPr>
          <p:cNvSpPr/>
          <p:nvPr/>
        </p:nvSpPr>
        <p:spPr bwMode="auto">
          <a:xfrm>
            <a:off x="1331690" y="2524005"/>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2" name="TextBox 11">
            <a:extLst>
              <a:ext uri="{FF2B5EF4-FFF2-40B4-BE49-F238E27FC236}">
                <a16:creationId xmlns:a16="http://schemas.microsoft.com/office/drawing/2014/main" id="{A7043474-9431-4DD0-BD66-9FE418448219}"/>
              </a:ext>
            </a:extLst>
          </p:cNvPr>
          <p:cNvSpPr txBox="1"/>
          <p:nvPr/>
        </p:nvSpPr>
        <p:spPr>
          <a:xfrm>
            <a:off x="1453249" y="2601723"/>
            <a:ext cx="1770742" cy="338554"/>
          </a:xfrm>
          <a:prstGeom prst="rect">
            <a:avLst/>
          </a:prstGeom>
          <a:noFill/>
        </p:spPr>
        <p:txBody>
          <a:bodyPr wrap="square" rtlCol="0">
            <a:spAutoFit/>
          </a:bodyPr>
          <a:lstStyle/>
          <a:p>
            <a:pPr algn="ctr"/>
            <a:r>
              <a:rPr lang="en-AU" sz="1600" dirty="0">
                <a:solidFill>
                  <a:schemeClr val="bg1"/>
                </a:solidFill>
              </a:rPr>
              <a:t>Quantitative</a:t>
            </a:r>
            <a:endParaRPr lang="en-AU" dirty="0">
              <a:solidFill>
                <a:schemeClr val="bg1"/>
              </a:solidFill>
            </a:endParaRPr>
          </a:p>
        </p:txBody>
      </p:sp>
      <p:sp>
        <p:nvSpPr>
          <p:cNvPr id="13" name="Arrow: Right 12">
            <a:extLst>
              <a:ext uri="{FF2B5EF4-FFF2-40B4-BE49-F238E27FC236}">
                <a16:creationId xmlns:a16="http://schemas.microsoft.com/office/drawing/2014/main" id="{B6C693BD-4014-4781-87C5-E0C03520A128}"/>
              </a:ext>
            </a:extLst>
          </p:cNvPr>
          <p:cNvSpPr/>
          <p:nvPr/>
        </p:nvSpPr>
        <p:spPr bwMode="auto">
          <a:xfrm rot="5400000">
            <a:off x="2173142" y="2241375"/>
            <a:ext cx="330950"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5" name="Arrow: Right 14">
            <a:extLst>
              <a:ext uri="{FF2B5EF4-FFF2-40B4-BE49-F238E27FC236}">
                <a16:creationId xmlns:a16="http://schemas.microsoft.com/office/drawing/2014/main" id="{FB101179-4DBD-415C-BCD5-32C4F1053745}"/>
              </a:ext>
            </a:extLst>
          </p:cNvPr>
          <p:cNvSpPr/>
          <p:nvPr/>
        </p:nvSpPr>
        <p:spPr bwMode="auto">
          <a:xfrm rot="16200000">
            <a:off x="2173145" y="1776918"/>
            <a:ext cx="330950"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Tree>
    <p:extLst>
      <p:ext uri="{BB962C8B-B14F-4D97-AF65-F5344CB8AC3E}">
        <p14:creationId xmlns:p14="http://schemas.microsoft.com/office/powerpoint/2010/main" val="221870405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3D686E-A87B-4560-BB0A-90BB305A2E86}"/>
              </a:ext>
            </a:extLst>
          </p:cNvPr>
          <p:cNvSpPr>
            <a:spLocks noGrp="1"/>
          </p:cNvSpPr>
          <p:nvPr>
            <p:ph type="body" sz="quarter" idx="11"/>
          </p:nvPr>
        </p:nvSpPr>
        <p:spPr/>
        <p:txBody>
          <a:bodyPr/>
          <a:lstStyle/>
          <a:p>
            <a:r>
              <a:rPr lang="en-AU" sz="1800" dirty="0"/>
              <a:t>Barroso, J and </a:t>
            </a:r>
            <a:r>
              <a:rPr lang="en-AU" sz="1800" dirty="0" err="1"/>
              <a:t>Sandelowski</a:t>
            </a:r>
            <a:r>
              <a:rPr lang="en-AU" sz="1800" dirty="0"/>
              <a:t>, M (2001). In the field with the Beck Depression Inventory. Qualitative Health Research, 11, 491-504.</a:t>
            </a:r>
          </a:p>
          <a:p>
            <a:endParaRPr lang="en-AU" dirty="0"/>
          </a:p>
        </p:txBody>
      </p:sp>
      <p:sp>
        <p:nvSpPr>
          <p:cNvPr id="3" name="Text Placeholder 2">
            <a:extLst>
              <a:ext uri="{FF2B5EF4-FFF2-40B4-BE49-F238E27FC236}">
                <a16:creationId xmlns:a16="http://schemas.microsoft.com/office/drawing/2014/main" id="{83366BDB-980A-4A9C-9408-BD927342C863}"/>
              </a:ext>
            </a:extLst>
          </p:cNvPr>
          <p:cNvSpPr>
            <a:spLocks noGrp="1"/>
          </p:cNvSpPr>
          <p:nvPr>
            <p:ph type="body" sz="quarter" idx="12"/>
          </p:nvPr>
        </p:nvSpPr>
        <p:spPr/>
        <p:txBody>
          <a:bodyPr/>
          <a:lstStyle/>
          <a:p>
            <a:pPr>
              <a:buFont typeface="Wingdings" panose="05000000000000000000" pitchFamily="2" charset="2"/>
              <a:buChar char="Ø"/>
            </a:pPr>
            <a:r>
              <a:rPr lang="en-AU" sz="1400" dirty="0"/>
              <a:t>use of the BDI was problematic in a study of fatigue in HIV-infected persons (</a:t>
            </a:r>
            <a:r>
              <a:rPr lang="en-AU" sz="1400" i="1" dirty="0"/>
              <a:t>n</a:t>
            </a:r>
            <a:r>
              <a:rPr lang="en-AU" sz="1400" dirty="0"/>
              <a:t>=31) </a:t>
            </a:r>
          </a:p>
          <a:p>
            <a:pPr>
              <a:buFont typeface="Wingdings" panose="05000000000000000000" pitchFamily="2" charset="2"/>
              <a:buChar char="Ø"/>
            </a:pPr>
            <a:endParaRPr lang="en-AU" sz="1400" dirty="0"/>
          </a:p>
          <a:p>
            <a:pPr>
              <a:buFont typeface="Wingdings" panose="05000000000000000000" pitchFamily="2" charset="2"/>
              <a:buChar char="Ø"/>
            </a:pPr>
            <a:r>
              <a:rPr lang="en-AU" sz="1400" dirty="0"/>
              <a:t>Qualitative study documented problems with the BDI</a:t>
            </a:r>
          </a:p>
          <a:p>
            <a:endParaRPr lang="en-AU" sz="1400" dirty="0"/>
          </a:p>
          <a:p>
            <a:pPr marL="0" indent="0">
              <a:buNone/>
            </a:pPr>
            <a:r>
              <a:rPr lang="en-AU" sz="1400" dirty="0">
                <a:solidFill>
                  <a:schemeClr val="accent6"/>
                </a:solidFill>
              </a:rPr>
              <a:t>Beck Depression Inventory…</a:t>
            </a:r>
          </a:p>
          <a:p>
            <a:pPr marL="0" indent="0">
              <a:buNone/>
            </a:pPr>
            <a:endParaRPr lang="en-AU" sz="1400" dirty="0"/>
          </a:p>
          <a:p>
            <a:pPr>
              <a:buFont typeface="Wingdings" panose="05000000000000000000" pitchFamily="2" charset="2"/>
              <a:buChar char="§"/>
            </a:pPr>
            <a:r>
              <a:rPr lang="en-AU" sz="1400" dirty="0"/>
              <a:t>Most commonly used depression measure with HIV subjects </a:t>
            </a:r>
          </a:p>
          <a:p>
            <a:pPr>
              <a:buFont typeface="Wingdings" panose="05000000000000000000" pitchFamily="2" charset="2"/>
              <a:buChar char="§"/>
            </a:pPr>
            <a:endParaRPr lang="en-AU" sz="1400" dirty="0"/>
          </a:p>
          <a:p>
            <a:pPr>
              <a:buFont typeface="Wingdings" panose="05000000000000000000" pitchFamily="2" charset="2"/>
              <a:buChar char="§"/>
            </a:pPr>
            <a:r>
              <a:rPr lang="en-AU" sz="1400" dirty="0"/>
              <a:t>Current form - BDI-II, 21 items/ self-report for severity of depression in adults and youth </a:t>
            </a:r>
          </a:p>
          <a:p>
            <a:pPr>
              <a:buFont typeface="Wingdings" panose="05000000000000000000" pitchFamily="2" charset="2"/>
              <a:buChar char="§"/>
            </a:pPr>
            <a:endParaRPr lang="en-AU" sz="1400" dirty="0"/>
          </a:p>
          <a:p>
            <a:pPr>
              <a:buFont typeface="Wingdings" panose="05000000000000000000" pitchFamily="2" charset="2"/>
              <a:buChar char="§"/>
            </a:pPr>
            <a:r>
              <a:rPr lang="en-AU" sz="1400" dirty="0"/>
              <a:t>Advantages: good psychometrics, specificity in differentiating between depressed and non-depressed people </a:t>
            </a:r>
          </a:p>
          <a:p>
            <a:pPr>
              <a:buFont typeface="Wingdings" panose="05000000000000000000" pitchFamily="2" charset="2"/>
              <a:buChar char="§"/>
            </a:pPr>
            <a:endParaRPr lang="en-AU" sz="1400" dirty="0"/>
          </a:p>
          <a:p>
            <a:pPr>
              <a:buFont typeface="Wingdings" panose="05000000000000000000" pitchFamily="2" charset="2"/>
              <a:buChar char="§"/>
            </a:pPr>
            <a:r>
              <a:rPr lang="en-AU" sz="1400" dirty="0"/>
              <a:t>Used in 2000+ studies/ translated into many languages</a:t>
            </a:r>
          </a:p>
          <a:p>
            <a:endParaRPr lang="en-AU" dirty="0"/>
          </a:p>
        </p:txBody>
      </p:sp>
    </p:spTree>
    <p:extLst>
      <p:ext uri="{BB962C8B-B14F-4D97-AF65-F5344CB8AC3E}">
        <p14:creationId xmlns:p14="http://schemas.microsoft.com/office/powerpoint/2010/main" val="370406455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9569F2-3AC3-48EE-967B-B4377FD9EA5E}"/>
              </a:ext>
            </a:extLst>
          </p:cNvPr>
          <p:cNvSpPr>
            <a:spLocks noGrp="1"/>
          </p:cNvSpPr>
          <p:nvPr>
            <p:ph type="body" sz="quarter" idx="11"/>
          </p:nvPr>
        </p:nvSpPr>
        <p:spPr>
          <a:xfrm>
            <a:off x="416217" y="131085"/>
            <a:ext cx="8290903" cy="647700"/>
          </a:xfrm>
        </p:spPr>
        <p:txBody>
          <a:bodyPr/>
          <a:lstStyle/>
          <a:p>
            <a:r>
              <a:rPr lang="en-AU" sz="2400" dirty="0"/>
              <a:t>QUAL and QUAN methods are combined to INITIATE a new perspective</a:t>
            </a:r>
          </a:p>
        </p:txBody>
      </p:sp>
      <p:sp>
        <p:nvSpPr>
          <p:cNvPr id="3" name="Text Placeholder 2">
            <a:extLst>
              <a:ext uri="{FF2B5EF4-FFF2-40B4-BE49-F238E27FC236}">
                <a16:creationId xmlns:a16="http://schemas.microsoft.com/office/drawing/2014/main" id="{67FFED77-B93A-4438-A4F1-18969CD304B4}"/>
              </a:ext>
            </a:extLst>
          </p:cNvPr>
          <p:cNvSpPr>
            <a:spLocks noGrp="1"/>
          </p:cNvSpPr>
          <p:nvPr>
            <p:ph type="body" sz="quarter" idx="12"/>
          </p:nvPr>
        </p:nvSpPr>
        <p:spPr>
          <a:xfrm>
            <a:off x="526147" y="3660524"/>
            <a:ext cx="3844962" cy="469901"/>
          </a:xfrm>
        </p:spPr>
        <p:txBody>
          <a:bodyPr/>
          <a:lstStyle/>
          <a:p>
            <a:pPr marL="0" indent="0">
              <a:buNone/>
            </a:pPr>
            <a:endParaRPr lang="en-AU" sz="1200" dirty="0"/>
          </a:p>
          <a:p>
            <a:pPr marL="0" indent="0">
              <a:buNone/>
            </a:pPr>
            <a:r>
              <a:rPr lang="en-AU" sz="1200" dirty="0"/>
              <a:t>Administered Beck Depression Inventory (BDI) (</a:t>
            </a:r>
            <a:r>
              <a:rPr lang="en-AU" sz="1200" i="1" dirty="0"/>
              <a:t>n</a:t>
            </a:r>
            <a:r>
              <a:rPr lang="en-AU" sz="1200" dirty="0"/>
              <a:t>=31) </a:t>
            </a:r>
            <a:endParaRPr lang="en-AU" dirty="0"/>
          </a:p>
        </p:txBody>
      </p:sp>
      <p:sp>
        <p:nvSpPr>
          <p:cNvPr id="4" name="Rectangle 3">
            <a:extLst>
              <a:ext uri="{FF2B5EF4-FFF2-40B4-BE49-F238E27FC236}">
                <a16:creationId xmlns:a16="http://schemas.microsoft.com/office/drawing/2014/main" id="{D2F97FB1-5F08-4CD5-91F3-C8EAAC595291}"/>
              </a:ext>
            </a:extLst>
          </p:cNvPr>
          <p:cNvSpPr/>
          <p:nvPr/>
        </p:nvSpPr>
        <p:spPr bwMode="auto">
          <a:xfrm>
            <a:off x="1331687" y="1690430"/>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Oval 4">
            <a:extLst>
              <a:ext uri="{FF2B5EF4-FFF2-40B4-BE49-F238E27FC236}">
                <a16:creationId xmlns:a16="http://schemas.microsoft.com/office/drawing/2014/main" id="{B8641E69-1AD7-4CE8-A8F5-899793871342}"/>
              </a:ext>
            </a:extLst>
          </p:cNvPr>
          <p:cNvSpPr/>
          <p:nvPr/>
        </p:nvSpPr>
        <p:spPr bwMode="auto">
          <a:xfrm>
            <a:off x="5196104" y="2149105"/>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6" name="TextBox 5">
            <a:extLst>
              <a:ext uri="{FF2B5EF4-FFF2-40B4-BE49-F238E27FC236}">
                <a16:creationId xmlns:a16="http://schemas.microsoft.com/office/drawing/2014/main" id="{153D7792-BC99-4F88-A717-3D2914F366CE}"/>
              </a:ext>
            </a:extLst>
          </p:cNvPr>
          <p:cNvSpPr txBox="1"/>
          <p:nvPr/>
        </p:nvSpPr>
        <p:spPr>
          <a:xfrm>
            <a:off x="1453246" y="1768148"/>
            <a:ext cx="1770742" cy="338554"/>
          </a:xfrm>
          <a:prstGeom prst="rect">
            <a:avLst/>
          </a:prstGeom>
          <a:noFill/>
        </p:spPr>
        <p:txBody>
          <a:bodyPr wrap="square" rtlCol="0">
            <a:spAutoFit/>
          </a:bodyPr>
          <a:lstStyle/>
          <a:p>
            <a:pPr algn="ctr"/>
            <a:r>
              <a:rPr lang="en-AU" sz="1600" dirty="0">
                <a:solidFill>
                  <a:schemeClr val="bg1"/>
                </a:solidFill>
              </a:rPr>
              <a:t>Qualitative</a:t>
            </a:r>
            <a:endParaRPr lang="en-AU" dirty="0">
              <a:solidFill>
                <a:schemeClr val="bg1"/>
              </a:solidFill>
            </a:endParaRPr>
          </a:p>
        </p:txBody>
      </p:sp>
      <p:sp>
        <p:nvSpPr>
          <p:cNvPr id="7" name="TextBox 6">
            <a:extLst>
              <a:ext uri="{FF2B5EF4-FFF2-40B4-BE49-F238E27FC236}">
                <a16:creationId xmlns:a16="http://schemas.microsoft.com/office/drawing/2014/main" id="{DBB01DB2-6603-4F8F-8A2B-5474B70FF03E}"/>
              </a:ext>
            </a:extLst>
          </p:cNvPr>
          <p:cNvSpPr txBox="1"/>
          <p:nvPr/>
        </p:nvSpPr>
        <p:spPr>
          <a:xfrm>
            <a:off x="5406561" y="2318387"/>
            <a:ext cx="899886" cy="892552"/>
          </a:xfrm>
          <a:prstGeom prst="rect">
            <a:avLst/>
          </a:prstGeom>
          <a:noFill/>
        </p:spPr>
        <p:txBody>
          <a:bodyPr wrap="square" rtlCol="0">
            <a:spAutoFit/>
          </a:bodyPr>
          <a:lstStyle/>
          <a:p>
            <a:endParaRPr lang="en-AU" sz="1400" dirty="0">
              <a:solidFill>
                <a:schemeClr val="bg1"/>
              </a:solidFill>
            </a:endParaRPr>
          </a:p>
          <a:p>
            <a:r>
              <a:rPr lang="en-AU" sz="1400" dirty="0">
                <a:solidFill>
                  <a:schemeClr val="bg1"/>
                </a:solidFill>
              </a:rPr>
              <a:t>Results</a:t>
            </a:r>
          </a:p>
          <a:p>
            <a:endParaRPr lang="en-AU" dirty="0">
              <a:solidFill>
                <a:schemeClr val="bg1"/>
              </a:solidFill>
            </a:endParaRPr>
          </a:p>
        </p:txBody>
      </p:sp>
      <p:sp>
        <p:nvSpPr>
          <p:cNvPr id="10" name="Arrow: Right 9">
            <a:extLst>
              <a:ext uri="{FF2B5EF4-FFF2-40B4-BE49-F238E27FC236}">
                <a16:creationId xmlns:a16="http://schemas.microsoft.com/office/drawing/2014/main" id="{AF031678-95B3-462F-8E7D-8301D2BFA0F4}"/>
              </a:ext>
            </a:extLst>
          </p:cNvPr>
          <p:cNvSpPr/>
          <p:nvPr/>
        </p:nvSpPr>
        <p:spPr bwMode="auto">
          <a:xfrm>
            <a:off x="3743756" y="2587310"/>
            <a:ext cx="1111277"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1" name="Rectangle 10">
            <a:extLst>
              <a:ext uri="{FF2B5EF4-FFF2-40B4-BE49-F238E27FC236}">
                <a16:creationId xmlns:a16="http://schemas.microsoft.com/office/drawing/2014/main" id="{87AF025E-DF30-44C2-AB7E-061737B12A95}"/>
              </a:ext>
            </a:extLst>
          </p:cNvPr>
          <p:cNvSpPr/>
          <p:nvPr/>
        </p:nvSpPr>
        <p:spPr bwMode="auto">
          <a:xfrm>
            <a:off x="1331690" y="3112824"/>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2" name="TextBox 11">
            <a:extLst>
              <a:ext uri="{FF2B5EF4-FFF2-40B4-BE49-F238E27FC236}">
                <a16:creationId xmlns:a16="http://schemas.microsoft.com/office/drawing/2014/main" id="{A7043474-9431-4DD0-BD66-9FE418448219}"/>
              </a:ext>
            </a:extLst>
          </p:cNvPr>
          <p:cNvSpPr txBox="1"/>
          <p:nvPr/>
        </p:nvSpPr>
        <p:spPr>
          <a:xfrm>
            <a:off x="1453249" y="3190542"/>
            <a:ext cx="1770742" cy="338554"/>
          </a:xfrm>
          <a:prstGeom prst="rect">
            <a:avLst/>
          </a:prstGeom>
          <a:noFill/>
        </p:spPr>
        <p:txBody>
          <a:bodyPr wrap="square" rtlCol="0">
            <a:spAutoFit/>
          </a:bodyPr>
          <a:lstStyle/>
          <a:p>
            <a:pPr algn="ctr"/>
            <a:r>
              <a:rPr lang="en-AU" sz="1600" dirty="0">
                <a:solidFill>
                  <a:schemeClr val="bg1"/>
                </a:solidFill>
              </a:rPr>
              <a:t>Quantitative</a:t>
            </a:r>
            <a:endParaRPr lang="en-AU" dirty="0">
              <a:solidFill>
                <a:schemeClr val="bg1"/>
              </a:solidFill>
            </a:endParaRPr>
          </a:p>
        </p:txBody>
      </p:sp>
      <p:sp>
        <p:nvSpPr>
          <p:cNvPr id="13" name="Arrow: Right 12">
            <a:extLst>
              <a:ext uri="{FF2B5EF4-FFF2-40B4-BE49-F238E27FC236}">
                <a16:creationId xmlns:a16="http://schemas.microsoft.com/office/drawing/2014/main" id="{B6C693BD-4014-4781-87C5-E0C03520A128}"/>
              </a:ext>
            </a:extLst>
          </p:cNvPr>
          <p:cNvSpPr/>
          <p:nvPr/>
        </p:nvSpPr>
        <p:spPr bwMode="auto">
          <a:xfrm rot="5400000">
            <a:off x="2173142" y="2830194"/>
            <a:ext cx="330950"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5" name="Arrow: Right 14">
            <a:extLst>
              <a:ext uri="{FF2B5EF4-FFF2-40B4-BE49-F238E27FC236}">
                <a16:creationId xmlns:a16="http://schemas.microsoft.com/office/drawing/2014/main" id="{FB101179-4DBD-415C-BCD5-32C4F1053745}"/>
              </a:ext>
            </a:extLst>
          </p:cNvPr>
          <p:cNvSpPr/>
          <p:nvPr/>
        </p:nvSpPr>
        <p:spPr bwMode="auto">
          <a:xfrm rot="16200000">
            <a:off x="2173145" y="2365737"/>
            <a:ext cx="330950"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4" name="Text Placeholder 2">
            <a:extLst>
              <a:ext uri="{FF2B5EF4-FFF2-40B4-BE49-F238E27FC236}">
                <a16:creationId xmlns:a16="http://schemas.microsoft.com/office/drawing/2014/main" id="{E22E0FF6-A4C4-46CF-BF77-4AF93C99D309}"/>
              </a:ext>
            </a:extLst>
          </p:cNvPr>
          <p:cNvSpPr txBox="1">
            <a:spLocks/>
          </p:cNvSpPr>
          <p:nvPr/>
        </p:nvSpPr>
        <p:spPr>
          <a:xfrm>
            <a:off x="454431" y="805735"/>
            <a:ext cx="5558441" cy="751188"/>
          </a:xfrm>
          <a:prstGeom prst="rect">
            <a:avLst/>
          </a:prstGeom>
        </p:spPr>
        <p:txBody>
          <a:bodyPr/>
          <a:lstStyle>
            <a:lvl1pPr marL="342900" indent="-342900" algn="l" rtl="0" eaLnBrk="1" fontAlgn="base" hangingPunct="1">
              <a:lnSpc>
                <a:spcPct val="90000"/>
              </a:lnSpc>
              <a:spcBef>
                <a:spcPts val="0"/>
              </a:spcBef>
              <a:spcAft>
                <a:spcPts val="0"/>
              </a:spcAft>
              <a:buFont typeface="Arial" panose="020B0604020202020204" pitchFamily="34" charset="0"/>
              <a:buChar char="•"/>
              <a:defRPr sz="2400" b="0" baseline="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0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 typeface="Arial" panose="020B0604020202020204" pitchFamily="34" charset="0"/>
              <a:buNone/>
            </a:pPr>
            <a:endParaRPr lang="en-AU" sz="1200" kern="0" dirty="0"/>
          </a:p>
          <a:p>
            <a:pPr marL="0" indent="0">
              <a:buNone/>
            </a:pPr>
            <a:r>
              <a:rPr lang="en-AU" sz="1200" kern="0" dirty="0"/>
              <a:t>Interview - describing  fatigue  and  experiences  that  might  be  relevant  to  fatigue,  depression  and  problems  with  sleeping; Observations   </a:t>
            </a:r>
            <a:endParaRPr lang="en-AU" kern="0" dirty="0"/>
          </a:p>
        </p:txBody>
      </p:sp>
    </p:spTree>
    <p:extLst>
      <p:ext uri="{BB962C8B-B14F-4D97-AF65-F5344CB8AC3E}">
        <p14:creationId xmlns:p14="http://schemas.microsoft.com/office/powerpoint/2010/main" val="41266949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4661DE9-BD9B-4A0E-8E1D-3354C4BD945E}"/>
              </a:ext>
            </a:extLst>
          </p:cNvPr>
          <p:cNvSpPr>
            <a:spLocks noGrp="1"/>
          </p:cNvSpPr>
          <p:nvPr>
            <p:ph type="body" sz="quarter" idx="11"/>
          </p:nvPr>
        </p:nvSpPr>
        <p:spPr/>
        <p:txBody>
          <a:bodyPr/>
          <a:lstStyle/>
          <a:p>
            <a:r>
              <a:rPr lang="en-AU" dirty="0"/>
              <a:t>Some problems with the BDI-II</a:t>
            </a:r>
          </a:p>
        </p:txBody>
      </p:sp>
      <p:sp>
        <p:nvSpPr>
          <p:cNvPr id="3" name="Text Placeholder 2">
            <a:extLst>
              <a:ext uri="{FF2B5EF4-FFF2-40B4-BE49-F238E27FC236}">
                <a16:creationId xmlns:a16="http://schemas.microsoft.com/office/drawing/2014/main" id="{59B97BB5-454F-474B-9B8D-1724682691BC}"/>
              </a:ext>
            </a:extLst>
          </p:cNvPr>
          <p:cNvSpPr>
            <a:spLocks noGrp="1"/>
          </p:cNvSpPr>
          <p:nvPr>
            <p:ph type="body" sz="quarter" idx="12"/>
          </p:nvPr>
        </p:nvSpPr>
        <p:spPr/>
        <p:txBody>
          <a:bodyPr/>
          <a:lstStyle/>
          <a:p>
            <a:pPr marL="0" indent="0">
              <a:buNone/>
            </a:pPr>
            <a:r>
              <a:rPr lang="en-AU" sz="2000" dirty="0"/>
              <a:t>… one man noted that to respond to the item “I cry more than I used to” by saying yes would not mean that he was depressed. As he explained it, although he did cry more than he used to, it was not because he was depressed but rather because he had become more in touch with his feelings as a consequence of his encounter with HIV infection (pg. 498)</a:t>
            </a:r>
          </a:p>
          <a:p>
            <a:endParaRPr lang="en-AU" dirty="0"/>
          </a:p>
        </p:txBody>
      </p:sp>
    </p:spTree>
    <p:extLst>
      <p:ext uri="{BB962C8B-B14F-4D97-AF65-F5344CB8AC3E}">
        <p14:creationId xmlns:p14="http://schemas.microsoft.com/office/powerpoint/2010/main" val="98306072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4F584F1-FA7A-495E-BDEC-9C190AFE4890}"/>
              </a:ext>
            </a:extLst>
          </p:cNvPr>
          <p:cNvSpPr>
            <a:spLocks noGrp="1"/>
          </p:cNvSpPr>
          <p:nvPr>
            <p:ph type="body" sz="quarter" idx="12"/>
          </p:nvPr>
        </p:nvSpPr>
        <p:spPr>
          <a:xfrm>
            <a:off x="416209" y="758372"/>
            <a:ext cx="8280751" cy="2504435"/>
          </a:xfrm>
        </p:spPr>
        <p:txBody>
          <a:bodyPr/>
          <a:lstStyle/>
          <a:p>
            <a:pPr marL="0" indent="0">
              <a:buNone/>
            </a:pPr>
            <a:r>
              <a:rPr lang="en-AU" sz="2000" dirty="0"/>
              <a:t>… most of the items on the BDI-II refer to how things “</a:t>
            </a:r>
            <a:r>
              <a:rPr lang="en-AU" sz="2000" i="1" dirty="0"/>
              <a:t>used to be</a:t>
            </a:r>
            <a:r>
              <a:rPr lang="en-AU" sz="2000" dirty="0"/>
              <a:t>”; however, the instructions advise the respondent to circle the statement that best describes how they have been feeling during the past 2 weeks, including the day on which they are responding to the test. </a:t>
            </a:r>
          </a:p>
          <a:p>
            <a:pPr marL="0" indent="0">
              <a:buNone/>
            </a:pPr>
            <a:endParaRPr lang="en-AU" sz="2000" dirty="0"/>
          </a:p>
          <a:p>
            <a:pPr marL="0" indent="0">
              <a:buNone/>
            </a:pPr>
            <a:r>
              <a:rPr lang="en-AU" sz="2000" dirty="0"/>
              <a:t>For people with HIV infection, life is often divided into before and after infection and/or diagnosis; how things used to be is how they were before becoming infected or learning of their infection... the way things used to be may not correspond to the past 2 weeks. </a:t>
            </a:r>
          </a:p>
          <a:p>
            <a:endParaRPr lang="en-AU" dirty="0"/>
          </a:p>
        </p:txBody>
      </p:sp>
    </p:spTree>
    <p:extLst>
      <p:ext uri="{BB962C8B-B14F-4D97-AF65-F5344CB8AC3E}">
        <p14:creationId xmlns:p14="http://schemas.microsoft.com/office/powerpoint/2010/main" val="205875489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707877-5FEB-4AC3-9D96-55B6BE91E4CB}"/>
              </a:ext>
            </a:extLst>
          </p:cNvPr>
          <p:cNvSpPr>
            <a:spLocks noGrp="1"/>
          </p:cNvSpPr>
          <p:nvPr>
            <p:ph type="body" sz="quarter" idx="11"/>
          </p:nvPr>
        </p:nvSpPr>
        <p:spPr/>
        <p:txBody>
          <a:bodyPr/>
          <a:lstStyle/>
          <a:p>
            <a:r>
              <a:rPr lang="en-AU" dirty="0"/>
              <a:t>Why?</a:t>
            </a:r>
          </a:p>
        </p:txBody>
      </p:sp>
      <p:sp>
        <p:nvSpPr>
          <p:cNvPr id="3" name="Text Placeholder 2">
            <a:extLst>
              <a:ext uri="{FF2B5EF4-FFF2-40B4-BE49-F238E27FC236}">
                <a16:creationId xmlns:a16="http://schemas.microsoft.com/office/drawing/2014/main" id="{A908995B-1930-4808-A5B0-FBC1BAEA6DDA}"/>
              </a:ext>
            </a:extLst>
          </p:cNvPr>
          <p:cNvSpPr>
            <a:spLocks noGrp="1"/>
          </p:cNvSpPr>
          <p:nvPr>
            <p:ph type="body" sz="quarter" idx="12"/>
          </p:nvPr>
        </p:nvSpPr>
        <p:spPr/>
        <p:txBody>
          <a:bodyPr/>
          <a:lstStyle/>
          <a:p>
            <a:pPr marL="0" indent="0">
              <a:buNone/>
            </a:pPr>
            <a:r>
              <a:rPr lang="en-AU" dirty="0"/>
              <a:t>Provides a more complete picture of the research problem</a:t>
            </a:r>
          </a:p>
          <a:p>
            <a:pPr marL="0" indent="0">
              <a:buNone/>
            </a:pPr>
            <a:endParaRPr lang="en-AU" dirty="0"/>
          </a:p>
          <a:p>
            <a:pPr marL="0" indent="0">
              <a:buNone/>
            </a:pPr>
            <a:r>
              <a:rPr lang="en-AU" i="1" dirty="0"/>
              <a:t>              “Reaching the parts other methods cannot reach”</a:t>
            </a:r>
          </a:p>
          <a:p>
            <a:pPr marL="0" indent="0">
              <a:buNone/>
            </a:pPr>
            <a:endParaRPr lang="en-AU" dirty="0"/>
          </a:p>
        </p:txBody>
      </p:sp>
      <p:sp>
        <p:nvSpPr>
          <p:cNvPr id="4" name="TextBox 3">
            <a:extLst>
              <a:ext uri="{FF2B5EF4-FFF2-40B4-BE49-F238E27FC236}">
                <a16:creationId xmlns:a16="http://schemas.microsoft.com/office/drawing/2014/main" id="{637C294D-ED90-4D85-953E-71CC88BFBB86}"/>
              </a:ext>
            </a:extLst>
          </p:cNvPr>
          <p:cNvSpPr txBox="1"/>
          <p:nvPr/>
        </p:nvSpPr>
        <p:spPr>
          <a:xfrm>
            <a:off x="5500905" y="2474689"/>
            <a:ext cx="2888343" cy="338554"/>
          </a:xfrm>
          <a:prstGeom prst="rect">
            <a:avLst/>
          </a:prstGeom>
          <a:noFill/>
        </p:spPr>
        <p:txBody>
          <a:bodyPr wrap="square" rtlCol="0">
            <a:spAutoFit/>
          </a:bodyPr>
          <a:lstStyle/>
          <a:p>
            <a:r>
              <a:rPr lang="en-AU" sz="1600" dirty="0"/>
              <a:t>Pope C, and Mays N. (1995) </a:t>
            </a:r>
          </a:p>
        </p:txBody>
      </p:sp>
    </p:spTree>
    <p:extLst>
      <p:ext uri="{BB962C8B-B14F-4D97-AF65-F5344CB8AC3E}">
        <p14:creationId xmlns:p14="http://schemas.microsoft.com/office/powerpoint/2010/main" val="382297197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3D2AD3-337F-4540-B564-D5A58E955CC1}"/>
              </a:ext>
            </a:extLst>
          </p:cNvPr>
          <p:cNvSpPr>
            <a:spLocks noGrp="1"/>
          </p:cNvSpPr>
          <p:nvPr>
            <p:ph type="body" sz="quarter" idx="11"/>
          </p:nvPr>
        </p:nvSpPr>
        <p:spPr/>
        <p:txBody>
          <a:bodyPr/>
          <a:lstStyle/>
          <a:p>
            <a:r>
              <a:rPr lang="en-AU" dirty="0"/>
              <a:t>Congruence of interview data with BDI-II inventory score</a:t>
            </a:r>
          </a:p>
        </p:txBody>
      </p:sp>
      <p:graphicFrame>
        <p:nvGraphicFramePr>
          <p:cNvPr id="4" name="Table 3">
            <a:extLst>
              <a:ext uri="{FF2B5EF4-FFF2-40B4-BE49-F238E27FC236}">
                <a16:creationId xmlns:a16="http://schemas.microsoft.com/office/drawing/2014/main" id="{E7A3C5F3-4F0D-4CA3-8CD0-E9E630D28892}"/>
              </a:ext>
            </a:extLst>
          </p:cNvPr>
          <p:cNvGraphicFramePr>
            <a:graphicFrameLocks noGrp="1"/>
          </p:cNvGraphicFramePr>
          <p:nvPr>
            <p:extLst>
              <p:ext uri="{D42A27DB-BD31-4B8C-83A1-F6EECF244321}">
                <p14:modId xmlns:p14="http://schemas.microsoft.com/office/powerpoint/2010/main" val="3681105368"/>
              </p:ext>
            </p:extLst>
          </p:nvPr>
        </p:nvGraphicFramePr>
        <p:xfrm>
          <a:off x="660397" y="1826808"/>
          <a:ext cx="7518399" cy="1651000"/>
        </p:xfrm>
        <a:graphic>
          <a:graphicData uri="http://schemas.openxmlformats.org/drawingml/2006/table">
            <a:tbl>
              <a:tblPr firstRow="1" bandRow="1">
                <a:tableStyleId>{5C22544A-7EE6-4342-B048-85BDC9FD1C3A}</a:tableStyleId>
              </a:tblPr>
              <a:tblGrid>
                <a:gridCol w="2506133">
                  <a:extLst>
                    <a:ext uri="{9D8B030D-6E8A-4147-A177-3AD203B41FA5}">
                      <a16:colId xmlns:a16="http://schemas.microsoft.com/office/drawing/2014/main" val="405821365"/>
                    </a:ext>
                  </a:extLst>
                </a:gridCol>
                <a:gridCol w="2506133">
                  <a:extLst>
                    <a:ext uri="{9D8B030D-6E8A-4147-A177-3AD203B41FA5}">
                      <a16:colId xmlns:a16="http://schemas.microsoft.com/office/drawing/2014/main" val="2358201167"/>
                    </a:ext>
                  </a:extLst>
                </a:gridCol>
                <a:gridCol w="2506133">
                  <a:extLst>
                    <a:ext uri="{9D8B030D-6E8A-4147-A177-3AD203B41FA5}">
                      <a16:colId xmlns:a16="http://schemas.microsoft.com/office/drawing/2014/main" val="1664036945"/>
                    </a:ext>
                  </a:extLst>
                </a:gridCol>
              </a:tblGrid>
              <a:tr h="370840">
                <a:tc>
                  <a:txBody>
                    <a:bodyPr/>
                    <a:lstStyle/>
                    <a:p>
                      <a:endParaRPr lang="en-AU" dirty="0"/>
                    </a:p>
                  </a:txBody>
                  <a:tcPr>
                    <a:noFill/>
                  </a:tcPr>
                </a:tc>
                <a:tc>
                  <a:txBody>
                    <a:bodyPr/>
                    <a:lstStyle/>
                    <a:p>
                      <a:r>
                        <a:rPr lang="en-AU" dirty="0">
                          <a:solidFill>
                            <a:schemeClr val="accent6"/>
                          </a:solidFill>
                        </a:rPr>
                        <a:t>Depressed: BDI</a:t>
                      </a:r>
                    </a:p>
                  </a:txBody>
                  <a:tcPr>
                    <a:noFill/>
                  </a:tcPr>
                </a:tc>
                <a:tc>
                  <a:txBody>
                    <a:bodyPr/>
                    <a:lstStyle/>
                    <a:p>
                      <a:r>
                        <a:rPr lang="en-AU" dirty="0">
                          <a:solidFill>
                            <a:schemeClr val="accent6"/>
                          </a:solidFill>
                        </a:rPr>
                        <a:t>Not depressed: BDI</a:t>
                      </a:r>
                    </a:p>
                  </a:txBody>
                  <a:tcPr>
                    <a:noFill/>
                  </a:tcPr>
                </a:tc>
                <a:extLst>
                  <a:ext uri="{0D108BD9-81ED-4DB2-BD59-A6C34878D82A}">
                    <a16:rowId xmlns:a16="http://schemas.microsoft.com/office/drawing/2014/main" val="3435082406"/>
                  </a:ext>
                </a:extLst>
              </a:tr>
              <a:tr h="370840">
                <a:tc>
                  <a:txBody>
                    <a:bodyPr/>
                    <a:lstStyle/>
                    <a:p>
                      <a:r>
                        <a:rPr lang="en-AU" dirty="0"/>
                        <a:t>Depressed on interview</a:t>
                      </a:r>
                    </a:p>
                  </a:txBody>
                  <a:tcPr>
                    <a:noFill/>
                  </a:tcPr>
                </a:tc>
                <a:tc>
                  <a:txBody>
                    <a:bodyPr/>
                    <a:lstStyle/>
                    <a:p>
                      <a:r>
                        <a:rPr lang="en-AU" dirty="0"/>
                        <a:t>12</a:t>
                      </a:r>
                    </a:p>
                  </a:txBody>
                  <a:tcPr>
                    <a:noFill/>
                  </a:tcPr>
                </a:tc>
                <a:tc>
                  <a:txBody>
                    <a:bodyPr/>
                    <a:lstStyle/>
                    <a:p>
                      <a:r>
                        <a:rPr lang="en-AU" dirty="0"/>
                        <a:t>5</a:t>
                      </a:r>
                    </a:p>
                  </a:txBody>
                  <a:tcPr>
                    <a:noFill/>
                  </a:tcPr>
                </a:tc>
                <a:extLst>
                  <a:ext uri="{0D108BD9-81ED-4DB2-BD59-A6C34878D82A}">
                    <a16:rowId xmlns:a16="http://schemas.microsoft.com/office/drawing/2014/main" val="1994232019"/>
                  </a:ext>
                </a:extLst>
              </a:tr>
              <a:tr h="370840">
                <a:tc>
                  <a:txBody>
                    <a:bodyPr/>
                    <a:lstStyle/>
                    <a:p>
                      <a:r>
                        <a:rPr lang="en-AU" dirty="0"/>
                        <a:t>Not depressed on interview</a:t>
                      </a:r>
                    </a:p>
                  </a:txBody>
                  <a:tcPr>
                    <a:noFill/>
                  </a:tcPr>
                </a:tc>
                <a:tc>
                  <a:txBody>
                    <a:bodyPr/>
                    <a:lstStyle/>
                    <a:p>
                      <a:r>
                        <a:rPr lang="en-AU" dirty="0"/>
                        <a:t>7</a:t>
                      </a:r>
                    </a:p>
                  </a:txBody>
                  <a:tcPr>
                    <a:noFill/>
                  </a:tcPr>
                </a:tc>
                <a:tc>
                  <a:txBody>
                    <a:bodyPr/>
                    <a:lstStyle/>
                    <a:p>
                      <a:r>
                        <a:rPr lang="en-AU" dirty="0"/>
                        <a:t>7</a:t>
                      </a:r>
                    </a:p>
                  </a:txBody>
                  <a:tcPr>
                    <a:noFill/>
                  </a:tcPr>
                </a:tc>
                <a:extLst>
                  <a:ext uri="{0D108BD9-81ED-4DB2-BD59-A6C34878D82A}">
                    <a16:rowId xmlns:a16="http://schemas.microsoft.com/office/drawing/2014/main" val="2873087082"/>
                  </a:ext>
                </a:extLst>
              </a:tr>
            </a:tbl>
          </a:graphicData>
        </a:graphic>
      </p:graphicFrame>
    </p:spTree>
    <p:extLst>
      <p:ext uri="{BB962C8B-B14F-4D97-AF65-F5344CB8AC3E}">
        <p14:creationId xmlns:p14="http://schemas.microsoft.com/office/powerpoint/2010/main" val="94968587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3EAD7CE-4BBC-4E7B-BFC1-E908E3628E09}"/>
              </a:ext>
            </a:extLst>
          </p:cNvPr>
          <p:cNvSpPr>
            <a:spLocks noGrp="1"/>
          </p:cNvSpPr>
          <p:nvPr>
            <p:ph type="body" sz="quarter" idx="12"/>
          </p:nvPr>
        </p:nvSpPr>
        <p:spPr>
          <a:xfrm>
            <a:off x="416209" y="373749"/>
            <a:ext cx="8280751" cy="2504435"/>
          </a:xfrm>
        </p:spPr>
        <p:txBody>
          <a:bodyPr/>
          <a:lstStyle/>
          <a:p>
            <a:pPr marL="0" indent="0">
              <a:buNone/>
            </a:pPr>
            <a:r>
              <a:rPr lang="en-AU" dirty="0"/>
              <a:t>Difficult to preserve meaning and reduce meaning in the context of a single study </a:t>
            </a:r>
          </a:p>
          <a:p>
            <a:pPr marL="0" indent="0">
              <a:buNone/>
            </a:pPr>
            <a:endParaRPr lang="en-AU" dirty="0"/>
          </a:p>
          <a:p>
            <a:pPr marL="0" indent="0">
              <a:buNone/>
            </a:pPr>
            <a:r>
              <a:rPr lang="en-AU" dirty="0"/>
              <a:t>“Instruments require continuous qualitative, in addition to quantitative assessment”</a:t>
            </a:r>
          </a:p>
          <a:p>
            <a:pPr marL="0" indent="0">
              <a:buNone/>
            </a:pPr>
            <a:endParaRPr lang="en-AU" dirty="0"/>
          </a:p>
          <a:p>
            <a:pPr marL="0" indent="0">
              <a:buNone/>
            </a:pPr>
            <a:r>
              <a:rPr lang="en-AU" dirty="0"/>
              <a:t>Potential problem: the population on which the BDI was normed (psychiatric outpatients and college students) vs the study population (minority groups, low SES, living in rural areas, highly stigmatized and disenfranchised)</a:t>
            </a:r>
          </a:p>
          <a:p>
            <a:endParaRPr lang="en-AU" dirty="0"/>
          </a:p>
        </p:txBody>
      </p:sp>
    </p:spTree>
    <p:extLst>
      <p:ext uri="{BB962C8B-B14F-4D97-AF65-F5344CB8AC3E}">
        <p14:creationId xmlns:p14="http://schemas.microsoft.com/office/powerpoint/2010/main" val="69936349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383D18-C535-4C70-930E-0540CEB3CE87}"/>
              </a:ext>
            </a:extLst>
          </p:cNvPr>
          <p:cNvSpPr>
            <a:spLocks noGrp="1"/>
          </p:cNvSpPr>
          <p:nvPr>
            <p:ph type="body" sz="quarter" idx="11"/>
          </p:nvPr>
        </p:nvSpPr>
        <p:spPr/>
        <p:txBody>
          <a:bodyPr/>
          <a:lstStyle/>
          <a:p>
            <a:r>
              <a:rPr lang="en-AU" sz="2400" dirty="0"/>
              <a:t>QUAL and QUAN methods are TIANGULATED to enhance internal validity</a:t>
            </a:r>
          </a:p>
        </p:txBody>
      </p:sp>
      <p:sp>
        <p:nvSpPr>
          <p:cNvPr id="4" name="Rectangle 3">
            <a:extLst>
              <a:ext uri="{FF2B5EF4-FFF2-40B4-BE49-F238E27FC236}">
                <a16:creationId xmlns:a16="http://schemas.microsoft.com/office/drawing/2014/main" id="{F861CC1E-D168-4602-80CA-3B6513A0013C}"/>
              </a:ext>
            </a:extLst>
          </p:cNvPr>
          <p:cNvSpPr/>
          <p:nvPr/>
        </p:nvSpPr>
        <p:spPr bwMode="auto">
          <a:xfrm>
            <a:off x="5439225" y="3176779"/>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Oval 4">
            <a:extLst>
              <a:ext uri="{FF2B5EF4-FFF2-40B4-BE49-F238E27FC236}">
                <a16:creationId xmlns:a16="http://schemas.microsoft.com/office/drawing/2014/main" id="{B8151FA4-CAE8-469F-940E-63FE0EA01538}"/>
              </a:ext>
            </a:extLst>
          </p:cNvPr>
          <p:cNvSpPr/>
          <p:nvPr/>
        </p:nvSpPr>
        <p:spPr bwMode="auto">
          <a:xfrm>
            <a:off x="3693884" y="1441410"/>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6" name="TextBox 5">
            <a:extLst>
              <a:ext uri="{FF2B5EF4-FFF2-40B4-BE49-F238E27FC236}">
                <a16:creationId xmlns:a16="http://schemas.microsoft.com/office/drawing/2014/main" id="{CD25DF96-D536-44C1-A0AD-80DABBDAF68D}"/>
              </a:ext>
            </a:extLst>
          </p:cNvPr>
          <p:cNvSpPr txBox="1"/>
          <p:nvPr/>
        </p:nvSpPr>
        <p:spPr>
          <a:xfrm>
            <a:off x="5560784" y="3254497"/>
            <a:ext cx="1770742" cy="338554"/>
          </a:xfrm>
          <a:prstGeom prst="rect">
            <a:avLst/>
          </a:prstGeom>
          <a:noFill/>
        </p:spPr>
        <p:txBody>
          <a:bodyPr wrap="square" rtlCol="0">
            <a:spAutoFit/>
          </a:bodyPr>
          <a:lstStyle/>
          <a:p>
            <a:pPr algn="ctr"/>
            <a:r>
              <a:rPr lang="en-AU" sz="1600" dirty="0">
                <a:solidFill>
                  <a:schemeClr val="bg1"/>
                </a:solidFill>
              </a:rPr>
              <a:t>Qualitative</a:t>
            </a:r>
            <a:endParaRPr lang="en-AU" dirty="0">
              <a:solidFill>
                <a:schemeClr val="bg1"/>
              </a:solidFill>
            </a:endParaRPr>
          </a:p>
        </p:txBody>
      </p:sp>
      <p:sp>
        <p:nvSpPr>
          <p:cNvPr id="7" name="TextBox 6">
            <a:extLst>
              <a:ext uri="{FF2B5EF4-FFF2-40B4-BE49-F238E27FC236}">
                <a16:creationId xmlns:a16="http://schemas.microsoft.com/office/drawing/2014/main" id="{C16C835A-385F-4653-BC62-831B08F6212D}"/>
              </a:ext>
            </a:extLst>
          </p:cNvPr>
          <p:cNvSpPr txBox="1"/>
          <p:nvPr/>
        </p:nvSpPr>
        <p:spPr>
          <a:xfrm>
            <a:off x="3904341" y="1610692"/>
            <a:ext cx="899886" cy="892552"/>
          </a:xfrm>
          <a:prstGeom prst="rect">
            <a:avLst/>
          </a:prstGeom>
          <a:noFill/>
        </p:spPr>
        <p:txBody>
          <a:bodyPr wrap="square" rtlCol="0">
            <a:spAutoFit/>
          </a:bodyPr>
          <a:lstStyle/>
          <a:p>
            <a:endParaRPr lang="en-AU" sz="1400" dirty="0">
              <a:solidFill>
                <a:schemeClr val="bg1"/>
              </a:solidFill>
            </a:endParaRPr>
          </a:p>
          <a:p>
            <a:r>
              <a:rPr lang="en-AU" sz="1400" dirty="0">
                <a:solidFill>
                  <a:schemeClr val="bg1"/>
                </a:solidFill>
              </a:rPr>
              <a:t>Results</a:t>
            </a:r>
          </a:p>
          <a:p>
            <a:endParaRPr lang="en-AU" dirty="0">
              <a:solidFill>
                <a:schemeClr val="bg1"/>
              </a:solidFill>
            </a:endParaRPr>
          </a:p>
        </p:txBody>
      </p:sp>
      <p:sp>
        <p:nvSpPr>
          <p:cNvPr id="8" name="Arrow: Right 7">
            <a:extLst>
              <a:ext uri="{FF2B5EF4-FFF2-40B4-BE49-F238E27FC236}">
                <a16:creationId xmlns:a16="http://schemas.microsoft.com/office/drawing/2014/main" id="{FB0FC83D-51FB-4DFC-AAFF-62D362D87430}"/>
              </a:ext>
            </a:extLst>
          </p:cNvPr>
          <p:cNvSpPr/>
          <p:nvPr/>
        </p:nvSpPr>
        <p:spPr bwMode="auto">
          <a:xfrm rot="19563092" flipV="1">
            <a:off x="2136230" y="2566594"/>
            <a:ext cx="1355373" cy="150527"/>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9" name="Rectangle 8">
            <a:extLst>
              <a:ext uri="{FF2B5EF4-FFF2-40B4-BE49-F238E27FC236}">
                <a16:creationId xmlns:a16="http://schemas.microsoft.com/office/drawing/2014/main" id="{B3F3DA65-CE32-4876-BDF3-B312FDD4E1B9}"/>
              </a:ext>
            </a:extLst>
          </p:cNvPr>
          <p:cNvSpPr/>
          <p:nvPr/>
        </p:nvSpPr>
        <p:spPr bwMode="auto">
          <a:xfrm>
            <a:off x="1193804" y="3185511"/>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0" name="TextBox 9">
            <a:extLst>
              <a:ext uri="{FF2B5EF4-FFF2-40B4-BE49-F238E27FC236}">
                <a16:creationId xmlns:a16="http://schemas.microsoft.com/office/drawing/2014/main" id="{196185F9-94A7-4811-B0FD-BF9784CF12B7}"/>
              </a:ext>
            </a:extLst>
          </p:cNvPr>
          <p:cNvSpPr txBox="1"/>
          <p:nvPr/>
        </p:nvSpPr>
        <p:spPr>
          <a:xfrm>
            <a:off x="1315363" y="3263229"/>
            <a:ext cx="1770742" cy="338554"/>
          </a:xfrm>
          <a:prstGeom prst="rect">
            <a:avLst/>
          </a:prstGeom>
          <a:noFill/>
        </p:spPr>
        <p:txBody>
          <a:bodyPr wrap="square" rtlCol="0">
            <a:spAutoFit/>
          </a:bodyPr>
          <a:lstStyle/>
          <a:p>
            <a:pPr algn="ctr"/>
            <a:r>
              <a:rPr lang="en-AU" sz="1600" dirty="0">
                <a:solidFill>
                  <a:schemeClr val="bg1"/>
                </a:solidFill>
              </a:rPr>
              <a:t>Quantitative</a:t>
            </a:r>
            <a:endParaRPr lang="en-AU" dirty="0">
              <a:solidFill>
                <a:schemeClr val="bg1"/>
              </a:solidFill>
            </a:endParaRPr>
          </a:p>
        </p:txBody>
      </p:sp>
      <p:sp>
        <p:nvSpPr>
          <p:cNvPr id="11" name="TextBox 10">
            <a:extLst>
              <a:ext uri="{FF2B5EF4-FFF2-40B4-BE49-F238E27FC236}">
                <a16:creationId xmlns:a16="http://schemas.microsoft.com/office/drawing/2014/main" id="{96600F92-7F05-44F4-A4C0-5F255D1E8EEC}"/>
              </a:ext>
            </a:extLst>
          </p:cNvPr>
          <p:cNvSpPr txBox="1"/>
          <p:nvPr/>
        </p:nvSpPr>
        <p:spPr>
          <a:xfrm>
            <a:off x="3541486" y="2772226"/>
            <a:ext cx="1572987" cy="1015663"/>
          </a:xfrm>
          <a:prstGeom prst="rect">
            <a:avLst/>
          </a:prstGeom>
          <a:noFill/>
        </p:spPr>
        <p:txBody>
          <a:bodyPr wrap="square" rtlCol="0">
            <a:spAutoFit/>
          </a:bodyPr>
          <a:lstStyle/>
          <a:p>
            <a:pPr algn="ctr"/>
            <a:r>
              <a:rPr lang="en-AU" sz="1200" dirty="0"/>
              <a:t>Results from different methods used for corroboration and convergence</a:t>
            </a:r>
          </a:p>
        </p:txBody>
      </p:sp>
      <p:sp>
        <p:nvSpPr>
          <p:cNvPr id="12" name="Arrow: Right 11">
            <a:extLst>
              <a:ext uri="{FF2B5EF4-FFF2-40B4-BE49-F238E27FC236}">
                <a16:creationId xmlns:a16="http://schemas.microsoft.com/office/drawing/2014/main" id="{453C220D-06D0-4641-B03B-E04ACD352C39}"/>
              </a:ext>
            </a:extLst>
          </p:cNvPr>
          <p:cNvSpPr/>
          <p:nvPr/>
        </p:nvSpPr>
        <p:spPr bwMode="auto">
          <a:xfrm rot="12976699" flipV="1">
            <a:off x="5080250" y="2566593"/>
            <a:ext cx="1355373" cy="150527"/>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Tree>
    <p:extLst>
      <p:ext uri="{BB962C8B-B14F-4D97-AF65-F5344CB8AC3E}">
        <p14:creationId xmlns:p14="http://schemas.microsoft.com/office/powerpoint/2010/main" val="112654483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A9A420-23E5-4F3B-8D9F-6476C0FB951F}"/>
              </a:ext>
            </a:extLst>
          </p:cNvPr>
          <p:cNvSpPr>
            <a:spLocks noGrp="1"/>
          </p:cNvSpPr>
          <p:nvPr>
            <p:ph type="body" sz="quarter" idx="11"/>
          </p:nvPr>
        </p:nvSpPr>
        <p:spPr/>
        <p:txBody>
          <a:bodyPr/>
          <a:lstStyle/>
          <a:p>
            <a:r>
              <a:rPr lang="en-AU" sz="2000" dirty="0"/>
              <a:t>Campbell R, </a:t>
            </a:r>
            <a:r>
              <a:rPr lang="en-AU" sz="2000" dirty="0" err="1"/>
              <a:t>Quilty</a:t>
            </a:r>
            <a:r>
              <a:rPr lang="en-AU" sz="2000" dirty="0"/>
              <a:t> B, Dieppe P. (2003). Discrepancies between patients’ assessment of outcome: qualitative study nested within a randomised controlled trial. BMJ, 326, 252-253.</a:t>
            </a:r>
          </a:p>
          <a:p>
            <a:endParaRPr lang="en-AU" dirty="0"/>
          </a:p>
        </p:txBody>
      </p:sp>
      <p:sp>
        <p:nvSpPr>
          <p:cNvPr id="3" name="Text Placeholder 2">
            <a:extLst>
              <a:ext uri="{FF2B5EF4-FFF2-40B4-BE49-F238E27FC236}">
                <a16:creationId xmlns:a16="http://schemas.microsoft.com/office/drawing/2014/main" id="{E1742950-E0B6-4577-847F-0CE445613C48}"/>
              </a:ext>
            </a:extLst>
          </p:cNvPr>
          <p:cNvSpPr>
            <a:spLocks noGrp="1"/>
          </p:cNvSpPr>
          <p:nvPr>
            <p:ph type="body" sz="quarter" idx="12"/>
          </p:nvPr>
        </p:nvSpPr>
        <p:spPr>
          <a:xfrm>
            <a:off x="416209" y="1513116"/>
            <a:ext cx="8280751" cy="2504435"/>
          </a:xfrm>
        </p:spPr>
        <p:txBody>
          <a:bodyPr/>
          <a:lstStyle/>
          <a:p>
            <a:r>
              <a:rPr lang="en-AU" sz="1800" dirty="0"/>
              <a:t>RCT tested the effectiveness of a package of physiotherapy TMT for </a:t>
            </a:r>
            <a:r>
              <a:rPr lang="en-AU" sz="1800" dirty="0" err="1"/>
              <a:t>patello</a:t>
            </a:r>
            <a:r>
              <a:rPr lang="en-AU" sz="1800" dirty="0"/>
              <a:t>-femoral osteoarthritis </a:t>
            </a:r>
          </a:p>
          <a:p>
            <a:endParaRPr lang="en-AU" sz="1800" dirty="0"/>
          </a:p>
          <a:p>
            <a:r>
              <a:rPr lang="en-AU" sz="1800" dirty="0"/>
              <a:t>Nested qualitative study included 20 participants randomized to the intervention arm </a:t>
            </a:r>
          </a:p>
          <a:p>
            <a:endParaRPr lang="en-AU" sz="1800" dirty="0"/>
          </a:p>
          <a:p>
            <a:r>
              <a:rPr lang="en-AU" sz="1800" dirty="0"/>
              <a:t>Provided an opportunity to compare qualitative and quantitative approaches in collecting outcome data</a:t>
            </a:r>
          </a:p>
          <a:p>
            <a:endParaRPr lang="en-AU" dirty="0"/>
          </a:p>
        </p:txBody>
      </p:sp>
    </p:spTree>
    <p:extLst>
      <p:ext uri="{BB962C8B-B14F-4D97-AF65-F5344CB8AC3E}">
        <p14:creationId xmlns:p14="http://schemas.microsoft.com/office/powerpoint/2010/main" val="47857389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383D18-C535-4C70-930E-0540CEB3CE87}"/>
              </a:ext>
            </a:extLst>
          </p:cNvPr>
          <p:cNvSpPr>
            <a:spLocks noGrp="1"/>
          </p:cNvSpPr>
          <p:nvPr>
            <p:ph type="body" sz="quarter" idx="11"/>
          </p:nvPr>
        </p:nvSpPr>
        <p:spPr>
          <a:xfrm>
            <a:off x="416217" y="276230"/>
            <a:ext cx="8290903" cy="647700"/>
          </a:xfrm>
        </p:spPr>
        <p:txBody>
          <a:bodyPr/>
          <a:lstStyle/>
          <a:p>
            <a:r>
              <a:rPr lang="en-AU" sz="1600" dirty="0"/>
              <a:t>Campbell R, </a:t>
            </a:r>
            <a:r>
              <a:rPr lang="en-AU" sz="1600" dirty="0" err="1"/>
              <a:t>Quilty</a:t>
            </a:r>
            <a:r>
              <a:rPr lang="en-AU" sz="1600" dirty="0"/>
              <a:t> B, Dieppe P. (2003). Discrepancies between patients’ assessment of outcome: qualitative study nested within a randomised controlled trial. BMJ, 326, 252-253.</a:t>
            </a:r>
          </a:p>
          <a:p>
            <a:endParaRPr lang="en-AU" sz="2400" dirty="0"/>
          </a:p>
        </p:txBody>
      </p:sp>
      <p:sp>
        <p:nvSpPr>
          <p:cNvPr id="4" name="Rectangle 3">
            <a:extLst>
              <a:ext uri="{FF2B5EF4-FFF2-40B4-BE49-F238E27FC236}">
                <a16:creationId xmlns:a16="http://schemas.microsoft.com/office/drawing/2014/main" id="{F861CC1E-D168-4602-80CA-3B6513A0013C}"/>
              </a:ext>
            </a:extLst>
          </p:cNvPr>
          <p:cNvSpPr/>
          <p:nvPr/>
        </p:nvSpPr>
        <p:spPr bwMode="auto">
          <a:xfrm>
            <a:off x="5439225" y="2465587"/>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Oval 4">
            <a:extLst>
              <a:ext uri="{FF2B5EF4-FFF2-40B4-BE49-F238E27FC236}">
                <a16:creationId xmlns:a16="http://schemas.microsoft.com/office/drawing/2014/main" id="{B8151FA4-CAE8-469F-940E-63FE0EA01538}"/>
              </a:ext>
            </a:extLst>
          </p:cNvPr>
          <p:cNvSpPr/>
          <p:nvPr/>
        </p:nvSpPr>
        <p:spPr bwMode="auto">
          <a:xfrm>
            <a:off x="3693884" y="1042273"/>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6" name="TextBox 5">
            <a:extLst>
              <a:ext uri="{FF2B5EF4-FFF2-40B4-BE49-F238E27FC236}">
                <a16:creationId xmlns:a16="http://schemas.microsoft.com/office/drawing/2014/main" id="{CD25DF96-D536-44C1-A0AD-80DABBDAF68D}"/>
              </a:ext>
            </a:extLst>
          </p:cNvPr>
          <p:cNvSpPr txBox="1"/>
          <p:nvPr/>
        </p:nvSpPr>
        <p:spPr>
          <a:xfrm>
            <a:off x="5560784" y="2543305"/>
            <a:ext cx="1770742" cy="338554"/>
          </a:xfrm>
          <a:prstGeom prst="rect">
            <a:avLst/>
          </a:prstGeom>
          <a:noFill/>
        </p:spPr>
        <p:txBody>
          <a:bodyPr wrap="square" rtlCol="0">
            <a:spAutoFit/>
          </a:bodyPr>
          <a:lstStyle/>
          <a:p>
            <a:pPr algn="ctr"/>
            <a:r>
              <a:rPr lang="en-AU" sz="1600" dirty="0">
                <a:solidFill>
                  <a:schemeClr val="bg1"/>
                </a:solidFill>
              </a:rPr>
              <a:t>Qualitative</a:t>
            </a:r>
            <a:endParaRPr lang="en-AU" dirty="0">
              <a:solidFill>
                <a:schemeClr val="bg1"/>
              </a:solidFill>
            </a:endParaRPr>
          </a:p>
        </p:txBody>
      </p:sp>
      <p:sp>
        <p:nvSpPr>
          <p:cNvPr id="7" name="TextBox 6">
            <a:extLst>
              <a:ext uri="{FF2B5EF4-FFF2-40B4-BE49-F238E27FC236}">
                <a16:creationId xmlns:a16="http://schemas.microsoft.com/office/drawing/2014/main" id="{C16C835A-385F-4653-BC62-831B08F6212D}"/>
              </a:ext>
            </a:extLst>
          </p:cNvPr>
          <p:cNvSpPr txBox="1"/>
          <p:nvPr/>
        </p:nvSpPr>
        <p:spPr>
          <a:xfrm>
            <a:off x="3904341" y="1211555"/>
            <a:ext cx="899886" cy="892552"/>
          </a:xfrm>
          <a:prstGeom prst="rect">
            <a:avLst/>
          </a:prstGeom>
          <a:noFill/>
        </p:spPr>
        <p:txBody>
          <a:bodyPr wrap="square" rtlCol="0">
            <a:spAutoFit/>
          </a:bodyPr>
          <a:lstStyle/>
          <a:p>
            <a:endParaRPr lang="en-AU" sz="1400" dirty="0">
              <a:solidFill>
                <a:schemeClr val="bg1"/>
              </a:solidFill>
            </a:endParaRPr>
          </a:p>
          <a:p>
            <a:r>
              <a:rPr lang="en-AU" sz="1400" dirty="0">
                <a:solidFill>
                  <a:schemeClr val="bg1"/>
                </a:solidFill>
              </a:rPr>
              <a:t>Results</a:t>
            </a:r>
          </a:p>
          <a:p>
            <a:endParaRPr lang="en-AU" dirty="0">
              <a:solidFill>
                <a:schemeClr val="bg1"/>
              </a:solidFill>
            </a:endParaRPr>
          </a:p>
        </p:txBody>
      </p:sp>
      <p:sp>
        <p:nvSpPr>
          <p:cNvPr id="8" name="Arrow: Right 7">
            <a:extLst>
              <a:ext uri="{FF2B5EF4-FFF2-40B4-BE49-F238E27FC236}">
                <a16:creationId xmlns:a16="http://schemas.microsoft.com/office/drawing/2014/main" id="{FB0FC83D-51FB-4DFC-AAFF-62D362D87430}"/>
              </a:ext>
            </a:extLst>
          </p:cNvPr>
          <p:cNvSpPr/>
          <p:nvPr/>
        </p:nvSpPr>
        <p:spPr bwMode="auto">
          <a:xfrm rot="19563092" flipV="1">
            <a:off x="2158001" y="1906201"/>
            <a:ext cx="1355373" cy="150527"/>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9" name="Rectangle 8">
            <a:extLst>
              <a:ext uri="{FF2B5EF4-FFF2-40B4-BE49-F238E27FC236}">
                <a16:creationId xmlns:a16="http://schemas.microsoft.com/office/drawing/2014/main" id="{B3F3DA65-CE32-4876-BDF3-B312FDD4E1B9}"/>
              </a:ext>
            </a:extLst>
          </p:cNvPr>
          <p:cNvSpPr/>
          <p:nvPr/>
        </p:nvSpPr>
        <p:spPr bwMode="auto">
          <a:xfrm>
            <a:off x="1193804" y="2474319"/>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0" name="TextBox 9">
            <a:extLst>
              <a:ext uri="{FF2B5EF4-FFF2-40B4-BE49-F238E27FC236}">
                <a16:creationId xmlns:a16="http://schemas.microsoft.com/office/drawing/2014/main" id="{196185F9-94A7-4811-B0FD-BF9784CF12B7}"/>
              </a:ext>
            </a:extLst>
          </p:cNvPr>
          <p:cNvSpPr txBox="1"/>
          <p:nvPr/>
        </p:nvSpPr>
        <p:spPr>
          <a:xfrm>
            <a:off x="1315363" y="2552037"/>
            <a:ext cx="1770742" cy="338554"/>
          </a:xfrm>
          <a:prstGeom prst="rect">
            <a:avLst/>
          </a:prstGeom>
          <a:noFill/>
        </p:spPr>
        <p:txBody>
          <a:bodyPr wrap="square" rtlCol="0">
            <a:spAutoFit/>
          </a:bodyPr>
          <a:lstStyle/>
          <a:p>
            <a:pPr algn="ctr"/>
            <a:r>
              <a:rPr lang="en-AU" sz="1600" dirty="0">
                <a:solidFill>
                  <a:schemeClr val="bg1"/>
                </a:solidFill>
              </a:rPr>
              <a:t>Quantitative</a:t>
            </a:r>
            <a:endParaRPr lang="en-AU" dirty="0">
              <a:solidFill>
                <a:schemeClr val="bg1"/>
              </a:solidFill>
            </a:endParaRPr>
          </a:p>
        </p:txBody>
      </p:sp>
      <p:sp>
        <p:nvSpPr>
          <p:cNvPr id="12" name="Arrow: Right 11">
            <a:extLst>
              <a:ext uri="{FF2B5EF4-FFF2-40B4-BE49-F238E27FC236}">
                <a16:creationId xmlns:a16="http://schemas.microsoft.com/office/drawing/2014/main" id="{453C220D-06D0-4641-B03B-E04ACD352C39}"/>
              </a:ext>
            </a:extLst>
          </p:cNvPr>
          <p:cNvSpPr/>
          <p:nvPr/>
        </p:nvSpPr>
        <p:spPr bwMode="auto">
          <a:xfrm rot="12976699" flipV="1">
            <a:off x="5080250" y="1906200"/>
            <a:ext cx="1355373" cy="150527"/>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3" name="TextBox 2">
            <a:extLst>
              <a:ext uri="{FF2B5EF4-FFF2-40B4-BE49-F238E27FC236}">
                <a16:creationId xmlns:a16="http://schemas.microsoft.com/office/drawing/2014/main" id="{AABC840B-9349-422C-A41B-87F604502F07}"/>
              </a:ext>
            </a:extLst>
          </p:cNvPr>
          <p:cNvSpPr txBox="1"/>
          <p:nvPr/>
        </p:nvSpPr>
        <p:spPr>
          <a:xfrm>
            <a:off x="500743" y="3113319"/>
            <a:ext cx="3454400" cy="1384995"/>
          </a:xfrm>
          <a:prstGeom prst="rect">
            <a:avLst/>
          </a:prstGeom>
          <a:noFill/>
        </p:spPr>
        <p:txBody>
          <a:bodyPr wrap="square" rtlCol="0">
            <a:spAutoFit/>
          </a:bodyPr>
          <a:lstStyle/>
          <a:p>
            <a:r>
              <a:rPr lang="en-AU" sz="1200" dirty="0"/>
              <a:t>- Self-reported pain in worse knee - 10 cm visual analogue scale </a:t>
            </a:r>
          </a:p>
          <a:p>
            <a:endParaRPr lang="en-AU" sz="1200" dirty="0"/>
          </a:p>
          <a:p>
            <a:r>
              <a:rPr lang="en-AU" sz="1200" dirty="0"/>
              <a:t>- function subscale of WOMAC, validated disease-specific osteoarthritis index </a:t>
            </a:r>
          </a:p>
          <a:p>
            <a:endParaRPr lang="en-AU" dirty="0"/>
          </a:p>
        </p:txBody>
      </p:sp>
      <p:sp>
        <p:nvSpPr>
          <p:cNvPr id="13" name="TextBox 12">
            <a:extLst>
              <a:ext uri="{FF2B5EF4-FFF2-40B4-BE49-F238E27FC236}">
                <a16:creationId xmlns:a16="http://schemas.microsoft.com/office/drawing/2014/main" id="{38C7DA66-8A6C-4FC8-B221-76F02D8A5205}"/>
              </a:ext>
            </a:extLst>
          </p:cNvPr>
          <p:cNvSpPr txBox="1"/>
          <p:nvPr/>
        </p:nvSpPr>
        <p:spPr>
          <a:xfrm>
            <a:off x="5058206" y="3113321"/>
            <a:ext cx="3454400" cy="1384995"/>
          </a:xfrm>
          <a:prstGeom prst="rect">
            <a:avLst/>
          </a:prstGeom>
          <a:noFill/>
        </p:spPr>
        <p:txBody>
          <a:bodyPr wrap="square" rtlCol="0">
            <a:spAutoFit/>
          </a:bodyPr>
          <a:lstStyle/>
          <a:p>
            <a:r>
              <a:rPr lang="en-AU" sz="1200" dirty="0"/>
              <a:t>- in-depth interviews after the TMT, but before main follow up of the trial </a:t>
            </a:r>
          </a:p>
          <a:p>
            <a:endParaRPr lang="en-AU" sz="1200" dirty="0"/>
          </a:p>
          <a:p>
            <a:r>
              <a:rPr lang="en-AU" sz="1200" dirty="0"/>
              <a:t>- conducted in patent’s homes, guided by a checklist of topics</a:t>
            </a:r>
          </a:p>
          <a:p>
            <a:endParaRPr lang="en-AU" dirty="0"/>
          </a:p>
        </p:txBody>
      </p:sp>
    </p:spTree>
    <p:extLst>
      <p:ext uri="{BB962C8B-B14F-4D97-AF65-F5344CB8AC3E}">
        <p14:creationId xmlns:p14="http://schemas.microsoft.com/office/powerpoint/2010/main" val="59405022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810DA6-EEF0-47FD-8019-76218AC910D5}"/>
              </a:ext>
            </a:extLst>
          </p:cNvPr>
          <p:cNvSpPr>
            <a:spLocks noGrp="1"/>
          </p:cNvSpPr>
          <p:nvPr>
            <p:ph type="body" sz="quarter" idx="11"/>
          </p:nvPr>
        </p:nvSpPr>
        <p:spPr/>
        <p:txBody>
          <a:bodyPr/>
          <a:lstStyle/>
          <a:p>
            <a:r>
              <a:rPr lang="en-AU" sz="2800" dirty="0"/>
              <a:t>Pain scores on questionnaire and interview</a:t>
            </a:r>
          </a:p>
        </p:txBody>
      </p:sp>
      <p:graphicFrame>
        <p:nvGraphicFramePr>
          <p:cNvPr id="4" name="Table 3">
            <a:extLst>
              <a:ext uri="{FF2B5EF4-FFF2-40B4-BE49-F238E27FC236}">
                <a16:creationId xmlns:a16="http://schemas.microsoft.com/office/drawing/2014/main" id="{8165F503-A04E-41E5-AA02-59405E1827E2}"/>
              </a:ext>
            </a:extLst>
          </p:cNvPr>
          <p:cNvGraphicFramePr>
            <a:graphicFrameLocks noGrp="1"/>
          </p:cNvGraphicFramePr>
          <p:nvPr>
            <p:extLst>
              <p:ext uri="{D42A27DB-BD31-4B8C-83A1-F6EECF244321}">
                <p14:modId xmlns:p14="http://schemas.microsoft.com/office/powerpoint/2010/main" val="1954834376"/>
              </p:ext>
            </p:extLst>
          </p:nvPr>
        </p:nvGraphicFramePr>
        <p:xfrm>
          <a:off x="696687" y="982438"/>
          <a:ext cx="7053945" cy="2595880"/>
        </p:xfrm>
        <a:graphic>
          <a:graphicData uri="http://schemas.openxmlformats.org/drawingml/2006/table">
            <a:tbl>
              <a:tblPr firstRow="1" bandRow="1">
                <a:tableStyleId>{5C22544A-7EE6-4342-B048-85BDC9FD1C3A}</a:tableStyleId>
              </a:tblPr>
              <a:tblGrid>
                <a:gridCol w="1410789">
                  <a:extLst>
                    <a:ext uri="{9D8B030D-6E8A-4147-A177-3AD203B41FA5}">
                      <a16:colId xmlns:a16="http://schemas.microsoft.com/office/drawing/2014/main" val="1101968614"/>
                    </a:ext>
                  </a:extLst>
                </a:gridCol>
                <a:gridCol w="1410789">
                  <a:extLst>
                    <a:ext uri="{9D8B030D-6E8A-4147-A177-3AD203B41FA5}">
                      <a16:colId xmlns:a16="http://schemas.microsoft.com/office/drawing/2014/main" val="111705610"/>
                    </a:ext>
                  </a:extLst>
                </a:gridCol>
                <a:gridCol w="1410789">
                  <a:extLst>
                    <a:ext uri="{9D8B030D-6E8A-4147-A177-3AD203B41FA5}">
                      <a16:colId xmlns:a16="http://schemas.microsoft.com/office/drawing/2014/main" val="914639281"/>
                    </a:ext>
                  </a:extLst>
                </a:gridCol>
                <a:gridCol w="1410789">
                  <a:extLst>
                    <a:ext uri="{9D8B030D-6E8A-4147-A177-3AD203B41FA5}">
                      <a16:colId xmlns:a16="http://schemas.microsoft.com/office/drawing/2014/main" val="1717970202"/>
                    </a:ext>
                  </a:extLst>
                </a:gridCol>
                <a:gridCol w="1410789">
                  <a:extLst>
                    <a:ext uri="{9D8B030D-6E8A-4147-A177-3AD203B41FA5}">
                      <a16:colId xmlns:a16="http://schemas.microsoft.com/office/drawing/2014/main" val="3384668618"/>
                    </a:ext>
                  </a:extLst>
                </a:gridCol>
              </a:tblGrid>
              <a:tr h="370840">
                <a:tc gridSpan="5">
                  <a:txBody>
                    <a:bodyPr/>
                    <a:lstStyle/>
                    <a:p>
                      <a:pPr algn="ctr"/>
                      <a:r>
                        <a:rPr lang="en-AU" dirty="0">
                          <a:solidFill>
                            <a:schemeClr val="accent5">
                              <a:lumMod val="50000"/>
                            </a:schemeClr>
                          </a:solidFill>
                        </a:rPr>
                        <a:t>Questionnaire</a:t>
                      </a:r>
                    </a:p>
                  </a:txBody>
                  <a:tcPr>
                    <a:solidFill>
                      <a:schemeClr val="bg1">
                        <a:lumMod val="95000"/>
                      </a:schemeClr>
                    </a:solidFill>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217157844"/>
                  </a:ext>
                </a:extLst>
              </a:tr>
              <a:tr h="370840">
                <a:tc>
                  <a:txBody>
                    <a:bodyPr/>
                    <a:lstStyle/>
                    <a:p>
                      <a:r>
                        <a:rPr lang="en-AU" sz="1600" b="1" dirty="0"/>
                        <a:t>Interview</a:t>
                      </a:r>
                    </a:p>
                  </a:txBody>
                  <a:tcPr>
                    <a:solidFill>
                      <a:schemeClr val="bg1">
                        <a:lumMod val="95000"/>
                      </a:schemeClr>
                    </a:solidFill>
                  </a:tcPr>
                </a:tc>
                <a:tc>
                  <a:txBody>
                    <a:bodyPr/>
                    <a:lstStyle/>
                    <a:p>
                      <a:r>
                        <a:rPr lang="en-AU" sz="1600" b="1" dirty="0"/>
                        <a:t>Better</a:t>
                      </a:r>
                    </a:p>
                  </a:txBody>
                  <a:tcPr>
                    <a:solidFill>
                      <a:schemeClr val="bg1">
                        <a:lumMod val="95000"/>
                      </a:schemeClr>
                    </a:solidFill>
                  </a:tcPr>
                </a:tc>
                <a:tc>
                  <a:txBody>
                    <a:bodyPr/>
                    <a:lstStyle/>
                    <a:p>
                      <a:r>
                        <a:rPr lang="en-AU" sz="1600" b="1" dirty="0"/>
                        <a:t>No Change</a:t>
                      </a:r>
                    </a:p>
                  </a:txBody>
                  <a:tcPr>
                    <a:solidFill>
                      <a:schemeClr val="bg1">
                        <a:lumMod val="95000"/>
                      </a:schemeClr>
                    </a:solidFill>
                  </a:tcPr>
                </a:tc>
                <a:tc>
                  <a:txBody>
                    <a:bodyPr/>
                    <a:lstStyle/>
                    <a:p>
                      <a:r>
                        <a:rPr lang="en-AU" sz="1600" b="1" dirty="0"/>
                        <a:t>Worse</a:t>
                      </a:r>
                    </a:p>
                  </a:txBody>
                  <a:tcPr>
                    <a:solidFill>
                      <a:schemeClr val="bg1">
                        <a:lumMod val="95000"/>
                      </a:schemeClr>
                    </a:solidFill>
                  </a:tcPr>
                </a:tc>
                <a:tc>
                  <a:txBody>
                    <a:bodyPr/>
                    <a:lstStyle/>
                    <a:p>
                      <a:r>
                        <a:rPr lang="en-AU" sz="1600" b="1" dirty="0"/>
                        <a:t>Total</a:t>
                      </a:r>
                    </a:p>
                  </a:txBody>
                  <a:tcPr>
                    <a:solidFill>
                      <a:schemeClr val="bg1">
                        <a:lumMod val="95000"/>
                      </a:schemeClr>
                    </a:solidFill>
                  </a:tcPr>
                </a:tc>
                <a:extLst>
                  <a:ext uri="{0D108BD9-81ED-4DB2-BD59-A6C34878D82A}">
                    <a16:rowId xmlns:a16="http://schemas.microsoft.com/office/drawing/2014/main" val="2316664484"/>
                  </a:ext>
                </a:extLst>
              </a:tr>
              <a:tr h="370840">
                <a:tc>
                  <a:txBody>
                    <a:bodyPr/>
                    <a:lstStyle/>
                    <a:p>
                      <a:r>
                        <a:rPr lang="en-AU" sz="1600" dirty="0"/>
                        <a:t>Better</a:t>
                      </a:r>
                    </a:p>
                  </a:txBody>
                  <a:tcPr>
                    <a:solidFill>
                      <a:schemeClr val="bg1">
                        <a:lumMod val="95000"/>
                      </a:schemeClr>
                    </a:solidFill>
                  </a:tcPr>
                </a:tc>
                <a:tc>
                  <a:txBody>
                    <a:bodyPr/>
                    <a:lstStyle/>
                    <a:p>
                      <a:r>
                        <a:rPr lang="en-AU" dirty="0"/>
                        <a:t>6</a:t>
                      </a:r>
                    </a:p>
                  </a:txBody>
                  <a:tcPr>
                    <a:solidFill>
                      <a:schemeClr val="bg1">
                        <a:lumMod val="95000"/>
                      </a:schemeClr>
                    </a:solidFill>
                  </a:tcPr>
                </a:tc>
                <a:tc>
                  <a:txBody>
                    <a:bodyPr/>
                    <a:lstStyle/>
                    <a:p>
                      <a:r>
                        <a:rPr lang="en-AU" dirty="0"/>
                        <a:t>1</a:t>
                      </a:r>
                    </a:p>
                  </a:txBody>
                  <a:tcPr>
                    <a:solidFill>
                      <a:schemeClr val="bg1">
                        <a:lumMod val="95000"/>
                      </a:schemeClr>
                    </a:solidFill>
                  </a:tcPr>
                </a:tc>
                <a:tc>
                  <a:txBody>
                    <a:bodyPr/>
                    <a:lstStyle/>
                    <a:p>
                      <a:r>
                        <a:rPr lang="en-AU" dirty="0"/>
                        <a:t>2</a:t>
                      </a:r>
                    </a:p>
                  </a:txBody>
                  <a:tcPr>
                    <a:solidFill>
                      <a:schemeClr val="bg1">
                        <a:lumMod val="95000"/>
                      </a:schemeClr>
                    </a:solidFill>
                  </a:tcPr>
                </a:tc>
                <a:tc>
                  <a:txBody>
                    <a:bodyPr/>
                    <a:lstStyle/>
                    <a:p>
                      <a:r>
                        <a:rPr lang="en-AU" dirty="0"/>
                        <a:t>9</a:t>
                      </a:r>
                    </a:p>
                  </a:txBody>
                  <a:tcPr>
                    <a:solidFill>
                      <a:schemeClr val="bg1">
                        <a:lumMod val="95000"/>
                      </a:schemeClr>
                    </a:solidFill>
                  </a:tcPr>
                </a:tc>
                <a:extLst>
                  <a:ext uri="{0D108BD9-81ED-4DB2-BD59-A6C34878D82A}">
                    <a16:rowId xmlns:a16="http://schemas.microsoft.com/office/drawing/2014/main" val="850748427"/>
                  </a:ext>
                </a:extLst>
              </a:tr>
              <a:tr h="370840">
                <a:tc>
                  <a:txBody>
                    <a:bodyPr/>
                    <a:lstStyle/>
                    <a:p>
                      <a:r>
                        <a:rPr lang="en-AU" sz="1600" dirty="0"/>
                        <a:t>No Change</a:t>
                      </a:r>
                    </a:p>
                  </a:txBody>
                  <a:tcPr>
                    <a:solidFill>
                      <a:schemeClr val="bg1">
                        <a:lumMod val="95000"/>
                      </a:schemeClr>
                    </a:solidFill>
                  </a:tcPr>
                </a:tc>
                <a:tc>
                  <a:txBody>
                    <a:bodyPr/>
                    <a:lstStyle/>
                    <a:p>
                      <a:r>
                        <a:rPr lang="en-AU" dirty="0"/>
                        <a:t>7</a:t>
                      </a:r>
                    </a:p>
                  </a:txBody>
                  <a:tcPr>
                    <a:solidFill>
                      <a:schemeClr val="bg1">
                        <a:lumMod val="95000"/>
                      </a:schemeClr>
                    </a:solidFill>
                  </a:tcPr>
                </a:tc>
                <a:tc>
                  <a:txBody>
                    <a:bodyPr/>
                    <a:lstStyle/>
                    <a:p>
                      <a:r>
                        <a:rPr lang="en-AU" dirty="0"/>
                        <a:t>2</a:t>
                      </a:r>
                    </a:p>
                  </a:txBody>
                  <a:tcPr>
                    <a:solidFill>
                      <a:schemeClr val="bg1">
                        <a:lumMod val="95000"/>
                      </a:schemeClr>
                    </a:solidFill>
                  </a:tcPr>
                </a:tc>
                <a:tc>
                  <a:txBody>
                    <a:bodyPr/>
                    <a:lstStyle/>
                    <a:p>
                      <a:r>
                        <a:rPr lang="en-AU" dirty="0"/>
                        <a:t>1</a:t>
                      </a:r>
                    </a:p>
                  </a:txBody>
                  <a:tcPr>
                    <a:solidFill>
                      <a:schemeClr val="bg1">
                        <a:lumMod val="95000"/>
                      </a:schemeClr>
                    </a:solidFill>
                  </a:tcPr>
                </a:tc>
                <a:tc>
                  <a:txBody>
                    <a:bodyPr/>
                    <a:lstStyle/>
                    <a:p>
                      <a:r>
                        <a:rPr lang="en-AU" dirty="0"/>
                        <a:t>10</a:t>
                      </a:r>
                    </a:p>
                  </a:txBody>
                  <a:tcPr>
                    <a:solidFill>
                      <a:schemeClr val="bg1">
                        <a:lumMod val="95000"/>
                      </a:schemeClr>
                    </a:solidFill>
                  </a:tcPr>
                </a:tc>
                <a:extLst>
                  <a:ext uri="{0D108BD9-81ED-4DB2-BD59-A6C34878D82A}">
                    <a16:rowId xmlns:a16="http://schemas.microsoft.com/office/drawing/2014/main" val="2834556095"/>
                  </a:ext>
                </a:extLst>
              </a:tr>
              <a:tr h="370840">
                <a:tc>
                  <a:txBody>
                    <a:bodyPr/>
                    <a:lstStyle/>
                    <a:p>
                      <a:r>
                        <a:rPr lang="en-AU" sz="1600" dirty="0"/>
                        <a:t>Worse</a:t>
                      </a:r>
                    </a:p>
                  </a:txBody>
                  <a:tcPr>
                    <a:solidFill>
                      <a:schemeClr val="bg1">
                        <a:lumMod val="95000"/>
                      </a:schemeClr>
                    </a:solidFill>
                  </a:tcPr>
                </a:tc>
                <a:tc>
                  <a:txBody>
                    <a:bodyPr/>
                    <a:lstStyle/>
                    <a:p>
                      <a:r>
                        <a:rPr lang="en-AU" dirty="0"/>
                        <a:t>1</a:t>
                      </a:r>
                    </a:p>
                  </a:txBody>
                  <a:tcPr>
                    <a:solidFill>
                      <a:schemeClr val="bg1">
                        <a:lumMod val="95000"/>
                      </a:schemeClr>
                    </a:solidFill>
                  </a:tcPr>
                </a:tc>
                <a:tc>
                  <a:txBody>
                    <a:bodyPr/>
                    <a:lstStyle/>
                    <a:p>
                      <a:r>
                        <a:rPr lang="en-AU" dirty="0"/>
                        <a:t>0</a:t>
                      </a:r>
                    </a:p>
                  </a:txBody>
                  <a:tcPr>
                    <a:solidFill>
                      <a:schemeClr val="bg1">
                        <a:lumMod val="95000"/>
                      </a:schemeClr>
                    </a:solidFill>
                  </a:tcPr>
                </a:tc>
                <a:tc>
                  <a:txBody>
                    <a:bodyPr/>
                    <a:lstStyle/>
                    <a:p>
                      <a:r>
                        <a:rPr lang="en-AU" dirty="0"/>
                        <a:t>0</a:t>
                      </a:r>
                    </a:p>
                  </a:txBody>
                  <a:tcPr>
                    <a:solidFill>
                      <a:schemeClr val="bg1">
                        <a:lumMod val="95000"/>
                      </a:schemeClr>
                    </a:solidFill>
                  </a:tcPr>
                </a:tc>
                <a:tc>
                  <a:txBody>
                    <a:bodyPr/>
                    <a:lstStyle/>
                    <a:p>
                      <a:r>
                        <a:rPr lang="en-AU" dirty="0"/>
                        <a:t>1</a:t>
                      </a:r>
                    </a:p>
                  </a:txBody>
                  <a:tcPr>
                    <a:solidFill>
                      <a:schemeClr val="bg1">
                        <a:lumMod val="95000"/>
                      </a:schemeClr>
                    </a:solidFill>
                  </a:tcPr>
                </a:tc>
                <a:extLst>
                  <a:ext uri="{0D108BD9-81ED-4DB2-BD59-A6C34878D82A}">
                    <a16:rowId xmlns:a16="http://schemas.microsoft.com/office/drawing/2014/main" val="1377810026"/>
                  </a:ext>
                </a:extLst>
              </a:tr>
              <a:tr h="370840">
                <a:tc>
                  <a:txBody>
                    <a:bodyPr/>
                    <a:lstStyle/>
                    <a:p>
                      <a:r>
                        <a:rPr lang="en-AU" sz="1600" dirty="0"/>
                        <a:t>Total</a:t>
                      </a:r>
                    </a:p>
                  </a:txBody>
                  <a:tcPr>
                    <a:solidFill>
                      <a:schemeClr val="bg1">
                        <a:lumMod val="95000"/>
                      </a:schemeClr>
                    </a:solidFill>
                  </a:tcPr>
                </a:tc>
                <a:tc>
                  <a:txBody>
                    <a:bodyPr/>
                    <a:lstStyle/>
                    <a:p>
                      <a:r>
                        <a:rPr lang="en-AU" dirty="0"/>
                        <a:t>14</a:t>
                      </a:r>
                    </a:p>
                  </a:txBody>
                  <a:tcPr>
                    <a:solidFill>
                      <a:schemeClr val="bg1">
                        <a:lumMod val="95000"/>
                      </a:schemeClr>
                    </a:solidFill>
                  </a:tcPr>
                </a:tc>
                <a:tc>
                  <a:txBody>
                    <a:bodyPr/>
                    <a:lstStyle/>
                    <a:p>
                      <a:r>
                        <a:rPr lang="en-AU" dirty="0"/>
                        <a:t>3</a:t>
                      </a:r>
                    </a:p>
                  </a:txBody>
                  <a:tcPr>
                    <a:solidFill>
                      <a:schemeClr val="bg1">
                        <a:lumMod val="95000"/>
                      </a:schemeClr>
                    </a:solidFill>
                  </a:tcPr>
                </a:tc>
                <a:tc>
                  <a:txBody>
                    <a:bodyPr/>
                    <a:lstStyle/>
                    <a:p>
                      <a:r>
                        <a:rPr lang="en-AU" dirty="0"/>
                        <a:t>3</a:t>
                      </a:r>
                    </a:p>
                  </a:txBody>
                  <a:tcPr>
                    <a:solidFill>
                      <a:schemeClr val="bg1">
                        <a:lumMod val="95000"/>
                      </a:schemeClr>
                    </a:solidFill>
                  </a:tcPr>
                </a:tc>
                <a:tc>
                  <a:txBody>
                    <a:bodyPr/>
                    <a:lstStyle/>
                    <a:p>
                      <a:r>
                        <a:rPr lang="en-AU" dirty="0"/>
                        <a:t>20</a:t>
                      </a:r>
                    </a:p>
                  </a:txBody>
                  <a:tcPr>
                    <a:solidFill>
                      <a:schemeClr val="bg1">
                        <a:lumMod val="95000"/>
                      </a:schemeClr>
                    </a:solidFill>
                  </a:tcPr>
                </a:tc>
                <a:extLst>
                  <a:ext uri="{0D108BD9-81ED-4DB2-BD59-A6C34878D82A}">
                    <a16:rowId xmlns:a16="http://schemas.microsoft.com/office/drawing/2014/main" val="1635176239"/>
                  </a:ext>
                </a:extLst>
              </a:tr>
              <a:tr h="370840">
                <a:tc>
                  <a:txBody>
                    <a:bodyPr/>
                    <a:lstStyle/>
                    <a:p>
                      <a:endParaRPr lang="en-AU"/>
                    </a:p>
                  </a:txBody>
                  <a:tcPr>
                    <a:solidFill>
                      <a:schemeClr val="bg1">
                        <a:lumMod val="95000"/>
                      </a:schemeClr>
                    </a:solidFill>
                  </a:tcPr>
                </a:tc>
                <a:tc>
                  <a:txBody>
                    <a:bodyPr/>
                    <a:lstStyle/>
                    <a:p>
                      <a:endParaRPr lang="en-AU" dirty="0"/>
                    </a:p>
                  </a:txBody>
                  <a:tcPr>
                    <a:solidFill>
                      <a:schemeClr val="bg1">
                        <a:lumMod val="95000"/>
                      </a:schemeClr>
                    </a:solidFill>
                  </a:tcPr>
                </a:tc>
                <a:tc>
                  <a:txBody>
                    <a:bodyPr/>
                    <a:lstStyle/>
                    <a:p>
                      <a:endParaRPr lang="en-AU" dirty="0"/>
                    </a:p>
                  </a:txBody>
                  <a:tcPr>
                    <a:solidFill>
                      <a:schemeClr val="bg1">
                        <a:lumMod val="95000"/>
                      </a:schemeClr>
                    </a:solidFill>
                  </a:tcPr>
                </a:tc>
                <a:tc>
                  <a:txBody>
                    <a:bodyPr/>
                    <a:lstStyle/>
                    <a:p>
                      <a:endParaRPr lang="en-AU" dirty="0"/>
                    </a:p>
                  </a:txBody>
                  <a:tcPr>
                    <a:solidFill>
                      <a:schemeClr val="bg1">
                        <a:lumMod val="95000"/>
                      </a:schemeClr>
                    </a:solidFill>
                  </a:tcPr>
                </a:tc>
                <a:tc>
                  <a:txBody>
                    <a:bodyPr/>
                    <a:lstStyle/>
                    <a:p>
                      <a:endParaRPr lang="en-AU" dirty="0"/>
                    </a:p>
                  </a:txBody>
                  <a:tcPr>
                    <a:solidFill>
                      <a:schemeClr val="bg1">
                        <a:lumMod val="95000"/>
                      </a:schemeClr>
                    </a:solidFill>
                  </a:tcPr>
                </a:tc>
                <a:extLst>
                  <a:ext uri="{0D108BD9-81ED-4DB2-BD59-A6C34878D82A}">
                    <a16:rowId xmlns:a16="http://schemas.microsoft.com/office/drawing/2014/main" val="3486695388"/>
                  </a:ext>
                </a:extLst>
              </a:tr>
            </a:tbl>
          </a:graphicData>
        </a:graphic>
      </p:graphicFrame>
      <p:sp>
        <p:nvSpPr>
          <p:cNvPr id="5" name="TextBox 4">
            <a:extLst>
              <a:ext uri="{FF2B5EF4-FFF2-40B4-BE49-F238E27FC236}">
                <a16:creationId xmlns:a16="http://schemas.microsoft.com/office/drawing/2014/main" id="{6D6B704F-CF81-40AF-81AD-6B72C818C583}"/>
              </a:ext>
            </a:extLst>
          </p:cNvPr>
          <p:cNvSpPr txBox="1"/>
          <p:nvPr/>
        </p:nvSpPr>
        <p:spPr>
          <a:xfrm>
            <a:off x="1045032" y="3737429"/>
            <a:ext cx="6560460" cy="307777"/>
          </a:xfrm>
          <a:prstGeom prst="rect">
            <a:avLst/>
          </a:prstGeom>
          <a:noFill/>
        </p:spPr>
        <p:txBody>
          <a:bodyPr wrap="square" rtlCol="0">
            <a:spAutoFit/>
          </a:bodyPr>
          <a:lstStyle/>
          <a:p>
            <a:pPr algn="ctr"/>
            <a:r>
              <a:rPr lang="en-AU" sz="1400" i="1" dirty="0"/>
              <a:t>Concordance between survey and interview data was less than 50%</a:t>
            </a:r>
          </a:p>
        </p:txBody>
      </p:sp>
    </p:spTree>
    <p:extLst>
      <p:ext uri="{BB962C8B-B14F-4D97-AF65-F5344CB8AC3E}">
        <p14:creationId xmlns:p14="http://schemas.microsoft.com/office/powerpoint/2010/main" val="350330322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FD9BF3-8F70-4532-A1B5-8649B3B5C3EA}"/>
              </a:ext>
            </a:extLst>
          </p:cNvPr>
          <p:cNvSpPr>
            <a:spLocks noGrp="1"/>
          </p:cNvSpPr>
          <p:nvPr>
            <p:ph type="body" sz="quarter" idx="12"/>
          </p:nvPr>
        </p:nvSpPr>
        <p:spPr>
          <a:xfrm>
            <a:off x="416209" y="678548"/>
            <a:ext cx="8280751" cy="2504435"/>
          </a:xfrm>
        </p:spPr>
        <p:txBody>
          <a:bodyPr/>
          <a:lstStyle/>
          <a:p>
            <a:pPr marL="0" indent="0">
              <a:buNone/>
            </a:pPr>
            <a:r>
              <a:rPr lang="en-AU" dirty="0"/>
              <a:t>“... the investigators agreed completely on the interpretation of the interview data”</a:t>
            </a:r>
          </a:p>
          <a:p>
            <a:pPr marL="0" indent="0">
              <a:buNone/>
            </a:pPr>
            <a:endParaRPr lang="en-AU" dirty="0"/>
          </a:p>
          <a:p>
            <a:pPr marL="0" indent="0">
              <a:buNone/>
            </a:pPr>
            <a:r>
              <a:rPr lang="en-AU" dirty="0"/>
              <a:t>Explanation for the discrepancy - context in which the data was collected: </a:t>
            </a:r>
          </a:p>
          <a:p>
            <a:pPr>
              <a:buFont typeface="Wingdings" panose="05000000000000000000" pitchFamily="2" charset="2"/>
              <a:buChar char="Ø"/>
            </a:pPr>
            <a:r>
              <a:rPr lang="en-AU" sz="2000" dirty="0"/>
              <a:t>QUAL information obtained from an interviewer (non-healthcare professional) in the patient’s home </a:t>
            </a:r>
          </a:p>
          <a:p>
            <a:pPr>
              <a:buFont typeface="Wingdings" panose="05000000000000000000" pitchFamily="2" charset="2"/>
              <a:buChar char="Ø"/>
            </a:pPr>
            <a:r>
              <a:rPr lang="en-AU" sz="2000" dirty="0"/>
              <a:t>QUAN data obtained in the trial clinic in the presence of a doctor</a:t>
            </a:r>
          </a:p>
          <a:p>
            <a:endParaRPr lang="en-AU" dirty="0"/>
          </a:p>
        </p:txBody>
      </p:sp>
    </p:spTree>
    <p:extLst>
      <p:ext uri="{BB962C8B-B14F-4D97-AF65-F5344CB8AC3E}">
        <p14:creationId xmlns:p14="http://schemas.microsoft.com/office/powerpoint/2010/main" val="291544347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9D74FD-7EA4-4C52-9CFD-1E95ADCBD037}"/>
              </a:ext>
            </a:extLst>
          </p:cNvPr>
          <p:cNvSpPr>
            <a:spLocks noGrp="1"/>
          </p:cNvSpPr>
          <p:nvPr>
            <p:ph type="body" sz="quarter" idx="11"/>
          </p:nvPr>
        </p:nvSpPr>
        <p:spPr/>
        <p:txBody>
          <a:bodyPr/>
          <a:lstStyle/>
          <a:p>
            <a:r>
              <a:rPr lang="en-AU" dirty="0"/>
              <a:t>Sequential Designs</a:t>
            </a:r>
          </a:p>
        </p:txBody>
      </p:sp>
      <p:sp>
        <p:nvSpPr>
          <p:cNvPr id="3" name="Text Placeholder 2">
            <a:extLst>
              <a:ext uri="{FF2B5EF4-FFF2-40B4-BE49-F238E27FC236}">
                <a16:creationId xmlns:a16="http://schemas.microsoft.com/office/drawing/2014/main" id="{8641BC7A-AFF1-4C87-9750-D034DE9422AA}"/>
              </a:ext>
            </a:extLst>
          </p:cNvPr>
          <p:cNvSpPr>
            <a:spLocks noGrp="1"/>
          </p:cNvSpPr>
          <p:nvPr>
            <p:ph type="body" sz="quarter" idx="12"/>
          </p:nvPr>
        </p:nvSpPr>
        <p:spPr>
          <a:xfrm>
            <a:off x="416209" y="1094514"/>
            <a:ext cx="8280751" cy="554177"/>
          </a:xfrm>
        </p:spPr>
        <p:txBody>
          <a:bodyPr/>
          <a:lstStyle/>
          <a:p>
            <a:pPr marL="0" indent="0">
              <a:buNone/>
            </a:pPr>
            <a:r>
              <a:rPr lang="en-AU" dirty="0"/>
              <a:t>A. Sequential Explanatory Designs</a:t>
            </a:r>
          </a:p>
        </p:txBody>
      </p:sp>
      <p:sp>
        <p:nvSpPr>
          <p:cNvPr id="4" name="Text Placeholder 2">
            <a:extLst>
              <a:ext uri="{FF2B5EF4-FFF2-40B4-BE49-F238E27FC236}">
                <a16:creationId xmlns:a16="http://schemas.microsoft.com/office/drawing/2014/main" id="{AC8B3552-90BA-4BB4-986F-9EEF24271937}"/>
              </a:ext>
            </a:extLst>
          </p:cNvPr>
          <p:cNvSpPr txBox="1">
            <a:spLocks/>
          </p:cNvSpPr>
          <p:nvPr/>
        </p:nvSpPr>
        <p:spPr>
          <a:xfrm>
            <a:off x="416209" y="2708570"/>
            <a:ext cx="8280751" cy="554177"/>
          </a:xfrm>
          <a:prstGeom prst="rect">
            <a:avLst/>
          </a:prstGeom>
        </p:spPr>
        <p:txBody>
          <a:bodyPr/>
          <a:lstStyle>
            <a:lvl1pPr marL="342900" indent="-342900" algn="l" rtl="0" eaLnBrk="1" fontAlgn="base" hangingPunct="1">
              <a:lnSpc>
                <a:spcPct val="90000"/>
              </a:lnSpc>
              <a:spcBef>
                <a:spcPts val="0"/>
              </a:spcBef>
              <a:spcAft>
                <a:spcPts val="0"/>
              </a:spcAft>
              <a:buFont typeface="Arial" panose="020B0604020202020204" pitchFamily="34" charset="0"/>
              <a:buChar char="•"/>
              <a:defRPr sz="2400" b="0" baseline="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0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 typeface="Arial" panose="020B0604020202020204" pitchFamily="34" charset="0"/>
              <a:buNone/>
            </a:pPr>
            <a:r>
              <a:rPr lang="en-AU" kern="0" dirty="0"/>
              <a:t>B. Sequential Exploratory Designs</a:t>
            </a:r>
          </a:p>
        </p:txBody>
      </p:sp>
      <p:sp>
        <p:nvSpPr>
          <p:cNvPr id="5" name="Rectangle 4">
            <a:extLst>
              <a:ext uri="{FF2B5EF4-FFF2-40B4-BE49-F238E27FC236}">
                <a16:creationId xmlns:a16="http://schemas.microsoft.com/office/drawing/2014/main" id="{ABEA9319-B4F0-4054-A03E-D762BB8EF9FE}"/>
              </a:ext>
            </a:extLst>
          </p:cNvPr>
          <p:cNvSpPr/>
          <p:nvPr/>
        </p:nvSpPr>
        <p:spPr bwMode="auto">
          <a:xfrm>
            <a:off x="3444168" y="1876766"/>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6" name="Oval 5">
            <a:extLst>
              <a:ext uri="{FF2B5EF4-FFF2-40B4-BE49-F238E27FC236}">
                <a16:creationId xmlns:a16="http://schemas.microsoft.com/office/drawing/2014/main" id="{6BBAB4EB-A25A-4A5A-9F02-CF368A6486DE}"/>
              </a:ext>
            </a:extLst>
          </p:cNvPr>
          <p:cNvSpPr/>
          <p:nvPr/>
        </p:nvSpPr>
        <p:spPr bwMode="auto">
          <a:xfrm>
            <a:off x="6333173" y="1462298"/>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7" name="TextBox 6">
            <a:extLst>
              <a:ext uri="{FF2B5EF4-FFF2-40B4-BE49-F238E27FC236}">
                <a16:creationId xmlns:a16="http://schemas.microsoft.com/office/drawing/2014/main" id="{BD8B16AD-BA7C-4ED9-BBBB-ED7AE605375C}"/>
              </a:ext>
            </a:extLst>
          </p:cNvPr>
          <p:cNvSpPr txBox="1"/>
          <p:nvPr/>
        </p:nvSpPr>
        <p:spPr>
          <a:xfrm>
            <a:off x="3565727" y="1954484"/>
            <a:ext cx="1770742" cy="338554"/>
          </a:xfrm>
          <a:prstGeom prst="rect">
            <a:avLst/>
          </a:prstGeom>
          <a:noFill/>
        </p:spPr>
        <p:txBody>
          <a:bodyPr wrap="square" rtlCol="0">
            <a:spAutoFit/>
          </a:bodyPr>
          <a:lstStyle/>
          <a:p>
            <a:pPr algn="ctr"/>
            <a:r>
              <a:rPr lang="en-AU" sz="1600" dirty="0">
                <a:solidFill>
                  <a:schemeClr val="bg1"/>
                </a:solidFill>
              </a:rPr>
              <a:t>qual</a:t>
            </a:r>
            <a:endParaRPr lang="en-AU" dirty="0">
              <a:solidFill>
                <a:schemeClr val="bg1"/>
              </a:solidFill>
            </a:endParaRPr>
          </a:p>
        </p:txBody>
      </p:sp>
      <p:sp>
        <p:nvSpPr>
          <p:cNvPr id="8" name="TextBox 7">
            <a:extLst>
              <a:ext uri="{FF2B5EF4-FFF2-40B4-BE49-F238E27FC236}">
                <a16:creationId xmlns:a16="http://schemas.microsoft.com/office/drawing/2014/main" id="{814CC582-407E-4B79-859A-6BA6A0FAED8F}"/>
              </a:ext>
            </a:extLst>
          </p:cNvPr>
          <p:cNvSpPr txBox="1"/>
          <p:nvPr/>
        </p:nvSpPr>
        <p:spPr>
          <a:xfrm>
            <a:off x="6543630" y="1631580"/>
            <a:ext cx="899886" cy="892552"/>
          </a:xfrm>
          <a:prstGeom prst="rect">
            <a:avLst/>
          </a:prstGeom>
          <a:noFill/>
        </p:spPr>
        <p:txBody>
          <a:bodyPr wrap="square" rtlCol="0">
            <a:spAutoFit/>
          </a:bodyPr>
          <a:lstStyle/>
          <a:p>
            <a:endParaRPr lang="en-AU" sz="1400" dirty="0">
              <a:solidFill>
                <a:schemeClr val="bg1"/>
              </a:solidFill>
            </a:endParaRPr>
          </a:p>
          <a:p>
            <a:r>
              <a:rPr lang="en-AU" sz="1400" dirty="0">
                <a:solidFill>
                  <a:schemeClr val="bg1"/>
                </a:solidFill>
              </a:rPr>
              <a:t>Results</a:t>
            </a:r>
          </a:p>
          <a:p>
            <a:endParaRPr lang="en-AU" dirty="0">
              <a:solidFill>
                <a:schemeClr val="bg1"/>
              </a:solidFill>
            </a:endParaRPr>
          </a:p>
        </p:txBody>
      </p:sp>
      <p:sp>
        <p:nvSpPr>
          <p:cNvPr id="9" name="Rectangle 8">
            <a:extLst>
              <a:ext uri="{FF2B5EF4-FFF2-40B4-BE49-F238E27FC236}">
                <a16:creationId xmlns:a16="http://schemas.microsoft.com/office/drawing/2014/main" id="{91E160A1-554A-4C99-A4AA-7ECA19C9BE41}"/>
              </a:ext>
            </a:extLst>
          </p:cNvPr>
          <p:cNvSpPr/>
          <p:nvPr/>
        </p:nvSpPr>
        <p:spPr bwMode="auto">
          <a:xfrm>
            <a:off x="501076" y="1857792"/>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0" name="TextBox 9">
            <a:extLst>
              <a:ext uri="{FF2B5EF4-FFF2-40B4-BE49-F238E27FC236}">
                <a16:creationId xmlns:a16="http://schemas.microsoft.com/office/drawing/2014/main" id="{0F460BCA-16C6-4712-9B42-D63590869B2B}"/>
              </a:ext>
            </a:extLst>
          </p:cNvPr>
          <p:cNvSpPr txBox="1"/>
          <p:nvPr/>
        </p:nvSpPr>
        <p:spPr>
          <a:xfrm>
            <a:off x="622635" y="1935510"/>
            <a:ext cx="1770742" cy="338554"/>
          </a:xfrm>
          <a:prstGeom prst="rect">
            <a:avLst/>
          </a:prstGeom>
          <a:noFill/>
        </p:spPr>
        <p:txBody>
          <a:bodyPr wrap="square" rtlCol="0">
            <a:spAutoFit/>
          </a:bodyPr>
          <a:lstStyle/>
          <a:p>
            <a:pPr algn="ctr"/>
            <a:r>
              <a:rPr lang="en-AU" sz="1600" dirty="0">
                <a:solidFill>
                  <a:schemeClr val="bg1"/>
                </a:solidFill>
              </a:rPr>
              <a:t>QUAN</a:t>
            </a:r>
            <a:endParaRPr lang="en-AU" dirty="0">
              <a:solidFill>
                <a:schemeClr val="bg1"/>
              </a:solidFill>
            </a:endParaRPr>
          </a:p>
        </p:txBody>
      </p:sp>
      <p:sp>
        <p:nvSpPr>
          <p:cNvPr id="11" name="Rectangle 10">
            <a:extLst>
              <a:ext uri="{FF2B5EF4-FFF2-40B4-BE49-F238E27FC236}">
                <a16:creationId xmlns:a16="http://schemas.microsoft.com/office/drawing/2014/main" id="{DD5483F3-51B1-4D58-A6EB-725DFC010B86}"/>
              </a:ext>
            </a:extLst>
          </p:cNvPr>
          <p:cNvSpPr/>
          <p:nvPr/>
        </p:nvSpPr>
        <p:spPr bwMode="auto">
          <a:xfrm>
            <a:off x="3444167" y="3310708"/>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2" name="Oval 11">
            <a:extLst>
              <a:ext uri="{FF2B5EF4-FFF2-40B4-BE49-F238E27FC236}">
                <a16:creationId xmlns:a16="http://schemas.microsoft.com/office/drawing/2014/main" id="{37A42C11-FC4D-4FA0-BC35-9F20F10760DA}"/>
              </a:ext>
            </a:extLst>
          </p:cNvPr>
          <p:cNvSpPr/>
          <p:nvPr/>
        </p:nvSpPr>
        <p:spPr bwMode="auto">
          <a:xfrm>
            <a:off x="6374738" y="2986291"/>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13" name="TextBox 12">
            <a:extLst>
              <a:ext uri="{FF2B5EF4-FFF2-40B4-BE49-F238E27FC236}">
                <a16:creationId xmlns:a16="http://schemas.microsoft.com/office/drawing/2014/main" id="{1B05504B-84FA-4B56-89EE-0C7EFBDDF6D6}"/>
              </a:ext>
            </a:extLst>
          </p:cNvPr>
          <p:cNvSpPr txBox="1"/>
          <p:nvPr/>
        </p:nvSpPr>
        <p:spPr>
          <a:xfrm>
            <a:off x="3565726" y="3388426"/>
            <a:ext cx="1770742" cy="338554"/>
          </a:xfrm>
          <a:prstGeom prst="rect">
            <a:avLst/>
          </a:prstGeom>
          <a:noFill/>
        </p:spPr>
        <p:txBody>
          <a:bodyPr wrap="square" rtlCol="0">
            <a:spAutoFit/>
          </a:bodyPr>
          <a:lstStyle/>
          <a:p>
            <a:pPr algn="ctr"/>
            <a:r>
              <a:rPr lang="en-AU" sz="1600" dirty="0" err="1">
                <a:solidFill>
                  <a:schemeClr val="bg1"/>
                </a:solidFill>
              </a:rPr>
              <a:t>quan</a:t>
            </a:r>
            <a:endParaRPr lang="en-AU" dirty="0">
              <a:solidFill>
                <a:schemeClr val="bg1"/>
              </a:solidFill>
            </a:endParaRPr>
          </a:p>
        </p:txBody>
      </p:sp>
      <p:sp>
        <p:nvSpPr>
          <p:cNvPr id="14" name="TextBox 13">
            <a:extLst>
              <a:ext uri="{FF2B5EF4-FFF2-40B4-BE49-F238E27FC236}">
                <a16:creationId xmlns:a16="http://schemas.microsoft.com/office/drawing/2014/main" id="{254F0C19-6A24-4C4A-991C-D44073E101F4}"/>
              </a:ext>
            </a:extLst>
          </p:cNvPr>
          <p:cNvSpPr txBox="1"/>
          <p:nvPr/>
        </p:nvSpPr>
        <p:spPr>
          <a:xfrm>
            <a:off x="6585195" y="3155573"/>
            <a:ext cx="899886" cy="892552"/>
          </a:xfrm>
          <a:prstGeom prst="rect">
            <a:avLst/>
          </a:prstGeom>
          <a:noFill/>
        </p:spPr>
        <p:txBody>
          <a:bodyPr wrap="square" rtlCol="0">
            <a:spAutoFit/>
          </a:bodyPr>
          <a:lstStyle/>
          <a:p>
            <a:endParaRPr lang="en-AU" sz="1400" dirty="0">
              <a:solidFill>
                <a:schemeClr val="bg1"/>
              </a:solidFill>
            </a:endParaRPr>
          </a:p>
          <a:p>
            <a:r>
              <a:rPr lang="en-AU" sz="1400" dirty="0">
                <a:solidFill>
                  <a:schemeClr val="bg1"/>
                </a:solidFill>
              </a:rPr>
              <a:t>Results</a:t>
            </a:r>
          </a:p>
          <a:p>
            <a:endParaRPr lang="en-AU" dirty="0">
              <a:solidFill>
                <a:schemeClr val="bg1"/>
              </a:solidFill>
            </a:endParaRPr>
          </a:p>
        </p:txBody>
      </p:sp>
      <p:sp>
        <p:nvSpPr>
          <p:cNvPr id="15" name="Rectangle 14">
            <a:extLst>
              <a:ext uri="{FF2B5EF4-FFF2-40B4-BE49-F238E27FC236}">
                <a16:creationId xmlns:a16="http://schemas.microsoft.com/office/drawing/2014/main" id="{C925C9D6-A174-4523-96F0-C39D643246CC}"/>
              </a:ext>
            </a:extLst>
          </p:cNvPr>
          <p:cNvSpPr/>
          <p:nvPr/>
        </p:nvSpPr>
        <p:spPr bwMode="auto">
          <a:xfrm>
            <a:off x="501075" y="3291734"/>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6" name="TextBox 15">
            <a:extLst>
              <a:ext uri="{FF2B5EF4-FFF2-40B4-BE49-F238E27FC236}">
                <a16:creationId xmlns:a16="http://schemas.microsoft.com/office/drawing/2014/main" id="{56016BA1-5BEC-41F1-9958-5C21987606DD}"/>
              </a:ext>
            </a:extLst>
          </p:cNvPr>
          <p:cNvSpPr txBox="1"/>
          <p:nvPr/>
        </p:nvSpPr>
        <p:spPr>
          <a:xfrm>
            <a:off x="622634" y="3369452"/>
            <a:ext cx="1770742" cy="338554"/>
          </a:xfrm>
          <a:prstGeom prst="rect">
            <a:avLst/>
          </a:prstGeom>
          <a:noFill/>
        </p:spPr>
        <p:txBody>
          <a:bodyPr wrap="square" rtlCol="0">
            <a:spAutoFit/>
          </a:bodyPr>
          <a:lstStyle/>
          <a:p>
            <a:pPr algn="ctr"/>
            <a:r>
              <a:rPr lang="en-AU" sz="1600" dirty="0">
                <a:solidFill>
                  <a:schemeClr val="bg1"/>
                </a:solidFill>
              </a:rPr>
              <a:t>QUAL</a:t>
            </a:r>
            <a:endParaRPr lang="en-AU" dirty="0">
              <a:solidFill>
                <a:schemeClr val="bg1"/>
              </a:solidFill>
            </a:endParaRPr>
          </a:p>
        </p:txBody>
      </p:sp>
      <p:sp>
        <p:nvSpPr>
          <p:cNvPr id="17" name="Arrow: Right 16">
            <a:extLst>
              <a:ext uri="{FF2B5EF4-FFF2-40B4-BE49-F238E27FC236}">
                <a16:creationId xmlns:a16="http://schemas.microsoft.com/office/drawing/2014/main" id="{57D74167-5516-4F67-9381-1FC998724958}"/>
              </a:ext>
            </a:extLst>
          </p:cNvPr>
          <p:cNvSpPr/>
          <p:nvPr/>
        </p:nvSpPr>
        <p:spPr bwMode="auto">
          <a:xfrm>
            <a:off x="2842515" y="2067103"/>
            <a:ext cx="330950"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8" name="Arrow: Right 17">
            <a:extLst>
              <a:ext uri="{FF2B5EF4-FFF2-40B4-BE49-F238E27FC236}">
                <a16:creationId xmlns:a16="http://schemas.microsoft.com/office/drawing/2014/main" id="{E5AFBF13-0942-4123-8482-848ABA8E0DEE}"/>
              </a:ext>
            </a:extLst>
          </p:cNvPr>
          <p:cNvSpPr/>
          <p:nvPr/>
        </p:nvSpPr>
        <p:spPr bwMode="auto">
          <a:xfrm>
            <a:off x="2842515" y="3455972"/>
            <a:ext cx="330950"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9" name="Arrow: Right 18">
            <a:extLst>
              <a:ext uri="{FF2B5EF4-FFF2-40B4-BE49-F238E27FC236}">
                <a16:creationId xmlns:a16="http://schemas.microsoft.com/office/drawing/2014/main" id="{A30AD3C9-57CE-48D8-8527-926F98C7B410}"/>
              </a:ext>
            </a:extLst>
          </p:cNvPr>
          <p:cNvSpPr/>
          <p:nvPr/>
        </p:nvSpPr>
        <p:spPr bwMode="auto">
          <a:xfrm>
            <a:off x="5776557" y="2074141"/>
            <a:ext cx="330950"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20" name="Arrow: Right 19">
            <a:extLst>
              <a:ext uri="{FF2B5EF4-FFF2-40B4-BE49-F238E27FC236}">
                <a16:creationId xmlns:a16="http://schemas.microsoft.com/office/drawing/2014/main" id="{447909E6-98D8-4FD3-A770-020C565B1AFE}"/>
              </a:ext>
            </a:extLst>
          </p:cNvPr>
          <p:cNvSpPr/>
          <p:nvPr/>
        </p:nvSpPr>
        <p:spPr bwMode="auto">
          <a:xfrm>
            <a:off x="5773085" y="3440081"/>
            <a:ext cx="330950"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Tree>
    <p:extLst>
      <p:ext uri="{BB962C8B-B14F-4D97-AF65-F5344CB8AC3E}">
        <p14:creationId xmlns:p14="http://schemas.microsoft.com/office/powerpoint/2010/main" val="169646128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641BC7A-AFF1-4C87-9750-D034DE9422AA}"/>
              </a:ext>
            </a:extLst>
          </p:cNvPr>
          <p:cNvSpPr>
            <a:spLocks noGrp="1"/>
          </p:cNvSpPr>
          <p:nvPr>
            <p:ph type="body" sz="quarter" idx="12"/>
          </p:nvPr>
        </p:nvSpPr>
        <p:spPr>
          <a:xfrm>
            <a:off x="416209" y="394860"/>
            <a:ext cx="8280751" cy="554177"/>
          </a:xfrm>
        </p:spPr>
        <p:txBody>
          <a:bodyPr/>
          <a:lstStyle/>
          <a:p>
            <a:pPr marL="0" indent="0">
              <a:buNone/>
            </a:pPr>
            <a:r>
              <a:rPr lang="en-AU" dirty="0"/>
              <a:t>C. Three (or more) part sequences</a:t>
            </a:r>
          </a:p>
        </p:txBody>
      </p:sp>
      <p:sp>
        <p:nvSpPr>
          <p:cNvPr id="4" name="Text Placeholder 2">
            <a:extLst>
              <a:ext uri="{FF2B5EF4-FFF2-40B4-BE49-F238E27FC236}">
                <a16:creationId xmlns:a16="http://schemas.microsoft.com/office/drawing/2014/main" id="{AC8B3552-90BA-4BB4-986F-9EEF24271937}"/>
              </a:ext>
            </a:extLst>
          </p:cNvPr>
          <p:cNvSpPr txBox="1">
            <a:spLocks/>
          </p:cNvSpPr>
          <p:nvPr/>
        </p:nvSpPr>
        <p:spPr>
          <a:xfrm>
            <a:off x="455390" y="2278608"/>
            <a:ext cx="2119086" cy="554177"/>
          </a:xfrm>
          <a:prstGeom prst="rect">
            <a:avLst/>
          </a:prstGeom>
        </p:spPr>
        <p:txBody>
          <a:bodyPr/>
          <a:lstStyle>
            <a:lvl1pPr marL="342900" indent="-342900" algn="l" rtl="0" eaLnBrk="1" fontAlgn="base" hangingPunct="1">
              <a:lnSpc>
                <a:spcPct val="90000"/>
              </a:lnSpc>
              <a:spcBef>
                <a:spcPts val="0"/>
              </a:spcBef>
              <a:spcAft>
                <a:spcPts val="0"/>
              </a:spcAft>
              <a:buFont typeface="Arial" panose="020B0604020202020204" pitchFamily="34" charset="0"/>
              <a:buChar char="•"/>
              <a:defRPr sz="2400" b="0" baseline="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0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lgn="ctr">
              <a:buFont typeface="Arial" panose="020B0604020202020204" pitchFamily="34" charset="0"/>
              <a:buNone/>
            </a:pPr>
            <a:r>
              <a:rPr lang="en-AU" sz="1800" kern="0" dirty="0"/>
              <a:t>Develop conceptual framework</a:t>
            </a:r>
          </a:p>
        </p:txBody>
      </p:sp>
      <p:sp>
        <p:nvSpPr>
          <p:cNvPr id="5" name="Rectangle 4">
            <a:extLst>
              <a:ext uri="{FF2B5EF4-FFF2-40B4-BE49-F238E27FC236}">
                <a16:creationId xmlns:a16="http://schemas.microsoft.com/office/drawing/2014/main" id="{ABEA9319-B4F0-4054-A03E-D762BB8EF9FE}"/>
              </a:ext>
            </a:extLst>
          </p:cNvPr>
          <p:cNvSpPr/>
          <p:nvPr/>
        </p:nvSpPr>
        <p:spPr bwMode="auto">
          <a:xfrm>
            <a:off x="3444168" y="1717440"/>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7" name="TextBox 6">
            <a:extLst>
              <a:ext uri="{FF2B5EF4-FFF2-40B4-BE49-F238E27FC236}">
                <a16:creationId xmlns:a16="http://schemas.microsoft.com/office/drawing/2014/main" id="{BD8B16AD-BA7C-4ED9-BBBB-ED7AE605375C}"/>
              </a:ext>
            </a:extLst>
          </p:cNvPr>
          <p:cNvSpPr txBox="1"/>
          <p:nvPr/>
        </p:nvSpPr>
        <p:spPr>
          <a:xfrm>
            <a:off x="3565727" y="1795158"/>
            <a:ext cx="1770742" cy="338554"/>
          </a:xfrm>
          <a:prstGeom prst="rect">
            <a:avLst/>
          </a:prstGeom>
          <a:noFill/>
        </p:spPr>
        <p:txBody>
          <a:bodyPr wrap="square" rtlCol="0">
            <a:spAutoFit/>
          </a:bodyPr>
          <a:lstStyle/>
          <a:p>
            <a:pPr algn="ctr"/>
            <a:r>
              <a:rPr lang="en-AU" sz="1600" dirty="0">
                <a:solidFill>
                  <a:schemeClr val="bg1"/>
                </a:solidFill>
              </a:rPr>
              <a:t>QUAN</a:t>
            </a:r>
            <a:endParaRPr lang="en-AU" dirty="0">
              <a:solidFill>
                <a:schemeClr val="bg1"/>
              </a:solidFill>
            </a:endParaRPr>
          </a:p>
        </p:txBody>
      </p:sp>
      <p:sp>
        <p:nvSpPr>
          <p:cNvPr id="9" name="Rectangle 8">
            <a:extLst>
              <a:ext uri="{FF2B5EF4-FFF2-40B4-BE49-F238E27FC236}">
                <a16:creationId xmlns:a16="http://schemas.microsoft.com/office/drawing/2014/main" id="{91E160A1-554A-4C99-A4AA-7ECA19C9BE41}"/>
              </a:ext>
            </a:extLst>
          </p:cNvPr>
          <p:cNvSpPr/>
          <p:nvPr/>
        </p:nvSpPr>
        <p:spPr bwMode="auto">
          <a:xfrm>
            <a:off x="501076" y="1698466"/>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0" name="TextBox 9">
            <a:extLst>
              <a:ext uri="{FF2B5EF4-FFF2-40B4-BE49-F238E27FC236}">
                <a16:creationId xmlns:a16="http://schemas.microsoft.com/office/drawing/2014/main" id="{0F460BCA-16C6-4712-9B42-D63590869B2B}"/>
              </a:ext>
            </a:extLst>
          </p:cNvPr>
          <p:cNvSpPr txBox="1"/>
          <p:nvPr/>
        </p:nvSpPr>
        <p:spPr>
          <a:xfrm>
            <a:off x="622635" y="1776184"/>
            <a:ext cx="1770742" cy="338554"/>
          </a:xfrm>
          <a:prstGeom prst="rect">
            <a:avLst/>
          </a:prstGeom>
          <a:noFill/>
        </p:spPr>
        <p:txBody>
          <a:bodyPr wrap="square" rtlCol="0">
            <a:spAutoFit/>
          </a:bodyPr>
          <a:lstStyle/>
          <a:p>
            <a:pPr algn="ctr"/>
            <a:r>
              <a:rPr lang="en-AU" sz="1600" dirty="0">
                <a:solidFill>
                  <a:schemeClr val="bg1"/>
                </a:solidFill>
              </a:rPr>
              <a:t>QUAL</a:t>
            </a:r>
            <a:endParaRPr lang="en-AU" dirty="0">
              <a:solidFill>
                <a:schemeClr val="bg1"/>
              </a:solidFill>
            </a:endParaRPr>
          </a:p>
        </p:txBody>
      </p:sp>
      <p:sp>
        <p:nvSpPr>
          <p:cNvPr id="11" name="Rectangle 10">
            <a:extLst>
              <a:ext uri="{FF2B5EF4-FFF2-40B4-BE49-F238E27FC236}">
                <a16:creationId xmlns:a16="http://schemas.microsoft.com/office/drawing/2014/main" id="{DD5483F3-51B1-4D58-A6EB-725DFC010B86}"/>
              </a:ext>
            </a:extLst>
          </p:cNvPr>
          <p:cNvSpPr/>
          <p:nvPr/>
        </p:nvSpPr>
        <p:spPr bwMode="auto">
          <a:xfrm>
            <a:off x="3458021" y="2943569"/>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12" name="Oval 11">
            <a:extLst>
              <a:ext uri="{FF2B5EF4-FFF2-40B4-BE49-F238E27FC236}">
                <a16:creationId xmlns:a16="http://schemas.microsoft.com/office/drawing/2014/main" id="{37A42C11-FC4D-4FA0-BC35-9F20F10760DA}"/>
              </a:ext>
            </a:extLst>
          </p:cNvPr>
          <p:cNvSpPr/>
          <p:nvPr/>
        </p:nvSpPr>
        <p:spPr bwMode="auto">
          <a:xfrm>
            <a:off x="6333176" y="2078819"/>
            <a:ext cx="1233715" cy="1142362"/>
          </a:xfrm>
          <a:prstGeom prst="ellipse">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p:txBody>
      </p:sp>
      <p:sp>
        <p:nvSpPr>
          <p:cNvPr id="13" name="TextBox 12">
            <a:extLst>
              <a:ext uri="{FF2B5EF4-FFF2-40B4-BE49-F238E27FC236}">
                <a16:creationId xmlns:a16="http://schemas.microsoft.com/office/drawing/2014/main" id="{1B05504B-84FA-4B56-89EE-0C7EFBDDF6D6}"/>
              </a:ext>
            </a:extLst>
          </p:cNvPr>
          <p:cNvSpPr txBox="1"/>
          <p:nvPr/>
        </p:nvSpPr>
        <p:spPr>
          <a:xfrm>
            <a:off x="3579580" y="3021287"/>
            <a:ext cx="1770742" cy="338554"/>
          </a:xfrm>
          <a:prstGeom prst="rect">
            <a:avLst/>
          </a:prstGeom>
          <a:noFill/>
        </p:spPr>
        <p:txBody>
          <a:bodyPr wrap="square" rtlCol="0">
            <a:spAutoFit/>
          </a:bodyPr>
          <a:lstStyle/>
          <a:p>
            <a:pPr algn="ctr"/>
            <a:r>
              <a:rPr lang="en-AU" sz="1600" dirty="0">
                <a:solidFill>
                  <a:schemeClr val="bg1"/>
                </a:solidFill>
              </a:rPr>
              <a:t>QUAN</a:t>
            </a:r>
            <a:endParaRPr lang="en-AU" dirty="0">
              <a:solidFill>
                <a:schemeClr val="bg1"/>
              </a:solidFill>
            </a:endParaRPr>
          </a:p>
        </p:txBody>
      </p:sp>
      <p:sp>
        <p:nvSpPr>
          <p:cNvPr id="14" name="TextBox 13">
            <a:extLst>
              <a:ext uri="{FF2B5EF4-FFF2-40B4-BE49-F238E27FC236}">
                <a16:creationId xmlns:a16="http://schemas.microsoft.com/office/drawing/2014/main" id="{254F0C19-6A24-4C4A-991C-D44073E101F4}"/>
              </a:ext>
            </a:extLst>
          </p:cNvPr>
          <p:cNvSpPr txBox="1"/>
          <p:nvPr/>
        </p:nvSpPr>
        <p:spPr>
          <a:xfrm>
            <a:off x="6543633" y="2248101"/>
            <a:ext cx="899886" cy="892552"/>
          </a:xfrm>
          <a:prstGeom prst="rect">
            <a:avLst/>
          </a:prstGeom>
          <a:noFill/>
        </p:spPr>
        <p:txBody>
          <a:bodyPr wrap="square" rtlCol="0">
            <a:spAutoFit/>
          </a:bodyPr>
          <a:lstStyle/>
          <a:p>
            <a:endParaRPr lang="en-AU" sz="1400" dirty="0">
              <a:solidFill>
                <a:schemeClr val="bg1"/>
              </a:solidFill>
            </a:endParaRPr>
          </a:p>
          <a:p>
            <a:r>
              <a:rPr lang="en-AU" sz="1400" dirty="0">
                <a:solidFill>
                  <a:schemeClr val="bg1"/>
                </a:solidFill>
              </a:rPr>
              <a:t>Results</a:t>
            </a:r>
          </a:p>
          <a:p>
            <a:endParaRPr lang="en-AU" dirty="0">
              <a:solidFill>
                <a:schemeClr val="bg1"/>
              </a:solidFill>
            </a:endParaRPr>
          </a:p>
        </p:txBody>
      </p:sp>
      <p:sp>
        <p:nvSpPr>
          <p:cNvPr id="17" name="Arrow: Right 16">
            <a:extLst>
              <a:ext uri="{FF2B5EF4-FFF2-40B4-BE49-F238E27FC236}">
                <a16:creationId xmlns:a16="http://schemas.microsoft.com/office/drawing/2014/main" id="{57D74167-5516-4F67-9381-1FC998724958}"/>
              </a:ext>
            </a:extLst>
          </p:cNvPr>
          <p:cNvSpPr/>
          <p:nvPr/>
        </p:nvSpPr>
        <p:spPr bwMode="auto">
          <a:xfrm>
            <a:off x="2842515" y="1907777"/>
            <a:ext cx="330950"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9" name="Arrow: Right 18">
            <a:extLst>
              <a:ext uri="{FF2B5EF4-FFF2-40B4-BE49-F238E27FC236}">
                <a16:creationId xmlns:a16="http://schemas.microsoft.com/office/drawing/2014/main" id="{A30AD3C9-57CE-48D8-8527-926F98C7B410}"/>
              </a:ext>
            </a:extLst>
          </p:cNvPr>
          <p:cNvSpPr/>
          <p:nvPr/>
        </p:nvSpPr>
        <p:spPr bwMode="auto">
          <a:xfrm rot="5400000">
            <a:off x="4225757" y="2496138"/>
            <a:ext cx="528678"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23" name="Arrow: Right 22">
            <a:extLst>
              <a:ext uri="{FF2B5EF4-FFF2-40B4-BE49-F238E27FC236}">
                <a16:creationId xmlns:a16="http://schemas.microsoft.com/office/drawing/2014/main" id="{A1B45899-01A1-42B2-8B4F-90B755D5E839}"/>
              </a:ext>
            </a:extLst>
          </p:cNvPr>
          <p:cNvSpPr/>
          <p:nvPr/>
        </p:nvSpPr>
        <p:spPr bwMode="auto">
          <a:xfrm rot="1607830">
            <a:off x="5699366" y="2058618"/>
            <a:ext cx="528678"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24" name="Arrow: Right 23">
            <a:extLst>
              <a:ext uri="{FF2B5EF4-FFF2-40B4-BE49-F238E27FC236}">
                <a16:creationId xmlns:a16="http://schemas.microsoft.com/office/drawing/2014/main" id="{4F7AA0F4-DA70-4CA7-8E3F-4E7EACC159BD}"/>
              </a:ext>
            </a:extLst>
          </p:cNvPr>
          <p:cNvSpPr/>
          <p:nvPr/>
        </p:nvSpPr>
        <p:spPr bwMode="auto">
          <a:xfrm rot="20097756">
            <a:off x="5713444" y="3074165"/>
            <a:ext cx="528678" cy="13297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25" name="Text Placeholder 2">
            <a:extLst>
              <a:ext uri="{FF2B5EF4-FFF2-40B4-BE49-F238E27FC236}">
                <a16:creationId xmlns:a16="http://schemas.microsoft.com/office/drawing/2014/main" id="{CE32B982-7864-42ED-B397-75E5D01B3E85}"/>
              </a:ext>
            </a:extLst>
          </p:cNvPr>
          <p:cNvSpPr txBox="1">
            <a:spLocks/>
          </p:cNvSpPr>
          <p:nvPr/>
        </p:nvSpPr>
        <p:spPr>
          <a:xfrm>
            <a:off x="3419263" y="1123518"/>
            <a:ext cx="2119086" cy="554177"/>
          </a:xfrm>
          <a:prstGeom prst="rect">
            <a:avLst/>
          </a:prstGeom>
        </p:spPr>
        <p:txBody>
          <a:bodyPr/>
          <a:lstStyle>
            <a:lvl1pPr marL="342900" indent="-342900" algn="l" rtl="0" eaLnBrk="1" fontAlgn="base" hangingPunct="1">
              <a:lnSpc>
                <a:spcPct val="90000"/>
              </a:lnSpc>
              <a:spcBef>
                <a:spcPts val="0"/>
              </a:spcBef>
              <a:spcAft>
                <a:spcPts val="0"/>
              </a:spcAft>
              <a:buFont typeface="Arial" panose="020B0604020202020204" pitchFamily="34" charset="0"/>
              <a:buChar char="•"/>
              <a:defRPr sz="2400" b="0" baseline="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0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lgn="ctr">
              <a:buFont typeface="Arial" panose="020B0604020202020204" pitchFamily="34" charset="0"/>
              <a:buNone/>
            </a:pPr>
            <a:r>
              <a:rPr lang="en-AU" sz="1600" kern="0" dirty="0"/>
              <a:t>Establish Psychometrics</a:t>
            </a:r>
          </a:p>
        </p:txBody>
      </p:sp>
      <p:sp>
        <p:nvSpPr>
          <p:cNvPr id="26" name="Text Placeholder 2">
            <a:extLst>
              <a:ext uri="{FF2B5EF4-FFF2-40B4-BE49-F238E27FC236}">
                <a16:creationId xmlns:a16="http://schemas.microsoft.com/office/drawing/2014/main" id="{ABA0AD65-CFD0-4BAD-9F4C-6D1B87DEEA7A}"/>
              </a:ext>
            </a:extLst>
          </p:cNvPr>
          <p:cNvSpPr txBox="1">
            <a:spLocks/>
          </p:cNvSpPr>
          <p:nvPr/>
        </p:nvSpPr>
        <p:spPr>
          <a:xfrm>
            <a:off x="3419263" y="3513426"/>
            <a:ext cx="2119086" cy="554177"/>
          </a:xfrm>
          <a:prstGeom prst="rect">
            <a:avLst/>
          </a:prstGeom>
        </p:spPr>
        <p:txBody>
          <a:bodyPr/>
          <a:lstStyle>
            <a:lvl1pPr marL="342900" indent="-342900" algn="l" rtl="0" eaLnBrk="1" fontAlgn="base" hangingPunct="1">
              <a:lnSpc>
                <a:spcPct val="90000"/>
              </a:lnSpc>
              <a:spcBef>
                <a:spcPts val="0"/>
              </a:spcBef>
              <a:spcAft>
                <a:spcPts val="0"/>
              </a:spcAft>
              <a:buFont typeface="Arial" panose="020B0604020202020204" pitchFamily="34" charset="0"/>
              <a:buChar char="•"/>
              <a:defRPr sz="2400" b="0" baseline="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0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lgn="ctr">
              <a:buFont typeface="Arial" panose="020B0604020202020204" pitchFamily="34" charset="0"/>
              <a:buNone/>
            </a:pPr>
            <a:r>
              <a:rPr lang="en-AU" sz="1600" kern="0" dirty="0"/>
              <a:t>Establish construct validity</a:t>
            </a:r>
          </a:p>
        </p:txBody>
      </p:sp>
    </p:spTree>
    <p:extLst>
      <p:ext uri="{BB962C8B-B14F-4D97-AF65-F5344CB8AC3E}">
        <p14:creationId xmlns:p14="http://schemas.microsoft.com/office/powerpoint/2010/main" val="129144400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D61601-1CED-4C82-9570-CA81ACA23406}"/>
              </a:ext>
            </a:extLst>
          </p:cNvPr>
          <p:cNvSpPr>
            <a:spLocks noGrp="1"/>
          </p:cNvSpPr>
          <p:nvPr>
            <p:ph type="body" sz="quarter" idx="11"/>
          </p:nvPr>
        </p:nvSpPr>
        <p:spPr/>
        <p:txBody>
          <a:bodyPr/>
          <a:lstStyle/>
          <a:p>
            <a:r>
              <a:rPr lang="en-AU" dirty="0"/>
              <a:t>Concurrent Research Designs</a:t>
            </a:r>
          </a:p>
        </p:txBody>
      </p:sp>
      <p:sp>
        <p:nvSpPr>
          <p:cNvPr id="4" name="Rectangle 3">
            <a:extLst>
              <a:ext uri="{FF2B5EF4-FFF2-40B4-BE49-F238E27FC236}">
                <a16:creationId xmlns:a16="http://schemas.microsoft.com/office/drawing/2014/main" id="{6E863128-5F56-4E1B-ABC1-2B7872595590}"/>
              </a:ext>
            </a:extLst>
          </p:cNvPr>
          <p:cNvSpPr/>
          <p:nvPr/>
        </p:nvSpPr>
        <p:spPr bwMode="auto">
          <a:xfrm>
            <a:off x="4517894" y="2230060"/>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TextBox 4">
            <a:extLst>
              <a:ext uri="{FF2B5EF4-FFF2-40B4-BE49-F238E27FC236}">
                <a16:creationId xmlns:a16="http://schemas.microsoft.com/office/drawing/2014/main" id="{89A43A15-C057-48BA-B2E2-103B6A500311}"/>
              </a:ext>
            </a:extLst>
          </p:cNvPr>
          <p:cNvSpPr txBox="1"/>
          <p:nvPr/>
        </p:nvSpPr>
        <p:spPr>
          <a:xfrm>
            <a:off x="4639453" y="2307778"/>
            <a:ext cx="1770742" cy="338554"/>
          </a:xfrm>
          <a:prstGeom prst="rect">
            <a:avLst/>
          </a:prstGeom>
          <a:noFill/>
        </p:spPr>
        <p:txBody>
          <a:bodyPr wrap="square" rtlCol="0">
            <a:spAutoFit/>
          </a:bodyPr>
          <a:lstStyle/>
          <a:p>
            <a:pPr algn="ctr"/>
            <a:r>
              <a:rPr lang="en-AU" sz="1600" dirty="0">
                <a:solidFill>
                  <a:schemeClr val="bg1"/>
                </a:solidFill>
              </a:rPr>
              <a:t>QUAN</a:t>
            </a:r>
            <a:endParaRPr lang="en-AU" dirty="0">
              <a:solidFill>
                <a:schemeClr val="bg1"/>
              </a:solidFill>
            </a:endParaRPr>
          </a:p>
        </p:txBody>
      </p:sp>
      <p:sp>
        <p:nvSpPr>
          <p:cNvPr id="6" name="Rectangle 5">
            <a:extLst>
              <a:ext uri="{FF2B5EF4-FFF2-40B4-BE49-F238E27FC236}">
                <a16:creationId xmlns:a16="http://schemas.microsoft.com/office/drawing/2014/main" id="{1321D0EA-8A27-4ECA-AF24-25E02B80CD86}"/>
              </a:ext>
            </a:extLst>
          </p:cNvPr>
          <p:cNvSpPr/>
          <p:nvPr/>
        </p:nvSpPr>
        <p:spPr bwMode="auto">
          <a:xfrm>
            <a:off x="1394693" y="2231867"/>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7" name="TextBox 6">
            <a:extLst>
              <a:ext uri="{FF2B5EF4-FFF2-40B4-BE49-F238E27FC236}">
                <a16:creationId xmlns:a16="http://schemas.microsoft.com/office/drawing/2014/main" id="{DD5526F3-9CDE-4273-B47B-4BC1A084B0B8}"/>
              </a:ext>
            </a:extLst>
          </p:cNvPr>
          <p:cNvSpPr txBox="1"/>
          <p:nvPr/>
        </p:nvSpPr>
        <p:spPr>
          <a:xfrm>
            <a:off x="1516252" y="2309585"/>
            <a:ext cx="1770742" cy="338554"/>
          </a:xfrm>
          <a:prstGeom prst="rect">
            <a:avLst/>
          </a:prstGeom>
          <a:noFill/>
        </p:spPr>
        <p:txBody>
          <a:bodyPr wrap="square" rtlCol="0">
            <a:spAutoFit/>
          </a:bodyPr>
          <a:lstStyle/>
          <a:p>
            <a:pPr algn="ctr"/>
            <a:r>
              <a:rPr lang="en-AU" sz="1600" dirty="0">
                <a:solidFill>
                  <a:schemeClr val="bg1"/>
                </a:solidFill>
              </a:rPr>
              <a:t>QUAL</a:t>
            </a:r>
            <a:endParaRPr lang="en-AU" dirty="0">
              <a:solidFill>
                <a:schemeClr val="bg1"/>
              </a:solidFill>
            </a:endParaRPr>
          </a:p>
        </p:txBody>
      </p:sp>
      <p:sp>
        <p:nvSpPr>
          <p:cNvPr id="8" name="Arrow: Right 7">
            <a:extLst>
              <a:ext uri="{FF2B5EF4-FFF2-40B4-BE49-F238E27FC236}">
                <a16:creationId xmlns:a16="http://schemas.microsoft.com/office/drawing/2014/main" id="{CC8D1A14-4CDA-4A8A-9253-C5139D02D22A}"/>
              </a:ext>
            </a:extLst>
          </p:cNvPr>
          <p:cNvSpPr/>
          <p:nvPr/>
        </p:nvSpPr>
        <p:spPr bwMode="auto">
          <a:xfrm rot="7424800">
            <a:off x="4954063" y="3075403"/>
            <a:ext cx="765205" cy="11551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9" name="Text Placeholder 2">
            <a:extLst>
              <a:ext uri="{FF2B5EF4-FFF2-40B4-BE49-F238E27FC236}">
                <a16:creationId xmlns:a16="http://schemas.microsoft.com/office/drawing/2014/main" id="{01A8E4FF-7438-4476-91B0-8051D6EF3A25}"/>
              </a:ext>
            </a:extLst>
          </p:cNvPr>
          <p:cNvSpPr>
            <a:spLocks noGrp="1"/>
          </p:cNvSpPr>
          <p:nvPr>
            <p:ph type="body" sz="quarter" idx="12"/>
          </p:nvPr>
        </p:nvSpPr>
        <p:spPr>
          <a:xfrm>
            <a:off x="415925" y="1295401"/>
            <a:ext cx="8280400" cy="403066"/>
          </a:xfrm>
        </p:spPr>
        <p:txBody>
          <a:bodyPr/>
          <a:lstStyle/>
          <a:p>
            <a:pPr marL="0" indent="0">
              <a:buNone/>
            </a:pPr>
            <a:r>
              <a:rPr lang="en-AU" dirty="0"/>
              <a:t>D. Concurrent Triangulation Design</a:t>
            </a:r>
          </a:p>
        </p:txBody>
      </p:sp>
      <p:sp>
        <p:nvSpPr>
          <p:cNvPr id="11" name="TextBox 10">
            <a:extLst>
              <a:ext uri="{FF2B5EF4-FFF2-40B4-BE49-F238E27FC236}">
                <a16:creationId xmlns:a16="http://schemas.microsoft.com/office/drawing/2014/main" id="{B254E5C0-5410-47C0-BE27-EB0D3E4A4E00}"/>
              </a:ext>
            </a:extLst>
          </p:cNvPr>
          <p:cNvSpPr txBox="1"/>
          <p:nvPr/>
        </p:nvSpPr>
        <p:spPr>
          <a:xfrm>
            <a:off x="3740724" y="2268023"/>
            <a:ext cx="564236" cy="461665"/>
          </a:xfrm>
          <a:prstGeom prst="rect">
            <a:avLst/>
          </a:prstGeom>
          <a:noFill/>
        </p:spPr>
        <p:txBody>
          <a:bodyPr wrap="square" rtlCol="0">
            <a:spAutoFit/>
          </a:bodyPr>
          <a:lstStyle/>
          <a:p>
            <a:pPr algn="ctr"/>
            <a:r>
              <a:rPr lang="en-AU" dirty="0"/>
              <a:t>+</a:t>
            </a:r>
          </a:p>
        </p:txBody>
      </p:sp>
      <p:sp>
        <p:nvSpPr>
          <p:cNvPr id="12" name="Arrow: Right 11">
            <a:extLst>
              <a:ext uri="{FF2B5EF4-FFF2-40B4-BE49-F238E27FC236}">
                <a16:creationId xmlns:a16="http://schemas.microsoft.com/office/drawing/2014/main" id="{9D443D69-8D8D-4512-9830-A3BF13AB7B84}"/>
              </a:ext>
            </a:extLst>
          </p:cNvPr>
          <p:cNvSpPr/>
          <p:nvPr/>
        </p:nvSpPr>
        <p:spPr bwMode="auto">
          <a:xfrm rot="3205434">
            <a:off x="2212318" y="3061922"/>
            <a:ext cx="765205" cy="11551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13" name="Text Placeholder 2">
            <a:extLst>
              <a:ext uri="{FF2B5EF4-FFF2-40B4-BE49-F238E27FC236}">
                <a16:creationId xmlns:a16="http://schemas.microsoft.com/office/drawing/2014/main" id="{8942647C-03B7-4826-A6AA-F01E3DC7053B}"/>
              </a:ext>
            </a:extLst>
          </p:cNvPr>
          <p:cNvSpPr txBox="1">
            <a:spLocks/>
          </p:cNvSpPr>
          <p:nvPr/>
        </p:nvSpPr>
        <p:spPr>
          <a:xfrm>
            <a:off x="1713004" y="3596095"/>
            <a:ext cx="4521541" cy="403066"/>
          </a:xfrm>
          <a:prstGeom prst="rect">
            <a:avLst/>
          </a:prstGeom>
        </p:spPr>
        <p:txBody>
          <a:bodyPr/>
          <a:lstStyle>
            <a:lvl1pPr marL="342900" indent="-342900" algn="l" rtl="0" eaLnBrk="1" fontAlgn="base" hangingPunct="1">
              <a:lnSpc>
                <a:spcPct val="90000"/>
              </a:lnSpc>
              <a:spcBef>
                <a:spcPts val="0"/>
              </a:spcBef>
              <a:spcAft>
                <a:spcPts val="0"/>
              </a:spcAft>
              <a:buFont typeface="Arial" panose="020B0604020202020204" pitchFamily="34" charset="0"/>
              <a:buChar char="•"/>
              <a:defRPr sz="2400" b="0" baseline="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0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lgn="ctr">
              <a:buFont typeface="Arial" panose="020B0604020202020204" pitchFamily="34" charset="0"/>
              <a:buNone/>
            </a:pPr>
            <a:r>
              <a:rPr lang="en-AU" sz="1800" kern="0" dirty="0"/>
              <a:t>Data collected at the same time and the results are compared</a:t>
            </a:r>
          </a:p>
        </p:txBody>
      </p:sp>
    </p:spTree>
    <p:extLst>
      <p:ext uri="{BB962C8B-B14F-4D97-AF65-F5344CB8AC3E}">
        <p14:creationId xmlns:p14="http://schemas.microsoft.com/office/powerpoint/2010/main" val="293552492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7A882B-F13A-4CDA-A294-9DCC921E68F7}"/>
              </a:ext>
            </a:extLst>
          </p:cNvPr>
          <p:cNvSpPr>
            <a:spLocks noGrp="1"/>
          </p:cNvSpPr>
          <p:nvPr>
            <p:ph type="body" sz="quarter" idx="11"/>
          </p:nvPr>
        </p:nvSpPr>
        <p:spPr/>
        <p:txBody>
          <a:bodyPr/>
          <a:lstStyle/>
          <a:p>
            <a:r>
              <a:rPr lang="en-AU" dirty="0"/>
              <a:t>Good science…</a:t>
            </a:r>
          </a:p>
        </p:txBody>
      </p:sp>
      <p:sp>
        <p:nvSpPr>
          <p:cNvPr id="3" name="Text Placeholder 2">
            <a:extLst>
              <a:ext uri="{FF2B5EF4-FFF2-40B4-BE49-F238E27FC236}">
                <a16:creationId xmlns:a16="http://schemas.microsoft.com/office/drawing/2014/main" id="{8D4F17C5-808C-4C04-96F0-B03B68C872E8}"/>
              </a:ext>
            </a:extLst>
          </p:cNvPr>
          <p:cNvSpPr>
            <a:spLocks noGrp="1"/>
          </p:cNvSpPr>
          <p:nvPr>
            <p:ph type="body" sz="quarter" idx="12"/>
          </p:nvPr>
        </p:nvSpPr>
        <p:spPr/>
        <p:txBody>
          <a:bodyPr/>
          <a:lstStyle/>
          <a:p>
            <a:r>
              <a:rPr lang="en-AU" dirty="0"/>
              <a:t>Adding a second method to a study does not necessarily make it good science </a:t>
            </a:r>
          </a:p>
          <a:p>
            <a:r>
              <a:rPr lang="en-AU" dirty="0"/>
              <a:t>Need a </a:t>
            </a:r>
            <a:r>
              <a:rPr lang="en-AU" i="1" dirty="0"/>
              <a:t>strong rationale </a:t>
            </a:r>
            <a:r>
              <a:rPr lang="en-AU" dirty="0"/>
              <a:t>for mixing methods </a:t>
            </a:r>
          </a:p>
          <a:p>
            <a:r>
              <a:rPr lang="en-AU" i="1" dirty="0"/>
              <a:t>Rigour </a:t>
            </a:r>
            <a:r>
              <a:rPr lang="en-AU" dirty="0"/>
              <a:t>in the collection and analysis of both qualitative and quantitative data</a:t>
            </a:r>
          </a:p>
          <a:p>
            <a:pPr lvl="1"/>
            <a:r>
              <a:rPr lang="en-AU" dirty="0"/>
              <a:t>apply standards that are appropriate for each method </a:t>
            </a:r>
          </a:p>
        </p:txBody>
      </p:sp>
    </p:spTree>
    <p:extLst>
      <p:ext uri="{BB962C8B-B14F-4D97-AF65-F5344CB8AC3E}">
        <p14:creationId xmlns:p14="http://schemas.microsoft.com/office/powerpoint/2010/main" val="189235775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63F014-1C1C-44FF-8C0A-0D9451ABA9B3}"/>
              </a:ext>
            </a:extLst>
          </p:cNvPr>
          <p:cNvSpPr>
            <a:spLocks noGrp="1"/>
          </p:cNvSpPr>
          <p:nvPr>
            <p:ph type="body" sz="quarter" idx="11"/>
          </p:nvPr>
        </p:nvSpPr>
        <p:spPr>
          <a:xfrm>
            <a:off x="416217" y="294403"/>
            <a:ext cx="8290903" cy="647700"/>
          </a:xfrm>
        </p:spPr>
        <p:txBody>
          <a:bodyPr/>
          <a:lstStyle/>
          <a:p>
            <a:r>
              <a:rPr lang="en-AU" dirty="0"/>
              <a:t>Concurrent Research Designs</a:t>
            </a:r>
          </a:p>
        </p:txBody>
      </p:sp>
      <p:sp>
        <p:nvSpPr>
          <p:cNvPr id="4" name="Rectangle 3">
            <a:extLst>
              <a:ext uri="{FF2B5EF4-FFF2-40B4-BE49-F238E27FC236}">
                <a16:creationId xmlns:a16="http://schemas.microsoft.com/office/drawing/2014/main" id="{00266956-771C-4201-A7DB-C9C8DF5465B7}"/>
              </a:ext>
            </a:extLst>
          </p:cNvPr>
          <p:cNvSpPr/>
          <p:nvPr/>
        </p:nvSpPr>
        <p:spPr bwMode="auto">
          <a:xfrm>
            <a:off x="2877129" y="2054490"/>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TextBox 4">
            <a:extLst>
              <a:ext uri="{FF2B5EF4-FFF2-40B4-BE49-F238E27FC236}">
                <a16:creationId xmlns:a16="http://schemas.microsoft.com/office/drawing/2014/main" id="{7D7D1204-F0A7-4721-9510-BF89CEAF0A78}"/>
              </a:ext>
            </a:extLst>
          </p:cNvPr>
          <p:cNvSpPr txBox="1"/>
          <p:nvPr/>
        </p:nvSpPr>
        <p:spPr>
          <a:xfrm>
            <a:off x="2998688" y="2132208"/>
            <a:ext cx="1770742" cy="338554"/>
          </a:xfrm>
          <a:prstGeom prst="rect">
            <a:avLst/>
          </a:prstGeom>
          <a:noFill/>
        </p:spPr>
        <p:txBody>
          <a:bodyPr wrap="square" rtlCol="0">
            <a:spAutoFit/>
          </a:bodyPr>
          <a:lstStyle/>
          <a:p>
            <a:pPr algn="ctr"/>
            <a:r>
              <a:rPr lang="en-AU" sz="1600" dirty="0">
                <a:solidFill>
                  <a:schemeClr val="bg1"/>
                </a:solidFill>
              </a:rPr>
              <a:t>qual</a:t>
            </a:r>
            <a:endParaRPr lang="en-AU" dirty="0">
              <a:solidFill>
                <a:schemeClr val="bg1"/>
              </a:solidFill>
            </a:endParaRPr>
          </a:p>
        </p:txBody>
      </p:sp>
      <p:sp>
        <p:nvSpPr>
          <p:cNvPr id="6" name="Text Placeholder 2">
            <a:extLst>
              <a:ext uri="{FF2B5EF4-FFF2-40B4-BE49-F238E27FC236}">
                <a16:creationId xmlns:a16="http://schemas.microsoft.com/office/drawing/2014/main" id="{A2794658-2DD5-4183-BB1F-292EBF440829}"/>
              </a:ext>
            </a:extLst>
          </p:cNvPr>
          <p:cNvSpPr>
            <a:spLocks noGrp="1"/>
          </p:cNvSpPr>
          <p:nvPr>
            <p:ph type="body" sz="quarter" idx="12"/>
          </p:nvPr>
        </p:nvSpPr>
        <p:spPr>
          <a:xfrm>
            <a:off x="415925" y="934674"/>
            <a:ext cx="8280400" cy="403066"/>
          </a:xfrm>
        </p:spPr>
        <p:txBody>
          <a:bodyPr/>
          <a:lstStyle/>
          <a:p>
            <a:pPr marL="0" indent="0">
              <a:buNone/>
            </a:pPr>
            <a:r>
              <a:rPr lang="en-AU" dirty="0"/>
              <a:t>D. Concurrent Nested Design (qualitative nested within a predominant quantitative study)</a:t>
            </a:r>
          </a:p>
        </p:txBody>
      </p:sp>
      <p:sp>
        <p:nvSpPr>
          <p:cNvPr id="7" name="Arrow: Right 6">
            <a:extLst>
              <a:ext uri="{FF2B5EF4-FFF2-40B4-BE49-F238E27FC236}">
                <a16:creationId xmlns:a16="http://schemas.microsoft.com/office/drawing/2014/main" id="{D0BC8F8F-0DB5-4A4A-A233-9FBE5ECC010D}"/>
              </a:ext>
            </a:extLst>
          </p:cNvPr>
          <p:cNvSpPr/>
          <p:nvPr/>
        </p:nvSpPr>
        <p:spPr bwMode="auto">
          <a:xfrm rot="5400000">
            <a:off x="3637719" y="3368005"/>
            <a:ext cx="530794" cy="11551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8" name="Rectangle 7">
            <a:extLst>
              <a:ext uri="{FF2B5EF4-FFF2-40B4-BE49-F238E27FC236}">
                <a16:creationId xmlns:a16="http://schemas.microsoft.com/office/drawing/2014/main" id="{85445B98-0310-4880-9D88-5BE97FB590C1}"/>
              </a:ext>
            </a:extLst>
          </p:cNvPr>
          <p:cNvSpPr/>
          <p:nvPr/>
        </p:nvSpPr>
        <p:spPr bwMode="auto">
          <a:xfrm>
            <a:off x="2556164" y="1828673"/>
            <a:ext cx="2715491" cy="1198418"/>
          </a:xfrm>
          <a:prstGeom prst="rect">
            <a:avLst/>
          </a:prstGeom>
          <a:noFill/>
          <a:ln w="28575" cap="flat" cmpd="sng" algn="ctr">
            <a:solidFill>
              <a:srgbClr val="0000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9" name="TextBox 8">
            <a:extLst>
              <a:ext uri="{FF2B5EF4-FFF2-40B4-BE49-F238E27FC236}">
                <a16:creationId xmlns:a16="http://schemas.microsoft.com/office/drawing/2014/main" id="{18D69B2D-D768-415B-B326-0E4520C0C7C6}"/>
              </a:ext>
            </a:extLst>
          </p:cNvPr>
          <p:cNvSpPr txBox="1"/>
          <p:nvPr/>
        </p:nvSpPr>
        <p:spPr>
          <a:xfrm>
            <a:off x="2499919" y="3716323"/>
            <a:ext cx="2869035" cy="400110"/>
          </a:xfrm>
          <a:prstGeom prst="rect">
            <a:avLst/>
          </a:prstGeom>
          <a:noFill/>
        </p:spPr>
        <p:txBody>
          <a:bodyPr wrap="square" rtlCol="0">
            <a:spAutoFit/>
          </a:bodyPr>
          <a:lstStyle/>
          <a:p>
            <a:pPr algn="ctr"/>
            <a:r>
              <a:rPr lang="en-AU" sz="2000" dirty="0"/>
              <a:t>Analysis of findings</a:t>
            </a:r>
          </a:p>
        </p:txBody>
      </p:sp>
      <p:sp>
        <p:nvSpPr>
          <p:cNvPr id="10" name="TextBox 9">
            <a:extLst>
              <a:ext uri="{FF2B5EF4-FFF2-40B4-BE49-F238E27FC236}">
                <a16:creationId xmlns:a16="http://schemas.microsoft.com/office/drawing/2014/main" id="{7EBEB81F-0392-4253-9702-A07073DF5ADC}"/>
              </a:ext>
            </a:extLst>
          </p:cNvPr>
          <p:cNvSpPr txBox="1"/>
          <p:nvPr/>
        </p:nvSpPr>
        <p:spPr>
          <a:xfrm>
            <a:off x="3154261" y="2617365"/>
            <a:ext cx="1468073" cy="369332"/>
          </a:xfrm>
          <a:prstGeom prst="rect">
            <a:avLst/>
          </a:prstGeom>
          <a:noFill/>
        </p:spPr>
        <p:txBody>
          <a:bodyPr wrap="square" rtlCol="0">
            <a:spAutoFit/>
          </a:bodyPr>
          <a:lstStyle/>
          <a:p>
            <a:pPr algn="ctr"/>
            <a:r>
              <a:rPr lang="en-AU" sz="1800" b="1" dirty="0"/>
              <a:t>QUAN</a:t>
            </a:r>
          </a:p>
        </p:txBody>
      </p:sp>
    </p:spTree>
    <p:extLst>
      <p:ext uri="{BB962C8B-B14F-4D97-AF65-F5344CB8AC3E}">
        <p14:creationId xmlns:p14="http://schemas.microsoft.com/office/powerpoint/2010/main" val="15081387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63F014-1C1C-44FF-8C0A-0D9451ABA9B3}"/>
              </a:ext>
            </a:extLst>
          </p:cNvPr>
          <p:cNvSpPr>
            <a:spLocks noGrp="1"/>
          </p:cNvSpPr>
          <p:nvPr>
            <p:ph type="body" sz="quarter" idx="11"/>
          </p:nvPr>
        </p:nvSpPr>
        <p:spPr>
          <a:xfrm>
            <a:off x="416217" y="294403"/>
            <a:ext cx="8290903" cy="647700"/>
          </a:xfrm>
        </p:spPr>
        <p:txBody>
          <a:bodyPr/>
          <a:lstStyle/>
          <a:p>
            <a:r>
              <a:rPr lang="en-AU" dirty="0"/>
              <a:t>Concurrent Research Designs</a:t>
            </a:r>
          </a:p>
        </p:txBody>
      </p:sp>
      <p:sp>
        <p:nvSpPr>
          <p:cNvPr id="4" name="Rectangle 3">
            <a:extLst>
              <a:ext uri="{FF2B5EF4-FFF2-40B4-BE49-F238E27FC236}">
                <a16:creationId xmlns:a16="http://schemas.microsoft.com/office/drawing/2014/main" id="{00266956-771C-4201-A7DB-C9C8DF5465B7}"/>
              </a:ext>
            </a:extLst>
          </p:cNvPr>
          <p:cNvSpPr/>
          <p:nvPr/>
        </p:nvSpPr>
        <p:spPr bwMode="auto">
          <a:xfrm>
            <a:off x="2877129" y="2054490"/>
            <a:ext cx="2119086" cy="495475"/>
          </a:xfrm>
          <a:prstGeom prst="rect">
            <a:avLst/>
          </a:prstGeom>
          <a:solidFill>
            <a:schemeClr val="accent6"/>
          </a:solidFill>
          <a:ln w="9525"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a:ln>
                <a:noFill/>
              </a:ln>
              <a:solidFill>
                <a:schemeClr val="bg1"/>
              </a:solidFill>
              <a:effectLst/>
              <a:latin typeface="Arial" charset="0"/>
              <a:cs typeface="Arial" charset="0"/>
            </a:endParaRPr>
          </a:p>
        </p:txBody>
      </p:sp>
      <p:sp>
        <p:nvSpPr>
          <p:cNvPr id="5" name="TextBox 4">
            <a:extLst>
              <a:ext uri="{FF2B5EF4-FFF2-40B4-BE49-F238E27FC236}">
                <a16:creationId xmlns:a16="http://schemas.microsoft.com/office/drawing/2014/main" id="{7D7D1204-F0A7-4721-9510-BF89CEAF0A78}"/>
              </a:ext>
            </a:extLst>
          </p:cNvPr>
          <p:cNvSpPr txBox="1"/>
          <p:nvPr/>
        </p:nvSpPr>
        <p:spPr>
          <a:xfrm>
            <a:off x="2998688" y="2132208"/>
            <a:ext cx="1770742" cy="338554"/>
          </a:xfrm>
          <a:prstGeom prst="rect">
            <a:avLst/>
          </a:prstGeom>
          <a:noFill/>
        </p:spPr>
        <p:txBody>
          <a:bodyPr wrap="square" rtlCol="0">
            <a:spAutoFit/>
          </a:bodyPr>
          <a:lstStyle/>
          <a:p>
            <a:pPr algn="ctr"/>
            <a:r>
              <a:rPr lang="en-AU" sz="1600" dirty="0" err="1">
                <a:solidFill>
                  <a:schemeClr val="bg1"/>
                </a:solidFill>
              </a:rPr>
              <a:t>quan</a:t>
            </a:r>
            <a:endParaRPr lang="en-AU" dirty="0">
              <a:solidFill>
                <a:schemeClr val="bg1"/>
              </a:solidFill>
            </a:endParaRPr>
          </a:p>
        </p:txBody>
      </p:sp>
      <p:sp>
        <p:nvSpPr>
          <p:cNvPr id="6" name="Text Placeholder 2">
            <a:extLst>
              <a:ext uri="{FF2B5EF4-FFF2-40B4-BE49-F238E27FC236}">
                <a16:creationId xmlns:a16="http://schemas.microsoft.com/office/drawing/2014/main" id="{A2794658-2DD5-4183-BB1F-292EBF440829}"/>
              </a:ext>
            </a:extLst>
          </p:cNvPr>
          <p:cNvSpPr>
            <a:spLocks noGrp="1"/>
          </p:cNvSpPr>
          <p:nvPr>
            <p:ph type="body" sz="quarter" idx="12"/>
          </p:nvPr>
        </p:nvSpPr>
        <p:spPr>
          <a:xfrm>
            <a:off x="415925" y="934674"/>
            <a:ext cx="8280400" cy="403066"/>
          </a:xfrm>
        </p:spPr>
        <p:txBody>
          <a:bodyPr/>
          <a:lstStyle/>
          <a:p>
            <a:pPr marL="0" indent="0">
              <a:buNone/>
            </a:pPr>
            <a:r>
              <a:rPr lang="en-AU" dirty="0"/>
              <a:t>E. Concurrent Nested Design (quantitative nested within a predominant qualitative study)</a:t>
            </a:r>
          </a:p>
        </p:txBody>
      </p:sp>
      <p:sp>
        <p:nvSpPr>
          <p:cNvPr id="7" name="Arrow: Right 6">
            <a:extLst>
              <a:ext uri="{FF2B5EF4-FFF2-40B4-BE49-F238E27FC236}">
                <a16:creationId xmlns:a16="http://schemas.microsoft.com/office/drawing/2014/main" id="{D0BC8F8F-0DB5-4A4A-A233-9FBE5ECC010D}"/>
              </a:ext>
            </a:extLst>
          </p:cNvPr>
          <p:cNvSpPr/>
          <p:nvPr/>
        </p:nvSpPr>
        <p:spPr bwMode="auto">
          <a:xfrm rot="5400000">
            <a:off x="3637719" y="3368005"/>
            <a:ext cx="530794" cy="115516"/>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AU"/>
          </a:p>
        </p:txBody>
      </p:sp>
      <p:sp>
        <p:nvSpPr>
          <p:cNvPr id="8" name="Rectangle 7">
            <a:extLst>
              <a:ext uri="{FF2B5EF4-FFF2-40B4-BE49-F238E27FC236}">
                <a16:creationId xmlns:a16="http://schemas.microsoft.com/office/drawing/2014/main" id="{85445B98-0310-4880-9D88-5BE97FB590C1}"/>
              </a:ext>
            </a:extLst>
          </p:cNvPr>
          <p:cNvSpPr/>
          <p:nvPr/>
        </p:nvSpPr>
        <p:spPr bwMode="auto">
          <a:xfrm>
            <a:off x="2556164" y="1828673"/>
            <a:ext cx="2715491" cy="1198418"/>
          </a:xfrm>
          <a:prstGeom prst="rect">
            <a:avLst/>
          </a:prstGeom>
          <a:noFill/>
          <a:ln w="28575" cap="flat" cmpd="sng" algn="ctr">
            <a:solidFill>
              <a:srgbClr val="0000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9" name="TextBox 8">
            <a:extLst>
              <a:ext uri="{FF2B5EF4-FFF2-40B4-BE49-F238E27FC236}">
                <a16:creationId xmlns:a16="http://schemas.microsoft.com/office/drawing/2014/main" id="{18D69B2D-D768-415B-B326-0E4520C0C7C6}"/>
              </a:ext>
            </a:extLst>
          </p:cNvPr>
          <p:cNvSpPr txBox="1"/>
          <p:nvPr/>
        </p:nvSpPr>
        <p:spPr>
          <a:xfrm>
            <a:off x="2499919" y="3716323"/>
            <a:ext cx="2869035" cy="400110"/>
          </a:xfrm>
          <a:prstGeom prst="rect">
            <a:avLst/>
          </a:prstGeom>
          <a:noFill/>
        </p:spPr>
        <p:txBody>
          <a:bodyPr wrap="square" rtlCol="0">
            <a:spAutoFit/>
          </a:bodyPr>
          <a:lstStyle/>
          <a:p>
            <a:pPr algn="ctr"/>
            <a:r>
              <a:rPr lang="en-AU" sz="2000" dirty="0"/>
              <a:t>Analysis of findings</a:t>
            </a:r>
          </a:p>
        </p:txBody>
      </p:sp>
      <p:sp>
        <p:nvSpPr>
          <p:cNvPr id="10" name="TextBox 9">
            <a:extLst>
              <a:ext uri="{FF2B5EF4-FFF2-40B4-BE49-F238E27FC236}">
                <a16:creationId xmlns:a16="http://schemas.microsoft.com/office/drawing/2014/main" id="{7EBEB81F-0392-4253-9702-A07073DF5ADC}"/>
              </a:ext>
            </a:extLst>
          </p:cNvPr>
          <p:cNvSpPr txBox="1"/>
          <p:nvPr/>
        </p:nvSpPr>
        <p:spPr>
          <a:xfrm>
            <a:off x="3154261" y="2617365"/>
            <a:ext cx="1468073" cy="369332"/>
          </a:xfrm>
          <a:prstGeom prst="rect">
            <a:avLst/>
          </a:prstGeom>
          <a:noFill/>
        </p:spPr>
        <p:txBody>
          <a:bodyPr wrap="square" rtlCol="0">
            <a:spAutoFit/>
          </a:bodyPr>
          <a:lstStyle/>
          <a:p>
            <a:pPr algn="ctr"/>
            <a:r>
              <a:rPr lang="en-AU" sz="1800" b="1" dirty="0"/>
              <a:t>QUAL</a:t>
            </a:r>
          </a:p>
        </p:txBody>
      </p:sp>
    </p:spTree>
    <p:extLst>
      <p:ext uri="{BB962C8B-B14F-4D97-AF65-F5344CB8AC3E}">
        <p14:creationId xmlns:p14="http://schemas.microsoft.com/office/powerpoint/2010/main" val="93063713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15C742-3A12-4D3F-962E-50718F6917E6}"/>
              </a:ext>
            </a:extLst>
          </p:cNvPr>
          <p:cNvSpPr>
            <a:spLocks noGrp="1"/>
          </p:cNvSpPr>
          <p:nvPr>
            <p:ph type="body" sz="quarter" idx="11"/>
          </p:nvPr>
        </p:nvSpPr>
        <p:spPr>
          <a:xfrm>
            <a:off x="416217" y="261106"/>
            <a:ext cx="8290903" cy="647700"/>
          </a:xfrm>
        </p:spPr>
        <p:txBody>
          <a:bodyPr/>
          <a:lstStyle/>
          <a:p>
            <a:r>
              <a:rPr lang="en-AU" dirty="0"/>
              <a:t>Summary</a:t>
            </a:r>
          </a:p>
        </p:txBody>
      </p:sp>
      <p:sp>
        <p:nvSpPr>
          <p:cNvPr id="3" name="Text Placeholder 2">
            <a:extLst>
              <a:ext uri="{FF2B5EF4-FFF2-40B4-BE49-F238E27FC236}">
                <a16:creationId xmlns:a16="http://schemas.microsoft.com/office/drawing/2014/main" id="{E0FF9BE6-F502-42E3-B904-1212BA6E645F}"/>
              </a:ext>
            </a:extLst>
          </p:cNvPr>
          <p:cNvSpPr>
            <a:spLocks noGrp="1"/>
          </p:cNvSpPr>
          <p:nvPr>
            <p:ph type="body" sz="quarter" idx="12"/>
          </p:nvPr>
        </p:nvSpPr>
        <p:spPr>
          <a:xfrm>
            <a:off x="416209" y="901381"/>
            <a:ext cx="8280751" cy="2504435"/>
          </a:xfrm>
        </p:spPr>
        <p:txBody>
          <a:bodyPr/>
          <a:lstStyle/>
          <a:p>
            <a:r>
              <a:rPr lang="en-AU" dirty="0"/>
              <a:t>strong  rationale  for  integrating  methods</a:t>
            </a:r>
          </a:p>
          <a:p>
            <a:r>
              <a:rPr lang="en-AU" dirty="0"/>
              <a:t>research  question  drives  the  integration</a:t>
            </a:r>
          </a:p>
          <a:p>
            <a:r>
              <a:rPr lang="en-AU" dirty="0"/>
              <a:t>ensure  rigour  in  the  collection  and  analysis  of  both  types  of  data</a:t>
            </a:r>
          </a:p>
          <a:p>
            <a:r>
              <a:rPr lang="en-AU" dirty="0"/>
              <a:t>can  be  time  consuming  and  costly</a:t>
            </a:r>
          </a:p>
          <a:p>
            <a:r>
              <a:rPr lang="en-AU" dirty="0"/>
              <a:t>requires  expertise  in  both  methodologies</a:t>
            </a:r>
          </a:p>
          <a:p>
            <a:r>
              <a:rPr lang="en-AU" dirty="0"/>
              <a:t>has  potential  to  strengthen  knowledge  claims</a:t>
            </a:r>
          </a:p>
          <a:p>
            <a:r>
              <a:rPr lang="en-AU" dirty="0"/>
              <a:t>promotes  consumer  involvement</a:t>
            </a:r>
          </a:p>
          <a:p>
            <a:r>
              <a:rPr lang="en-AU" dirty="0"/>
              <a:t>can  facilitate  knowledge  translation </a:t>
            </a:r>
          </a:p>
        </p:txBody>
      </p:sp>
    </p:spTree>
    <p:extLst>
      <p:ext uri="{BB962C8B-B14F-4D97-AF65-F5344CB8AC3E}">
        <p14:creationId xmlns:p14="http://schemas.microsoft.com/office/powerpoint/2010/main" val="237606433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973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EE232B-D3BE-4B52-B2CD-26DD0FCEA555}"/>
              </a:ext>
            </a:extLst>
          </p:cNvPr>
          <p:cNvSpPr>
            <a:spLocks noGrp="1"/>
          </p:cNvSpPr>
          <p:nvPr>
            <p:ph type="body" sz="quarter" idx="11"/>
          </p:nvPr>
        </p:nvSpPr>
        <p:spPr/>
        <p:txBody>
          <a:bodyPr/>
          <a:lstStyle/>
          <a:p>
            <a:r>
              <a:rPr lang="en-AU" dirty="0"/>
              <a:t>Research Design Components</a:t>
            </a:r>
          </a:p>
        </p:txBody>
      </p:sp>
      <p:graphicFrame>
        <p:nvGraphicFramePr>
          <p:cNvPr id="5" name="Table 4">
            <a:extLst>
              <a:ext uri="{FF2B5EF4-FFF2-40B4-BE49-F238E27FC236}">
                <a16:creationId xmlns:a16="http://schemas.microsoft.com/office/drawing/2014/main" id="{D93128DF-BBF7-4C6C-9E1D-231C23EADACA}"/>
              </a:ext>
            </a:extLst>
          </p:cNvPr>
          <p:cNvGraphicFramePr>
            <a:graphicFrameLocks noGrp="1"/>
          </p:cNvGraphicFramePr>
          <p:nvPr>
            <p:extLst>
              <p:ext uri="{D42A27DB-BD31-4B8C-83A1-F6EECF244321}">
                <p14:modId xmlns:p14="http://schemas.microsoft.com/office/powerpoint/2010/main" val="289794708"/>
              </p:ext>
            </p:extLst>
          </p:nvPr>
        </p:nvGraphicFramePr>
        <p:xfrm>
          <a:off x="3266706" y="1098091"/>
          <a:ext cx="2073106" cy="29413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073106">
                  <a:extLst>
                    <a:ext uri="{9D8B030D-6E8A-4147-A177-3AD203B41FA5}">
                      <a16:colId xmlns:a16="http://schemas.microsoft.com/office/drawing/2014/main" val="592254919"/>
                    </a:ext>
                  </a:extLst>
                </a:gridCol>
              </a:tblGrid>
              <a:tr h="370840">
                <a:tc>
                  <a:txBody>
                    <a:bodyPr/>
                    <a:lstStyle/>
                    <a:p>
                      <a:pPr algn="ctr"/>
                      <a:r>
                        <a:rPr lang="en-AU" b="0" dirty="0">
                          <a:solidFill>
                            <a:schemeClr val="tx1"/>
                          </a:solidFill>
                        </a:rPr>
                        <a:t>Research Purpose/</a:t>
                      </a:r>
                    </a:p>
                    <a:p>
                      <a:pPr algn="ctr"/>
                      <a:r>
                        <a:rPr lang="en-AU" b="0" dirty="0">
                          <a:solidFill>
                            <a:schemeClr val="tx1"/>
                          </a:solidFill>
                        </a:rPr>
                        <a:t>Questions</a:t>
                      </a:r>
                    </a:p>
                  </a:txBody>
                  <a:tcPr>
                    <a:solidFill>
                      <a:schemeClr val="accent3">
                        <a:lumMod val="85000"/>
                      </a:schemeClr>
                    </a:solidFill>
                  </a:tcPr>
                </a:tc>
                <a:extLst>
                  <a:ext uri="{0D108BD9-81ED-4DB2-BD59-A6C34878D82A}">
                    <a16:rowId xmlns:a16="http://schemas.microsoft.com/office/drawing/2014/main" val="1407663001"/>
                  </a:ext>
                </a:extLst>
              </a:tr>
              <a:tr h="370840">
                <a:tc>
                  <a:txBody>
                    <a:bodyPr/>
                    <a:lstStyle/>
                    <a:p>
                      <a:pPr algn="ctr"/>
                      <a:r>
                        <a:rPr lang="en-AU" dirty="0"/>
                        <a:t>Relationship of researcher to the research</a:t>
                      </a:r>
                    </a:p>
                  </a:txBody>
                  <a:tcPr>
                    <a:solidFill>
                      <a:schemeClr val="accent3">
                        <a:lumMod val="85000"/>
                      </a:schemeClr>
                    </a:solidFill>
                  </a:tcPr>
                </a:tc>
                <a:extLst>
                  <a:ext uri="{0D108BD9-81ED-4DB2-BD59-A6C34878D82A}">
                    <a16:rowId xmlns:a16="http://schemas.microsoft.com/office/drawing/2014/main" val="1953099092"/>
                  </a:ext>
                </a:extLst>
              </a:tr>
              <a:tr h="370840">
                <a:tc>
                  <a:txBody>
                    <a:bodyPr/>
                    <a:lstStyle/>
                    <a:p>
                      <a:pPr algn="ctr"/>
                      <a:r>
                        <a:rPr lang="en-AU" dirty="0"/>
                        <a:t>Sampling</a:t>
                      </a:r>
                    </a:p>
                  </a:txBody>
                  <a:tcPr>
                    <a:solidFill>
                      <a:schemeClr val="accent3">
                        <a:lumMod val="85000"/>
                      </a:schemeClr>
                    </a:solidFill>
                  </a:tcPr>
                </a:tc>
                <a:extLst>
                  <a:ext uri="{0D108BD9-81ED-4DB2-BD59-A6C34878D82A}">
                    <a16:rowId xmlns:a16="http://schemas.microsoft.com/office/drawing/2014/main" val="1628595556"/>
                  </a:ext>
                </a:extLst>
              </a:tr>
              <a:tr h="370840">
                <a:tc>
                  <a:txBody>
                    <a:bodyPr/>
                    <a:lstStyle/>
                    <a:p>
                      <a:pPr algn="ctr"/>
                      <a:r>
                        <a:rPr lang="en-AU" dirty="0"/>
                        <a:t>Data Collection</a:t>
                      </a:r>
                    </a:p>
                  </a:txBody>
                  <a:tcPr>
                    <a:solidFill>
                      <a:schemeClr val="accent3">
                        <a:lumMod val="85000"/>
                      </a:schemeClr>
                    </a:solidFill>
                  </a:tcPr>
                </a:tc>
                <a:extLst>
                  <a:ext uri="{0D108BD9-81ED-4DB2-BD59-A6C34878D82A}">
                    <a16:rowId xmlns:a16="http://schemas.microsoft.com/office/drawing/2014/main" val="3656211571"/>
                  </a:ext>
                </a:extLst>
              </a:tr>
              <a:tr h="370840">
                <a:tc>
                  <a:txBody>
                    <a:bodyPr/>
                    <a:lstStyle/>
                    <a:p>
                      <a:pPr algn="ctr"/>
                      <a:r>
                        <a:rPr lang="en-AU" dirty="0"/>
                        <a:t>Data Analysis</a:t>
                      </a:r>
                    </a:p>
                  </a:txBody>
                  <a:tcPr>
                    <a:solidFill>
                      <a:schemeClr val="accent3">
                        <a:lumMod val="85000"/>
                      </a:schemeClr>
                    </a:solidFill>
                  </a:tcPr>
                </a:tc>
                <a:extLst>
                  <a:ext uri="{0D108BD9-81ED-4DB2-BD59-A6C34878D82A}">
                    <a16:rowId xmlns:a16="http://schemas.microsoft.com/office/drawing/2014/main" val="3120018207"/>
                  </a:ext>
                </a:extLst>
              </a:tr>
            </a:tbl>
          </a:graphicData>
        </a:graphic>
      </p:graphicFrame>
      <p:sp>
        <p:nvSpPr>
          <p:cNvPr id="6" name="Oval 5">
            <a:extLst>
              <a:ext uri="{FF2B5EF4-FFF2-40B4-BE49-F238E27FC236}">
                <a16:creationId xmlns:a16="http://schemas.microsoft.com/office/drawing/2014/main" id="{269743D6-2B1D-4964-AB98-90CEBCB57AB9}"/>
              </a:ext>
            </a:extLst>
          </p:cNvPr>
          <p:cNvSpPr/>
          <p:nvPr/>
        </p:nvSpPr>
        <p:spPr bwMode="auto">
          <a:xfrm>
            <a:off x="6198381" y="1926521"/>
            <a:ext cx="1793900" cy="1137764"/>
          </a:xfrm>
          <a:prstGeom prst="ellipse">
            <a:avLst/>
          </a:prstGeom>
          <a:solidFill>
            <a:srgbClr val="000099"/>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bg1"/>
                </a:solidFill>
                <a:effectLst/>
                <a:latin typeface="Arial" charset="0"/>
                <a:cs typeface="Arial" charset="0"/>
              </a:rPr>
              <a:t>Qualitative</a:t>
            </a:r>
          </a:p>
        </p:txBody>
      </p:sp>
      <p:sp>
        <p:nvSpPr>
          <p:cNvPr id="7" name="Oval 6">
            <a:extLst>
              <a:ext uri="{FF2B5EF4-FFF2-40B4-BE49-F238E27FC236}">
                <a16:creationId xmlns:a16="http://schemas.microsoft.com/office/drawing/2014/main" id="{FF855E7E-3909-44EB-B96C-05C6F14A3CFF}"/>
              </a:ext>
            </a:extLst>
          </p:cNvPr>
          <p:cNvSpPr/>
          <p:nvPr/>
        </p:nvSpPr>
        <p:spPr bwMode="auto">
          <a:xfrm>
            <a:off x="646557" y="1919540"/>
            <a:ext cx="1793900" cy="1137764"/>
          </a:xfrm>
          <a:prstGeom prst="ellipse">
            <a:avLst/>
          </a:prstGeom>
          <a:solidFill>
            <a:srgbClr val="000099"/>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600" b="0" i="0" u="none" strike="noStrike" cap="none" normalizeH="0" baseline="0" dirty="0">
              <a:ln>
                <a:noFill/>
              </a:ln>
              <a:solidFill>
                <a:schemeClr val="bg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bg1"/>
                </a:solidFill>
                <a:effectLst/>
                <a:latin typeface="Arial" charset="0"/>
                <a:cs typeface="Arial" charset="0"/>
              </a:rPr>
              <a:t>Quantitative</a:t>
            </a:r>
          </a:p>
        </p:txBody>
      </p:sp>
      <p:sp>
        <p:nvSpPr>
          <p:cNvPr id="8" name="Arrow: Right 7">
            <a:extLst>
              <a:ext uri="{FF2B5EF4-FFF2-40B4-BE49-F238E27FC236}">
                <a16:creationId xmlns:a16="http://schemas.microsoft.com/office/drawing/2014/main" id="{DBB72565-0C29-4760-9CE8-4065534F22F6}"/>
              </a:ext>
            </a:extLst>
          </p:cNvPr>
          <p:cNvSpPr/>
          <p:nvPr/>
        </p:nvSpPr>
        <p:spPr bwMode="auto">
          <a:xfrm rot="2186567">
            <a:off x="2095060" y="3332622"/>
            <a:ext cx="992814" cy="99017"/>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9" name="Arrow: Right 8">
            <a:extLst>
              <a:ext uri="{FF2B5EF4-FFF2-40B4-BE49-F238E27FC236}">
                <a16:creationId xmlns:a16="http://schemas.microsoft.com/office/drawing/2014/main" id="{E72C0860-0E65-4599-8F98-DE7C2B7D15FC}"/>
              </a:ext>
            </a:extLst>
          </p:cNvPr>
          <p:cNvSpPr/>
          <p:nvPr/>
        </p:nvSpPr>
        <p:spPr bwMode="auto">
          <a:xfrm rot="19827105">
            <a:off x="2095060" y="1624540"/>
            <a:ext cx="992814" cy="99017"/>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0" name="Arrow: Right 9">
            <a:extLst>
              <a:ext uri="{FF2B5EF4-FFF2-40B4-BE49-F238E27FC236}">
                <a16:creationId xmlns:a16="http://schemas.microsoft.com/office/drawing/2014/main" id="{2E2714CA-B7AA-4251-86B0-50AAC6434838}"/>
              </a:ext>
            </a:extLst>
          </p:cNvPr>
          <p:cNvSpPr/>
          <p:nvPr/>
        </p:nvSpPr>
        <p:spPr bwMode="auto">
          <a:xfrm rot="8354965">
            <a:off x="5498139" y="3304075"/>
            <a:ext cx="992814" cy="99017"/>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1" name="Arrow: Right 10">
            <a:extLst>
              <a:ext uri="{FF2B5EF4-FFF2-40B4-BE49-F238E27FC236}">
                <a16:creationId xmlns:a16="http://schemas.microsoft.com/office/drawing/2014/main" id="{3FB051B8-55ED-48FC-A894-2D46E4641FEB}"/>
              </a:ext>
            </a:extLst>
          </p:cNvPr>
          <p:cNvSpPr/>
          <p:nvPr/>
        </p:nvSpPr>
        <p:spPr bwMode="auto">
          <a:xfrm rot="12889486">
            <a:off x="5444204" y="1660789"/>
            <a:ext cx="992814" cy="99017"/>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30388936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BC7EDA6-EA5E-4B45-A1D9-CDD31E661C18}"/>
              </a:ext>
            </a:extLst>
          </p:cNvPr>
          <p:cNvSpPr>
            <a:spLocks noGrp="1"/>
          </p:cNvSpPr>
          <p:nvPr>
            <p:ph type="body" sz="quarter" idx="11"/>
          </p:nvPr>
        </p:nvSpPr>
        <p:spPr/>
        <p:txBody>
          <a:bodyPr/>
          <a:lstStyle/>
          <a:p>
            <a:r>
              <a:rPr lang="en-AU" dirty="0"/>
              <a:t>Research Design Considerations</a:t>
            </a:r>
          </a:p>
        </p:txBody>
      </p:sp>
      <p:sp>
        <p:nvSpPr>
          <p:cNvPr id="6" name="Text Placeholder 5">
            <a:extLst>
              <a:ext uri="{FF2B5EF4-FFF2-40B4-BE49-F238E27FC236}">
                <a16:creationId xmlns:a16="http://schemas.microsoft.com/office/drawing/2014/main" id="{3C8EEA96-3246-48AC-94B4-ECC30198F6DA}"/>
              </a:ext>
            </a:extLst>
          </p:cNvPr>
          <p:cNvSpPr>
            <a:spLocks noGrp="1"/>
          </p:cNvSpPr>
          <p:nvPr>
            <p:ph type="body" sz="quarter" idx="12"/>
          </p:nvPr>
        </p:nvSpPr>
        <p:spPr/>
        <p:txBody>
          <a:bodyPr/>
          <a:lstStyle/>
          <a:p>
            <a:r>
              <a:rPr lang="en-AU" dirty="0"/>
              <a:t>Costly designs</a:t>
            </a:r>
          </a:p>
          <a:p>
            <a:pPr marL="0" indent="0">
              <a:buNone/>
            </a:pPr>
            <a:endParaRPr lang="en-AU" dirty="0"/>
          </a:p>
          <a:p>
            <a:r>
              <a:rPr lang="en-AU" dirty="0"/>
              <a:t>Time consuming</a:t>
            </a:r>
          </a:p>
          <a:p>
            <a:pPr marL="0" indent="0">
              <a:buNone/>
            </a:pPr>
            <a:endParaRPr lang="en-AU" dirty="0"/>
          </a:p>
          <a:p>
            <a:r>
              <a:rPr lang="en-AU" dirty="0"/>
              <a:t>Training and expertise required in both qualitative and quantitative research</a:t>
            </a:r>
          </a:p>
        </p:txBody>
      </p:sp>
    </p:spTree>
    <p:extLst>
      <p:ext uri="{BB962C8B-B14F-4D97-AF65-F5344CB8AC3E}">
        <p14:creationId xmlns:p14="http://schemas.microsoft.com/office/powerpoint/2010/main" val="412423845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1E1265D-00E2-45FB-A89C-DB3250EB1A82}"/>
              </a:ext>
            </a:extLst>
          </p:cNvPr>
          <p:cNvSpPr>
            <a:spLocks noGrp="1"/>
          </p:cNvSpPr>
          <p:nvPr>
            <p:ph type="body" sz="quarter" idx="11"/>
          </p:nvPr>
        </p:nvSpPr>
        <p:spPr/>
        <p:txBody>
          <a:bodyPr/>
          <a:lstStyle/>
          <a:p>
            <a:r>
              <a:rPr lang="en-AU" dirty="0"/>
              <a:t>Purposes for mixed-method research</a:t>
            </a:r>
          </a:p>
        </p:txBody>
      </p:sp>
      <p:sp>
        <p:nvSpPr>
          <p:cNvPr id="3" name="Text Placeholder 2">
            <a:extLst>
              <a:ext uri="{FF2B5EF4-FFF2-40B4-BE49-F238E27FC236}">
                <a16:creationId xmlns:a16="http://schemas.microsoft.com/office/drawing/2014/main" id="{E0137364-340D-4C8B-A43D-85E22C53D7E8}"/>
              </a:ext>
            </a:extLst>
          </p:cNvPr>
          <p:cNvSpPr>
            <a:spLocks noGrp="1"/>
          </p:cNvSpPr>
          <p:nvPr>
            <p:ph type="body" sz="quarter" idx="12"/>
          </p:nvPr>
        </p:nvSpPr>
        <p:spPr/>
        <p:txBody>
          <a:bodyPr/>
          <a:lstStyle/>
          <a:p>
            <a:pPr marL="0" indent="0">
              <a:buNone/>
            </a:pPr>
            <a:endParaRPr lang="en-AU" dirty="0"/>
          </a:p>
          <a:p>
            <a:pPr marL="0" indent="0">
              <a:buNone/>
            </a:pPr>
            <a:r>
              <a:rPr lang="en-AU" dirty="0"/>
              <a:t>Development</a:t>
            </a:r>
          </a:p>
          <a:p>
            <a:pPr marL="0" indent="0">
              <a:buNone/>
            </a:pPr>
            <a:r>
              <a:rPr lang="en-AU" dirty="0"/>
              <a:t>Complementarity</a:t>
            </a:r>
          </a:p>
          <a:p>
            <a:pPr marL="0" indent="0">
              <a:buNone/>
            </a:pPr>
            <a:r>
              <a:rPr lang="en-AU" dirty="0"/>
              <a:t>Triangulation</a:t>
            </a:r>
          </a:p>
          <a:p>
            <a:pPr marL="0" indent="0">
              <a:buNone/>
            </a:pPr>
            <a:r>
              <a:rPr lang="en-AU" dirty="0"/>
              <a:t>Initiation</a:t>
            </a:r>
          </a:p>
        </p:txBody>
      </p:sp>
      <p:sp>
        <p:nvSpPr>
          <p:cNvPr id="4" name="Arrow: Right 3">
            <a:extLst>
              <a:ext uri="{FF2B5EF4-FFF2-40B4-BE49-F238E27FC236}">
                <a16:creationId xmlns:a16="http://schemas.microsoft.com/office/drawing/2014/main" id="{E7C85270-A9C8-4471-B9C0-EEF26A41D2ED}"/>
              </a:ext>
            </a:extLst>
          </p:cNvPr>
          <p:cNvSpPr/>
          <p:nvPr/>
        </p:nvSpPr>
        <p:spPr bwMode="auto">
          <a:xfrm>
            <a:off x="3392989" y="1921607"/>
            <a:ext cx="1407885" cy="783772"/>
          </a:xfrm>
          <a:prstGeom prst="rightArrow">
            <a:avLst/>
          </a:prstGeom>
          <a:solidFill>
            <a:srgbClr val="CE3D62"/>
          </a:solidFill>
          <a:ln w="9525" cap="flat" cmpd="sng" algn="ctr">
            <a:noFill/>
            <a:prstDash val="solid"/>
            <a:round/>
            <a:headEnd type="none" w="med" len="med"/>
            <a:tailEnd type="none" w="med" len="med"/>
          </a:ln>
          <a:effectLst>
            <a:outerShdw blurRad="50800" dist="38100" dir="2700000" algn="tl" rotWithShape="0">
              <a:srgbClr val="C00000">
                <a:alpha val="40000"/>
              </a:srgb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5" name="TextBox 4">
            <a:extLst>
              <a:ext uri="{FF2B5EF4-FFF2-40B4-BE49-F238E27FC236}">
                <a16:creationId xmlns:a16="http://schemas.microsoft.com/office/drawing/2014/main" id="{5B84B2D9-7287-4716-9972-830BCC2FF71F}"/>
              </a:ext>
            </a:extLst>
          </p:cNvPr>
          <p:cNvSpPr txBox="1"/>
          <p:nvPr/>
        </p:nvSpPr>
        <p:spPr>
          <a:xfrm>
            <a:off x="5899638" y="1816103"/>
            <a:ext cx="2549770" cy="923330"/>
          </a:xfrm>
          <a:prstGeom prst="rect">
            <a:avLst/>
          </a:prstGeom>
          <a:noFill/>
        </p:spPr>
        <p:txBody>
          <a:bodyPr wrap="square" rtlCol="0">
            <a:spAutoFit/>
          </a:bodyPr>
          <a:lstStyle/>
          <a:p>
            <a:r>
              <a:rPr lang="en-AU" sz="1800" dirty="0"/>
              <a:t>Understanding</a:t>
            </a:r>
          </a:p>
          <a:p>
            <a:r>
              <a:rPr lang="en-AU" sz="1800" dirty="0"/>
              <a:t>Explanation</a:t>
            </a:r>
          </a:p>
          <a:p>
            <a:r>
              <a:rPr lang="en-AU" sz="1800" dirty="0"/>
              <a:t>Internal Validity</a:t>
            </a:r>
          </a:p>
        </p:txBody>
      </p:sp>
      <p:sp>
        <p:nvSpPr>
          <p:cNvPr id="6" name="Arrow: Right 5">
            <a:extLst>
              <a:ext uri="{FF2B5EF4-FFF2-40B4-BE49-F238E27FC236}">
                <a16:creationId xmlns:a16="http://schemas.microsoft.com/office/drawing/2014/main" id="{771D014B-5711-4444-B489-0E8580CFAC9F}"/>
              </a:ext>
            </a:extLst>
          </p:cNvPr>
          <p:cNvSpPr/>
          <p:nvPr/>
        </p:nvSpPr>
        <p:spPr bwMode="auto">
          <a:xfrm rot="16200000">
            <a:off x="5704606" y="1862367"/>
            <a:ext cx="241297" cy="236689"/>
          </a:xfrm>
          <a:prstGeom prst="rightArrow">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7" name="Arrow: Right 6">
            <a:extLst>
              <a:ext uri="{FF2B5EF4-FFF2-40B4-BE49-F238E27FC236}">
                <a16:creationId xmlns:a16="http://schemas.microsoft.com/office/drawing/2014/main" id="{203CFB00-9937-4B52-8D77-1BC909ABB12D}"/>
              </a:ext>
            </a:extLst>
          </p:cNvPr>
          <p:cNvSpPr/>
          <p:nvPr/>
        </p:nvSpPr>
        <p:spPr bwMode="auto">
          <a:xfrm rot="16200000">
            <a:off x="5716329" y="2129067"/>
            <a:ext cx="241297" cy="236689"/>
          </a:xfrm>
          <a:prstGeom prst="rightArrow">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8" name="Arrow: Right 7">
            <a:extLst>
              <a:ext uri="{FF2B5EF4-FFF2-40B4-BE49-F238E27FC236}">
                <a16:creationId xmlns:a16="http://schemas.microsoft.com/office/drawing/2014/main" id="{B0B2108C-736F-4909-8606-541AE68F90EE}"/>
              </a:ext>
            </a:extLst>
          </p:cNvPr>
          <p:cNvSpPr/>
          <p:nvPr/>
        </p:nvSpPr>
        <p:spPr bwMode="auto">
          <a:xfrm rot="16200000">
            <a:off x="5719259" y="2395765"/>
            <a:ext cx="241297" cy="236689"/>
          </a:xfrm>
          <a:prstGeom prst="rightArrow">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9" name="TextBox 8">
            <a:extLst>
              <a:ext uri="{FF2B5EF4-FFF2-40B4-BE49-F238E27FC236}">
                <a16:creationId xmlns:a16="http://schemas.microsoft.com/office/drawing/2014/main" id="{4E45CA44-9F00-4058-AE62-71DB9A231FFC}"/>
              </a:ext>
            </a:extLst>
          </p:cNvPr>
          <p:cNvSpPr txBox="1"/>
          <p:nvPr/>
        </p:nvSpPr>
        <p:spPr>
          <a:xfrm>
            <a:off x="677008" y="3332285"/>
            <a:ext cx="7323992" cy="646331"/>
          </a:xfrm>
          <a:prstGeom prst="rect">
            <a:avLst/>
          </a:prstGeom>
          <a:noFill/>
        </p:spPr>
        <p:txBody>
          <a:bodyPr wrap="square" rtlCol="0">
            <a:spAutoFit/>
          </a:bodyPr>
          <a:lstStyle/>
          <a:p>
            <a:pPr marL="285750" indent="-285750">
              <a:buFont typeface="Arial" panose="020B0604020202020204" pitchFamily="34" charset="0"/>
              <a:buChar char="•"/>
            </a:pPr>
            <a:r>
              <a:rPr lang="en-AU" sz="1800" i="1" dirty="0"/>
              <a:t>Research question drives the choice and integration of methods</a:t>
            </a:r>
          </a:p>
          <a:p>
            <a:pPr marL="285750" indent="-285750">
              <a:buFont typeface="Arial" panose="020B0604020202020204" pitchFamily="34" charset="0"/>
              <a:buChar char="•"/>
            </a:pPr>
            <a:r>
              <a:rPr lang="en-AU" sz="1800" i="1" dirty="0"/>
              <a:t>Consider the state of knowledge development in your field</a:t>
            </a:r>
          </a:p>
        </p:txBody>
      </p:sp>
    </p:spTree>
    <p:extLst>
      <p:ext uri="{BB962C8B-B14F-4D97-AF65-F5344CB8AC3E}">
        <p14:creationId xmlns:p14="http://schemas.microsoft.com/office/powerpoint/2010/main" val="43086270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88C08B-D190-441E-BFE0-738E6045377C}"/>
              </a:ext>
            </a:extLst>
          </p:cNvPr>
          <p:cNvSpPr>
            <a:spLocks noGrp="1"/>
          </p:cNvSpPr>
          <p:nvPr>
            <p:ph type="body" sz="quarter" idx="11"/>
          </p:nvPr>
        </p:nvSpPr>
        <p:spPr/>
        <p:txBody>
          <a:bodyPr/>
          <a:lstStyle/>
          <a:p>
            <a:r>
              <a:rPr lang="en-AU" dirty="0"/>
              <a:t>QUAL methods used to DEVELOP QUAN measures</a:t>
            </a:r>
          </a:p>
        </p:txBody>
      </p:sp>
      <p:sp>
        <p:nvSpPr>
          <p:cNvPr id="4" name="Rectangle 3">
            <a:extLst>
              <a:ext uri="{FF2B5EF4-FFF2-40B4-BE49-F238E27FC236}">
                <a16:creationId xmlns:a16="http://schemas.microsoft.com/office/drawing/2014/main" id="{13A3EB56-B90F-436A-9868-5D2965DF14E3}"/>
              </a:ext>
            </a:extLst>
          </p:cNvPr>
          <p:cNvSpPr/>
          <p:nvPr/>
        </p:nvSpPr>
        <p:spPr bwMode="auto">
          <a:xfrm>
            <a:off x="246184" y="2048608"/>
            <a:ext cx="2620108" cy="647700"/>
          </a:xfrm>
          <a:prstGeom prst="rect">
            <a:avLst/>
          </a:prstGeom>
          <a:solidFill>
            <a:schemeClr val="accent2"/>
          </a:solidFill>
          <a:ln w="9525" cap="flat" cmpd="sng" algn="ctr">
            <a:noFill/>
            <a:prstDash val="solid"/>
            <a:round/>
            <a:headEnd type="none" w="med" len="med"/>
            <a:tailEnd type="none" w="med" len="med"/>
          </a:ln>
          <a:effectLst>
            <a:outerShdw blurRad="50800" dist="38100" dir="16200000"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solidFill>
                  <a:schemeClr val="bg1"/>
                </a:solidFill>
                <a:effectLst/>
                <a:latin typeface="Arial" charset="0"/>
                <a:cs typeface="Arial" charset="0"/>
              </a:rPr>
              <a:t>Qualitative</a:t>
            </a:r>
          </a:p>
        </p:txBody>
      </p:sp>
      <p:sp>
        <p:nvSpPr>
          <p:cNvPr id="7" name="Rectangle 6">
            <a:extLst>
              <a:ext uri="{FF2B5EF4-FFF2-40B4-BE49-F238E27FC236}">
                <a16:creationId xmlns:a16="http://schemas.microsoft.com/office/drawing/2014/main" id="{89C50B11-CF48-4539-9859-EB60DAF6AF9A}"/>
              </a:ext>
            </a:extLst>
          </p:cNvPr>
          <p:cNvSpPr/>
          <p:nvPr/>
        </p:nvSpPr>
        <p:spPr bwMode="auto">
          <a:xfrm>
            <a:off x="3669324" y="2060333"/>
            <a:ext cx="2620108" cy="647700"/>
          </a:xfrm>
          <a:prstGeom prst="rect">
            <a:avLst/>
          </a:prstGeom>
          <a:solidFill>
            <a:schemeClr val="accent2"/>
          </a:solidFill>
          <a:ln w="9525" cap="flat" cmpd="sng" algn="ctr">
            <a:noFill/>
            <a:prstDash val="solid"/>
            <a:round/>
            <a:headEnd type="none" w="med" len="med"/>
            <a:tailEnd type="none" w="med" len="med"/>
          </a:ln>
          <a:effectLst>
            <a:outerShdw blurRad="50800" dist="38100" dir="16200000"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solidFill>
                  <a:schemeClr val="bg1"/>
                </a:solidFill>
                <a:effectLst/>
                <a:latin typeface="Arial" charset="0"/>
                <a:cs typeface="Arial" charset="0"/>
              </a:rPr>
              <a:t>Quantitative</a:t>
            </a:r>
          </a:p>
        </p:txBody>
      </p:sp>
      <p:sp>
        <p:nvSpPr>
          <p:cNvPr id="8" name="Oval 7">
            <a:extLst>
              <a:ext uri="{FF2B5EF4-FFF2-40B4-BE49-F238E27FC236}">
                <a16:creationId xmlns:a16="http://schemas.microsoft.com/office/drawing/2014/main" id="{9303AC8C-AC17-487F-9449-255087C2A6DD}"/>
              </a:ext>
            </a:extLst>
          </p:cNvPr>
          <p:cNvSpPr/>
          <p:nvPr/>
        </p:nvSpPr>
        <p:spPr bwMode="auto">
          <a:xfrm>
            <a:off x="7104187" y="1652952"/>
            <a:ext cx="1532597" cy="1468315"/>
          </a:xfrm>
          <a:prstGeom prst="ellipse">
            <a:avLst/>
          </a:prstGeom>
          <a:solidFill>
            <a:schemeClr val="accent2"/>
          </a:solidFill>
          <a:ln w="9525" cap="flat" cmpd="sng" algn="ctr">
            <a:noFill/>
            <a:prstDash val="solid"/>
            <a:round/>
            <a:headEnd type="none" w="med" len="med"/>
            <a:tailEnd type="none" w="med" len="med"/>
          </a:ln>
          <a:effectLst>
            <a:outerShdw blurRad="50800" dist="38100" dir="16200000"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a:ln>
                <a:noFill/>
              </a:ln>
              <a:solidFill>
                <a:schemeClr val="bg1"/>
              </a:solidFill>
              <a:effectLst/>
              <a:latin typeface="Arial" charset="0"/>
              <a:cs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a:ln>
                  <a:noFill/>
                </a:ln>
                <a:solidFill>
                  <a:schemeClr val="bg1"/>
                </a:solidFill>
                <a:effectLst/>
                <a:latin typeface="Arial" charset="0"/>
                <a:cs typeface="Arial" charset="0"/>
              </a:rPr>
              <a:t>Results</a:t>
            </a:r>
          </a:p>
        </p:txBody>
      </p:sp>
      <p:sp>
        <p:nvSpPr>
          <p:cNvPr id="9" name="Arrow: Right 8">
            <a:extLst>
              <a:ext uri="{FF2B5EF4-FFF2-40B4-BE49-F238E27FC236}">
                <a16:creationId xmlns:a16="http://schemas.microsoft.com/office/drawing/2014/main" id="{003E9E53-FF76-48F2-9A06-4FBE50C45301}"/>
              </a:ext>
            </a:extLst>
          </p:cNvPr>
          <p:cNvSpPr/>
          <p:nvPr/>
        </p:nvSpPr>
        <p:spPr bwMode="auto">
          <a:xfrm>
            <a:off x="3059721" y="2250828"/>
            <a:ext cx="430823" cy="149470"/>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10" name="Arrow: Right 9">
            <a:extLst>
              <a:ext uri="{FF2B5EF4-FFF2-40B4-BE49-F238E27FC236}">
                <a16:creationId xmlns:a16="http://schemas.microsoft.com/office/drawing/2014/main" id="{F5C714A4-F4C5-42DE-967C-6C4D49D96BE7}"/>
              </a:ext>
            </a:extLst>
          </p:cNvPr>
          <p:cNvSpPr/>
          <p:nvPr/>
        </p:nvSpPr>
        <p:spPr bwMode="auto">
          <a:xfrm>
            <a:off x="6481398" y="2253758"/>
            <a:ext cx="430823" cy="149470"/>
          </a:xfrm>
          <a:prstGeom prst="rightArrow">
            <a:avLst/>
          </a:prstGeom>
          <a:solidFill>
            <a:srgbClr val="FFC000"/>
          </a:solid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Arial" charset="0"/>
              <a:cs typeface="Arial" charset="0"/>
            </a:endParaRPr>
          </a:p>
        </p:txBody>
      </p:sp>
      <p:sp>
        <p:nvSpPr>
          <p:cNvPr id="3" name="TextBox 2">
            <a:extLst>
              <a:ext uri="{FF2B5EF4-FFF2-40B4-BE49-F238E27FC236}">
                <a16:creationId xmlns:a16="http://schemas.microsoft.com/office/drawing/2014/main" id="{29B934B9-BDB0-4706-8E16-A0D11C81F6B8}"/>
              </a:ext>
            </a:extLst>
          </p:cNvPr>
          <p:cNvSpPr txBox="1"/>
          <p:nvPr/>
        </p:nvSpPr>
        <p:spPr>
          <a:xfrm>
            <a:off x="474651" y="3392350"/>
            <a:ext cx="6763767" cy="646331"/>
          </a:xfrm>
          <a:prstGeom prst="rect">
            <a:avLst/>
          </a:prstGeom>
          <a:noFill/>
        </p:spPr>
        <p:txBody>
          <a:bodyPr wrap="square" rtlCol="0">
            <a:spAutoFit/>
          </a:bodyPr>
          <a:lstStyle/>
          <a:p>
            <a:pPr marL="285750" indent="-285750">
              <a:buFont typeface="Arial" panose="020B0604020202020204" pitchFamily="34" charset="0"/>
              <a:buChar char="•"/>
            </a:pPr>
            <a:r>
              <a:rPr lang="en-AU" sz="1800" dirty="0"/>
              <a:t>Results from one method used to help develop/inform the other method to increase the validity of constructs</a:t>
            </a:r>
          </a:p>
        </p:txBody>
      </p:sp>
    </p:spTree>
    <p:extLst>
      <p:ext uri="{BB962C8B-B14F-4D97-AF65-F5344CB8AC3E}">
        <p14:creationId xmlns:p14="http://schemas.microsoft.com/office/powerpoint/2010/main" val="137374309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F6B78D-71C3-46E8-8275-4AA285F7DDFA}"/>
              </a:ext>
            </a:extLst>
          </p:cNvPr>
          <p:cNvSpPr>
            <a:spLocks noGrp="1"/>
          </p:cNvSpPr>
          <p:nvPr>
            <p:ph type="body" sz="quarter" idx="11"/>
          </p:nvPr>
        </p:nvSpPr>
        <p:spPr>
          <a:xfrm>
            <a:off x="416217" y="363314"/>
            <a:ext cx="8290903" cy="647700"/>
          </a:xfrm>
        </p:spPr>
        <p:txBody>
          <a:bodyPr/>
          <a:lstStyle/>
          <a:p>
            <a:r>
              <a:rPr lang="en-AU" sz="1600" dirty="0"/>
              <a:t>Barrett F, Smith SC, </a:t>
            </a:r>
            <a:r>
              <a:rPr lang="en-AU" sz="1600" dirty="0" err="1"/>
              <a:t>Wellings</a:t>
            </a:r>
            <a:r>
              <a:rPr lang="en-AU" sz="1600" dirty="0"/>
              <a:t> K (2004). Conceptualisation, development and evaluation of a measure of unplanned  pregnancy. </a:t>
            </a:r>
            <a:r>
              <a:rPr lang="en-AU" sz="1600" i="1" dirty="0"/>
              <a:t>Journal of Epidemiology &amp; Community Health</a:t>
            </a:r>
            <a:r>
              <a:rPr lang="en-AU" sz="1600" dirty="0"/>
              <a:t>, 58, 426-433.</a:t>
            </a:r>
          </a:p>
        </p:txBody>
      </p:sp>
      <p:sp>
        <p:nvSpPr>
          <p:cNvPr id="3" name="Text Placeholder 2">
            <a:extLst>
              <a:ext uri="{FF2B5EF4-FFF2-40B4-BE49-F238E27FC236}">
                <a16:creationId xmlns:a16="http://schemas.microsoft.com/office/drawing/2014/main" id="{B8FF5F0D-84B1-479B-9956-C9B41D5CF57C}"/>
              </a:ext>
            </a:extLst>
          </p:cNvPr>
          <p:cNvSpPr>
            <a:spLocks noGrp="1"/>
          </p:cNvSpPr>
          <p:nvPr>
            <p:ph type="body" sz="quarter" idx="12"/>
          </p:nvPr>
        </p:nvSpPr>
        <p:spPr>
          <a:xfrm>
            <a:off x="416209" y="1198693"/>
            <a:ext cx="8280751" cy="2504435"/>
          </a:xfrm>
        </p:spPr>
        <p:txBody>
          <a:bodyPr/>
          <a:lstStyle/>
          <a:p>
            <a:r>
              <a:rPr lang="en-AU" sz="1400" dirty="0"/>
              <a:t>To conceptualise, develop and validate a quantitative measure of unplanned pregnancy based on lay views that could be applied to any women in Britain </a:t>
            </a:r>
          </a:p>
          <a:p>
            <a:pPr marL="0" indent="0">
              <a:buNone/>
            </a:pPr>
            <a:endParaRPr lang="en-AU" sz="1400" dirty="0"/>
          </a:p>
          <a:p>
            <a:r>
              <a:rPr lang="en-AU" sz="1400" dirty="0"/>
              <a:t>Sampling: purposive sample of women (n=47) with different pregnancy outcomes:</a:t>
            </a:r>
          </a:p>
          <a:p>
            <a:pPr lvl="1"/>
            <a:r>
              <a:rPr lang="en-AU" sz="1400" dirty="0"/>
              <a:t> 1) continuing to term (n=28) and</a:t>
            </a:r>
          </a:p>
          <a:p>
            <a:pPr lvl="1"/>
            <a:r>
              <a:rPr lang="en-AU" sz="1400" dirty="0"/>
              <a:t> 2) abortion (n=19); age range (15 to 43) </a:t>
            </a:r>
          </a:p>
          <a:p>
            <a:pPr marL="0" indent="0">
              <a:buNone/>
            </a:pPr>
            <a:endParaRPr lang="en-AU" sz="1400" dirty="0"/>
          </a:p>
          <a:p>
            <a:r>
              <a:rPr lang="en-AU" sz="1400" dirty="0"/>
              <a:t>Two rounds of in-depth interviews:</a:t>
            </a:r>
          </a:p>
          <a:p>
            <a:pPr lvl="1"/>
            <a:r>
              <a:rPr lang="en-AU" sz="1400" dirty="0"/>
              <a:t> 1) a main round with pregnant women;</a:t>
            </a:r>
          </a:p>
          <a:p>
            <a:pPr lvl="1"/>
            <a:r>
              <a:rPr lang="en-AU" sz="1400" dirty="0"/>
              <a:t> 2) follow-up interviews after birth </a:t>
            </a:r>
          </a:p>
          <a:p>
            <a:endParaRPr lang="en-AU" sz="1400" dirty="0"/>
          </a:p>
          <a:p>
            <a:r>
              <a:rPr lang="en-AU" sz="1400" dirty="0"/>
              <a:t>Interviews were tape recorded     transcribed </a:t>
            </a:r>
          </a:p>
          <a:p>
            <a:pPr marL="0" indent="0">
              <a:buNone/>
            </a:pPr>
            <a:endParaRPr lang="en-AU" sz="1400" dirty="0"/>
          </a:p>
          <a:p>
            <a:r>
              <a:rPr lang="en-AU" sz="1400" dirty="0"/>
              <a:t>Data analysis: Theme analysis </a:t>
            </a:r>
          </a:p>
          <a:p>
            <a:endParaRPr lang="en-AU" dirty="0"/>
          </a:p>
        </p:txBody>
      </p:sp>
      <p:cxnSp>
        <p:nvCxnSpPr>
          <p:cNvPr id="5" name="Straight Arrow Connector 4">
            <a:extLst>
              <a:ext uri="{FF2B5EF4-FFF2-40B4-BE49-F238E27FC236}">
                <a16:creationId xmlns:a16="http://schemas.microsoft.com/office/drawing/2014/main" id="{69BA85A9-D2AB-4499-B6B3-3564B1EE86FB}"/>
              </a:ext>
            </a:extLst>
          </p:cNvPr>
          <p:cNvCxnSpPr>
            <a:cxnSpLocks/>
          </p:cNvCxnSpPr>
          <p:nvPr/>
        </p:nvCxnSpPr>
        <p:spPr bwMode="auto">
          <a:xfrm>
            <a:off x="3253154" y="3711921"/>
            <a:ext cx="16705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00342218"/>
      </p:ext>
    </p:extLst>
  </p:cSld>
  <p:clrMapOvr>
    <a:masterClrMapping/>
  </p:clrMapOvr>
  <p:transition/>
</p:sld>
</file>

<file path=ppt/theme/theme1.xml><?xml version="1.0" encoding="utf-8"?>
<a:theme xmlns:a="http://schemas.openxmlformats.org/drawingml/2006/main" name="PPT template 16-9_UniSA Corporate - Bar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corporate_ppt_template_with_bar_footer-1</Template>
  <TotalTime>851</TotalTime>
  <Words>2281</Words>
  <Application>Microsoft Office PowerPoint</Application>
  <PresentationFormat>On-screen Show (16:9)</PresentationFormat>
  <Paragraphs>340</Paragraphs>
  <Slides>43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Wingdings</vt:lpstr>
      <vt:lpstr>PPT template 16-9_UniSA Corporate - Bar footer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Bronwyn Lenton</dc:creator>
  <cp:lastModifiedBy>Kate Doyle</cp:lastModifiedBy>
  <cp:revision>55</cp:revision>
  <cp:lastPrinted>2011-11-18T03:36:14Z</cp:lastPrinted>
  <dcterms:created xsi:type="dcterms:W3CDTF">2018-10-23T03:08:59Z</dcterms:created>
  <dcterms:modified xsi:type="dcterms:W3CDTF">2018-10-25T04:29:37Z</dcterms:modified>
</cp:coreProperties>
</file>