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4"/>
  </p:notesMasterIdLst>
  <p:handoutMasterIdLst>
    <p:handoutMasterId r:id="rId15"/>
  </p:handoutMasterIdLst>
  <p:sldIdLst>
    <p:sldId id="262" r:id="rId4"/>
    <p:sldId id="286" r:id="rId5"/>
    <p:sldId id="277" r:id="rId6"/>
    <p:sldId id="282" r:id="rId7"/>
    <p:sldId id="275" r:id="rId8"/>
    <p:sldId id="290" r:id="rId9"/>
    <p:sldId id="284" r:id="rId10"/>
    <p:sldId id="276" r:id="rId11"/>
    <p:sldId id="281" r:id="rId12"/>
    <p:sldId id="279" r:id="rId13"/>
  </p:sldIdLst>
  <p:sldSz cx="9144000" cy="6858000" type="screen4x3"/>
  <p:notesSz cx="6807200" cy="9939338"/>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5" autoAdjust="0"/>
    <p:restoredTop sz="79568" autoAdjust="0"/>
  </p:normalViewPr>
  <p:slideViewPr>
    <p:cSldViewPr>
      <p:cViewPr varScale="1">
        <p:scale>
          <a:sx n="83" d="100"/>
          <a:sy n="83" d="100"/>
        </p:scale>
        <p:origin x="1023"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0E6DDEE6-23C0-459F-A2F9-56255FB4B799}" type="datetimeFigureOut">
              <a:rPr lang="en-US" smtClean="0"/>
              <a:t>10/16/2017</a:t>
            </a:fld>
            <a:endParaRPr lang="en-US"/>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3FFB2E3-8D3D-423C-A2B7-22B67DA56433}" type="slidenum">
              <a:rPr lang="en-US" smtClean="0"/>
              <a:t>‹#›</a:t>
            </a:fld>
            <a:endParaRPr lang="en-US"/>
          </a:p>
        </p:txBody>
      </p:sp>
    </p:spTree>
    <p:extLst>
      <p:ext uri="{BB962C8B-B14F-4D97-AF65-F5344CB8AC3E}">
        <p14:creationId xmlns:p14="http://schemas.microsoft.com/office/powerpoint/2010/main" val="227357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8F91305-F35F-4065-A052-B29DC748135F}" type="datetimeFigureOut">
              <a:rPr lang="en-US" smtClean="0"/>
              <a:pPr/>
              <a:t>10/16/2017</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96C8AD45-ABFC-4540-8BC3-5A3D3B008948}" type="slidenum">
              <a:rPr lang="en-AU" smtClean="0"/>
              <a:pPr/>
              <a:t>‹#›</a:t>
            </a:fld>
            <a:endParaRPr lang="en-AU"/>
          </a:p>
        </p:txBody>
      </p:sp>
    </p:spTree>
    <p:extLst>
      <p:ext uri="{BB962C8B-B14F-4D97-AF65-F5344CB8AC3E}">
        <p14:creationId xmlns:p14="http://schemas.microsoft.com/office/powerpoint/2010/main" val="4268130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C8AD45-ABFC-4540-8BC3-5A3D3B008948}" type="slidenum">
              <a:rPr lang="en-AU" smtClean="0"/>
              <a:pPr/>
              <a:t>6</a:t>
            </a:fld>
            <a:endParaRPr lang="en-AU"/>
          </a:p>
        </p:txBody>
      </p:sp>
    </p:spTree>
    <p:extLst>
      <p:ext uri="{BB962C8B-B14F-4D97-AF65-F5344CB8AC3E}">
        <p14:creationId xmlns:p14="http://schemas.microsoft.com/office/powerpoint/2010/main" val="2837810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C8AD45-ABFC-4540-8BC3-5A3D3B008948}" type="slidenum">
              <a:rPr lang="en-AU" smtClean="0"/>
              <a:pPr/>
              <a:t>8</a:t>
            </a:fld>
            <a:endParaRPr lang="en-AU"/>
          </a:p>
        </p:txBody>
      </p:sp>
    </p:spTree>
    <p:extLst>
      <p:ext uri="{BB962C8B-B14F-4D97-AF65-F5344CB8AC3E}">
        <p14:creationId xmlns:p14="http://schemas.microsoft.com/office/powerpoint/2010/main" val="633894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9828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9521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6701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3012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5601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5283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6315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296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05102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08470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73303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06682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73449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61017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56179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78240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48205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8933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8304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70978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41863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720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6306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10/16/2017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27030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0fn_vAhu_Lw"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areonline.net/getvn.asp?v=7&amp;n=25"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2057400"/>
          </a:xfrm>
        </p:spPr>
        <p:txBody>
          <a:bodyPr>
            <a:normAutofit fontScale="90000"/>
          </a:bodyPr>
          <a:lstStyle/>
          <a:p>
            <a:r>
              <a:rPr lang="en-AU" dirty="0">
                <a:solidFill>
                  <a:schemeClr val="bg1"/>
                </a:solidFill>
              </a:rPr>
              <a:t>Assessment for learning by design:</a:t>
            </a:r>
            <a:br>
              <a:rPr lang="en-AU" dirty="0">
                <a:solidFill>
                  <a:schemeClr val="bg1"/>
                </a:solidFill>
              </a:rPr>
            </a:br>
            <a:r>
              <a:rPr lang="en-AU" dirty="0">
                <a:solidFill>
                  <a:schemeClr val="bg1"/>
                </a:solidFill>
              </a:rPr>
              <a:t>Rubrics and </a:t>
            </a:r>
            <a:r>
              <a:rPr lang="en-AU">
                <a:solidFill>
                  <a:schemeClr val="bg1"/>
                </a:solidFill>
              </a:rPr>
              <a:t>assessment </a:t>
            </a:r>
            <a:br>
              <a:rPr lang="en-AU" dirty="0">
                <a:solidFill>
                  <a:schemeClr val="bg1"/>
                </a:solidFill>
              </a:rPr>
            </a:br>
            <a:endParaRPr lang="en-AU" dirty="0">
              <a:solidFill>
                <a:schemeClr val="bg1"/>
              </a:solidFill>
            </a:endParaRPr>
          </a:p>
        </p:txBody>
      </p:sp>
      <p:sp>
        <p:nvSpPr>
          <p:cNvPr id="3" name="Subtitle 2"/>
          <p:cNvSpPr>
            <a:spLocks noGrp="1"/>
          </p:cNvSpPr>
          <p:nvPr>
            <p:ph type="subTitle" idx="1"/>
          </p:nvPr>
        </p:nvSpPr>
        <p:spPr>
          <a:xfrm>
            <a:off x="533400" y="2133600"/>
            <a:ext cx="8001000" cy="1524000"/>
          </a:xfrm>
        </p:spPr>
        <p:txBody>
          <a:bodyPr>
            <a:normAutofit/>
          </a:bodyPr>
          <a:lstStyle/>
          <a:p>
            <a:r>
              <a:rPr lang="en-AU" dirty="0"/>
              <a:t>A conversation starter</a:t>
            </a:r>
          </a:p>
          <a:p>
            <a:endParaRPr lang="en-AU" dirty="0"/>
          </a:p>
          <a:p>
            <a:endParaRPr lang="en-AU" dirty="0"/>
          </a:p>
        </p:txBody>
      </p:sp>
      <p:sp>
        <p:nvSpPr>
          <p:cNvPr id="4" name="TextBox 3"/>
          <p:cNvSpPr txBox="1"/>
          <p:nvPr/>
        </p:nvSpPr>
        <p:spPr>
          <a:xfrm>
            <a:off x="2590800" y="4343400"/>
            <a:ext cx="3581400" cy="1200329"/>
          </a:xfrm>
          <a:prstGeom prst="rect">
            <a:avLst/>
          </a:prstGeom>
          <a:noFill/>
        </p:spPr>
        <p:txBody>
          <a:bodyPr wrap="square" rtlCol="0">
            <a:spAutoFit/>
          </a:bodyPr>
          <a:lstStyle/>
          <a:p>
            <a:r>
              <a:rPr lang="en-US" dirty="0">
                <a:solidFill>
                  <a:schemeClr val="bg1"/>
                </a:solidFill>
              </a:rPr>
              <a:t>What happens when it goes wrong. </a:t>
            </a:r>
          </a:p>
          <a:p>
            <a:endParaRPr lang="en-US" dirty="0">
              <a:solidFill>
                <a:schemeClr val="bg1"/>
              </a:solidFill>
            </a:endParaRPr>
          </a:p>
          <a:p>
            <a:r>
              <a:rPr lang="en-US" sz="1800" kern="1200" dirty="0">
                <a:solidFill>
                  <a:schemeClr val="bg1"/>
                </a:solidFill>
                <a:latin typeface="+mn-lt"/>
                <a:ea typeface="+mn-ea"/>
                <a:cs typeface="+mn-cs"/>
              </a:rPr>
              <a:t>A personal story</a:t>
            </a:r>
          </a:p>
          <a:p>
            <a:endParaRPr lang="en-US" sz="1800" kern="1200" dirty="0">
              <a:solidFill>
                <a:schemeClr val="bg1"/>
              </a:solidFill>
              <a:latin typeface="+mn-lt"/>
              <a:ea typeface="+mn-ea"/>
              <a:cs typeface="+mn-cs"/>
            </a:endParaRPr>
          </a:p>
        </p:txBody>
      </p:sp>
    </p:spTree>
    <p:extLst>
      <p:ext uri="{BB962C8B-B14F-4D97-AF65-F5344CB8AC3E}">
        <p14:creationId xmlns:p14="http://schemas.microsoft.com/office/powerpoint/2010/main" val="3757487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381000" y="620403"/>
            <a:ext cx="8229600" cy="452431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chemeClr val="bg1"/>
                </a:solidFill>
                <a:effectLst/>
                <a:uLnTx/>
                <a:uFillTx/>
              </a:rPr>
              <a:t>Education</a:t>
            </a:r>
            <a:r>
              <a:rPr kumimoji="0" lang="en-US" sz="3600" b="0" i="0" u="none" strike="noStrike" kern="0" cap="none" spc="0" normalizeH="0" noProof="0" dirty="0">
                <a:ln>
                  <a:noFill/>
                </a:ln>
                <a:solidFill>
                  <a:schemeClr val="bg1"/>
                </a:solidFill>
                <a:effectLst/>
                <a:uLnTx/>
                <a:uFillTx/>
              </a:rPr>
              <a:t> literature needs you to be critical</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3600" kern="0" baseline="0" dirty="0">
              <a:solidFill>
                <a:schemeClr val="bg1"/>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noProof="0" dirty="0">
                <a:ln>
                  <a:noFill/>
                </a:ln>
                <a:solidFill>
                  <a:schemeClr val="bg1"/>
                </a:solidFill>
                <a:effectLst/>
                <a:uLnTx/>
                <a:uFillTx/>
              </a:rPr>
              <a:t>Everything is ‘best practice’, they use different </a:t>
            </a:r>
            <a:r>
              <a:rPr lang="en-US" sz="3600" kern="0" dirty="0">
                <a:solidFill>
                  <a:schemeClr val="bg1"/>
                </a:solidFill>
              </a:rPr>
              <a:t>terms to say the same thing</a:t>
            </a:r>
            <a:r>
              <a:rPr kumimoji="0" lang="en-US" sz="3600" b="0" i="0" u="none" strike="noStrike" kern="0" cap="none" spc="0" normalizeH="0" noProof="0" dirty="0">
                <a:ln>
                  <a:noFill/>
                </a:ln>
                <a:solidFill>
                  <a:schemeClr val="bg1"/>
                </a:solidFill>
                <a:effectLst/>
                <a:uLnTx/>
                <a:uFillTx/>
              </a:rPr>
              <a:t> and nothing </a:t>
            </a:r>
            <a:r>
              <a:rPr lang="en-US" sz="3600" kern="0" dirty="0">
                <a:solidFill>
                  <a:schemeClr val="bg1"/>
                </a:solidFill>
              </a:rPr>
              <a:t>seems consistent</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3600" kern="0" dirty="0">
              <a:solidFill>
                <a:schemeClr val="bg1"/>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3600" kern="0" dirty="0">
                <a:solidFill>
                  <a:schemeClr val="bg1"/>
                </a:solidFill>
              </a:rPr>
              <a:t>Bog standard example </a:t>
            </a:r>
            <a:endParaRPr kumimoji="0" lang="en-GB" sz="36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967960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330" y="1125136"/>
            <a:ext cx="8106907" cy="4544060"/>
          </a:xfrm>
          <a:prstGeom prst="rect">
            <a:avLst/>
          </a:prstGeom>
        </p:spPr>
      </p:pic>
    </p:spTree>
    <p:extLst>
      <p:ext uri="{BB962C8B-B14F-4D97-AF65-F5344CB8AC3E}">
        <p14:creationId xmlns:p14="http://schemas.microsoft.com/office/powerpoint/2010/main" val="3818196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bg1"/>
                </a:solidFill>
              </a:rPr>
              <a:t>What we want to achieve:</a:t>
            </a:r>
            <a:endParaRPr lang="en-GB" sz="3600" dirty="0">
              <a:solidFill>
                <a:schemeClr val="bg1"/>
              </a:solidFill>
            </a:endParaRPr>
          </a:p>
        </p:txBody>
      </p:sp>
      <p:sp>
        <p:nvSpPr>
          <p:cNvPr id="3" name="Content Placeholder 2"/>
          <p:cNvSpPr>
            <a:spLocks noGrp="1"/>
          </p:cNvSpPr>
          <p:nvPr>
            <p:ph idx="1"/>
          </p:nvPr>
        </p:nvSpPr>
        <p:spPr>
          <a:xfrm>
            <a:off x="489098" y="1600200"/>
            <a:ext cx="8229600" cy="4708525"/>
          </a:xfrm>
        </p:spPr>
        <p:txBody>
          <a:bodyPr>
            <a:normAutofit/>
          </a:bodyPr>
          <a:lstStyle/>
          <a:p>
            <a:r>
              <a:rPr lang="en-AU" dirty="0">
                <a:solidFill>
                  <a:schemeClr val="bg1"/>
                </a:solidFill>
              </a:rPr>
              <a:t>What they are and could be</a:t>
            </a:r>
          </a:p>
          <a:p>
            <a:r>
              <a:rPr lang="en-AU" dirty="0">
                <a:solidFill>
                  <a:schemeClr val="bg1"/>
                </a:solidFill>
              </a:rPr>
              <a:t>Examine rubrics critically</a:t>
            </a:r>
          </a:p>
          <a:p>
            <a:r>
              <a:rPr lang="en-AU" dirty="0">
                <a:solidFill>
                  <a:schemeClr val="bg1"/>
                </a:solidFill>
              </a:rPr>
              <a:t>2 types: Holistic vs analytical</a:t>
            </a:r>
          </a:p>
          <a:p>
            <a:r>
              <a:rPr lang="en-AU" dirty="0">
                <a:solidFill>
                  <a:schemeClr val="bg1"/>
                </a:solidFill>
              </a:rPr>
              <a:t>Introduce an new idea as a provocation toward a new approach</a:t>
            </a:r>
          </a:p>
          <a:p>
            <a:endParaRPr lang="en-AU" dirty="0">
              <a:solidFill>
                <a:schemeClr val="bg1"/>
              </a:solidFill>
            </a:endParaRPr>
          </a:p>
          <a:p>
            <a:pPr marL="0" indent="0">
              <a:buNone/>
            </a:pPr>
            <a:endParaRPr lang="en-AU" dirty="0">
              <a:solidFill>
                <a:schemeClr val="bg1"/>
              </a:solidFill>
            </a:endParaRPr>
          </a:p>
          <a:p>
            <a:endParaRPr lang="en-AU" dirty="0">
              <a:solidFill>
                <a:schemeClr val="bg1"/>
              </a:solidFill>
            </a:endParaRPr>
          </a:p>
          <a:p>
            <a:endParaRPr lang="en-GB" dirty="0"/>
          </a:p>
        </p:txBody>
      </p:sp>
    </p:spTree>
    <p:extLst>
      <p:ext uri="{BB962C8B-B14F-4D97-AF65-F5344CB8AC3E}">
        <p14:creationId xmlns:p14="http://schemas.microsoft.com/office/powerpoint/2010/main" val="4204770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bg1"/>
                </a:solidFill>
              </a:rPr>
              <a:t>What a rubric needs to do….</a:t>
            </a:r>
            <a:endParaRPr lang="en-GB" sz="3600"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dirty="0">
                <a:solidFill>
                  <a:schemeClr val="bg1"/>
                </a:solidFill>
              </a:rPr>
              <a:t>Separate standards of work</a:t>
            </a:r>
          </a:p>
          <a:p>
            <a:pPr marL="0" indent="0">
              <a:buNone/>
            </a:pPr>
            <a:endParaRPr lang="en-US" dirty="0">
              <a:solidFill>
                <a:schemeClr val="bg1"/>
              </a:solidFill>
            </a:endParaRPr>
          </a:p>
          <a:p>
            <a:pPr marL="0" indent="0">
              <a:buNone/>
            </a:pPr>
            <a:r>
              <a:rPr lang="en-US" dirty="0">
                <a:solidFill>
                  <a:schemeClr val="bg1"/>
                </a:solidFill>
              </a:rPr>
              <a:t>Communicate standards of work</a:t>
            </a:r>
          </a:p>
          <a:p>
            <a:pPr marL="0" indent="0">
              <a:buNone/>
            </a:pPr>
            <a:endParaRPr lang="en-AU" dirty="0">
              <a:solidFill>
                <a:schemeClr val="bg1"/>
              </a:solidFill>
            </a:endParaRPr>
          </a:p>
          <a:p>
            <a:pPr marL="0" indent="0">
              <a:buNone/>
            </a:pPr>
            <a:r>
              <a:rPr lang="en-AU" dirty="0">
                <a:solidFill>
                  <a:schemeClr val="bg1"/>
                </a:solidFill>
              </a:rPr>
              <a:t>Really should be developed alongside Course Objectives at the Course Design stage…….</a:t>
            </a:r>
            <a:endParaRPr lang="en-US" dirty="0">
              <a:solidFill>
                <a:schemeClr val="bg1"/>
              </a:solidFill>
            </a:endParaRPr>
          </a:p>
          <a:p>
            <a:pPr marL="0" indent="0">
              <a:buNone/>
            </a:pPr>
            <a:endParaRPr lang="en-US" dirty="0"/>
          </a:p>
        </p:txBody>
      </p:sp>
    </p:spTree>
    <p:extLst>
      <p:ext uri="{BB962C8B-B14F-4D97-AF65-F5344CB8AC3E}">
        <p14:creationId xmlns:p14="http://schemas.microsoft.com/office/powerpoint/2010/main" val="3917346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err="1">
                <a:solidFill>
                  <a:schemeClr val="bg1"/>
                </a:solidFill>
              </a:rPr>
              <a:t>But..When</a:t>
            </a:r>
            <a:r>
              <a:rPr lang="en-AU" sz="3600" dirty="0">
                <a:solidFill>
                  <a:schemeClr val="bg1"/>
                </a:solidFill>
              </a:rPr>
              <a:t> used as a learning tool</a:t>
            </a:r>
            <a:endParaRPr lang="en-GB" sz="3600" dirty="0">
              <a:solidFill>
                <a:schemeClr val="bg1"/>
              </a:solidFill>
            </a:endParaRPr>
          </a:p>
        </p:txBody>
      </p:sp>
      <p:sp>
        <p:nvSpPr>
          <p:cNvPr id="3" name="Content Placeholder 2"/>
          <p:cNvSpPr>
            <a:spLocks noGrp="1"/>
          </p:cNvSpPr>
          <p:nvPr>
            <p:ph idx="1"/>
          </p:nvPr>
        </p:nvSpPr>
        <p:spPr/>
        <p:txBody>
          <a:bodyPr>
            <a:normAutofit fontScale="40000" lnSpcReduction="20000"/>
          </a:bodyPr>
          <a:lstStyle/>
          <a:p>
            <a:pPr marL="0" indent="0">
              <a:buNone/>
            </a:pPr>
            <a:r>
              <a:rPr lang="en-US" sz="5900" dirty="0">
                <a:solidFill>
                  <a:schemeClr val="bg1"/>
                </a:solidFill>
              </a:rPr>
              <a:t>Focus students in on what is REALLY important</a:t>
            </a:r>
          </a:p>
          <a:p>
            <a:pPr marL="0" indent="0">
              <a:buNone/>
            </a:pPr>
            <a:endParaRPr lang="en-AU" sz="5900" dirty="0">
              <a:solidFill>
                <a:schemeClr val="bg1"/>
              </a:solidFill>
            </a:endParaRPr>
          </a:p>
          <a:p>
            <a:pPr marL="0" indent="0">
              <a:buNone/>
            </a:pPr>
            <a:r>
              <a:rPr lang="en-AU" sz="5900" dirty="0">
                <a:solidFill>
                  <a:schemeClr val="bg1"/>
                </a:solidFill>
              </a:rPr>
              <a:t>You could…..</a:t>
            </a:r>
            <a:endParaRPr lang="en-US" sz="5900" dirty="0">
              <a:solidFill>
                <a:schemeClr val="bg1"/>
              </a:solidFill>
            </a:endParaRPr>
          </a:p>
          <a:p>
            <a:pPr marL="0" indent="0">
              <a:buNone/>
            </a:pPr>
            <a:r>
              <a:rPr lang="en-US" sz="5900" dirty="0">
                <a:solidFill>
                  <a:schemeClr val="bg1"/>
                </a:solidFill>
              </a:rPr>
              <a:t>give it to students INSTEAD of the assessment and ask them what the assessment would be and what was important</a:t>
            </a:r>
          </a:p>
          <a:p>
            <a:pPr marL="0" indent="0">
              <a:buNone/>
            </a:pPr>
            <a:endParaRPr lang="en-US" sz="5900" dirty="0">
              <a:solidFill>
                <a:schemeClr val="bg1"/>
              </a:solidFill>
            </a:endParaRPr>
          </a:p>
          <a:p>
            <a:pPr marL="0" indent="0">
              <a:buNone/>
            </a:pPr>
            <a:r>
              <a:rPr lang="en-AU" sz="5900" dirty="0">
                <a:solidFill>
                  <a:schemeClr val="bg1"/>
                </a:solidFill>
              </a:rPr>
              <a:t>Attempt to create a shared understanding </a:t>
            </a:r>
          </a:p>
          <a:p>
            <a:pPr marL="0" indent="0">
              <a:buNone/>
            </a:pPr>
            <a:endParaRPr lang="en-AU" sz="5900" dirty="0">
              <a:solidFill>
                <a:schemeClr val="bg1"/>
              </a:solidFill>
            </a:endParaRPr>
          </a:p>
          <a:p>
            <a:pPr marL="0" indent="0">
              <a:buNone/>
            </a:pPr>
            <a:r>
              <a:rPr lang="en-AU" sz="5900" dirty="0">
                <a:solidFill>
                  <a:schemeClr val="bg1"/>
                </a:solidFill>
              </a:rPr>
              <a:t>Higher achieving students and </a:t>
            </a:r>
          </a:p>
          <a:p>
            <a:pPr marL="0" indent="0">
              <a:buNone/>
            </a:pPr>
            <a:endParaRPr lang="en-AU" sz="5900" dirty="0">
              <a:solidFill>
                <a:schemeClr val="bg1"/>
              </a:solidFill>
            </a:endParaRPr>
          </a:p>
          <a:p>
            <a:pPr marL="0" indent="0">
              <a:buNone/>
            </a:pPr>
            <a:r>
              <a:rPr lang="en-AU" sz="5900" dirty="0">
                <a:solidFill>
                  <a:schemeClr val="bg1"/>
                </a:solidFill>
              </a:rPr>
              <a:t>Less awkward conversations …“why did I get this?”</a:t>
            </a:r>
            <a:endParaRPr lang="en-US" sz="5900" dirty="0">
              <a:solidFill>
                <a:schemeClr val="bg1"/>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85772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71600" y="116027"/>
            <a:ext cx="5334000" cy="646331"/>
          </a:xfrm>
          <a:prstGeom prst="rect">
            <a:avLst/>
          </a:prstGeom>
          <a:noFill/>
        </p:spPr>
        <p:txBody>
          <a:bodyPr wrap="square" rtlCol="0">
            <a:spAutoFit/>
          </a:bodyPr>
          <a:lstStyle/>
          <a:p>
            <a:pPr algn="ctr"/>
            <a:r>
              <a:rPr lang="en-AU" sz="3600" dirty="0">
                <a:solidFill>
                  <a:schemeClr val="bg1"/>
                </a:solidFill>
              </a:rPr>
              <a:t>Analytic vs Holistic rubrics </a:t>
            </a:r>
            <a:endParaRPr lang="en-US" sz="3600" dirty="0">
              <a:solidFill>
                <a:schemeClr val="bg1"/>
              </a:solidFill>
            </a:endParaRPr>
          </a:p>
        </p:txBody>
      </p:sp>
      <p:sp>
        <p:nvSpPr>
          <p:cNvPr id="2" name="TextBox 1"/>
          <p:cNvSpPr txBox="1"/>
          <p:nvPr/>
        </p:nvSpPr>
        <p:spPr>
          <a:xfrm>
            <a:off x="309613" y="1010156"/>
            <a:ext cx="8458200" cy="1477328"/>
          </a:xfrm>
          <a:prstGeom prst="rect">
            <a:avLst/>
          </a:prstGeom>
          <a:noFill/>
        </p:spPr>
        <p:txBody>
          <a:bodyPr wrap="square" rtlCol="0">
            <a:spAutoFit/>
          </a:bodyPr>
          <a:lstStyle/>
          <a:p>
            <a:r>
              <a:rPr lang="en-AU" dirty="0">
                <a:solidFill>
                  <a:schemeClr val="bg1"/>
                </a:solidFill>
              </a:rPr>
              <a:t>A</a:t>
            </a:r>
            <a:r>
              <a:rPr lang="en-AU" dirty="0">
                <a:solidFill>
                  <a:schemeClr val="accent6"/>
                </a:solidFill>
              </a:rPr>
              <a:t> </a:t>
            </a:r>
            <a:r>
              <a:rPr lang="en-AU" b="1" dirty="0">
                <a:solidFill>
                  <a:schemeClr val="accent6"/>
                </a:solidFill>
              </a:rPr>
              <a:t>holistic</a:t>
            </a:r>
            <a:r>
              <a:rPr lang="en-AU" dirty="0">
                <a:solidFill>
                  <a:schemeClr val="accent6"/>
                </a:solidFill>
              </a:rPr>
              <a:t> </a:t>
            </a:r>
            <a:r>
              <a:rPr lang="en-AU" dirty="0">
                <a:solidFill>
                  <a:schemeClr val="bg1"/>
                </a:solidFill>
              </a:rPr>
              <a:t>rubric requires the teacher to score the overall process or product as a whole, without judging the component parts separately (</a:t>
            </a:r>
            <a:r>
              <a:rPr lang="en-AU" dirty="0" err="1">
                <a:solidFill>
                  <a:schemeClr val="bg1"/>
                </a:solidFill>
              </a:rPr>
              <a:t>Nitko</a:t>
            </a:r>
            <a:r>
              <a:rPr lang="en-AU" dirty="0">
                <a:solidFill>
                  <a:schemeClr val="bg1"/>
                </a:solidFill>
              </a:rPr>
              <a:t>, 2001). In contrast, with an </a:t>
            </a:r>
            <a:r>
              <a:rPr lang="en-AU" b="1" dirty="0">
                <a:solidFill>
                  <a:schemeClr val="accent6"/>
                </a:solidFill>
              </a:rPr>
              <a:t>analytic</a:t>
            </a:r>
            <a:r>
              <a:rPr lang="en-AU" dirty="0">
                <a:solidFill>
                  <a:schemeClr val="bg1"/>
                </a:solidFill>
              </a:rPr>
              <a:t> rubric, the teacher scores separate, individual parts of the product or performance first, then sums the individual scores to obtain a total score (</a:t>
            </a:r>
            <a:r>
              <a:rPr lang="en-AU" dirty="0" err="1">
                <a:solidFill>
                  <a:schemeClr val="bg1"/>
                </a:solidFill>
              </a:rPr>
              <a:t>Moskal</a:t>
            </a:r>
            <a:r>
              <a:rPr lang="en-AU" dirty="0">
                <a:solidFill>
                  <a:schemeClr val="bg1"/>
                </a:solidFill>
              </a:rPr>
              <a:t>, 2000; </a:t>
            </a:r>
            <a:r>
              <a:rPr lang="en-AU" dirty="0" err="1">
                <a:solidFill>
                  <a:schemeClr val="bg1"/>
                </a:solidFill>
              </a:rPr>
              <a:t>Nitko</a:t>
            </a:r>
            <a:r>
              <a:rPr lang="en-AU" dirty="0">
                <a:solidFill>
                  <a:schemeClr val="bg1"/>
                </a:solidFill>
              </a:rPr>
              <a:t>, 2001</a:t>
            </a:r>
            <a:r>
              <a:rPr lang="en-AU" dirty="0"/>
              <a:t>).</a:t>
            </a:r>
            <a:endParaRPr lang="en-US" dirty="0"/>
          </a:p>
        </p:txBody>
      </p:sp>
      <p:sp>
        <p:nvSpPr>
          <p:cNvPr id="4" name="TextBox 3"/>
          <p:cNvSpPr txBox="1"/>
          <p:nvPr/>
        </p:nvSpPr>
        <p:spPr>
          <a:xfrm>
            <a:off x="309612" y="2860596"/>
            <a:ext cx="3652787" cy="3139321"/>
          </a:xfrm>
          <a:prstGeom prst="rect">
            <a:avLst/>
          </a:prstGeom>
          <a:noFill/>
        </p:spPr>
        <p:txBody>
          <a:bodyPr wrap="square" rtlCol="0">
            <a:spAutoFit/>
          </a:bodyPr>
          <a:lstStyle/>
          <a:p>
            <a:r>
              <a:rPr lang="en-AU" dirty="0">
                <a:solidFill>
                  <a:schemeClr val="bg1"/>
                </a:solidFill>
              </a:rPr>
              <a:t>Holistic rubrics are customarily utilized when errors in some part of the process can be tolerated provided the overall quality is high (Chase, 1999). </a:t>
            </a:r>
            <a:r>
              <a:rPr lang="en-AU" dirty="0" err="1">
                <a:solidFill>
                  <a:schemeClr val="bg1"/>
                </a:solidFill>
              </a:rPr>
              <a:t>Nitko</a:t>
            </a:r>
            <a:r>
              <a:rPr lang="en-AU" dirty="0">
                <a:solidFill>
                  <a:schemeClr val="bg1"/>
                </a:solidFill>
              </a:rPr>
              <a:t> (2001) further states that use of holistic rubrics is probably more appropriate when performance tasks require students to create some sort of response and where there is no definitive correct answer</a:t>
            </a:r>
            <a:endParaRPr lang="en-US" dirty="0">
              <a:solidFill>
                <a:schemeClr val="bg1"/>
              </a:solidFill>
            </a:endParaRPr>
          </a:p>
        </p:txBody>
      </p:sp>
      <p:sp>
        <p:nvSpPr>
          <p:cNvPr id="5" name="TextBox 4"/>
          <p:cNvSpPr txBox="1"/>
          <p:nvPr/>
        </p:nvSpPr>
        <p:spPr>
          <a:xfrm>
            <a:off x="4648200" y="2908280"/>
            <a:ext cx="3929514" cy="3416320"/>
          </a:xfrm>
          <a:prstGeom prst="rect">
            <a:avLst/>
          </a:prstGeom>
          <a:noFill/>
        </p:spPr>
        <p:txBody>
          <a:bodyPr wrap="square" rtlCol="0">
            <a:spAutoFit/>
          </a:bodyPr>
          <a:lstStyle/>
          <a:p>
            <a:pPr algn="r"/>
            <a:r>
              <a:rPr lang="en-AU" dirty="0">
                <a:solidFill>
                  <a:schemeClr val="bg1"/>
                </a:solidFill>
              </a:rPr>
              <a:t>Analytic rubrics are usually preferred when a fairly focused type of response is required (</a:t>
            </a:r>
            <a:r>
              <a:rPr lang="en-AU" dirty="0" err="1">
                <a:solidFill>
                  <a:schemeClr val="bg1"/>
                </a:solidFill>
              </a:rPr>
              <a:t>Nitko</a:t>
            </a:r>
            <a:r>
              <a:rPr lang="en-AU" dirty="0">
                <a:solidFill>
                  <a:schemeClr val="bg1"/>
                </a:solidFill>
              </a:rPr>
              <a:t>, 2001); that is, for performance tasks in which there may be one or two acceptable responses and creativity is not an essential feature of the students' responses. Furthermore, analytic rubrics result initially in several scores, followed by a summed total </a:t>
            </a:r>
            <a:r>
              <a:rPr lang="en-AU" dirty="0" err="1">
                <a:solidFill>
                  <a:schemeClr val="bg1"/>
                </a:solidFill>
              </a:rPr>
              <a:t>scoretheir</a:t>
            </a:r>
            <a:r>
              <a:rPr lang="en-AU" dirty="0">
                <a:solidFill>
                  <a:schemeClr val="bg1"/>
                </a:solidFill>
              </a:rPr>
              <a:t> use represents assessment on a multidimensional level (</a:t>
            </a:r>
            <a:r>
              <a:rPr lang="en-AU" dirty="0" err="1">
                <a:solidFill>
                  <a:schemeClr val="bg1"/>
                </a:solidFill>
              </a:rPr>
              <a:t>Mertler</a:t>
            </a:r>
            <a:r>
              <a:rPr lang="en-AU" dirty="0">
                <a:solidFill>
                  <a:schemeClr val="bg1"/>
                </a:solidFill>
              </a:rPr>
              <a:t>, 2001)</a:t>
            </a:r>
            <a:endParaRPr lang="en-US" dirty="0">
              <a:solidFill>
                <a:schemeClr val="bg1"/>
              </a:solidFill>
            </a:endParaRPr>
          </a:p>
        </p:txBody>
      </p:sp>
      <p:sp>
        <p:nvSpPr>
          <p:cNvPr id="6" name="TextBox 5"/>
          <p:cNvSpPr txBox="1"/>
          <p:nvPr/>
        </p:nvSpPr>
        <p:spPr>
          <a:xfrm>
            <a:off x="1905000" y="6400800"/>
            <a:ext cx="4343400" cy="246221"/>
          </a:xfrm>
          <a:prstGeom prst="rect">
            <a:avLst/>
          </a:prstGeom>
          <a:noFill/>
        </p:spPr>
        <p:txBody>
          <a:bodyPr wrap="square" rtlCol="0">
            <a:spAutoFit/>
          </a:bodyPr>
          <a:lstStyle/>
          <a:p>
            <a:r>
              <a:rPr lang="en-US" sz="1000" dirty="0">
                <a:solidFill>
                  <a:prstClr val="white"/>
                </a:solidFill>
                <a:hlinkClick r:id="rId3"/>
              </a:rPr>
              <a:t>http://pareonline.net/getvn.asp?v=7&amp;n=25</a:t>
            </a:r>
            <a:endParaRPr lang="en-US" sz="1000" dirty="0"/>
          </a:p>
        </p:txBody>
      </p:sp>
    </p:spTree>
    <p:extLst>
      <p:ext uri="{BB962C8B-B14F-4D97-AF65-F5344CB8AC3E}">
        <p14:creationId xmlns:p14="http://schemas.microsoft.com/office/powerpoint/2010/main" val="3227002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47800" y="457200"/>
            <a:ext cx="6019800"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chemeClr val="bg1"/>
                </a:solidFill>
                <a:effectLst/>
                <a:uLnTx/>
                <a:uFillTx/>
              </a:rPr>
              <a:t>Step</a:t>
            </a:r>
            <a:r>
              <a:rPr kumimoji="0" lang="en-US" sz="3600" b="0" i="0" u="none" strike="noStrike" kern="0" cap="none" spc="0" normalizeH="0" noProof="0" dirty="0">
                <a:ln>
                  <a:noFill/>
                </a:ln>
                <a:solidFill>
                  <a:schemeClr val="bg1"/>
                </a:solidFill>
                <a:effectLst/>
                <a:uLnTx/>
                <a:uFillTx/>
              </a:rPr>
              <a:t> 1: of writing rubrics</a:t>
            </a:r>
            <a:endParaRPr kumimoji="0" lang="en-GB" sz="3600" b="0" i="0" u="none" strike="noStrike" kern="0" cap="none" spc="0" normalizeH="0" baseline="0" noProof="0" dirty="0">
              <a:ln>
                <a:noFill/>
              </a:ln>
              <a:solidFill>
                <a:schemeClr val="bg1"/>
              </a:solidFill>
              <a:effectLst/>
              <a:uLnTx/>
              <a:uFillTx/>
            </a:endParaRPr>
          </a:p>
        </p:txBody>
      </p:sp>
      <p:sp>
        <p:nvSpPr>
          <p:cNvPr id="4" name="TextBox 3"/>
          <p:cNvSpPr txBox="1"/>
          <p:nvPr/>
        </p:nvSpPr>
        <p:spPr>
          <a:xfrm>
            <a:off x="609600" y="1524000"/>
            <a:ext cx="7924800" cy="4524315"/>
          </a:xfrm>
          <a:prstGeom prst="rect">
            <a:avLst/>
          </a:prstGeom>
          <a:noFill/>
        </p:spPr>
        <p:txBody>
          <a:bodyPr wrap="square" rtlCol="0">
            <a:spAutoFit/>
          </a:bodyPr>
          <a:lstStyle/>
          <a:p>
            <a:r>
              <a:rPr lang="en-US" sz="3600" dirty="0">
                <a:solidFill>
                  <a:schemeClr val="bg1"/>
                </a:solidFill>
              </a:rPr>
              <a:t>What is the BIG idea of your assessment piece?</a:t>
            </a:r>
          </a:p>
          <a:p>
            <a:endParaRPr lang="en-US" sz="3600" dirty="0">
              <a:solidFill>
                <a:schemeClr val="bg1"/>
              </a:solidFill>
            </a:endParaRPr>
          </a:p>
          <a:p>
            <a:r>
              <a:rPr lang="en-US" sz="3600" dirty="0">
                <a:solidFill>
                  <a:schemeClr val="bg1"/>
                </a:solidFill>
              </a:rPr>
              <a:t>Think ..1 minute…..crystal clarity</a:t>
            </a:r>
          </a:p>
          <a:p>
            <a:endParaRPr lang="en-US" sz="3600" dirty="0">
              <a:solidFill>
                <a:schemeClr val="bg1"/>
              </a:solidFill>
            </a:endParaRPr>
          </a:p>
          <a:p>
            <a:r>
              <a:rPr lang="en-US" sz="3600" dirty="0">
                <a:solidFill>
                  <a:schemeClr val="bg1"/>
                </a:solidFill>
              </a:rPr>
              <a:t>Explain to the person next to you</a:t>
            </a:r>
          </a:p>
          <a:p>
            <a:endParaRPr lang="en-US" sz="3600" dirty="0">
              <a:solidFill>
                <a:schemeClr val="bg1"/>
              </a:solidFill>
            </a:endParaRPr>
          </a:p>
          <a:p>
            <a:r>
              <a:rPr lang="en-US" sz="3600" dirty="0">
                <a:solidFill>
                  <a:schemeClr val="bg1"/>
                </a:solidFill>
              </a:rPr>
              <a:t>Re think and write it down……..5 mins </a:t>
            </a:r>
            <a:endParaRPr lang="en-GB" sz="3600" dirty="0">
              <a:solidFill>
                <a:schemeClr val="bg1"/>
              </a:solidFill>
            </a:endParaRPr>
          </a:p>
        </p:txBody>
      </p:sp>
    </p:spTree>
    <p:extLst>
      <p:ext uri="{BB962C8B-B14F-4D97-AF65-F5344CB8AC3E}">
        <p14:creationId xmlns:p14="http://schemas.microsoft.com/office/powerpoint/2010/main" val="662858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457200" y="609600"/>
            <a:ext cx="8534400" cy="4247317"/>
          </a:xfrm>
          <a:prstGeom prst="rect">
            <a:avLst/>
          </a:prstGeom>
          <a:noFill/>
        </p:spPr>
        <p:txBody>
          <a:bodyPr wrap="square" rtlCol="0">
            <a:spAutoFit/>
          </a:bodyPr>
          <a:lstStyle/>
          <a:p>
            <a:r>
              <a:rPr lang="en-US" sz="3600" dirty="0">
                <a:solidFill>
                  <a:schemeClr val="bg1"/>
                </a:solidFill>
              </a:rPr>
              <a:t>Step 2: what are the objectives that relate to your assessment? </a:t>
            </a:r>
          </a:p>
          <a:p>
            <a:endParaRPr lang="en-US" sz="3600" dirty="0">
              <a:solidFill>
                <a:schemeClr val="bg1"/>
              </a:solidFill>
            </a:endParaRPr>
          </a:p>
          <a:p>
            <a:r>
              <a:rPr lang="en-US" sz="3600" dirty="0">
                <a:solidFill>
                  <a:schemeClr val="bg1"/>
                </a:solidFill>
              </a:rPr>
              <a:t>….do these ‘fit with your “big” purpose</a:t>
            </a:r>
          </a:p>
          <a:p>
            <a:endParaRPr lang="en-US" sz="3600" dirty="0">
              <a:solidFill>
                <a:schemeClr val="bg1"/>
              </a:solidFill>
            </a:endParaRPr>
          </a:p>
          <a:p>
            <a:r>
              <a:rPr lang="en-US" sz="3600" dirty="0">
                <a:solidFill>
                  <a:schemeClr val="bg1"/>
                </a:solidFill>
              </a:rPr>
              <a:t>Or is there a problem?</a:t>
            </a:r>
          </a:p>
          <a:p>
            <a:endParaRPr lang="en-US" dirty="0">
              <a:solidFill>
                <a:schemeClr val="bg1"/>
              </a:solidFill>
            </a:endParaRPr>
          </a:p>
          <a:p>
            <a:endParaRPr lang="en-US" dirty="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291547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81000" y="609600"/>
            <a:ext cx="9372600" cy="397031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white"/>
                </a:solidFill>
                <a:effectLst/>
                <a:uLnTx/>
                <a:uFillTx/>
              </a:rPr>
              <a:t>Step 3: P1..what is it</a:t>
            </a:r>
          </a:p>
          <a:p>
            <a:pPr marL="0" marR="0" lvl="0" indent="0" defTabSz="914400" eaLnBrk="1" fontAlgn="auto" latinLnBrk="0" hangingPunct="1">
              <a:lnSpc>
                <a:spcPct val="100000"/>
              </a:lnSpc>
              <a:spcBef>
                <a:spcPts val="0"/>
              </a:spcBef>
              <a:spcAft>
                <a:spcPts val="0"/>
              </a:spcAft>
              <a:buClrTx/>
              <a:buSzTx/>
              <a:buFontTx/>
              <a:buNone/>
              <a:tabLst/>
              <a:defRPr/>
            </a:pPr>
            <a:endParaRPr lang="en-US" sz="3600" kern="0" dirty="0">
              <a:solidFill>
                <a:prstClr val="white"/>
              </a:solidFil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white"/>
                </a:solidFill>
                <a:effectLst/>
                <a:uLnTx/>
                <a:uFillTx/>
              </a:rPr>
              <a:t>…..look to that verb,</a:t>
            </a:r>
          </a:p>
          <a:p>
            <a:pPr marL="0" marR="0" lvl="0" indent="0" defTabSz="914400" eaLnBrk="1" fontAlgn="auto" latinLnBrk="0" hangingPunct="1">
              <a:lnSpc>
                <a:spcPct val="100000"/>
              </a:lnSpc>
              <a:spcBef>
                <a:spcPts val="0"/>
              </a:spcBef>
              <a:spcAft>
                <a:spcPts val="0"/>
              </a:spcAft>
              <a:buClrTx/>
              <a:buSzTx/>
              <a:buFontTx/>
              <a:buNone/>
              <a:tabLst/>
              <a:defRPr/>
            </a:pPr>
            <a:endParaRPr lang="en-US" sz="3600" kern="0" dirty="0">
              <a:solidFill>
                <a:prstClr val="white"/>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lang="en-US" sz="3600" kern="0" dirty="0">
                <a:solidFill>
                  <a:prstClr val="white"/>
                </a:solidFill>
              </a:rPr>
              <a:t>All yours…………………..</a:t>
            </a:r>
            <a:r>
              <a:rPr kumimoji="0" lang="en-US" sz="3600" b="0" i="0" u="none" strike="noStrike" kern="0" cap="none" spc="0" normalizeH="0" noProof="0" dirty="0">
                <a:ln>
                  <a:noFill/>
                </a:ln>
                <a:solidFill>
                  <a:prstClr val="white"/>
                </a:solidFill>
                <a:effectLst/>
                <a:uLnTx/>
                <a:uFillTx/>
              </a:rPr>
              <a:t> </a:t>
            </a:r>
            <a:endParaRPr kumimoji="0" lang="en-US" sz="3600" b="0" i="0" u="none" strike="noStrike" kern="0" cap="none" spc="0" normalizeH="0" baseline="0" noProof="0" dirty="0">
              <a:ln>
                <a:noFill/>
              </a:ln>
              <a:solidFill>
                <a:prstClr val="white"/>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endParaRPr>
          </a:p>
        </p:txBody>
      </p:sp>
    </p:spTree>
    <p:extLst>
      <p:ext uri="{BB962C8B-B14F-4D97-AF65-F5344CB8AC3E}">
        <p14:creationId xmlns:p14="http://schemas.microsoft.com/office/powerpoint/2010/main" val="8836423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bb9a0eb91d782d42265b57eb5d4bc9b424b3d50"/>
  <p:tag name="ISPRING_RESOURCE_PATHS_HASH_2" val="5fccc752cdadac5d2e6452b4635163a62a0add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813</TotalTime>
  <Words>468</Words>
  <Application>Microsoft Office PowerPoint</Application>
  <PresentationFormat>On-screen Show (4:3)</PresentationFormat>
  <Paragraphs>62</Paragraphs>
  <Slides>10</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Calibri</vt:lpstr>
      <vt:lpstr>Office Theme</vt:lpstr>
      <vt:lpstr>1_Office Theme</vt:lpstr>
      <vt:lpstr>2_Office Theme</vt:lpstr>
      <vt:lpstr>Assessment for learning by design: Rubrics and assessment  </vt:lpstr>
      <vt:lpstr>PowerPoint Presentation</vt:lpstr>
      <vt:lpstr>What we want to achieve:</vt:lpstr>
      <vt:lpstr>What a rubric needs to do….</vt:lpstr>
      <vt:lpstr>But..When used as a learning tool</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Birbeck</dc:creator>
  <cp:lastModifiedBy>David Birbeck</cp:lastModifiedBy>
  <cp:revision>180</cp:revision>
  <cp:lastPrinted>2017-10-11T02:18:43Z</cp:lastPrinted>
  <dcterms:created xsi:type="dcterms:W3CDTF">2006-08-16T00:00:00Z</dcterms:created>
  <dcterms:modified xsi:type="dcterms:W3CDTF">2017-10-15T23:46:02Z</dcterms:modified>
</cp:coreProperties>
</file>