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1" r:id="rId2"/>
    <p:sldId id="318" r:id="rId3"/>
    <p:sldId id="314" r:id="rId4"/>
    <p:sldId id="326" r:id="rId5"/>
    <p:sldId id="327" r:id="rId6"/>
    <p:sldId id="319" r:id="rId7"/>
    <p:sldId id="320" r:id="rId8"/>
    <p:sldId id="321" r:id="rId9"/>
    <p:sldId id="322" r:id="rId10"/>
    <p:sldId id="323" r:id="rId11"/>
    <p:sldId id="328" r:id="rId12"/>
  </p:sldIdLst>
  <p:sldSz cx="9144000" cy="6858000" type="screen4x3"/>
  <p:notesSz cx="6858000" cy="9144000"/>
  <p:custDataLst>
    <p:tags r:id="rId15"/>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CC99"/>
    <a:srgbClr val="0000C8"/>
    <a:srgbClr val="00349C"/>
    <a:srgbClr val="133399"/>
    <a:srgbClr val="17509F"/>
    <a:srgbClr val="0251A1"/>
    <a:srgbClr val="1729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99759" autoAdjust="0"/>
  </p:normalViewPr>
  <p:slideViewPr>
    <p:cSldViewPr snapToGrid="0">
      <p:cViewPr>
        <p:scale>
          <a:sx n="100" d="100"/>
          <a:sy n="100" d="100"/>
        </p:scale>
        <p:origin x="-1944" y="-486"/>
      </p:cViewPr>
      <p:guideLst>
        <p:guide orient="horz" pos="39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smtClean="0"/>
          </a:p>
        </p:txBody>
      </p:sp>
      <p:sp>
        <p:nvSpPr>
          <p:cNvPr id="46083" name="Rectangle 2"/>
          <p:cNvSpPr>
            <a:spLocks noGrp="1" noRot="1" noChangeAspect="1" noChangeArrowheads="1" noTextEdit="1"/>
          </p:cNvSpPr>
          <p:nvPr>
            <p:ph type="sldImg"/>
          </p:nvPr>
        </p:nvSpPr>
        <p:spPr>
          <a:xfrm>
            <a:off x="1143000" y="685800"/>
            <a:ext cx="4572000" cy="3429000"/>
          </a:xfrm>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8" y="2590"/>
            <a:ext cx="9140546" cy="6855410"/>
          </a:xfrm>
          <a:prstGeom prst="rect">
            <a:avLst/>
          </a:prstGeom>
        </p:spPr>
      </p:pic>
      <p:sp>
        <p:nvSpPr>
          <p:cNvPr id="8200" name="Rectangle 8"/>
          <p:cNvSpPr>
            <a:spLocks noGrp="1" noChangeArrowheads="1"/>
          </p:cNvSpPr>
          <p:nvPr>
            <p:ph type="ctrTitle" sz="quarter"/>
          </p:nvPr>
        </p:nvSpPr>
        <p:spPr bwMode="auto">
          <a:xfrm>
            <a:off x="1440000" y="3384550"/>
            <a:ext cx="57912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3868737"/>
            <a:ext cx="60198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smtClean="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smtClean="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smtClean="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smtClean="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2411421538"/>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5562556"/>
          </a:xfrm>
          <a:prstGeom prst="rect">
            <a:avLst/>
          </a:pr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smtClean="0"/>
              <a:t>Title</a:t>
            </a:r>
          </a:p>
          <a:p>
            <a:pPr lvl="0"/>
            <a:endParaRPr lang="en-US" dirty="0" smtClean="0"/>
          </a:p>
          <a:p>
            <a:pPr lvl="0"/>
            <a:endParaRPr lang="en-US" dirty="0" smtClean="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smtClean="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447675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smtClean="0"/>
              <a:t>Title</a:t>
            </a:r>
          </a:p>
          <a:p>
            <a:pPr lvl="0"/>
            <a:endParaRPr lang="en-US" dirty="0" smtClean="0"/>
          </a:p>
          <a:p>
            <a:pPr lvl="0"/>
            <a:endParaRPr lang="en-US" dirty="0" smtClean="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smtClean="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948151755"/>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5562556"/>
          </a:xfrm>
          <a:prstGeom prst="rect">
            <a:avLst/>
          </a:pr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smtClean="0"/>
              <a:t>Title</a:t>
            </a:r>
          </a:p>
          <a:p>
            <a:pPr lvl="0"/>
            <a:endParaRPr lang="en-US" dirty="0" smtClean="0"/>
          </a:p>
          <a:p>
            <a:pPr lvl="0"/>
            <a:endParaRPr lang="en-US" dirty="0" smtClean="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smtClean="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
        <p:nvSpPr>
          <p:cNvPr id="2" name="Picture Placeholder 4"/>
          <p:cNvSpPr>
            <a:spLocks noGrp="1"/>
          </p:cNvSpPr>
          <p:nvPr>
            <p:ph type="pic" sz="quarter" idx="10"/>
          </p:nvPr>
        </p:nvSpPr>
        <p:spPr>
          <a:xfrm>
            <a:off x="4810125" y="-9526"/>
            <a:ext cx="4333875"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smtClean="0"/>
              <a:t>Title</a:t>
            </a:r>
          </a:p>
          <a:p>
            <a:pPr lvl="0"/>
            <a:endParaRPr lang="en-US" dirty="0" smtClean="0"/>
          </a:p>
          <a:p>
            <a:pPr lvl="0"/>
            <a:endParaRPr lang="en-US" dirty="0" smtClean="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smtClean="0"/>
              <a:t>Text</a:t>
            </a:r>
            <a:endParaRPr lang="en-AU" dirty="0"/>
          </a:p>
        </p:txBody>
      </p:sp>
    </p:spTree>
    <p:extLst>
      <p:ext uri="{BB962C8B-B14F-4D97-AF65-F5344CB8AC3E}">
        <p14:creationId xmlns:p14="http://schemas.microsoft.com/office/powerpoint/2010/main" val="2255525063"/>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6858000"/>
          </a:xfrm>
          <a:prstGeom prst="rect">
            <a:avLst/>
          </a:prstGeom>
        </p:spPr>
        <p:txBody>
          <a:bodyPr/>
          <a:lstStyle>
            <a:lvl1pPr marL="0" indent="0">
              <a:buNone/>
              <a:defRPr/>
            </a:lvl1pPr>
          </a:lstStyle>
          <a:p>
            <a:r>
              <a:rPr lang="en-AU" dirty="0" smtClean="0"/>
              <a:t>INSERT PICTURE</a:t>
            </a:r>
            <a:endParaRPr lang="en-AU" dirty="0"/>
          </a:p>
        </p:txBody>
      </p:sp>
    </p:spTree>
    <p:extLst>
      <p:ext uri="{BB962C8B-B14F-4D97-AF65-F5344CB8AC3E}">
        <p14:creationId xmlns:p14="http://schemas.microsoft.com/office/powerpoint/2010/main" val="1848636496"/>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387352"/>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Lst>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sz="quarter"/>
          </p:nvPr>
        </p:nvSpPr>
        <p:spPr>
          <a:xfrm>
            <a:off x="1440000" y="2847976"/>
            <a:ext cx="6903900" cy="923926"/>
          </a:xfrm>
          <a:prstGeom prst="rect">
            <a:avLst/>
          </a:prstGeom>
          <a:noFill/>
        </p:spPr>
        <p:txBody>
          <a:bodyPr/>
          <a:lstStyle/>
          <a:p>
            <a:pPr eaLnBrk="1" hangingPunct="1"/>
            <a:r>
              <a:rPr lang="en-US" sz="3600" dirty="0" smtClean="0">
                <a:latin typeface="Calibri" panose="020F0502020204030204" pitchFamily="34" charset="0"/>
                <a:cs typeface="Calibri" panose="020F0502020204030204" pitchFamily="34" charset="0"/>
              </a:rPr>
              <a:t>Academic writing : Language focus</a:t>
            </a:r>
            <a:endParaRPr lang="en-US" dirty="0" smtClean="0"/>
          </a:p>
        </p:txBody>
      </p:sp>
      <p:sp>
        <p:nvSpPr>
          <p:cNvPr id="13315" name="Rectangle 3"/>
          <p:cNvSpPr>
            <a:spLocks noGrp="1" noChangeArrowheads="1"/>
          </p:cNvSpPr>
          <p:nvPr>
            <p:ph type="subTitle" sz="quarter" idx="1"/>
          </p:nvPr>
        </p:nvSpPr>
        <p:spPr>
          <a:prstGeom prst="rect">
            <a:avLst/>
          </a:prstGeom>
          <a:noFill/>
        </p:spPr>
        <p:txBody>
          <a:bodyPr/>
          <a:lstStyle/>
          <a:p>
            <a:pPr eaLnBrk="1" hangingPunct="1"/>
            <a:endParaRPr lang="en-US" sz="2400" dirty="0" smtClean="0">
              <a:latin typeface="Calibri" panose="020F0502020204030204" pitchFamily="34" charset="0"/>
              <a:cs typeface="Calibri" panose="020F0502020204030204"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10</a:t>
            </a:fld>
            <a:endParaRPr lang="en-AU" altLang="en-US" sz="1200">
              <a:solidFill>
                <a:srgbClr val="898989"/>
              </a:solidFill>
            </a:endParaRPr>
          </a:p>
        </p:txBody>
      </p:sp>
      <p:sp>
        <p:nvSpPr>
          <p:cNvPr id="4" name="Text Placeholder 1"/>
          <p:cNvSpPr>
            <a:spLocks noGrp="1"/>
          </p:cNvSpPr>
          <p:nvPr>
            <p:ph type="body" sz="quarter" idx="10"/>
          </p:nvPr>
        </p:nvSpPr>
        <p:spPr>
          <a:xfrm>
            <a:off x="390525" y="247650"/>
            <a:ext cx="8382000" cy="647700"/>
          </a:xfrm>
        </p:spPr>
        <p:txBody>
          <a:bodyPr/>
          <a:lstStyle/>
          <a:p>
            <a:r>
              <a:rPr lang="en-AU" dirty="0" smtClean="0"/>
              <a:t>Verbs and Prepositions (cont’d)</a:t>
            </a:r>
            <a:endParaRPr lang="en-AU" dirty="0"/>
          </a:p>
        </p:txBody>
      </p:sp>
      <p:graphicFrame>
        <p:nvGraphicFramePr>
          <p:cNvPr id="5" name="Table 4"/>
          <p:cNvGraphicFramePr>
            <a:graphicFrameLocks noGrp="1"/>
          </p:cNvGraphicFramePr>
          <p:nvPr>
            <p:extLst>
              <p:ext uri="{D42A27DB-BD31-4B8C-83A1-F6EECF244321}">
                <p14:modId xmlns:p14="http://schemas.microsoft.com/office/powerpoint/2010/main" val="1061219798"/>
              </p:ext>
            </p:extLst>
          </p:nvPr>
        </p:nvGraphicFramePr>
        <p:xfrm>
          <a:off x="552450" y="1035050"/>
          <a:ext cx="8115300" cy="3997960"/>
        </p:xfrm>
        <a:graphic>
          <a:graphicData uri="http://schemas.openxmlformats.org/drawingml/2006/table">
            <a:tbl>
              <a:tblPr firstRow="1" bandRow="1">
                <a:tableStyleId>{5C22544A-7EE6-4342-B048-85BDC9FD1C3A}</a:tableStyleId>
              </a:tblPr>
              <a:tblGrid>
                <a:gridCol w="1914525"/>
                <a:gridCol w="6200775"/>
              </a:tblGrid>
              <a:tr h="370840">
                <a:tc>
                  <a:txBody>
                    <a:bodyPr/>
                    <a:lstStyle/>
                    <a:p>
                      <a:r>
                        <a:rPr lang="en-AU" b="1" dirty="0" smtClean="0">
                          <a:solidFill>
                            <a:schemeClr val="tx1"/>
                          </a:solidFill>
                        </a:rPr>
                        <a:t>depend on</a:t>
                      </a:r>
                      <a:endParaRPr lang="en-AU" b="1" dirty="0">
                        <a:solidFill>
                          <a:schemeClr val="tx1"/>
                        </a:solidFill>
                      </a:endParaRPr>
                    </a:p>
                  </a:txBody>
                  <a:tcPr/>
                </a:tc>
                <a:tc>
                  <a:txBody>
                    <a:bodyPr/>
                    <a:lstStyle/>
                    <a:p>
                      <a:r>
                        <a:rPr lang="en-AU" sz="1400" b="0" dirty="0" smtClean="0">
                          <a:solidFill>
                            <a:schemeClr val="tx1"/>
                          </a:solidFill>
                        </a:rPr>
                        <a:t>The authors acknowledge that</a:t>
                      </a:r>
                      <a:r>
                        <a:rPr lang="en-AU" sz="1400" b="0" baseline="0" dirty="0" smtClean="0">
                          <a:solidFill>
                            <a:schemeClr val="tx1"/>
                          </a:solidFill>
                        </a:rPr>
                        <a:t> their theory </a:t>
                      </a:r>
                      <a:r>
                        <a:rPr lang="en-AU" sz="1400" b="0" baseline="0" dirty="0" smtClean="0">
                          <a:solidFill>
                            <a:srgbClr val="C00000"/>
                          </a:solidFill>
                        </a:rPr>
                        <a:t>depends on particular </a:t>
                      </a:r>
                      <a:r>
                        <a:rPr lang="en-AU" sz="1400" b="0" baseline="0" dirty="0" smtClean="0">
                          <a:solidFill>
                            <a:schemeClr val="tx1"/>
                          </a:solidFill>
                        </a:rPr>
                        <a:t>aspects of other learning theories.</a:t>
                      </a:r>
                      <a:endParaRPr lang="en-AU" sz="1400" b="0" dirty="0">
                        <a:solidFill>
                          <a:schemeClr val="tx1"/>
                        </a:solidFill>
                      </a:endParaRPr>
                    </a:p>
                  </a:txBody>
                  <a:tcPr/>
                </a:tc>
              </a:tr>
              <a:tr h="370840">
                <a:tc>
                  <a:txBody>
                    <a:bodyPr/>
                    <a:lstStyle/>
                    <a:p>
                      <a:r>
                        <a:rPr lang="en-AU" b="1" dirty="0" smtClean="0"/>
                        <a:t>derive from</a:t>
                      </a:r>
                      <a:endParaRPr lang="en-AU" b="1" dirty="0"/>
                    </a:p>
                  </a:txBody>
                  <a:tcPr/>
                </a:tc>
                <a:tc>
                  <a:txBody>
                    <a:bodyPr/>
                    <a:lstStyle/>
                    <a:p>
                      <a:r>
                        <a:rPr lang="en-AU" sz="1400" dirty="0" smtClean="0"/>
                        <a:t>The framework itself </a:t>
                      </a:r>
                      <a:r>
                        <a:rPr lang="en-AU" sz="1400" dirty="0" smtClean="0">
                          <a:solidFill>
                            <a:srgbClr val="C00000"/>
                          </a:solidFill>
                        </a:rPr>
                        <a:t>derives from </a:t>
                      </a:r>
                      <a:r>
                        <a:rPr lang="en-AU" sz="1400" dirty="0" smtClean="0"/>
                        <a:t>five distinctive yet</a:t>
                      </a:r>
                      <a:r>
                        <a:rPr lang="en-AU" sz="1400" baseline="0" dirty="0" smtClean="0"/>
                        <a:t> intersecting non-hierarchical elements of engagement.</a:t>
                      </a:r>
                      <a:endParaRPr lang="en-AU" sz="1400" dirty="0"/>
                    </a:p>
                  </a:txBody>
                  <a:tcPr/>
                </a:tc>
              </a:tr>
              <a:tr h="370840">
                <a:tc>
                  <a:txBody>
                    <a:bodyPr/>
                    <a:lstStyle/>
                    <a:p>
                      <a:r>
                        <a:rPr lang="en-AU" b="1" smtClean="0"/>
                        <a:t>divide into</a:t>
                      </a:r>
                      <a:endParaRPr lang="en-AU" b="1" dirty="0"/>
                    </a:p>
                  </a:txBody>
                  <a:tcPr/>
                </a:tc>
                <a:tc>
                  <a:txBody>
                    <a:bodyPr/>
                    <a:lstStyle/>
                    <a:p>
                      <a:r>
                        <a:rPr lang="en-AU" sz="1400" dirty="0" smtClean="0"/>
                        <a:t>Challenges associated</a:t>
                      </a:r>
                      <a:r>
                        <a:rPr lang="en-AU" sz="1400" baseline="0" dirty="0" smtClean="0"/>
                        <a:t> with online learning can be </a:t>
                      </a:r>
                      <a:r>
                        <a:rPr lang="en-AU" sz="1400" baseline="0" dirty="0" smtClean="0">
                          <a:solidFill>
                            <a:srgbClr val="C00000"/>
                          </a:solidFill>
                        </a:rPr>
                        <a:t>divided into </a:t>
                      </a:r>
                      <a:r>
                        <a:rPr lang="en-AU" sz="1400" baseline="0" dirty="0" smtClean="0"/>
                        <a:t>two categories.</a:t>
                      </a:r>
                      <a:endParaRPr lang="en-AU" sz="1400" dirty="0"/>
                    </a:p>
                  </a:txBody>
                  <a:tcPr/>
                </a:tc>
              </a:tr>
              <a:tr h="370840">
                <a:tc>
                  <a:txBody>
                    <a:bodyPr/>
                    <a:lstStyle/>
                    <a:p>
                      <a:r>
                        <a:rPr lang="en-AU" b="1" dirty="0" smtClean="0"/>
                        <a:t>invest in</a:t>
                      </a:r>
                      <a:endParaRPr lang="en-AU" b="1" dirty="0"/>
                    </a:p>
                  </a:txBody>
                  <a:tcPr/>
                </a:tc>
                <a:tc>
                  <a:txBody>
                    <a:bodyPr/>
                    <a:lstStyle/>
                    <a:p>
                      <a:r>
                        <a:rPr lang="en-AU" sz="1400" dirty="0" smtClean="0"/>
                        <a:t>Educators need to </a:t>
                      </a:r>
                      <a:r>
                        <a:rPr lang="en-AU" sz="1400" dirty="0" smtClean="0">
                          <a:solidFill>
                            <a:srgbClr val="C00000"/>
                          </a:solidFill>
                        </a:rPr>
                        <a:t>invest in </a:t>
                      </a:r>
                      <a:r>
                        <a:rPr lang="en-AU" sz="1400" dirty="0" smtClean="0"/>
                        <a:t>their teaching in order for reciprocal benefits to flourish in both</a:t>
                      </a:r>
                      <a:r>
                        <a:rPr lang="en-AU" sz="1400" baseline="0" dirty="0" smtClean="0"/>
                        <a:t> teaching and learning.</a:t>
                      </a:r>
                      <a:endParaRPr lang="en-AU" sz="1400" dirty="0"/>
                    </a:p>
                  </a:txBody>
                  <a:tcPr/>
                </a:tc>
              </a:tr>
              <a:tr h="370840">
                <a:tc>
                  <a:txBody>
                    <a:bodyPr/>
                    <a:lstStyle/>
                    <a:p>
                      <a:r>
                        <a:rPr lang="en-AU" b="1" dirty="0" smtClean="0"/>
                        <a:t>learn</a:t>
                      </a:r>
                      <a:r>
                        <a:rPr lang="en-AU" b="1" baseline="0" dirty="0" smtClean="0"/>
                        <a:t> from</a:t>
                      </a:r>
                      <a:endParaRPr lang="en-AU" b="1" dirty="0"/>
                    </a:p>
                  </a:txBody>
                  <a:tcPr/>
                </a:tc>
                <a:tc>
                  <a:txBody>
                    <a:bodyPr/>
                    <a:lstStyle/>
                    <a:p>
                      <a:r>
                        <a:rPr lang="en-AU" sz="1400" dirty="0" smtClean="0"/>
                        <a:t>Both</a:t>
                      </a:r>
                      <a:r>
                        <a:rPr lang="en-AU" sz="1400" baseline="0" dirty="0" smtClean="0"/>
                        <a:t> academics and students can </a:t>
                      </a:r>
                      <a:r>
                        <a:rPr lang="en-AU" sz="1400" baseline="0" dirty="0" smtClean="0">
                          <a:solidFill>
                            <a:srgbClr val="C00000"/>
                          </a:solidFill>
                        </a:rPr>
                        <a:t>learn from </a:t>
                      </a:r>
                      <a:r>
                        <a:rPr lang="en-AU" sz="1400" baseline="0" dirty="0" smtClean="0"/>
                        <a:t>the findings highlighted in the study.</a:t>
                      </a:r>
                      <a:endParaRPr lang="en-AU" sz="1400" dirty="0"/>
                    </a:p>
                  </a:txBody>
                  <a:tcPr/>
                </a:tc>
              </a:tr>
              <a:tr h="370840">
                <a:tc>
                  <a:txBody>
                    <a:bodyPr/>
                    <a:lstStyle/>
                    <a:p>
                      <a:r>
                        <a:rPr lang="en-AU" b="1" dirty="0" smtClean="0"/>
                        <a:t>pay for</a:t>
                      </a:r>
                      <a:endParaRPr lang="en-AU" b="1" dirty="0"/>
                    </a:p>
                  </a:txBody>
                  <a:tcPr/>
                </a:tc>
                <a:tc>
                  <a:txBody>
                    <a:bodyPr/>
                    <a:lstStyle/>
                    <a:p>
                      <a:r>
                        <a:rPr lang="en-AU" sz="1400" dirty="0" smtClean="0"/>
                        <a:t>Many students</a:t>
                      </a:r>
                      <a:r>
                        <a:rPr lang="en-AU" sz="1400" baseline="0" dirty="0" smtClean="0"/>
                        <a:t> in higher education </a:t>
                      </a:r>
                      <a:r>
                        <a:rPr lang="en-AU" sz="1400" baseline="0" dirty="0" smtClean="0">
                          <a:solidFill>
                            <a:srgbClr val="C00000"/>
                          </a:solidFill>
                        </a:rPr>
                        <a:t>pay for  </a:t>
                      </a:r>
                      <a:r>
                        <a:rPr lang="en-AU" sz="1400" baseline="0" dirty="0" smtClean="0"/>
                        <a:t>their degrees by working part-time. </a:t>
                      </a:r>
                      <a:endParaRPr lang="en-AU" sz="1400" dirty="0"/>
                    </a:p>
                  </a:txBody>
                  <a:tcPr/>
                </a:tc>
              </a:tr>
              <a:tr h="370840">
                <a:tc>
                  <a:txBody>
                    <a:bodyPr/>
                    <a:lstStyle/>
                    <a:p>
                      <a:r>
                        <a:rPr lang="en-AU" b="1" dirty="0" smtClean="0"/>
                        <a:t>point out</a:t>
                      </a:r>
                      <a:endParaRPr lang="en-AU" b="1" dirty="0"/>
                    </a:p>
                  </a:txBody>
                  <a:tcPr/>
                </a:tc>
                <a:tc>
                  <a:txBody>
                    <a:bodyPr/>
                    <a:lstStyle/>
                    <a:p>
                      <a:r>
                        <a:rPr lang="en-AU" sz="1400" dirty="0" smtClean="0"/>
                        <a:t>It must be </a:t>
                      </a:r>
                      <a:r>
                        <a:rPr lang="en-AU" sz="1400" dirty="0" smtClean="0">
                          <a:solidFill>
                            <a:srgbClr val="C00000"/>
                          </a:solidFill>
                        </a:rPr>
                        <a:t>pointed out </a:t>
                      </a:r>
                      <a:r>
                        <a:rPr lang="en-AU" sz="1400" dirty="0" smtClean="0"/>
                        <a:t>that both</a:t>
                      </a:r>
                      <a:r>
                        <a:rPr lang="en-AU" sz="1400" baseline="0" dirty="0" smtClean="0"/>
                        <a:t> the survey and interview questions covered topics that included decisions around applying for online study.</a:t>
                      </a:r>
                      <a:endParaRPr lang="en-AU" sz="1400" dirty="0"/>
                    </a:p>
                  </a:txBody>
                  <a:tcPr/>
                </a:tc>
              </a:tr>
              <a:tr h="370840">
                <a:tc>
                  <a:txBody>
                    <a:bodyPr/>
                    <a:lstStyle/>
                    <a:p>
                      <a:r>
                        <a:rPr lang="en-AU" b="1" dirty="0" smtClean="0"/>
                        <a:t>specialise in</a:t>
                      </a:r>
                      <a:endParaRPr lang="en-AU" b="1" dirty="0"/>
                    </a:p>
                  </a:txBody>
                  <a:tcPr/>
                </a:tc>
                <a:tc>
                  <a:txBody>
                    <a:bodyPr/>
                    <a:lstStyle/>
                    <a:p>
                      <a:r>
                        <a:rPr lang="en-AU" sz="1400" dirty="0" smtClean="0"/>
                        <a:t>Not many academics </a:t>
                      </a:r>
                      <a:r>
                        <a:rPr lang="en-AU" sz="1400" dirty="0" smtClean="0">
                          <a:solidFill>
                            <a:srgbClr val="C00000"/>
                          </a:solidFill>
                        </a:rPr>
                        <a:t>specialise in </a:t>
                      </a:r>
                      <a:r>
                        <a:rPr lang="en-AU" sz="1400" dirty="0" smtClean="0"/>
                        <a:t>e-technologies. </a:t>
                      </a:r>
                      <a:endParaRPr lang="en-AU" sz="1400" dirty="0"/>
                    </a:p>
                  </a:txBody>
                  <a:tcPr/>
                </a:tc>
              </a:tr>
            </a:tbl>
          </a:graphicData>
        </a:graphic>
      </p:graphicFrame>
      <p:sp>
        <p:nvSpPr>
          <p:cNvPr id="6" name="TextBox 5"/>
          <p:cNvSpPr txBox="1"/>
          <p:nvPr/>
        </p:nvSpPr>
        <p:spPr>
          <a:xfrm>
            <a:off x="1381125" y="5031842"/>
            <a:ext cx="7124700" cy="523220"/>
          </a:xfrm>
          <a:prstGeom prst="rect">
            <a:avLst/>
          </a:prstGeom>
          <a:noFill/>
        </p:spPr>
        <p:txBody>
          <a:bodyPr wrap="square" rtlCol="0">
            <a:spAutoFit/>
          </a:bodyPr>
          <a:lstStyle/>
          <a:p>
            <a:r>
              <a:rPr lang="en-AU" sz="1400" dirty="0" smtClean="0"/>
              <a:t>Source adapted from: Bailey, S 2006, </a:t>
            </a:r>
            <a:r>
              <a:rPr lang="en-AU" sz="1400" i="1" dirty="0" smtClean="0"/>
              <a:t> Academic writing: a handbook for international students</a:t>
            </a:r>
            <a:r>
              <a:rPr lang="en-AU" sz="1400" dirty="0" smtClean="0"/>
              <a:t>, 2</a:t>
            </a:r>
            <a:r>
              <a:rPr lang="en-AU" sz="1400" baseline="30000" dirty="0" smtClean="0"/>
              <a:t>nd</a:t>
            </a:r>
            <a:r>
              <a:rPr lang="en-AU" sz="1400" dirty="0" smtClean="0"/>
              <a:t> </a:t>
            </a:r>
            <a:r>
              <a:rPr lang="en-AU" sz="1400" dirty="0" err="1" smtClean="0"/>
              <a:t>edn</a:t>
            </a:r>
            <a:r>
              <a:rPr lang="en-AU" sz="1400" dirty="0" smtClean="0"/>
              <a:t>, Routledge, UK</a:t>
            </a:r>
            <a:endParaRPr lang="en-AU" sz="1400" dirty="0"/>
          </a:p>
        </p:txBody>
      </p:sp>
    </p:spTree>
    <p:extLst>
      <p:ext uri="{BB962C8B-B14F-4D97-AF65-F5344CB8AC3E}">
        <p14:creationId xmlns:p14="http://schemas.microsoft.com/office/powerpoint/2010/main" val="10388102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11</a:t>
            </a:fld>
            <a:endParaRPr lang="en-AU" altLang="en-US" sz="1200">
              <a:solidFill>
                <a:srgbClr val="898989"/>
              </a:solidFill>
            </a:endParaRPr>
          </a:p>
        </p:txBody>
      </p:sp>
      <p:sp>
        <p:nvSpPr>
          <p:cNvPr id="4" name="Text Placeholder 1"/>
          <p:cNvSpPr>
            <a:spLocks noGrp="1"/>
          </p:cNvSpPr>
          <p:nvPr>
            <p:ph type="body" sz="quarter" idx="10"/>
          </p:nvPr>
        </p:nvSpPr>
        <p:spPr>
          <a:xfrm>
            <a:off x="390525" y="247650"/>
            <a:ext cx="8382000" cy="647700"/>
          </a:xfrm>
        </p:spPr>
        <p:txBody>
          <a:bodyPr/>
          <a:lstStyle/>
          <a:p>
            <a:r>
              <a:rPr lang="en-AU" dirty="0" smtClean="0"/>
              <a:t>Reference</a:t>
            </a:r>
            <a:endParaRPr lang="en-AU" dirty="0"/>
          </a:p>
        </p:txBody>
      </p:sp>
      <p:sp>
        <p:nvSpPr>
          <p:cNvPr id="6" name="TextBox 5"/>
          <p:cNvSpPr txBox="1"/>
          <p:nvPr/>
        </p:nvSpPr>
        <p:spPr>
          <a:xfrm>
            <a:off x="504825" y="1231367"/>
            <a:ext cx="8305800" cy="646331"/>
          </a:xfrm>
          <a:prstGeom prst="rect">
            <a:avLst/>
          </a:prstGeom>
          <a:noFill/>
        </p:spPr>
        <p:txBody>
          <a:bodyPr wrap="square" rtlCol="0">
            <a:spAutoFit/>
          </a:bodyPr>
          <a:lstStyle/>
          <a:p>
            <a:r>
              <a:rPr lang="en-AU" sz="1400" dirty="0" smtClean="0"/>
              <a:t> </a:t>
            </a:r>
            <a:r>
              <a:rPr lang="en-AU" sz="1800" dirty="0" smtClean="0"/>
              <a:t>Bailey, S 2006, </a:t>
            </a:r>
            <a:r>
              <a:rPr lang="en-AU" sz="1800" i="1" dirty="0" smtClean="0"/>
              <a:t> Academic writing: a handbook for international students</a:t>
            </a:r>
            <a:r>
              <a:rPr lang="en-AU" sz="1800" dirty="0" smtClean="0"/>
              <a:t>, 2</a:t>
            </a:r>
            <a:r>
              <a:rPr lang="en-AU" sz="1800" baseline="30000" dirty="0" smtClean="0"/>
              <a:t>nd</a:t>
            </a:r>
            <a:r>
              <a:rPr lang="en-AU" sz="1800" dirty="0" smtClean="0"/>
              <a:t> </a:t>
            </a:r>
            <a:r>
              <a:rPr lang="en-AU" sz="1800" dirty="0" err="1" smtClean="0"/>
              <a:t>edn</a:t>
            </a:r>
            <a:r>
              <a:rPr lang="en-AU" sz="1800" dirty="0" smtClean="0"/>
              <a:t>, Routledge, UK.</a:t>
            </a:r>
            <a:endParaRPr lang="en-AU" sz="1800" dirty="0"/>
          </a:p>
        </p:txBody>
      </p:sp>
    </p:spTree>
    <p:extLst>
      <p:ext uri="{BB962C8B-B14F-4D97-AF65-F5344CB8AC3E}">
        <p14:creationId xmlns:p14="http://schemas.microsoft.com/office/powerpoint/2010/main" val="260934569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85775" y="266700"/>
            <a:ext cx="8448675" cy="666750"/>
          </a:xfrm>
        </p:spPr>
        <p:txBody>
          <a:bodyPr/>
          <a:lstStyle/>
          <a:p>
            <a:r>
              <a:rPr lang="en-AU" dirty="0" smtClean="0">
                <a:latin typeface="Calibri" panose="020F0502020204030204" pitchFamily="34" charset="0"/>
                <a:cs typeface="Calibri" panose="020F0502020204030204" pitchFamily="34" charset="0"/>
              </a:rPr>
              <a:t>Copyright</a:t>
            </a:r>
            <a:endParaRPr lang="en-AU" dirty="0">
              <a:latin typeface="Calibri" panose="020F0502020204030204" pitchFamily="34" charset="0"/>
              <a:cs typeface="Calibri" panose="020F0502020204030204" pitchFamily="34" charset="0"/>
            </a:endParaRPr>
          </a:p>
        </p:txBody>
      </p:sp>
      <p:sp>
        <p:nvSpPr>
          <p:cNvPr id="5" name="Text Box 6"/>
          <p:cNvSpPr txBox="1">
            <a:spLocks noGrp="1" noChangeArrowheads="1"/>
          </p:cNvSpPr>
          <p:nvPr>
            <p:ph type="body" sz="quarter" idx="12"/>
          </p:nvPr>
        </p:nvSpPr>
        <p:spPr bwMode="auto">
          <a:xfrm>
            <a:off x="923926" y="1238250"/>
            <a:ext cx="7524750" cy="369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110000"/>
              </a:lnSpc>
              <a:spcBef>
                <a:spcPct val="50000"/>
              </a:spcBef>
              <a:buFontTx/>
              <a:buNone/>
            </a:pPr>
            <a:r>
              <a:rPr lang="en-US" altLang="en-US" sz="1600" b="1" dirty="0">
                <a:latin typeface="Arial" charset="0"/>
              </a:rPr>
              <a:t>COMMONWEALTH OF AUSTRALIA</a:t>
            </a:r>
          </a:p>
          <a:p>
            <a:pPr algn="ctr" eaLnBrk="1" hangingPunct="1">
              <a:lnSpc>
                <a:spcPct val="110000"/>
              </a:lnSpc>
              <a:spcBef>
                <a:spcPct val="50000"/>
              </a:spcBef>
              <a:buFontTx/>
              <a:buNone/>
            </a:pPr>
            <a:r>
              <a:rPr lang="en-US" altLang="en-US" sz="1400" dirty="0">
                <a:latin typeface="Arial" charset="0"/>
              </a:rPr>
              <a:t>Copyright Regulations 1969</a:t>
            </a:r>
          </a:p>
          <a:p>
            <a:pPr algn="ctr" eaLnBrk="1" hangingPunct="1">
              <a:spcBef>
                <a:spcPct val="0"/>
              </a:spcBef>
              <a:buFontTx/>
              <a:buNone/>
            </a:pPr>
            <a:endParaRPr lang="en-US" altLang="en-US" sz="1400" b="1" dirty="0">
              <a:latin typeface="Arial" charset="0"/>
            </a:endParaRPr>
          </a:p>
          <a:p>
            <a:pPr algn="ctr" eaLnBrk="1" hangingPunct="1">
              <a:spcBef>
                <a:spcPct val="0"/>
              </a:spcBef>
              <a:buFontTx/>
              <a:buNone/>
            </a:pPr>
            <a:r>
              <a:rPr lang="en-US" altLang="en-US" sz="1800" b="1" dirty="0">
                <a:latin typeface="Arial" charset="0"/>
              </a:rPr>
              <a:t>WARNING</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dirty="0">
                <a:latin typeface="Arial" charset="0"/>
              </a:rPr>
              <a:t>This material has been produced and communicated to you by or on behalf of the University of South Australia pursuant to Part VB of the </a:t>
            </a:r>
            <a:r>
              <a:rPr lang="en-US" altLang="en-US" sz="1400" i="1" dirty="0">
                <a:latin typeface="Arial" charset="0"/>
              </a:rPr>
              <a:t>Copyright Act 1968</a:t>
            </a:r>
            <a:r>
              <a:rPr lang="en-US" altLang="en-US" sz="1400" dirty="0">
                <a:latin typeface="Arial" charset="0"/>
              </a:rPr>
              <a:t> (</a:t>
            </a:r>
            <a:r>
              <a:rPr lang="en-US" altLang="en-US" sz="1400" b="1" dirty="0">
                <a:latin typeface="Arial" charset="0"/>
              </a:rPr>
              <a:t>the Act</a:t>
            </a:r>
            <a:r>
              <a:rPr lang="en-US" altLang="en-US" sz="1400" dirty="0">
                <a:latin typeface="Arial" charset="0"/>
              </a:rPr>
              <a:t>).</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dirty="0">
                <a:latin typeface="Arial" charset="0"/>
              </a:rPr>
              <a:t>The material in this communication may be subject to copyright under the Act.  Any further reproduction or communication of this material by you may be the subject of copyright protection under the Act.</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b="1" dirty="0">
                <a:latin typeface="Arial" charset="0"/>
              </a:rPr>
              <a:t>Do not remove this notice.</a:t>
            </a:r>
          </a:p>
          <a:p>
            <a:pPr algn="ctr" eaLnBrk="1" hangingPunct="1">
              <a:lnSpc>
                <a:spcPct val="110000"/>
              </a:lnSpc>
              <a:spcBef>
                <a:spcPct val="50000"/>
              </a:spcBef>
              <a:buFontTx/>
              <a:buNone/>
            </a:pPr>
            <a:endParaRPr lang="en-US" altLang="en-US" sz="1200" dirty="0">
              <a:latin typeface="Arial" charset="0"/>
            </a:endParaRPr>
          </a:p>
        </p:txBody>
      </p:sp>
    </p:spTree>
    <p:extLst>
      <p:ext uri="{BB962C8B-B14F-4D97-AF65-F5344CB8AC3E}">
        <p14:creationId xmlns:p14="http://schemas.microsoft.com/office/powerpoint/2010/main" val="252309243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09575" y="428625"/>
            <a:ext cx="8382000" cy="647700"/>
          </a:xfrm>
        </p:spPr>
        <p:txBody>
          <a:bodyPr/>
          <a:lstStyle/>
          <a:p>
            <a:r>
              <a:rPr lang="en-AU" dirty="0" smtClean="0"/>
              <a:t>Academic </a:t>
            </a:r>
            <a:r>
              <a:rPr lang="en-AU" dirty="0" smtClean="0"/>
              <a:t>writing</a:t>
            </a:r>
            <a:endParaRPr lang="en-AU" dirty="0"/>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3</a:t>
            </a:fld>
            <a:endParaRPr lang="en-AU" altLang="en-US" sz="1200">
              <a:solidFill>
                <a:srgbClr val="898989"/>
              </a:solidFill>
            </a:endParaRPr>
          </a:p>
        </p:txBody>
      </p:sp>
      <p:sp>
        <p:nvSpPr>
          <p:cNvPr id="4" name="Rectangle 3"/>
          <p:cNvSpPr/>
          <p:nvPr/>
        </p:nvSpPr>
        <p:spPr>
          <a:xfrm>
            <a:off x="685800" y="1214063"/>
            <a:ext cx="7753350" cy="2603790"/>
          </a:xfrm>
          <a:prstGeom prst="rect">
            <a:avLst/>
          </a:prstGeom>
        </p:spPr>
        <p:txBody>
          <a:bodyPr wrap="square">
            <a:spAutoFit/>
          </a:bodyPr>
          <a:lstStyle/>
          <a:p>
            <a:pPr marL="342900" indent="-342900" algn="just">
              <a:spcBef>
                <a:spcPct val="20000"/>
              </a:spcBef>
              <a:buFont typeface="Arial" charset="0"/>
              <a:buChar char="•"/>
              <a:defRPr/>
            </a:pPr>
            <a:r>
              <a:rPr lang="en-AU" dirty="0" smtClean="0"/>
              <a:t>Assignments </a:t>
            </a:r>
            <a:r>
              <a:rPr lang="en-AU" dirty="0"/>
              <a:t>must be written in an appropriate </a:t>
            </a:r>
            <a:r>
              <a:rPr lang="en-AU" dirty="0" smtClean="0"/>
              <a:t>style.</a:t>
            </a:r>
            <a:endParaRPr lang="en-AU" dirty="0"/>
          </a:p>
          <a:p>
            <a:pPr marL="342900" indent="-342900" algn="just">
              <a:spcBef>
                <a:spcPct val="20000"/>
              </a:spcBef>
              <a:buFont typeface="Arial" charset="0"/>
              <a:buChar char="•"/>
              <a:defRPr/>
            </a:pPr>
            <a:r>
              <a:rPr lang="en-AU" dirty="0"/>
              <a:t>Style must be consistent and appropriate for audience</a:t>
            </a:r>
          </a:p>
          <a:p>
            <a:pPr marL="342900" indent="-342900" algn="just">
              <a:spcBef>
                <a:spcPct val="20000"/>
              </a:spcBef>
              <a:buFont typeface="Arial" charset="0"/>
              <a:buChar char="•"/>
              <a:defRPr/>
            </a:pPr>
            <a:r>
              <a:rPr lang="en-AU" dirty="0"/>
              <a:t>Your </a:t>
            </a:r>
            <a:r>
              <a:rPr lang="en-AU" dirty="0" smtClean="0"/>
              <a:t>writing </a:t>
            </a:r>
            <a:r>
              <a:rPr lang="en-AU" dirty="0"/>
              <a:t>should</a:t>
            </a:r>
            <a:r>
              <a:rPr lang="en-AU" dirty="0" smtClean="0"/>
              <a:t>:</a:t>
            </a:r>
          </a:p>
          <a:p>
            <a:pPr marL="342900" indent="-342900" algn="just">
              <a:spcBef>
                <a:spcPct val="20000"/>
              </a:spcBef>
              <a:buFont typeface="Arial" charset="0"/>
              <a:buChar char="•"/>
              <a:defRPr/>
            </a:pPr>
            <a:endParaRPr lang="en-AU" dirty="0"/>
          </a:p>
          <a:p>
            <a:pPr algn="just">
              <a:spcBef>
                <a:spcPct val="20000"/>
              </a:spcBef>
              <a:defRPr/>
            </a:pPr>
            <a:endParaRPr lang="en-AU"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725" y="2995528"/>
            <a:ext cx="3505200" cy="264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1987" y="2995528"/>
            <a:ext cx="3895725" cy="2554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14025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8"/>
                                        </p:tgtEl>
                                        <p:attrNameLst>
                                          <p:attrName>style.visibility</p:attrName>
                                        </p:attrNameLst>
                                      </p:cBhvr>
                                      <p:to>
                                        <p:strVal val="visible"/>
                                      </p:to>
                                    </p:set>
                                    <p:anim calcmode="lin" valueType="num">
                                      <p:cBhvr additive="base">
                                        <p:cTn id="13" dur="500" fill="hold"/>
                                        <p:tgtEl>
                                          <p:spTgt spid="1028"/>
                                        </p:tgtEl>
                                        <p:attrNameLst>
                                          <p:attrName>ppt_x</p:attrName>
                                        </p:attrNameLst>
                                      </p:cBhvr>
                                      <p:tavLst>
                                        <p:tav tm="0">
                                          <p:val>
                                            <p:strVal val="#ppt_x"/>
                                          </p:val>
                                        </p:tav>
                                        <p:tav tm="100000">
                                          <p:val>
                                            <p:strVal val="#ppt_x"/>
                                          </p:val>
                                        </p:tav>
                                      </p:tavLst>
                                    </p:anim>
                                    <p:anim calcmode="lin" valueType="num">
                                      <p:cBhvr additive="base">
                                        <p:cTn id="14"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71475" y="276225"/>
            <a:ext cx="8382000" cy="647700"/>
          </a:xfrm>
        </p:spPr>
        <p:txBody>
          <a:bodyPr/>
          <a:lstStyle/>
          <a:p>
            <a:r>
              <a:rPr lang="en-AU" dirty="0" smtClean="0"/>
              <a:t>Academic writing: Style</a:t>
            </a:r>
            <a:endParaRPr lang="en-AU" dirty="0"/>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4</a:t>
            </a:fld>
            <a:endParaRPr lang="en-AU" altLang="en-US" sz="1200">
              <a:solidFill>
                <a:srgbClr val="898989"/>
              </a:solidFill>
            </a:endParaRPr>
          </a:p>
        </p:txBody>
      </p:sp>
      <p:sp>
        <p:nvSpPr>
          <p:cNvPr id="4" name="Rectangle 3"/>
          <p:cNvSpPr/>
          <p:nvPr/>
        </p:nvSpPr>
        <p:spPr>
          <a:xfrm>
            <a:off x="685800" y="1214063"/>
            <a:ext cx="7753350" cy="904863"/>
          </a:xfrm>
          <a:prstGeom prst="rect">
            <a:avLst/>
          </a:prstGeom>
        </p:spPr>
        <p:txBody>
          <a:bodyPr wrap="square">
            <a:spAutoFit/>
          </a:bodyPr>
          <a:lstStyle/>
          <a:p>
            <a:pPr algn="just">
              <a:spcBef>
                <a:spcPct val="20000"/>
              </a:spcBef>
              <a:defRPr/>
            </a:pPr>
            <a:endParaRPr lang="en-AU" dirty="0"/>
          </a:p>
          <a:p>
            <a:pPr algn="just">
              <a:spcBef>
                <a:spcPct val="20000"/>
              </a:spcBef>
              <a:defRPr/>
            </a:pPr>
            <a:endParaRPr lang="en-AU" dirty="0"/>
          </a:p>
        </p:txBody>
      </p:sp>
      <p:sp>
        <p:nvSpPr>
          <p:cNvPr id="5" name="Rectangle 4"/>
          <p:cNvSpPr/>
          <p:nvPr/>
        </p:nvSpPr>
        <p:spPr>
          <a:xfrm>
            <a:off x="400050" y="904404"/>
            <a:ext cx="8039100" cy="923330"/>
          </a:xfrm>
          <a:prstGeom prst="rect">
            <a:avLst/>
          </a:prstGeom>
        </p:spPr>
        <p:txBody>
          <a:bodyPr wrap="square">
            <a:spAutoFit/>
          </a:bodyPr>
          <a:lstStyle/>
          <a:p>
            <a:pPr lvl="0" algn="just">
              <a:spcBef>
                <a:spcPct val="20000"/>
              </a:spcBef>
              <a:defRPr/>
            </a:pPr>
            <a:r>
              <a:rPr lang="en-AU" sz="1800" dirty="0">
                <a:solidFill>
                  <a:srgbClr val="000000"/>
                </a:solidFill>
              </a:rPr>
              <a:t>Writing style can differ in different disciplines. Look at texts that you read to identify what is acceptable in your area of study. The following rules generally apply:</a:t>
            </a:r>
          </a:p>
        </p:txBody>
      </p:sp>
      <p:graphicFrame>
        <p:nvGraphicFramePr>
          <p:cNvPr id="6" name="Table 5"/>
          <p:cNvGraphicFramePr>
            <a:graphicFrameLocks noGrp="1"/>
          </p:cNvGraphicFramePr>
          <p:nvPr>
            <p:extLst>
              <p:ext uri="{D42A27DB-BD31-4B8C-83A1-F6EECF244321}">
                <p14:modId xmlns:p14="http://schemas.microsoft.com/office/powerpoint/2010/main" val="1897470536"/>
              </p:ext>
            </p:extLst>
          </p:nvPr>
        </p:nvGraphicFramePr>
        <p:xfrm>
          <a:off x="542925" y="1911350"/>
          <a:ext cx="8210550" cy="2890520"/>
        </p:xfrm>
        <a:graphic>
          <a:graphicData uri="http://schemas.openxmlformats.org/drawingml/2006/table">
            <a:tbl>
              <a:tblPr firstRow="1" bandRow="1">
                <a:tableStyleId>{5C22544A-7EE6-4342-B048-85BDC9FD1C3A}</a:tableStyleId>
              </a:tblPr>
              <a:tblGrid>
                <a:gridCol w="3762375"/>
                <a:gridCol w="4448175"/>
              </a:tblGrid>
              <a:tr h="370840">
                <a:tc>
                  <a:txBody>
                    <a:bodyPr/>
                    <a:lstStyle/>
                    <a:p>
                      <a:r>
                        <a:rPr lang="en-AU" dirty="0" smtClean="0">
                          <a:solidFill>
                            <a:schemeClr val="tx1"/>
                          </a:solidFill>
                        </a:rPr>
                        <a:t>Rule</a:t>
                      </a:r>
                      <a:endParaRPr lang="en-AU" dirty="0">
                        <a:solidFill>
                          <a:schemeClr val="tx1"/>
                        </a:solidFill>
                      </a:endParaRPr>
                    </a:p>
                  </a:txBody>
                  <a:tcPr/>
                </a:tc>
                <a:tc>
                  <a:txBody>
                    <a:bodyPr/>
                    <a:lstStyle/>
                    <a:p>
                      <a:r>
                        <a:rPr lang="en-AU" dirty="0" smtClean="0">
                          <a:solidFill>
                            <a:schemeClr val="tx1"/>
                          </a:solidFill>
                        </a:rPr>
                        <a:t>Example</a:t>
                      </a:r>
                      <a:endParaRPr lang="en-AU" dirty="0">
                        <a:solidFill>
                          <a:schemeClr val="tx1"/>
                        </a:solidFill>
                      </a:endParaRPr>
                    </a:p>
                  </a:txBody>
                  <a:tcPr/>
                </a:tc>
              </a:tr>
              <a:tr h="370840">
                <a:tc>
                  <a:txBody>
                    <a:bodyPr/>
                    <a:lstStyle/>
                    <a:p>
                      <a:r>
                        <a:rPr lang="en-AU" sz="1400" dirty="0" smtClean="0"/>
                        <a:t>Do not use idiomatic or colloquial vocabulary. </a:t>
                      </a:r>
                      <a:endParaRPr lang="en-AU" sz="1400" dirty="0"/>
                    </a:p>
                  </a:txBody>
                  <a:tcPr/>
                </a:tc>
                <a:tc>
                  <a:txBody>
                    <a:bodyPr/>
                    <a:lstStyle/>
                    <a:p>
                      <a:r>
                        <a:rPr lang="en-AU" sz="1400" dirty="0" smtClean="0"/>
                        <a:t>(‘man’ instead of ‘guy’)</a:t>
                      </a:r>
                      <a:endParaRPr lang="en-AU" sz="1400" dirty="0"/>
                    </a:p>
                  </a:txBody>
                  <a:tcPr/>
                </a:tc>
              </a:tr>
              <a:tr h="370840">
                <a:tc>
                  <a:txBody>
                    <a:bodyPr/>
                    <a:lstStyle/>
                    <a:p>
                      <a:r>
                        <a:rPr lang="en-AU" sz="1400" dirty="0" smtClean="0"/>
                        <a:t>Use vocabulary accurately.</a:t>
                      </a:r>
                      <a:endParaRPr lang="en-AU" sz="1400" dirty="0"/>
                    </a:p>
                  </a:txBody>
                  <a:tcPr/>
                </a:tc>
                <a:tc>
                  <a:txBody>
                    <a:bodyPr/>
                    <a:lstStyle/>
                    <a:p>
                      <a:r>
                        <a:rPr lang="en-AU" sz="1400" dirty="0" smtClean="0"/>
                        <a:t>(‘rule’ or ‘law’; ‘currency’ or ‘money’)</a:t>
                      </a:r>
                      <a:endParaRPr lang="en-AU" sz="1400" dirty="0"/>
                    </a:p>
                  </a:txBody>
                  <a:tcPr/>
                </a:tc>
              </a:tr>
              <a:tr h="370840">
                <a:tc>
                  <a:txBody>
                    <a:bodyPr/>
                    <a:lstStyle/>
                    <a:p>
                      <a:r>
                        <a:rPr lang="en-AU" sz="1400" dirty="0" smtClean="0"/>
                        <a:t>Be precise as possible when dealing with facts or figures.</a:t>
                      </a:r>
                      <a:endParaRPr lang="en-AU" sz="1400" dirty="0"/>
                    </a:p>
                  </a:txBody>
                  <a:tcPr/>
                </a:tc>
                <a:tc>
                  <a:txBody>
                    <a:bodyPr/>
                    <a:lstStyle/>
                    <a:p>
                      <a:r>
                        <a:rPr lang="en-AU" sz="1400" dirty="0" smtClean="0"/>
                        <a:t>(‘approximately</a:t>
                      </a:r>
                      <a:r>
                        <a:rPr lang="en-AU" sz="1400" baseline="0" dirty="0" smtClean="0"/>
                        <a:t> 50 years ago’ instead of ‘hundreds of years ago’)</a:t>
                      </a:r>
                      <a:endParaRPr lang="en-AU" sz="1400" dirty="0"/>
                    </a:p>
                  </a:txBody>
                  <a:tcPr/>
                </a:tc>
              </a:tr>
              <a:tr h="370840">
                <a:tc>
                  <a:txBody>
                    <a:bodyPr/>
                    <a:lstStyle/>
                    <a:p>
                      <a:r>
                        <a:rPr lang="en-AU" sz="1400" dirty="0" smtClean="0"/>
                        <a:t>Conclusions should use tentative language. </a:t>
                      </a:r>
                      <a:endParaRPr lang="en-AU" sz="1400" dirty="0"/>
                    </a:p>
                  </a:txBody>
                  <a:tcPr/>
                </a:tc>
                <a:tc>
                  <a:txBody>
                    <a:bodyPr/>
                    <a:lstStyle/>
                    <a:p>
                      <a:r>
                        <a:rPr lang="en-AU" sz="1400" dirty="0" smtClean="0"/>
                        <a:t>(education </a:t>
                      </a:r>
                      <a:r>
                        <a:rPr lang="en-AU" sz="1400" dirty="0" smtClean="0">
                          <a:solidFill>
                            <a:srgbClr val="C00000"/>
                          </a:solidFill>
                        </a:rPr>
                        <a:t>tends </a:t>
                      </a:r>
                      <a:r>
                        <a:rPr lang="en-AU" sz="1400" dirty="0" smtClean="0"/>
                        <a:t>to reduce crime)</a:t>
                      </a:r>
                      <a:endParaRPr lang="en-AU" sz="1400" dirty="0"/>
                    </a:p>
                  </a:txBody>
                  <a:tcPr/>
                </a:tc>
              </a:tr>
              <a:tr h="370840">
                <a:tc>
                  <a:txBody>
                    <a:bodyPr/>
                    <a:lstStyle/>
                    <a:p>
                      <a:r>
                        <a:rPr lang="en-AU" sz="1400" dirty="0" smtClean="0"/>
                        <a:t>Avoid adverbs that show your personal attitude.</a:t>
                      </a:r>
                      <a:endParaRPr lang="en-AU" sz="1400" dirty="0"/>
                    </a:p>
                  </a:txBody>
                  <a:tcPr/>
                </a:tc>
                <a:tc>
                  <a:txBody>
                    <a:bodyPr/>
                    <a:lstStyle/>
                    <a:p>
                      <a:r>
                        <a:rPr lang="en-AU" sz="1400" dirty="0" smtClean="0"/>
                        <a:t>(luckily, surprisingly, etc.).</a:t>
                      </a:r>
                      <a:endParaRPr lang="en-AU" sz="1400" dirty="0"/>
                    </a:p>
                  </a:txBody>
                  <a:tcPr/>
                </a:tc>
              </a:tr>
              <a:tr h="370840">
                <a:tc>
                  <a:txBody>
                    <a:bodyPr/>
                    <a:lstStyle/>
                    <a:p>
                      <a:r>
                        <a:rPr lang="en-AU" sz="1400" dirty="0" smtClean="0"/>
                        <a:t>Do not contract verb forms.</a:t>
                      </a:r>
                      <a:endParaRPr lang="en-AU" sz="1400" dirty="0"/>
                    </a:p>
                  </a:txBody>
                  <a:tcPr/>
                </a:tc>
                <a:tc>
                  <a:txBody>
                    <a:bodyPr/>
                    <a:lstStyle/>
                    <a:p>
                      <a:r>
                        <a:rPr lang="en-AU" sz="1400" dirty="0" smtClean="0"/>
                        <a:t>(write ‘do not’ instead of ‘don’t’)</a:t>
                      </a:r>
                      <a:endParaRPr lang="en-AU" sz="1400" dirty="0"/>
                    </a:p>
                  </a:txBody>
                  <a:tcPr/>
                </a:tc>
              </a:tr>
            </a:tbl>
          </a:graphicData>
        </a:graphic>
      </p:graphicFrame>
      <p:sp>
        <p:nvSpPr>
          <p:cNvPr id="9" name="TextBox 8"/>
          <p:cNvSpPr txBox="1"/>
          <p:nvPr/>
        </p:nvSpPr>
        <p:spPr>
          <a:xfrm>
            <a:off x="828674" y="4979056"/>
            <a:ext cx="7419975" cy="523220"/>
          </a:xfrm>
          <a:prstGeom prst="rect">
            <a:avLst/>
          </a:prstGeom>
          <a:noFill/>
        </p:spPr>
        <p:txBody>
          <a:bodyPr wrap="square" rtlCol="0">
            <a:spAutoFit/>
          </a:bodyPr>
          <a:lstStyle/>
          <a:p>
            <a:r>
              <a:rPr lang="en-AU" sz="1400" dirty="0" smtClean="0"/>
              <a:t>Source adapted from: Bailey, S 2006, </a:t>
            </a:r>
            <a:r>
              <a:rPr lang="en-AU" sz="1400" i="1" dirty="0" smtClean="0"/>
              <a:t> Academic writing: a handbook for international students</a:t>
            </a:r>
            <a:r>
              <a:rPr lang="en-AU" sz="1400" dirty="0" smtClean="0"/>
              <a:t>, 2</a:t>
            </a:r>
            <a:r>
              <a:rPr lang="en-AU" sz="1400" baseline="30000" dirty="0" smtClean="0"/>
              <a:t>nd</a:t>
            </a:r>
            <a:r>
              <a:rPr lang="en-AU" sz="1400" dirty="0" smtClean="0"/>
              <a:t> </a:t>
            </a:r>
            <a:r>
              <a:rPr lang="en-AU" sz="1400" dirty="0" err="1" smtClean="0"/>
              <a:t>edn</a:t>
            </a:r>
            <a:r>
              <a:rPr lang="en-AU" sz="1400" dirty="0" smtClean="0"/>
              <a:t>, Routledge, UK</a:t>
            </a:r>
            <a:endParaRPr lang="en-AU" sz="1400" dirty="0"/>
          </a:p>
        </p:txBody>
      </p:sp>
    </p:spTree>
    <p:extLst>
      <p:ext uri="{BB962C8B-B14F-4D97-AF65-F5344CB8AC3E}">
        <p14:creationId xmlns:p14="http://schemas.microsoft.com/office/powerpoint/2010/main" val="36950781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71475" y="276225"/>
            <a:ext cx="8382000" cy="647700"/>
          </a:xfrm>
        </p:spPr>
        <p:txBody>
          <a:bodyPr/>
          <a:lstStyle/>
          <a:p>
            <a:r>
              <a:rPr lang="en-AU" dirty="0" smtClean="0"/>
              <a:t>Academic writing: Style (cont’d)</a:t>
            </a:r>
            <a:endParaRPr lang="en-AU" dirty="0"/>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5</a:t>
            </a:fld>
            <a:endParaRPr lang="en-AU" altLang="en-US" sz="1200">
              <a:solidFill>
                <a:srgbClr val="898989"/>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528541162"/>
              </p:ext>
            </p:extLst>
          </p:nvPr>
        </p:nvGraphicFramePr>
        <p:xfrm>
          <a:off x="523875" y="1026796"/>
          <a:ext cx="8210550" cy="3889207"/>
        </p:xfrm>
        <a:graphic>
          <a:graphicData uri="http://schemas.openxmlformats.org/drawingml/2006/table">
            <a:tbl>
              <a:tblPr firstRow="1" bandRow="1">
                <a:tableStyleId>{5C22544A-7EE6-4342-B048-85BDC9FD1C3A}</a:tableStyleId>
              </a:tblPr>
              <a:tblGrid>
                <a:gridCol w="3762375"/>
                <a:gridCol w="4448175"/>
              </a:tblGrid>
              <a:tr h="342774">
                <a:tc>
                  <a:txBody>
                    <a:bodyPr/>
                    <a:lstStyle/>
                    <a:p>
                      <a:r>
                        <a:rPr lang="en-AU" dirty="0" smtClean="0">
                          <a:solidFill>
                            <a:schemeClr val="tx1"/>
                          </a:solidFill>
                        </a:rPr>
                        <a:t>Rule</a:t>
                      </a:r>
                      <a:endParaRPr lang="en-AU" dirty="0">
                        <a:solidFill>
                          <a:schemeClr val="tx1"/>
                        </a:solidFill>
                      </a:endParaRPr>
                    </a:p>
                  </a:txBody>
                  <a:tcPr/>
                </a:tc>
                <a:tc>
                  <a:txBody>
                    <a:bodyPr/>
                    <a:lstStyle/>
                    <a:p>
                      <a:r>
                        <a:rPr lang="en-AU" dirty="0" smtClean="0">
                          <a:solidFill>
                            <a:schemeClr val="tx1"/>
                          </a:solidFill>
                        </a:rPr>
                        <a:t>Example</a:t>
                      </a:r>
                      <a:endParaRPr lang="en-AU" dirty="0">
                        <a:solidFill>
                          <a:schemeClr val="tx1"/>
                        </a:solidFill>
                      </a:endParaRPr>
                    </a:p>
                  </a:txBody>
                  <a:tcPr/>
                </a:tc>
              </a:tr>
              <a:tr h="1285402">
                <a:tc>
                  <a:txBody>
                    <a:bodyPr/>
                    <a:lstStyle/>
                    <a:p>
                      <a:r>
                        <a:rPr lang="en-AU" sz="1400" dirty="0" smtClean="0"/>
                        <a:t>Do not overuse passive forms. Active forms have their place in academic writing too.</a:t>
                      </a:r>
                      <a:endParaRPr lang="en-A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smtClean="0"/>
                        <a:t>(Angelino and </a:t>
                      </a:r>
                      <a:r>
                        <a:rPr lang="en-AU" sz="1400" dirty="0" err="1" smtClean="0"/>
                        <a:t>Natvig</a:t>
                      </a:r>
                      <a:r>
                        <a:rPr lang="en-AU" sz="1400" dirty="0" smtClean="0"/>
                        <a:t> (2009) argue that effectively engaging students early in their program is a key strategy to reducing student attrition)</a:t>
                      </a:r>
                      <a:r>
                        <a:rPr lang="en-AU" sz="1400" baseline="0" dirty="0" smtClean="0"/>
                        <a:t> - Active</a:t>
                      </a:r>
                      <a:r>
                        <a:rPr lang="en-AU" sz="140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smtClean="0"/>
                        <a:t> It is widely agreed that effective student engagement reduces student attrition) - Passive</a:t>
                      </a:r>
                    </a:p>
                  </a:txBody>
                  <a:tcPr/>
                </a:tc>
              </a:tr>
              <a:tr h="685548">
                <a:tc>
                  <a:txBody>
                    <a:bodyPr/>
                    <a:lstStyle/>
                    <a:p>
                      <a:r>
                        <a:rPr lang="en-AU" sz="1400" dirty="0" smtClean="0"/>
                        <a:t>Do not use question </a:t>
                      </a:r>
                      <a:r>
                        <a:rPr lang="en-AU" sz="1400" dirty="0" smtClean="0"/>
                        <a:t>forms. Use </a:t>
                      </a:r>
                      <a:r>
                        <a:rPr lang="en-AU" sz="1400" dirty="0" smtClean="0"/>
                        <a:t>statements instead.</a:t>
                      </a:r>
                      <a:endParaRPr lang="en-A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smtClean="0"/>
                        <a:t>(“The factors that contributed to the decline…’ instead of ‘What were the factors that contributed to the decline in…..?’)</a:t>
                      </a:r>
                      <a:endParaRPr lang="en-AU" sz="1400" dirty="0"/>
                    </a:p>
                  </a:txBody>
                  <a:tcPr/>
                </a:tc>
              </a:tr>
              <a:tr h="685548">
                <a:tc>
                  <a:txBody>
                    <a:bodyPr/>
                    <a:lstStyle/>
                    <a:p>
                      <a:r>
                        <a:rPr lang="en-AU" sz="1400" dirty="0" smtClean="0"/>
                        <a:t>When writing lists, avoid using ‘etc</a:t>
                      </a:r>
                      <a:r>
                        <a:rPr lang="en-AU" sz="1400" dirty="0" smtClean="0"/>
                        <a:t>.’</a:t>
                      </a:r>
                      <a:r>
                        <a:rPr lang="en-AU" sz="1400" baseline="0" dirty="0" smtClean="0"/>
                        <a:t> or</a:t>
                      </a:r>
                      <a:r>
                        <a:rPr lang="en-AU" sz="1400" dirty="0" smtClean="0"/>
                        <a:t> </a:t>
                      </a:r>
                      <a:r>
                        <a:rPr lang="en-AU" sz="1400" dirty="0" smtClean="0"/>
                        <a:t>‘and so on’.</a:t>
                      </a:r>
                      <a:endParaRPr lang="en-AU" sz="1400" dirty="0"/>
                    </a:p>
                  </a:txBody>
                  <a:tcPr/>
                </a:tc>
                <a:tc>
                  <a:txBody>
                    <a:bodyPr/>
                    <a:lstStyle/>
                    <a:p>
                      <a:r>
                        <a:rPr lang="en-AU" sz="1400" dirty="0" smtClean="0"/>
                        <a:t>(Students studying in an online environment require more activities that are engaging, ‘talk time’ and scaffolding)</a:t>
                      </a:r>
                      <a:endParaRPr lang="en-AU" sz="1400" dirty="0"/>
                    </a:p>
                  </a:txBody>
                  <a:tcPr/>
                </a:tc>
              </a:tr>
              <a:tr h="688807">
                <a:tc>
                  <a:txBody>
                    <a:bodyPr/>
                    <a:lstStyle/>
                    <a:p>
                      <a:r>
                        <a:rPr lang="en-AU" sz="1400" dirty="0" smtClean="0"/>
                        <a:t>Avoid</a:t>
                      </a:r>
                      <a:r>
                        <a:rPr lang="en-AU" sz="1400" baseline="0" dirty="0" smtClean="0"/>
                        <a:t> using two-word verbs</a:t>
                      </a:r>
                      <a:endParaRPr lang="en-AU" sz="1400" dirty="0"/>
                    </a:p>
                  </a:txBody>
                  <a:tcPr/>
                </a:tc>
                <a:tc>
                  <a:txBody>
                    <a:bodyPr/>
                    <a:lstStyle/>
                    <a:p>
                      <a:r>
                        <a:rPr lang="en-AU" sz="1400" dirty="0" smtClean="0"/>
                        <a:t>(‘go</a:t>
                      </a:r>
                      <a:r>
                        <a:rPr lang="en-AU" sz="1400" baseline="0" dirty="0" smtClean="0"/>
                        <a:t> on’; ‘bring up’. Use ‘continue’ and ‘raise’ instead)</a:t>
                      </a:r>
                      <a:endParaRPr lang="en-AU" sz="1400" dirty="0"/>
                    </a:p>
                  </a:txBody>
                  <a:tcPr/>
                </a:tc>
              </a:tr>
            </a:tbl>
          </a:graphicData>
        </a:graphic>
      </p:graphicFrame>
      <p:sp>
        <p:nvSpPr>
          <p:cNvPr id="7" name="TextBox 6"/>
          <p:cNvSpPr txBox="1"/>
          <p:nvPr/>
        </p:nvSpPr>
        <p:spPr>
          <a:xfrm>
            <a:off x="828672" y="5001609"/>
            <a:ext cx="7419975" cy="523220"/>
          </a:xfrm>
          <a:prstGeom prst="rect">
            <a:avLst/>
          </a:prstGeom>
          <a:noFill/>
        </p:spPr>
        <p:txBody>
          <a:bodyPr wrap="square" rtlCol="0">
            <a:spAutoFit/>
          </a:bodyPr>
          <a:lstStyle/>
          <a:p>
            <a:r>
              <a:rPr lang="en-AU" sz="1400" dirty="0" smtClean="0"/>
              <a:t>Source adapted from: Bailey, S 2006, </a:t>
            </a:r>
            <a:r>
              <a:rPr lang="en-AU" sz="1400" i="1" dirty="0" smtClean="0"/>
              <a:t> Academic writing: a handbook for international students</a:t>
            </a:r>
            <a:r>
              <a:rPr lang="en-AU" sz="1400" dirty="0" smtClean="0"/>
              <a:t>, 2</a:t>
            </a:r>
            <a:r>
              <a:rPr lang="en-AU" sz="1400" baseline="30000" dirty="0" smtClean="0"/>
              <a:t>nd</a:t>
            </a:r>
            <a:r>
              <a:rPr lang="en-AU" sz="1400" dirty="0" smtClean="0"/>
              <a:t> </a:t>
            </a:r>
            <a:r>
              <a:rPr lang="en-AU" sz="1400" dirty="0" err="1" smtClean="0"/>
              <a:t>edn</a:t>
            </a:r>
            <a:r>
              <a:rPr lang="en-AU" sz="1400" dirty="0" smtClean="0"/>
              <a:t>, Routledge, UK</a:t>
            </a:r>
            <a:endParaRPr lang="en-AU" sz="1400" dirty="0"/>
          </a:p>
        </p:txBody>
      </p:sp>
    </p:spTree>
    <p:extLst>
      <p:ext uri="{BB962C8B-B14F-4D97-AF65-F5344CB8AC3E}">
        <p14:creationId xmlns:p14="http://schemas.microsoft.com/office/powerpoint/2010/main" val="24752855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0524" y="257175"/>
            <a:ext cx="8601075" cy="647700"/>
          </a:xfrm>
        </p:spPr>
        <p:txBody>
          <a:bodyPr/>
          <a:lstStyle/>
          <a:p>
            <a:r>
              <a:rPr lang="en-AU" dirty="0" smtClean="0"/>
              <a:t>Verbs (formal &amp; modals)</a:t>
            </a:r>
            <a:endParaRPr lang="en-AU" dirty="0"/>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6</a:t>
            </a:fld>
            <a:endParaRPr lang="en-AU" altLang="en-US" sz="1200">
              <a:solidFill>
                <a:srgbClr val="898989"/>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108468422"/>
              </p:ext>
            </p:extLst>
          </p:nvPr>
        </p:nvGraphicFramePr>
        <p:xfrm>
          <a:off x="561975" y="911225"/>
          <a:ext cx="7848600" cy="4663440"/>
        </p:xfrm>
        <a:graphic>
          <a:graphicData uri="http://schemas.openxmlformats.org/drawingml/2006/table">
            <a:tbl>
              <a:tblPr firstRow="1" bandRow="1">
                <a:tableStyleId>{5C22544A-7EE6-4342-B048-85BDC9FD1C3A}</a:tableStyleId>
              </a:tblPr>
              <a:tblGrid>
                <a:gridCol w="2581275"/>
                <a:gridCol w="5267325"/>
              </a:tblGrid>
              <a:tr h="370840">
                <a:tc>
                  <a:txBody>
                    <a:bodyPr/>
                    <a:lstStyle/>
                    <a:p>
                      <a:r>
                        <a:rPr lang="en-AU" sz="1800" dirty="0" smtClean="0">
                          <a:solidFill>
                            <a:schemeClr val="tx1"/>
                          </a:solidFill>
                        </a:rPr>
                        <a:t>Use formal</a:t>
                      </a:r>
                      <a:r>
                        <a:rPr lang="en-AU" sz="1800" baseline="0" dirty="0" smtClean="0">
                          <a:solidFill>
                            <a:schemeClr val="tx1"/>
                          </a:solidFill>
                        </a:rPr>
                        <a:t> </a:t>
                      </a:r>
                      <a:r>
                        <a:rPr lang="en-AU" sz="1800" baseline="0" dirty="0" smtClean="0">
                          <a:solidFill>
                            <a:schemeClr val="tx1"/>
                          </a:solidFill>
                        </a:rPr>
                        <a:t>rather than informal verbs</a:t>
                      </a:r>
                      <a:endParaRPr lang="en-AU" sz="18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400" b="0" i="0" u="none" strike="noStrike" kern="1200" cap="none" spc="0" normalizeH="0" baseline="0" noProof="0" dirty="0" smtClean="0">
                          <a:ln>
                            <a:noFill/>
                          </a:ln>
                          <a:solidFill>
                            <a:schemeClr val="tx1"/>
                          </a:solidFill>
                          <a:effectLst/>
                          <a:uLnTx/>
                          <a:uFillTx/>
                          <a:latin typeface="+mn-lt"/>
                        </a:rPr>
                        <a:t>Early childhood educators are </a:t>
                      </a:r>
                      <a:r>
                        <a:rPr kumimoji="0" lang="en-AU" sz="1400" b="0" i="0" u="none" strike="noStrike" kern="1200" cap="none" spc="0" normalizeH="0" baseline="0" noProof="0" dirty="0" smtClean="0">
                          <a:ln>
                            <a:noFill/>
                          </a:ln>
                          <a:solidFill>
                            <a:srgbClr val="C00000"/>
                          </a:solidFill>
                          <a:effectLst/>
                          <a:uLnTx/>
                          <a:uFillTx/>
                          <a:latin typeface="+mn-lt"/>
                        </a:rPr>
                        <a:t>an integral part </a:t>
                      </a:r>
                      <a:r>
                        <a:rPr kumimoji="0" lang="en-AU" sz="1400" b="0" i="0" u="none" strike="noStrike" kern="1200" cap="none" spc="0" normalizeH="0" baseline="0" noProof="0" dirty="0" smtClean="0">
                          <a:ln>
                            <a:noFill/>
                          </a:ln>
                          <a:solidFill>
                            <a:schemeClr val="tx1"/>
                          </a:solidFill>
                          <a:effectLst/>
                          <a:uLnTx/>
                          <a:uFillTx/>
                          <a:latin typeface="+mn-lt"/>
                        </a:rPr>
                        <a:t>of the        education system.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400" b="0" i="0" u="none" strike="noStrike" kern="1200" cap="none" spc="0" normalizeH="0" baseline="0" noProof="0" dirty="0" smtClean="0">
                        <a:ln>
                          <a:noFill/>
                        </a:ln>
                        <a:solidFill>
                          <a:schemeClr val="tx1"/>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400" b="1" i="0" u="none" strike="noStrike" kern="1200" cap="none" spc="0" normalizeH="0" baseline="0" noProof="0" dirty="0" smtClean="0">
                          <a:ln>
                            <a:noFill/>
                          </a:ln>
                          <a:solidFill>
                            <a:srgbClr val="C00000"/>
                          </a:solidFill>
                          <a:effectLst/>
                          <a:uLnTx/>
                          <a:uFillTx/>
                          <a:latin typeface="+mn-lt"/>
                        </a:rPr>
                        <a:t>Not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400" b="1" i="0" u="none" strike="noStrike" kern="1200" cap="none" spc="0" normalizeH="0" baseline="0" noProof="0" dirty="0" smtClean="0">
                        <a:ln>
                          <a:noFill/>
                        </a:ln>
                        <a:solidFill>
                          <a:srgbClr val="C0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400" b="0" i="0" u="none" strike="noStrike" kern="1200" cap="none" spc="0" normalizeH="0" baseline="0" noProof="0" dirty="0" smtClean="0">
                          <a:ln>
                            <a:noFill/>
                          </a:ln>
                          <a:solidFill>
                            <a:schemeClr val="tx1"/>
                          </a:solidFill>
                          <a:effectLst/>
                          <a:uLnTx/>
                          <a:uFillTx/>
                          <a:latin typeface="+mn-lt"/>
                        </a:rPr>
                        <a:t>Early childhood educators are </a:t>
                      </a:r>
                      <a:r>
                        <a:rPr kumimoji="0" lang="en-AU" sz="1400" b="0" i="0" u="none" strike="noStrike" kern="1200" cap="none" spc="0" normalizeH="0" baseline="0" noProof="0" dirty="0" smtClean="0">
                          <a:ln>
                            <a:noFill/>
                          </a:ln>
                          <a:solidFill>
                            <a:srgbClr val="C00000"/>
                          </a:solidFill>
                          <a:effectLst/>
                          <a:uLnTx/>
                          <a:uFillTx/>
                          <a:latin typeface="+mn-lt"/>
                        </a:rPr>
                        <a:t>really important for </a:t>
                      </a:r>
                      <a:r>
                        <a:rPr kumimoji="0" lang="en-AU" sz="1400" b="0" i="0" u="none" strike="noStrike" kern="1200" cap="none" spc="0" normalizeH="0" baseline="0" noProof="0" dirty="0" smtClean="0">
                          <a:ln>
                            <a:noFill/>
                          </a:ln>
                          <a:solidFill>
                            <a:schemeClr val="tx1"/>
                          </a:solidFill>
                          <a:effectLst/>
                          <a:uLnTx/>
                          <a:uFillTx/>
                          <a:latin typeface="+mn-lt"/>
                        </a:rPr>
                        <a:t>the         education system.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0" dirty="0">
                        <a:solidFill>
                          <a:schemeClr val="tx1"/>
                        </a:solidFill>
                      </a:endParaRPr>
                    </a:p>
                  </a:txBody>
                  <a:tcPr/>
                </a:tc>
              </a:tr>
              <a:tr h="370840">
                <a:tc>
                  <a:txBody>
                    <a:bodyPr/>
                    <a:lstStyle/>
                    <a:p>
                      <a:r>
                        <a:rPr lang="en-AU" b="1" dirty="0" smtClean="0"/>
                        <a:t>Modal verbs and their functions</a:t>
                      </a:r>
                      <a:endParaRPr lang="en-AU" b="1" dirty="0"/>
                    </a:p>
                  </a:txBody>
                  <a:tcPr/>
                </a:tc>
                <a:tc>
                  <a:txBody>
                    <a:bodyPr/>
                    <a:lstStyle/>
                    <a:p>
                      <a:pPr marL="285750" indent="-285750">
                        <a:buFont typeface="Arial" panose="020B0604020202020204" pitchFamily="34" charset="0"/>
                        <a:buChar char="•"/>
                      </a:pPr>
                      <a:r>
                        <a:rPr lang="en-AU" sz="1600" b="1" dirty="0" smtClean="0"/>
                        <a:t>Ability: Although</a:t>
                      </a:r>
                      <a:r>
                        <a:rPr lang="en-AU" sz="1600" b="1" baseline="0" dirty="0" smtClean="0"/>
                        <a:t> ‘may’ or ‘can’ are similar, ‘can’ is more commonly used.</a:t>
                      </a:r>
                      <a:endParaRPr lang="en-AU" sz="1600" b="1" dirty="0" smtClean="0"/>
                    </a:p>
                    <a:p>
                      <a:r>
                        <a:rPr lang="en-AU" sz="1400" dirty="0" smtClean="0"/>
                        <a:t>e.g. The findings </a:t>
                      </a:r>
                      <a:r>
                        <a:rPr lang="en-AU" sz="1400" dirty="0" smtClean="0">
                          <a:solidFill>
                            <a:srgbClr val="C00000"/>
                          </a:solidFill>
                        </a:rPr>
                        <a:t>may</a:t>
                      </a:r>
                      <a:r>
                        <a:rPr lang="en-AU" sz="1400" dirty="0" smtClean="0"/>
                        <a:t> be interpreted in various ways.</a:t>
                      </a:r>
                    </a:p>
                    <a:p>
                      <a:r>
                        <a:rPr lang="en-AU" sz="1400" dirty="0" smtClean="0"/>
                        <a:t>e.g. The findings </a:t>
                      </a:r>
                      <a:r>
                        <a:rPr lang="en-AU" sz="1400" dirty="0" smtClean="0">
                          <a:solidFill>
                            <a:srgbClr val="C00000"/>
                          </a:solidFill>
                        </a:rPr>
                        <a:t>can</a:t>
                      </a:r>
                      <a:r>
                        <a:rPr lang="en-AU" sz="1400" dirty="0" smtClean="0"/>
                        <a:t> be interpreted in various ways.</a:t>
                      </a:r>
                    </a:p>
                    <a:p>
                      <a:endParaRPr lang="en-AU" sz="1400" dirty="0" smtClean="0"/>
                    </a:p>
                    <a:p>
                      <a:pPr marL="285750" indent="-285750">
                        <a:buFont typeface="Arial" panose="020B0604020202020204" pitchFamily="34" charset="0"/>
                        <a:buChar char="•"/>
                      </a:pPr>
                      <a:r>
                        <a:rPr lang="en-AU" sz="1600" b="1" dirty="0" smtClean="0"/>
                        <a:t>‘Will’ and ‘should’ are used for predictions of near certainty</a:t>
                      </a:r>
                      <a:r>
                        <a:rPr lang="en-AU" sz="1600" b="1" baseline="0" dirty="0" smtClean="0"/>
                        <a:t> but</a:t>
                      </a:r>
                      <a:r>
                        <a:rPr lang="en-AU" sz="1600" b="1" dirty="0" smtClean="0"/>
                        <a:t> ‘will’ is stronger</a:t>
                      </a:r>
                      <a:r>
                        <a:rPr lang="en-AU" sz="1600" b="1" baseline="0" dirty="0" smtClean="0"/>
                        <a:t>.</a:t>
                      </a:r>
                    </a:p>
                    <a:p>
                      <a:pPr marL="0" indent="0">
                        <a:buFont typeface="Arial" panose="020B0604020202020204" pitchFamily="34" charset="0"/>
                        <a:buNone/>
                      </a:pPr>
                      <a:r>
                        <a:rPr lang="en-AU" sz="1400" b="0" baseline="0" dirty="0" smtClean="0"/>
                        <a:t>e.g. The findings indicate that a positive stimuli </a:t>
                      </a:r>
                      <a:r>
                        <a:rPr lang="en-AU" sz="1400" b="0" baseline="0" dirty="0" smtClean="0">
                          <a:solidFill>
                            <a:srgbClr val="C00000"/>
                          </a:solidFill>
                        </a:rPr>
                        <a:t>will</a:t>
                      </a:r>
                      <a:r>
                        <a:rPr lang="en-AU" sz="1400" b="0" baseline="0" dirty="0" smtClean="0"/>
                        <a:t> induce </a:t>
                      </a:r>
                      <a:br>
                        <a:rPr lang="en-AU" sz="1400" b="0" baseline="0" dirty="0" smtClean="0"/>
                      </a:br>
                      <a:r>
                        <a:rPr lang="en-AU" sz="1400" b="0" baseline="0" dirty="0" smtClean="0"/>
                        <a:t>        intended behaviours.</a:t>
                      </a:r>
                    </a:p>
                    <a:p>
                      <a:pPr marL="0" indent="0">
                        <a:buFont typeface="Arial" panose="020B0604020202020204" pitchFamily="34" charset="0"/>
                        <a:buNone/>
                      </a:pPr>
                      <a:r>
                        <a:rPr lang="en-AU" sz="1400" b="0" baseline="0" dirty="0" smtClean="0"/>
                        <a:t>e.g. Students </a:t>
                      </a:r>
                      <a:r>
                        <a:rPr lang="en-AU" sz="1400" b="0" baseline="0" dirty="0" smtClean="0">
                          <a:solidFill>
                            <a:srgbClr val="C00000"/>
                          </a:solidFill>
                        </a:rPr>
                        <a:t>should</a:t>
                      </a:r>
                      <a:r>
                        <a:rPr lang="en-AU" sz="1400" b="0" baseline="0" dirty="0" smtClean="0"/>
                        <a:t> be able to master the literacies of their </a:t>
                      </a:r>
                      <a:br>
                        <a:rPr lang="en-AU" sz="1400" b="0" baseline="0" dirty="0" smtClean="0"/>
                      </a:br>
                      <a:r>
                        <a:rPr lang="en-AU" sz="1400" b="0" baseline="0" dirty="0" smtClean="0"/>
                        <a:t>       discipline with proper scaffolding.</a:t>
                      </a:r>
                    </a:p>
                    <a:p>
                      <a:pPr marL="0" indent="0">
                        <a:buFont typeface="Arial" panose="020B0604020202020204" pitchFamily="34" charset="0"/>
                        <a:buNone/>
                      </a:pPr>
                      <a:endParaRPr lang="en-AU" sz="1600" b="1" dirty="0"/>
                    </a:p>
                  </a:txBody>
                  <a:tcPr/>
                </a:tc>
              </a:tr>
            </a:tbl>
          </a:graphicData>
        </a:graphic>
      </p:graphicFrame>
      <p:sp>
        <p:nvSpPr>
          <p:cNvPr id="5" name="TextBox 4"/>
          <p:cNvSpPr txBox="1"/>
          <p:nvPr/>
        </p:nvSpPr>
        <p:spPr>
          <a:xfrm>
            <a:off x="1647825" y="5538133"/>
            <a:ext cx="7419975" cy="523220"/>
          </a:xfrm>
          <a:prstGeom prst="rect">
            <a:avLst/>
          </a:prstGeom>
          <a:noFill/>
        </p:spPr>
        <p:txBody>
          <a:bodyPr wrap="square" rtlCol="0">
            <a:spAutoFit/>
          </a:bodyPr>
          <a:lstStyle/>
          <a:p>
            <a:r>
              <a:rPr lang="en-AU" sz="1400" dirty="0" smtClean="0">
                <a:solidFill>
                  <a:schemeClr val="bg1"/>
                </a:solidFill>
              </a:rPr>
              <a:t>Source adapted from: Bailey, S 2006, </a:t>
            </a:r>
            <a:r>
              <a:rPr lang="en-AU" sz="1400" i="1" dirty="0" smtClean="0">
                <a:solidFill>
                  <a:schemeClr val="bg1"/>
                </a:solidFill>
              </a:rPr>
              <a:t> Academic writing: a handbook for international students</a:t>
            </a:r>
            <a:r>
              <a:rPr lang="en-AU" sz="1400" dirty="0" smtClean="0">
                <a:solidFill>
                  <a:schemeClr val="bg1"/>
                </a:solidFill>
              </a:rPr>
              <a:t>, 2</a:t>
            </a:r>
            <a:r>
              <a:rPr lang="en-AU" sz="1400" baseline="30000" dirty="0" smtClean="0">
                <a:solidFill>
                  <a:schemeClr val="bg1"/>
                </a:solidFill>
              </a:rPr>
              <a:t>nd</a:t>
            </a:r>
            <a:r>
              <a:rPr lang="en-AU" sz="1400" dirty="0" smtClean="0">
                <a:solidFill>
                  <a:schemeClr val="bg1"/>
                </a:solidFill>
              </a:rPr>
              <a:t> </a:t>
            </a:r>
            <a:r>
              <a:rPr lang="en-AU" sz="1400" dirty="0" err="1" smtClean="0">
                <a:solidFill>
                  <a:schemeClr val="bg1"/>
                </a:solidFill>
              </a:rPr>
              <a:t>edn</a:t>
            </a:r>
            <a:r>
              <a:rPr lang="en-AU" sz="1400" dirty="0" smtClean="0">
                <a:solidFill>
                  <a:schemeClr val="bg1"/>
                </a:solidFill>
              </a:rPr>
              <a:t>, Routledge, UK</a:t>
            </a:r>
            <a:endParaRPr lang="en-AU" sz="1400" dirty="0">
              <a:solidFill>
                <a:schemeClr val="bg1"/>
              </a:solidFill>
            </a:endParaRPr>
          </a:p>
        </p:txBody>
      </p:sp>
    </p:spTree>
    <p:extLst>
      <p:ext uri="{BB962C8B-B14F-4D97-AF65-F5344CB8AC3E}">
        <p14:creationId xmlns:p14="http://schemas.microsoft.com/office/powerpoint/2010/main" val="111812068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00050" y="295275"/>
            <a:ext cx="8382000" cy="647700"/>
          </a:xfrm>
        </p:spPr>
        <p:txBody>
          <a:bodyPr/>
          <a:lstStyle/>
          <a:p>
            <a:r>
              <a:rPr lang="en-AU" dirty="0" smtClean="0"/>
              <a:t>Verbs: Modals (cont’d)</a:t>
            </a:r>
            <a:endParaRPr lang="en-AU" dirty="0"/>
          </a:p>
          <a:p>
            <a:endParaRPr lang="en-AU" dirty="0"/>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7</a:t>
            </a:fld>
            <a:endParaRPr lang="en-AU" altLang="en-US" sz="1200">
              <a:solidFill>
                <a:srgbClr val="898989"/>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902569752"/>
              </p:ext>
            </p:extLst>
          </p:nvPr>
        </p:nvGraphicFramePr>
        <p:xfrm>
          <a:off x="542925" y="854075"/>
          <a:ext cx="7848600" cy="4756150"/>
        </p:xfrm>
        <a:graphic>
          <a:graphicData uri="http://schemas.openxmlformats.org/drawingml/2006/table">
            <a:tbl>
              <a:tblPr firstRow="1" bandRow="1">
                <a:tableStyleId>{5C22544A-7EE6-4342-B048-85BDC9FD1C3A}</a:tableStyleId>
              </a:tblPr>
              <a:tblGrid>
                <a:gridCol w="2581275"/>
                <a:gridCol w="5267325"/>
              </a:tblGrid>
              <a:tr h="4756150">
                <a:tc>
                  <a:txBody>
                    <a:bodyPr/>
                    <a:lstStyle/>
                    <a:p>
                      <a:r>
                        <a:rPr lang="en-AU" b="1" dirty="0" smtClean="0">
                          <a:solidFill>
                            <a:schemeClr val="tx1"/>
                          </a:solidFill>
                        </a:rPr>
                        <a:t>Modal verbs and their functions</a:t>
                      </a:r>
                      <a:endParaRPr lang="en-AU" b="1" dirty="0">
                        <a:solidFill>
                          <a:schemeClr val="tx1"/>
                        </a:solidFill>
                      </a:endParaRPr>
                    </a:p>
                  </a:txBody>
                  <a:tcPr/>
                </a:tc>
                <a:tc>
                  <a:txBody>
                    <a:bodyPr/>
                    <a:lstStyle/>
                    <a:p>
                      <a:pPr marL="285750" indent="-285750">
                        <a:buFont typeface="Arial" panose="020B0604020202020204" pitchFamily="34" charset="0"/>
                        <a:buChar char="•"/>
                      </a:pPr>
                      <a:r>
                        <a:rPr lang="en-AU" sz="1600" b="1" dirty="0" smtClean="0">
                          <a:solidFill>
                            <a:schemeClr val="tx1"/>
                          </a:solidFill>
                        </a:rPr>
                        <a:t>‘May’ and ‘might’ both</a:t>
                      </a:r>
                      <a:r>
                        <a:rPr lang="en-AU" sz="1600" b="1" baseline="0" dirty="0" smtClean="0">
                          <a:solidFill>
                            <a:schemeClr val="tx1"/>
                          </a:solidFill>
                        </a:rPr>
                        <a:t> suggest possibility.</a:t>
                      </a:r>
                    </a:p>
                    <a:p>
                      <a:pPr marL="0" indent="0">
                        <a:buFont typeface="Arial" panose="020B0604020202020204" pitchFamily="34" charset="0"/>
                        <a:buNone/>
                      </a:pPr>
                      <a:r>
                        <a:rPr lang="en-AU" sz="1400" b="0" baseline="0" dirty="0" smtClean="0">
                          <a:solidFill>
                            <a:schemeClr val="tx1"/>
                          </a:solidFill>
                        </a:rPr>
                        <a:t>e.g. Online delivery </a:t>
                      </a:r>
                      <a:r>
                        <a:rPr lang="en-AU" sz="1400" b="0" baseline="0" dirty="0" smtClean="0">
                          <a:solidFill>
                            <a:srgbClr val="C00000"/>
                          </a:solidFill>
                        </a:rPr>
                        <a:t>may</a:t>
                      </a:r>
                      <a:r>
                        <a:rPr lang="en-AU" sz="1400" b="0" baseline="0" dirty="0" smtClean="0">
                          <a:solidFill>
                            <a:srgbClr val="FF0000"/>
                          </a:solidFill>
                        </a:rPr>
                        <a:t> </a:t>
                      </a:r>
                      <a:r>
                        <a:rPr lang="en-AU" sz="1400" b="0" baseline="0" dirty="0" smtClean="0">
                          <a:solidFill>
                            <a:schemeClr val="tx1"/>
                          </a:solidFill>
                        </a:rPr>
                        <a:t>reduce many of the barriers associated </a:t>
                      </a:r>
                      <a:br>
                        <a:rPr lang="en-AU" sz="1400" b="0" baseline="0" dirty="0" smtClean="0">
                          <a:solidFill>
                            <a:schemeClr val="tx1"/>
                          </a:solidFill>
                        </a:rPr>
                      </a:br>
                      <a:r>
                        <a:rPr lang="en-AU" sz="1400" b="0" baseline="0" dirty="0" smtClean="0">
                          <a:solidFill>
                            <a:schemeClr val="tx1"/>
                          </a:solidFill>
                        </a:rPr>
                        <a:t>       with attending university.</a:t>
                      </a:r>
                    </a:p>
                    <a:p>
                      <a:pPr marL="0" indent="0">
                        <a:buFont typeface="Arial" panose="020B0604020202020204" pitchFamily="34" charset="0"/>
                        <a:buNone/>
                      </a:pPr>
                      <a:r>
                        <a:rPr lang="en-AU" sz="1400" b="0" baseline="0" dirty="0" smtClean="0">
                          <a:solidFill>
                            <a:schemeClr val="tx1"/>
                          </a:solidFill>
                        </a:rPr>
                        <a:t>e.g. Effectively engaging students early in their program </a:t>
                      </a:r>
                      <a:r>
                        <a:rPr lang="en-AU" sz="1400" b="0" baseline="0" dirty="0" smtClean="0">
                          <a:solidFill>
                            <a:srgbClr val="C00000"/>
                          </a:solidFill>
                        </a:rPr>
                        <a:t>might</a:t>
                      </a:r>
                      <a:r>
                        <a:rPr lang="en-AU" sz="1400" b="0" baseline="0" dirty="0" smtClean="0">
                          <a:solidFill>
                            <a:schemeClr val="tx1"/>
                          </a:solidFill>
                        </a:rPr>
                        <a:t> </a:t>
                      </a:r>
                      <a:br>
                        <a:rPr lang="en-AU" sz="1400" b="0" baseline="0" dirty="0" smtClean="0">
                          <a:solidFill>
                            <a:schemeClr val="tx1"/>
                          </a:solidFill>
                        </a:rPr>
                      </a:br>
                      <a:r>
                        <a:rPr lang="en-AU" sz="1400" b="0" baseline="0" dirty="0" smtClean="0">
                          <a:solidFill>
                            <a:schemeClr val="tx1"/>
                          </a:solidFill>
                        </a:rPr>
                        <a:t>       reduce student attrition.</a:t>
                      </a:r>
                    </a:p>
                    <a:p>
                      <a:pPr marL="0" indent="0">
                        <a:buFont typeface="Arial" panose="020B0604020202020204" pitchFamily="34" charset="0"/>
                        <a:buNone/>
                      </a:pPr>
                      <a:endParaRPr lang="en-AU" sz="1400" b="0" baseline="0" dirty="0" smtClean="0">
                        <a:solidFill>
                          <a:schemeClr val="tx1"/>
                        </a:solidFill>
                      </a:endParaRPr>
                    </a:p>
                    <a:p>
                      <a:pPr marL="285750" indent="-285750">
                        <a:buFont typeface="Arial" panose="020B0604020202020204" pitchFamily="34" charset="0"/>
                        <a:buChar char="•"/>
                      </a:pPr>
                      <a:r>
                        <a:rPr lang="en-AU" sz="1600" b="1" baseline="0" dirty="0" smtClean="0">
                          <a:solidFill>
                            <a:schemeClr val="tx1"/>
                          </a:solidFill>
                        </a:rPr>
                        <a:t>‘Would’ and ‘could’ are used in conditional situations.</a:t>
                      </a:r>
                    </a:p>
                    <a:p>
                      <a:pPr marL="0" indent="0">
                        <a:buFont typeface="Arial" panose="020B0604020202020204" pitchFamily="34" charset="0"/>
                        <a:buNone/>
                      </a:pPr>
                      <a:r>
                        <a:rPr lang="en-AU" sz="1400" b="0" baseline="0" dirty="0" smtClean="0">
                          <a:solidFill>
                            <a:schemeClr val="tx1"/>
                          </a:solidFill>
                        </a:rPr>
                        <a:t>e.g. An understanding of the online experience </a:t>
                      </a:r>
                      <a:r>
                        <a:rPr lang="en-AU" sz="1400" b="0" baseline="0" dirty="0" smtClean="0">
                          <a:solidFill>
                            <a:srgbClr val="C00000"/>
                          </a:solidFill>
                        </a:rPr>
                        <a:t>would </a:t>
                      </a:r>
                      <a:r>
                        <a:rPr lang="en-AU" sz="1400" b="0" baseline="0" dirty="0" smtClean="0">
                          <a:solidFill>
                            <a:schemeClr val="tx1"/>
                          </a:solidFill>
                        </a:rPr>
                        <a:t>help </a:t>
                      </a:r>
                      <a:br>
                        <a:rPr lang="en-AU" sz="1400" b="0" baseline="0" dirty="0" smtClean="0">
                          <a:solidFill>
                            <a:schemeClr val="tx1"/>
                          </a:solidFill>
                        </a:rPr>
                      </a:br>
                      <a:r>
                        <a:rPr lang="en-AU" sz="1400" b="0" baseline="0" dirty="0" smtClean="0">
                          <a:solidFill>
                            <a:schemeClr val="tx1"/>
                          </a:solidFill>
                        </a:rPr>
                        <a:t>       inform about better ways to engage with students.</a:t>
                      </a:r>
                    </a:p>
                    <a:p>
                      <a:pPr marL="0" indent="0">
                        <a:buFont typeface="Arial" panose="020B0604020202020204" pitchFamily="34" charset="0"/>
                        <a:buNone/>
                      </a:pPr>
                      <a:r>
                        <a:rPr lang="en-AU" sz="1400" b="0" baseline="0" dirty="0" smtClean="0">
                          <a:solidFill>
                            <a:schemeClr val="tx1"/>
                          </a:solidFill>
                        </a:rPr>
                        <a:t>e.g. Forging positive relations with teaching staff and students </a:t>
                      </a:r>
                      <a:br>
                        <a:rPr lang="en-AU" sz="1400" b="0" baseline="0" dirty="0" smtClean="0">
                          <a:solidFill>
                            <a:schemeClr val="tx1"/>
                          </a:solidFill>
                        </a:rPr>
                      </a:br>
                      <a:r>
                        <a:rPr lang="en-AU" sz="1400" b="0" baseline="0" dirty="0" smtClean="0">
                          <a:solidFill>
                            <a:schemeClr val="tx1"/>
                          </a:solidFill>
                        </a:rPr>
                        <a:t>       </a:t>
                      </a:r>
                      <a:r>
                        <a:rPr lang="en-AU" sz="1400" b="0" baseline="0" dirty="0" smtClean="0">
                          <a:solidFill>
                            <a:srgbClr val="C00000"/>
                          </a:solidFill>
                        </a:rPr>
                        <a:t>could </a:t>
                      </a:r>
                      <a:r>
                        <a:rPr lang="en-AU" sz="1400" b="0" baseline="0" dirty="0" smtClean="0">
                          <a:solidFill>
                            <a:schemeClr val="tx1"/>
                          </a:solidFill>
                        </a:rPr>
                        <a:t>play a significant role in student satisfaction.</a:t>
                      </a:r>
                    </a:p>
                    <a:p>
                      <a:pPr marL="0" indent="0">
                        <a:buFont typeface="Arial" panose="020B0604020202020204" pitchFamily="34" charset="0"/>
                        <a:buNone/>
                      </a:pPr>
                      <a:endParaRPr lang="en-AU" sz="1400" b="0" baseline="0" dirty="0" smtClean="0">
                        <a:solidFill>
                          <a:schemeClr val="tx1"/>
                        </a:solidFill>
                      </a:endParaRPr>
                    </a:p>
                    <a:p>
                      <a:pPr marL="285750" indent="-285750">
                        <a:buFont typeface="Arial" panose="020B0604020202020204" pitchFamily="34" charset="0"/>
                        <a:buChar char="•"/>
                      </a:pPr>
                      <a:r>
                        <a:rPr lang="en-AU" sz="1600" b="1" baseline="0" dirty="0" smtClean="0">
                          <a:solidFill>
                            <a:schemeClr val="tx1"/>
                          </a:solidFill>
                        </a:rPr>
                        <a:t>‘Must’ suggests strong obligation and ‘should’ is used for recommendations.</a:t>
                      </a:r>
                    </a:p>
                    <a:p>
                      <a:pPr marL="0" indent="0">
                        <a:buFont typeface="Arial" panose="020B0604020202020204" pitchFamily="34" charset="0"/>
                        <a:buNone/>
                      </a:pPr>
                      <a:r>
                        <a:rPr lang="en-AU" sz="1600" b="0" baseline="0" dirty="0" smtClean="0">
                          <a:solidFill>
                            <a:schemeClr val="tx1"/>
                          </a:solidFill>
                        </a:rPr>
                        <a:t>e.g. Improvements in learning </a:t>
                      </a:r>
                      <a:r>
                        <a:rPr lang="en-AU" sz="1600" b="0" baseline="0" dirty="0" smtClean="0">
                          <a:solidFill>
                            <a:srgbClr val="C00000"/>
                          </a:solidFill>
                        </a:rPr>
                        <a:t>must</a:t>
                      </a:r>
                      <a:r>
                        <a:rPr lang="en-AU" sz="1600" b="0" baseline="0" dirty="0" smtClean="0">
                          <a:solidFill>
                            <a:schemeClr val="tx1"/>
                          </a:solidFill>
                        </a:rPr>
                        <a:t> occur as the level of</a:t>
                      </a:r>
                      <a:br>
                        <a:rPr lang="en-AU" sz="1600" b="0" baseline="0" dirty="0" smtClean="0">
                          <a:solidFill>
                            <a:schemeClr val="tx1"/>
                          </a:solidFill>
                        </a:rPr>
                      </a:br>
                      <a:r>
                        <a:rPr lang="en-AU" sz="1600" b="0" baseline="0" dirty="0" smtClean="0">
                          <a:solidFill>
                            <a:schemeClr val="tx1"/>
                          </a:solidFill>
                        </a:rPr>
                        <a:t>       student engagement increases.</a:t>
                      </a:r>
                    </a:p>
                    <a:p>
                      <a:pPr marL="0" indent="0">
                        <a:buFont typeface="Arial" panose="020B0604020202020204" pitchFamily="34" charset="0"/>
                        <a:buNone/>
                      </a:pPr>
                      <a:r>
                        <a:rPr lang="en-AU" sz="1600" b="0" baseline="0" dirty="0" smtClean="0">
                          <a:solidFill>
                            <a:schemeClr val="tx1"/>
                          </a:solidFill>
                        </a:rPr>
                        <a:t>e.g. Learner engagement </a:t>
                      </a:r>
                      <a:r>
                        <a:rPr lang="en-AU" sz="1600" b="0" baseline="0" dirty="0" smtClean="0">
                          <a:solidFill>
                            <a:srgbClr val="C00000"/>
                          </a:solidFill>
                        </a:rPr>
                        <a:t>should</a:t>
                      </a:r>
                      <a:r>
                        <a:rPr lang="en-AU" sz="1600" b="0" baseline="0" dirty="0" smtClean="0">
                          <a:solidFill>
                            <a:schemeClr val="tx1"/>
                          </a:solidFill>
                        </a:rPr>
                        <a:t> manifest in the </a:t>
                      </a:r>
                      <a:br>
                        <a:rPr lang="en-AU" sz="1600" b="0" baseline="0" dirty="0" smtClean="0">
                          <a:solidFill>
                            <a:schemeClr val="tx1"/>
                          </a:solidFill>
                        </a:rPr>
                      </a:br>
                      <a:r>
                        <a:rPr lang="en-AU" sz="1600" b="0" baseline="0" dirty="0" smtClean="0">
                          <a:solidFill>
                            <a:schemeClr val="tx1"/>
                          </a:solidFill>
                        </a:rPr>
                        <a:t>       development of critical thinking skills and higher </a:t>
                      </a:r>
                      <a:br>
                        <a:rPr lang="en-AU" sz="1600" b="0" baseline="0" dirty="0" smtClean="0">
                          <a:solidFill>
                            <a:schemeClr val="tx1"/>
                          </a:solidFill>
                        </a:rPr>
                      </a:br>
                      <a:r>
                        <a:rPr lang="en-AU" sz="1600" b="0" baseline="0" dirty="0" smtClean="0">
                          <a:solidFill>
                            <a:schemeClr val="tx1"/>
                          </a:solidFill>
                        </a:rPr>
                        <a:t>       grades.</a:t>
                      </a:r>
                      <a:r>
                        <a:rPr lang="en-AU" sz="1600" b="1" baseline="0" dirty="0" smtClean="0">
                          <a:solidFill>
                            <a:schemeClr val="tx1"/>
                          </a:solidFill>
                        </a:rPr>
                        <a:t>                                                                                                                        </a:t>
                      </a:r>
                      <a:endParaRPr lang="en-AU" sz="1600" b="1" dirty="0">
                        <a:solidFill>
                          <a:schemeClr val="tx1"/>
                        </a:solidFill>
                      </a:endParaRPr>
                    </a:p>
                  </a:txBody>
                  <a:tcPr/>
                </a:tc>
              </a:tr>
            </a:tbl>
          </a:graphicData>
        </a:graphic>
      </p:graphicFrame>
      <p:sp>
        <p:nvSpPr>
          <p:cNvPr id="5" name="TextBox 4"/>
          <p:cNvSpPr txBox="1"/>
          <p:nvPr/>
        </p:nvSpPr>
        <p:spPr>
          <a:xfrm>
            <a:off x="2181225" y="5860914"/>
            <a:ext cx="6781800" cy="523220"/>
          </a:xfrm>
          <a:prstGeom prst="rect">
            <a:avLst/>
          </a:prstGeom>
          <a:noFill/>
        </p:spPr>
        <p:txBody>
          <a:bodyPr wrap="square" rtlCol="0">
            <a:spAutoFit/>
          </a:bodyPr>
          <a:lstStyle/>
          <a:p>
            <a:r>
              <a:rPr lang="en-AU" sz="1400" dirty="0" smtClean="0">
                <a:solidFill>
                  <a:schemeClr val="bg1"/>
                </a:solidFill>
              </a:rPr>
              <a:t>Source adapted from: Bailey, S 2006, </a:t>
            </a:r>
            <a:r>
              <a:rPr lang="en-AU" sz="1400" i="1" dirty="0" smtClean="0">
                <a:solidFill>
                  <a:schemeClr val="bg1"/>
                </a:solidFill>
              </a:rPr>
              <a:t> Academic writing: a handbook for international students</a:t>
            </a:r>
            <a:r>
              <a:rPr lang="en-AU" sz="1400" dirty="0" smtClean="0">
                <a:solidFill>
                  <a:schemeClr val="bg1"/>
                </a:solidFill>
              </a:rPr>
              <a:t>, 2</a:t>
            </a:r>
            <a:r>
              <a:rPr lang="en-AU" sz="1400" baseline="30000" dirty="0" smtClean="0">
                <a:solidFill>
                  <a:schemeClr val="bg1"/>
                </a:solidFill>
              </a:rPr>
              <a:t>nd</a:t>
            </a:r>
            <a:r>
              <a:rPr lang="en-AU" sz="1400" dirty="0" smtClean="0">
                <a:solidFill>
                  <a:schemeClr val="bg1"/>
                </a:solidFill>
              </a:rPr>
              <a:t> </a:t>
            </a:r>
            <a:r>
              <a:rPr lang="en-AU" sz="1400" dirty="0" err="1" smtClean="0">
                <a:solidFill>
                  <a:schemeClr val="bg1"/>
                </a:solidFill>
              </a:rPr>
              <a:t>edn</a:t>
            </a:r>
            <a:r>
              <a:rPr lang="en-AU" sz="1400" dirty="0" smtClean="0">
                <a:solidFill>
                  <a:schemeClr val="bg1"/>
                </a:solidFill>
              </a:rPr>
              <a:t>, Routledge, UK</a:t>
            </a:r>
            <a:endParaRPr lang="en-AU" sz="1400" dirty="0">
              <a:solidFill>
                <a:schemeClr val="bg1"/>
              </a:solidFill>
            </a:endParaRPr>
          </a:p>
        </p:txBody>
      </p:sp>
    </p:spTree>
    <p:extLst>
      <p:ext uri="{BB962C8B-B14F-4D97-AF65-F5344CB8AC3E}">
        <p14:creationId xmlns:p14="http://schemas.microsoft.com/office/powerpoint/2010/main" val="16281665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09575" y="428625"/>
            <a:ext cx="8382000" cy="647700"/>
          </a:xfrm>
        </p:spPr>
        <p:txBody>
          <a:bodyPr/>
          <a:lstStyle/>
          <a:p>
            <a:r>
              <a:rPr lang="en-AU" dirty="0" smtClean="0"/>
              <a:t>Verbs: The passives</a:t>
            </a:r>
            <a:endParaRPr lang="en-AU" dirty="0"/>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8</a:t>
            </a:fld>
            <a:endParaRPr lang="en-AU" altLang="en-US" sz="1200">
              <a:solidFill>
                <a:srgbClr val="898989"/>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321064892"/>
              </p:ext>
            </p:extLst>
          </p:nvPr>
        </p:nvGraphicFramePr>
        <p:xfrm>
          <a:off x="685800" y="1227217"/>
          <a:ext cx="7962900" cy="3992880"/>
        </p:xfrm>
        <a:graphic>
          <a:graphicData uri="http://schemas.openxmlformats.org/drawingml/2006/table">
            <a:tbl>
              <a:tblPr firstRow="1" bandRow="1">
                <a:tableStyleId>{5C22544A-7EE6-4342-B048-85BDC9FD1C3A}</a:tableStyleId>
              </a:tblPr>
              <a:tblGrid>
                <a:gridCol w="2000250"/>
                <a:gridCol w="5962650"/>
              </a:tblGrid>
              <a:tr h="370840">
                <a:tc rowSpan="2">
                  <a:txBody>
                    <a:bodyPr/>
                    <a:lstStyle/>
                    <a:p>
                      <a:r>
                        <a:rPr lang="en-AU" dirty="0" smtClean="0">
                          <a:solidFill>
                            <a:schemeClr val="tx1"/>
                          </a:solidFill>
                        </a:rPr>
                        <a:t>The function of passives</a:t>
                      </a:r>
                      <a:endParaRPr lang="en-AU" dirty="0">
                        <a:solidFill>
                          <a:schemeClr val="tx1"/>
                        </a:solidFill>
                      </a:endParaRPr>
                    </a:p>
                  </a:txBody>
                  <a:tcPr/>
                </a:tc>
                <a:tc>
                  <a:txBody>
                    <a:bodyPr/>
                    <a:lstStyle/>
                    <a:p>
                      <a:pPr marL="285750" indent="-285750">
                        <a:buFont typeface="Arial" panose="020B0604020202020204" pitchFamily="34" charset="0"/>
                        <a:buChar char="•"/>
                      </a:pPr>
                      <a:r>
                        <a:rPr lang="en-AU" sz="1600" dirty="0" smtClean="0">
                          <a:solidFill>
                            <a:schemeClr val="tx1"/>
                          </a:solidFill>
                        </a:rPr>
                        <a:t>Used when the writer wants the</a:t>
                      </a:r>
                      <a:r>
                        <a:rPr lang="en-AU" sz="1600" baseline="0" dirty="0" smtClean="0">
                          <a:solidFill>
                            <a:schemeClr val="tx1"/>
                          </a:solidFill>
                        </a:rPr>
                        <a:t> reader to focus on the result and not the cause.</a:t>
                      </a:r>
                    </a:p>
                    <a:p>
                      <a:pPr marL="0" indent="0">
                        <a:buFont typeface="Arial" panose="020B0604020202020204" pitchFamily="34" charset="0"/>
                        <a:buNone/>
                      </a:pPr>
                      <a:r>
                        <a:rPr lang="en-AU" sz="1400" b="0" baseline="0" dirty="0" smtClean="0">
                          <a:solidFill>
                            <a:schemeClr val="tx1"/>
                          </a:solidFill>
                        </a:rPr>
                        <a:t>e.g. Engagement theory </a:t>
                      </a:r>
                      <a:r>
                        <a:rPr lang="en-AU" sz="1400" b="0" baseline="0" dirty="0" smtClean="0">
                          <a:solidFill>
                            <a:srgbClr val="C00000"/>
                          </a:solidFill>
                        </a:rPr>
                        <a:t>was</a:t>
                      </a:r>
                      <a:r>
                        <a:rPr lang="en-AU" sz="1400" b="0" baseline="0" dirty="0" smtClean="0">
                          <a:solidFill>
                            <a:schemeClr val="tx1"/>
                          </a:solidFill>
                        </a:rPr>
                        <a:t> developed in response to educators’ </a:t>
                      </a:r>
                      <a:br>
                        <a:rPr lang="en-AU" sz="1400" b="0" baseline="0" dirty="0" smtClean="0">
                          <a:solidFill>
                            <a:schemeClr val="tx1"/>
                          </a:solidFill>
                        </a:rPr>
                      </a:br>
                      <a:r>
                        <a:rPr lang="en-AU" sz="1400" b="0" baseline="0" dirty="0" smtClean="0">
                          <a:solidFill>
                            <a:schemeClr val="tx1"/>
                          </a:solidFill>
                        </a:rPr>
                        <a:t>       teaching experiences in electronic and educational settings </a:t>
                      </a:r>
                      <a:br>
                        <a:rPr lang="en-AU" sz="1400" b="0" baseline="0" dirty="0" smtClean="0">
                          <a:solidFill>
                            <a:schemeClr val="tx1"/>
                          </a:solidFill>
                        </a:rPr>
                      </a:br>
                      <a:r>
                        <a:rPr lang="en-AU" sz="1400" b="0" baseline="0" dirty="0" smtClean="0">
                          <a:solidFill>
                            <a:schemeClr val="tx1"/>
                          </a:solidFill>
                        </a:rPr>
                        <a:t>       (passive).</a:t>
                      </a:r>
                    </a:p>
                    <a:p>
                      <a:pPr marL="0" indent="0">
                        <a:buFont typeface="Arial" panose="020B0604020202020204" pitchFamily="34" charset="0"/>
                        <a:buNone/>
                      </a:pPr>
                      <a:r>
                        <a:rPr lang="en-AU" sz="1400" b="0" baseline="0" dirty="0" smtClean="0">
                          <a:solidFill>
                            <a:schemeClr val="tx1"/>
                          </a:solidFill>
                        </a:rPr>
                        <a:t>e.g. Educators </a:t>
                      </a:r>
                      <a:r>
                        <a:rPr lang="en-AU" sz="1400" b="0" baseline="0" dirty="0" smtClean="0">
                          <a:solidFill>
                            <a:srgbClr val="C00000"/>
                          </a:solidFill>
                        </a:rPr>
                        <a:t>developed </a:t>
                      </a:r>
                      <a:r>
                        <a:rPr lang="en-AU" sz="1400" b="0" baseline="0" dirty="0" smtClean="0">
                          <a:solidFill>
                            <a:schemeClr val="tx1"/>
                          </a:solidFill>
                        </a:rPr>
                        <a:t>engagement theory in response to their </a:t>
                      </a:r>
                      <a:br>
                        <a:rPr lang="en-AU" sz="1400" b="0" baseline="0" dirty="0" smtClean="0">
                          <a:solidFill>
                            <a:schemeClr val="tx1"/>
                          </a:solidFill>
                        </a:rPr>
                      </a:br>
                      <a:r>
                        <a:rPr lang="en-AU" sz="1400" b="0" baseline="0" dirty="0" smtClean="0">
                          <a:solidFill>
                            <a:schemeClr val="tx1"/>
                          </a:solidFill>
                        </a:rPr>
                        <a:t>       teaching experiences in electronic and educational settings (active).</a:t>
                      </a:r>
                      <a:endParaRPr lang="en-AU" sz="1400" b="0" dirty="0" smtClean="0">
                        <a:solidFill>
                          <a:schemeClr val="tx1"/>
                        </a:solidFill>
                      </a:endParaRPr>
                    </a:p>
                    <a:p>
                      <a:endParaRPr lang="en-AU" dirty="0" smtClean="0"/>
                    </a:p>
                    <a:p>
                      <a:r>
                        <a:rPr lang="en-AU" sz="1400" b="0" dirty="0" smtClean="0">
                          <a:solidFill>
                            <a:schemeClr val="tx1"/>
                          </a:solidFill>
                        </a:rPr>
                        <a:t>Note: In the</a:t>
                      </a:r>
                      <a:r>
                        <a:rPr lang="en-AU" sz="1400" b="0" baseline="0" dirty="0" smtClean="0">
                          <a:solidFill>
                            <a:schemeClr val="tx1"/>
                          </a:solidFill>
                        </a:rPr>
                        <a:t> first sentence the emphasis is on engagement theory. In the second sentence the emphasis is on educators. In academic writing, the passive is often used when the cause (person or thing) is less important or unknown.</a:t>
                      </a:r>
                    </a:p>
                    <a:p>
                      <a:endParaRPr lang="en-AU" sz="1400" b="0" dirty="0">
                        <a:solidFill>
                          <a:schemeClr val="tx1"/>
                        </a:solidFill>
                      </a:endParaRPr>
                    </a:p>
                  </a:txBody>
                  <a:tcPr/>
                </a:tc>
              </a:tr>
              <a:tr h="370840">
                <a:tc vMerge="1">
                  <a:txBody>
                    <a:bodyPr/>
                    <a:lstStyle/>
                    <a:p>
                      <a:endParaRPr lang="en-AU"/>
                    </a:p>
                  </a:txBody>
                  <a:tcPr/>
                </a:tc>
                <a:tc>
                  <a:txBody>
                    <a:bodyPr/>
                    <a:lstStyle/>
                    <a:p>
                      <a:pPr marL="285750" indent="-285750">
                        <a:buFont typeface="Arial" panose="020B0604020202020204" pitchFamily="34" charset="0"/>
                        <a:buChar char="•"/>
                      </a:pPr>
                      <a:r>
                        <a:rPr lang="en-AU" sz="1600" b="1" dirty="0" smtClean="0"/>
                        <a:t>The passive is also used in academic writing to demonstrate a</a:t>
                      </a:r>
                      <a:r>
                        <a:rPr lang="en-AU" sz="1600" b="1" baseline="0" dirty="0" smtClean="0"/>
                        <a:t> more impersonal style.</a:t>
                      </a:r>
                    </a:p>
                    <a:p>
                      <a:pPr marL="0" indent="0">
                        <a:buFont typeface="Arial" panose="020B0604020202020204" pitchFamily="34" charset="0"/>
                        <a:buNone/>
                      </a:pPr>
                      <a:r>
                        <a:rPr lang="en-AU" sz="1400" b="0" baseline="0" dirty="0" smtClean="0"/>
                        <a:t>e.g. The theory </a:t>
                      </a:r>
                      <a:r>
                        <a:rPr lang="en-AU" sz="1400" b="0" baseline="0" dirty="0" smtClean="0">
                          <a:solidFill>
                            <a:srgbClr val="C00000"/>
                          </a:solidFill>
                        </a:rPr>
                        <a:t>was</a:t>
                      </a:r>
                      <a:r>
                        <a:rPr lang="en-AU" sz="1400" b="0" baseline="0" dirty="0" smtClean="0"/>
                        <a:t> intended as a conceptual framework for technology-</a:t>
                      </a:r>
                      <a:br>
                        <a:rPr lang="en-AU" sz="1400" b="0" baseline="0" dirty="0" smtClean="0"/>
                      </a:br>
                      <a:r>
                        <a:rPr lang="en-AU" sz="1400" b="0" baseline="0" dirty="0" smtClean="0"/>
                        <a:t>       based learning and teaching.</a:t>
                      </a:r>
                      <a:endParaRPr lang="en-AU" sz="1400" b="0" dirty="0"/>
                    </a:p>
                  </a:txBody>
                  <a:tcPr/>
                </a:tc>
              </a:tr>
            </a:tbl>
          </a:graphicData>
        </a:graphic>
      </p:graphicFrame>
      <p:sp>
        <p:nvSpPr>
          <p:cNvPr id="6" name="TextBox 5"/>
          <p:cNvSpPr txBox="1"/>
          <p:nvPr/>
        </p:nvSpPr>
        <p:spPr>
          <a:xfrm>
            <a:off x="2181225" y="5563588"/>
            <a:ext cx="6781800" cy="523220"/>
          </a:xfrm>
          <a:prstGeom prst="rect">
            <a:avLst/>
          </a:prstGeom>
          <a:noFill/>
        </p:spPr>
        <p:txBody>
          <a:bodyPr wrap="square" rtlCol="0">
            <a:spAutoFit/>
          </a:bodyPr>
          <a:lstStyle/>
          <a:p>
            <a:r>
              <a:rPr lang="en-AU" sz="1400" dirty="0" smtClean="0">
                <a:solidFill>
                  <a:schemeClr val="bg1"/>
                </a:solidFill>
              </a:rPr>
              <a:t>Source adapted from: Bailey, S 2006, </a:t>
            </a:r>
            <a:r>
              <a:rPr lang="en-AU" sz="1400" i="1" dirty="0" smtClean="0">
                <a:solidFill>
                  <a:schemeClr val="bg1"/>
                </a:solidFill>
              </a:rPr>
              <a:t> Academic writing: a handbook for international students</a:t>
            </a:r>
            <a:r>
              <a:rPr lang="en-AU" sz="1400" dirty="0" smtClean="0">
                <a:solidFill>
                  <a:schemeClr val="bg1"/>
                </a:solidFill>
              </a:rPr>
              <a:t>, 2</a:t>
            </a:r>
            <a:r>
              <a:rPr lang="en-AU" sz="1400" baseline="30000" dirty="0" smtClean="0">
                <a:solidFill>
                  <a:schemeClr val="bg1"/>
                </a:solidFill>
              </a:rPr>
              <a:t>nd</a:t>
            </a:r>
            <a:r>
              <a:rPr lang="en-AU" sz="1400" dirty="0" smtClean="0">
                <a:solidFill>
                  <a:schemeClr val="bg1"/>
                </a:solidFill>
              </a:rPr>
              <a:t> </a:t>
            </a:r>
            <a:r>
              <a:rPr lang="en-AU" sz="1400" dirty="0" err="1" smtClean="0">
                <a:solidFill>
                  <a:schemeClr val="bg1"/>
                </a:solidFill>
              </a:rPr>
              <a:t>edn</a:t>
            </a:r>
            <a:r>
              <a:rPr lang="en-AU" sz="1400" dirty="0" smtClean="0">
                <a:solidFill>
                  <a:schemeClr val="bg1"/>
                </a:solidFill>
              </a:rPr>
              <a:t>, Routledge, UK</a:t>
            </a:r>
            <a:endParaRPr lang="en-AU" sz="1400" dirty="0">
              <a:solidFill>
                <a:schemeClr val="bg1"/>
              </a:solidFill>
            </a:endParaRPr>
          </a:p>
        </p:txBody>
      </p:sp>
    </p:spTree>
    <p:extLst>
      <p:ext uri="{BB962C8B-B14F-4D97-AF65-F5344CB8AC3E}">
        <p14:creationId xmlns:p14="http://schemas.microsoft.com/office/powerpoint/2010/main" val="246839005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52425" y="266700"/>
            <a:ext cx="8382000" cy="647700"/>
          </a:xfrm>
        </p:spPr>
        <p:txBody>
          <a:bodyPr/>
          <a:lstStyle/>
          <a:p>
            <a:r>
              <a:rPr lang="en-AU" dirty="0" smtClean="0"/>
              <a:t>Verbs and Prepositions</a:t>
            </a:r>
            <a:endParaRPr lang="en-AU" dirty="0"/>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9</a:t>
            </a:fld>
            <a:endParaRPr lang="en-AU" altLang="en-US" sz="1200">
              <a:solidFill>
                <a:srgbClr val="898989"/>
              </a:solidFill>
            </a:endParaRPr>
          </a:p>
        </p:txBody>
      </p:sp>
      <p:sp>
        <p:nvSpPr>
          <p:cNvPr id="4" name="TextBox 3"/>
          <p:cNvSpPr txBox="1"/>
          <p:nvPr/>
        </p:nvSpPr>
        <p:spPr>
          <a:xfrm>
            <a:off x="628650" y="897523"/>
            <a:ext cx="8039100" cy="338554"/>
          </a:xfrm>
          <a:prstGeom prst="rect">
            <a:avLst/>
          </a:prstGeom>
          <a:noFill/>
        </p:spPr>
        <p:txBody>
          <a:bodyPr wrap="square" rtlCol="0">
            <a:spAutoFit/>
          </a:bodyPr>
          <a:lstStyle/>
          <a:p>
            <a:r>
              <a:rPr lang="en-AU" sz="1600" b="1" dirty="0" smtClean="0"/>
              <a:t>There are some verbs that are generally used with prepositions</a:t>
            </a:r>
            <a:endParaRPr lang="en-AU" sz="1600" b="1" dirty="0"/>
          </a:p>
        </p:txBody>
      </p:sp>
      <p:graphicFrame>
        <p:nvGraphicFramePr>
          <p:cNvPr id="5" name="Table 4"/>
          <p:cNvGraphicFramePr>
            <a:graphicFrameLocks noGrp="1"/>
          </p:cNvGraphicFramePr>
          <p:nvPr>
            <p:extLst>
              <p:ext uri="{D42A27DB-BD31-4B8C-83A1-F6EECF244321}">
                <p14:modId xmlns:p14="http://schemas.microsoft.com/office/powerpoint/2010/main" val="4070209054"/>
              </p:ext>
            </p:extLst>
          </p:nvPr>
        </p:nvGraphicFramePr>
        <p:xfrm>
          <a:off x="628650" y="1236077"/>
          <a:ext cx="8115300" cy="4053840"/>
        </p:xfrm>
        <a:graphic>
          <a:graphicData uri="http://schemas.openxmlformats.org/drawingml/2006/table">
            <a:tbl>
              <a:tblPr firstRow="1" bandRow="1">
                <a:tableStyleId>{5C22544A-7EE6-4342-B048-85BDC9FD1C3A}</a:tableStyleId>
              </a:tblPr>
              <a:tblGrid>
                <a:gridCol w="1809750"/>
                <a:gridCol w="6305550"/>
              </a:tblGrid>
              <a:tr h="370840">
                <a:tc>
                  <a:txBody>
                    <a:bodyPr/>
                    <a:lstStyle/>
                    <a:p>
                      <a:r>
                        <a:rPr lang="en-AU" dirty="0" smtClean="0">
                          <a:solidFill>
                            <a:schemeClr val="tx1"/>
                          </a:solidFill>
                        </a:rPr>
                        <a:t>add to</a:t>
                      </a:r>
                      <a:endParaRPr lang="en-AU" dirty="0">
                        <a:solidFill>
                          <a:schemeClr val="tx1"/>
                        </a:solidFill>
                      </a:endParaRPr>
                    </a:p>
                  </a:txBody>
                  <a:tcPr/>
                </a:tc>
                <a:tc>
                  <a:txBody>
                    <a:bodyPr/>
                    <a:lstStyle/>
                    <a:p>
                      <a:r>
                        <a:rPr lang="en-AU" sz="1400" b="0" dirty="0" smtClean="0">
                          <a:solidFill>
                            <a:schemeClr val="tx1"/>
                          </a:solidFill>
                        </a:rPr>
                        <a:t>Having access</a:t>
                      </a:r>
                      <a:r>
                        <a:rPr lang="en-AU" sz="1400" b="0" baseline="0" dirty="0" smtClean="0">
                          <a:solidFill>
                            <a:schemeClr val="tx1"/>
                          </a:solidFill>
                        </a:rPr>
                        <a:t> to students from a range of different institutions </a:t>
                      </a:r>
                      <a:r>
                        <a:rPr lang="en-AU" sz="1400" b="0" baseline="0" dirty="0" smtClean="0">
                          <a:solidFill>
                            <a:srgbClr val="C00000"/>
                          </a:solidFill>
                        </a:rPr>
                        <a:t>added to </a:t>
                      </a:r>
                      <a:r>
                        <a:rPr lang="en-AU" sz="1400" b="0" baseline="0" dirty="0" smtClean="0">
                          <a:solidFill>
                            <a:schemeClr val="tx1"/>
                          </a:solidFill>
                        </a:rPr>
                        <a:t>the opportunity to research this field.</a:t>
                      </a:r>
                      <a:endParaRPr lang="en-AU" sz="1400" b="0" dirty="0">
                        <a:solidFill>
                          <a:schemeClr val="tx1"/>
                        </a:solidFill>
                      </a:endParaRPr>
                    </a:p>
                  </a:txBody>
                  <a:tcPr/>
                </a:tc>
              </a:tr>
              <a:tr h="370840">
                <a:tc>
                  <a:txBody>
                    <a:bodyPr/>
                    <a:lstStyle/>
                    <a:p>
                      <a:r>
                        <a:rPr lang="en-AU" b="1" dirty="0" smtClean="0"/>
                        <a:t>agree with</a:t>
                      </a:r>
                      <a:endParaRPr lang="en-AU" b="1" dirty="0"/>
                    </a:p>
                  </a:txBody>
                  <a:tcPr/>
                </a:tc>
                <a:tc>
                  <a:txBody>
                    <a:bodyPr/>
                    <a:lstStyle/>
                    <a:p>
                      <a:r>
                        <a:rPr lang="en-AU" sz="1400" dirty="0" smtClean="0"/>
                        <a:t>Michael (2012)</a:t>
                      </a:r>
                      <a:r>
                        <a:rPr lang="en-AU" sz="1400" baseline="0" dirty="0" smtClean="0"/>
                        <a:t> </a:t>
                      </a:r>
                      <a:r>
                        <a:rPr lang="en-AU" sz="1400" baseline="0" dirty="0" smtClean="0">
                          <a:solidFill>
                            <a:srgbClr val="C00000"/>
                          </a:solidFill>
                        </a:rPr>
                        <a:t>agreed with </a:t>
                      </a:r>
                      <a:r>
                        <a:rPr lang="en-AU" sz="1400" baseline="0" dirty="0" smtClean="0"/>
                        <a:t>other researchers who found that there was resistance to embrace new technologies.</a:t>
                      </a:r>
                      <a:endParaRPr lang="en-AU" sz="1400" dirty="0"/>
                    </a:p>
                  </a:txBody>
                  <a:tcPr/>
                </a:tc>
              </a:tr>
              <a:tr h="370840">
                <a:tc>
                  <a:txBody>
                    <a:bodyPr/>
                    <a:lstStyle/>
                    <a:p>
                      <a:r>
                        <a:rPr lang="en-AU" b="1" dirty="0" smtClean="0"/>
                        <a:t>associate with</a:t>
                      </a:r>
                      <a:endParaRPr lang="en-AU" b="1" dirty="0"/>
                    </a:p>
                  </a:txBody>
                  <a:tcPr/>
                </a:tc>
                <a:tc>
                  <a:txBody>
                    <a:bodyPr/>
                    <a:lstStyle/>
                    <a:p>
                      <a:r>
                        <a:rPr lang="en-AU" sz="1400" dirty="0" smtClean="0"/>
                        <a:t>The practice of teaching</a:t>
                      </a:r>
                      <a:r>
                        <a:rPr lang="en-AU" sz="1400" baseline="0" dirty="0" smtClean="0"/>
                        <a:t> is </a:t>
                      </a:r>
                      <a:r>
                        <a:rPr lang="en-AU" sz="1400" baseline="0" dirty="0" smtClean="0">
                          <a:solidFill>
                            <a:srgbClr val="C00000"/>
                          </a:solidFill>
                        </a:rPr>
                        <a:t>associated with </a:t>
                      </a:r>
                      <a:r>
                        <a:rPr lang="en-AU" sz="1400" baseline="0" dirty="0" smtClean="0"/>
                        <a:t>teacher beliefs, values and practices.</a:t>
                      </a:r>
                      <a:endParaRPr lang="en-AU" sz="1400" dirty="0"/>
                    </a:p>
                  </a:txBody>
                  <a:tcPr/>
                </a:tc>
              </a:tr>
              <a:tr h="370840">
                <a:tc>
                  <a:txBody>
                    <a:bodyPr/>
                    <a:lstStyle/>
                    <a:p>
                      <a:r>
                        <a:rPr lang="en-AU" b="1" dirty="0" smtClean="0"/>
                        <a:t>believe in</a:t>
                      </a:r>
                      <a:endParaRPr lang="en-AU" b="1" dirty="0"/>
                    </a:p>
                  </a:txBody>
                  <a:tcPr/>
                </a:tc>
                <a:tc>
                  <a:txBody>
                    <a:bodyPr/>
                    <a:lstStyle/>
                    <a:p>
                      <a:r>
                        <a:rPr lang="en-AU" sz="1400" dirty="0" smtClean="0"/>
                        <a:t>A survey identified</a:t>
                      </a:r>
                      <a:r>
                        <a:rPr lang="en-AU" sz="1400" baseline="0" dirty="0" smtClean="0"/>
                        <a:t> that 50 per cent of academics </a:t>
                      </a:r>
                      <a:r>
                        <a:rPr lang="en-AU" sz="1400" baseline="0" dirty="0" smtClean="0">
                          <a:solidFill>
                            <a:srgbClr val="C00000"/>
                          </a:solidFill>
                        </a:rPr>
                        <a:t>believed in </a:t>
                      </a:r>
                      <a:r>
                        <a:rPr lang="en-AU" sz="1400" baseline="0" dirty="0" smtClean="0"/>
                        <a:t>alternative modes of lecture delivery.</a:t>
                      </a:r>
                      <a:endParaRPr lang="en-AU" sz="1400" dirty="0"/>
                    </a:p>
                  </a:txBody>
                  <a:tcPr/>
                </a:tc>
              </a:tr>
              <a:tr h="370840">
                <a:tc>
                  <a:txBody>
                    <a:bodyPr/>
                    <a:lstStyle/>
                    <a:p>
                      <a:r>
                        <a:rPr lang="en-AU" b="1" dirty="0" smtClean="0"/>
                        <a:t>blame</a:t>
                      </a:r>
                      <a:r>
                        <a:rPr lang="en-AU" b="1" baseline="0" dirty="0" smtClean="0"/>
                        <a:t> for</a:t>
                      </a:r>
                      <a:endParaRPr lang="en-AU" b="1" dirty="0"/>
                    </a:p>
                  </a:txBody>
                  <a:tcPr/>
                </a:tc>
                <a:tc>
                  <a:txBody>
                    <a:bodyPr/>
                    <a:lstStyle/>
                    <a:p>
                      <a:r>
                        <a:rPr lang="en-AU" sz="1400" dirty="0" smtClean="0"/>
                        <a:t>Resistance from</a:t>
                      </a:r>
                      <a:r>
                        <a:rPr lang="en-AU" sz="1400" baseline="0" dirty="0" smtClean="0"/>
                        <a:t> some staff about changing their face-to-face teaching is often </a:t>
                      </a:r>
                      <a:r>
                        <a:rPr lang="en-AU" sz="1400" baseline="0" dirty="0" smtClean="0">
                          <a:solidFill>
                            <a:srgbClr val="C00000"/>
                          </a:solidFill>
                        </a:rPr>
                        <a:t>blamed for </a:t>
                      </a:r>
                      <a:r>
                        <a:rPr lang="en-AU" sz="1400" baseline="0" dirty="0" smtClean="0"/>
                        <a:t>the failure of successful integration of technology in teaching.</a:t>
                      </a:r>
                      <a:endParaRPr lang="en-AU" sz="1400" dirty="0"/>
                    </a:p>
                  </a:txBody>
                  <a:tcPr/>
                </a:tc>
              </a:tr>
              <a:tr h="370840">
                <a:tc>
                  <a:txBody>
                    <a:bodyPr/>
                    <a:lstStyle/>
                    <a:p>
                      <a:r>
                        <a:rPr lang="en-AU" b="1" dirty="0" smtClean="0"/>
                        <a:t>concentrate on</a:t>
                      </a:r>
                      <a:endParaRPr lang="en-AU" b="1" dirty="0"/>
                    </a:p>
                  </a:txBody>
                  <a:tcPr/>
                </a:tc>
                <a:tc>
                  <a:txBody>
                    <a:bodyPr/>
                    <a:lstStyle/>
                    <a:p>
                      <a:r>
                        <a:rPr lang="en-AU" sz="1400" dirty="0" smtClean="0"/>
                        <a:t>Researchers</a:t>
                      </a:r>
                      <a:r>
                        <a:rPr lang="en-AU" sz="1400" baseline="0" dirty="0" smtClean="0"/>
                        <a:t> argue that there is a need to </a:t>
                      </a:r>
                      <a:r>
                        <a:rPr lang="en-AU" sz="1400" baseline="0" dirty="0" smtClean="0">
                          <a:solidFill>
                            <a:srgbClr val="C00000"/>
                          </a:solidFill>
                        </a:rPr>
                        <a:t>concentrate on </a:t>
                      </a:r>
                      <a:r>
                        <a:rPr lang="en-AU" sz="1400" baseline="0" dirty="0" smtClean="0"/>
                        <a:t>the nature of student engagement given the increased volume of university programs offered in an online mode. </a:t>
                      </a:r>
                      <a:endParaRPr lang="en-AU" sz="1400" dirty="0"/>
                    </a:p>
                  </a:txBody>
                  <a:tcPr/>
                </a:tc>
              </a:tr>
              <a:tr h="370840">
                <a:tc>
                  <a:txBody>
                    <a:bodyPr/>
                    <a:lstStyle/>
                    <a:p>
                      <a:r>
                        <a:rPr lang="en-AU" b="1" dirty="0" smtClean="0"/>
                        <a:t>consist of</a:t>
                      </a:r>
                      <a:endParaRPr lang="en-AU" b="1" dirty="0"/>
                    </a:p>
                  </a:txBody>
                  <a:tcPr/>
                </a:tc>
                <a:tc>
                  <a:txBody>
                    <a:bodyPr/>
                    <a:lstStyle/>
                    <a:p>
                      <a:r>
                        <a:rPr lang="en-AU" sz="1400" dirty="0" smtClean="0"/>
                        <a:t>Some of the challenges</a:t>
                      </a:r>
                      <a:r>
                        <a:rPr lang="en-AU" sz="1400" baseline="0" dirty="0" smtClean="0"/>
                        <a:t> that online users encounter </a:t>
                      </a:r>
                      <a:r>
                        <a:rPr lang="en-AU" sz="1400" baseline="0" dirty="0" smtClean="0">
                          <a:solidFill>
                            <a:srgbClr val="C00000"/>
                          </a:solidFill>
                        </a:rPr>
                        <a:t>consist of</a:t>
                      </a:r>
                      <a:r>
                        <a:rPr lang="en-AU" sz="1400" baseline="0" dirty="0" smtClean="0"/>
                        <a:t> uncertainties about interpreting others’ attitudes and values, lack of real-time communication and concerns about where one ‘fits’ in the group.</a:t>
                      </a:r>
                      <a:endParaRPr lang="en-AU" sz="1400" dirty="0"/>
                    </a:p>
                  </a:txBody>
                  <a:tcPr/>
                </a:tc>
              </a:tr>
            </a:tbl>
          </a:graphicData>
        </a:graphic>
      </p:graphicFrame>
      <p:sp>
        <p:nvSpPr>
          <p:cNvPr id="6" name="TextBox 5"/>
          <p:cNvSpPr txBox="1"/>
          <p:nvPr/>
        </p:nvSpPr>
        <p:spPr>
          <a:xfrm>
            <a:off x="1714500" y="5563588"/>
            <a:ext cx="7124700" cy="523220"/>
          </a:xfrm>
          <a:prstGeom prst="rect">
            <a:avLst/>
          </a:prstGeom>
          <a:noFill/>
        </p:spPr>
        <p:txBody>
          <a:bodyPr wrap="square" rtlCol="0">
            <a:spAutoFit/>
          </a:bodyPr>
          <a:lstStyle/>
          <a:p>
            <a:r>
              <a:rPr lang="en-AU" sz="1400" dirty="0" smtClean="0">
                <a:solidFill>
                  <a:schemeClr val="bg1"/>
                </a:solidFill>
              </a:rPr>
              <a:t>Source adapted from: Bailey, S 2006, </a:t>
            </a:r>
            <a:r>
              <a:rPr lang="en-AU" sz="1400" i="1" dirty="0" smtClean="0">
                <a:solidFill>
                  <a:schemeClr val="bg1"/>
                </a:solidFill>
              </a:rPr>
              <a:t> Academic writing: a handbook for international students</a:t>
            </a:r>
            <a:r>
              <a:rPr lang="en-AU" sz="1400" dirty="0" smtClean="0">
                <a:solidFill>
                  <a:schemeClr val="bg1"/>
                </a:solidFill>
              </a:rPr>
              <a:t>, 2</a:t>
            </a:r>
            <a:r>
              <a:rPr lang="en-AU" sz="1400" baseline="30000" dirty="0" smtClean="0">
                <a:solidFill>
                  <a:schemeClr val="bg1"/>
                </a:solidFill>
              </a:rPr>
              <a:t>nd</a:t>
            </a:r>
            <a:r>
              <a:rPr lang="en-AU" sz="1400" dirty="0" smtClean="0">
                <a:solidFill>
                  <a:schemeClr val="bg1"/>
                </a:solidFill>
              </a:rPr>
              <a:t> </a:t>
            </a:r>
            <a:r>
              <a:rPr lang="en-AU" sz="1400" dirty="0" err="1" smtClean="0">
                <a:solidFill>
                  <a:schemeClr val="bg1"/>
                </a:solidFill>
              </a:rPr>
              <a:t>edn</a:t>
            </a:r>
            <a:r>
              <a:rPr lang="en-AU" sz="1400" dirty="0" smtClean="0">
                <a:solidFill>
                  <a:schemeClr val="bg1"/>
                </a:solidFill>
              </a:rPr>
              <a:t>, Routledge, UK</a:t>
            </a:r>
            <a:endParaRPr lang="en-AU" sz="1400" dirty="0">
              <a:solidFill>
                <a:schemeClr val="bg1"/>
              </a:solidFill>
            </a:endParaRPr>
          </a:p>
        </p:txBody>
      </p:sp>
    </p:spTree>
    <p:extLst>
      <p:ext uri="{BB962C8B-B14F-4D97-AF65-F5344CB8AC3E}">
        <p14:creationId xmlns:p14="http://schemas.microsoft.com/office/powerpoint/2010/main" val="537228833"/>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f88c87a314a93d7b5b587e60e41b4f1959c6"/>
  <p:tag name="ISPRING_RESOURCE_PATHS_HASH_2" val="d9f1928ec514bae4c12173bcf7642968f04d97bb"/>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6474</TotalTime>
  <Words>1143</Words>
  <Application>Microsoft Office PowerPoint</Application>
  <PresentationFormat>On-screen Show (4:3)</PresentationFormat>
  <Paragraphs>134</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Blank Presentation</vt:lpstr>
      <vt:lpstr>Academic writing : Language focus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Edmund Boey</dc:creator>
  <cp:lastModifiedBy>University of South Australia</cp:lastModifiedBy>
  <cp:revision>439</cp:revision>
  <cp:lastPrinted>2011-11-18T03:36:14Z</cp:lastPrinted>
  <dcterms:created xsi:type="dcterms:W3CDTF">2012-06-21T06:49:01Z</dcterms:created>
  <dcterms:modified xsi:type="dcterms:W3CDTF">2015-08-25T00:05:48Z</dcterms:modified>
</cp:coreProperties>
</file>