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1" r:id="rId2"/>
    <p:sldId id="318" r:id="rId3"/>
    <p:sldId id="314" r:id="rId4"/>
    <p:sldId id="319" r:id="rId5"/>
    <p:sldId id="320" r:id="rId6"/>
    <p:sldId id="321" r:id="rId7"/>
    <p:sldId id="322" r:id="rId8"/>
    <p:sldId id="327" r:id="rId9"/>
    <p:sldId id="323" r:id="rId10"/>
    <p:sldId id="324" r:id="rId11"/>
    <p:sldId id="325" r:id="rId12"/>
  </p:sldIdLst>
  <p:sldSz cx="9144000" cy="6858000" type="screen4x3"/>
  <p:notesSz cx="6858000" cy="9144000"/>
  <p:custDataLst>
    <p:tags r:id="rId15"/>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CFF66"/>
    <a:srgbClr val="99CC00"/>
    <a:srgbClr val="FFCC00"/>
    <a:srgbClr val="FFCC99"/>
    <a:srgbClr val="0000C8"/>
    <a:srgbClr val="00349C"/>
    <a:srgbClr val="133399"/>
    <a:srgbClr val="17509F"/>
    <a:srgbClr val="0251A1"/>
    <a:srgbClr val="1729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99759" autoAdjust="0"/>
  </p:normalViewPr>
  <p:slideViewPr>
    <p:cSldViewPr snapToGrid="0">
      <p:cViewPr varScale="1">
        <p:scale>
          <a:sx n="133" d="100"/>
          <a:sy n="133" d="100"/>
        </p:scale>
        <p:origin x="174" y="120"/>
      </p:cViewPr>
      <p:guideLst>
        <p:guide orient="horz" pos="3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a:p>
        </p:txBody>
      </p:sp>
      <p:sp>
        <p:nvSpPr>
          <p:cNvPr id="46083" name="Rectangle 2"/>
          <p:cNvSpPr>
            <a:spLocks noGrp="1" noRot="1" noChangeAspect="1" noChangeArrowheads="1" noTextEdit="1"/>
          </p:cNvSpPr>
          <p:nvPr>
            <p:ph type="sldImg"/>
          </p:nvPr>
        </p:nvSpPr>
        <p:spPr>
          <a:xfrm>
            <a:off x="1143000" y="685800"/>
            <a:ext cx="4572000" cy="3429000"/>
          </a:xfrm>
          <a:ln/>
        </p:spPr>
      </p:sp>
      <p:sp>
        <p:nvSpPr>
          <p:cNvPr id="4608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spTree>
    <p:extLst>
      <p:ext uri="{BB962C8B-B14F-4D97-AF65-F5344CB8AC3E}">
        <p14:creationId xmlns:p14="http://schemas.microsoft.com/office/powerpoint/2010/main" val="22555250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a:t>INSERT PICTURE</a:t>
            </a:r>
          </a:p>
        </p:txBody>
      </p:sp>
    </p:spTree>
    <p:extLst>
      <p:ext uri="{BB962C8B-B14F-4D97-AF65-F5344CB8AC3E}">
        <p14:creationId xmlns:p14="http://schemas.microsoft.com/office/powerpoint/2010/main" val="184863649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Lst>
  <p:transition/>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hyperlink" Target="http://www.unisa.edu.au/referencing" TargetMode="Externa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mkn4SyhjylM" TargetMode="Externa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sz="quarter"/>
          </p:nvPr>
        </p:nvSpPr>
        <p:spPr>
          <a:xfrm>
            <a:off x="1392375" y="2438401"/>
            <a:ext cx="6903900" cy="1247774"/>
          </a:xfrm>
          <a:prstGeom prst="rect">
            <a:avLst/>
          </a:prstGeom>
          <a:noFill/>
        </p:spPr>
        <p:txBody>
          <a:bodyPr/>
          <a:lstStyle/>
          <a:p>
            <a:pPr eaLnBrk="1" hangingPunct="1"/>
            <a:r>
              <a:rPr lang="en-US" sz="3600" dirty="0">
                <a:latin typeface="Calibri" panose="020F0502020204030204" pitchFamily="34" charset="0"/>
                <a:cs typeface="Calibri" panose="020F0502020204030204" pitchFamily="34" charset="0"/>
              </a:rPr>
              <a:t>Referencing in music courses</a:t>
            </a:r>
            <a:br>
              <a:rPr lang="en-US" sz="3600" dirty="0">
                <a:latin typeface="Calibri" panose="020F0502020204030204" pitchFamily="34" charset="0"/>
                <a:cs typeface="Calibri" panose="020F0502020204030204" pitchFamily="34" charset="0"/>
              </a:rPr>
            </a:br>
            <a:endParaRPr lang="en-US" dirty="0"/>
          </a:p>
        </p:txBody>
      </p:sp>
      <p:sp>
        <p:nvSpPr>
          <p:cNvPr id="13315" name="Rectangle 3"/>
          <p:cNvSpPr>
            <a:spLocks noGrp="1" noChangeArrowheads="1"/>
          </p:cNvSpPr>
          <p:nvPr>
            <p:ph type="subTitle" sz="quarter" idx="1"/>
          </p:nvPr>
        </p:nvSpPr>
        <p:spPr>
          <a:prstGeom prst="rect">
            <a:avLst/>
          </a:prstGeom>
          <a:noFill/>
        </p:spPr>
        <p:txBody>
          <a:bodyPr/>
          <a:lstStyle/>
          <a:p>
            <a:pPr eaLnBrk="1" hangingPunct="1"/>
            <a:r>
              <a:rPr lang="en-US" dirty="0"/>
              <a:t>Dr. Shashi Nallaya </a:t>
            </a:r>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t>Resources for referencing</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10</a:t>
            </a:fld>
            <a:endParaRPr lang="en-AU" altLang="en-US" sz="1200">
              <a:solidFill>
                <a:srgbClr val="898989"/>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1" y="1115667"/>
            <a:ext cx="4933950" cy="3782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666875" y="4972050"/>
            <a:ext cx="6515100" cy="461665"/>
          </a:xfrm>
          <a:prstGeom prst="rect">
            <a:avLst/>
          </a:prstGeom>
          <a:noFill/>
        </p:spPr>
        <p:txBody>
          <a:bodyPr wrap="square" rtlCol="0">
            <a:spAutoFit/>
          </a:bodyPr>
          <a:lstStyle/>
          <a:p>
            <a:pPr algn="ctr"/>
            <a:r>
              <a:rPr lang="en-AU" dirty="0">
                <a:hlinkClick r:id="rId4"/>
              </a:rPr>
              <a:t>www.unisa.edu.au/referencing</a:t>
            </a:r>
            <a:r>
              <a:rPr lang="en-AU" dirty="0"/>
              <a:t> </a:t>
            </a:r>
          </a:p>
        </p:txBody>
      </p:sp>
    </p:spTree>
    <p:custDataLst>
      <p:tags r:id="rId1"/>
    </p:custDataLst>
    <p:extLst>
      <p:ext uri="{BB962C8B-B14F-4D97-AF65-F5344CB8AC3E}">
        <p14:creationId xmlns:p14="http://schemas.microsoft.com/office/powerpoint/2010/main" val="23735554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t>Reference</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11</a:t>
            </a:fld>
            <a:endParaRPr lang="en-AU" altLang="en-US" sz="1200">
              <a:solidFill>
                <a:srgbClr val="898989"/>
              </a:solidFill>
            </a:endParaRPr>
          </a:p>
        </p:txBody>
      </p:sp>
      <p:sp>
        <p:nvSpPr>
          <p:cNvPr id="4" name="TextBox 3"/>
          <p:cNvSpPr txBox="1"/>
          <p:nvPr/>
        </p:nvSpPr>
        <p:spPr>
          <a:xfrm>
            <a:off x="581025" y="1181100"/>
            <a:ext cx="8029575" cy="1015663"/>
          </a:xfrm>
          <a:prstGeom prst="rect">
            <a:avLst/>
          </a:prstGeom>
          <a:noFill/>
        </p:spPr>
        <p:txBody>
          <a:bodyPr wrap="square" rtlCol="0">
            <a:spAutoFit/>
          </a:bodyPr>
          <a:lstStyle/>
          <a:p>
            <a:r>
              <a:rPr lang="en-AU" sz="2000" dirty="0" err="1"/>
              <a:t>Juslin</a:t>
            </a:r>
            <a:r>
              <a:rPr lang="en-AU" sz="2000" dirty="0"/>
              <a:t>, PN &amp; </a:t>
            </a:r>
            <a:r>
              <a:rPr lang="en-AU" sz="2000" dirty="0" err="1"/>
              <a:t>Västfjäll</a:t>
            </a:r>
            <a:r>
              <a:rPr lang="en-AU" sz="2000" dirty="0"/>
              <a:t>, D 2008, ‘Emotional responses to music: the need to consider underlying mechanisms’, </a:t>
            </a:r>
            <a:r>
              <a:rPr lang="en-AU" sz="2000" i="1" dirty="0" err="1"/>
              <a:t>Behavioral</a:t>
            </a:r>
            <a:r>
              <a:rPr lang="en-AU" sz="2000" i="1" dirty="0"/>
              <a:t> and Brain Sciences, </a:t>
            </a:r>
            <a:r>
              <a:rPr lang="en-AU" sz="2000" dirty="0"/>
              <a:t>vol. 31, no. 5, pp. 559-621.</a:t>
            </a:r>
          </a:p>
        </p:txBody>
      </p:sp>
    </p:spTree>
    <p:custDataLst>
      <p:tags r:id="rId1"/>
    </p:custDataLst>
    <p:extLst>
      <p:ext uri="{BB962C8B-B14F-4D97-AF65-F5344CB8AC3E}">
        <p14:creationId xmlns:p14="http://schemas.microsoft.com/office/powerpoint/2010/main" val="322721156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85775" y="266700"/>
            <a:ext cx="8448675" cy="666750"/>
          </a:xfrm>
        </p:spPr>
        <p:txBody>
          <a:bodyPr/>
          <a:lstStyle/>
          <a:p>
            <a:r>
              <a:rPr lang="en-AU" dirty="0">
                <a:latin typeface="Calibri" panose="020F0502020204030204" pitchFamily="34" charset="0"/>
                <a:cs typeface="Calibri" panose="020F0502020204030204" pitchFamily="34" charset="0"/>
              </a:rPr>
              <a:t>Copyright</a:t>
            </a:r>
          </a:p>
        </p:txBody>
      </p:sp>
      <p:sp>
        <p:nvSpPr>
          <p:cNvPr id="5" name="Text Box 6"/>
          <p:cNvSpPr txBox="1">
            <a:spLocks noGrp="1" noChangeArrowheads="1"/>
          </p:cNvSpPr>
          <p:nvPr>
            <p:ph type="body" sz="quarter" idx="12"/>
          </p:nvPr>
        </p:nvSpPr>
        <p:spPr bwMode="auto">
          <a:xfrm>
            <a:off x="923926" y="1238250"/>
            <a:ext cx="7524750"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110000"/>
              </a:lnSpc>
              <a:spcBef>
                <a:spcPct val="50000"/>
              </a:spcBef>
              <a:buFontTx/>
              <a:buNone/>
            </a:pPr>
            <a:r>
              <a:rPr lang="en-US" altLang="en-US" sz="1600" b="1" dirty="0">
                <a:latin typeface="Arial" charset="0"/>
              </a:rPr>
              <a:t>COMMONWEALTH OF AUSTRALIA</a:t>
            </a:r>
          </a:p>
          <a:p>
            <a:pPr algn="ctr" eaLnBrk="1" hangingPunct="1">
              <a:lnSpc>
                <a:spcPct val="110000"/>
              </a:lnSpc>
              <a:spcBef>
                <a:spcPct val="50000"/>
              </a:spcBef>
              <a:buFontTx/>
              <a:buNone/>
            </a:pPr>
            <a:r>
              <a:rPr lang="en-US" altLang="en-US" sz="1400" dirty="0">
                <a:latin typeface="Arial" charset="0"/>
              </a:rPr>
              <a:t>Copyright Regulations 1969</a:t>
            </a:r>
          </a:p>
          <a:p>
            <a:pPr algn="ctr" eaLnBrk="1" hangingPunct="1">
              <a:spcBef>
                <a:spcPct val="0"/>
              </a:spcBef>
              <a:buFontTx/>
              <a:buNone/>
            </a:pPr>
            <a:endParaRPr lang="en-US" altLang="en-US" sz="1400" b="1" dirty="0">
              <a:latin typeface="Arial" charset="0"/>
            </a:endParaRPr>
          </a:p>
          <a:p>
            <a:pPr algn="ctr" eaLnBrk="1" hangingPunct="1">
              <a:spcBef>
                <a:spcPct val="0"/>
              </a:spcBef>
              <a:buFontTx/>
              <a:buNone/>
            </a:pPr>
            <a:r>
              <a:rPr lang="en-US" altLang="en-US" sz="1800" b="1" dirty="0">
                <a:latin typeface="Arial" charset="0"/>
              </a:rPr>
              <a:t>WARNING</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dirty="0">
                <a:latin typeface="Arial" charset="0"/>
              </a:rPr>
              <a:t>This material has been produced and communicated to you by or on behalf of the University of South Australia pursuant to Part VB of the </a:t>
            </a:r>
            <a:r>
              <a:rPr lang="en-US" altLang="en-US" sz="1400" i="1" dirty="0">
                <a:latin typeface="Arial" charset="0"/>
              </a:rPr>
              <a:t>Copyright Act 1968</a:t>
            </a:r>
            <a:r>
              <a:rPr lang="en-US" altLang="en-US" sz="1400" dirty="0">
                <a:latin typeface="Arial" charset="0"/>
              </a:rPr>
              <a:t> (</a:t>
            </a:r>
            <a:r>
              <a:rPr lang="en-US" altLang="en-US" sz="1400" b="1" dirty="0">
                <a:latin typeface="Arial" charset="0"/>
              </a:rPr>
              <a:t>the Act</a:t>
            </a:r>
            <a:r>
              <a:rPr lang="en-US" altLang="en-US" sz="1400" dirty="0">
                <a:latin typeface="Arial" charset="0"/>
              </a:rPr>
              <a:t>).</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dirty="0">
                <a:latin typeface="Arial" charset="0"/>
              </a:rPr>
              <a:t>The material in this communication may be subject to copyright under the Act.  Any further reproduction or communication of this material by you may be the subject of copyright protection under the Act.</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b="1" dirty="0">
                <a:latin typeface="Arial" charset="0"/>
              </a:rPr>
              <a:t>Do not remove this notice.</a:t>
            </a:r>
          </a:p>
          <a:p>
            <a:pPr algn="ctr" eaLnBrk="1" hangingPunct="1">
              <a:lnSpc>
                <a:spcPct val="110000"/>
              </a:lnSpc>
              <a:spcBef>
                <a:spcPct val="50000"/>
              </a:spcBef>
              <a:buFontTx/>
              <a:buNone/>
            </a:pPr>
            <a:endParaRPr lang="en-US" altLang="en-US" sz="1200" dirty="0">
              <a:latin typeface="Arial" charset="0"/>
            </a:endParaRPr>
          </a:p>
        </p:txBody>
      </p:sp>
    </p:spTree>
    <p:custDataLst>
      <p:tags r:id="rId1"/>
    </p:custDataLst>
    <p:extLst>
      <p:ext uri="{BB962C8B-B14F-4D97-AF65-F5344CB8AC3E}">
        <p14:creationId xmlns:p14="http://schemas.microsoft.com/office/powerpoint/2010/main" val="252309243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t>Why cite?</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3</a:t>
            </a:fld>
            <a:endParaRPr lang="en-AU" altLang="en-US" sz="1200">
              <a:solidFill>
                <a:srgbClr val="898989"/>
              </a:solidFill>
            </a:endParaRPr>
          </a:p>
        </p:txBody>
      </p:sp>
      <p:sp>
        <p:nvSpPr>
          <p:cNvPr id="5" name="Rectangle 4"/>
          <p:cNvSpPr/>
          <p:nvPr/>
        </p:nvSpPr>
        <p:spPr>
          <a:xfrm>
            <a:off x="1066800" y="5073909"/>
            <a:ext cx="7353300" cy="461665"/>
          </a:xfrm>
          <a:prstGeom prst="rect">
            <a:avLst/>
          </a:prstGeom>
        </p:spPr>
        <p:txBody>
          <a:bodyPr wrap="square">
            <a:spAutoFit/>
          </a:bodyPr>
          <a:lstStyle/>
          <a:p>
            <a:pPr algn="ctr"/>
            <a:r>
              <a:rPr lang="en-AU" dirty="0">
                <a:hlinkClick r:id="rId3"/>
              </a:rPr>
              <a:t>https://www.youtube.com/watch?v=mkn4SyhjylM</a:t>
            </a:r>
            <a:r>
              <a:rPr lang="en-AU" dirty="0"/>
              <a:t> </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0637" y="1269925"/>
            <a:ext cx="6786563" cy="38039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48140251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t>Why is this text not academic?</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4</a:t>
            </a:fld>
            <a:endParaRPr lang="en-AU" altLang="en-US" sz="1200">
              <a:solidFill>
                <a:srgbClr val="898989"/>
              </a:solidFill>
            </a:endParaRPr>
          </a:p>
        </p:txBody>
      </p:sp>
      <p:sp>
        <p:nvSpPr>
          <p:cNvPr id="4" name="TextBox 3"/>
          <p:cNvSpPr txBox="1"/>
          <p:nvPr/>
        </p:nvSpPr>
        <p:spPr>
          <a:xfrm>
            <a:off x="1819275" y="1323975"/>
            <a:ext cx="5200650" cy="3970318"/>
          </a:xfrm>
          <a:prstGeom prst="rect">
            <a:avLst/>
          </a:prstGeom>
          <a:noFill/>
          <a:ln w="19050">
            <a:solidFill>
              <a:schemeClr val="tx1"/>
            </a:solidFill>
          </a:ln>
        </p:spPr>
        <p:txBody>
          <a:bodyPr wrap="square" rtlCol="0">
            <a:spAutoFit/>
          </a:bodyPr>
          <a:lstStyle/>
          <a:p>
            <a:pPr algn="just"/>
            <a:r>
              <a:rPr lang="en-AU" sz="1800" dirty="0"/>
              <a:t>People use music to change emotions, to release emotions, to match their current emotions, to enjoy or comfort themselves and to relieve stress. Yet, music’s apparent ability to induce strong emotions is a mystery that has fascinated both experts and lay people at least since ancient Greece. How do sounds, which are after all, just sounds, have the power to so deeply move those involved with them? To explain how music can induce emotions in listeners is all the more important since music is already used in several applications in society that presume its effectiveness in inducing emotions, such as film music, marketing and therapy</a:t>
            </a:r>
            <a:r>
              <a:rPr lang="en-AU" sz="1600" dirty="0"/>
              <a:t>.</a:t>
            </a:r>
          </a:p>
        </p:txBody>
      </p:sp>
      <p:sp>
        <p:nvSpPr>
          <p:cNvPr id="5" name="Rectangular Callout 4"/>
          <p:cNvSpPr/>
          <p:nvPr/>
        </p:nvSpPr>
        <p:spPr bwMode="auto">
          <a:xfrm>
            <a:off x="7343775" y="1162050"/>
            <a:ext cx="1400175" cy="1276350"/>
          </a:xfrm>
          <a:prstGeom prst="wedgeRectCallout">
            <a:avLst>
              <a:gd name="adj1" fmla="val -87689"/>
              <a:gd name="adj2" fmla="val 456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The reader does not know what the context of this discussion is </a:t>
            </a:r>
          </a:p>
        </p:txBody>
      </p:sp>
      <p:sp>
        <p:nvSpPr>
          <p:cNvPr id="6" name="Rectangular Callout 5"/>
          <p:cNvSpPr/>
          <p:nvPr/>
        </p:nvSpPr>
        <p:spPr bwMode="auto">
          <a:xfrm>
            <a:off x="247651" y="1323976"/>
            <a:ext cx="1390650" cy="1362074"/>
          </a:xfrm>
          <a:prstGeom prst="wedgeRectCallout">
            <a:avLst>
              <a:gd name="adj1" fmla="val 65435"/>
              <a:gd name="adj2" fmla="val -2697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The reader</a:t>
            </a:r>
            <a:r>
              <a:rPr kumimoji="0" lang="en-AU" sz="1400" b="0" i="0" u="none" strike="noStrike" cap="none" normalizeH="0" dirty="0">
                <a:ln>
                  <a:noFill/>
                </a:ln>
                <a:solidFill>
                  <a:schemeClr val="tx1"/>
                </a:solidFill>
                <a:effectLst/>
                <a:latin typeface="Arial" charset="0"/>
                <a:cs typeface="Arial" charset="0"/>
              </a:rPr>
              <a:t> </a:t>
            </a:r>
            <a:r>
              <a:rPr kumimoji="0" lang="en-AU" sz="1400" b="0" i="0" u="none" strike="noStrike" cap="none" normalizeH="0" baseline="0" dirty="0">
                <a:ln>
                  <a:noFill/>
                </a:ln>
                <a:solidFill>
                  <a:schemeClr val="tx1"/>
                </a:solidFill>
                <a:effectLst/>
                <a:latin typeface="Arial" charset="0"/>
                <a:cs typeface="Arial" charset="0"/>
              </a:rPr>
              <a:t>does</a:t>
            </a:r>
            <a:r>
              <a:rPr kumimoji="0" lang="en-AU" sz="1400" b="0" i="0" u="none" strike="noStrike" cap="none" normalizeH="0" dirty="0">
                <a:ln>
                  <a:noFill/>
                </a:ln>
                <a:solidFill>
                  <a:schemeClr val="tx1"/>
                </a:solidFill>
                <a:effectLst/>
                <a:latin typeface="Arial" charset="0"/>
                <a:cs typeface="Arial" charset="0"/>
              </a:rPr>
              <a:t> not </a:t>
            </a:r>
            <a:r>
              <a:rPr kumimoji="0" lang="en-AU" sz="1400" b="0" i="0" u="none" strike="noStrike" cap="none" normalizeH="0" baseline="0" dirty="0">
                <a:ln>
                  <a:noFill/>
                </a:ln>
                <a:solidFill>
                  <a:schemeClr val="tx1"/>
                </a:solidFill>
                <a:effectLst/>
                <a:latin typeface="Arial" charset="0"/>
                <a:cs typeface="Arial" charset="0"/>
              </a:rPr>
              <a:t>know what the reliability</a:t>
            </a:r>
            <a:r>
              <a:rPr kumimoji="0" lang="en-AU" sz="1400" b="0" i="0" u="none" strike="noStrike" cap="none" normalizeH="0" dirty="0">
                <a:ln>
                  <a:noFill/>
                </a:ln>
                <a:solidFill>
                  <a:schemeClr val="tx1"/>
                </a:solidFill>
                <a:effectLst/>
                <a:latin typeface="Arial" charset="0"/>
                <a:cs typeface="Arial" charset="0"/>
              </a:rPr>
              <a:t> of this </a:t>
            </a:r>
            <a:r>
              <a:rPr lang="en-AU" sz="1400" dirty="0"/>
              <a:t>argument is</a:t>
            </a:r>
            <a:endParaRPr kumimoji="0" lang="en-AU" sz="1400" b="0" i="0" u="none" strike="noStrike" cap="none" normalizeH="0" baseline="0" dirty="0">
              <a:ln>
                <a:noFill/>
              </a:ln>
              <a:solidFill>
                <a:schemeClr val="tx1"/>
              </a:solidFill>
              <a:effectLst/>
              <a:latin typeface="Arial" charset="0"/>
              <a:cs typeface="Arial" charset="0"/>
            </a:endParaRPr>
          </a:p>
        </p:txBody>
      </p:sp>
      <p:sp>
        <p:nvSpPr>
          <p:cNvPr id="7" name="Rectangular Callout 6"/>
          <p:cNvSpPr/>
          <p:nvPr/>
        </p:nvSpPr>
        <p:spPr bwMode="auto">
          <a:xfrm>
            <a:off x="7219950" y="2794784"/>
            <a:ext cx="1400175" cy="1491466"/>
          </a:xfrm>
          <a:prstGeom prst="wedgeRectCallout">
            <a:avLst>
              <a:gd name="adj1" fmla="val -67281"/>
              <a:gd name="adj2" fmla="val 8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The reader</a:t>
            </a:r>
            <a:r>
              <a:rPr kumimoji="0" lang="en-AU" sz="1400" b="0" i="0" u="none" strike="noStrike" cap="none" normalizeH="0" dirty="0">
                <a:ln>
                  <a:noFill/>
                </a:ln>
                <a:solidFill>
                  <a:schemeClr val="tx1"/>
                </a:solidFill>
                <a:effectLst/>
                <a:latin typeface="Arial" charset="0"/>
                <a:cs typeface="Arial" charset="0"/>
              </a:rPr>
              <a:t> is</a:t>
            </a:r>
            <a:r>
              <a:rPr kumimoji="0" lang="en-AU" sz="1400" b="0" i="0" u="none" strike="noStrike" cap="none" normalizeH="0" baseline="0" dirty="0">
                <a:ln>
                  <a:noFill/>
                </a:ln>
                <a:solidFill>
                  <a:schemeClr val="tx1"/>
                </a:solidFill>
                <a:effectLst/>
                <a:latin typeface="Arial" charset="0"/>
                <a:cs typeface="Arial" charset="0"/>
              </a:rPr>
              <a:t> not able to engage in the debates</a:t>
            </a:r>
            <a:r>
              <a:rPr kumimoji="0" lang="en-AU" sz="1400" b="0" i="0" u="none" strike="noStrike" cap="none" normalizeH="0" dirty="0">
                <a:ln>
                  <a:noFill/>
                </a:ln>
                <a:solidFill>
                  <a:schemeClr val="tx1"/>
                </a:solidFill>
                <a:effectLst/>
                <a:latin typeface="Arial" charset="0"/>
                <a:cs typeface="Arial" charset="0"/>
              </a:rPr>
              <a:t> and discussions in this area</a:t>
            </a:r>
            <a:endParaRPr kumimoji="0" lang="en-AU" sz="1400" b="0" i="0" u="none" strike="noStrike" cap="none" normalizeH="0" baseline="0" dirty="0">
              <a:ln>
                <a:noFill/>
              </a:ln>
              <a:solidFill>
                <a:schemeClr val="tx1"/>
              </a:solidFill>
              <a:effectLst/>
              <a:latin typeface="Arial" charset="0"/>
              <a:cs typeface="Arial" charset="0"/>
            </a:endParaRPr>
          </a:p>
        </p:txBody>
      </p:sp>
      <p:sp>
        <p:nvSpPr>
          <p:cNvPr id="8" name="Rectangular Callout 7"/>
          <p:cNvSpPr/>
          <p:nvPr/>
        </p:nvSpPr>
        <p:spPr bwMode="auto">
          <a:xfrm>
            <a:off x="247651" y="2838449"/>
            <a:ext cx="1390650" cy="1171575"/>
          </a:xfrm>
          <a:prstGeom prst="wedgeRectCallout">
            <a:avLst>
              <a:gd name="adj1" fmla="val 65435"/>
              <a:gd name="adj2" fmla="val -2697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Is this the writer’s opinion or</a:t>
            </a:r>
            <a:r>
              <a:rPr kumimoji="0" lang="en-AU" sz="1400" b="0" i="0" u="none" strike="noStrike" cap="none" normalizeH="0" dirty="0">
                <a:ln>
                  <a:noFill/>
                </a:ln>
                <a:solidFill>
                  <a:schemeClr val="tx1"/>
                </a:solidFill>
                <a:effectLst/>
                <a:latin typeface="Arial" charset="0"/>
                <a:cs typeface="Arial" charset="0"/>
              </a:rPr>
              <a:t> is it based on scholarly evidence?</a:t>
            </a:r>
            <a:endParaRPr kumimoji="0" lang="en-AU" sz="1400" b="0" i="0" u="none" strike="noStrike" cap="none" normalizeH="0" baseline="0" dirty="0">
              <a:ln>
                <a:noFill/>
              </a:ln>
              <a:solidFill>
                <a:schemeClr val="tx1"/>
              </a:solidFill>
              <a:effectLst/>
              <a:latin typeface="Arial" charset="0"/>
              <a:cs typeface="Arial" charset="0"/>
            </a:endParaRPr>
          </a:p>
        </p:txBody>
      </p:sp>
      <p:sp>
        <p:nvSpPr>
          <p:cNvPr id="9" name="Rectangular Callout 8"/>
          <p:cNvSpPr/>
          <p:nvPr/>
        </p:nvSpPr>
        <p:spPr bwMode="auto">
          <a:xfrm>
            <a:off x="247651" y="4170342"/>
            <a:ext cx="1390650" cy="1514496"/>
          </a:xfrm>
          <a:prstGeom prst="wedgeRectCallout">
            <a:avLst>
              <a:gd name="adj1" fmla="val 65435"/>
              <a:gd name="adj2" fmla="val -2697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This discourse</a:t>
            </a:r>
            <a:r>
              <a:rPr kumimoji="0" lang="en-AU" sz="1400" b="0" i="0" u="none" strike="noStrike" cap="none" normalizeH="0" dirty="0">
                <a:ln>
                  <a:noFill/>
                </a:ln>
                <a:solidFill>
                  <a:schemeClr val="tx1"/>
                </a:solidFill>
                <a:effectLst/>
                <a:latin typeface="Arial" charset="0"/>
                <a:cs typeface="Arial" charset="0"/>
              </a:rPr>
              <a:t> is not going to grow as the reader is not able to consult the sources</a:t>
            </a:r>
            <a:endParaRPr kumimoji="0" lang="en-AU" sz="1400" b="0" i="0" u="none" strike="noStrike" cap="none" normalizeH="0" baseline="0" dirty="0">
              <a:ln>
                <a:noFill/>
              </a:ln>
              <a:solidFill>
                <a:schemeClr val="tx1"/>
              </a:solidFill>
              <a:effectLst/>
              <a:latin typeface="Arial" charset="0"/>
              <a:cs typeface="Arial" charset="0"/>
            </a:endParaRPr>
          </a:p>
        </p:txBody>
      </p:sp>
      <p:sp>
        <p:nvSpPr>
          <p:cNvPr id="10" name="Rectangle 9"/>
          <p:cNvSpPr/>
          <p:nvPr/>
        </p:nvSpPr>
        <p:spPr>
          <a:xfrm>
            <a:off x="1819275" y="5636568"/>
            <a:ext cx="7010400" cy="461665"/>
          </a:xfrm>
          <a:prstGeom prst="rect">
            <a:avLst/>
          </a:prstGeom>
        </p:spPr>
        <p:txBody>
          <a:bodyPr wrap="square">
            <a:spAutoFit/>
          </a:bodyPr>
          <a:lstStyle/>
          <a:p>
            <a:pPr lvl="0"/>
            <a:r>
              <a:rPr lang="en-AU" sz="1200" dirty="0" err="1">
                <a:solidFill>
                  <a:schemeClr val="bg1"/>
                </a:solidFill>
              </a:rPr>
              <a:t>Juslin</a:t>
            </a:r>
            <a:r>
              <a:rPr lang="en-AU" sz="1200" dirty="0">
                <a:solidFill>
                  <a:schemeClr val="bg1"/>
                </a:solidFill>
              </a:rPr>
              <a:t>, PN &amp; </a:t>
            </a:r>
            <a:r>
              <a:rPr lang="en-AU" sz="1200" dirty="0" err="1">
                <a:solidFill>
                  <a:schemeClr val="bg1"/>
                </a:solidFill>
              </a:rPr>
              <a:t>Västfjäll</a:t>
            </a:r>
            <a:r>
              <a:rPr lang="en-AU" sz="1200" dirty="0">
                <a:solidFill>
                  <a:schemeClr val="bg1"/>
                </a:solidFill>
              </a:rPr>
              <a:t>, D 2008, ‘Emotional responses to music: the need to consider underlying mechanisms’, </a:t>
            </a:r>
            <a:r>
              <a:rPr lang="en-AU" sz="1200" i="1" dirty="0" err="1">
                <a:solidFill>
                  <a:schemeClr val="bg1"/>
                </a:solidFill>
              </a:rPr>
              <a:t>Behavioral</a:t>
            </a:r>
            <a:r>
              <a:rPr lang="en-AU" sz="1200" i="1" dirty="0">
                <a:solidFill>
                  <a:schemeClr val="bg1"/>
                </a:solidFill>
              </a:rPr>
              <a:t> and Brain Sciences, </a:t>
            </a:r>
            <a:r>
              <a:rPr lang="en-AU" sz="1200" dirty="0">
                <a:solidFill>
                  <a:schemeClr val="bg1"/>
                </a:solidFill>
              </a:rPr>
              <a:t>vol. 31, no. 5, pp. 559-621.</a:t>
            </a:r>
          </a:p>
        </p:txBody>
      </p:sp>
    </p:spTree>
    <p:custDataLst>
      <p:tags r:id="rId1"/>
    </p:custDataLst>
    <p:extLst>
      <p:ext uri="{BB962C8B-B14F-4D97-AF65-F5344CB8AC3E}">
        <p14:creationId xmlns:p14="http://schemas.microsoft.com/office/powerpoint/2010/main" val="5195764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t>How is this text different?</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5</a:t>
            </a:fld>
            <a:endParaRPr lang="en-AU" altLang="en-US" sz="1200">
              <a:solidFill>
                <a:srgbClr val="898989"/>
              </a:solidFill>
            </a:endParaRPr>
          </a:p>
        </p:txBody>
      </p:sp>
      <p:sp>
        <p:nvSpPr>
          <p:cNvPr id="4" name="TextBox 3"/>
          <p:cNvSpPr txBox="1"/>
          <p:nvPr/>
        </p:nvSpPr>
        <p:spPr>
          <a:xfrm>
            <a:off x="771525" y="1323975"/>
            <a:ext cx="7810500" cy="3416320"/>
          </a:xfrm>
          <a:prstGeom prst="rect">
            <a:avLst/>
          </a:prstGeom>
          <a:noFill/>
          <a:ln w="19050">
            <a:solidFill>
              <a:schemeClr val="tx1"/>
            </a:solidFill>
          </a:ln>
        </p:spPr>
        <p:txBody>
          <a:bodyPr wrap="square" rtlCol="0">
            <a:spAutoFit/>
          </a:bodyPr>
          <a:lstStyle/>
          <a:p>
            <a:pPr algn="just"/>
            <a:r>
              <a:rPr lang="en-AU" sz="1800" dirty="0"/>
              <a:t>People use music to change emotions, to release emotions, to match their current emotions, to enjoy or comfort themselves and to relieve stress (</a:t>
            </a:r>
            <a:r>
              <a:rPr lang="en-AU" sz="1800" dirty="0" err="1"/>
              <a:t>Behne</a:t>
            </a:r>
            <a:r>
              <a:rPr lang="en-AU" sz="1800" dirty="0"/>
              <a:t> 1997; </a:t>
            </a:r>
            <a:r>
              <a:rPr lang="en-AU" sz="1800" dirty="0" err="1"/>
              <a:t>Juslin</a:t>
            </a:r>
            <a:r>
              <a:rPr lang="en-AU" sz="1800" dirty="0"/>
              <a:t> &amp; </a:t>
            </a:r>
            <a:r>
              <a:rPr lang="en-AU" sz="1800" dirty="0" err="1"/>
              <a:t>Lauka</a:t>
            </a:r>
            <a:r>
              <a:rPr lang="en-AU" sz="1800" dirty="0"/>
              <a:t> 2004; </a:t>
            </a:r>
            <a:r>
              <a:rPr lang="en-AU" sz="1800" dirty="0" err="1"/>
              <a:t>Sloboda</a:t>
            </a:r>
            <a:r>
              <a:rPr lang="en-AU" sz="1800" dirty="0"/>
              <a:t> &amp; O’Neill 2001; </a:t>
            </a:r>
            <a:r>
              <a:rPr lang="en-AU" sz="1800" dirty="0" err="1"/>
              <a:t>Zillman</a:t>
            </a:r>
            <a:r>
              <a:rPr lang="en-AU" sz="1800" dirty="0"/>
              <a:t> &amp; </a:t>
            </a:r>
            <a:r>
              <a:rPr lang="en-AU" sz="1800" dirty="0" err="1"/>
              <a:t>Gan</a:t>
            </a:r>
            <a:r>
              <a:rPr lang="en-AU" sz="1800" dirty="0"/>
              <a:t> 1997). Yet, music’s apparent ability to induce strong emotions is a mystery that has fascinated both experts and lay people at least since ancient Greece (Budd 1985). Reimer (2003, p. 73) wonders, ‘how sounds, which are after all, just sounds, have the power to so deeply move those involved with them’. To explain how music can induce emotions in listeners is all the more important since music is already used in several applications in society that presume its effectiveness in inducing emotions, such as film music (Cohen 2001), marketing (Bruner 1990) and therapy (Bunt &amp; </a:t>
            </a:r>
            <a:r>
              <a:rPr lang="en-AU" sz="1800" dirty="0" err="1"/>
              <a:t>Hoskyns</a:t>
            </a:r>
            <a:r>
              <a:rPr lang="en-AU" sz="1800" dirty="0"/>
              <a:t> 2002)</a:t>
            </a:r>
            <a:r>
              <a:rPr lang="en-AU" sz="1600" dirty="0"/>
              <a:t>.</a:t>
            </a:r>
          </a:p>
        </p:txBody>
      </p:sp>
      <p:sp>
        <p:nvSpPr>
          <p:cNvPr id="5" name="Rectangle 4"/>
          <p:cNvSpPr/>
          <p:nvPr/>
        </p:nvSpPr>
        <p:spPr>
          <a:xfrm>
            <a:off x="771525" y="4879628"/>
            <a:ext cx="7810500" cy="461665"/>
          </a:xfrm>
          <a:prstGeom prst="rect">
            <a:avLst/>
          </a:prstGeom>
        </p:spPr>
        <p:txBody>
          <a:bodyPr wrap="square">
            <a:spAutoFit/>
          </a:bodyPr>
          <a:lstStyle/>
          <a:p>
            <a:pPr lvl="0"/>
            <a:r>
              <a:rPr lang="en-AU" sz="1200" dirty="0" err="1">
                <a:solidFill>
                  <a:srgbClr val="000000"/>
                </a:solidFill>
              </a:rPr>
              <a:t>Juslin</a:t>
            </a:r>
            <a:r>
              <a:rPr lang="en-AU" sz="1200" dirty="0">
                <a:solidFill>
                  <a:srgbClr val="000000"/>
                </a:solidFill>
              </a:rPr>
              <a:t>, PN &amp; </a:t>
            </a:r>
            <a:r>
              <a:rPr lang="en-AU" sz="1200" dirty="0" err="1">
                <a:solidFill>
                  <a:srgbClr val="000000"/>
                </a:solidFill>
              </a:rPr>
              <a:t>Västfjäll</a:t>
            </a:r>
            <a:r>
              <a:rPr lang="en-AU" sz="1200" dirty="0">
                <a:solidFill>
                  <a:srgbClr val="000000"/>
                </a:solidFill>
              </a:rPr>
              <a:t>, D 2008, ‘Emotional responses to music: the need to consider underlying mechanisms’, </a:t>
            </a:r>
            <a:r>
              <a:rPr lang="en-AU" sz="1200" i="1" dirty="0" err="1">
                <a:solidFill>
                  <a:srgbClr val="000000"/>
                </a:solidFill>
              </a:rPr>
              <a:t>Behavioral</a:t>
            </a:r>
            <a:r>
              <a:rPr lang="en-AU" sz="1200" i="1" dirty="0">
                <a:solidFill>
                  <a:srgbClr val="000000"/>
                </a:solidFill>
              </a:rPr>
              <a:t> and Brain Sciences, </a:t>
            </a:r>
            <a:r>
              <a:rPr lang="en-AU" sz="1200" dirty="0">
                <a:solidFill>
                  <a:srgbClr val="000000"/>
                </a:solidFill>
              </a:rPr>
              <a:t>vol. 31, no. 5, pp. 559-621.</a:t>
            </a:r>
          </a:p>
        </p:txBody>
      </p:sp>
    </p:spTree>
    <p:custDataLst>
      <p:tags r:id="rId1"/>
    </p:custDataLst>
    <p:extLst>
      <p:ext uri="{BB962C8B-B14F-4D97-AF65-F5344CB8AC3E}">
        <p14:creationId xmlns:p14="http://schemas.microsoft.com/office/powerpoint/2010/main" val="167122371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t>How to use different voices in writing?</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6</a:t>
            </a:fld>
            <a:endParaRPr lang="en-AU" altLang="en-US" sz="1200">
              <a:solidFill>
                <a:srgbClr val="898989"/>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644047099"/>
              </p:ext>
            </p:extLst>
          </p:nvPr>
        </p:nvGraphicFramePr>
        <p:xfrm>
          <a:off x="781050" y="1397000"/>
          <a:ext cx="7962900" cy="3840480"/>
        </p:xfrm>
        <a:graphic>
          <a:graphicData uri="http://schemas.openxmlformats.org/drawingml/2006/table">
            <a:tbl>
              <a:tblPr firstRow="1" bandRow="1">
                <a:tableStyleId>{5C22544A-7EE6-4342-B048-85BDC9FD1C3A}</a:tableStyleId>
              </a:tblPr>
              <a:tblGrid>
                <a:gridCol w="52197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tblGrid>
              <a:tr h="370840">
                <a:tc>
                  <a:txBody>
                    <a:bodyPr/>
                    <a:lstStyle/>
                    <a:p>
                      <a:pPr algn="just"/>
                      <a:r>
                        <a:rPr lang="en-AU" sz="1800" b="0" dirty="0">
                          <a:solidFill>
                            <a:schemeClr val="tx1"/>
                          </a:solidFill>
                        </a:rPr>
                        <a:t>Reimer (2003, p. 73) wonders ‘how sounds, which are after all, just sounds, have the power to so deeply move those involved with them’.</a:t>
                      </a:r>
                      <a:endParaRPr lang="en-AU" b="0" dirty="0">
                        <a:solidFill>
                          <a:schemeClr val="tx1"/>
                        </a:solidFill>
                      </a:endParaRPr>
                    </a:p>
                  </a:txBody>
                  <a:tcPr/>
                </a:tc>
                <a:tc>
                  <a:txBody>
                    <a:bodyPr/>
                    <a:lstStyle/>
                    <a:p>
                      <a:r>
                        <a:rPr lang="en-AU" b="0" dirty="0">
                          <a:solidFill>
                            <a:schemeClr val="tx1"/>
                          </a:solidFill>
                        </a:rPr>
                        <a:t>Quoting</a:t>
                      </a:r>
                    </a:p>
                    <a:p>
                      <a:r>
                        <a:rPr lang="en-AU" b="0" dirty="0">
                          <a:solidFill>
                            <a:schemeClr val="tx1"/>
                          </a:solidFill>
                        </a:rPr>
                        <a:t>(Direct voice)</a:t>
                      </a:r>
                    </a:p>
                  </a:txBody>
                  <a:tcPr/>
                </a:tc>
                <a:extLst>
                  <a:ext uri="{0D108BD9-81ED-4DB2-BD59-A6C34878D82A}">
                    <a16:rowId xmlns:a16="http://schemas.microsoft.com/office/drawing/2014/main" val="10000"/>
                  </a:ext>
                </a:extLst>
              </a:tr>
              <a:tr h="370840">
                <a:tc>
                  <a:txBody>
                    <a:bodyPr/>
                    <a:lstStyle/>
                    <a:p>
                      <a:pPr algn="just"/>
                      <a:r>
                        <a:rPr lang="en-AU" sz="1800" dirty="0"/>
                        <a:t>Music’s apparent ability to induce strong emotions is a mystery that has fascinated both experts and lay people at least since ancient Greece (Budd 1985). </a:t>
                      </a:r>
                      <a:endParaRPr lang="en-AU" dirty="0"/>
                    </a:p>
                  </a:txBody>
                  <a:tcPr/>
                </a:tc>
                <a:tc>
                  <a:txBody>
                    <a:bodyPr/>
                    <a:lstStyle/>
                    <a:p>
                      <a:r>
                        <a:rPr lang="en-AU" dirty="0"/>
                        <a:t>Paraphrasing</a:t>
                      </a:r>
                    </a:p>
                    <a:p>
                      <a:r>
                        <a:rPr lang="en-AU" dirty="0"/>
                        <a:t>(Indirect voice)</a:t>
                      </a:r>
                    </a:p>
                  </a:txBody>
                  <a:tcPr/>
                </a:tc>
                <a:extLst>
                  <a:ext uri="{0D108BD9-81ED-4DB2-BD59-A6C34878D82A}">
                    <a16:rowId xmlns:a16="http://schemas.microsoft.com/office/drawing/2014/main" val="10001"/>
                  </a:ext>
                </a:extLst>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AU" sz="1800" dirty="0"/>
                        <a:t>People use music to change emotions, to release emotions, to match their current emotions, to enjoy or comfort themselves and to relieve stress (</a:t>
                      </a:r>
                      <a:r>
                        <a:rPr lang="en-AU" sz="1800" dirty="0" err="1"/>
                        <a:t>Behne</a:t>
                      </a:r>
                      <a:r>
                        <a:rPr lang="en-AU" sz="1800" dirty="0"/>
                        <a:t> 1997; </a:t>
                      </a:r>
                      <a:r>
                        <a:rPr lang="en-AU" sz="1800" dirty="0" err="1"/>
                        <a:t>Juslin</a:t>
                      </a:r>
                      <a:r>
                        <a:rPr lang="en-AU" sz="1800" dirty="0"/>
                        <a:t> &amp; </a:t>
                      </a:r>
                      <a:r>
                        <a:rPr lang="en-AU" sz="1800" dirty="0" err="1"/>
                        <a:t>Lauka</a:t>
                      </a:r>
                      <a:r>
                        <a:rPr lang="en-AU" sz="1800" dirty="0"/>
                        <a:t> 2004; </a:t>
                      </a:r>
                      <a:r>
                        <a:rPr lang="en-AU" sz="1800" dirty="0" err="1"/>
                        <a:t>Sloboda</a:t>
                      </a:r>
                      <a:r>
                        <a:rPr lang="en-AU" sz="1800" dirty="0"/>
                        <a:t> &amp; O’Neill 2001; </a:t>
                      </a:r>
                      <a:r>
                        <a:rPr lang="en-AU" sz="1800" dirty="0" err="1"/>
                        <a:t>Zillman</a:t>
                      </a:r>
                      <a:r>
                        <a:rPr lang="en-AU" sz="1800" dirty="0"/>
                        <a:t> &amp; </a:t>
                      </a:r>
                      <a:r>
                        <a:rPr lang="en-AU" sz="1800" dirty="0" err="1"/>
                        <a:t>Gan</a:t>
                      </a:r>
                      <a:r>
                        <a:rPr lang="en-AU" sz="1800" dirty="0"/>
                        <a:t> 1997). </a:t>
                      </a:r>
                      <a:endParaRPr lang="en-AU" dirty="0"/>
                    </a:p>
                    <a:p>
                      <a:pPr algn="just"/>
                      <a:endParaRPr lang="en-AU" dirty="0"/>
                    </a:p>
                  </a:txBody>
                  <a:tcPr/>
                </a:tc>
                <a:tc>
                  <a:txBody>
                    <a:bodyPr/>
                    <a:lstStyle/>
                    <a:p>
                      <a:r>
                        <a:rPr lang="en-AU" dirty="0"/>
                        <a:t>Summarising</a:t>
                      </a:r>
                    </a:p>
                    <a:p>
                      <a:r>
                        <a:rPr lang="en-AU" dirty="0"/>
                        <a:t>(External</a:t>
                      </a:r>
                      <a:r>
                        <a:rPr lang="en-AU" baseline="0" dirty="0"/>
                        <a:t> voice)</a:t>
                      </a:r>
                      <a:endParaRPr lang="en-AU" dirty="0"/>
                    </a:p>
                  </a:txBody>
                  <a:tcPr/>
                </a:tc>
                <a:extLst>
                  <a:ext uri="{0D108BD9-81ED-4DB2-BD59-A6C34878D82A}">
                    <a16:rowId xmlns:a16="http://schemas.microsoft.com/office/drawing/2014/main" val="10002"/>
                  </a:ext>
                </a:extLst>
              </a:tr>
            </a:tbl>
          </a:graphicData>
        </a:graphic>
      </p:graphicFrame>
    </p:spTree>
    <p:custDataLst>
      <p:tags r:id="rId1"/>
    </p:custDataLst>
    <p:extLst>
      <p:ext uri="{BB962C8B-B14F-4D97-AF65-F5344CB8AC3E}">
        <p14:creationId xmlns:p14="http://schemas.microsoft.com/office/powerpoint/2010/main" val="78031541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t>Author vs information prominence </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7</a:t>
            </a:fld>
            <a:endParaRPr lang="en-AU" altLang="en-US" sz="1200">
              <a:solidFill>
                <a:srgbClr val="898989"/>
              </a:solidFill>
            </a:endParaRPr>
          </a:p>
        </p:txBody>
      </p:sp>
      <p:sp>
        <p:nvSpPr>
          <p:cNvPr id="4" name="TextBox 3"/>
          <p:cNvSpPr txBox="1"/>
          <p:nvPr/>
        </p:nvSpPr>
        <p:spPr>
          <a:xfrm>
            <a:off x="733425" y="1808470"/>
            <a:ext cx="7943850" cy="707886"/>
          </a:xfrm>
          <a:prstGeom prst="rect">
            <a:avLst/>
          </a:prstGeom>
          <a:solidFill>
            <a:schemeClr val="accent6">
              <a:lumMod val="20000"/>
              <a:lumOff val="80000"/>
            </a:schemeClr>
          </a:solidFill>
          <a:ln w="9525">
            <a:solidFill>
              <a:schemeClr val="tx1"/>
            </a:solidFill>
          </a:ln>
        </p:spPr>
        <p:txBody>
          <a:bodyPr wrap="square" rtlCol="0">
            <a:spAutoFit/>
          </a:bodyPr>
          <a:lstStyle/>
          <a:p>
            <a:pPr algn="just"/>
            <a:r>
              <a:rPr lang="en-AU" sz="2000" dirty="0" err="1"/>
              <a:t>Peretz</a:t>
            </a:r>
            <a:r>
              <a:rPr lang="en-AU" sz="2000" dirty="0"/>
              <a:t> (2001, p. 126) claims that ‘this is what emotions are: spontaneous responses that are difficult to disguise’.</a:t>
            </a:r>
          </a:p>
        </p:txBody>
      </p:sp>
      <p:sp>
        <p:nvSpPr>
          <p:cNvPr id="5" name="TextBox 4"/>
          <p:cNvSpPr txBox="1"/>
          <p:nvPr/>
        </p:nvSpPr>
        <p:spPr>
          <a:xfrm>
            <a:off x="2543175" y="1346805"/>
            <a:ext cx="3152775" cy="400110"/>
          </a:xfrm>
          <a:prstGeom prst="rect">
            <a:avLst/>
          </a:prstGeom>
          <a:solidFill>
            <a:schemeClr val="accent6">
              <a:lumMod val="20000"/>
              <a:lumOff val="80000"/>
            </a:schemeClr>
          </a:solidFill>
          <a:ln w="9525">
            <a:solidFill>
              <a:schemeClr val="tx1"/>
            </a:solidFill>
          </a:ln>
        </p:spPr>
        <p:txBody>
          <a:bodyPr wrap="square" rtlCol="0">
            <a:spAutoFit/>
          </a:bodyPr>
          <a:lstStyle/>
          <a:p>
            <a:pPr algn="ctr"/>
            <a:r>
              <a:rPr lang="en-AU" sz="2000" dirty="0"/>
              <a:t>Author Prominence</a:t>
            </a:r>
          </a:p>
        </p:txBody>
      </p:sp>
      <p:sp>
        <p:nvSpPr>
          <p:cNvPr id="6" name="Rectangular Callout 5"/>
          <p:cNvSpPr/>
          <p:nvPr/>
        </p:nvSpPr>
        <p:spPr bwMode="auto">
          <a:xfrm>
            <a:off x="6086475" y="981075"/>
            <a:ext cx="2409825" cy="765840"/>
          </a:xfrm>
          <a:prstGeom prst="wedgeRectCallout">
            <a:avLst>
              <a:gd name="adj1" fmla="val -61149"/>
              <a:gd name="adj2" fmla="val 67475"/>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Attention is drawn to who is saying this</a:t>
            </a:r>
          </a:p>
        </p:txBody>
      </p:sp>
      <p:sp>
        <p:nvSpPr>
          <p:cNvPr id="7" name="TextBox 6"/>
          <p:cNvSpPr txBox="1"/>
          <p:nvPr/>
        </p:nvSpPr>
        <p:spPr>
          <a:xfrm>
            <a:off x="2543175" y="3651855"/>
            <a:ext cx="3152775" cy="400110"/>
          </a:xfrm>
          <a:prstGeom prst="rect">
            <a:avLst/>
          </a:prstGeom>
          <a:solidFill>
            <a:srgbClr val="CCFF66"/>
          </a:solidFill>
          <a:ln w="9525">
            <a:solidFill>
              <a:schemeClr val="tx1"/>
            </a:solidFill>
          </a:ln>
        </p:spPr>
        <p:txBody>
          <a:bodyPr wrap="square" rtlCol="0">
            <a:spAutoFit/>
          </a:bodyPr>
          <a:lstStyle/>
          <a:p>
            <a:pPr algn="ctr"/>
            <a:r>
              <a:rPr lang="en-AU" sz="2000" dirty="0"/>
              <a:t>Information Prominence</a:t>
            </a:r>
          </a:p>
        </p:txBody>
      </p:sp>
      <p:sp>
        <p:nvSpPr>
          <p:cNvPr id="8" name="TextBox 7"/>
          <p:cNvSpPr txBox="1"/>
          <p:nvPr/>
        </p:nvSpPr>
        <p:spPr>
          <a:xfrm>
            <a:off x="733425" y="4119027"/>
            <a:ext cx="7943850" cy="707886"/>
          </a:xfrm>
          <a:prstGeom prst="rect">
            <a:avLst/>
          </a:prstGeom>
          <a:solidFill>
            <a:srgbClr val="CCFF66"/>
          </a:solidFill>
          <a:ln w="9525">
            <a:solidFill>
              <a:schemeClr val="tx1"/>
            </a:solidFill>
          </a:ln>
        </p:spPr>
        <p:txBody>
          <a:bodyPr wrap="square" rtlCol="0">
            <a:spAutoFit/>
          </a:bodyPr>
          <a:lstStyle/>
          <a:p>
            <a:pPr algn="just"/>
            <a:r>
              <a:rPr lang="en-AU" sz="2000" dirty="0"/>
              <a:t>Emotions are unprompted responses that are difficult to conceal (</a:t>
            </a:r>
            <a:r>
              <a:rPr lang="en-AU" sz="2000" dirty="0" err="1"/>
              <a:t>Peretz</a:t>
            </a:r>
            <a:r>
              <a:rPr lang="en-AU" sz="2000" dirty="0"/>
              <a:t> 2001).</a:t>
            </a:r>
          </a:p>
        </p:txBody>
      </p:sp>
      <p:sp>
        <p:nvSpPr>
          <p:cNvPr id="9" name="Rectangular Callout 8"/>
          <p:cNvSpPr/>
          <p:nvPr/>
        </p:nvSpPr>
        <p:spPr bwMode="auto">
          <a:xfrm>
            <a:off x="6086474" y="3268935"/>
            <a:ext cx="2409825" cy="765840"/>
          </a:xfrm>
          <a:prstGeom prst="wedgeRectCallout">
            <a:avLst>
              <a:gd name="adj1" fmla="val -61149"/>
              <a:gd name="adj2" fmla="val 67475"/>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Reader’s attention is drawn to the information</a:t>
            </a:r>
          </a:p>
        </p:txBody>
      </p:sp>
    </p:spTree>
    <p:custDataLst>
      <p:tags r:id="rId1"/>
    </p:custDataLst>
    <p:extLst>
      <p:ext uri="{BB962C8B-B14F-4D97-AF65-F5344CB8AC3E}">
        <p14:creationId xmlns:p14="http://schemas.microsoft.com/office/powerpoint/2010/main" val="410807597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t>In-text vs reference list</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8</a:t>
            </a:fld>
            <a:endParaRPr lang="en-AU" altLang="en-US" sz="1200">
              <a:solidFill>
                <a:srgbClr val="898989"/>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880426912"/>
              </p:ext>
            </p:extLst>
          </p:nvPr>
        </p:nvGraphicFramePr>
        <p:xfrm>
          <a:off x="542925" y="1149350"/>
          <a:ext cx="8315324" cy="4328160"/>
        </p:xfrm>
        <a:graphic>
          <a:graphicData uri="http://schemas.openxmlformats.org/drawingml/2006/table">
            <a:tbl>
              <a:tblPr firstRow="1" bandRow="1">
                <a:tableStyleId>{5C22544A-7EE6-4342-B048-85BDC9FD1C3A}</a:tableStyleId>
              </a:tblPr>
              <a:tblGrid>
                <a:gridCol w="4157662">
                  <a:extLst>
                    <a:ext uri="{9D8B030D-6E8A-4147-A177-3AD203B41FA5}">
                      <a16:colId xmlns:a16="http://schemas.microsoft.com/office/drawing/2014/main" val="20000"/>
                    </a:ext>
                  </a:extLst>
                </a:gridCol>
                <a:gridCol w="4157662">
                  <a:extLst>
                    <a:ext uri="{9D8B030D-6E8A-4147-A177-3AD203B41FA5}">
                      <a16:colId xmlns:a16="http://schemas.microsoft.com/office/drawing/2014/main" val="20001"/>
                    </a:ext>
                  </a:extLst>
                </a:gridCol>
              </a:tblGrid>
              <a:tr h="370840">
                <a:tc>
                  <a:txBody>
                    <a:bodyPr/>
                    <a:lstStyle/>
                    <a:p>
                      <a:pPr algn="ctr"/>
                      <a:r>
                        <a:rPr lang="en-AU" sz="2000" dirty="0">
                          <a:solidFill>
                            <a:schemeClr val="tx1"/>
                          </a:solidFill>
                        </a:rPr>
                        <a:t>In-text citations</a:t>
                      </a:r>
                    </a:p>
                  </a:txBody>
                  <a:tcPr/>
                </a:tc>
                <a:tc>
                  <a:txBody>
                    <a:bodyPr/>
                    <a:lstStyle/>
                    <a:p>
                      <a:pPr algn="ctr"/>
                      <a:r>
                        <a:rPr lang="en-AU" sz="2000" dirty="0">
                          <a:solidFill>
                            <a:schemeClr val="tx1"/>
                          </a:solidFill>
                        </a:rPr>
                        <a:t>Reference list</a:t>
                      </a:r>
                    </a:p>
                  </a:txBody>
                  <a:tcPr/>
                </a:tc>
                <a:extLst>
                  <a:ext uri="{0D108BD9-81ED-4DB2-BD59-A6C34878D82A}">
                    <a16:rowId xmlns:a16="http://schemas.microsoft.com/office/drawing/2014/main" val="10000"/>
                  </a:ext>
                </a:extLst>
              </a:tr>
              <a:tr h="370840">
                <a:tc>
                  <a:txBody>
                    <a:bodyPr/>
                    <a:lstStyle/>
                    <a:p>
                      <a:pPr algn="just"/>
                      <a:r>
                        <a:rPr lang="en-AU" sz="1600" dirty="0"/>
                        <a:t>One problem</a:t>
                      </a:r>
                      <a:r>
                        <a:rPr lang="en-AU" sz="1600" baseline="0" dirty="0"/>
                        <a:t> with musical emotions is that the conditions for eliciting emotions appear to be different from those in everyday life. In the paradigmatic case, an emotion is aroused when an event is appraised as having the capacity to affect the goals of the perceiver somehow (Craver &amp; </a:t>
                      </a:r>
                      <a:r>
                        <a:rPr lang="en-AU" sz="1600" baseline="0" dirty="0" err="1"/>
                        <a:t>Scheier</a:t>
                      </a:r>
                      <a:r>
                        <a:rPr lang="en-AU" sz="1600" baseline="0" dirty="0"/>
                        <a:t> 1998). It has been denied by some authors that music can induce common “everyday emotions” such as sadness, happiness and anger (</a:t>
                      </a:r>
                      <a:r>
                        <a:rPr lang="en-AU" sz="1600" baseline="0" dirty="0" err="1"/>
                        <a:t>Kivy</a:t>
                      </a:r>
                      <a:r>
                        <a:rPr lang="en-AU" sz="1600" baseline="0" dirty="0"/>
                        <a:t> 1990; </a:t>
                      </a:r>
                      <a:r>
                        <a:rPr lang="en-AU" sz="1600" baseline="0" dirty="0" err="1"/>
                        <a:t>Konecni</a:t>
                      </a:r>
                      <a:r>
                        <a:rPr lang="en-AU" sz="1600" baseline="0" dirty="0"/>
                        <a:t> 2003;). It is suspected that this view rests on the assumption that such emotions need a cognitive appraisal (Scherer &amp; </a:t>
                      </a:r>
                      <a:r>
                        <a:rPr lang="en-AU" sz="1600" baseline="0" dirty="0" err="1"/>
                        <a:t>Zentner</a:t>
                      </a:r>
                      <a:r>
                        <a:rPr lang="en-AU" sz="1600" baseline="0" dirty="0"/>
                        <a:t> 2001).</a:t>
                      </a:r>
                      <a:endParaRPr lang="en-AU" sz="1600" dirty="0"/>
                    </a:p>
                  </a:txBody>
                  <a:tcPr/>
                </a:tc>
                <a:tc>
                  <a:txBody>
                    <a:bodyPr/>
                    <a:lstStyle/>
                    <a:p>
                      <a:r>
                        <a:rPr lang="en-AU" sz="1400" dirty="0"/>
                        <a:t>Carver, CS &amp; </a:t>
                      </a:r>
                      <a:r>
                        <a:rPr lang="en-AU" sz="1400" dirty="0" err="1"/>
                        <a:t>Scheier</a:t>
                      </a:r>
                      <a:r>
                        <a:rPr lang="en-AU" sz="1400" dirty="0"/>
                        <a:t>, MF 1998, </a:t>
                      </a:r>
                      <a:r>
                        <a:rPr lang="en-AU" sz="1400" i="1" dirty="0"/>
                        <a:t>On the self-regulation of behaviour</a:t>
                      </a:r>
                      <a:r>
                        <a:rPr lang="en-AU" sz="1400" i="0" dirty="0"/>
                        <a:t>,</a:t>
                      </a:r>
                      <a:r>
                        <a:rPr lang="en-AU" sz="1400" dirty="0"/>
                        <a:t> Cambridge University Press, UK. </a:t>
                      </a:r>
                    </a:p>
                    <a:p>
                      <a:endParaRPr lang="en-AU" sz="1400" dirty="0"/>
                    </a:p>
                    <a:p>
                      <a:r>
                        <a:rPr lang="en-AU" sz="1400" dirty="0" err="1"/>
                        <a:t>Kivy</a:t>
                      </a:r>
                      <a:r>
                        <a:rPr lang="en-AU" sz="1400" dirty="0"/>
                        <a:t>, P 1990. </a:t>
                      </a:r>
                      <a:r>
                        <a:rPr lang="en-AU" sz="1400" i="1" dirty="0"/>
                        <a:t>Music alone: philosophical reflections on the purely musical experience</a:t>
                      </a:r>
                      <a:r>
                        <a:rPr lang="en-AU" sz="1400" i="0" dirty="0"/>
                        <a:t>,</a:t>
                      </a:r>
                      <a:r>
                        <a:rPr lang="en-AU" sz="1400" i="0" baseline="0" dirty="0"/>
                        <a:t> </a:t>
                      </a:r>
                      <a:r>
                        <a:rPr lang="en-AU" sz="1400" dirty="0"/>
                        <a:t>Cornell University Press, US. </a:t>
                      </a:r>
                      <a:br>
                        <a:rPr lang="en-AU" sz="1400" dirty="0"/>
                      </a:br>
                      <a:endParaRPr lang="en-AU" sz="1400" dirty="0"/>
                    </a:p>
                    <a:p>
                      <a:r>
                        <a:rPr lang="en-AU" sz="1400" dirty="0" err="1"/>
                        <a:t>Konecni</a:t>
                      </a:r>
                      <a:r>
                        <a:rPr lang="en-AU" sz="1400" dirty="0"/>
                        <a:t>, VJ 2003, ‘</a:t>
                      </a:r>
                      <a:r>
                        <a:rPr lang="en-AU" sz="1400" i="0" dirty="0"/>
                        <a:t>Review of Music and emotion: theory and research’</a:t>
                      </a:r>
                      <a:r>
                        <a:rPr lang="en-AU" sz="1400" dirty="0"/>
                        <a:t>, in PN </a:t>
                      </a:r>
                      <a:r>
                        <a:rPr lang="en-AU" sz="1400" dirty="0" err="1"/>
                        <a:t>Juslin</a:t>
                      </a:r>
                      <a:r>
                        <a:rPr lang="en-AU" sz="1400" dirty="0"/>
                        <a:t> &amp; JA </a:t>
                      </a:r>
                      <a:r>
                        <a:rPr lang="en-AU" sz="1400" dirty="0" err="1"/>
                        <a:t>Sloboda</a:t>
                      </a:r>
                      <a:r>
                        <a:rPr lang="en-AU" sz="1400" dirty="0"/>
                        <a:t> (</a:t>
                      </a:r>
                      <a:r>
                        <a:rPr lang="en-AU" sz="1400" dirty="0" err="1"/>
                        <a:t>eds</a:t>
                      </a:r>
                      <a:r>
                        <a:rPr lang="en-AU" sz="1400" dirty="0"/>
                        <a:t>), </a:t>
                      </a:r>
                      <a:r>
                        <a:rPr lang="en-AU" sz="1400" i="1" dirty="0"/>
                        <a:t>Music Perception, </a:t>
                      </a:r>
                      <a:r>
                        <a:rPr lang="en-AU" sz="1400" i="0" dirty="0"/>
                        <a:t>Routledge,</a:t>
                      </a:r>
                      <a:r>
                        <a:rPr lang="en-AU" sz="1400" i="0" baseline="0" dirty="0"/>
                        <a:t> UK, pp.</a:t>
                      </a:r>
                      <a:r>
                        <a:rPr lang="en-AU" sz="1400" i="1" baseline="0" dirty="0"/>
                        <a:t> </a:t>
                      </a:r>
                      <a:r>
                        <a:rPr lang="en-AU" sz="1400" dirty="0"/>
                        <a:t>332-41. </a:t>
                      </a:r>
                    </a:p>
                    <a:p>
                      <a:endParaRPr lang="en-AU" sz="1400" dirty="0"/>
                    </a:p>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a:t>Scherer, KR &amp; </a:t>
                      </a:r>
                      <a:r>
                        <a:rPr lang="en-AU" sz="1400" dirty="0" err="1"/>
                        <a:t>Zentner</a:t>
                      </a:r>
                      <a:r>
                        <a:rPr lang="en-AU" sz="1400" dirty="0"/>
                        <a:t>, MR 2001,</a:t>
                      </a:r>
                      <a:r>
                        <a:rPr lang="en-AU" sz="1400" baseline="0" dirty="0"/>
                        <a:t> ‘</a:t>
                      </a:r>
                      <a:r>
                        <a:rPr lang="en-AU" sz="1400" dirty="0"/>
                        <a:t>Emotional effects of music: production rules’, in PN </a:t>
                      </a:r>
                      <a:r>
                        <a:rPr lang="en-AU" sz="1400" dirty="0" err="1"/>
                        <a:t>Juslin</a:t>
                      </a:r>
                      <a:r>
                        <a:rPr lang="en-AU" sz="1400" dirty="0"/>
                        <a:t> &amp; JA </a:t>
                      </a:r>
                      <a:r>
                        <a:rPr lang="en-AU" sz="1400" dirty="0" err="1"/>
                        <a:t>Sloboda</a:t>
                      </a:r>
                      <a:r>
                        <a:rPr lang="en-AU" sz="1400" dirty="0"/>
                        <a:t> (</a:t>
                      </a:r>
                      <a:r>
                        <a:rPr lang="en-AU" sz="1400" dirty="0" err="1"/>
                        <a:t>eds</a:t>
                      </a:r>
                      <a:r>
                        <a:rPr lang="en-AU" sz="1400" dirty="0"/>
                        <a:t>), </a:t>
                      </a:r>
                      <a:r>
                        <a:rPr lang="en-AU" sz="1400" i="1" dirty="0"/>
                        <a:t>Music and emotion: theory and research</a:t>
                      </a:r>
                      <a:r>
                        <a:rPr lang="en-AU" sz="1400" dirty="0"/>
                        <a:t>, Oxford University Press, UK, pp. 361-92. </a:t>
                      </a:r>
                    </a:p>
                  </a:txBody>
                  <a:tcPr/>
                </a:tc>
                <a:extLst>
                  <a:ext uri="{0D108BD9-81ED-4DB2-BD59-A6C34878D82A}">
                    <a16:rowId xmlns:a16="http://schemas.microsoft.com/office/drawing/2014/main" val="10001"/>
                  </a:ext>
                </a:extLst>
              </a:tr>
            </a:tbl>
          </a:graphicData>
        </a:graphic>
      </p:graphicFrame>
      <p:sp>
        <p:nvSpPr>
          <p:cNvPr id="11" name="Rectangle 10"/>
          <p:cNvSpPr/>
          <p:nvPr/>
        </p:nvSpPr>
        <p:spPr>
          <a:xfrm>
            <a:off x="2000248" y="5540377"/>
            <a:ext cx="6943725" cy="461665"/>
          </a:xfrm>
          <a:prstGeom prst="rect">
            <a:avLst/>
          </a:prstGeom>
        </p:spPr>
        <p:txBody>
          <a:bodyPr wrap="square">
            <a:spAutoFit/>
          </a:bodyPr>
          <a:lstStyle/>
          <a:p>
            <a:pPr lvl="0"/>
            <a:r>
              <a:rPr lang="en-AU" sz="1200" dirty="0" err="1">
                <a:solidFill>
                  <a:schemeClr val="bg1"/>
                </a:solidFill>
              </a:rPr>
              <a:t>Juslin</a:t>
            </a:r>
            <a:r>
              <a:rPr lang="en-AU" sz="1200" dirty="0">
                <a:solidFill>
                  <a:schemeClr val="bg1"/>
                </a:solidFill>
              </a:rPr>
              <a:t>, PN &amp; </a:t>
            </a:r>
            <a:r>
              <a:rPr lang="en-AU" sz="1200" dirty="0" err="1">
                <a:solidFill>
                  <a:schemeClr val="bg1"/>
                </a:solidFill>
              </a:rPr>
              <a:t>Västfjäll</a:t>
            </a:r>
            <a:r>
              <a:rPr lang="en-AU" sz="1200" dirty="0">
                <a:solidFill>
                  <a:schemeClr val="bg1"/>
                </a:solidFill>
              </a:rPr>
              <a:t>, D 2008, ‘Emotional responses to music: the need to consider underlying mechanisms’, </a:t>
            </a:r>
            <a:r>
              <a:rPr lang="en-AU" sz="1200" i="1" dirty="0" err="1">
                <a:solidFill>
                  <a:schemeClr val="bg1"/>
                </a:solidFill>
              </a:rPr>
              <a:t>Behavioral</a:t>
            </a:r>
            <a:r>
              <a:rPr lang="en-AU" sz="1200" i="1" dirty="0">
                <a:solidFill>
                  <a:schemeClr val="bg1"/>
                </a:solidFill>
              </a:rPr>
              <a:t> and Brain Sciences, </a:t>
            </a:r>
            <a:r>
              <a:rPr lang="en-AU" sz="1200" dirty="0">
                <a:solidFill>
                  <a:schemeClr val="bg1"/>
                </a:solidFill>
              </a:rPr>
              <a:t>vol. 31, no. 5, pp. 559-621.</a:t>
            </a:r>
          </a:p>
        </p:txBody>
      </p:sp>
    </p:spTree>
    <p:custDataLst>
      <p:tags r:id="rId1"/>
    </p:custDataLst>
    <p:extLst>
      <p:ext uri="{BB962C8B-B14F-4D97-AF65-F5344CB8AC3E}">
        <p14:creationId xmlns:p14="http://schemas.microsoft.com/office/powerpoint/2010/main" val="302355562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t>Some frequently asked questions</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9</a:t>
            </a:fld>
            <a:endParaRPr lang="en-AU" altLang="en-US" sz="1200">
              <a:solidFill>
                <a:srgbClr val="898989"/>
              </a:solidFill>
            </a:endParaRPr>
          </a:p>
        </p:txBody>
      </p:sp>
      <p:sp>
        <p:nvSpPr>
          <p:cNvPr id="4" name="TextBox 3"/>
          <p:cNvSpPr txBox="1"/>
          <p:nvPr/>
        </p:nvSpPr>
        <p:spPr>
          <a:xfrm>
            <a:off x="571500" y="1162050"/>
            <a:ext cx="8039100" cy="476250"/>
          </a:xfrm>
          <a:prstGeom prst="rect">
            <a:avLst/>
          </a:prstGeom>
          <a:noFill/>
          <a:ln w="6350">
            <a:solidFill>
              <a:schemeClr val="tx1"/>
            </a:solidFill>
          </a:ln>
        </p:spPr>
        <p:txBody>
          <a:bodyPr wrap="square" rtlCol="0">
            <a:spAutoFit/>
          </a:bodyPr>
          <a:lstStyle/>
          <a:p>
            <a:r>
              <a:rPr lang="en-AU" dirty="0"/>
              <a:t>Do I have to reference every sentence in the essay?</a:t>
            </a:r>
          </a:p>
        </p:txBody>
      </p:sp>
      <p:sp>
        <p:nvSpPr>
          <p:cNvPr id="5" name="TextBox 4"/>
          <p:cNvSpPr txBox="1"/>
          <p:nvPr/>
        </p:nvSpPr>
        <p:spPr>
          <a:xfrm>
            <a:off x="571500" y="1790700"/>
            <a:ext cx="8039100" cy="476250"/>
          </a:xfrm>
          <a:prstGeom prst="rect">
            <a:avLst/>
          </a:prstGeom>
          <a:noFill/>
          <a:ln w="6350">
            <a:solidFill>
              <a:schemeClr val="tx1"/>
            </a:solidFill>
          </a:ln>
        </p:spPr>
        <p:txBody>
          <a:bodyPr wrap="square" rtlCol="0">
            <a:spAutoFit/>
          </a:bodyPr>
          <a:lstStyle/>
          <a:p>
            <a:r>
              <a:rPr lang="en-AU" dirty="0"/>
              <a:t>Am I able to put my thoughts in the discussion?</a:t>
            </a:r>
          </a:p>
        </p:txBody>
      </p:sp>
      <p:sp>
        <p:nvSpPr>
          <p:cNvPr id="6" name="TextBox 5"/>
          <p:cNvSpPr txBox="1"/>
          <p:nvPr/>
        </p:nvSpPr>
        <p:spPr>
          <a:xfrm>
            <a:off x="571500" y="2419350"/>
            <a:ext cx="8039100" cy="476250"/>
          </a:xfrm>
          <a:prstGeom prst="rect">
            <a:avLst/>
          </a:prstGeom>
          <a:noFill/>
          <a:ln w="6350">
            <a:solidFill>
              <a:schemeClr val="tx1"/>
            </a:solidFill>
          </a:ln>
        </p:spPr>
        <p:txBody>
          <a:bodyPr wrap="square" rtlCol="0">
            <a:spAutoFit/>
          </a:bodyPr>
          <a:lstStyle/>
          <a:p>
            <a:r>
              <a:rPr lang="en-AU" dirty="0"/>
              <a:t>Do I have to put the page number even if I paraphrase?</a:t>
            </a:r>
          </a:p>
        </p:txBody>
      </p:sp>
      <p:sp>
        <p:nvSpPr>
          <p:cNvPr id="7" name="TextBox 6"/>
          <p:cNvSpPr txBox="1"/>
          <p:nvPr/>
        </p:nvSpPr>
        <p:spPr>
          <a:xfrm>
            <a:off x="571500" y="3009900"/>
            <a:ext cx="8039100" cy="476250"/>
          </a:xfrm>
          <a:prstGeom prst="rect">
            <a:avLst/>
          </a:prstGeom>
          <a:noFill/>
          <a:ln w="6350">
            <a:solidFill>
              <a:schemeClr val="tx1"/>
            </a:solidFill>
          </a:ln>
        </p:spPr>
        <p:txBody>
          <a:bodyPr wrap="square" rtlCol="0">
            <a:spAutoFit/>
          </a:bodyPr>
          <a:lstStyle/>
          <a:p>
            <a:r>
              <a:rPr lang="en-AU" dirty="0"/>
              <a:t>When are quotes important in the discussion?</a:t>
            </a:r>
          </a:p>
        </p:txBody>
      </p:sp>
      <p:sp>
        <p:nvSpPr>
          <p:cNvPr id="8" name="TextBox 7"/>
          <p:cNvSpPr txBox="1"/>
          <p:nvPr/>
        </p:nvSpPr>
        <p:spPr>
          <a:xfrm>
            <a:off x="571500" y="3638550"/>
            <a:ext cx="8039100" cy="830997"/>
          </a:xfrm>
          <a:prstGeom prst="rect">
            <a:avLst/>
          </a:prstGeom>
          <a:noFill/>
          <a:ln w="6350">
            <a:solidFill>
              <a:schemeClr val="tx1"/>
            </a:solidFill>
          </a:ln>
        </p:spPr>
        <p:txBody>
          <a:bodyPr wrap="square" rtlCol="0">
            <a:spAutoFit/>
          </a:bodyPr>
          <a:lstStyle/>
          <a:p>
            <a:r>
              <a:rPr lang="en-AU" dirty="0"/>
              <a:t>Do I still have to reference even if I have stated an idea in my own words?</a:t>
            </a:r>
          </a:p>
        </p:txBody>
      </p:sp>
      <p:sp>
        <p:nvSpPr>
          <p:cNvPr id="9" name="TextBox 8"/>
          <p:cNvSpPr txBox="1"/>
          <p:nvPr/>
        </p:nvSpPr>
        <p:spPr>
          <a:xfrm>
            <a:off x="571500" y="4621947"/>
            <a:ext cx="8039100" cy="461665"/>
          </a:xfrm>
          <a:prstGeom prst="rect">
            <a:avLst/>
          </a:prstGeom>
          <a:noFill/>
          <a:ln w="6350">
            <a:solidFill>
              <a:schemeClr val="tx1"/>
            </a:solidFill>
          </a:ln>
        </p:spPr>
        <p:txBody>
          <a:bodyPr wrap="square" rtlCol="0">
            <a:spAutoFit/>
          </a:bodyPr>
          <a:lstStyle/>
          <a:p>
            <a:r>
              <a:rPr lang="en-AU" dirty="0"/>
              <a:t>What if I forget to reference?</a:t>
            </a:r>
          </a:p>
        </p:txBody>
      </p:sp>
    </p:spTree>
    <p:custDataLst>
      <p:tags r:id="rId1"/>
    </p:custDataLst>
    <p:extLst>
      <p:ext uri="{BB962C8B-B14F-4D97-AF65-F5344CB8AC3E}">
        <p14:creationId xmlns:p14="http://schemas.microsoft.com/office/powerpoint/2010/main" val="742107984"/>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f93b223721e0a698611656c2f07cfe6f5dc6bdff"/>
  <p:tag name="ISPRING_RESOURCE_PATHS_HASH_PRESENTER" val="6ebe88bb67e6691831fbd527d674982528e80bc"/>
  <p:tag name="ARTICULATE_PROJECT_OPEN" val="0"/>
  <p:tag name="ARTICULATE_SLIDE_COUNT" val="1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4761</TotalTime>
  <Words>1064</Words>
  <Application>Microsoft Office PowerPoint</Application>
  <PresentationFormat>On-screen Show (4:3)</PresentationFormat>
  <Paragraphs>75</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Blank Presentation</vt:lpstr>
      <vt:lpstr>Referencing in music courses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Edmund Boey</dc:creator>
  <cp:lastModifiedBy>Anne Lonie</cp:lastModifiedBy>
  <cp:revision>274</cp:revision>
  <cp:lastPrinted>2011-11-18T03:36:14Z</cp:lastPrinted>
  <dcterms:created xsi:type="dcterms:W3CDTF">2012-06-21T06:49:01Z</dcterms:created>
  <dcterms:modified xsi:type="dcterms:W3CDTF">2019-06-05T05:45:47Z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5D46B6B1-B619-4525-877B-C747F08034A7</vt:lpwstr>
  </property>
  <property fmtid="{D5CDD505-2E9C-101B-9397-08002B2CF9AE}" pid="3" name="ArticulatePath">
    <vt:lpwstr>PERF2016 Music Genres_Referencing Workshop</vt:lpwstr>
  </property>
</Properties>
</file>