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1" r:id="rId2"/>
    <p:sldId id="322" r:id="rId3"/>
    <p:sldId id="327" r:id="rId4"/>
    <p:sldId id="323" r:id="rId5"/>
    <p:sldId id="324" r:id="rId6"/>
    <p:sldId id="325" r:id="rId7"/>
    <p:sldId id="326" r:id="rId8"/>
    <p:sldId id="328" r:id="rId9"/>
    <p:sldId id="329" r:id="rId10"/>
    <p:sldId id="330" r:id="rId11"/>
    <p:sldId id="331" r:id="rId12"/>
    <p:sldId id="332" r:id="rId13"/>
    <p:sldId id="333" r:id="rId14"/>
    <p:sldId id="334" r:id="rId15"/>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E0C2"/>
    <a:srgbClr val="F5CAFE"/>
    <a:srgbClr val="FFCC99"/>
    <a:srgbClr val="E7FEC2"/>
    <a:srgbClr val="FBE79F"/>
    <a:srgbClr val="BFD4FD"/>
    <a:srgbClr val="0000C8"/>
    <a:srgbClr val="DDF9FF"/>
    <a:srgbClr val="00349C"/>
    <a:srgbClr val="1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0024" autoAdjust="0"/>
  </p:normalViewPr>
  <p:slideViewPr>
    <p:cSldViewPr snapToGrid="0">
      <p:cViewPr varScale="1">
        <p:scale>
          <a:sx n="82" d="100"/>
          <a:sy n="82" d="100"/>
        </p:scale>
        <p:origin x="3424" y="4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a:t>
            </a:r>
            <a:r>
              <a:rPr lang="en-US" baseline="0" dirty="0"/>
              <a:t> a student you will be expected to read widely and critically in order to complete the different assessments in your study program. This requires reading from different sources, understanding what you read, identifying and synthesizing key issues from various sources and seeing their link to the overall context. You would then need to quote, paraphrase and </a:t>
            </a:r>
            <a:r>
              <a:rPr lang="en-US" baseline="0" dirty="0" err="1"/>
              <a:t>summarise</a:t>
            </a:r>
            <a:r>
              <a:rPr lang="en-US" baseline="0" dirty="0"/>
              <a:t> the information and use it in your own writing. This presentation introduces you to aspects of citing and referencing. The presentation also introduces you to what and when you need to quote, paraphrase and </a:t>
            </a:r>
            <a:r>
              <a:rPr lang="en-US" baseline="0" dirty="0" err="1"/>
              <a:t>summarise</a:t>
            </a:r>
            <a:r>
              <a:rPr lang="en-US" baseline="0" dirty="0"/>
              <a:t>.</a:t>
            </a:r>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Paraphrasing</a:t>
            </a:r>
          </a:p>
          <a:p>
            <a:endParaRPr lang="en-AU" dirty="0"/>
          </a:p>
          <a:p>
            <a:r>
              <a:rPr lang="en-AU" dirty="0"/>
              <a:t>A paraphrase is an idea taken from another source but written in one’s own words. The paraphrase can be of an oral or written source. The words from the original source must not be copied. The paraphrase is not enclosed in quotation marks. The paraphrase must be accompanied by a citation.</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82994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Paraphrasing example</a:t>
            </a:r>
          </a:p>
          <a:p>
            <a:endParaRPr lang="en-AU" dirty="0"/>
          </a:p>
          <a:p>
            <a:r>
              <a:rPr lang="en-AU" dirty="0"/>
              <a:t>On this slide you can see an example of paraphrasing. </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623071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Summarising</a:t>
            </a:r>
          </a:p>
          <a:p>
            <a:endParaRPr lang="en-AU" dirty="0"/>
          </a:p>
          <a:p>
            <a:r>
              <a:rPr lang="en-AU" dirty="0"/>
              <a:t>A summary is a condensed version of a text. It is written in the writer’s own words with only the main points. No examples are included. The summary provides a broad overview and is shorter than the original. You need to include citations of the original source when you summarise information.</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554246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Summarising example</a:t>
            </a:r>
          </a:p>
          <a:p>
            <a:endParaRPr lang="en-AU" dirty="0"/>
          </a:p>
          <a:p>
            <a:r>
              <a:rPr lang="en-AU" dirty="0"/>
              <a:t>On this slide, you can see an example of a summary.</a:t>
            </a:r>
          </a:p>
          <a:p>
            <a:endParaRPr lang="en-AU" dirty="0"/>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3806805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14: Reporting verbs</a:t>
            </a:r>
          </a:p>
          <a:p>
            <a:endParaRPr lang="en-AU" dirty="0"/>
          </a:p>
          <a:p>
            <a:r>
              <a:rPr lang="en-AU" dirty="0"/>
              <a:t>When you refer to ideas and information from others, you would be using reporting verbs to support your discussion. There are many reporting verbs that you can use. On this slide you are introduced to some of them. You can make your argument weak or strong by using the appropriate reporting verbs. </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347466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Slide 2: Citing your sources</a:t>
            </a:r>
          </a:p>
          <a:p>
            <a:endParaRPr lang="en-AU" baseline="0" dirty="0"/>
          </a:p>
          <a:p>
            <a:r>
              <a:rPr lang="en-AU" baseline="0" dirty="0"/>
              <a:t>Citing or referencing is a process for acknowledging the source of your information. This is an important process in academic writing as you are expected to acknowledge the source of your information. You also need to identify where your evidence comes so that you can encourage and enable the reader to verify the information that you have presented.  Referencing is also an important practice because by doing so, you will be adhering to academic writing conventions.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393886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Why is referencing important?</a:t>
            </a:r>
          </a:p>
          <a:p>
            <a:endParaRPr lang="en-AU" dirty="0"/>
          </a:p>
          <a:p>
            <a:r>
              <a:rPr lang="en-AU" dirty="0"/>
              <a:t>It is important to undertake good referencing practices as by doing so you will be demonstrating to your readers that a range of ideas and approaches have been sought and reflected upon. You would also be emphasising that expert and reliable information have been sought. By referencing, you will be preventing circumstances where academic misconduct can occur. These are all important aspects of academic writing and is expected of you.</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104304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Slide 4: Different referencing styles</a:t>
            </a:r>
          </a:p>
          <a:p>
            <a:endParaRPr lang="en-AU" baseline="0" dirty="0"/>
          </a:p>
          <a:p>
            <a:r>
              <a:rPr lang="en-AU" baseline="0" dirty="0"/>
              <a:t>There are different referencing styles that are used in academic writing and recommended by journal publications. Sometimes these referencing styles are specific to a particular discipline. In UniSA, the recommended referencing convention is UniSA Harvard. However, particular disciplines and schools recommend that their students use other referencing conventions. It is important that you check with your school or Program Director to ensure that you use the correct referencing conventions in your assignments.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82245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Slide 5: When to reference?</a:t>
            </a:r>
          </a:p>
          <a:p>
            <a:endParaRPr lang="en-AU" baseline="0" dirty="0"/>
          </a:p>
          <a:p>
            <a:r>
              <a:rPr lang="en-AU" baseline="0" dirty="0"/>
              <a:t>When you produce your assessment, you are expected by your instructors to present a well-researched and critical discussion. This would mean reading widely and critically and using information produced by other expert researchers and authors on the topic to defend your own point of view. When you use other people’s words, ideas or information in your assignment, you need to include in-text references.  You would generally paraphrase or summarise the information that you have obtained from other sources and you would need to reference this. A reference is also required when you quote someone else’s ideas in their exact words.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41328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Slide 6: How to reference?</a:t>
            </a:r>
          </a:p>
          <a:p>
            <a:endParaRPr lang="en-AU" baseline="0" dirty="0"/>
          </a:p>
          <a:p>
            <a:r>
              <a:rPr lang="en-AU" baseline="0" dirty="0"/>
              <a:t>You need to insert in-text reference each time you refer to ideas or information from other sources. When you reference your source, you need to include the author’s family name, the year of publication and page numbers when appropriate. What does appropriate mean? Refer to the next slide to identify when you need to include page numbers.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259651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Slide 7: When to include page numbers?</a:t>
            </a:r>
          </a:p>
          <a:p>
            <a:endParaRPr lang="en-AU" baseline="0" dirty="0"/>
          </a:p>
          <a:p>
            <a:r>
              <a:rPr lang="en-AU" baseline="0" dirty="0"/>
              <a:t>You include page numbers in your in-text citation when you use a direct quote from a particular source. You would also include page number when you summarise a key idea from a particular page. A page number is also required when you copy and/or adapt tables or figures and present specific information like dates or statistics.</a:t>
            </a:r>
          </a:p>
          <a:p>
            <a:endParaRPr lang="en-AU" baseline="0" dirty="0"/>
          </a:p>
          <a:p>
            <a:r>
              <a:rPr lang="en-AU" baseline="0" dirty="0"/>
              <a:t>You must also remember to include a reference list of all your in-text citations at the end of your assignment. The reference list provides full bibliographic details for all the sources referenced in your assignment. This helps others to locate the source if they require.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83650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When to quote?</a:t>
            </a:r>
          </a:p>
          <a:p>
            <a:endParaRPr lang="en-AU" dirty="0"/>
          </a:p>
          <a:p>
            <a:r>
              <a:rPr lang="en-AU" dirty="0"/>
              <a:t>There are instances in your discussion when you need to quote. This can be when the author of the source that you have been reading has stated the idea in a concise manner and paraphrasing the statement would change its meaning. You also quote when the author has made a strong claim and the statement would lose its impact if you changed it. Moreover, you would also quote when you cannot communicate the message in any other manner. On this slide you can see an example of how quoting of a source is undertaken.</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748360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Quoting</a:t>
            </a:r>
          </a:p>
          <a:p>
            <a:endParaRPr lang="en-AU" dirty="0"/>
          </a:p>
          <a:p>
            <a:r>
              <a:rPr lang="en-AU" dirty="0"/>
              <a:t>A quote may be of words you read or hear. The original source must be copied exactly within quotation marks. The quote must be accompanied by an in-text citation. A quote is always followed by the year of publication and page number.</a:t>
            </a:r>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27248756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a:t>Using sources from your reading to write</a:t>
            </a:r>
            <a:br>
              <a:rPr lang="en-US" dirty="0"/>
            </a:b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60B9D1-5F9E-4BD4-9C06-1B8973BB0E29}"/>
              </a:ext>
            </a:extLst>
          </p:cNvPr>
          <p:cNvSpPr>
            <a:spLocks noGrp="1"/>
          </p:cNvSpPr>
          <p:nvPr>
            <p:ph type="body" sz="quarter" idx="10"/>
          </p:nvPr>
        </p:nvSpPr>
        <p:spPr>
          <a:xfrm>
            <a:off x="409575" y="237707"/>
            <a:ext cx="8258175" cy="647700"/>
          </a:xfrm>
        </p:spPr>
        <p:txBody>
          <a:bodyPr/>
          <a:lstStyle/>
          <a:p>
            <a:r>
              <a:rPr lang="en-AU" dirty="0"/>
              <a:t>Paraphrasing</a:t>
            </a:r>
          </a:p>
        </p:txBody>
      </p:sp>
      <p:sp>
        <p:nvSpPr>
          <p:cNvPr id="3" name="Text Placeholder 2">
            <a:extLst>
              <a:ext uri="{FF2B5EF4-FFF2-40B4-BE49-F238E27FC236}">
                <a16:creationId xmlns:a16="http://schemas.microsoft.com/office/drawing/2014/main" id="{AAF87BF5-AD95-425A-A0A4-4D2CED4CCB2F}"/>
              </a:ext>
            </a:extLst>
          </p:cNvPr>
          <p:cNvSpPr>
            <a:spLocks noGrp="1"/>
          </p:cNvSpPr>
          <p:nvPr>
            <p:ph type="body" sz="quarter" idx="11"/>
          </p:nvPr>
        </p:nvSpPr>
        <p:spPr>
          <a:xfrm>
            <a:off x="442912" y="885407"/>
            <a:ext cx="8258175" cy="3306746"/>
          </a:xfrm>
        </p:spPr>
        <p:txBody>
          <a:bodyPr/>
          <a:lstStyle/>
          <a:p>
            <a:r>
              <a:rPr lang="en-AU" sz="2400" b="0" dirty="0"/>
              <a:t>A paraphrase is an idea taken from another source but written in one’s own words:</a:t>
            </a:r>
          </a:p>
          <a:p>
            <a:pPr marL="1085850" lvl="1" indent="-342900">
              <a:buFont typeface="Arial" panose="020B0604020202020204" pitchFamily="34" charset="0"/>
              <a:buChar char="•"/>
            </a:pPr>
            <a:r>
              <a:rPr lang="en-AU" sz="2000" dirty="0"/>
              <a:t>The paraphrase can be of an oral or written source</a:t>
            </a:r>
            <a:br>
              <a:rPr lang="en-AU" sz="2000" dirty="0"/>
            </a:br>
            <a:endParaRPr lang="en-AU" sz="2000" dirty="0"/>
          </a:p>
          <a:p>
            <a:pPr marL="1085850" lvl="1" indent="-342900">
              <a:buFont typeface="Arial" panose="020B0604020202020204" pitchFamily="34" charset="0"/>
              <a:buChar char="•"/>
            </a:pPr>
            <a:r>
              <a:rPr lang="en-AU" sz="2000" b="0" dirty="0"/>
              <a:t>The words from the original source must not be copied</a:t>
            </a:r>
            <a:br>
              <a:rPr lang="en-AU" sz="2000" b="0" dirty="0"/>
            </a:br>
            <a:endParaRPr lang="en-AU" sz="2000" b="0" dirty="0"/>
          </a:p>
          <a:p>
            <a:pPr marL="1085850" lvl="1" indent="-342900">
              <a:buFont typeface="Arial" panose="020B0604020202020204" pitchFamily="34" charset="0"/>
              <a:buChar char="•"/>
            </a:pPr>
            <a:r>
              <a:rPr lang="en-AU" sz="2000" dirty="0"/>
              <a:t>The paraphrase is not enclosed in quotation marks</a:t>
            </a:r>
            <a:br>
              <a:rPr lang="en-AU" sz="2000" dirty="0"/>
            </a:br>
            <a:endParaRPr lang="en-AU" sz="2000" dirty="0"/>
          </a:p>
          <a:p>
            <a:pPr marL="1085850" lvl="1" indent="-342900">
              <a:buFont typeface="Arial" panose="020B0604020202020204" pitchFamily="34" charset="0"/>
              <a:buChar char="•"/>
            </a:pPr>
            <a:r>
              <a:rPr lang="en-AU" sz="2000" b="0" dirty="0"/>
              <a:t>The paraphrase must be accompanied by a citation</a:t>
            </a:r>
            <a:endParaRPr lang="en-AU" b="0" dirty="0"/>
          </a:p>
        </p:txBody>
      </p:sp>
    </p:spTree>
    <p:extLst>
      <p:ext uri="{BB962C8B-B14F-4D97-AF65-F5344CB8AC3E}">
        <p14:creationId xmlns:p14="http://schemas.microsoft.com/office/powerpoint/2010/main" val="2349205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196652-FD6D-4692-B818-B021E20AE1D9}"/>
              </a:ext>
            </a:extLst>
          </p:cNvPr>
          <p:cNvSpPr>
            <a:spLocks noGrp="1"/>
          </p:cNvSpPr>
          <p:nvPr>
            <p:ph type="body" sz="quarter" idx="10"/>
          </p:nvPr>
        </p:nvSpPr>
        <p:spPr>
          <a:xfrm>
            <a:off x="395288" y="177416"/>
            <a:ext cx="8258175" cy="647700"/>
          </a:xfrm>
        </p:spPr>
        <p:txBody>
          <a:bodyPr/>
          <a:lstStyle/>
          <a:p>
            <a:r>
              <a:rPr lang="en-AU" dirty="0"/>
              <a:t>Paraphrasing example</a:t>
            </a:r>
          </a:p>
        </p:txBody>
      </p:sp>
      <p:sp>
        <p:nvSpPr>
          <p:cNvPr id="5" name="TextBox 1">
            <a:extLst>
              <a:ext uri="{FF2B5EF4-FFF2-40B4-BE49-F238E27FC236}">
                <a16:creationId xmlns:a16="http://schemas.microsoft.com/office/drawing/2014/main" id="{DF2ED57B-81CE-4606-BDAF-BBE96EE4E332}"/>
              </a:ext>
            </a:extLst>
          </p:cNvPr>
          <p:cNvSpPr txBox="1">
            <a:spLocks noChangeArrowheads="1"/>
          </p:cNvSpPr>
          <p:nvPr/>
        </p:nvSpPr>
        <p:spPr bwMode="auto">
          <a:xfrm>
            <a:off x="1692274" y="1077026"/>
            <a:ext cx="6048375" cy="2769989"/>
          </a:xfrm>
          <a:prstGeom prst="rect">
            <a:avLst/>
          </a:prstGeom>
          <a:solidFill>
            <a:srgbClr val="FFCC99"/>
          </a:solidFill>
          <a:ln w="12700">
            <a:solidFill>
              <a:srgbClr val="000000"/>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AU" altLang="en-US" sz="1400" b="1" dirty="0">
                <a:solidFill>
                  <a:srgbClr val="000000"/>
                </a:solidFill>
                <a:latin typeface="Calibri" pitchFamily="34" charset="0"/>
              </a:rPr>
              <a:t>Original Text</a:t>
            </a:r>
          </a:p>
          <a:p>
            <a:pPr algn="just" eaLnBrk="1" hangingPunct="1">
              <a:defRPr/>
            </a:pPr>
            <a:endParaRPr lang="en-AU" altLang="en-US" sz="1400" dirty="0">
              <a:solidFill>
                <a:srgbClr val="000000"/>
              </a:solidFill>
              <a:latin typeface="Calibri" pitchFamily="34" charset="0"/>
            </a:endParaRPr>
          </a:p>
          <a:p>
            <a:pPr algn="just" eaLnBrk="1" hangingPunct="1">
              <a:defRPr/>
            </a:pPr>
            <a:r>
              <a:rPr lang="en-AU" altLang="en-US" sz="1400" dirty="0">
                <a:solidFill>
                  <a:srgbClr val="000000"/>
                </a:solidFill>
                <a:latin typeface="+mn-lt"/>
              </a:rPr>
              <a:t>The conservative orientation to education prevailed before the 1960s with schools and teachers taking an authoritative approach and inculcating students with the dominant values, beliefs and practices of the time. Students are seen as passive recipients of this knowledge. Basically educations is seen as preparation for work (Kemmis et al. 1983). Conservative values education approach vary. They can be based on religious or secular conceptions of morality. However, they can be distinguished by their focus on preparing the student to fit or follow the conventions of the social, civil, religious or local community.</a:t>
            </a:r>
          </a:p>
          <a:p>
            <a:pPr eaLnBrk="1" hangingPunct="1">
              <a:defRPr/>
            </a:pPr>
            <a:endParaRPr lang="en-AU" altLang="en-US" sz="2000" dirty="0">
              <a:solidFill>
                <a:srgbClr val="000000"/>
              </a:solidFill>
              <a:latin typeface="Calibri" pitchFamily="34" charset="0"/>
            </a:endParaRPr>
          </a:p>
        </p:txBody>
      </p:sp>
      <p:sp>
        <p:nvSpPr>
          <p:cNvPr id="6" name="TextBox 5">
            <a:extLst>
              <a:ext uri="{FF2B5EF4-FFF2-40B4-BE49-F238E27FC236}">
                <a16:creationId xmlns:a16="http://schemas.microsoft.com/office/drawing/2014/main" id="{28C322C5-3A7D-46A3-B24E-1DD084F906E9}"/>
              </a:ext>
            </a:extLst>
          </p:cNvPr>
          <p:cNvSpPr txBox="1"/>
          <p:nvPr/>
        </p:nvSpPr>
        <p:spPr>
          <a:xfrm>
            <a:off x="1692275" y="4356100"/>
            <a:ext cx="6048375" cy="1816100"/>
          </a:xfrm>
          <a:prstGeom prst="rect">
            <a:avLst/>
          </a:prstGeom>
          <a:solidFill>
            <a:srgbClr val="FEE0C2"/>
          </a:solidFill>
          <a:ln w="19050">
            <a:solidFill>
              <a:schemeClr val="tx1"/>
            </a:solidFill>
          </a:ln>
        </p:spPr>
        <p:txBody>
          <a:bodyPr>
            <a:spAutoFit/>
          </a:bodyPr>
          <a:lstStyle/>
          <a:p>
            <a:pPr algn="just">
              <a:defRPr/>
            </a:pPr>
            <a:r>
              <a:rPr lang="en-AU" sz="1400" b="1" dirty="0">
                <a:latin typeface="+mn-lt"/>
              </a:rPr>
              <a:t>Paraphrase</a:t>
            </a:r>
          </a:p>
          <a:p>
            <a:pPr algn="just">
              <a:defRPr/>
            </a:pPr>
            <a:endParaRPr lang="en-AU" sz="1400" b="1" dirty="0">
              <a:latin typeface="+mn-lt"/>
            </a:endParaRPr>
          </a:p>
          <a:p>
            <a:pPr algn="just">
              <a:defRPr/>
            </a:pPr>
            <a:r>
              <a:rPr lang="en-AU" sz="1400" dirty="0">
                <a:latin typeface="+mn-lt"/>
              </a:rPr>
              <a:t>Education in the conservative realm took a very authorative approach in that values were always imposed on students who were seen as passive beneficiaries. Schools, generally, prepared students for work </a:t>
            </a:r>
            <a:r>
              <a:rPr lang="en-AU" sz="1400" dirty="0">
                <a:solidFill>
                  <a:srgbClr val="C00000"/>
                </a:solidFill>
                <a:latin typeface="+mn-lt"/>
              </a:rPr>
              <a:t>(Kemmis et al, cited in Jones 2009)</a:t>
            </a:r>
            <a:r>
              <a:rPr lang="en-AU" sz="1400" dirty="0">
                <a:latin typeface="+mn-lt"/>
              </a:rPr>
              <a:t>. The context of values education in the conservative approach will vary depending on what the definitions of morality is in a particular instance </a:t>
            </a:r>
            <a:r>
              <a:rPr lang="en-AU" sz="1400" dirty="0">
                <a:solidFill>
                  <a:srgbClr val="C00000"/>
                </a:solidFill>
                <a:latin typeface="+mn-lt"/>
              </a:rPr>
              <a:t>(Jones 2009)</a:t>
            </a:r>
            <a:r>
              <a:rPr lang="en-AU" sz="1400" dirty="0">
                <a:latin typeface="+mn-lt"/>
              </a:rPr>
              <a:t>.</a:t>
            </a:r>
          </a:p>
        </p:txBody>
      </p:sp>
      <p:sp>
        <p:nvSpPr>
          <p:cNvPr id="7" name="Rectangular Callout 2">
            <a:extLst>
              <a:ext uri="{FF2B5EF4-FFF2-40B4-BE49-F238E27FC236}">
                <a16:creationId xmlns:a16="http://schemas.microsoft.com/office/drawing/2014/main" id="{07DFEFFB-BF48-40D8-A64F-C5A97BE49751}"/>
              </a:ext>
            </a:extLst>
          </p:cNvPr>
          <p:cNvSpPr/>
          <p:nvPr/>
        </p:nvSpPr>
        <p:spPr>
          <a:xfrm>
            <a:off x="7740650" y="4365625"/>
            <a:ext cx="1079500" cy="609600"/>
          </a:xfrm>
          <a:prstGeom prst="wedgeRectCallout">
            <a:avLst>
              <a:gd name="adj1" fmla="val -63162"/>
              <a:gd name="adj2" fmla="val 71691"/>
            </a:avLst>
          </a:prstGeom>
          <a:solidFill>
            <a:srgbClr val="F5CA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200" b="1" dirty="0">
                <a:solidFill>
                  <a:schemeClr val="tx1"/>
                </a:solidFill>
              </a:rPr>
              <a:t>Indirect voice</a:t>
            </a:r>
          </a:p>
        </p:txBody>
      </p:sp>
      <p:sp>
        <p:nvSpPr>
          <p:cNvPr id="8" name="Rectangular Callout 3">
            <a:extLst>
              <a:ext uri="{FF2B5EF4-FFF2-40B4-BE49-F238E27FC236}">
                <a16:creationId xmlns:a16="http://schemas.microsoft.com/office/drawing/2014/main" id="{4BA9E67C-A0B0-4326-AFD7-76EE11FECBDA}"/>
              </a:ext>
            </a:extLst>
          </p:cNvPr>
          <p:cNvSpPr/>
          <p:nvPr/>
        </p:nvSpPr>
        <p:spPr>
          <a:xfrm>
            <a:off x="231112" y="3737987"/>
            <a:ext cx="1388138" cy="2211963"/>
          </a:xfrm>
          <a:prstGeom prst="wedgeRectCallout">
            <a:avLst>
              <a:gd name="adj1" fmla="val 61727"/>
              <a:gd name="adj2" fmla="val -1265"/>
            </a:avLst>
          </a:prstGeom>
          <a:solidFill>
            <a:srgbClr val="E7FEC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200" b="1" dirty="0">
                <a:solidFill>
                  <a:schemeClr val="tx1"/>
                </a:solidFill>
              </a:rPr>
              <a:t>Not too many words have been copied from the original. Text is not enclosed in quotation marks. Citation to acknowledge original source.</a:t>
            </a:r>
          </a:p>
        </p:txBody>
      </p:sp>
    </p:spTree>
    <p:extLst>
      <p:ext uri="{BB962C8B-B14F-4D97-AF65-F5344CB8AC3E}">
        <p14:creationId xmlns:p14="http://schemas.microsoft.com/office/powerpoint/2010/main" val="10534230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0C18B5-EE98-455C-8AC5-857CA2ED9928}"/>
              </a:ext>
            </a:extLst>
          </p:cNvPr>
          <p:cNvSpPr>
            <a:spLocks noGrp="1"/>
          </p:cNvSpPr>
          <p:nvPr>
            <p:ph type="body" sz="quarter" idx="10"/>
          </p:nvPr>
        </p:nvSpPr>
        <p:spPr>
          <a:xfrm>
            <a:off x="414336" y="217610"/>
            <a:ext cx="8258175" cy="647700"/>
          </a:xfrm>
        </p:spPr>
        <p:txBody>
          <a:bodyPr/>
          <a:lstStyle/>
          <a:p>
            <a:r>
              <a:rPr lang="en-AU"/>
              <a:t>Summarising</a:t>
            </a:r>
            <a:endParaRPr lang="en-AU" dirty="0"/>
          </a:p>
        </p:txBody>
      </p:sp>
      <p:sp>
        <p:nvSpPr>
          <p:cNvPr id="3" name="Text Placeholder 2">
            <a:extLst>
              <a:ext uri="{FF2B5EF4-FFF2-40B4-BE49-F238E27FC236}">
                <a16:creationId xmlns:a16="http://schemas.microsoft.com/office/drawing/2014/main" id="{47FD4D52-E97C-4619-B595-F472253B75EA}"/>
              </a:ext>
            </a:extLst>
          </p:cNvPr>
          <p:cNvSpPr>
            <a:spLocks noGrp="1"/>
          </p:cNvSpPr>
          <p:nvPr>
            <p:ph type="body" sz="quarter" idx="11"/>
          </p:nvPr>
        </p:nvSpPr>
        <p:spPr>
          <a:xfrm>
            <a:off x="414337" y="1295399"/>
            <a:ext cx="8258175" cy="4106917"/>
          </a:xfrm>
        </p:spPr>
        <p:txBody>
          <a:bodyPr/>
          <a:lstStyle/>
          <a:p>
            <a:r>
              <a:rPr lang="en-AU" sz="2400" b="0" dirty="0"/>
              <a:t>A summary is a condensed version of a text:</a:t>
            </a:r>
            <a:br>
              <a:rPr lang="en-AU" sz="2400" b="0" dirty="0"/>
            </a:br>
            <a:endParaRPr lang="en-AU" sz="2400" b="0" dirty="0"/>
          </a:p>
          <a:p>
            <a:pPr marL="342900" indent="-342900">
              <a:buFont typeface="Arial" panose="020B0604020202020204" pitchFamily="34" charset="0"/>
              <a:buChar char="•"/>
            </a:pPr>
            <a:r>
              <a:rPr lang="en-AU" b="0" dirty="0"/>
              <a:t>in the writer’s own words.</a:t>
            </a:r>
            <a:br>
              <a:rPr lang="en-AU" b="0" dirty="0"/>
            </a:br>
            <a:endParaRPr lang="en-AU" b="0" dirty="0"/>
          </a:p>
          <a:p>
            <a:pPr marL="342900" indent="-342900">
              <a:buFont typeface="Arial" panose="020B0604020202020204" pitchFamily="34" charset="0"/>
              <a:buChar char="•"/>
            </a:pPr>
            <a:r>
              <a:rPr lang="en-AU" b="0" dirty="0"/>
              <a:t>with only the main points and no details (examples) included.</a:t>
            </a:r>
            <a:br>
              <a:rPr lang="en-AU" b="0" dirty="0"/>
            </a:br>
            <a:endParaRPr lang="en-AU" b="0" dirty="0"/>
          </a:p>
          <a:p>
            <a:pPr marL="342900" indent="-342900">
              <a:buFont typeface="Arial" panose="020B0604020202020204" pitchFamily="34" charset="0"/>
              <a:buChar char="•"/>
            </a:pPr>
            <a:r>
              <a:rPr lang="en-AU" b="0" dirty="0"/>
              <a:t>that provides a broad overview and is shorter than the original.</a:t>
            </a:r>
            <a:br>
              <a:rPr lang="en-AU" b="0" dirty="0"/>
            </a:br>
            <a:endParaRPr lang="en-AU" b="0" dirty="0"/>
          </a:p>
          <a:p>
            <a:pPr marL="342900" indent="-342900">
              <a:buFont typeface="Arial" panose="020B0604020202020204" pitchFamily="34" charset="0"/>
              <a:buChar char="•"/>
            </a:pPr>
            <a:r>
              <a:rPr lang="en-AU" b="0" dirty="0"/>
              <a:t>with citations of the original source.</a:t>
            </a:r>
          </a:p>
          <a:p>
            <a:pPr marL="342900" indent="-342900">
              <a:buFont typeface="Arial" panose="020B0604020202020204" pitchFamily="34" charset="0"/>
              <a:buChar char="•"/>
            </a:pPr>
            <a:endParaRPr lang="en-AU" b="0" dirty="0"/>
          </a:p>
          <a:p>
            <a:endParaRPr lang="en-AU" sz="2400" b="0" dirty="0"/>
          </a:p>
        </p:txBody>
      </p:sp>
    </p:spTree>
    <p:extLst>
      <p:ext uri="{BB962C8B-B14F-4D97-AF65-F5344CB8AC3E}">
        <p14:creationId xmlns:p14="http://schemas.microsoft.com/office/powerpoint/2010/main" val="189675944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F8E638-148C-4181-A0B7-2269B23C1DC5}"/>
              </a:ext>
            </a:extLst>
          </p:cNvPr>
          <p:cNvSpPr>
            <a:spLocks noGrp="1"/>
          </p:cNvSpPr>
          <p:nvPr>
            <p:ph type="body" sz="quarter" idx="10"/>
          </p:nvPr>
        </p:nvSpPr>
        <p:spPr/>
        <p:txBody>
          <a:bodyPr/>
          <a:lstStyle/>
          <a:p>
            <a:r>
              <a:rPr lang="en-AU" dirty="0"/>
              <a:t>Summarising example</a:t>
            </a:r>
          </a:p>
        </p:txBody>
      </p:sp>
      <p:sp>
        <p:nvSpPr>
          <p:cNvPr id="3" name="Text Placeholder 2">
            <a:extLst>
              <a:ext uri="{FF2B5EF4-FFF2-40B4-BE49-F238E27FC236}">
                <a16:creationId xmlns:a16="http://schemas.microsoft.com/office/drawing/2014/main" id="{28F2219C-26D8-4231-8747-9162371ED987}"/>
              </a:ext>
            </a:extLst>
          </p:cNvPr>
          <p:cNvSpPr>
            <a:spLocks noGrp="1"/>
          </p:cNvSpPr>
          <p:nvPr>
            <p:ph type="body" sz="quarter" idx="11"/>
          </p:nvPr>
        </p:nvSpPr>
        <p:spPr>
          <a:xfrm>
            <a:off x="414337" y="1295399"/>
            <a:ext cx="8258175" cy="3907221"/>
          </a:xfrm>
        </p:spPr>
        <p:txBody>
          <a:bodyPr/>
          <a:lstStyle/>
          <a:p>
            <a:endParaRPr lang="en-AU" dirty="0"/>
          </a:p>
        </p:txBody>
      </p:sp>
      <p:sp>
        <p:nvSpPr>
          <p:cNvPr id="4" name="TextBox 3">
            <a:extLst>
              <a:ext uri="{FF2B5EF4-FFF2-40B4-BE49-F238E27FC236}">
                <a16:creationId xmlns:a16="http://schemas.microsoft.com/office/drawing/2014/main" id="{6E14F3FE-A9A0-47FD-BD86-CA93BC831B01}"/>
              </a:ext>
            </a:extLst>
          </p:cNvPr>
          <p:cNvSpPr txBox="1"/>
          <p:nvPr/>
        </p:nvSpPr>
        <p:spPr>
          <a:xfrm>
            <a:off x="1082567" y="1462854"/>
            <a:ext cx="6963760" cy="954107"/>
          </a:xfrm>
          <a:prstGeom prst="rect">
            <a:avLst/>
          </a:prstGeom>
          <a:solidFill>
            <a:srgbClr val="FFCC99"/>
          </a:solidFill>
          <a:ln w="19050">
            <a:solidFill>
              <a:schemeClr val="tx1"/>
            </a:solidFill>
          </a:ln>
        </p:spPr>
        <p:txBody>
          <a:bodyPr wrap="square">
            <a:spAutoFit/>
          </a:bodyPr>
          <a:lstStyle/>
          <a:p>
            <a:pPr>
              <a:defRPr/>
            </a:pPr>
            <a:r>
              <a:rPr lang="en-AU" altLang="en-US" sz="1400" dirty="0">
                <a:solidFill>
                  <a:srgbClr val="000000"/>
                </a:solidFill>
                <a:latin typeface="+mn-lt"/>
              </a:rPr>
              <a:t>If key scenes from a novel are pruned for film, audiences often react negatively. However, fidelity is not an appropriate measure for evaluating a film adaptation’s success, as numerous scholars concur </a:t>
            </a:r>
            <a:r>
              <a:rPr lang="en-AU" altLang="en-US" sz="1400" dirty="0">
                <a:solidFill>
                  <a:srgbClr val="C00000"/>
                </a:solidFill>
                <a:latin typeface="+mn-lt"/>
              </a:rPr>
              <a:t>(Desmond &amp; Hawkes 2006; Leitch 2008; McFarlane 1996; Miller &amp; Stam 2004)</a:t>
            </a:r>
            <a:r>
              <a:rPr lang="en-AU" altLang="en-US" sz="1400" dirty="0">
                <a:solidFill>
                  <a:srgbClr val="000000"/>
                </a:solidFill>
                <a:latin typeface="+mn-lt"/>
              </a:rPr>
              <a:t>. </a:t>
            </a:r>
            <a:endParaRPr lang="en-AU" sz="1400" dirty="0">
              <a:latin typeface="+mn-lt"/>
            </a:endParaRPr>
          </a:p>
        </p:txBody>
      </p:sp>
      <p:sp>
        <p:nvSpPr>
          <p:cNvPr id="5" name="Rectangular Callout 2">
            <a:extLst>
              <a:ext uri="{FF2B5EF4-FFF2-40B4-BE49-F238E27FC236}">
                <a16:creationId xmlns:a16="http://schemas.microsoft.com/office/drawing/2014/main" id="{372B81BE-72F9-4F6B-94AF-3BA9AC0279A0}"/>
              </a:ext>
            </a:extLst>
          </p:cNvPr>
          <p:cNvSpPr/>
          <p:nvPr/>
        </p:nvSpPr>
        <p:spPr>
          <a:xfrm>
            <a:off x="639654" y="2611668"/>
            <a:ext cx="2160588" cy="1666042"/>
          </a:xfrm>
          <a:prstGeom prst="wedgeRectCallout">
            <a:avLst>
              <a:gd name="adj1" fmla="val 94600"/>
              <a:gd name="adj2" fmla="val -63177"/>
            </a:avLst>
          </a:prstGeom>
          <a:solidFill>
            <a:srgbClr val="E7FEC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schemeClr val="tx1"/>
                </a:solidFill>
              </a:rPr>
              <a:t>The writer has consulted different sources on the topic and has summarised the main theme that has been discussed by different researchers.</a:t>
            </a:r>
          </a:p>
        </p:txBody>
      </p:sp>
    </p:spTree>
    <p:extLst>
      <p:ext uri="{BB962C8B-B14F-4D97-AF65-F5344CB8AC3E}">
        <p14:creationId xmlns:p14="http://schemas.microsoft.com/office/powerpoint/2010/main" val="41171337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4E8A9A-DB84-4292-BC8D-2A0C1D737D81}"/>
              </a:ext>
            </a:extLst>
          </p:cNvPr>
          <p:cNvSpPr>
            <a:spLocks noGrp="1"/>
          </p:cNvSpPr>
          <p:nvPr>
            <p:ph type="body" sz="quarter" idx="10"/>
          </p:nvPr>
        </p:nvSpPr>
        <p:spPr>
          <a:xfrm>
            <a:off x="414336" y="165866"/>
            <a:ext cx="8258175" cy="647700"/>
          </a:xfrm>
        </p:spPr>
        <p:txBody>
          <a:bodyPr/>
          <a:lstStyle/>
          <a:p>
            <a:r>
              <a:rPr lang="en-AU" dirty="0"/>
              <a:t>Reporting verbs</a:t>
            </a:r>
          </a:p>
        </p:txBody>
      </p:sp>
      <p:pic>
        <p:nvPicPr>
          <p:cNvPr id="4" name="Picture 2">
            <a:extLst>
              <a:ext uri="{FF2B5EF4-FFF2-40B4-BE49-F238E27FC236}">
                <a16:creationId xmlns:a16="http://schemas.microsoft.com/office/drawing/2014/main" id="{828F742F-38D7-4275-8316-D48D70A03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43" y="966459"/>
            <a:ext cx="6371926" cy="4925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ular Callout 2">
            <a:extLst>
              <a:ext uri="{FF2B5EF4-FFF2-40B4-BE49-F238E27FC236}">
                <a16:creationId xmlns:a16="http://schemas.microsoft.com/office/drawing/2014/main" id="{0ABC6BB2-0F3D-40C9-880E-E6C6171A8E2B}"/>
              </a:ext>
            </a:extLst>
          </p:cNvPr>
          <p:cNvSpPr/>
          <p:nvPr/>
        </p:nvSpPr>
        <p:spPr>
          <a:xfrm>
            <a:off x="7069627" y="3276107"/>
            <a:ext cx="1565275" cy="1548141"/>
          </a:xfrm>
          <a:prstGeom prst="wedgeRectCallout">
            <a:avLst>
              <a:gd name="adj1" fmla="val -77221"/>
              <a:gd name="adj2" fmla="val -34573"/>
            </a:avLst>
          </a:prstGeom>
          <a:solidFill>
            <a:srgbClr val="F5CA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schemeClr val="tx1"/>
                </a:solidFill>
              </a:rPr>
              <a:t>Where you place your references can add/reduce the strength of argument (author prominence)</a:t>
            </a:r>
          </a:p>
        </p:txBody>
      </p:sp>
      <p:sp>
        <p:nvSpPr>
          <p:cNvPr id="6" name="Rectangle 5">
            <a:extLst>
              <a:ext uri="{FF2B5EF4-FFF2-40B4-BE49-F238E27FC236}">
                <a16:creationId xmlns:a16="http://schemas.microsoft.com/office/drawing/2014/main" id="{0717502B-C11E-4BBF-ACC5-DFCC67956686}"/>
              </a:ext>
            </a:extLst>
          </p:cNvPr>
          <p:cNvSpPr/>
          <p:nvPr/>
        </p:nvSpPr>
        <p:spPr>
          <a:xfrm>
            <a:off x="1918631" y="1063187"/>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W</a:t>
            </a:r>
          </a:p>
        </p:txBody>
      </p:sp>
      <p:sp>
        <p:nvSpPr>
          <p:cNvPr id="7" name="Rectangle 6">
            <a:extLst>
              <a:ext uri="{FF2B5EF4-FFF2-40B4-BE49-F238E27FC236}">
                <a16:creationId xmlns:a16="http://schemas.microsoft.com/office/drawing/2014/main" id="{2716307C-5800-4820-9FAF-FCED23774646}"/>
              </a:ext>
            </a:extLst>
          </p:cNvPr>
          <p:cNvSpPr/>
          <p:nvPr/>
        </p:nvSpPr>
        <p:spPr>
          <a:xfrm>
            <a:off x="1918631" y="1375815"/>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N</a:t>
            </a:r>
          </a:p>
        </p:txBody>
      </p:sp>
      <p:sp>
        <p:nvSpPr>
          <p:cNvPr id="8" name="Rectangle 7">
            <a:extLst>
              <a:ext uri="{FF2B5EF4-FFF2-40B4-BE49-F238E27FC236}">
                <a16:creationId xmlns:a16="http://schemas.microsoft.com/office/drawing/2014/main" id="{8EF1C4A2-98E5-406D-9B18-A2A896BA67C4}"/>
              </a:ext>
            </a:extLst>
          </p:cNvPr>
          <p:cNvSpPr/>
          <p:nvPr/>
        </p:nvSpPr>
        <p:spPr>
          <a:xfrm>
            <a:off x="1918631" y="1720986"/>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9" name="Rectangle 8">
            <a:extLst>
              <a:ext uri="{FF2B5EF4-FFF2-40B4-BE49-F238E27FC236}">
                <a16:creationId xmlns:a16="http://schemas.microsoft.com/office/drawing/2014/main" id="{54077574-1F6B-4F96-A5DF-24C53CA48A9D}"/>
              </a:ext>
            </a:extLst>
          </p:cNvPr>
          <p:cNvSpPr/>
          <p:nvPr/>
        </p:nvSpPr>
        <p:spPr>
          <a:xfrm>
            <a:off x="1918630" y="2066157"/>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0" name="Rectangle 9">
            <a:extLst>
              <a:ext uri="{FF2B5EF4-FFF2-40B4-BE49-F238E27FC236}">
                <a16:creationId xmlns:a16="http://schemas.microsoft.com/office/drawing/2014/main" id="{2425E742-FF92-40A5-9F71-8A4A8450C955}"/>
              </a:ext>
            </a:extLst>
          </p:cNvPr>
          <p:cNvSpPr/>
          <p:nvPr/>
        </p:nvSpPr>
        <p:spPr>
          <a:xfrm>
            <a:off x="1918631" y="2687678"/>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11" name="Rectangle 10">
            <a:extLst>
              <a:ext uri="{FF2B5EF4-FFF2-40B4-BE49-F238E27FC236}">
                <a16:creationId xmlns:a16="http://schemas.microsoft.com/office/drawing/2014/main" id="{2D547996-1374-4FA8-A29B-7D508EF29821}"/>
              </a:ext>
            </a:extLst>
          </p:cNvPr>
          <p:cNvSpPr/>
          <p:nvPr/>
        </p:nvSpPr>
        <p:spPr>
          <a:xfrm>
            <a:off x="1912280" y="3012431"/>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12" name="Rectangle 11">
            <a:extLst>
              <a:ext uri="{FF2B5EF4-FFF2-40B4-BE49-F238E27FC236}">
                <a16:creationId xmlns:a16="http://schemas.microsoft.com/office/drawing/2014/main" id="{40E70B74-6CA9-483C-9E6D-7BAA81C5867A}"/>
              </a:ext>
            </a:extLst>
          </p:cNvPr>
          <p:cNvSpPr/>
          <p:nvPr/>
        </p:nvSpPr>
        <p:spPr>
          <a:xfrm>
            <a:off x="1920218" y="2366709"/>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3" name="Rectangle 12">
            <a:extLst>
              <a:ext uri="{FF2B5EF4-FFF2-40B4-BE49-F238E27FC236}">
                <a16:creationId xmlns:a16="http://schemas.microsoft.com/office/drawing/2014/main" id="{927465A3-A6B9-4996-9041-259D905D0222}"/>
              </a:ext>
            </a:extLst>
          </p:cNvPr>
          <p:cNvSpPr/>
          <p:nvPr/>
        </p:nvSpPr>
        <p:spPr>
          <a:xfrm>
            <a:off x="1893229" y="4345924"/>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4" name="Rectangle 13">
            <a:extLst>
              <a:ext uri="{FF2B5EF4-FFF2-40B4-BE49-F238E27FC236}">
                <a16:creationId xmlns:a16="http://schemas.microsoft.com/office/drawing/2014/main" id="{080D2916-8EAD-45BF-868C-C978A195E730}"/>
              </a:ext>
            </a:extLst>
          </p:cNvPr>
          <p:cNvSpPr/>
          <p:nvPr/>
        </p:nvSpPr>
        <p:spPr>
          <a:xfrm>
            <a:off x="1893230" y="4636922"/>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5" name="Rectangle 14">
            <a:extLst>
              <a:ext uri="{FF2B5EF4-FFF2-40B4-BE49-F238E27FC236}">
                <a16:creationId xmlns:a16="http://schemas.microsoft.com/office/drawing/2014/main" id="{98BB8B55-CB00-46A9-9EB0-D07FB6F3CEAE}"/>
              </a:ext>
            </a:extLst>
          </p:cNvPr>
          <p:cNvSpPr/>
          <p:nvPr/>
        </p:nvSpPr>
        <p:spPr>
          <a:xfrm>
            <a:off x="1913867" y="4973275"/>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6" name="Rectangle 15">
            <a:extLst>
              <a:ext uri="{FF2B5EF4-FFF2-40B4-BE49-F238E27FC236}">
                <a16:creationId xmlns:a16="http://schemas.microsoft.com/office/drawing/2014/main" id="{B638C66A-EC16-4957-A0F0-7889FAF6D48D}"/>
              </a:ext>
            </a:extLst>
          </p:cNvPr>
          <p:cNvSpPr/>
          <p:nvPr/>
        </p:nvSpPr>
        <p:spPr>
          <a:xfrm>
            <a:off x="1923009" y="5317671"/>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7" name="Rectangle 16">
            <a:extLst>
              <a:ext uri="{FF2B5EF4-FFF2-40B4-BE49-F238E27FC236}">
                <a16:creationId xmlns:a16="http://schemas.microsoft.com/office/drawing/2014/main" id="{FFCC7CBB-B9B5-410E-93F8-32063D5428C4}"/>
              </a:ext>
            </a:extLst>
          </p:cNvPr>
          <p:cNvSpPr/>
          <p:nvPr/>
        </p:nvSpPr>
        <p:spPr>
          <a:xfrm>
            <a:off x="1913867" y="5610017"/>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8" name="Rectangle 17">
            <a:extLst>
              <a:ext uri="{FF2B5EF4-FFF2-40B4-BE49-F238E27FC236}">
                <a16:creationId xmlns:a16="http://schemas.microsoft.com/office/drawing/2014/main" id="{1D0D8C80-705C-40A1-BF59-1C2F6F98F45D}"/>
              </a:ext>
            </a:extLst>
          </p:cNvPr>
          <p:cNvSpPr/>
          <p:nvPr/>
        </p:nvSpPr>
        <p:spPr>
          <a:xfrm>
            <a:off x="5563090" y="1345533"/>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19" name="Rectangle 18">
            <a:extLst>
              <a:ext uri="{FF2B5EF4-FFF2-40B4-BE49-F238E27FC236}">
                <a16:creationId xmlns:a16="http://schemas.microsoft.com/office/drawing/2014/main" id="{50B746CC-537D-482B-AA47-CEB4E8150E41}"/>
              </a:ext>
            </a:extLst>
          </p:cNvPr>
          <p:cNvSpPr/>
          <p:nvPr/>
        </p:nvSpPr>
        <p:spPr>
          <a:xfrm>
            <a:off x="5563091" y="3321050"/>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20" name="Rectangle 19">
            <a:extLst>
              <a:ext uri="{FF2B5EF4-FFF2-40B4-BE49-F238E27FC236}">
                <a16:creationId xmlns:a16="http://schemas.microsoft.com/office/drawing/2014/main" id="{431A5356-7627-4E73-84F2-83175C70B254}"/>
              </a:ext>
            </a:extLst>
          </p:cNvPr>
          <p:cNvSpPr/>
          <p:nvPr/>
        </p:nvSpPr>
        <p:spPr>
          <a:xfrm>
            <a:off x="5563090" y="3638592"/>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21" name="Rectangle 20">
            <a:extLst>
              <a:ext uri="{FF2B5EF4-FFF2-40B4-BE49-F238E27FC236}">
                <a16:creationId xmlns:a16="http://schemas.microsoft.com/office/drawing/2014/main" id="{341A8A7D-720C-4C6A-96CC-88B45487BDF2}"/>
              </a:ext>
            </a:extLst>
          </p:cNvPr>
          <p:cNvSpPr/>
          <p:nvPr/>
        </p:nvSpPr>
        <p:spPr>
          <a:xfrm>
            <a:off x="5561503" y="4016660"/>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22" name="Rectangle 21">
            <a:extLst>
              <a:ext uri="{FF2B5EF4-FFF2-40B4-BE49-F238E27FC236}">
                <a16:creationId xmlns:a16="http://schemas.microsoft.com/office/drawing/2014/main" id="{5E4FB8D3-F8FE-4B3C-9462-5B5F8F0357D2}"/>
              </a:ext>
            </a:extLst>
          </p:cNvPr>
          <p:cNvSpPr/>
          <p:nvPr/>
        </p:nvSpPr>
        <p:spPr>
          <a:xfrm>
            <a:off x="5567307" y="4973275"/>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23" name="Rectangle 22">
            <a:extLst>
              <a:ext uri="{FF2B5EF4-FFF2-40B4-BE49-F238E27FC236}">
                <a16:creationId xmlns:a16="http://schemas.microsoft.com/office/drawing/2014/main" id="{12610478-7F85-4F1B-A558-B1CBDB52113C}"/>
              </a:ext>
            </a:extLst>
          </p:cNvPr>
          <p:cNvSpPr/>
          <p:nvPr/>
        </p:nvSpPr>
        <p:spPr>
          <a:xfrm>
            <a:off x="1925581" y="3359769"/>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24" name="Rectangle 23">
            <a:extLst>
              <a:ext uri="{FF2B5EF4-FFF2-40B4-BE49-F238E27FC236}">
                <a16:creationId xmlns:a16="http://schemas.microsoft.com/office/drawing/2014/main" id="{F564AD1E-C02F-4063-B4ED-916ACE7DA2C8}"/>
              </a:ext>
            </a:extLst>
          </p:cNvPr>
          <p:cNvSpPr/>
          <p:nvPr/>
        </p:nvSpPr>
        <p:spPr>
          <a:xfrm>
            <a:off x="1912280" y="3680254"/>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25" name="Rectangle 24">
            <a:extLst>
              <a:ext uri="{FF2B5EF4-FFF2-40B4-BE49-F238E27FC236}">
                <a16:creationId xmlns:a16="http://schemas.microsoft.com/office/drawing/2014/main" id="{8E65A380-7C36-48E1-AE63-7ADDCDDEB4AA}"/>
              </a:ext>
            </a:extLst>
          </p:cNvPr>
          <p:cNvSpPr/>
          <p:nvPr/>
        </p:nvSpPr>
        <p:spPr>
          <a:xfrm>
            <a:off x="1912280" y="3986330"/>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26" name="Rectangle 25">
            <a:extLst>
              <a:ext uri="{FF2B5EF4-FFF2-40B4-BE49-F238E27FC236}">
                <a16:creationId xmlns:a16="http://schemas.microsoft.com/office/drawing/2014/main" id="{D688EC62-EC92-4765-BB58-99A56803F8FD}"/>
              </a:ext>
            </a:extLst>
          </p:cNvPr>
          <p:cNvSpPr/>
          <p:nvPr/>
        </p:nvSpPr>
        <p:spPr>
          <a:xfrm>
            <a:off x="5563090" y="1020529"/>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27" name="Rectangle 26">
            <a:extLst>
              <a:ext uri="{FF2B5EF4-FFF2-40B4-BE49-F238E27FC236}">
                <a16:creationId xmlns:a16="http://schemas.microsoft.com/office/drawing/2014/main" id="{68A6FD9A-88BC-44AB-AB8C-72D9387C1E8A}"/>
              </a:ext>
            </a:extLst>
          </p:cNvPr>
          <p:cNvSpPr/>
          <p:nvPr/>
        </p:nvSpPr>
        <p:spPr>
          <a:xfrm>
            <a:off x="5563090" y="2653456"/>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28" name="Rectangle 27">
            <a:extLst>
              <a:ext uri="{FF2B5EF4-FFF2-40B4-BE49-F238E27FC236}">
                <a16:creationId xmlns:a16="http://schemas.microsoft.com/office/drawing/2014/main" id="{E878DCEE-4D28-4235-81D0-0BDDF871B5A2}"/>
              </a:ext>
            </a:extLst>
          </p:cNvPr>
          <p:cNvSpPr/>
          <p:nvPr/>
        </p:nvSpPr>
        <p:spPr>
          <a:xfrm>
            <a:off x="5561503" y="4634219"/>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29" name="Rectangle 28">
            <a:extLst>
              <a:ext uri="{FF2B5EF4-FFF2-40B4-BE49-F238E27FC236}">
                <a16:creationId xmlns:a16="http://schemas.microsoft.com/office/drawing/2014/main" id="{E3B70D99-086A-49C5-A739-F55E79398D93}"/>
              </a:ext>
            </a:extLst>
          </p:cNvPr>
          <p:cNvSpPr/>
          <p:nvPr/>
        </p:nvSpPr>
        <p:spPr>
          <a:xfrm>
            <a:off x="5561503" y="5648222"/>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30" name="Rectangle 29">
            <a:extLst>
              <a:ext uri="{FF2B5EF4-FFF2-40B4-BE49-F238E27FC236}">
                <a16:creationId xmlns:a16="http://schemas.microsoft.com/office/drawing/2014/main" id="{B9D2F937-A31A-4972-9D26-ED954469219A}"/>
              </a:ext>
            </a:extLst>
          </p:cNvPr>
          <p:cNvSpPr/>
          <p:nvPr/>
        </p:nvSpPr>
        <p:spPr>
          <a:xfrm>
            <a:off x="5561503" y="1719466"/>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W</a:t>
            </a:r>
          </a:p>
        </p:txBody>
      </p:sp>
      <p:sp>
        <p:nvSpPr>
          <p:cNvPr id="31" name="Rectangle 30">
            <a:extLst>
              <a:ext uri="{FF2B5EF4-FFF2-40B4-BE49-F238E27FC236}">
                <a16:creationId xmlns:a16="http://schemas.microsoft.com/office/drawing/2014/main" id="{1984611C-2A12-4684-B45B-955989EF7335}"/>
              </a:ext>
            </a:extLst>
          </p:cNvPr>
          <p:cNvSpPr/>
          <p:nvPr/>
        </p:nvSpPr>
        <p:spPr>
          <a:xfrm>
            <a:off x="5561503" y="2046815"/>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W</a:t>
            </a:r>
          </a:p>
        </p:txBody>
      </p:sp>
      <p:sp>
        <p:nvSpPr>
          <p:cNvPr id="32" name="Rectangle 31">
            <a:extLst>
              <a:ext uri="{FF2B5EF4-FFF2-40B4-BE49-F238E27FC236}">
                <a16:creationId xmlns:a16="http://schemas.microsoft.com/office/drawing/2014/main" id="{9952DDAD-DAEE-48B5-A072-8B8C82258374}"/>
              </a:ext>
            </a:extLst>
          </p:cNvPr>
          <p:cNvSpPr/>
          <p:nvPr/>
        </p:nvSpPr>
        <p:spPr>
          <a:xfrm>
            <a:off x="5561503" y="2330669"/>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W</a:t>
            </a:r>
          </a:p>
        </p:txBody>
      </p:sp>
      <p:sp>
        <p:nvSpPr>
          <p:cNvPr id="33" name="Rectangle 32">
            <a:extLst>
              <a:ext uri="{FF2B5EF4-FFF2-40B4-BE49-F238E27FC236}">
                <a16:creationId xmlns:a16="http://schemas.microsoft.com/office/drawing/2014/main" id="{1CEEB806-8441-43F1-BB74-2B95C1596FAC}"/>
              </a:ext>
            </a:extLst>
          </p:cNvPr>
          <p:cNvSpPr/>
          <p:nvPr/>
        </p:nvSpPr>
        <p:spPr>
          <a:xfrm>
            <a:off x="5561503" y="3003430"/>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W</a:t>
            </a:r>
          </a:p>
        </p:txBody>
      </p:sp>
      <p:sp>
        <p:nvSpPr>
          <p:cNvPr id="34" name="Rectangle 33">
            <a:extLst>
              <a:ext uri="{FF2B5EF4-FFF2-40B4-BE49-F238E27FC236}">
                <a16:creationId xmlns:a16="http://schemas.microsoft.com/office/drawing/2014/main" id="{38E27B0B-649A-4B42-852A-A7A4294485FA}"/>
              </a:ext>
            </a:extLst>
          </p:cNvPr>
          <p:cNvSpPr/>
          <p:nvPr/>
        </p:nvSpPr>
        <p:spPr>
          <a:xfrm>
            <a:off x="5561503" y="5304220"/>
            <a:ext cx="360362"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rgbClr val="C00000"/>
                </a:solidFill>
              </a:rPr>
              <a:t>W</a:t>
            </a:r>
          </a:p>
        </p:txBody>
      </p:sp>
      <p:sp>
        <p:nvSpPr>
          <p:cNvPr id="35" name="Rectangle 34">
            <a:extLst>
              <a:ext uri="{FF2B5EF4-FFF2-40B4-BE49-F238E27FC236}">
                <a16:creationId xmlns:a16="http://schemas.microsoft.com/office/drawing/2014/main" id="{C4B674F3-885D-4B3D-B1C7-6194202EEEEC}"/>
              </a:ext>
            </a:extLst>
          </p:cNvPr>
          <p:cNvSpPr/>
          <p:nvPr/>
        </p:nvSpPr>
        <p:spPr>
          <a:xfrm>
            <a:off x="5561503" y="4316677"/>
            <a:ext cx="358775"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36" name="Rectangle 35">
            <a:extLst>
              <a:ext uri="{FF2B5EF4-FFF2-40B4-BE49-F238E27FC236}">
                <a16:creationId xmlns:a16="http://schemas.microsoft.com/office/drawing/2014/main" id="{BC695232-42CB-4E60-8994-24A356BBB64E}"/>
              </a:ext>
            </a:extLst>
          </p:cNvPr>
          <p:cNvSpPr/>
          <p:nvPr/>
        </p:nvSpPr>
        <p:spPr>
          <a:xfrm>
            <a:off x="7069627" y="1208039"/>
            <a:ext cx="360363"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W</a:t>
            </a:r>
          </a:p>
        </p:txBody>
      </p:sp>
      <p:sp>
        <p:nvSpPr>
          <p:cNvPr id="37" name="Rectangle 36">
            <a:extLst>
              <a:ext uri="{FF2B5EF4-FFF2-40B4-BE49-F238E27FC236}">
                <a16:creationId xmlns:a16="http://schemas.microsoft.com/office/drawing/2014/main" id="{1FE9E93E-861D-49D0-8A40-A35309370AD7}"/>
              </a:ext>
            </a:extLst>
          </p:cNvPr>
          <p:cNvSpPr/>
          <p:nvPr/>
        </p:nvSpPr>
        <p:spPr>
          <a:xfrm>
            <a:off x="7069627" y="1738264"/>
            <a:ext cx="360363"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N</a:t>
            </a:r>
          </a:p>
        </p:txBody>
      </p:sp>
      <p:sp>
        <p:nvSpPr>
          <p:cNvPr id="38" name="Rectangle 37">
            <a:extLst>
              <a:ext uri="{FF2B5EF4-FFF2-40B4-BE49-F238E27FC236}">
                <a16:creationId xmlns:a16="http://schemas.microsoft.com/office/drawing/2014/main" id="{920A6A9A-68AB-4722-9254-18377E071BC0}"/>
              </a:ext>
            </a:extLst>
          </p:cNvPr>
          <p:cNvSpPr/>
          <p:nvPr/>
        </p:nvSpPr>
        <p:spPr>
          <a:xfrm>
            <a:off x="7091852" y="2335164"/>
            <a:ext cx="360363" cy="2159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rgbClr val="C00000"/>
                </a:solidFill>
              </a:rPr>
              <a:t>S</a:t>
            </a:r>
          </a:p>
        </p:txBody>
      </p:sp>
      <p:sp>
        <p:nvSpPr>
          <p:cNvPr id="39" name="TextBox 1">
            <a:extLst>
              <a:ext uri="{FF2B5EF4-FFF2-40B4-BE49-F238E27FC236}">
                <a16:creationId xmlns:a16="http://schemas.microsoft.com/office/drawing/2014/main" id="{E9445914-7010-401B-B7F6-B8D1D33E23A0}"/>
              </a:ext>
            </a:extLst>
          </p:cNvPr>
          <p:cNvSpPr txBox="1">
            <a:spLocks noChangeArrowheads="1"/>
          </p:cNvSpPr>
          <p:nvPr/>
        </p:nvSpPr>
        <p:spPr bwMode="auto">
          <a:xfrm>
            <a:off x="7630015" y="1168351"/>
            <a:ext cx="7921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AU" altLang="en-US" sz="1600">
                <a:solidFill>
                  <a:srgbClr val="000000"/>
                </a:solidFill>
              </a:rPr>
              <a:t>Weak</a:t>
            </a:r>
          </a:p>
        </p:txBody>
      </p:sp>
      <p:sp>
        <p:nvSpPr>
          <p:cNvPr id="40" name="TextBox 47">
            <a:extLst>
              <a:ext uri="{FF2B5EF4-FFF2-40B4-BE49-F238E27FC236}">
                <a16:creationId xmlns:a16="http://schemas.microsoft.com/office/drawing/2014/main" id="{906EBDD3-7CFD-4434-90DB-67998C141981}"/>
              </a:ext>
            </a:extLst>
          </p:cNvPr>
          <p:cNvSpPr txBox="1">
            <a:spLocks noChangeArrowheads="1"/>
          </p:cNvSpPr>
          <p:nvPr/>
        </p:nvSpPr>
        <p:spPr bwMode="auto">
          <a:xfrm>
            <a:off x="7556990" y="1679526"/>
            <a:ext cx="8651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AU" altLang="en-US" sz="1600">
                <a:solidFill>
                  <a:srgbClr val="000000"/>
                </a:solidFill>
              </a:rPr>
              <a:t>neutral</a:t>
            </a:r>
          </a:p>
        </p:txBody>
      </p:sp>
      <p:sp>
        <p:nvSpPr>
          <p:cNvPr id="41" name="TextBox 48">
            <a:extLst>
              <a:ext uri="{FF2B5EF4-FFF2-40B4-BE49-F238E27FC236}">
                <a16:creationId xmlns:a16="http://schemas.microsoft.com/office/drawing/2014/main" id="{CDAF0472-DA55-4A40-8D42-3B816EE06753}"/>
              </a:ext>
            </a:extLst>
          </p:cNvPr>
          <p:cNvSpPr txBox="1">
            <a:spLocks noChangeArrowheads="1"/>
          </p:cNvSpPr>
          <p:nvPr/>
        </p:nvSpPr>
        <p:spPr bwMode="auto">
          <a:xfrm>
            <a:off x="7630015" y="2273251"/>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AU" altLang="en-US" sz="1600">
                <a:solidFill>
                  <a:srgbClr val="000000"/>
                </a:solidFill>
              </a:rPr>
              <a:t>strong</a:t>
            </a:r>
          </a:p>
        </p:txBody>
      </p:sp>
    </p:spTree>
    <p:extLst>
      <p:ext uri="{BB962C8B-B14F-4D97-AF65-F5344CB8AC3E}">
        <p14:creationId xmlns:p14="http://schemas.microsoft.com/office/powerpoint/2010/main" val="21015718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Citing your sources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5" name="TextBox 4">
            <a:extLst>
              <a:ext uri="{FF2B5EF4-FFF2-40B4-BE49-F238E27FC236}">
                <a16:creationId xmlns:a16="http://schemas.microsoft.com/office/drawing/2014/main" id="{ED38D01B-B0EB-4C45-ABA8-C4F0BD418ACD}"/>
              </a:ext>
            </a:extLst>
          </p:cNvPr>
          <p:cNvSpPr txBox="1"/>
          <p:nvPr/>
        </p:nvSpPr>
        <p:spPr>
          <a:xfrm>
            <a:off x="633046" y="1346479"/>
            <a:ext cx="7928150" cy="3197735"/>
          </a:xfrm>
          <a:prstGeom prst="rect">
            <a:avLst/>
          </a:prstGeom>
          <a:noFill/>
        </p:spPr>
        <p:txBody>
          <a:bodyPr wrap="square" rtlCol="0">
            <a:spAutoFit/>
          </a:bodyPr>
          <a:lstStyle/>
          <a:p>
            <a:r>
              <a:rPr lang="en-AU" dirty="0"/>
              <a:t>A process for:</a:t>
            </a:r>
          </a:p>
          <a:p>
            <a:endParaRPr lang="en-AU" dirty="0"/>
          </a:p>
          <a:p>
            <a:pPr marL="342900" indent="-342900">
              <a:lnSpc>
                <a:spcPct val="200000"/>
              </a:lnSpc>
              <a:buFont typeface="Arial" panose="020B0604020202020204" pitchFamily="34" charset="0"/>
              <a:buChar char="•"/>
            </a:pPr>
            <a:r>
              <a:rPr lang="en-AU" sz="2000" dirty="0"/>
              <a:t>acknowledging the source of your information.</a:t>
            </a:r>
          </a:p>
          <a:p>
            <a:pPr marL="342900" indent="-342900">
              <a:lnSpc>
                <a:spcPct val="200000"/>
              </a:lnSpc>
              <a:buFont typeface="Arial" panose="020B0604020202020204" pitchFamily="34" charset="0"/>
              <a:buChar char="•"/>
            </a:pPr>
            <a:r>
              <a:rPr lang="en-AU" sz="2000" dirty="0"/>
              <a:t>identifying where your evidence comes from.</a:t>
            </a:r>
          </a:p>
          <a:p>
            <a:pPr marL="342900" indent="-342900">
              <a:lnSpc>
                <a:spcPct val="200000"/>
              </a:lnSpc>
              <a:buFont typeface="Arial" panose="020B0604020202020204" pitchFamily="34" charset="0"/>
              <a:buChar char="•"/>
            </a:pPr>
            <a:r>
              <a:rPr lang="en-AU" sz="2000" dirty="0"/>
              <a:t>encouraging and enabling the reader to verify information.</a:t>
            </a:r>
          </a:p>
          <a:p>
            <a:pPr marL="342900" indent="-342900">
              <a:lnSpc>
                <a:spcPct val="200000"/>
              </a:lnSpc>
              <a:buFont typeface="Arial" panose="020B0604020202020204" pitchFamily="34" charset="0"/>
              <a:buChar char="•"/>
            </a:pPr>
            <a:r>
              <a:rPr lang="en-AU" sz="2000" dirty="0"/>
              <a:t>adhering to academic writing conventions.</a:t>
            </a:r>
          </a:p>
        </p:txBody>
      </p:sp>
    </p:spTree>
    <p:extLst>
      <p:ext uri="{BB962C8B-B14F-4D97-AF65-F5344CB8AC3E}">
        <p14:creationId xmlns:p14="http://schemas.microsoft.com/office/powerpoint/2010/main" val="4591837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21326A-92E1-4896-A091-5086D91243BD}"/>
              </a:ext>
            </a:extLst>
          </p:cNvPr>
          <p:cNvSpPr>
            <a:spLocks noGrp="1"/>
          </p:cNvSpPr>
          <p:nvPr>
            <p:ph type="body" sz="quarter" idx="10"/>
          </p:nvPr>
        </p:nvSpPr>
        <p:spPr/>
        <p:txBody>
          <a:bodyPr/>
          <a:lstStyle/>
          <a:p>
            <a:r>
              <a:rPr lang="en-AU" dirty="0"/>
              <a:t>Why is referencing important?</a:t>
            </a:r>
          </a:p>
        </p:txBody>
      </p:sp>
      <p:sp>
        <p:nvSpPr>
          <p:cNvPr id="3" name="Text Placeholder 2">
            <a:extLst>
              <a:ext uri="{FF2B5EF4-FFF2-40B4-BE49-F238E27FC236}">
                <a16:creationId xmlns:a16="http://schemas.microsoft.com/office/drawing/2014/main" id="{9DC5F6BB-D314-4A9B-948A-781D7BCB2C05}"/>
              </a:ext>
            </a:extLst>
          </p:cNvPr>
          <p:cNvSpPr>
            <a:spLocks noGrp="1"/>
          </p:cNvSpPr>
          <p:nvPr>
            <p:ph type="body" sz="quarter" idx="11"/>
          </p:nvPr>
        </p:nvSpPr>
        <p:spPr>
          <a:xfrm>
            <a:off x="414337" y="1295400"/>
            <a:ext cx="8258175" cy="4080468"/>
          </a:xfrm>
        </p:spPr>
        <p:txBody>
          <a:bodyPr/>
          <a:lstStyle/>
          <a:p>
            <a:r>
              <a:rPr lang="en-AU" sz="2400" b="0" dirty="0"/>
              <a:t>Good referencing practices:</a:t>
            </a:r>
            <a:br>
              <a:rPr lang="en-AU" sz="2400" b="0" dirty="0"/>
            </a:br>
            <a:endParaRPr lang="en-AU" sz="2400" b="0" dirty="0"/>
          </a:p>
          <a:p>
            <a:pPr marL="342900" indent="-342900">
              <a:buFont typeface="Arial" panose="020B0604020202020204" pitchFamily="34" charset="0"/>
              <a:buChar char="•"/>
            </a:pPr>
            <a:r>
              <a:rPr lang="en-AU" b="0" dirty="0"/>
              <a:t>demonstrate that a range of ideas and approaches have been sought and reflected upon.</a:t>
            </a:r>
            <a:br>
              <a:rPr lang="en-AU" b="0" dirty="0"/>
            </a:br>
            <a:endParaRPr lang="en-AU" b="0" dirty="0"/>
          </a:p>
          <a:p>
            <a:pPr marL="342900" indent="-342900">
              <a:buFont typeface="Arial" panose="020B0604020202020204" pitchFamily="34" charset="0"/>
              <a:buChar char="•"/>
            </a:pPr>
            <a:r>
              <a:rPr lang="en-AU" b="0" dirty="0"/>
              <a:t>emphasise that expert and reliable information have been sought.</a:t>
            </a:r>
            <a:br>
              <a:rPr lang="en-AU" b="0" dirty="0"/>
            </a:br>
            <a:endParaRPr lang="en-AU" b="0" dirty="0"/>
          </a:p>
          <a:p>
            <a:pPr marL="342900" indent="-342900">
              <a:buFont typeface="Arial" panose="020B0604020202020204" pitchFamily="34" charset="0"/>
              <a:buChar char="•"/>
            </a:pPr>
            <a:r>
              <a:rPr lang="en-AU" b="0" dirty="0"/>
              <a:t>prevent circumstances where academic misconduct (plagiarism) can occur.</a:t>
            </a:r>
          </a:p>
          <a:p>
            <a:pPr marL="342900" indent="-342900">
              <a:buFont typeface="Arial" panose="020B0604020202020204" pitchFamily="34" charset="0"/>
              <a:buChar char="•"/>
            </a:pPr>
            <a:endParaRPr lang="en-AU" b="0" dirty="0"/>
          </a:p>
          <a:p>
            <a:pPr marL="342900" indent="-342900">
              <a:buFont typeface="Arial" panose="020B0604020202020204" pitchFamily="34" charset="0"/>
              <a:buChar char="•"/>
            </a:pPr>
            <a:endParaRPr lang="en-AU" b="0" dirty="0"/>
          </a:p>
        </p:txBody>
      </p:sp>
    </p:spTree>
    <p:extLst>
      <p:ext uri="{BB962C8B-B14F-4D97-AF65-F5344CB8AC3E}">
        <p14:creationId xmlns:p14="http://schemas.microsoft.com/office/powerpoint/2010/main" val="235824165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2912" y="175307"/>
            <a:ext cx="8258175" cy="647700"/>
          </a:xfrm>
        </p:spPr>
        <p:txBody>
          <a:bodyPr/>
          <a:lstStyle/>
          <a:p>
            <a:r>
              <a:rPr lang="en-AU" dirty="0"/>
              <a:t>Different referencing styles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5" name="Subtitle 2">
            <a:extLst>
              <a:ext uri="{FF2B5EF4-FFF2-40B4-BE49-F238E27FC236}">
                <a16:creationId xmlns:a16="http://schemas.microsoft.com/office/drawing/2014/main" id="{D710A1FF-1AEA-47CE-AEFD-88157C76CF5C}"/>
              </a:ext>
            </a:extLst>
          </p:cNvPr>
          <p:cNvSpPr txBox="1">
            <a:spLocks/>
          </p:cNvSpPr>
          <p:nvPr/>
        </p:nvSpPr>
        <p:spPr>
          <a:xfrm>
            <a:off x="515938" y="990600"/>
            <a:ext cx="7561262" cy="3953190"/>
          </a:xfrm>
          <a:prstGeom prst="rect">
            <a:avLst/>
          </a:prstGeom>
          <a:solidFill>
            <a:schemeClr val="bg1"/>
          </a:solidFill>
        </p:spPr>
        <p:txBody>
          <a:bodyPr rtlCol="0">
            <a:normAutofit/>
          </a:bodyPr>
          <a:lst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lnSpc>
                <a:spcPct val="200000"/>
              </a:lnSpc>
              <a:spcBef>
                <a:spcPts val="0"/>
              </a:spcBef>
              <a:buFont typeface="Arial" panose="020B0604020202020204" pitchFamily="34" charset="0"/>
              <a:buChar char="•"/>
              <a:defRPr/>
            </a:pPr>
            <a:r>
              <a:rPr lang="en-AU" sz="2400" kern="0" dirty="0"/>
              <a:t> UniSA Harvard</a:t>
            </a:r>
          </a:p>
          <a:p>
            <a:pPr eaLnBrk="1" hangingPunct="1">
              <a:lnSpc>
                <a:spcPct val="200000"/>
              </a:lnSpc>
              <a:spcBef>
                <a:spcPts val="0"/>
              </a:spcBef>
              <a:buFont typeface="Arial" panose="020B0604020202020204" pitchFamily="34" charset="0"/>
              <a:buChar char="•"/>
              <a:defRPr/>
            </a:pPr>
            <a:r>
              <a:rPr lang="en-AU" sz="2400" kern="0" dirty="0"/>
              <a:t>Harvard</a:t>
            </a:r>
          </a:p>
          <a:p>
            <a:pPr eaLnBrk="1" hangingPunct="1">
              <a:lnSpc>
                <a:spcPct val="200000"/>
              </a:lnSpc>
              <a:spcBef>
                <a:spcPts val="0"/>
              </a:spcBef>
              <a:buFont typeface="Arial" panose="020B0604020202020204" pitchFamily="34" charset="0"/>
              <a:buChar char="•"/>
              <a:defRPr/>
            </a:pPr>
            <a:r>
              <a:rPr lang="en-AU" sz="2400" kern="0" dirty="0"/>
              <a:t> American Psychological Association (APA)</a:t>
            </a:r>
          </a:p>
          <a:p>
            <a:pPr eaLnBrk="1" hangingPunct="1">
              <a:lnSpc>
                <a:spcPct val="200000"/>
              </a:lnSpc>
              <a:spcBef>
                <a:spcPts val="0"/>
              </a:spcBef>
              <a:buFont typeface="Arial" panose="020B0604020202020204" pitchFamily="34" charset="0"/>
              <a:buChar char="•"/>
              <a:defRPr/>
            </a:pPr>
            <a:r>
              <a:rPr lang="en-AU" sz="2400" kern="0" dirty="0"/>
              <a:t> Chicago Manual of Style</a:t>
            </a:r>
          </a:p>
          <a:p>
            <a:pPr eaLnBrk="1" hangingPunct="1">
              <a:lnSpc>
                <a:spcPct val="200000"/>
              </a:lnSpc>
              <a:spcBef>
                <a:spcPts val="0"/>
              </a:spcBef>
              <a:buFont typeface="Arial" panose="020B0604020202020204" pitchFamily="34" charset="0"/>
              <a:buChar char="•"/>
              <a:defRPr/>
            </a:pPr>
            <a:r>
              <a:rPr lang="en-AU" sz="2400" kern="0" dirty="0"/>
              <a:t> Modern Language Association (MLA)</a:t>
            </a:r>
          </a:p>
          <a:p>
            <a:pPr eaLnBrk="1" hangingPunct="1">
              <a:spcBef>
                <a:spcPts val="0"/>
              </a:spcBef>
              <a:buFont typeface="Arial" charset="0"/>
              <a:buNone/>
              <a:defRPr/>
            </a:pPr>
            <a:endParaRPr lang="en-AU" sz="2400" kern="0" dirty="0"/>
          </a:p>
        </p:txBody>
      </p:sp>
      <p:sp>
        <p:nvSpPr>
          <p:cNvPr id="6" name="TextBox 5">
            <a:extLst>
              <a:ext uri="{FF2B5EF4-FFF2-40B4-BE49-F238E27FC236}">
                <a16:creationId xmlns:a16="http://schemas.microsoft.com/office/drawing/2014/main" id="{02530F84-5BCD-4415-BC4D-B1CEE7E33279}"/>
              </a:ext>
            </a:extLst>
          </p:cNvPr>
          <p:cNvSpPr txBox="1"/>
          <p:nvPr/>
        </p:nvSpPr>
        <p:spPr>
          <a:xfrm>
            <a:off x="442912" y="5245240"/>
            <a:ext cx="6791901" cy="307777"/>
          </a:xfrm>
          <a:prstGeom prst="rect">
            <a:avLst/>
          </a:prstGeom>
          <a:noFill/>
        </p:spPr>
        <p:txBody>
          <a:bodyPr wrap="square" rtlCol="0">
            <a:spAutoFit/>
          </a:bodyPr>
          <a:lstStyle/>
          <a:p>
            <a:r>
              <a:rPr lang="en-AU" sz="1400" dirty="0"/>
              <a:t>Note: Each of these styles follow different referencing conventions</a:t>
            </a:r>
          </a:p>
        </p:txBody>
      </p:sp>
    </p:spTree>
    <p:extLst>
      <p:ext uri="{BB962C8B-B14F-4D97-AF65-F5344CB8AC3E}">
        <p14:creationId xmlns:p14="http://schemas.microsoft.com/office/powerpoint/2010/main" val="9802570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When to reference?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sp>
        <p:nvSpPr>
          <p:cNvPr id="4" name="TextBox 3">
            <a:extLst>
              <a:ext uri="{FF2B5EF4-FFF2-40B4-BE49-F238E27FC236}">
                <a16:creationId xmlns:a16="http://schemas.microsoft.com/office/drawing/2014/main" id="{1A3B2680-E996-4B75-BF90-99EA9FCAD5B3}"/>
              </a:ext>
            </a:extLst>
          </p:cNvPr>
          <p:cNvSpPr txBox="1"/>
          <p:nvPr/>
        </p:nvSpPr>
        <p:spPr>
          <a:xfrm>
            <a:off x="602901" y="1356527"/>
            <a:ext cx="7978391" cy="3662541"/>
          </a:xfrm>
          <a:prstGeom prst="rect">
            <a:avLst/>
          </a:prstGeom>
          <a:noFill/>
        </p:spPr>
        <p:txBody>
          <a:bodyPr wrap="square" rtlCol="0">
            <a:spAutoFit/>
          </a:bodyPr>
          <a:lstStyle/>
          <a:p>
            <a:r>
              <a:rPr lang="en-AU" dirty="0"/>
              <a:t>You need to include in-text references when you:</a:t>
            </a:r>
          </a:p>
          <a:p>
            <a:endParaRPr lang="en-AU" dirty="0"/>
          </a:p>
          <a:p>
            <a:pPr marL="342900" indent="-342900">
              <a:buFont typeface="Arial" panose="020B0604020202020204" pitchFamily="34" charset="0"/>
              <a:buChar char="•"/>
            </a:pPr>
            <a:r>
              <a:rPr lang="en-AU" sz="2000" dirty="0"/>
              <a:t>include someone else’s words, ideas or information in your assignment.</a:t>
            </a:r>
          </a:p>
          <a:p>
            <a:endParaRPr lang="en-AU" sz="2000" dirty="0"/>
          </a:p>
          <a:p>
            <a:pPr marL="342900" indent="-342900">
              <a:buFont typeface="Arial" panose="020B0604020202020204" pitchFamily="34" charset="0"/>
              <a:buChar char="•"/>
            </a:pPr>
            <a:r>
              <a:rPr lang="en-AU" sz="2000" dirty="0"/>
              <a:t>paraphrase or summarise someone else’s ideas in your own words.</a:t>
            </a:r>
          </a:p>
          <a:p>
            <a:endParaRPr lang="en-AU" sz="2000" dirty="0"/>
          </a:p>
          <a:p>
            <a:pPr marL="342900" indent="-342900">
              <a:buFont typeface="Arial" panose="020B0604020202020204" pitchFamily="34" charset="0"/>
              <a:buChar char="•"/>
            </a:pPr>
            <a:r>
              <a:rPr lang="en-AU" sz="2000" dirty="0"/>
              <a:t>quote someone else’s ideas in their exact words.</a:t>
            </a:r>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146537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4" y="256076"/>
            <a:ext cx="8258175" cy="647700"/>
          </a:xfrm>
        </p:spPr>
        <p:txBody>
          <a:bodyPr/>
          <a:lstStyle/>
          <a:p>
            <a:r>
              <a:rPr lang="en-AU" dirty="0"/>
              <a:t>How to reference?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sp>
        <p:nvSpPr>
          <p:cNvPr id="4" name="TextBox 3">
            <a:extLst>
              <a:ext uri="{FF2B5EF4-FFF2-40B4-BE49-F238E27FC236}">
                <a16:creationId xmlns:a16="http://schemas.microsoft.com/office/drawing/2014/main" id="{26D9D7C3-3D49-45B2-8254-4044A9BA8FE1}"/>
              </a:ext>
            </a:extLst>
          </p:cNvPr>
          <p:cNvSpPr txBox="1"/>
          <p:nvPr/>
        </p:nvSpPr>
        <p:spPr>
          <a:xfrm>
            <a:off x="428885" y="990599"/>
            <a:ext cx="8219551" cy="4059535"/>
          </a:xfrm>
          <a:prstGeom prst="rect">
            <a:avLst/>
          </a:prstGeom>
          <a:noFill/>
        </p:spPr>
        <p:txBody>
          <a:bodyPr wrap="square" rtlCol="0">
            <a:spAutoFit/>
          </a:bodyPr>
          <a:lstStyle/>
          <a:p>
            <a:endParaRPr lang="en-AU" dirty="0"/>
          </a:p>
        </p:txBody>
      </p:sp>
      <p:sp>
        <p:nvSpPr>
          <p:cNvPr id="5" name="Rectangle 2">
            <a:extLst>
              <a:ext uri="{FF2B5EF4-FFF2-40B4-BE49-F238E27FC236}">
                <a16:creationId xmlns:a16="http://schemas.microsoft.com/office/drawing/2014/main" id="{49C4263D-DAC9-41AB-9B65-3A01A24B33AA}"/>
              </a:ext>
            </a:extLst>
          </p:cNvPr>
          <p:cNvSpPr>
            <a:spLocks noChangeArrowheads="1"/>
          </p:cNvSpPr>
          <p:nvPr/>
        </p:nvSpPr>
        <p:spPr bwMode="auto">
          <a:xfrm>
            <a:off x="495564" y="990599"/>
            <a:ext cx="70564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2400" dirty="0">
                <a:latin typeface="Calibri" panose="020F0502020204030204" pitchFamily="34" charset="0"/>
                <a:ea typeface="Calibri" panose="020F0502020204030204" pitchFamily="34" charset="0"/>
                <a:cs typeface="Times New Roman" panose="02020603050405020304" pitchFamily="18" charset="0"/>
              </a:rPr>
              <a:t>You need to insert in-text reference each time you refer to ideas or information from other sources</a:t>
            </a:r>
            <a:endParaRPr lang="en-AU" altLang="en-US" sz="2000" dirty="0">
              <a:latin typeface="Calibri" panose="020F0502020204030204" pitchFamily="34" charset="0"/>
            </a:endParaRPr>
          </a:p>
        </p:txBody>
      </p:sp>
      <p:sp>
        <p:nvSpPr>
          <p:cNvPr id="6" name="TextBox 5">
            <a:extLst>
              <a:ext uri="{FF2B5EF4-FFF2-40B4-BE49-F238E27FC236}">
                <a16:creationId xmlns:a16="http://schemas.microsoft.com/office/drawing/2014/main" id="{38A45AC5-3D51-4AB5-91BC-2FF1F988E2ED}"/>
              </a:ext>
            </a:extLst>
          </p:cNvPr>
          <p:cNvSpPr txBox="1"/>
          <p:nvPr/>
        </p:nvSpPr>
        <p:spPr>
          <a:xfrm>
            <a:off x="495564" y="2039815"/>
            <a:ext cx="7111038" cy="1138773"/>
          </a:xfrm>
          <a:prstGeom prst="rect">
            <a:avLst/>
          </a:prstGeom>
          <a:noFill/>
          <a:ln w="12700">
            <a:solidFill>
              <a:schemeClr val="tx1"/>
            </a:solidFill>
          </a:ln>
        </p:spPr>
        <p:txBody>
          <a:bodyPr wrap="square" rtlCol="0">
            <a:spAutoFit/>
          </a:bodyPr>
          <a:lstStyle/>
          <a:p>
            <a:r>
              <a:rPr lang="en-AU" sz="2000" dirty="0"/>
              <a:t>You need to include the following details:</a:t>
            </a:r>
          </a:p>
          <a:p>
            <a:pPr marL="800100" lvl="1" indent="-342900">
              <a:buFont typeface="Arial" panose="020B0604020202020204" pitchFamily="34" charset="0"/>
              <a:buChar char="•"/>
            </a:pPr>
            <a:r>
              <a:rPr lang="en-AU" sz="1600" dirty="0"/>
              <a:t>the author’s family name (do not include the first name)</a:t>
            </a:r>
          </a:p>
          <a:p>
            <a:pPr marL="800100" lvl="1" indent="-342900">
              <a:buFont typeface="Arial" panose="020B0604020202020204" pitchFamily="34" charset="0"/>
              <a:buChar char="•"/>
            </a:pPr>
            <a:r>
              <a:rPr lang="en-AU" sz="1600" dirty="0"/>
              <a:t>the year of publication</a:t>
            </a:r>
          </a:p>
          <a:p>
            <a:pPr marL="800100" lvl="1" indent="-342900">
              <a:buFont typeface="Arial" panose="020B0604020202020204" pitchFamily="34" charset="0"/>
              <a:buChar char="•"/>
            </a:pPr>
            <a:r>
              <a:rPr lang="en-AU" sz="1600" dirty="0"/>
              <a:t>Page numbers when appropriate (see below)</a:t>
            </a:r>
          </a:p>
        </p:txBody>
      </p:sp>
      <p:pic>
        <p:nvPicPr>
          <p:cNvPr id="7" name="Picture 3">
            <a:extLst>
              <a:ext uri="{FF2B5EF4-FFF2-40B4-BE49-F238E27FC236}">
                <a16:creationId xmlns:a16="http://schemas.microsoft.com/office/drawing/2014/main" id="{DC7C1542-10BE-479A-BDCF-325B0309F1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3390901"/>
            <a:ext cx="64770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462B000-F71A-4373-B60D-7A455BD0CB63}"/>
              </a:ext>
            </a:extLst>
          </p:cNvPr>
          <p:cNvSpPr txBox="1"/>
          <p:nvPr/>
        </p:nvSpPr>
        <p:spPr>
          <a:xfrm>
            <a:off x="4280598" y="5981405"/>
            <a:ext cx="4396677" cy="584775"/>
          </a:xfrm>
          <a:prstGeom prst="rect">
            <a:avLst/>
          </a:prstGeom>
          <a:noFill/>
        </p:spPr>
        <p:txBody>
          <a:bodyPr wrap="square">
            <a:spAutoFit/>
          </a:bodyPr>
          <a:lstStyle/>
          <a:p>
            <a:pPr>
              <a:defRPr/>
            </a:pPr>
            <a:r>
              <a:rPr lang="en-AU" sz="1600" dirty="0">
                <a:solidFill>
                  <a:schemeClr val="bg1"/>
                </a:solidFill>
                <a:latin typeface="+mn-lt"/>
              </a:rPr>
              <a:t>* </a:t>
            </a:r>
            <a:r>
              <a:rPr lang="en-AU" sz="1600" b="1" dirty="0">
                <a:solidFill>
                  <a:schemeClr val="bg1"/>
                </a:solidFill>
                <a:latin typeface="+mn-lt"/>
              </a:rPr>
              <a:t>Note: the style will change according to the referencing convention you use</a:t>
            </a:r>
          </a:p>
        </p:txBody>
      </p:sp>
    </p:spTree>
    <p:extLst>
      <p:ext uri="{BB962C8B-B14F-4D97-AF65-F5344CB8AC3E}">
        <p14:creationId xmlns:p14="http://schemas.microsoft.com/office/powerpoint/2010/main" val="15914049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When to include page numbers?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sp>
        <p:nvSpPr>
          <p:cNvPr id="4" name="TextBox 3">
            <a:extLst>
              <a:ext uri="{FF2B5EF4-FFF2-40B4-BE49-F238E27FC236}">
                <a16:creationId xmlns:a16="http://schemas.microsoft.com/office/drawing/2014/main" id="{13B58401-648A-40F3-B8E5-ECC130CE8EA2}"/>
              </a:ext>
            </a:extLst>
          </p:cNvPr>
          <p:cNvSpPr txBox="1"/>
          <p:nvPr/>
        </p:nvSpPr>
        <p:spPr>
          <a:xfrm>
            <a:off x="422031" y="1316334"/>
            <a:ext cx="8259745" cy="2677656"/>
          </a:xfrm>
          <a:prstGeom prst="rect">
            <a:avLst/>
          </a:prstGeom>
          <a:noFill/>
        </p:spPr>
        <p:txBody>
          <a:bodyPr wrap="square" rtlCol="0">
            <a:spAutoFit/>
          </a:bodyPr>
          <a:lstStyle/>
          <a:p>
            <a:r>
              <a:rPr lang="en-AU" dirty="0"/>
              <a:t>You include page numbers in your in-text citation when you:</a:t>
            </a:r>
          </a:p>
          <a:p>
            <a:endParaRPr lang="en-AU" dirty="0"/>
          </a:p>
          <a:p>
            <a:pPr marL="800100" lvl="1" indent="-342900">
              <a:buFont typeface="Arial" panose="020B0604020202020204" pitchFamily="34" charset="0"/>
              <a:buChar char="•"/>
            </a:pPr>
            <a:r>
              <a:rPr lang="en-AU" sz="2000" dirty="0"/>
              <a:t>use a direct quote from a particular source.</a:t>
            </a:r>
            <a:br>
              <a:rPr lang="en-AU" sz="2000" dirty="0"/>
            </a:br>
            <a:endParaRPr lang="en-AU" sz="2000" dirty="0"/>
          </a:p>
          <a:p>
            <a:pPr marL="800100" lvl="1" indent="-342900">
              <a:buFont typeface="Arial" panose="020B0604020202020204" pitchFamily="34" charset="0"/>
              <a:buChar char="•"/>
            </a:pPr>
            <a:r>
              <a:rPr lang="en-AU" sz="2000" dirty="0"/>
              <a:t>summarise a key idea from a particular page.</a:t>
            </a:r>
            <a:br>
              <a:rPr lang="en-AU" sz="2000" dirty="0"/>
            </a:br>
            <a:endParaRPr lang="en-AU" sz="2000" dirty="0"/>
          </a:p>
          <a:p>
            <a:pPr marL="800100" lvl="1" indent="-342900">
              <a:buFont typeface="Arial" panose="020B0604020202020204" pitchFamily="34" charset="0"/>
              <a:buChar char="•"/>
            </a:pPr>
            <a:r>
              <a:rPr lang="en-AU" sz="2000" dirty="0"/>
              <a:t>Copy/adapt tables or figures and present specific information like dates or statistics.</a:t>
            </a:r>
          </a:p>
        </p:txBody>
      </p:sp>
      <p:sp>
        <p:nvSpPr>
          <p:cNvPr id="5" name="TextBox 4">
            <a:extLst>
              <a:ext uri="{FF2B5EF4-FFF2-40B4-BE49-F238E27FC236}">
                <a16:creationId xmlns:a16="http://schemas.microsoft.com/office/drawing/2014/main" id="{ECC9795E-CBF7-47A5-965F-7CB78D9BF446}"/>
              </a:ext>
            </a:extLst>
          </p:cNvPr>
          <p:cNvSpPr txBox="1"/>
          <p:nvPr/>
        </p:nvSpPr>
        <p:spPr>
          <a:xfrm>
            <a:off x="622998" y="4602145"/>
            <a:ext cx="7898004" cy="738664"/>
          </a:xfrm>
          <a:prstGeom prst="rect">
            <a:avLst/>
          </a:prstGeom>
          <a:solidFill>
            <a:srgbClr val="FEE0C2"/>
          </a:solidFill>
          <a:ln w="12700">
            <a:solidFill>
              <a:schemeClr val="tx1"/>
            </a:solidFill>
          </a:ln>
        </p:spPr>
        <p:txBody>
          <a:bodyPr wrap="square" rtlCol="0">
            <a:spAutoFit/>
          </a:bodyPr>
          <a:lstStyle/>
          <a:p>
            <a:r>
              <a:rPr lang="en-AU" sz="1400" dirty="0"/>
              <a:t>Note: You must include a reference list with your assignment. The reference list provides full bibliographic details for all the sources referenced in your assignment. This helps others to locate the source.</a:t>
            </a:r>
            <a:endParaRPr lang="en-AU" dirty="0"/>
          </a:p>
        </p:txBody>
      </p:sp>
    </p:spTree>
    <p:extLst>
      <p:ext uri="{BB962C8B-B14F-4D97-AF65-F5344CB8AC3E}">
        <p14:creationId xmlns:p14="http://schemas.microsoft.com/office/powerpoint/2010/main" val="37324185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29BC35-F13C-42A2-BFA9-421584AD083D}"/>
              </a:ext>
            </a:extLst>
          </p:cNvPr>
          <p:cNvSpPr>
            <a:spLocks noGrp="1"/>
          </p:cNvSpPr>
          <p:nvPr>
            <p:ph type="body" sz="quarter" idx="10"/>
          </p:nvPr>
        </p:nvSpPr>
        <p:spPr>
          <a:xfrm>
            <a:off x="414336" y="187465"/>
            <a:ext cx="8258175" cy="647700"/>
          </a:xfrm>
        </p:spPr>
        <p:txBody>
          <a:bodyPr/>
          <a:lstStyle/>
          <a:p>
            <a:r>
              <a:rPr lang="en-AU" dirty="0"/>
              <a:t>When to quote? </a:t>
            </a:r>
          </a:p>
        </p:txBody>
      </p:sp>
      <p:sp>
        <p:nvSpPr>
          <p:cNvPr id="3" name="Text Placeholder 2">
            <a:extLst>
              <a:ext uri="{FF2B5EF4-FFF2-40B4-BE49-F238E27FC236}">
                <a16:creationId xmlns:a16="http://schemas.microsoft.com/office/drawing/2014/main" id="{43B419EA-2233-4D6E-B553-4C62F15BC28B}"/>
              </a:ext>
            </a:extLst>
          </p:cNvPr>
          <p:cNvSpPr>
            <a:spLocks noGrp="1"/>
          </p:cNvSpPr>
          <p:nvPr>
            <p:ph type="body" sz="quarter" idx="11"/>
          </p:nvPr>
        </p:nvSpPr>
        <p:spPr>
          <a:xfrm>
            <a:off x="414335" y="943707"/>
            <a:ext cx="8258175" cy="2733990"/>
          </a:xfrm>
          <a:ln w="12700">
            <a:solidFill>
              <a:schemeClr val="tx1"/>
            </a:solidFill>
          </a:ln>
        </p:spPr>
        <p:txBody>
          <a:bodyPr/>
          <a:lstStyle/>
          <a:p>
            <a:r>
              <a:rPr lang="en-AU" sz="2400" b="0" dirty="0"/>
              <a:t>Instances in your writing where you need to quote:</a:t>
            </a:r>
          </a:p>
          <a:p>
            <a:pPr marL="1085850" lvl="1" indent="-342900">
              <a:buFont typeface="Arial" panose="020B0604020202020204" pitchFamily="34" charset="0"/>
              <a:buChar char="•"/>
            </a:pPr>
            <a:r>
              <a:rPr lang="en-AU" sz="2000" dirty="0"/>
              <a:t>The author has stated the idea in a concise manner and to paraphrase the statement would change its meaning.</a:t>
            </a:r>
            <a:br>
              <a:rPr lang="en-AU" sz="2000" dirty="0"/>
            </a:br>
            <a:endParaRPr lang="en-AU" sz="2000" dirty="0"/>
          </a:p>
          <a:p>
            <a:pPr marL="1085850" lvl="1" indent="-342900">
              <a:buFont typeface="Arial" panose="020B0604020202020204" pitchFamily="34" charset="0"/>
              <a:buChar char="•"/>
            </a:pPr>
            <a:r>
              <a:rPr lang="en-AU" sz="2000" b="0" dirty="0"/>
              <a:t>The author has made a strong claim and the statement would lose its impact if you changed it.</a:t>
            </a:r>
            <a:br>
              <a:rPr lang="en-AU" sz="2000" b="0" dirty="0"/>
            </a:br>
            <a:endParaRPr lang="en-AU" sz="2000" b="0" dirty="0"/>
          </a:p>
          <a:p>
            <a:pPr marL="1085850" lvl="1" indent="-342900">
              <a:buFont typeface="Arial" panose="020B0604020202020204" pitchFamily="34" charset="0"/>
              <a:buChar char="•"/>
            </a:pPr>
            <a:r>
              <a:rPr lang="en-AU" sz="2000" dirty="0"/>
              <a:t>You cannot communicate the message in any other manner.</a:t>
            </a:r>
            <a:endParaRPr lang="en-AU" sz="2000" b="0" dirty="0"/>
          </a:p>
          <a:p>
            <a:endParaRPr lang="en-AU" sz="2400" b="0" dirty="0"/>
          </a:p>
        </p:txBody>
      </p:sp>
      <p:sp>
        <p:nvSpPr>
          <p:cNvPr id="4" name="TextBox 3">
            <a:extLst>
              <a:ext uri="{FF2B5EF4-FFF2-40B4-BE49-F238E27FC236}">
                <a16:creationId xmlns:a16="http://schemas.microsoft.com/office/drawing/2014/main" id="{4A29B7CE-8218-4DD0-AE4C-4A608348D6AD}"/>
              </a:ext>
            </a:extLst>
          </p:cNvPr>
          <p:cNvSpPr txBox="1"/>
          <p:nvPr/>
        </p:nvSpPr>
        <p:spPr>
          <a:xfrm>
            <a:off x="1827509" y="3986089"/>
            <a:ext cx="5256213" cy="1354217"/>
          </a:xfrm>
          <a:prstGeom prst="rect">
            <a:avLst/>
          </a:prstGeom>
          <a:solidFill>
            <a:srgbClr val="FEE0C2"/>
          </a:solidFill>
          <a:ln w="28575">
            <a:solidFill>
              <a:schemeClr val="tx1"/>
            </a:solidFill>
          </a:ln>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defRPr/>
            </a:pPr>
            <a:r>
              <a:rPr lang="en-AU" altLang="en-US" sz="1400" dirty="0">
                <a:latin typeface="+mn-lt"/>
              </a:rPr>
              <a:t>The critical orientation popularised in the 1970s and linked to the rise a host of other reform movements like feminism, gay liberation and postcolonialism, </a:t>
            </a:r>
            <a:r>
              <a:rPr lang="en-AU" altLang="en-US" sz="1400" b="1" dirty="0">
                <a:solidFill>
                  <a:srgbClr val="C00000"/>
                </a:solidFill>
                <a:latin typeface="+mn-lt"/>
              </a:rPr>
              <a:t>‘aims to engage students more actively in social issues and action’</a:t>
            </a:r>
            <a:r>
              <a:rPr lang="en-AU" altLang="en-US" sz="1400" dirty="0">
                <a:latin typeface="+mn-lt"/>
              </a:rPr>
              <a:t> (Kemmis et al. 1983, p. 129).</a:t>
            </a:r>
          </a:p>
          <a:p>
            <a:pPr>
              <a:defRPr/>
            </a:pPr>
            <a:endParaRPr lang="en-AU" altLang="en-US" sz="1200" dirty="0"/>
          </a:p>
        </p:txBody>
      </p:sp>
      <p:sp>
        <p:nvSpPr>
          <p:cNvPr id="5" name="Rectangular Callout 13">
            <a:extLst>
              <a:ext uri="{FF2B5EF4-FFF2-40B4-BE49-F238E27FC236}">
                <a16:creationId xmlns:a16="http://schemas.microsoft.com/office/drawing/2014/main" id="{A7ADCE85-FA30-4D6D-A152-1F19BE9299E3}"/>
              </a:ext>
            </a:extLst>
          </p:cNvPr>
          <p:cNvSpPr/>
          <p:nvPr/>
        </p:nvSpPr>
        <p:spPr>
          <a:xfrm>
            <a:off x="1538139" y="5138614"/>
            <a:ext cx="2376933" cy="857250"/>
          </a:xfrm>
          <a:prstGeom prst="wedgeRectCallout">
            <a:avLst>
              <a:gd name="adj1" fmla="val 109123"/>
              <a:gd name="adj2" fmla="val -79346"/>
            </a:avLst>
          </a:prstGeom>
          <a:solidFill>
            <a:srgbClr val="E7FEC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tLang="en-US">
              <a:solidFill>
                <a:srgbClr val="FFFFFF"/>
              </a:solidFill>
            </a:endParaRPr>
          </a:p>
        </p:txBody>
      </p:sp>
      <p:sp>
        <p:nvSpPr>
          <p:cNvPr id="6" name="TextBox 5">
            <a:extLst>
              <a:ext uri="{FF2B5EF4-FFF2-40B4-BE49-F238E27FC236}">
                <a16:creationId xmlns:a16="http://schemas.microsoft.com/office/drawing/2014/main" id="{29339C3A-E6AA-4DFF-99D7-D011CC09F9AD}"/>
              </a:ext>
            </a:extLst>
          </p:cNvPr>
          <p:cNvSpPr txBox="1"/>
          <p:nvPr/>
        </p:nvSpPr>
        <p:spPr>
          <a:xfrm>
            <a:off x="1395709" y="5145798"/>
            <a:ext cx="2519363" cy="1523494"/>
          </a:xfrm>
          <a:prstGeom prst="rect">
            <a:avLst/>
          </a:prstGeom>
          <a:solidFill>
            <a:srgbClr val="E7FEC2"/>
          </a:solidFill>
        </p:spPr>
        <p:txBody>
          <a:bodyPr wrap="square">
            <a:spAutoFit/>
          </a:bodyPr>
          <a:lstStyle/>
          <a:p>
            <a:pPr>
              <a:defRPr/>
            </a:pPr>
            <a:r>
              <a:rPr lang="en-AU" sz="1200" b="1" dirty="0">
                <a:latin typeface="+mn-lt"/>
              </a:rPr>
              <a:t>‘et al.’ is used when referring to four or more authors in the in-text citation. Only the first author’s family name is used followed by et al. This is followed by the year of publication and page number</a:t>
            </a:r>
          </a:p>
          <a:p>
            <a:pPr>
              <a:defRPr/>
            </a:pPr>
            <a:endParaRPr lang="en-AU" sz="900" b="1" dirty="0">
              <a:latin typeface="+mn-lt"/>
            </a:endParaRPr>
          </a:p>
        </p:txBody>
      </p:sp>
      <p:sp>
        <p:nvSpPr>
          <p:cNvPr id="7" name="AutoShape 3">
            <a:extLst>
              <a:ext uri="{FF2B5EF4-FFF2-40B4-BE49-F238E27FC236}">
                <a16:creationId xmlns:a16="http://schemas.microsoft.com/office/drawing/2014/main" id="{C6B718E3-D94C-4747-A7D3-E87DE35BE7CA}"/>
              </a:ext>
            </a:extLst>
          </p:cNvPr>
          <p:cNvSpPr>
            <a:spLocks noChangeArrowheads="1"/>
          </p:cNvSpPr>
          <p:nvPr/>
        </p:nvSpPr>
        <p:spPr bwMode="auto">
          <a:xfrm>
            <a:off x="7202784" y="4498852"/>
            <a:ext cx="1358412" cy="1415442"/>
          </a:xfrm>
          <a:prstGeom prst="wedgeRectCallout">
            <a:avLst>
              <a:gd name="adj1" fmla="val -79569"/>
              <a:gd name="adj2" fmla="val -63907"/>
            </a:avLst>
          </a:prstGeom>
          <a:solidFill>
            <a:srgbClr val="E5B8B7"/>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AU" altLang="en-US" sz="1200" b="1" dirty="0">
                <a:latin typeface="+mn-lt"/>
              </a:rPr>
              <a:t>The words from the original source are copied directly within quotation marks</a:t>
            </a:r>
            <a:endParaRPr lang="en-US" altLang="en-US" sz="1200" dirty="0">
              <a:latin typeface="+mn-lt"/>
            </a:endParaRPr>
          </a:p>
        </p:txBody>
      </p:sp>
    </p:spTree>
    <p:extLst>
      <p:ext uri="{BB962C8B-B14F-4D97-AF65-F5344CB8AC3E}">
        <p14:creationId xmlns:p14="http://schemas.microsoft.com/office/powerpoint/2010/main" val="2193060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000412-DC03-4D46-B0A4-4ABDDF726348}"/>
              </a:ext>
            </a:extLst>
          </p:cNvPr>
          <p:cNvSpPr>
            <a:spLocks noGrp="1"/>
          </p:cNvSpPr>
          <p:nvPr>
            <p:ph type="body" sz="quarter" idx="10"/>
          </p:nvPr>
        </p:nvSpPr>
        <p:spPr/>
        <p:txBody>
          <a:bodyPr/>
          <a:lstStyle/>
          <a:p>
            <a:r>
              <a:rPr lang="en-AU" dirty="0"/>
              <a:t>Quoting</a:t>
            </a:r>
          </a:p>
        </p:txBody>
      </p:sp>
      <p:sp>
        <p:nvSpPr>
          <p:cNvPr id="3" name="Text Placeholder 2">
            <a:extLst>
              <a:ext uri="{FF2B5EF4-FFF2-40B4-BE49-F238E27FC236}">
                <a16:creationId xmlns:a16="http://schemas.microsoft.com/office/drawing/2014/main" id="{DCA24337-4103-4207-8239-DF484C80209F}"/>
              </a:ext>
            </a:extLst>
          </p:cNvPr>
          <p:cNvSpPr>
            <a:spLocks noGrp="1"/>
          </p:cNvSpPr>
          <p:nvPr>
            <p:ph type="body" sz="quarter" idx="11"/>
          </p:nvPr>
        </p:nvSpPr>
        <p:spPr>
          <a:xfrm>
            <a:off x="414337" y="1295399"/>
            <a:ext cx="8258175" cy="4060371"/>
          </a:xfrm>
        </p:spPr>
        <p:txBody>
          <a:bodyPr/>
          <a:lstStyle/>
          <a:p>
            <a:pPr marL="342900" indent="-342900">
              <a:buFont typeface="Arial" panose="020B0604020202020204" pitchFamily="34" charset="0"/>
              <a:buChar char="•"/>
            </a:pPr>
            <a:r>
              <a:rPr lang="en-AU" b="0" dirty="0"/>
              <a:t>A quote may be words you read or hear</a:t>
            </a:r>
            <a:br>
              <a:rPr lang="en-AU" b="0" dirty="0"/>
            </a:br>
            <a:endParaRPr lang="en-AU" b="0" dirty="0"/>
          </a:p>
          <a:p>
            <a:pPr marL="342900" indent="-342900">
              <a:buFont typeface="Arial" panose="020B0604020202020204" pitchFamily="34" charset="0"/>
              <a:buChar char="•"/>
            </a:pPr>
            <a:r>
              <a:rPr lang="en-AU" b="0" dirty="0"/>
              <a:t>Original source must be copied exactly within quotation marks (‘…’)</a:t>
            </a:r>
            <a:br>
              <a:rPr lang="en-AU" b="0" dirty="0"/>
            </a:br>
            <a:endParaRPr lang="en-AU" b="0" dirty="0"/>
          </a:p>
          <a:p>
            <a:pPr marL="342900" indent="-342900">
              <a:buFont typeface="Arial" panose="020B0604020202020204" pitchFamily="34" charset="0"/>
              <a:buChar char="•"/>
            </a:pPr>
            <a:r>
              <a:rPr lang="en-AU" b="0" dirty="0"/>
              <a:t>Quote must be accompanied by a citation (Mott-Smith 2011, p. 7)</a:t>
            </a:r>
            <a:br>
              <a:rPr lang="en-AU" b="0" dirty="0"/>
            </a:br>
            <a:endParaRPr lang="en-AU" b="0" dirty="0"/>
          </a:p>
          <a:p>
            <a:pPr marL="342900" indent="-342900">
              <a:buFont typeface="Arial" panose="020B0604020202020204" pitchFamily="34" charset="0"/>
              <a:buChar char="•"/>
            </a:pPr>
            <a:r>
              <a:rPr lang="en-AU" b="0" dirty="0"/>
              <a:t>A quote is always followed by a page number.</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11247172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94b75fb1a58df050dc15ef8af68df4aec82bd5d"/>
  <p:tag name="ISPRING_UUID" val="{057FB72E-65C6-4041-9C4C-91689498AB9D}"/>
  <p:tag name="ISPRING_RESOURCE_FOLDER" val="C:\Users\loniea\Dropbox\7. EASS Div\ELILT project\2 Language proficiency\Reading\Using resources from your reading 2\"/>
  <p:tag name="ISPRING_PRESENTATION_PATH" val="C:\Users\loniea\Dropbox\7. EASS Div\ELILT project\2 Language proficiency\Reading\Using resources from your reading 2.pptx"/>
  <p:tag name="ISPRING_PROJECT_FOLDER_UPDATED" val="1"/>
  <p:tag name="ARTICULATE_SLIDE_COUNT" val="14"/>
  <p:tag name="ARTICULATE_PROJECT_OPEN" val="0"/>
  <p:tag name="ISPRING_SCREEN_RECS_UPDATED" val="C:\Users\loniea\Dropbox\7. EASS Div\ELILT project\2 Language proficiency\Reading\Using resources from your reading 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9268</TotalTime>
  <Words>1843</Words>
  <Application>Microsoft Office PowerPoint</Application>
  <PresentationFormat>On-screen Show (4:3)</PresentationFormat>
  <Paragraphs>180</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Blank Presentation</vt:lpstr>
      <vt:lpstr>Using sources from your reading to write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643</cp:revision>
  <cp:lastPrinted>2011-11-18T03:36:14Z</cp:lastPrinted>
  <dcterms:created xsi:type="dcterms:W3CDTF">2012-06-21T06:49:01Z</dcterms:created>
  <dcterms:modified xsi:type="dcterms:W3CDTF">2019-06-06T04:10:44Z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1C027D5B-6113-4441-8828-F670E1BE7A74</vt:lpwstr>
  </property>
  <property fmtid="{D5CDD505-2E9C-101B-9397-08002B2CF9AE}" pid="3" name="ArticulatePath">
    <vt:lpwstr>Using resources from your reading 2</vt:lpwstr>
  </property>
</Properties>
</file>