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2"/>
  </p:notesMasterIdLst>
  <p:handoutMasterIdLst>
    <p:handoutMasterId r:id="rId13"/>
  </p:handoutMasterIdLst>
  <p:sldIdLst>
    <p:sldId id="261" r:id="rId2"/>
    <p:sldId id="314" r:id="rId3"/>
    <p:sldId id="323" r:id="rId4"/>
    <p:sldId id="322" r:id="rId5"/>
    <p:sldId id="325" r:id="rId6"/>
    <p:sldId id="326" r:id="rId7"/>
    <p:sldId id="321" r:id="rId8"/>
    <p:sldId id="319" r:id="rId9"/>
    <p:sldId id="320" r:id="rId10"/>
    <p:sldId id="327" r:id="rId11"/>
  </p:sldIdLst>
  <p:sldSz cx="9144000" cy="6858000" type="screen4x3"/>
  <p:notesSz cx="6858000" cy="9144000"/>
  <p:custDataLst>
    <p:tags r:id="rId14"/>
  </p:custDataLst>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Arial" charset="0"/>
      </a:defRPr>
    </a:lvl1pPr>
    <a:lvl2pPr marL="457200" algn="l" rtl="0" eaLnBrk="0" fontAlgn="base" hangingPunct="0">
      <a:spcBef>
        <a:spcPct val="0"/>
      </a:spcBef>
      <a:spcAft>
        <a:spcPct val="0"/>
      </a:spcAft>
      <a:defRPr sz="2400" kern="1200">
        <a:solidFill>
          <a:schemeClr val="tx1"/>
        </a:solidFill>
        <a:latin typeface="Arial" charset="0"/>
        <a:ea typeface="+mn-ea"/>
        <a:cs typeface="Arial" charset="0"/>
      </a:defRPr>
    </a:lvl2pPr>
    <a:lvl3pPr marL="914400" algn="l" rtl="0" eaLnBrk="0" fontAlgn="base" hangingPunct="0">
      <a:spcBef>
        <a:spcPct val="0"/>
      </a:spcBef>
      <a:spcAft>
        <a:spcPct val="0"/>
      </a:spcAft>
      <a:defRPr sz="2400" kern="1200">
        <a:solidFill>
          <a:schemeClr val="tx1"/>
        </a:solidFill>
        <a:latin typeface="Arial" charset="0"/>
        <a:ea typeface="+mn-ea"/>
        <a:cs typeface="Arial" charset="0"/>
      </a:defRPr>
    </a:lvl3pPr>
    <a:lvl4pPr marL="1371600" algn="l" rtl="0" eaLnBrk="0" fontAlgn="base" hangingPunct="0">
      <a:spcBef>
        <a:spcPct val="0"/>
      </a:spcBef>
      <a:spcAft>
        <a:spcPct val="0"/>
      </a:spcAft>
      <a:defRPr sz="2400" kern="1200">
        <a:solidFill>
          <a:schemeClr val="tx1"/>
        </a:solidFill>
        <a:latin typeface="Arial" charset="0"/>
        <a:ea typeface="+mn-ea"/>
        <a:cs typeface="Arial" charset="0"/>
      </a:defRPr>
    </a:lvl4pPr>
    <a:lvl5pPr marL="1828800" algn="l" rtl="0" eaLnBrk="0" fontAlgn="base" hangingPunct="0">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3968">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EEFD"/>
    <a:srgbClr val="996633"/>
    <a:srgbClr val="F4DEFE"/>
    <a:srgbClr val="F3DAFE"/>
    <a:srgbClr val="E4D0B6"/>
    <a:srgbClr val="C6E5FE"/>
    <a:srgbClr val="D5B58B"/>
    <a:srgbClr val="CC6600"/>
    <a:srgbClr val="FECADE"/>
    <a:srgbClr val="CCCC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9" autoAdjust="0"/>
    <p:restoredTop sz="86328" autoAdjust="0"/>
  </p:normalViewPr>
  <p:slideViewPr>
    <p:cSldViewPr snapToGrid="0">
      <p:cViewPr varScale="1">
        <p:scale>
          <a:sx n="88" d="100"/>
          <a:sy n="88" d="100"/>
        </p:scale>
        <p:origin x="3224" y="72"/>
      </p:cViewPr>
      <p:guideLst>
        <p:guide orient="horz" pos="396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428"/>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3072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3072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3072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FF6F4C1-4114-4918-8993-473D0CD5DCE6}" type="slidenum">
              <a:rPr lang="en-US"/>
              <a:pPr>
                <a:defRPr/>
              </a:pPr>
              <a:t>‹#›</a:t>
            </a:fld>
            <a:endParaRPr lang="en-US" dirty="0"/>
          </a:p>
        </p:txBody>
      </p:sp>
    </p:spTree>
    <p:extLst>
      <p:ext uri="{BB962C8B-B14F-4D97-AF65-F5344CB8AC3E}">
        <p14:creationId xmlns:p14="http://schemas.microsoft.com/office/powerpoint/2010/main" val="719917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2048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450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48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2048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1EDB437F-59FE-4A6C-A802-8DC82142699A}" type="slidenum">
              <a:rPr lang="en-US"/>
              <a:pPr>
                <a:defRPr/>
              </a:pPr>
              <a:t>‹#›</a:t>
            </a:fld>
            <a:endParaRPr lang="en-US" dirty="0"/>
          </a:p>
        </p:txBody>
      </p:sp>
    </p:spTree>
    <p:extLst>
      <p:ext uri="{BB962C8B-B14F-4D97-AF65-F5344CB8AC3E}">
        <p14:creationId xmlns:p14="http://schemas.microsoft.com/office/powerpoint/2010/main" val="35229435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466D26C5-F0A9-400F-9FD0-E330148CE9D3}" type="slidenum">
              <a:rPr lang="en-US" smtClean="0"/>
              <a:pPr/>
              <a:t>1</a:t>
            </a:fld>
            <a:endParaRPr lang="en-US" dirty="0"/>
          </a:p>
        </p:txBody>
      </p:sp>
      <p:sp>
        <p:nvSpPr>
          <p:cNvPr id="46083" name="Rectangle 2"/>
          <p:cNvSpPr>
            <a:spLocks noGrp="1" noRot="1" noChangeAspect="1" noChangeArrowheads="1" noTextEdit="1"/>
          </p:cNvSpPr>
          <p:nvPr>
            <p:ph type="sldImg"/>
          </p:nvPr>
        </p:nvSpPr>
        <p:spPr>
          <a:xfrm>
            <a:off x="1143000" y="685800"/>
            <a:ext cx="4572000" cy="3429000"/>
          </a:xfrm>
          <a:ln/>
        </p:spPr>
      </p:sp>
      <p:sp>
        <p:nvSpPr>
          <p:cNvPr id="46084" name="Rectangle 3"/>
          <p:cNvSpPr>
            <a:spLocks noGrp="1" noChangeArrowheads="1"/>
          </p:cNvSpPr>
          <p:nvPr>
            <p:ph type="body" idx="1"/>
          </p:nvPr>
        </p:nvSpPr>
        <p:spPr>
          <a:noFill/>
          <a:ln/>
        </p:spPr>
        <p:txBody>
          <a:bodyPr/>
          <a:lstStyle/>
          <a:p>
            <a:pPr eaLnBrk="1" hangingPunct="1"/>
            <a:r>
              <a:rPr lang="en-US" b="1" dirty="0"/>
              <a:t>Slide 1: Introduction</a:t>
            </a:r>
          </a:p>
          <a:p>
            <a:pPr eaLnBrk="1" hangingPunct="1"/>
            <a:r>
              <a:rPr lang="en-US" dirty="0"/>
              <a:t>This presentation draws focuses</a:t>
            </a:r>
            <a:r>
              <a:rPr lang="en-US" baseline="0" dirty="0"/>
              <a:t> </a:t>
            </a:r>
            <a:r>
              <a:rPr lang="en-US" dirty="0"/>
              <a:t>on reading for all</a:t>
            </a:r>
            <a:r>
              <a:rPr lang="en-US" baseline="0" dirty="0"/>
              <a:t> your assessment tasks. The presentation among others will draw your attention to the types of texts you would need to read, your tutor’s expectations, strategies to practice efficient reading and processes to undertake critical reading. You will find that the amount of reading you do will impact on the writing that you produce for the tasks. You will be expected to read widely and critically. In order to do that, you would have to practice efficient reading strategies.</a:t>
            </a:r>
            <a:endParaRPr lang="en-US" dirty="0"/>
          </a:p>
        </p:txBody>
      </p:sp>
    </p:spTree>
    <p:extLst>
      <p:ext uri="{BB962C8B-B14F-4D97-AF65-F5344CB8AC3E}">
        <p14:creationId xmlns:p14="http://schemas.microsoft.com/office/powerpoint/2010/main" val="1321285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Slide 10: </a:t>
            </a:r>
            <a:r>
              <a:rPr lang="en-AU" dirty="0"/>
              <a:t>Resources for reading</a:t>
            </a:r>
          </a:p>
          <a:p>
            <a:endParaRPr lang="en-AU" dirty="0"/>
          </a:p>
          <a:p>
            <a:r>
              <a:rPr lang="en-AU" dirty="0"/>
              <a:t>On this slide you will see a link to the study skills page on the study help website. You will find many </a:t>
            </a:r>
            <a:r>
              <a:rPr lang="en-AU" baseline="0" dirty="0"/>
              <a:t>additional reading resources here that may be beneficial to you.</a:t>
            </a:r>
            <a:endParaRPr lang="en-AU" dirty="0"/>
          </a:p>
        </p:txBody>
      </p:sp>
      <p:sp>
        <p:nvSpPr>
          <p:cNvPr id="4" name="Slide Number Placeholder 3"/>
          <p:cNvSpPr>
            <a:spLocks noGrp="1"/>
          </p:cNvSpPr>
          <p:nvPr>
            <p:ph type="sldNum" sz="quarter" idx="10"/>
          </p:nvPr>
        </p:nvSpPr>
        <p:spPr/>
        <p:txBody>
          <a:bodyPr/>
          <a:lstStyle/>
          <a:p>
            <a:pPr>
              <a:defRPr/>
            </a:pPr>
            <a:fld id="{1EDB437F-59FE-4A6C-A802-8DC82142699A}" type="slidenum">
              <a:rPr lang="en-US" smtClean="0"/>
              <a:pPr>
                <a:defRPr/>
              </a:pPr>
              <a:t>10</a:t>
            </a:fld>
            <a:endParaRPr lang="en-US" dirty="0"/>
          </a:p>
        </p:txBody>
      </p:sp>
    </p:spTree>
    <p:extLst>
      <p:ext uri="{BB962C8B-B14F-4D97-AF65-F5344CB8AC3E}">
        <p14:creationId xmlns:p14="http://schemas.microsoft.com/office/powerpoint/2010/main" val="2968291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Slide 2: Types of academic texts</a:t>
            </a:r>
          </a:p>
          <a:p>
            <a:r>
              <a:rPr lang="en-AU" dirty="0"/>
              <a:t>You will be expected to read widely and critically for the different assessment tasks for this course. The textbook will give you a general understanding about</a:t>
            </a:r>
            <a:r>
              <a:rPr lang="en-AU" baseline="0" dirty="0"/>
              <a:t> the concepts for this course. You should not start and end with the textbook but go beyond that. Look at the different journals that may be relevant. Journal articles present the latest research and findings about a topic compared to textbooks. Do also read reports that have been published as they will afford you with the underlying principles as to why something was undertaken in a particular manner. Look at websites but be careful of websites like Wikipedia as anyone can post on these websites, you will not be able to identify the credibility of the information. It would be a good idea to use credible databases. The library has got many scholarly and peer-reviewed sources. Other sites such as those ending in .org or .</a:t>
            </a:r>
            <a:r>
              <a:rPr lang="en-AU" baseline="0" dirty="0" err="1"/>
              <a:t>edu</a:t>
            </a:r>
            <a:r>
              <a:rPr lang="en-AU" baseline="0" dirty="0"/>
              <a:t> are usually credible as well. If you are not sure, talk to an Academic Librarian about this. Do not forget to refer to the presentations on how to search for sources from the library website.</a:t>
            </a:r>
            <a:endParaRPr lang="en-AU" dirty="0"/>
          </a:p>
        </p:txBody>
      </p:sp>
      <p:sp>
        <p:nvSpPr>
          <p:cNvPr id="4" name="Slide Number Placeholder 3"/>
          <p:cNvSpPr>
            <a:spLocks noGrp="1"/>
          </p:cNvSpPr>
          <p:nvPr>
            <p:ph type="sldNum" sz="quarter" idx="10"/>
          </p:nvPr>
        </p:nvSpPr>
        <p:spPr/>
        <p:txBody>
          <a:bodyPr/>
          <a:lstStyle/>
          <a:p>
            <a:pPr>
              <a:defRPr/>
            </a:pPr>
            <a:fld id="{1EDB437F-59FE-4A6C-A802-8DC82142699A}" type="slidenum">
              <a:rPr lang="en-US" smtClean="0"/>
              <a:pPr>
                <a:defRPr/>
              </a:pPr>
              <a:t>2</a:t>
            </a:fld>
            <a:endParaRPr lang="en-US"/>
          </a:p>
        </p:txBody>
      </p:sp>
    </p:spTree>
    <p:extLst>
      <p:ext uri="{BB962C8B-B14F-4D97-AF65-F5344CB8AC3E}">
        <p14:creationId xmlns:p14="http://schemas.microsoft.com/office/powerpoint/2010/main" val="2968291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Slide 3: Your tutor’s expectations</a:t>
            </a:r>
          </a:p>
          <a:p>
            <a:pPr marL="0" marR="0" indent="0" algn="l" defTabSz="914400" rtl="0" eaLnBrk="0" fontAlgn="base" latinLnBrk="0" hangingPunct="0">
              <a:lnSpc>
                <a:spcPct val="100000"/>
              </a:lnSpc>
              <a:spcBef>
                <a:spcPct val="30000"/>
              </a:spcBef>
              <a:spcAft>
                <a:spcPct val="0"/>
              </a:spcAft>
              <a:buClrTx/>
              <a:buSzTx/>
              <a:buFontTx/>
              <a:buNone/>
              <a:tabLst/>
              <a:defRPr/>
            </a:pPr>
            <a:r>
              <a:rPr lang="en-AU" dirty="0"/>
              <a:t>Your tutors</a:t>
            </a:r>
            <a:r>
              <a:rPr lang="en-AU" baseline="0" dirty="0"/>
              <a:t> expect you to demonstrate that you have engaged with the readings associated with the topics. You need to explore the current debates related to the topic and identify the issues that are being discussed. Identify what different researchers are saying about the topic. You need to provide an objective account of the topic. This means you need to identify that there are people who agree and disagree with the proposition. You have to be critical and only select evidence that would support your arguments. Your tutors would be able to tell if you understand what you read and are able to apply these in your discussion, when they see the evidence that you have used. They also expect you to interpret and evaluate what you read. If you just describe everything that you have read, then your tutors will know that you have not been able to do this or did not engage with what you had read. </a:t>
            </a:r>
            <a:endParaRPr lang="en-AU" dirty="0"/>
          </a:p>
        </p:txBody>
      </p:sp>
      <p:sp>
        <p:nvSpPr>
          <p:cNvPr id="4" name="Slide Number Placeholder 3"/>
          <p:cNvSpPr>
            <a:spLocks noGrp="1"/>
          </p:cNvSpPr>
          <p:nvPr>
            <p:ph type="sldNum" sz="quarter" idx="10"/>
          </p:nvPr>
        </p:nvSpPr>
        <p:spPr/>
        <p:txBody>
          <a:bodyPr/>
          <a:lstStyle/>
          <a:p>
            <a:pPr>
              <a:defRPr/>
            </a:pPr>
            <a:fld id="{1EDB437F-59FE-4A6C-A802-8DC82142699A}" type="slidenum">
              <a:rPr lang="en-US" smtClean="0"/>
              <a:pPr>
                <a:defRPr/>
              </a:pPr>
              <a:t>3</a:t>
            </a:fld>
            <a:endParaRPr lang="en-US"/>
          </a:p>
        </p:txBody>
      </p:sp>
    </p:spTree>
    <p:extLst>
      <p:ext uri="{BB962C8B-B14F-4D97-AF65-F5344CB8AC3E}">
        <p14:creationId xmlns:p14="http://schemas.microsoft.com/office/powerpoint/2010/main" val="2968291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Slide 4: Practise efficient</a:t>
            </a:r>
            <a:r>
              <a:rPr lang="en-AU" baseline="0" dirty="0"/>
              <a:t> reading</a:t>
            </a:r>
          </a:p>
          <a:p>
            <a:r>
              <a:rPr lang="en-AU" baseline="0" dirty="0"/>
              <a:t>You will be reading quite a bit for your different courses. In order to keep up with your reading load, it is really important that you practise efficient reading. Efficient reading simply means practising the pre-, while and post-reading strategies. Always begin by identifying why you are reading a particular text. This will help you find the answers or information that you are looking for. Reading without a purpose will make you waste a lot of time because you will not be able to find information that you want. Do not begin with detailed reading as soon as you get something. Always scan the text quickly. To scan is to move your eyes quickly across the page looking for a particular word or phrase. Once you have found it then you have to skim the sentence quickly to identify if this is what you are looking for. If it is not, then continue scanning the rest of the text. It will be useful to scan and skim the title of texts, abstracts, the introduction, conclusion or any other visuals in the text. You would save a lot of time if you practise pre-reading strategies before you actually start reading because you will be able to screen through a lot of unwanted material right at the start. Do also use your background knowledge about the topics to engage with the texts. Ask yourself what you already know about the topic. What do you need to look for or explore further, what are key terminologies, etc. Write down words or phrases associated with a topic and try to locate them in the texts while you scan. This will give you some direction.</a:t>
            </a:r>
            <a:endParaRPr lang="en-AU" dirty="0"/>
          </a:p>
        </p:txBody>
      </p:sp>
      <p:sp>
        <p:nvSpPr>
          <p:cNvPr id="4" name="Slide Number Placeholder 3"/>
          <p:cNvSpPr>
            <a:spLocks noGrp="1"/>
          </p:cNvSpPr>
          <p:nvPr>
            <p:ph type="sldNum" sz="quarter" idx="10"/>
          </p:nvPr>
        </p:nvSpPr>
        <p:spPr/>
        <p:txBody>
          <a:bodyPr/>
          <a:lstStyle/>
          <a:p>
            <a:pPr>
              <a:defRPr/>
            </a:pPr>
            <a:fld id="{1EDB437F-59FE-4A6C-A802-8DC82142699A}" type="slidenum">
              <a:rPr lang="en-US" smtClean="0"/>
              <a:pPr>
                <a:defRPr/>
              </a:pPr>
              <a:t>4</a:t>
            </a:fld>
            <a:endParaRPr lang="en-US"/>
          </a:p>
        </p:txBody>
      </p:sp>
    </p:spTree>
    <p:extLst>
      <p:ext uri="{BB962C8B-B14F-4D97-AF65-F5344CB8AC3E}">
        <p14:creationId xmlns:p14="http://schemas.microsoft.com/office/powerpoint/2010/main" val="2968291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Slide</a:t>
            </a:r>
            <a:r>
              <a:rPr lang="en-AU" baseline="0" dirty="0"/>
              <a:t> 5: Practise efficient reading: While</a:t>
            </a:r>
          </a:p>
          <a:p>
            <a:r>
              <a:rPr lang="en-AU" baseline="0" dirty="0"/>
              <a:t>Only when you have found the information that you are looking for should you begin detailed reading. Try to interact and engage with what you are reading. Otherwise, you will find that you forget what you read or cannot engage with what you are reading. In order to interact and engage with the texts you read, have a list of questions for which you are seeking answers to. Highlight key words or phrases but remember not to highlight everything you read. You have to be very selective. Take notes while you read. One good technique is to use the margin of texts you read to condense an idea into two or three words. This not only forces you to understand what you read but also to paraphrase and summarise key ideas. You can use mnemonics. This is a strategy where you take the first letter of a concept and string them together to create a statement that makes sense only to you. For example, in order to remember the colours in a rainbow, you might write down something like this: Vivian (Violet) is (Indigo) buying (blue) greenish (green)-yellow (yellow) ornamental (orange) robes (red). You can also use mind maps to take notes as well. There are many forms of mind maps that you could use. A google search will show you how to draw up a mind map. Finally, you can also summarise what you read as a form of note-keeping. This is a very efficient way of note-taking as you will be forced to identify only the key ideas and to write short and concise information. Remember to jot down the full references of the sources where you get the information from, no matter which form of note-taking you employ.</a:t>
            </a:r>
            <a:endParaRPr lang="en-AU" dirty="0"/>
          </a:p>
        </p:txBody>
      </p:sp>
      <p:sp>
        <p:nvSpPr>
          <p:cNvPr id="4" name="Slide Number Placeholder 3"/>
          <p:cNvSpPr>
            <a:spLocks noGrp="1"/>
          </p:cNvSpPr>
          <p:nvPr>
            <p:ph type="sldNum" sz="quarter" idx="10"/>
          </p:nvPr>
        </p:nvSpPr>
        <p:spPr/>
        <p:txBody>
          <a:bodyPr/>
          <a:lstStyle/>
          <a:p>
            <a:pPr>
              <a:defRPr/>
            </a:pPr>
            <a:fld id="{1EDB437F-59FE-4A6C-A802-8DC82142699A}" type="slidenum">
              <a:rPr lang="en-US" smtClean="0"/>
              <a:pPr>
                <a:defRPr/>
              </a:pPr>
              <a:t>5</a:t>
            </a:fld>
            <a:endParaRPr lang="en-US"/>
          </a:p>
        </p:txBody>
      </p:sp>
    </p:spTree>
    <p:extLst>
      <p:ext uri="{BB962C8B-B14F-4D97-AF65-F5344CB8AC3E}">
        <p14:creationId xmlns:p14="http://schemas.microsoft.com/office/powerpoint/2010/main" val="2968291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Slide 6: Practise efficient reading: Post</a:t>
            </a:r>
          </a:p>
          <a:p>
            <a:r>
              <a:rPr lang="en-AU" dirty="0"/>
              <a:t>Always remember to review what you read. You may have misinterpreted</a:t>
            </a:r>
            <a:r>
              <a:rPr lang="en-AU" baseline="0" dirty="0"/>
              <a:t> or misquoted something. Do also reflect on what you read. Ask yourself if this information could be related to something else that you read in the past. Is this similar or different to other ideas? Are there a group of people saying the same thing? Can this be applied to your context?, etc.</a:t>
            </a:r>
            <a:endParaRPr lang="en-AU" dirty="0"/>
          </a:p>
        </p:txBody>
      </p:sp>
      <p:sp>
        <p:nvSpPr>
          <p:cNvPr id="4" name="Slide Number Placeholder 3"/>
          <p:cNvSpPr>
            <a:spLocks noGrp="1"/>
          </p:cNvSpPr>
          <p:nvPr>
            <p:ph type="sldNum" sz="quarter" idx="10"/>
          </p:nvPr>
        </p:nvSpPr>
        <p:spPr/>
        <p:txBody>
          <a:bodyPr/>
          <a:lstStyle/>
          <a:p>
            <a:pPr>
              <a:defRPr/>
            </a:pPr>
            <a:fld id="{1EDB437F-59FE-4A6C-A802-8DC82142699A}" type="slidenum">
              <a:rPr lang="en-US" smtClean="0"/>
              <a:pPr>
                <a:defRPr/>
              </a:pPr>
              <a:t>6</a:t>
            </a:fld>
            <a:endParaRPr lang="en-US"/>
          </a:p>
        </p:txBody>
      </p:sp>
    </p:spTree>
    <p:extLst>
      <p:ext uri="{BB962C8B-B14F-4D97-AF65-F5344CB8AC3E}">
        <p14:creationId xmlns:p14="http://schemas.microsoft.com/office/powerpoint/2010/main" val="2968291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Slide 7: Critical reading</a:t>
            </a:r>
            <a:r>
              <a:rPr lang="en-AU" baseline="0" dirty="0"/>
              <a:t> for the essay</a:t>
            </a:r>
          </a:p>
          <a:p>
            <a:r>
              <a:rPr lang="en-AU" baseline="0" dirty="0"/>
              <a:t>Critical reading will transform into critical writing. When you read critically, you will think more deeply about your learning. You will be able to relate the concepts and theories that you have been introduced to the information that you read. You would be able to understand, interpret and evaluate what you read based on what you have already been introduced to. When you read critically, you would compare and contrast the different debates and discussions and select as well synthesise the information that is relevant to your own arguments. You would also not accept everything you read at face value. You would be able to identify the author’s purpose, the credibility of information presented, its relevance to your own essay, how current the information is, its strengths and weaknesses, etc. If you are able to do this effectively, you will notice that you are also able to produce a critical piece of writing.</a:t>
            </a:r>
            <a:endParaRPr lang="en-AU" dirty="0"/>
          </a:p>
        </p:txBody>
      </p:sp>
      <p:sp>
        <p:nvSpPr>
          <p:cNvPr id="4" name="Slide Number Placeholder 3"/>
          <p:cNvSpPr>
            <a:spLocks noGrp="1"/>
          </p:cNvSpPr>
          <p:nvPr>
            <p:ph type="sldNum" sz="quarter" idx="10"/>
          </p:nvPr>
        </p:nvSpPr>
        <p:spPr/>
        <p:txBody>
          <a:bodyPr/>
          <a:lstStyle/>
          <a:p>
            <a:pPr>
              <a:defRPr/>
            </a:pPr>
            <a:fld id="{1EDB437F-59FE-4A6C-A802-8DC82142699A}" type="slidenum">
              <a:rPr lang="en-US" smtClean="0"/>
              <a:pPr>
                <a:defRPr/>
              </a:pPr>
              <a:t>7</a:t>
            </a:fld>
            <a:endParaRPr lang="en-US" dirty="0"/>
          </a:p>
        </p:txBody>
      </p:sp>
    </p:spTree>
    <p:extLst>
      <p:ext uri="{BB962C8B-B14F-4D97-AF65-F5344CB8AC3E}">
        <p14:creationId xmlns:p14="http://schemas.microsoft.com/office/powerpoint/2010/main" val="2968291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Slide 8: Questions to ask when reading critically</a:t>
            </a:r>
          </a:p>
          <a:p>
            <a:r>
              <a:rPr lang="en-AU" dirty="0"/>
              <a:t>What does it mean to be critical? On this slide you will see a list of questions that you could ask yourself</a:t>
            </a:r>
            <a:r>
              <a:rPr lang="en-AU" baseline="0" dirty="0"/>
              <a:t> when you are reading a text. These questions will help you towards critical reading. If you practise this enough, soon it will become part of everything that you read.</a:t>
            </a:r>
            <a:endParaRPr lang="en-AU" dirty="0"/>
          </a:p>
        </p:txBody>
      </p:sp>
      <p:sp>
        <p:nvSpPr>
          <p:cNvPr id="4" name="Slide Number Placeholder 3"/>
          <p:cNvSpPr>
            <a:spLocks noGrp="1"/>
          </p:cNvSpPr>
          <p:nvPr>
            <p:ph type="sldNum" sz="quarter" idx="10"/>
          </p:nvPr>
        </p:nvSpPr>
        <p:spPr/>
        <p:txBody>
          <a:bodyPr/>
          <a:lstStyle/>
          <a:p>
            <a:pPr>
              <a:defRPr/>
            </a:pPr>
            <a:fld id="{1EDB437F-59FE-4A6C-A802-8DC82142699A}" type="slidenum">
              <a:rPr lang="en-US" smtClean="0"/>
              <a:pPr>
                <a:defRPr/>
              </a:pPr>
              <a:t>8</a:t>
            </a:fld>
            <a:endParaRPr lang="en-US" dirty="0"/>
          </a:p>
        </p:txBody>
      </p:sp>
    </p:spTree>
    <p:extLst>
      <p:ext uri="{BB962C8B-B14F-4D97-AF65-F5344CB8AC3E}">
        <p14:creationId xmlns:p14="http://schemas.microsoft.com/office/powerpoint/2010/main" val="2968291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Slide 9: Transforming</a:t>
            </a:r>
            <a:r>
              <a:rPr lang="en-AU" baseline="0" dirty="0"/>
              <a:t> critical reading into writing</a:t>
            </a:r>
          </a:p>
          <a:p>
            <a:r>
              <a:rPr lang="en-AU" baseline="0" dirty="0"/>
              <a:t>How do you transform your reading into writing? Begin with the title to identify key debates or conflicts. For the assessment tasks in this program, you need to identify the key words or phrases related to each of the topics. Identify your proposition or stand. Do you agree or disagree with the proposition? Consider how you will convince your reader with this proposition. You need to provide a line of reasoning that will convince them. You need to provide a set of reasons that are presented in a logical manner to support your arguments. Use only evidence that will strongly support your arguments. Show that you are actively engaging in the debate by presenting different points of view. Do be aware that your reading does not begin and end at the start of your writing process. At every point of your writing process, you may have to read some more to find evidence to support your discussion. Ensure that you present your arguments in a clear and logical manner that is easy to follow. Remember, your writing should not only make sense to you but to everyone else who reads it.</a:t>
            </a:r>
            <a:endParaRPr lang="en-AU" dirty="0"/>
          </a:p>
        </p:txBody>
      </p:sp>
      <p:sp>
        <p:nvSpPr>
          <p:cNvPr id="4" name="Slide Number Placeholder 3"/>
          <p:cNvSpPr>
            <a:spLocks noGrp="1"/>
          </p:cNvSpPr>
          <p:nvPr>
            <p:ph type="sldNum" sz="quarter" idx="10"/>
          </p:nvPr>
        </p:nvSpPr>
        <p:spPr/>
        <p:txBody>
          <a:bodyPr/>
          <a:lstStyle/>
          <a:p>
            <a:pPr>
              <a:defRPr/>
            </a:pPr>
            <a:fld id="{1EDB437F-59FE-4A6C-A802-8DC82142699A}" type="slidenum">
              <a:rPr lang="en-US" smtClean="0"/>
              <a:pPr>
                <a:defRPr/>
              </a:pPr>
              <a:t>9</a:t>
            </a:fld>
            <a:endParaRPr lang="en-US" dirty="0"/>
          </a:p>
        </p:txBody>
      </p:sp>
    </p:spTree>
    <p:extLst>
      <p:ext uri="{BB962C8B-B14F-4D97-AF65-F5344CB8AC3E}">
        <p14:creationId xmlns:p14="http://schemas.microsoft.com/office/powerpoint/2010/main" val="29682916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28" y="2590"/>
            <a:ext cx="9140546" cy="6855410"/>
          </a:xfrm>
          <a:prstGeom prst="rect">
            <a:avLst/>
          </a:prstGeom>
        </p:spPr>
      </p:pic>
      <p:sp>
        <p:nvSpPr>
          <p:cNvPr id="8200" name="Rectangle 8"/>
          <p:cNvSpPr>
            <a:spLocks noGrp="1" noChangeArrowheads="1"/>
          </p:cNvSpPr>
          <p:nvPr>
            <p:ph type="ctrTitle" sz="quarter"/>
          </p:nvPr>
        </p:nvSpPr>
        <p:spPr bwMode="auto">
          <a:xfrm>
            <a:off x="1440000" y="3384550"/>
            <a:ext cx="5791200" cy="387351"/>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lgn="l">
              <a:defRPr sz="2400">
                <a:solidFill>
                  <a:schemeClr val="bg1"/>
                </a:solidFill>
              </a:defRPr>
            </a:lvl1pPr>
          </a:lstStyle>
          <a:p>
            <a:r>
              <a:rPr lang="en-US" dirty="0"/>
              <a:t>Click to edit Master title style</a:t>
            </a:r>
          </a:p>
        </p:txBody>
      </p:sp>
      <p:sp>
        <p:nvSpPr>
          <p:cNvPr id="8203" name="Rectangle 11"/>
          <p:cNvSpPr>
            <a:spLocks noGrp="1" noChangeArrowheads="1"/>
          </p:cNvSpPr>
          <p:nvPr>
            <p:ph type="subTitle" sz="quarter" idx="1"/>
          </p:nvPr>
        </p:nvSpPr>
        <p:spPr bwMode="auto">
          <a:xfrm>
            <a:off x="1440000" y="3868737"/>
            <a:ext cx="6019800" cy="385763"/>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lgn="l">
              <a:buFontTx/>
              <a:buNone/>
              <a:defRPr sz="1400">
                <a:solidFill>
                  <a:schemeClr val="bg1"/>
                </a:solidFill>
              </a:defRPr>
            </a:lvl1pPr>
          </a:lstStyle>
          <a:p>
            <a:r>
              <a:rPr lang="en-US" dirty="0"/>
              <a:t>Click to edit Master subtitle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8645" y="5977919"/>
            <a:ext cx="1624455" cy="482860"/>
          </a:xfrm>
          <a:prstGeom prst="rect">
            <a:avLst/>
          </a:prstGeom>
        </p:spPr>
      </p:pic>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09575" y="428625"/>
            <a:ext cx="8258175" cy="647700"/>
          </a:xfrm>
          <a:prstGeom prst="rect">
            <a:avLst/>
          </a:prstGeom>
        </p:spPr>
        <p:txBody>
          <a:bodyPr/>
          <a:lstStyle>
            <a:lvl1pPr marL="0" indent="0">
              <a:buNone/>
              <a:defRPr b="1">
                <a:solidFill>
                  <a:srgbClr val="0000C8"/>
                </a:solidFill>
              </a:defRPr>
            </a:lvl1pPr>
          </a:lstStyle>
          <a:p>
            <a:pPr lvl="0"/>
            <a:r>
              <a:rPr lang="en-US" dirty="0"/>
              <a:t>Title</a:t>
            </a:r>
            <a:endParaRPr lang="en-AU" dirty="0"/>
          </a:p>
        </p:txBody>
      </p:sp>
      <p:sp>
        <p:nvSpPr>
          <p:cNvPr id="6" name="Text Placeholder 3"/>
          <p:cNvSpPr>
            <a:spLocks noGrp="1"/>
          </p:cNvSpPr>
          <p:nvPr>
            <p:ph type="body" sz="quarter" idx="11" hasCustomPrompt="1"/>
          </p:nvPr>
        </p:nvSpPr>
        <p:spPr>
          <a:xfrm>
            <a:off x="414337" y="1295400"/>
            <a:ext cx="8258175" cy="647700"/>
          </a:xfrm>
          <a:prstGeom prst="rect">
            <a:avLst/>
          </a:prstGeom>
        </p:spPr>
        <p:txBody>
          <a:bodyPr/>
          <a:lstStyle>
            <a:lvl1pPr marL="0" indent="0">
              <a:buNone/>
              <a:defRPr sz="2000" b="1">
                <a:solidFill>
                  <a:schemeClr val="tx1"/>
                </a:solidFill>
              </a:defRPr>
            </a:lvl1pPr>
          </a:lstStyle>
          <a:p>
            <a:pPr lvl="0"/>
            <a:r>
              <a:rPr lang="en-US" dirty="0"/>
              <a:t>Text</a:t>
            </a:r>
          </a:p>
          <a:p>
            <a:pPr lvl="0"/>
            <a:endParaRPr lang="en-AU" dirty="0"/>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5562556"/>
            <a:ext cx="91440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8645" y="5977919"/>
            <a:ext cx="1624455" cy="482860"/>
          </a:xfrm>
          <a:prstGeom prst="rect">
            <a:avLst/>
          </a:prstGeom>
        </p:spPr>
      </p:pic>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6147" name="Picture 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2760" y="4916073"/>
            <a:ext cx="9138480" cy="1941927"/>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0" hasCustomPrompt="1"/>
          </p:nvPr>
        </p:nvSpPr>
        <p:spPr>
          <a:xfrm>
            <a:off x="409575" y="428625"/>
            <a:ext cx="8258175" cy="647700"/>
          </a:xfrm>
          <a:prstGeom prst="rect">
            <a:avLst/>
          </a:prstGeom>
        </p:spPr>
        <p:txBody>
          <a:bodyPr/>
          <a:lstStyle>
            <a:lvl1pPr marL="0" indent="0">
              <a:buNone/>
              <a:defRPr b="1">
                <a:solidFill>
                  <a:srgbClr val="0000C8"/>
                </a:solidFill>
              </a:defRPr>
            </a:lvl1pPr>
          </a:lstStyle>
          <a:p>
            <a:pPr lvl="0"/>
            <a:r>
              <a:rPr lang="en-US" dirty="0"/>
              <a:t>Title</a:t>
            </a:r>
            <a:endParaRPr lang="en-AU" dirty="0"/>
          </a:p>
        </p:txBody>
      </p:sp>
      <p:sp>
        <p:nvSpPr>
          <p:cNvPr id="6" name="Text Placeholder 3"/>
          <p:cNvSpPr>
            <a:spLocks noGrp="1"/>
          </p:cNvSpPr>
          <p:nvPr>
            <p:ph type="body" sz="quarter" idx="11" hasCustomPrompt="1"/>
          </p:nvPr>
        </p:nvSpPr>
        <p:spPr>
          <a:xfrm>
            <a:off x="414337" y="1295400"/>
            <a:ext cx="8258175" cy="647700"/>
          </a:xfrm>
          <a:prstGeom prst="rect">
            <a:avLst/>
          </a:prstGeom>
        </p:spPr>
        <p:txBody>
          <a:bodyPr/>
          <a:lstStyle>
            <a:lvl1pPr marL="0" indent="0">
              <a:buNone/>
              <a:defRPr sz="2000" b="1">
                <a:solidFill>
                  <a:schemeClr val="tx1"/>
                </a:solidFill>
              </a:defRPr>
            </a:lvl1pPr>
          </a:lstStyle>
          <a:p>
            <a:pPr lvl="0"/>
            <a:r>
              <a:rPr lang="en-US" dirty="0"/>
              <a:t>Text</a:t>
            </a:r>
          </a:p>
          <a:p>
            <a:pPr lvl="0"/>
            <a:endParaRPr lang="en-AU"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8645" y="5977919"/>
            <a:ext cx="1624455" cy="482860"/>
          </a:xfrm>
          <a:prstGeom prst="rect">
            <a:avLst/>
          </a:prstGeom>
        </p:spPr>
      </p:pic>
    </p:spTree>
    <p:extLst>
      <p:ext uri="{BB962C8B-B14F-4D97-AF65-F5344CB8AC3E}">
        <p14:creationId xmlns:p14="http://schemas.microsoft.com/office/powerpoint/2010/main" val="241142153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4476750" cy="5562556"/>
          </a:xfrm>
          <a:prstGeom prst="rect">
            <a:avLst/>
          </a:prstGeom>
        </p:spPr>
        <p:txBody>
          <a:bodyPr/>
          <a:lstStyle/>
          <a:p>
            <a:endParaRPr lang="en-AU" dirty="0"/>
          </a:p>
        </p:txBody>
      </p:sp>
      <p:sp>
        <p:nvSpPr>
          <p:cNvPr id="7" name="Text Placeholder 6"/>
          <p:cNvSpPr>
            <a:spLocks noGrp="1"/>
          </p:cNvSpPr>
          <p:nvPr>
            <p:ph type="body" sz="quarter" idx="11" hasCustomPrompt="1"/>
          </p:nvPr>
        </p:nvSpPr>
        <p:spPr>
          <a:xfrm>
            <a:off x="4819650" y="266700"/>
            <a:ext cx="4114800" cy="666750"/>
          </a:xfrm>
          <a:prstGeom prst="rect">
            <a:avLst/>
          </a:prstGeom>
        </p:spPr>
        <p:txBody>
          <a:bodyPr/>
          <a:lstStyle>
            <a:lvl1pPr marL="0" indent="0">
              <a:buNone/>
              <a:defRPr sz="2800" b="1">
                <a:solidFill>
                  <a:srgbClr val="0000C8"/>
                </a:solidFill>
              </a:defRPr>
            </a:lvl1pPr>
          </a:lstStyle>
          <a:p>
            <a:pPr lvl="0"/>
            <a:r>
              <a:rPr lang="en-US" dirty="0"/>
              <a:t>Title</a:t>
            </a:r>
          </a:p>
          <a:p>
            <a:pPr lvl="0"/>
            <a:endParaRPr lang="en-US" dirty="0"/>
          </a:p>
          <a:p>
            <a:pPr lvl="0"/>
            <a:endParaRPr lang="en-US" dirty="0"/>
          </a:p>
          <a:p>
            <a:pPr lvl="0"/>
            <a:endParaRPr lang="en-AU" dirty="0"/>
          </a:p>
        </p:txBody>
      </p:sp>
      <p:sp>
        <p:nvSpPr>
          <p:cNvPr id="9" name="Text Placeholder 8"/>
          <p:cNvSpPr>
            <a:spLocks noGrp="1"/>
          </p:cNvSpPr>
          <p:nvPr>
            <p:ph type="body" sz="quarter" idx="12" hasCustomPrompt="1"/>
          </p:nvPr>
        </p:nvSpPr>
        <p:spPr>
          <a:xfrm>
            <a:off x="4819650" y="981075"/>
            <a:ext cx="4114800" cy="3952875"/>
          </a:xfrm>
          <a:prstGeom prst="rect">
            <a:avLst/>
          </a:prstGeom>
        </p:spPr>
        <p:txBody>
          <a:bodyPr/>
          <a:lstStyle>
            <a:lvl1pPr marL="0" indent="0">
              <a:buNone/>
              <a:defRPr sz="2000" b="1"/>
            </a:lvl1pPr>
          </a:lstStyle>
          <a:p>
            <a:pPr lvl="0"/>
            <a:r>
              <a:rPr lang="en-US" dirty="0"/>
              <a:t>Text</a:t>
            </a:r>
            <a:endParaRPr lang="en-AU" dirty="0"/>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5562556"/>
            <a:ext cx="91440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8645" y="5977919"/>
            <a:ext cx="1624455" cy="482860"/>
          </a:xfrm>
          <a:prstGeom prst="rect">
            <a:avLst/>
          </a:prstGeom>
        </p:spPr>
      </p:pic>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8" name="Picture 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2760" y="4916073"/>
            <a:ext cx="9138480" cy="1941927"/>
          </a:xfrm>
          <a:prstGeom prst="rect">
            <a:avLst/>
          </a:prstGeom>
          <a:noFill/>
          <a:extLst>
            <a:ext uri="{909E8E84-426E-40DD-AFC4-6F175D3DCCD1}">
              <a14:hiddenFill xmlns:a14="http://schemas.microsoft.com/office/drawing/2010/main">
                <a:solidFill>
                  <a:srgbClr val="FFFFFF"/>
                </a:solidFill>
              </a14:hiddenFill>
            </a:ext>
          </a:extLst>
        </p:spPr>
      </p:pic>
      <p:sp>
        <p:nvSpPr>
          <p:cNvPr id="5" name="Picture Placeholder 4"/>
          <p:cNvSpPr>
            <a:spLocks noGrp="1"/>
          </p:cNvSpPr>
          <p:nvPr>
            <p:ph type="pic" sz="quarter" idx="10"/>
          </p:nvPr>
        </p:nvSpPr>
        <p:spPr>
          <a:xfrm>
            <a:off x="0" y="0"/>
            <a:ext cx="4476750" cy="5410200"/>
          </a:xfrm>
          <a:custGeom>
            <a:avLst/>
            <a:gdLst>
              <a:gd name="connsiteX0" fmla="*/ 0 w 4476750"/>
              <a:gd name="connsiteY0" fmla="*/ 0 h 6858000"/>
              <a:gd name="connsiteX1" fmla="*/ 4476750 w 4476750"/>
              <a:gd name="connsiteY1" fmla="*/ 0 h 6858000"/>
              <a:gd name="connsiteX2" fmla="*/ 4476750 w 4476750"/>
              <a:gd name="connsiteY2" fmla="*/ 6858000 h 6858000"/>
              <a:gd name="connsiteX3" fmla="*/ 0 w 4476750"/>
              <a:gd name="connsiteY3" fmla="*/ 6858000 h 6858000"/>
              <a:gd name="connsiteX4" fmla="*/ 0 w 4476750"/>
              <a:gd name="connsiteY4" fmla="*/ 0 h 6858000"/>
              <a:gd name="connsiteX0" fmla="*/ 0 w 4476750"/>
              <a:gd name="connsiteY0" fmla="*/ 0 h 6858000"/>
              <a:gd name="connsiteX1" fmla="*/ 4476750 w 4476750"/>
              <a:gd name="connsiteY1" fmla="*/ 0 h 6858000"/>
              <a:gd name="connsiteX2" fmla="*/ 4476750 w 4476750"/>
              <a:gd name="connsiteY2" fmla="*/ 6858000 h 6858000"/>
              <a:gd name="connsiteX3" fmla="*/ 0 w 4476750"/>
              <a:gd name="connsiteY3" fmla="*/ 4914900 h 6858000"/>
              <a:gd name="connsiteX4" fmla="*/ 0 w 4476750"/>
              <a:gd name="connsiteY4" fmla="*/ 0 h 6858000"/>
              <a:gd name="connsiteX0" fmla="*/ 0 w 4476750"/>
              <a:gd name="connsiteY0" fmla="*/ 0 h 5429250"/>
              <a:gd name="connsiteX1" fmla="*/ 4476750 w 4476750"/>
              <a:gd name="connsiteY1" fmla="*/ 0 h 5429250"/>
              <a:gd name="connsiteX2" fmla="*/ 4476750 w 4476750"/>
              <a:gd name="connsiteY2" fmla="*/ 5429250 h 5429250"/>
              <a:gd name="connsiteX3" fmla="*/ 0 w 4476750"/>
              <a:gd name="connsiteY3" fmla="*/ 4914900 h 5429250"/>
              <a:gd name="connsiteX4" fmla="*/ 0 w 4476750"/>
              <a:gd name="connsiteY4" fmla="*/ 0 h 5429250"/>
              <a:gd name="connsiteX0" fmla="*/ 0 w 4476750"/>
              <a:gd name="connsiteY0" fmla="*/ 0 h 5429250"/>
              <a:gd name="connsiteX1" fmla="*/ 4476750 w 4476750"/>
              <a:gd name="connsiteY1" fmla="*/ 0 h 5429250"/>
              <a:gd name="connsiteX2" fmla="*/ 4476750 w 4476750"/>
              <a:gd name="connsiteY2" fmla="*/ 5429250 h 5429250"/>
              <a:gd name="connsiteX3" fmla="*/ 0 w 4476750"/>
              <a:gd name="connsiteY3" fmla="*/ 4924425 h 5429250"/>
              <a:gd name="connsiteX4" fmla="*/ 0 w 4476750"/>
              <a:gd name="connsiteY4" fmla="*/ 0 h 5429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50" h="5429250">
                <a:moveTo>
                  <a:pt x="0" y="0"/>
                </a:moveTo>
                <a:lnTo>
                  <a:pt x="4476750" y="0"/>
                </a:lnTo>
                <a:lnTo>
                  <a:pt x="4476750" y="5429250"/>
                </a:lnTo>
                <a:lnTo>
                  <a:pt x="0" y="4924425"/>
                </a:lnTo>
                <a:lnTo>
                  <a:pt x="0" y="0"/>
                </a:lnTo>
                <a:close/>
              </a:path>
            </a:pathLst>
          </a:custGeom>
        </p:spPr>
        <p:txBody>
          <a:bodyPr/>
          <a:lstStyle/>
          <a:p>
            <a:endParaRPr lang="en-AU" dirty="0"/>
          </a:p>
        </p:txBody>
      </p:sp>
      <p:sp>
        <p:nvSpPr>
          <p:cNvPr id="7" name="Text Placeholder 6"/>
          <p:cNvSpPr>
            <a:spLocks noGrp="1"/>
          </p:cNvSpPr>
          <p:nvPr>
            <p:ph type="body" sz="quarter" idx="11" hasCustomPrompt="1"/>
          </p:nvPr>
        </p:nvSpPr>
        <p:spPr>
          <a:xfrm>
            <a:off x="4819650" y="266700"/>
            <a:ext cx="4114800" cy="666750"/>
          </a:xfrm>
          <a:prstGeom prst="rect">
            <a:avLst/>
          </a:prstGeom>
        </p:spPr>
        <p:txBody>
          <a:bodyPr/>
          <a:lstStyle>
            <a:lvl1pPr marL="0" indent="0">
              <a:buNone/>
              <a:defRPr sz="2800" b="1">
                <a:solidFill>
                  <a:srgbClr val="0000C8"/>
                </a:solidFill>
              </a:defRPr>
            </a:lvl1pPr>
          </a:lstStyle>
          <a:p>
            <a:pPr lvl="0"/>
            <a:r>
              <a:rPr lang="en-US" dirty="0"/>
              <a:t>Title</a:t>
            </a:r>
          </a:p>
          <a:p>
            <a:pPr lvl="0"/>
            <a:endParaRPr lang="en-US" dirty="0"/>
          </a:p>
          <a:p>
            <a:pPr lvl="0"/>
            <a:endParaRPr lang="en-US" dirty="0"/>
          </a:p>
          <a:p>
            <a:pPr lvl="0"/>
            <a:endParaRPr lang="en-AU" dirty="0"/>
          </a:p>
        </p:txBody>
      </p:sp>
      <p:sp>
        <p:nvSpPr>
          <p:cNvPr id="9" name="Text Placeholder 8"/>
          <p:cNvSpPr>
            <a:spLocks noGrp="1"/>
          </p:cNvSpPr>
          <p:nvPr>
            <p:ph type="body" sz="quarter" idx="12" hasCustomPrompt="1"/>
          </p:nvPr>
        </p:nvSpPr>
        <p:spPr>
          <a:xfrm>
            <a:off x="4819650" y="981075"/>
            <a:ext cx="4114800" cy="3952875"/>
          </a:xfrm>
          <a:prstGeom prst="rect">
            <a:avLst/>
          </a:prstGeom>
        </p:spPr>
        <p:txBody>
          <a:bodyPr/>
          <a:lstStyle>
            <a:lvl1pPr marL="0" indent="0">
              <a:buNone/>
              <a:defRPr sz="2000" b="1"/>
            </a:lvl1pPr>
          </a:lstStyle>
          <a:p>
            <a:pPr lvl="0"/>
            <a:r>
              <a:rPr lang="en-US" dirty="0"/>
              <a:t>Text</a:t>
            </a:r>
            <a:endParaRPr lang="en-AU"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8645" y="5977919"/>
            <a:ext cx="1624455" cy="482860"/>
          </a:xfrm>
          <a:prstGeom prst="rect">
            <a:avLst/>
          </a:prstGeom>
        </p:spPr>
      </p:pic>
    </p:spTree>
    <p:extLst>
      <p:ext uri="{BB962C8B-B14F-4D97-AF65-F5344CB8AC3E}">
        <p14:creationId xmlns:p14="http://schemas.microsoft.com/office/powerpoint/2010/main" val="94815175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Picture Placeholder 4"/>
          <p:cNvSpPr>
            <a:spLocks noGrp="1"/>
          </p:cNvSpPr>
          <p:nvPr>
            <p:ph type="pic" sz="quarter" idx="10"/>
          </p:nvPr>
        </p:nvSpPr>
        <p:spPr>
          <a:xfrm>
            <a:off x="4810125" y="0"/>
            <a:ext cx="4333875" cy="5562556"/>
          </a:xfrm>
          <a:prstGeom prst="rect">
            <a:avLst/>
          </a:prstGeom>
        </p:spPr>
        <p:txBody>
          <a:bodyPr/>
          <a:lstStyle/>
          <a:p>
            <a:endParaRPr lang="en-AU" dirty="0"/>
          </a:p>
        </p:txBody>
      </p:sp>
      <p:sp>
        <p:nvSpPr>
          <p:cNvPr id="3" name="Text Placeholder 6"/>
          <p:cNvSpPr>
            <a:spLocks noGrp="1"/>
          </p:cNvSpPr>
          <p:nvPr>
            <p:ph type="body" sz="quarter" idx="11" hasCustomPrompt="1"/>
          </p:nvPr>
        </p:nvSpPr>
        <p:spPr>
          <a:xfrm>
            <a:off x="333375" y="266700"/>
            <a:ext cx="4114800" cy="666750"/>
          </a:xfrm>
          <a:prstGeom prst="rect">
            <a:avLst/>
          </a:prstGeom>
        </p:spPr>
        <p:txBody>
          <a:bodyPr/>
          <a:lstStyle>
            <a:lvl1pPr marL="0" indent="0">
              <a:buNone/>
              <a:defRPr sz="2800" b="1">
                <a:solidFill>
                  <a:srgbClr val="0000C8"/>
                </a:solidFill>
              </a:defRPr>
            </a:lvl1pPr>
          </a:lstStyle>
          <a:p>
            <a:pPr lvl="0"/>
            <a:r>
              <a:rPr lang="en-US" dirty="0"/>
              <a:t>Title</a:t>
            </a:r>
          </a:p>
          <a:p>
            <a:pPr lvl="0"/>
            <a:endParaRPr lang="en-US" dirty="0"/>
          </a:p>
          <a:p>
            <a:pPr lvl="0"/>
            <a:endParaRPr lang="en-US" dirty="0"/>
          </a:p>
          <a:p>
            <a:pPr lvl="0"/>
            <a:endParaRPr lang="en-AU" dirty="0"/>
          </a:p>
        </p:txBody>
      </p:sp>
      <p:sp>
        <p:nvSpPr>
          <p:cNvPr id="4" name="Text Placeholder 8"/>
          <p:cNvSpPr>
            <a:spLocks noGrp="1"/>
          </p:cNvSpPr>
          <p:nvPr>
            <p:ph type="body" sz="quarter" idx="12" hasCustomPrompt="1"/>
          </p:nvPr>
        </p:nvSpPr>
        <p:spPr>
          <a:xfrm>
            <a:off x="323850" y="1028700"/>
            <a:ext cx="4114800" cy="3952875"/>
          </a:xfrm>
          <a:prstGeom prst="rect">
            <a:avLst/>
          </a:prstGeom>
        </p:spPr>
        <p:txBody>
          <a:bodyPr/>
          <a:lstStyle>
            <a:lvl1pPr marL="0" indent="0">
              <a:buNone/>
              <a:defRPr sz="2000" b="1"/>
            </a:lvl1pPr>
          </a:lstStyle>
          <a:p>
            <a:pPr lvl="0"/>
            <a:r>
              <a:rPr lang="en-US" dirty="0"/>
              <a:t>Text</a:t>
            </a:r>
            <a:endParaRPr lang="en-AU" dirty="0"/>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5562556"/>
            <a:ext cx="91440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8645" y="5977919"/>
            <a:ext cx="1624455" cy="482860"/>
          </a:xfrm>
          <a:prstGeom prst="rect">
            <a:avLst/>
          </a:prstGeom>
        </p:spPr>
      </p:pic>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2760" y="4916073"/>
            <a:ext cx="9138480" cy="194192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8645" y="5977919"/>
            <a:ext cx="1624455" cy="482860"/>
          </a:xfrm>
          <a:prstGeom prst="rect">
            <a:avLst/>
          </a:prstGeom>
        </p:spPr>
      </p:pic>
      <p:sp>
        <p:nvSpPr>
          <p:cNvPr id="2" name="Picture Placeholder 4"/>
          <p:cNvSpPr>
            <a:spLocks noGrp="1"/>
          </p:cNvSpPr>
          <p:nvPr>
            <p:ph type="pic" sz="quarter" idx="10"/>
          </p:nvPr>
        </p:nvSpPr>
        <p:spPr>
          <a:xfrm>
            <a:off x="4810125" y="-9526"/>
            <a:ext cx="4333875" cy="5953125"/>
          </a:xfrm>
          <a:custGeom>
            <a:avLst/>
            <a:gdLst>
              <a:gd name="connsiteX0" fmla="*/ 0 w 4333875"/>
              <a:gd name="connsiteY0" fmla="*/ 0 h 6858000"/>
              <a:gd name="connsiteX1" fmla="*/ 4333875 w 4333875"/>
              <a:gd name="connsiteY1" fmla="*/ 0 h 6858000"/>
              <a:gd name="connsiteX2" fmla="*/ 4333875 w 4333875"/>
              <a:gd name="connsiteY2" fmla="*/ 6858000 h 6858000"/>
              <a:gd name="connsiteX3" fmla="*/ 0 w 4333875"/>
              <a:gd name="connsiteY3" fmla="*/ 6858000 h 6858000"/>
              <a:gd name="connsiteX4" fmla="*/ 0 w 4333875"/>
              <a:gd name="connsiteY4" fmla="*/ 0 h 6858000"/>
              <a:gd name="connsiteX0" fmla="*/ 0 w 4333875"/>
              <a:gd name="connsiteY0" fmla="*/ 0 h 6858000"/>
              <a:gd name="connsiteX1" fmla="*/ 4333875 w 4333875"/>
              <a:gd name="connsiteY1" fmla="*/ 0 h 6858000"/>
              <a:gd name="connsiteX2" fmla="*/ 4333875 w 4333875"/>
              <a:gd name="connsiteY2" fmla="*/ 6858000 h 6858000"/>
              <a:gd name="connsiteX3" fmla="*/ 0 w 4333875"/>
              <a:gd name="connsiteY3" fmla="*/ 5476875 h 6858000"/>
              <a:gd name="connsiteX4" fmla="*/ 0 w 4333875"/>
              <a:gd name="connsiteY4" fmla="*/ 0 h 6858000"/>
              <a:gd name="connsiteX0" fmla="*/ 0 w 4333875"/>
              <a:gd name="connsiteY0" fmla="*/ 0 h 5953125"/>
              <a:gd name="connsiteX1" fmla="*/ 4333875 w 4333875"/>
              <a:gd name="connsiteY1" fmla="*/ 0 h 5953125"/>
              <a:gd name="connsiteX2" fmla="*/ 4333875 w 4333875"/>
              <a:gd name="connsiteY2" fmla="*/ 5953125 h 5953125"/>
              <a:gd name="connsiteX3" fmla="*/ 0 w 4333875"/>
              <a:gd name="connsiteY3" fmla="*/ 5476875 h 5953125"/>
              <a:gd name="connsiteX4" fmla="*/ 0 w 4333875"/>
              <a:gd name="connsiteY4" fmla="*/ 0 h 5953125"/>
              <a:gd name="connsiteX0" fmla="*/ 0 w 4333875"/>
              <a:gd name="connsiteY0" fmla="*/ 0 h 5953125"/>
              <a:gd name="connsiteX1" fmla="*/ 4333875 w 4333875"/>
              <a:gd name="connsiteY1" fmla="*/ 0 h 5953125"/>
              <a:gd name="connsiteX2" fmla="*/ 4333875 w 4333875"/>
              <a:gd name="connsiteY2" fmla="*/ 5953125 h 5953125"/>
              <a:gd name="connsiteX3" fmla="*/ 0 w 4333875"/>
              <a:gd name="connsiteY3" fmla="*/ 5467350 h 5953125"/>
              <a:gd name="connsiteX4" fmla="*/ 0 w 4333875"/>
              <a:gd name="connsiteY4" fmla="*/ 0 h 595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3875" h="5953125">
                <a:moveTo>
                  <a:pt x="0" y="0"/>
                </a:moveTo>
                <a:lnTo>
                  <a:pt x="4333875" y="0"/>
                </a:lnTo>
                <a:lnTo>
                  <a:pt x="4333875" y="5953125"/>
                </a:lnTo>
                <a:lnTo>
                  <a:pt x="0" y="5467350"/>
                </a:lnTo>
                <a:lnTo>
                  <a:pt x="0" y="0"/>
                </a:lnTo>
                <a:close/>
              </a:path>
            </a:pathLst>
          </a:custGeom>
        </p:spPr>
        <p:txBody>
          <a:bodyPr/>
          <a:lstStyle/>
          <a:p>
            <a:endParaRPr lang="en-AU" dirty="0"/>
          </a:p>
        </p:txBody>
      </p:sp>
      <p:sp>
        <p:nvSpPr>
          <p:cNvPr id="3" name="Text Placeholder 6"/>
          <p:cNvSpPr>
            <a:spLocks noGrp="1"/>
          </p:cNvSpPr>
          <p:nvPr>
            <p:ph type="body" sz="quarter" idx="11" hasCustomPrompt="1"/>
          </p:nvPr>
        </p:nvSpPr>
        <p:spPr>
          <a:xfrm>
            <a:off x="333375" y="266700"/>
            <a:ext cx="4114800" cy="666750"/>
          </a:xfrm>
          <a:prstGeom prst="rect">
            <a:avLst/>
          </a:prstGeom>
        </p:spPr>
        <p:txBody>
          <a:bodyPr/>
          <a:lstStyle>
            <a:lvl1pPr marL="0" indent="0">
              <a:buNone/>
              <a:defRPr sz="2800" b="1">
                <a:solidFill>
                  <a:srgbClr val="0000C8"/>
                </a:solidFill>
              </a:defRPr>
            </a:lvl1pPr>
          </a:lstStyle>
          <a:p>
            <a:pPr lvl="0"/>
            <a:r>
              <a:rPr lang="en-US" dirty="0"/>
              <a:t>Title</a:t>
            </a:r>
          </a:p>
          <a:p>
            <a:pPr lvl="0"/>
            <a:endParaRPr lang="en-US" dirty="0"/>
          </a:p>
          <a:p>
            <a:pPr lvl="0"/>
            <a:endParaRPr lang="en-US" dirty="0"/>
          </a:p>
          <a:p>
            <a:pPr lvl="0"/>
            <a:endParaRPr lang="en-AU" dirty="0"/>
          </a:p>
        </p:txBody>
      </p:sp>
      <p:sp>
        <p:nvSpPr>
          <p:cNvPr id="4" name="Text Placeholder 8"/>
          <p:cNvSpPr>
            <a:spLocks noGrp="1"/>
          </p:cNvSpPr>
          <p:nvPr>
            <p:ph type="body" sz="quarter" idx="12" hasCustomPrompt="1"/>
          </p:nvPr>
        </p:nvSpPr>
        <p:spPr>
          <a:xfrm>
            <a:off x="323850" y="1028700"/>
            <a:ext cx="4114800" cy="3952875"/>
          </a:xfrm>
          <a:prstGeom prst="rect">
            <a:avLst/>
          </a:prstGeom>
        </p:spPr>
        <p:txBody>
          <a:bodyPr/>
          <a:lstStyle>
            <a:lvl1pPr marL="0" indent="0">
              <a:buNone/>
              <a:defRPr sz="2000" b="1"/>
            </a:lvl1pPr>
          </a:lstStyle>
          <a:p>
            <a:pPr lvl="0"/>
            <a:r>
              <a:rPr lang="en-US" dirty="0"/>
              <a:t>Text</a:t>
            </a:r>
            <a:endParaRPr lang="en-AU" dirty="0"/>
          </a:p>
        </p:txBody>
      </p:sp>
    </p:spTree>
    <p:extLst>
      <p:ext uri="{BB962C8B-B14F-4D97-AF65-F5344CB8AC3E}">
        <p14:creationId xmlns:p14="http://schemas.microsoft.com/office/powerpoint/2010/main" val="225552506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9144000" cy="6858000"/>
          </a:xfrm>
          <a:prstGeom prst="rect">
            <a:avLst/>
          </a:prstGeom>
        </p:spPr>
        <p:txBody>
          <a:bodyPr/>
          <a:lstStyle>
            <a:lvl1pPr marL="0" indent="0">
              <a:buNone/>
              <a:defRPr/>
            </a:lvl1pPr>
          </a:lstStyle>
          <a:p>
            <a:r>
              <a:rPr lang="en-AU" dirty="0"/>
              <a:t>INSERT PICTURE</a:t>
            </a:r>
          </a:p>
        </p:txBody>
      </p:sp>
    </p:spTree>
    <p:extLst>
      <p:ext uri="{BB962C8B-B14F-4D97-AF65-F5344CB8AC3E}">
        <p14:creationId xmlns:p14="http://schemas.microsoft.com/office/powerpoint/2010/main" val="184863649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081096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1" name="Text Box 17"/>
          <p:cNvSpPr txBox="1">
            <a:spLocks noChangeArrowheads="1"/>
          </p:cNvSpPr>
          <p:nvPr/>
        </p:nvSpPr>
        <p:spPr bwMode="auto">
          <a:xfrm>
            <a:off x="2971800" y="387352"/>
            <a:ext cx="3200400" cy="461665"/>
          </a:xfrm>
          <a:prstGeom prst="rect">
            <a:avLst/>
          </a:prstGeom>
          <a:noFill/>
          <a:ln w="9525">
            <a:noFill/>
            <a:miter lim="800000"/>
            <a:headEnd/>
            <a:tailEnd/>
          </a:ln>
        </p:spPr>
        <p:txBody>
          <a:bodyPr>
            <a:spAutoFit/>
          </a:bodyPr>
          <a:lstStyle/>
          <a:p>
            <a:pPr algn="ctr">
              <a:spcBef>
                <a:spcPct val="50000"/>
              </a:spcBef>
              <a:defRPr/>
            </a:pPr>
            <a:endParaRPr lang="en-US"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1" r:id="rId4"/>
    <p:sldLayoutId id="2147483654" r:id="rId5"/>
    <p:sldLayoutId id="2147483652" r:id="rId6"/>
    <p:sldLayoutId id="2147483655" r:id="rId7"/>
    <p:sldLayoutId id="2147483653" r:id="rId8"/>
    <p:sldLayoutId id="2147483657" r:id="rId9"/>
  </p:sldLayoutIdLst>
  <p:transition/>
  <p:txStyles>
    <p:titleStyle>
      <a:lvl1pPr algn="ctr" rtl="0" eaLnBrk="0" fontAlgn="base" hangingPunct="0">
        <a:spcBef>
          <a:spcPct val="0"/>
        </a:spcBef>
        <a:spcAft>
          <a:spcPct val="0"/>
        </a:spcAft>
        <a:defRPr sz="4400">
          <a:solidFill>
            <a:schemeClr val="tx2"/>
          </a:solidFill>
          <a:latin typeface="+mj-lt"/>
          <a:ea typeface="Arial" pitchFamily="-65" charset="0"/>
          <a:cs typeface="+mj-cs"/>
        </a:defRPr>
      </a:lvl1pPr>
      <a:lvl2pPr algn="ctr" rtl="0" eaLnBrk="0" fontAlgn="base" hangingPunct="0">
        <a:spcBef>
          <a:spcPct val="0"/>
        </a:spcBef>
        <a:spcAft>
          <a:spcPct val="0"/>
        </a:spcAft>
        <a:defRPr sz="4400">
          <a:solidFill>
            <a:schemeClr val="tx2"/>
          </a:solidFill>
          <a:latin typeface="Arial" charset="0"/>
          <a:ea typeface="Arial" pitchFamily="-65" charset="0"/>
          <a:cs typeface="Arial" charset="0"/>
        </a:defRPr>
      </a:lvl2pPr>
      <a:lvl3pPr algn="ctr" rtl="0" eaLnBrk="0" fontAlgn="base" hangingPunct="0">
        <a:spcBef>
          <a:spcPct val="0"/>
        </a:spcBef>
        <a:spcAft>
          <a:spcPct val="0"/>
        </a:spcAft>
        <a:defRPr sz="4400">
          <a:solidFill>
            <a:schemeClr val="tx2"/>
          </a:solidFill>
          <a:latin typeface="Arial" charset="0"/>
          <a:ea typeface="Arial" pitchFamily="-65" charset="0"/>
          <a:cs typeface="Arial" charset="0"/>
        </a:defRPr>
      </a:lvl3pPr>
      <a:lvl4pPr algn="ctr" rtl="0" eaLnBrk="0" fontAlgn="base" hangingPunct="0">
        <a:spcBef>
          <a:spcPct val="0"/>
        </a:spcBef>
        <a:spcAft>
          <a:spcPct val="0"/>
        </a:spcAft>
        <a:defRPr sz="4400">
          <a:solidFill>
            <a:schemeClr val="tx2"/>
          </a:solidFill>
          <a:latin typeface="Arial" charset="0"/>
          <a:ea typeface="Arial" pitchFamily="-65" charset="0"/>
          <a:cs typeface="Arial" charset="0"/>
        </a:defRPr>
      </a:lvl4pPr>
      <a:lvl5pPr algn="ctr" rtl="0" eaLnBrk="0" fontAlgn="base" hangingPunct="0">
        <a:spcBef>
          <a:spcPct val="0"/>
        </a:spcBef>
        <a:spcAft>
          <a:spcPct val="0"/>
        </a:spcAft>
        <a:defRPr sz="4400">
          <a:solidFill>
            <a:schemeClr val="tx2"/>
          </a:solidFill>
          <a:latin typeface="Arial" charset="0"/>
          <a:ea typeface="Arial" pitchFamily="-65"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pitchFamily="-65"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pitchFamily="-65"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65"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65"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65"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hyperlink" Target="https://lo.unisa.edu.au/mod/book/view.php?id=1144639&amp;chapterid=169632"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2.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2.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3.e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4.e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sz="quarter"/>
          </p:nvPr>
        </p:nvSpPr>
        <p:spPr>
          <a:xfrm>
            <a:off x="1440000" y="2847976"/>
            <a:ext cx="6903900" cy="923926"/>
          </a:xfrm>
          <a:prstGeom prst="rect">
            <a:avLst/>
          </a:prstGeom>
          <a:noFill/>
        </p:spPr>
        <p:txBody>
          <a:bodyPr/>
          <a:lstStyle/>
          <a:p>
            <a:pPr eaLnBrk="1" hangingPunct="1"/>
            <a:r>
              <a:rPr lang="en-US" sz="3600" dirty="0"/>
              <a:t>Reading for writing</a:t>
            </a:r>
            <a:br>
              <a:rPr lang="en-US" sz="3600" dirty="0"/>
            </a:br>
            <a:endParaRPr lang="en-US" sz="3600" dirty="0"/>
          </a:p>
        </p:txBody>
      </p:sp>
    </p:spTree>
    <p:custDataLst>
      <p:tags r:id="rId1"/>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AU" dirty="0"/>
              <a:t>Resources for reading</a:t>
            </a:r>
          </a:p>
        </p:txBody>
      </p:sp>
      <p:sp>
        <p:nvSpPr>
          <p:cNvPr id="3" name="Slide Number Placeholder 9"/>
          <p:cNvSpPr txBox="1">
            <a:spLocks/>
          </p:cNvSpPr>
          <p:nvPr/>
        </p:nvSpPr>
        <p:spPr bwMode="auto">
          <a:xfrm>
            <a:off x="7010400" y="550227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D79D5CF6-1821-4FB7-849E-54A439F8F4B0}" type="slidenum">
              <a:rPr lang="en-AU" altLang="en-US" sz="1200">
                <a:solidFill>
                  <a:srgbClr val="898989"/>
                </a:solidFill>
              </a:rPr>
              <a:pPr algn="r" eaLnBrk="1" hangingPunct="1">
                <a:spcBef>
                  <a:spcPct val="0"/>
                </a:spcBef>
                <a:buFontTx/>
                <a:buNone/>
              </a:pPr>
              <a:t>10</a:t>
            </a:fld>
            <a:endParaRPr lang="en-AU" altLang="en-US" sz="1200" dirty="0">
              <a:solidFill>
                <a:srgbClr val="898989"/>
              </a:solidFill>
            </a:endParaRPr>
          </a:p>
        </p:txBody>
      </p:sp>
      <p:sp>
        <p:nvSpPr>
          <p:cNvPr id="6" name="TextBox 5"/>
          <p:cNvSpPr txBox="1"/>
          <p:nvPr/>
        </p:nvSpPr>
        <p:spPr>
          <a:xfrm>
            <a:off x="2162175" y="5867401"/>
            <a:ext cx="6686550" cy="461665"/>
          </a:xfrm>
          <a:prstGeom prst="rect">
            <a:avLst/>
          </a:prstGeom>
          <a:noFill/>
        </p:spPr>
        <p:txBody>
          <a:bodyPr wrap="square" rtlCol="0">
            <a:spAutoFit/>
          </a:bodyPr>
          <a:lstStyle/>
          <a:p>
            <a:r>
              <a:rPr lang="en-AU" sz="1200" dirty="0">
                <a:solidFill>
                  <a:schemeClr val="bg1"/>
                </a:solidFill>
              </a:rPr>
              <a:t>Cottrell, S. 2011, </a:t>
            </a:r>
            <a:r>
              <a:rPr lang="en-AU" sz="1200" i="1" dirty="0">
                <a:solidFill>
                  <a:schemeClr val="bg1"/>
                </a:solidFill>
              </a:rPr>
              <a:t>Critical thinking skills: developing effective analysis and argument </a:t>
            </a:r>
            <a:r>
              <a:rPr lang="en-AU" sz="1200" dirty="0">
                <a:solidFill>
                  <a:schemeClr val="bg1"/>
                </a:solidFill>
              </a:rPr>
              <a:t>, 2nd </a:t>
            </a:r>
            <a:r>
              <a:rPr lang="en-AU" sz="1200" dirty="0" err="1">
                <a:solidFill>
                  <a:schemeClr val="bg1"/>
                </a:solidFill>
              </a:rPr>
              <a:t>edn</a:t>
            </a:r>
            <a:r>
              <a:rPr lang="en-AU" sz="1200" dirty="0">
                <a:solidFill>
                  <a:schemeClr val="bg1"/>
                </a:solidFill>
              </a:rPr>
              <a:t>, Palgrave Macmillan. Basingstoke, Hampshire.</a:t>
            </a:r>
          </a:p>
        </p:txBody>
      </p:sp>
      <p:sp>
        <p:nvSpPr>
          <p:cNvPr id="5" name="TextBox 4"/>
          <p:cNvSpPr txBox="1"/>
          <p:nvPr/>
        </p:nvSpPr>
        <p:spPr>
          <a:xfrm>
            <a:off x="647700" y="1390650"/>
            <a:ext cx="8201025" cy="338554"/>
          </a:xfrm>
          <a:prstGeom prst="rect">
            <a:avLst/>
          </a:prstGeom>
          <a:noFill/>
        </p:spPr>
        <p:txBody>
          <a:bodyPr wrap="square" rtlCol="0">
            <a:spAutoFit/>
          </a:bodyPr>
          <a:lstStyle/>
          <a:p>
            <a:r>
              <a:rPr lang="en-AU" sz="1600" dirty="0">
                <a:hlinkClick r:id="rId4"/>
              </a:rPr>
              <a:t>https://lo.unisa.edu.au/mod/book/view.php?id=1144639&amp;chapterid=169632</a:t>
            </a:r>
            <a:r>
              <a:rPr lang="en-AU" sz="1600" dirty="0"/>
              <a:t> </a:t>
            </a:r>
          </a:p>
        </p:txBody>
      </p:sp>
    </p:spTree>
    <p:custDataLst>
      <p:tags r:id="rId1"/>
    </p:custDataLst>
    <p:extLst>
      <p:ext uri="{BB962C8B-B14F-4D97-AF65-F5344CB8AC3E}">
        <p14:creationId xmlns:p14="http://schemas.microsoft.com/office/powerpoint/2010/main" val="102045414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9"/>
          <p:cNvSpPr txBox="1">
            <a:spLocks/>
          </p:cNvSpPr>
          <p:nvPr/>
        </p:nvSpPr>
        <p:spPr bwMode="auto">
          <a:xfrm>
            <a:off x="7010400" y="550227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D79D5CF6-1821-4FB7-849E-54A439F8F4B0}" type="slidenum">
              <a:rPr lang="en-AU" altLang="en-US" sz="1200">
                <a:solidFill>
                  <a:srgbClr val="898989"/>
                </a:solidFill>
              </a:rPr>
              <a:pPr algn="r" eaLnBrk="1" hangingPunct="1">
                <a:spcBef>
                  <a:spcPct val="0"/>
                </a:spcBef>
                <a:buFontTx/>
                <a:buNone/>
              </a:pPr>
              <a:t>2</a:t>
            </a:fld>
            <a:endParaRPr lang="en-AU" altLang="en-US" sz="1200" dirty="0">
              <a:solidFill>
                <a:srgbClr val="898989"/>
              </a:solidFill>
            </a:endParaRPr>
          </a:p>
        </p:txBody>
      </p:sp>
      <p:sp>
        <p:nvSpPr>
          <p:cNvPr id="6" name="Text Placeholder 5"/>
          <p:cNvSpPr txBox="1">
            <a:spLocks noGrp="1"/>
          </p:cNvSpPr>
          <p:nvPr>
            <p:ph type="body" sz="quarter" idx="10"/>
          </p:nvPr>
        </p:nvSpPr>
        <p:spPr>
          <a:xfrm>
            <a:off x="360363" y="419100"/>
            <a:ext cx="8258175" cy="584775"/>
          </a:xfrm>
          <a:prstGeom prst="rect">
            <a:avLst/>
          </a:prstGeom>
          <a:noFill/>
        </p:spPr>
        <p:txBody>
          <a:bodyPr>
            <a:spAutoFit/>
          </a:bodyPr>
          <a:lstStyle/>
          <a:p>
            <a:pPr>
              <a:defRPr/>
            </a:pPr>
            <a:r>
              <a:rPr lang="en-AU" sz="3200" dirty="0">
                <a:latin typeface="+mn-lt"/>
              </a:rPr>
              <a:t>Types of academic texts</a:t>
            </a:r>
          </a:p>
        </p:txBody>
      </p:sp>
      <p:sp>
        <p:nvSpPr>
          <p:cNvPr id="11" name="TextBox 10"/>
          <p:cNvSpPr txBox="1"/>
          <p:nvPr/>
        </p:nvSpPr>
        <p:spPr>
          <a:xfrm>
            <a:off x="724643" y="1040329"/>
            <a:ext cx="1835150" cy="369332"/>
          </a:xfrm>
          <a:prstGeom prst="rect">
            <a:avLst/>
          </a:prstGeom>
          <a:noFill/>
        </p:spPr>
        <p:txBody>
          <a:bodyPr wrap="square">
            <a:spAutoFit/>
          </a:bodyPr>
          <a:lstStyle/>
          <a:p>
            <a:pPr algn="ctr">
              <a:defRPr/>
            </a:pPr>
            <a:r>
              <a:rPr lang="en-AU" sz="1800" dirty="0">
                <a:latin typeface="+mn-lt"/>
              </a:rPr>
              <a:t>Textbooks</a:t>
            </a:r>
          </a:p>
        </p:txBody>
      </p:sp>
      <p:sp>
        <p:nvSpPr>
          <p:cNvPr id="12" name="TextBox 11"/>
          <p:cNvSpPr txBox="1"/>
          <p:nvPr/>
        </p:nvSpPr>
        <p:spPr>
          <a:xfrm>
            <a:off x="3860006" y="1112282"/>
            <a:ext cx="1785938" cy="369332"/>
          </a:xfrm>
          <a:prstGeom prst="rect">
            <a:avLst/>
          </a:prstGeom>
          <a:noFill/>
        </p:spPr>
        <p:txBody>
          <a:bodyPr>
            <a:spAutoFit/>
          </a:bodyPr>
          <a:lstStyle/>
          <a:p>
            <a:pPr algn="ctr">
              <a:defRPr/>
            </a:pPr>
            <a:r>
              <a:rPr lang="en-AU" sz="1800" dirty="0">
                <a:latin typeface="+mn-lt"/>
              </a:rPr>
              <a:t>Journals</a:t>
            </a:r>
          </a:p>
        </p:txBody>
      </p:sp>
      <p:sp>
        <p:nvSpPr>
          <p:cNvPr id="14" name="TextBox 13"/>
          <p:cNvSpPr txBox="1"/>
          <p:nvPr/>
        </p:nvSpPr>
        <p:spPr>
          <a:xfrm>
            <a:off x="6954837" y="1133475"/>
            <a:ext cx="1122363" cy="369332"/>
          </a:xfrm>
          <a:prstGeom prst="rect">
            <a:avLst/>
          </a:prstGeom>
          <a:noFill/>
        </p:spPr>
        <p:txBody>
          <a:bodyPr>
            <a:spAutoFit/>
          </a:bodyPr>
          <a:lstStyle/>
          <a:p>
            <a:pPr algn="ctr">
              <a:defRPr/>
            </a:pPr>
            <a:r>
              <a:rPr lang="en-AU" sz="1800" dirty="0">
                <a:latin typeface="+mn-lt"/>
              </a:rPr>
              <a:t>Reports</a:t>
            </a:r>
          </a:p>
        </p:txBody>
      </p:sp>
      <p:sp>
        <p:nvSpPr>
          <p:cNvPr id="16" name="TextBox 15"/>
          <p:cNvSpPr txBox="1"/>
          <p:nvPr/>
        </p:nvSpPr>
        <p:spPr>
          <a:xfrm>
            <a:off x="724643" y="5176772"/>
            <a:ext cx="2300288" cy="368300"/>
          </a:xfrm>
          <a:prstGeom prst="rect">
            <a:avLst/>
          </a:prstGeom>
          <a:noFill/>
        </p:spPr>
        <p:txBody>
          <a:bodyPr>
            <a:spAutoFit/>
          </a:bodyPr>
          <a:lstStyle/>
          <a:p>
            <a:pPr algn="ctr">
              <a:defRPr/>
            </a:pPr>
            <a:r>
              <a:rPr lang="en-AU" sz="1800" dirty="0">
                <a:latin typeface="+mn-lt"/>
              </a:rPr>
              <a:t>Websites</a:t>
            </a:r>
          </a:p>
        </p:txBody>
      </p:sp>
      <p:sp>
        <p:nvSpPr>
          <p:cNvPr id="20" name="TextBox 19"/>
          <p:cNvSpPr txBox="1"/>
          <p:nvPr/>
        </p:nvSpPr>
        <p:spPr>
          <a:xfrm>
            <a:off x="5650055" y="5167246"/>
            <a:ext cx="2301875" cy="369887"/>
          </a:xfrm>
          <a:prstGeom prst="rect">
            <a:avLst/>
          </a:prstGeom>
          <a:noFill/>
        </p:spPr>
        <p:txBody>
          <a:bodyPr>
            <a:spAutoFit/>
          </a:bodyPr>
          <a:lstStyle/>
          <a:p>
            <a:pPr algn="ctr">
              <a:defRPr/>
            </a:pPr>
            <a:r>
              <a:rPr lang="en-AU" sz="1800" dirty="0">
                <a:latin typeface="+mn-lt"/>
              </a:rPr>
              <a:t>Policy documents</a:t>
            </a:r>
          </a:p>
        </p:txBody>
      </p:sp>
      <p:pic>
        <p:nvPicPr>
          <p:cNvPr id="2" name="Picture 1"/>
          <p:cNvPicPr>
            <a:picLocks noChangeAspect="1"/>
          </p:cNvPicPr>
          <p:nvPr/>
        </p:nvPicPr>
        <p:blipFill>
          <a:blip r:embed="rId4"/>
          <a:stretch>
            <a:fillRect/>
          </a:stretch>
        </p:blipFill>
        <p:spPr>
          <a:xfrm>
            <a:off x="451650" y="1588042"/>
            <a:ext cx="1378487" cy="1749048"/>
          </a:xfrm>
          <a:prstGeom prst="rect">
            <a:avLst/>
          </a:prstGeom>
        </p:spPr>
      </p:pic>
      <p:pic>
        <p:nvPicPr>
          <p:cNvPr id="4" name="Picture 3"/>
          <p:cNvPicPr>
            <a:picLocks noChangeAspect="1"/>
          </p:cNvPicPr>
          <p:nvPr/>
        </p:nvPicPr>
        <p:blipFill>
          <a:blip r:embed="rId5"/>
          <a:stretch>
            <a:fillRect/>
          </a:stretch>
        </p:blipFill>
        <p:spPr>
          <a:xfrm>
            <a:off x="1539931" y="1745506"/>
            <a:ext cx="1294932" cy="1609049"/>
          </a:xfrm>
          <a:prstGeom prst="rect">
            <a:avLst/>
          </a:prstGeom>
        </p:spPr>
      </p:pic>
      <p:pic>
        <p:nvPicPr>
          <p:cNvPr id="5" name="Picture 4"/>
          <p:cNvPicPr>
            <a:picLocks noChangeAspect="1"/>
          </p:cNvPicPr>
          <p:nvPr/>
        </p:nvPicPr>
        <p:blipFill>
          <a:blip r:embed="rId6"/>
          <a:stretch>
            <a:fillRect/>
          </a:stretch>
        </p:blipFill>
        <p:spPr>
          <a:xfrm>
            <a:off x="3685692" y="1588042"/>
            <a:ext cx="1248049" cy="1758615"/>
          </a:xfrm>
          <a:prstGeom prst="rect">
            <a:avLst/>
          </a:prstGeom>
        </p:spPr>
      </p:pic>
      <p:pic>
        <p:nvPicPr>
          <p:cNvPr id="7" name="Picture 6"/>
          <p:cNvPicPr>
            <a:picLocks noChangeAspect="1"/>
          </p:cNvPicPr>
          <p:nvPr/>
        </p:nvPicPr>
        <p:blipFill>
          <a:blip r:embed="rId7"/>
          <a:stretch>
            <a:fillRect/>
          </a:stretch>
        </p:blipFill>
        <p:spPr>
          <a:xfrm>
            <a:off x="4342465" y="2283366"/>
            <a:ext cx="1138114" cy="1604389"/>
          </a:xfrm>
          <a:prstGeom prst="rect">
            <a:avLst/>
          </a:prstGeom>
        </p:spPr>
      </p:pic>
      <p:pic>
        <p:nvPicPr>
          <p:cNvPr id="8" name="Picture 7"/>
          <p:cNvPicPr>
            <a:picLocks noChangeAspect="1"/>
          </p:cNvPicPr>
          <p:nvPr/>
        </p:nvPicPr>
        <p:blipFill>
          <a:blip r:embed="rId8"/>
          <a:stretch>
            <a:fillRect/>
          </a:stretch>
        </p:blipFill>
        <p:spPr>
          <a:xfrm>
            <a:off x="6368495" y="1632407"/>
            <a:ext cx="1172683" cy="1635149"/>
          </a:xfrm>
          <a:prstGeom prst="rect">
            <a:avLst/>
          </a:prstGeom>
        </p:spPr>
      </p:pic>
      <p:pic>
        <p:nvPicPr>
          <p:cNvPr id="9" name="Picture 8"/>
          <p:cNvPicPr>
            <a:picLocks noChangeAspect="1"/>
          </p:cNvPicPr>
          <p:nvPr/>
        </p:nvPicPr>
        <p:blipFill>
          <a:blip r:embed="rId9"/>
          <a:stretch>
            <a:fillRect/>
          </a:stretch>
        </p:blipFill>
        <p:spPr>
          <a:xfrm>
            <a:off x="7010400" y="1926771"/>
            <a:ext cx="1210362" cy="1818647"/>
          </a:xfrm>
          <a:prstGeom prst="rect">
            <a:avLst/>
          </a:prstGeom>
        </p:spPr>
      </p:pic>
      <p:pic>
        <p:nvPicPr>
          <p:cNvPr id="13" name="Picture 12"/>
          <p:cNvPicPr>
            <a:picLocks noChangeAspect="1"/>
          </p:cNvPicPr>
          <p:nvPr/>
        </p:nvPicPr>
        <p:blipFill>
          <a:blip r:embed="rId10"/>
          <a:stretch>
            <a:fillRect/>
          </a:stretch>
        </p:blipFill>
        <p:spPr>
          <a:xfrm>
            <a:off x="724643" y="3494554"/>
            <a:ext cx="2456827" cy="1641607"/>
          </a:xfrm>
          <a:prstGeom prst="rect">
            <a:avLst/>
          </a:prstGeom>
        </p:spPr>
      </p:pic>
    </p:spTree>
    <p:custDataLst>
      <p:tags r:id="rId1"/>
    </p:custDataLst>
    <p:extLst>
      <p:ext uri="{BB962C8B-B14F-4D97-AF65-F5344CB8AC3E}">
        <p14:creationId xmlns:p14="http://schemas.microsoft.com/office/powerpoint/2010/main" val="24814025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 calcmode="lin" valueType="num">
                                      <p:cBhvr>
                                        <p:cTn id="15" dur="1000" fill="hold"/>
                                        <p:tgtEl>
                                          <p:spTgt spid="12"/>
                                        </p:tgtEl>
                                        <p:attrNameLst>
                                          <p:attrName>style.rotation</p:attrName>
                                        </p:attrNameLst>
                                      </p:cBhvr>
                                      <p:tavLst>
                                        <p:tav tm="0">
                                          <p:val>
                                            <p:fltVal val="90"/>
                                          </p:val>
                                        </p:tav>
                                        <p:tav tm="100000">
                                          <p:val>
                                            <p:fltVal val="0"/>
                                          </p:val>
                                        </p:tav>
                                      </p:tavLst>
                                    </p:anim>
                                    <p:animEffect transition="in" filter="fade">
                                      <p:cBhvr>
                                        <p:cTn id="16" dur="1000"/>
                                        <p:tgtEl>
                                          <p:spTgt spid="12"/>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1000" fill="hold"/>
                                        <p:tgtEl>
                                          <p:spTgt spid="14"/>
                                        </p:tgtEl>
                                        <p:attrNameLst>
                                          <p:attrName>ppt_w</p:attrName>
                                        </p:attrNameLst>
                                      </p:cBhvr>
                                      <p:tavLst>
                                        <p:tav tm="0">
                                          <p:val>
                                            <p:fltVal val="0"/>
                                          </p:val>
                                        </p:tav>
                                        <p:tav tm="100000">
                                          <p:val>
                                            <p:strVal val="#ppt_w"/>
                                          </p:val>
                                        </p:tav>
                                      </p:tavLst>
                                    </p:anim>
                                    <p:anim calcmode="lin" valueType="num">
                                      <p:cBhvr>
                                        <p:cTn id="20" dur="1000" fill="hold"/>
                                        <p:tgtEl>
                                          <p:spTgt spid="14"/>
                                        </p:tgtEl>
                                        <p:attrNameLst>
                                          <p:attrName>ppt_h</p:attrName>
                                        </p:attrNameLst>
                                      </p:cBhvr>
                                      <p:tavLst>
                                        <p:tav tm="0">
                                          <p:val>
                                            <p:fltVal val="0"/>
                                          </p:val>
                                        </p:tav>
                                        <p:tav tm="100000">
                                          <p:val>
                                            <p:strVal val="#ppt_h"/>
                                          </p:val>
                                        </p:tav>
                                      </p:tavLst>
                                    </p:anim>
                                    <p:anim calcmode="lin" valueType="num">
                                      <p:cBhvr>
                                        <p:cTn id="21" dur="1000" fill="hold"/>
                                        <p:tgtEl>
                                          <p:spTgt spid="14"/>
                                        </p:tgtEl>
                                        <p:attrNameLst>
                                          <p:attrName>style.rotation</p:attrName>
                                        </p:attrNameLst>
                                      </p:cBhvr>
                                      <p:tavLst>
                                        <p:tav tm="0">
                                          <p:val>
                                            <p:fltVal val="90"/>
                                          </p:val>
                                        </p:tav>
                                        <p:tav tm="100000">
                                          <p:val>
                                            <p:fltVal val="0"/>
                                          </p:val>
                                        </p:tav>
                                      </p:tavLst>
                                    </p:anim>
                                    <p:animEffect transition="in" filter="fade">
                                      <p:cBhvr>
                                        <p:cTn id="22" dur="1000"/>
                                        <p:tgtEl>
                                          <p:spTgt spid="14"/>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1000" fill="hold"/>
                                        <p:tgtEl>
                                          <p:spTgt spid="16"/>
                                        </p:tgtEl>
                                        <p:attrNameLst>
                                          <p:attrName>ppt_w</p:attrName>
                                        </p:attrNameLst>
                                      </p:cBhvr>
                                      <p:tavLst>
                                        <p:tav tm="0">
                                          <p:val>
                                            <p:fltVal val="0"/>
                                          </p:val>
                                        </p:tav>
                                        <p:tav tm="100000">
                                          <p:val>
                                            <p:strVal val="#ppt_w"/>
                                          </p:val>
                                        </p:tav>
                                      </p:tavLst>
                                    </p:anim>
                                    <p:anim calcmode="lin" valueType="num">
                                      <p:cBhvr>
                                        <p:cTn id="26" dur="1000" fill="hold"/>
                                        <p:tgtEl>
                                          <p:spTgt spid="16"/>
                                        </p:tgtEl>
                                        <p:attrNameLst>
                                          <p:attrName>ppt_h</p:attrName>
                                        </p:attrNameLst>
                                      </p:cBhvr>
                                      <p:tavLst>
                                        <p:tav tm="0">
                                          <p:val>
                                            <p:fltVal val="0"/>
                                          </p:val>
                                        </p:tav>
                                        <p:tav tm="100000">
                                          <p:val>
                                            <p:strVal val="#ppt_h"/>
                                          </p:val>
                                        </p:tav>
                                      </p:tavLst>
                                    </p:anim>
                                    <p:anim calcmode="lin" valueType="num">
                                      <p:cBhvr>
                                        <p:cTn id="27" dur="1000" fill="hold"/>
                                        <p:tgtEl>
                                          <p:spTgt spid="16"/>
                                        </p:tgtEl>
                                        <p:attrNameLst>
                                          <p:attrName>style.rotation</p:attrName>
                                        </p:attrNameLst>
                                      </p:cBhvr>
                                      <p:tavLst>
                                        <p:tav tm="0">
                                          <p:val>
                                            <p:fltVal val="90"/>
                                          </p:val>
                                        </p:tav>
                                        <p:tav tm="100000">
                                          <p:val>
                                            <p:fltVal val="0"/>
                                          </p:val>
                                        </p:tav>
                                      </p:tavLst>
                                    </p:anim>
                                    <p:animEffect transition="in" filter="fade">
                                      <p:cBhvr>
                                        <p:cTn id="28" dur="1000"/>
                                        <p:tgtEl>
                                          <p:spTgt spid="16"/>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1000" fill="hold"/>
                                        <p:tgtEl>
                                          <p:spTgt spid="20"/>
                                        </p:tgtEl>
                                        <p:attrNameLst>
                                          <p:attrName>ppt_w</p:attrName>
                                        </p:attrNameLst>
                                      </p:cBhvr>
                                      <p:tavLst>
                                        <p:tav tm="0">
                                          <p:val>
                                            <p:fltVal val="0"/>
                                          </p:val>
                                        </p:tav>
                                        <p:tav tm="100000">
                                          <p:val>
                                            <p:strVal val="#ppt_w"/>
                                          </p:val>
                                        </p:tav>
                                      </p:tavLst>
                                    </p:anim>
                                    <p:anim calcmode="lin" valueType="num">
                                      <p:cBhvr>
                                        <p:cTn id="32" dur="1000" fill="hold"/>
                                        <p:tgtEl>
                                          <p:spTgt spid="20"/>
                                        </p:tgtEl>
                                        <p:attrNameLst>
                                          <p:attrName>ppt_h</p:attrName>
                                        </p:attrNameLst>
                                      </p:cBhvr>
                                      <p:tavLst>
                                        <p:tav tm="0">
                                          <p:val>
                                            <p:fltVal val="0"/>
                                          </p:val>
                                        </p:tav>
                                        <p:tav tm="100000">
                                          <p:val>
                                            <p:strVal val="#ppt_h"/>
                                          </p:val>
                                        </p:tav>
                                      </p:tavLst>
                                    </p:anim>
                                    <p:anim calcmode="lin" valueType="num">
                                      <p:cBhvr>
                                        <p:cTn id="33" dur="1000" fill="hold"/>
                                        <p:tgtEl>
                                          <p:spTgt spid="20"/>
                                        </p:tgtEl>
                                        <p:attrNameLst>
                                          <p:attrName>style.rotation</p:attrName>
                                        </p:attrNameLst>
                                      </p:cBhvr>
                                      <p:tavLst>
                                        <p:tav tm="0">
                                          <p:val>
                                            <p:fltVal val="90"/>
                                          </p:val>
                                        </p:tav>
                                        <p:tav tm="100000">
                                          <p:val>
                                            <p:fltVal val="0"/>
                                          </p:val>
                                        </p:tav>
                                      </p:tavLst>
                                    </p:anim>
                                    <p:animEffect transition="in" filter="fade">
                                      <p:cBhvr>
                                        <p:cTn id="34"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16"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9"/>
          <p:cNvSpPr txBox="1">
            <a:spLocks/>
          </p:cNvSpPr>
          <p:nvPr/>
        </p:nvSpPr>
        <p:spPr bwMode="auto">
          <a:xfrm>
            <a:off x="7010400" y="550227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D79D5CF6-1821-4FB7-849E-54A439F8F4B0}" type="slidenum">
              <a:rPr lang="en-AU" altLang="en-US" sz="1200">
                <a:solidFill>
                  <a:srgbClr val="898989"/>
                </a:solidFill>
              </a:rPr>
              <a:pPr algn="r" eaLnBrk="1" hangingPunct="1">
                <a:spcBef>
                  <a:spcPct val="0"/>
                </a:spcBef>
                <a:buFontTx/>
                <a:buNone/>
              </a:pPr>
              <a:t>3</a:t>
            </a:fld>
            <a:endParaRPr lang="en-AU" altLang="en-US" sz="1200">
              <a:solidFill>
                <a:srgbClr val="898989"/>
              </a:solidFill>
            </a:endParaRPr>
          </a:p>
        </p:txBody>
      </p:sp>
      <p:sp>
        <p:nvSpPr>
          <p:cNvPr id="6" name="Text Placeholder 5"/>
          <p:cNvSpPr txBox="1">
            <a:spLocks noGrp="1"/>
          </p:cNvSpPr>
          <p:nvPr>
            <p:ph type="body" sz="quarter" idx="10"/>
          </p:nvPr>
        </p:nvSpPr>
        <p:spPr>
          <a:xfrm>
            <a:off x="360363" y="419100"/>
            <a:ext cx="8258175" cy="584775"/>
          </a:xfrm>
          <a:prstGeom prst="rect">
            <a:avLst/>
          </a:prstGeom>
          <a:noFill/>
        </p:spPr>
        <p:txBody>
          <a:bodyPr>
            <a:spAutoFit/>
          </a:bodyPr>
          <a:lstStyle/>
          <a:p>
            <a:pPr>
              <a:defRPr/>
            </a:pPr>
            <a:r>
              <a:rPr lang="en-AU" sz="3200" dirty="0">
                <a:latin typeface="+mn-lt"/>
              </a:rPr>
              <a:t>Your tutor’s expectations</a:t>
            </a:r>
          </a:p>
        </p:txBody>
      </p:sp>
      <p:sp>
        <p:nvSpPr>
          <p:cNvPr id="11" name="TextBox 10"/>
          <p:cNvSpPr txBox="1"/>
          <p:nvPr/>
        </p:nvSpPr>
        <p:spPr>
          <a:xfrm>
            <a:off x="952499" y="1397000"/>
            <a:ext cx="7296151" cy="400050"/>
          </a:xfrm>
          <a:prstGeom prst="rect">
            <a:avLst/>
          </a:prstGeom>
          <a:solidFill>
            <a:srgbClr val="CBEEFD"/>
          </a:solidFill>
          <a:ln w="19050">
            <a:solidFill>
              <a:schemeClr val="tx1"/>
            </a:solidFill>
          </a:ln>
        </p:spPr>
        <p:txBody>
          <a:bodyPr wrap="square">
            <a:spAutoFit/>
          </a:bodyPr>
          <a:lstStyle/>
          <a:p>
            <a:pPr algn="ctr">
              <a:defRPr/>
            </a:pPr>
            <a:r>
              <a:rPr lang="en-AU" sz="2000" dirty="0">
                <a:latin typeface="+mn-lt"/>
              </a:rPr>
              <a:t>When you read for your assignments, you :</a:t>
            </a:r>
          </a:p>
        </p:txBody>
      </p:sp>
      <p:sp>
        <p:nvSpPr>
          <p:cNvPr id="12" name="TextBox 11"/>
          <p:cNvSpPr txBox="1"/>
          <p:nvPr/>
        </p:nvSpPr>
        <p:spPr>
          <a:xfrm>
            <a:off x="684213" y="2135188"/>
            <a:ext cx="7940675" cy="2216150"/>
          </a:xfrm>
          <a:prstGeom prst="rect">
            <a:avLst/>
          </a:prstGeom>
          <a:solidFill>
            <a:srgbClr val="CBEEFD"/>
          </a:solidFill>
          <a:ln w="19050">
            <a:solidFill>
              <a:schemeClr val="tx1"/>
            </a:solidFill>
          </a:ln>
        </p:spPr>
        <p:txBody>
          <a:bodyPr>
            <a:spAutoFit/>
          </a:bodyPr>
          <a:lstStyle/>
          <a:p>
            <a:pPr marL="285750" indent="-285750">
              <a:buFont typeface="Arial" panose="020B0604020202020204" pitchFamily="34" charset="0"/>
              <a:buChar char="•"/>
              <a:defRPr/>
            </a:pPr>
            <a:r>
              <a:rPr lang="en-AU" sz="2000" dirty="0">
                <a:latin typeface="+mn-lt"/>
              </a:rPr>
              <a:t>explore current debates in your field;</a:t>
            </a:r>
          </a:p>
          <a:p>
            <a:pPr marL="285750" indent="-285750">
              <a:buFont typeface="Arial" panose="020B0604020202020204" pitchFamily="34" charset="0"/>
              <a:buChar char="•"/>
              <a:defRPr/>
            </a:pPr>
            <a:r>
              <a:rPr lang="en-AU" sz="2000" dirty="0">
                <a:latin typeface="+mn-lt"/>
              </a:rPr>
              <a:t>identify the issues;</a:t>
            </a:r>
          </a:p>
          <a:p>
            <a:pPr marL="285750" indent="-285750">
              <a:buFont typeface="Arial" panose="020B0604020202020204" pitchFamily="34" charset="0"/>
              <a:buChar char="•"/>
              <a:defRPr/>
            </a:pPr>
            <a:r>
              <a:rPr lang="en-AU" sz="2000" dirty="0">
                <a:latin typeface="+mn-lt"/>
              </a:rPr>
              <a:t>consider the different perspectives of researchers;</a:t>
            </a:r>
          </a:p>
          <a:p>
            <a:pPr marL="285750" indent="-285750">
              <a:buFont typeface="Arial" panose="020B0604020202020204" pitchFamily="34" charset="0"/>
              <a:buChar char="•"/>
              <a:defRPr/>
            </a:pPr>
            <a:r>
              <a:rPr lang="en-AU" sz="2000" dirty="0">
                <a:latin typeface="+mn-lt"/>
              </a:rPr>
              <a:t>distinguish evidence that would support your arguments;</a:t>
            </a:r>
          </a:p>
          <a:p>
            <a:pPr marL="285750" indent="-285750">
              <a:buFont typeface="Arial" panose="020B0604020202020204" pitchFamily="34" charset="0"/>
              <a:buChar char="•"/>
              <a:defRPr/>
            </a:pPr>
            <a:r>
              <a:rPr lang="en-AU" sz="2000" dirty="0">
                <a:latin typeface="+mn-lt"/>
              </a:rPr>
              <a:t>interpret and evaluate the information; and</a:t>
            </a:r>
          </a:p>
          <a:p>
            <a:pPr marL="285750" indent="-285750">
              <a:buFont typeface="Arial" panose="020B0604020202020204" pitchFamily="34" charset="0"/>
              <a:buChar char="•"/>
              <a:defRPr/>
            </a:pPr>
            <a:r>
              <a:rPr lang="en-AU" sz="2000" dirty="0">
                <a:latin typeface="+mn-lt"/>
              </a:rPr>
              <a:t>practise critical reading.</a:t>
            </a:r>
          </a:p>
          <a:p>
            <a:pPr marL="285750" indent="-285750">
              <a:buFont typeface="Arial" panose="020B0604020202020204" pitchFamily="34" charset="0"/>
              <a:buChar char="•"/>
              <a:defRPr/>
            </a:pPr>
            <a:endParaRPr lang="en-AU" dirty="0">
              <a:latin typeface="+mn-lt"/>
            </a:endParaRPr>
          </a:p>
        </p:txBody>
      </p:sp>
    </p:spTree>
    <p:custDataLst>
      <p:tags r:id="rId1"/>
    </p:custDataLst>
    <p:extLst>
      <p:ext uri="{BB962C8B-B14F-4D97-AF65-F5344CB8AC3E}">
        <p14:creationId xmlns:p14="http://schemas.microsoft.com/office/powerpoint/2010/main" val="3830085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1000" fill="hold"/>
                                        <p:tgtEl>
                                          <p:spTgt spid="12"/>
                                        </p:tgtEl>
                                        <p:attrNameLst>
                                          <p:attrName>ppt_w</p:attrName>
                                        </p:attrNameLst>
                                      </p:cBhvr>
                                      <p:tavLst>
                                        <p:tav tm="0">
                                          <p:val>
                                            <p:fltVal val="0"/>
                                          </p:val>
                                        </p:tav>
                                        <p:tav tm="100000">
                                          <p:val>
                                            <p:strVal val="#ppt_w"/>
                                          </p:val>
                                        </p:tav>
                                      </p:tavLst>
                                    </p:anim>
                                    <p:anim calcmode="lin" valueType="num">
                                      <p:cBhvr>
                                        <p:cTn id="16" dur="1000" fill="hold"/>
                                        <p:tgtEl>
                                          <p:spTgt spid="12"/>
                                        </p:tgtEl>
                                        <p:attrNameLst>
                                          <p:attrName>ppt_h</p:attrName>
                                        </p:attrNameLst>
                                      </p:cBhvr>
                                      <p:tavLst>
                                        <p:tav tm="0">
                                          <p:val>
                                            <p:fltVal val="0"/>
                                          </p:val>
                                        </p:tav>
                                        <p:tav tm="100000">
                                          <p:val>
                                            <p:strVal val="#ppt_h"/>
                                          </p:val>
                                        </p:tav>
                                      </p:tavLst>
                                    </p:anim>
                                    <p:anim calcmode="lin" valueType="num">
                                      <p:cBhvr>
                                        <p:cTn id="17" dur="1000" fill="hold"/>
                                        <p:tgtEl>
                                          <p:spTgt spid="12"/>
                                        </p:tgtEl>
                                        <p:attrNameLst>
                                          <p:attrName>style.rotation</p:attrName>
                                        </p:attrNameLst>
                                      </p:cBhvr>
                                      <p:tavLst>
                                        <p:tav tm="0">
                                          <p:val>
                                            <p:fltVal val="90"/>
                                          </p:val>
                                        </p:tav>
                                        <p:tav tm="100000">
                                          <p:val>
                                            <p:fltVal val="0"/>
                                          </p:val>
                                        </p:tav>
                                      </p:tavLst>
                                    </p:anim>
                                    <p:animEffect transition="in" filter="fade">
                                      <p:cBhvr>
                                        <p:cTn id="1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9"/>
          <p:cNvSpPr txBox="1">
            <a:spLocks/>
          </p:cNvSpPr>
          <p:nvPr/>
        </p:nvSpPr>
        <p:spPr bwMode="auto">
          <a:xfrm>
            <a:off x="7010400" y="550227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D79D5CF6-1821-4FB7-849E-54A439F8F4B0}" type="slidenum">
              <a:rPr lang="en-AU" altLang="en-US" sz="1200">
                <a:solidFill>
                  <a:srgbClr val="898989"/>
                </a:solidFill>
              </a:rPr>
              <a:pPr algn="r" eaLnBrk="1" hangingPunct="1">
                <a:spcBef>
                  <a:spcPct val="0"/>
                </a:spcBef>
                <a:buFontTx/>
                <a:buNone/>
              </a:pPr>
              <a:t>4</a:t>
            </a:fld>
            <a:endParaRPr lang="en-AU" altLang="en-US" sz="1200">
              <a:solidFill>
                <a:srgbClr val="898989"/>
              </a:solidFill>
            </a:endParaRPr>
          </a:p>
        </p:txBody>
      </p:sp>
      <p:sp>
        <p:nvSpPr>
          <p:cNvPr id="6" name="Text Placeholder 5"/>
          <p:cNvSpPr txBox="1">
            <a:spLocks noGrp="1"/>
          </p:cNvSpPr>
          <p:nvPr>
            <p:ph type="body" sz="quarter" idx="10"/>
          </p:nvPr>
        </p:nvSpPr>
        <p:spPr>
          <a:xfrm>
            <a:off x="360363" y="419100"/>
            <a:ext cx="8258175" cy="584775"/>
          </a:xfrm>
          <a:prstGeom prst="rect">
            <a:avLst/>
          </a:prstGeom>
          <a:noFill/>
        </p:spPr>
        <p:txBody>
          <a:bodyPr>
            <a:spAutoFit/>
          </a:bodyPr>
          <a:lstStyle/>
          <a:p>
            <a:pPr>
              <a:defRPr/>
            </a:pPr>
            <a:r>
              <a:rPr lang="en-AU" dirty="0"/>
              <a:t>Practise efficient reading</a:t>
            </a:r>
            <a:endParaRPr lang="en-AU" sz="3200" dirty="0">
              <a:latin typeface="+mn-lt"/>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199" y="1103025"/>
            <a:ext cx="4011613" cy="426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27437220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9"/>
          <p:cNvSpPr txBox="1">
            <a:spLocks/>
          </p:cNvSpPr>
          <p:nvPr/>
        </p:nvSpPr>
        <p:spPr bwMode="auto">
          <a:xfrm>
            <a:off x="7010400" y="550227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D79D5CF6-1821-4FB7-849E-54A439F8F4B0}" type="slidenum">
              <a:rPr lang="en-AU" altLang="en-US" sz="1200">
                <a:solidFill>
                  <a:srgbClr val="898989"/>
                </a:solidFill>
              </a:rPr>
              <a:pPr algn="r" eaLnBrk="1" hangingPunct="1">
                <a:spcBef>
                  <a:spcPct val="0"/>
                </a:spcBef>
                <a:buFontTx/>
                <a:buNone/>
              </a:pPr>
              <a:t>5</a:t>
            </a:fld>
            <a:endParaRPr lang="en-AU" altLang="en-US" sz="1200">
              <a:solidFill>
                <a:srgbClr val="898989"/>
              </a:solidFill>
            </a:endParaRPr>
          </a:p>
        </p:txBody>
      </p:sp>
      <p:sp>
        <p:nvSpPr>
          <p:cNvPr id="6" name="Text Placeholder 5"/>
          <p:cNvSpPr txBox="1">
            <a:spLocks noGrp="1"/>
          </p:cNvSpPr>
          <p:nvPr>
            <p:ph type="body" sz="quarter" idx="10"/>
          </p:nvPr>
        </p:nvSpPr>
        <p:spPr>
          <a:xfrm>
            <a:off x="360363" y="419100"/>
            <a:ext cx="8258175" cy="584775"/>
          </a:xfrm>
          <a:prstGeom prst="rect">
            <a:avLst/>
          </a:prstGeom>
          <a:noFill/>
        </p:spPr>
        <p:txBody>
          <a:bodyPr>
            <a:spAutoFit/>
          </a:bodyPr>
          <a:lstStyle/>
          <a:p>
            <a:pPr>
              <a:defRPr/>
            </a:pPr>
            <a:r>
              <a:rPr lang="en-AU" dirty="0"/>
              <a:t>Practise efficient reading : While</a:t>
            </a:r>
            <a:endParaRPr lang="en-AU" sz="3200" dirty="0">
              <a:latin typeface="+mn-lt"/>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0300" y="1315769"/>
            <a:ext cx="4857750" cy="4114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8533889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9"/>
          <p:cNvSpPr txBox="1">
            <a:spLocks/>
          </p:cNvSpPr>
          <p:nvPr/>
        </p:nvSpPr>
        <p:spPr bwMode="auto">
          <a:xfrm>
            <a:off x="7010400" y="550227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D79D5CF6-1821-4FB7-849E-54A439F8F4B0}" type="slidenum">
              <a:rPr lang="en-AU" altLang="en-US" sz="1200">
                <a:solidFill>
                  <a:srgbClr val="898989"/>
                </a:solidFill>
              </a:rPr>
              <a:pPr algn="r" eaLnBrk="1" hangingPunct="1">
                <a:spcBef>
                  <a:spcPct val="0"/>
                </a:spcBef>
                <a:buFontTx/>
                <a:buNone/>
              </a:pPr>
              <a:t>6</a:t>
            </a:fld>
            <a:endParaRPr lang="en-AU" altLang="en-US" sz="1200">
              <a:solidFill>
                <a:srgbClr val="898989"/>
              </a:solidFill>
            </a:endParaRPr>
          </a:p>
        </p:txBody>
      </p:sp>
      <p:sp>
        <p:nvSpPr>
          <p:cNvPr id="6" name="Text Placeholder 5"/>
          <p:cNvSpPr txBox="1">
            <a:spLocks noGrp="1"/>
          </p:cNvSpPr>
          <p:nvPr>
            <p:ph type="body" sz="quarter" idx="10"/>
          </p:nvPr>
        </p:nvSpPr>
        <p:spPr>
          <a:xfrm>
            <a:off x="360363" y="419100"/>
            <a:ext cx="8258175" cy="584775"/>
          </a:xfrm>
          <a:prstGeom prst="rect">
            <a:avLst/>
          </a:prstGeom>
          <a:noFill/>
        </p:spPr>
        <p:txBody>
          <a:bodyPr>
            <a:spAutoFit/>
          </a:bodyPr>
          <a:lstStyle/>
          <a:p>
            <a:pPr>
              <a:defRPr/>
            </a:pPr>
            <a:r>
              <a:rPr lang="en-AU" dirty="0"/>
              <a:t>Practise efficient reading : Post</a:t>
            </a:r>
            <a:endParaRPr lang="en-AU" sz="3200" dirty="0">
              <a:latin typeface="+mn-lt"/>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4125" y="1631816"/>
            <a:ext cx="3943350" cy="3306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71333338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9"/>
          <p:cNvSpPr txBox="1">
            <a:spLocks/>
          </p:cNvSpPr>
          <p:nvPr/>
        </p:nvSpPr>
        <p:spPr bwMode="auto">
          <a:xfrm>
            <a:off x="7010400" y="550227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D79D5CF6-1821-4FB7-849E-54A439F8F4B0}" type="slidenum">
              <a:rPr lang="en-AU" altLang="en-US" sz="1200">
                <a:solidFill>
                  <a:srgbClr val="898989"/>
                </a:solidFill>
              </a:rPr>
              <a:pPr algn="r" eaLnBrk="1" hangingPunct="1">
                <a:spcBef>
                  <a:spcPct val="0"/>
                </a:spcBef>
                <a:buFontTx/>
                <a:buNone/>
              </a:pPr>
              <a:t>7</a:t>
            </a:fld>
            <a:endParaRPr lang="en-AU" altLang="en-US" sz="1200">
              <a:solidFill>
                <a:srgbClr val="898989"/>
              </a:solidFill>
            </a:endParaRPr>
          </a:p>
        </p:txBody>
      </p:sp>
      <p:sp>
        <p:nvSpPr>
          <p:cNvPr id="6" name="Text Placeholder 5"/>
          <p:cNvSpPr txBox="1">
            <a:spLocks noGrp="1"/>
          </p:cNvSpPr>
          <p:nvPr>
            <p:ph type="body" sz="quarter" idx="10"/>
          </p:nvPr>
        </p:nvSpPr>
        <p:spPr>
          <a:xfrm>
            <a:off x="360363" y="419100"/>
            <a:ext cx="8258175" cy="584775"/>
          </a:xfrm>
          <a:prstGeom prst="rect">
            <a:avLst/>
          </a:prstGeom>
          <a:noFill/>
        </p:spPr>
        <p:txBody>
          <a:bodyPr>
            <a:spAutoFit/>
          </a:bodyPr>
          <a:lstStyle/>
          <a:p>
            <a:pPr>
              <a:defRPr/>
            </a:pPr>
            <a:r>
              <a:rPr lang="en-AU" sz="3200" dirty="0">
                <a:latin typeface="+mn-lt"/>
              </a:rPr>
              <a:t>Critical reading for writing</a:t>
            </a:r>
          </a:p>
        </p:txBody>
      </p:sp>
      <p:sp>
        <p:nvSpPr>
          <p:cNvPr id="7" name="Right Arrow 6"/>
          <p:cNvSpPr/>
          <p:nvPr/>
        </p:nvSpPr>
        <p:spPr>
          <a:xfrm>
            <a:off x="923926" y="1196975"/>
            <a:ext cx="2592387" cy="647700"/>
          </a:xfrm>
          <a:prstGeom prst="rightArrow">
            <a:avLst/>
          </a:prstGeom>
          <a:solidFill>
            <a:srgbClr val="CCCCF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1800" dirty="0">
                <a:solidFill>
                  <a:schemeClr val="tx1"/>
                </a:solidFill>
              </a:rPr>
              <a:t>Critical Reading</a:t>
            </a:r>
          </a:p>
        </p:txBody>
      </p:sp>
      <p:sp>
        <p:nvSpPr>
          <p:cNvPr id="8" name="Left Arrow 7"/>
          <p:cNvSpPr/>
          <p:nvPr/>
        </p:nvSpPr>
        <p:spPr>
          <a:xfrm>
            <a:off x="4919664" y="1285875"/>
            <a:ext cx="3062287" cy="574675"/>
          </a:xfrm>
          <a:prstGeom prst="leftArrow">
            <a:avLst/>
          </a:prstGeom>
          <a:solidFill>
            <a:srgbClr val="CCCCF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1800" dirty="0">
                <a:solidFill>
                  <a:schemeClr val="tx1"/>
                </a:solidFill>
              </a:rPr>
              <a:t>Critical Writing</a:t>
            </a:r>
          </a:p>
        </p:txBody>
      </p:sp>
      <p:sp>
        <p:nvSpPr>
          <p:cNvPr id="9" name="TextBox 8"/>
          <p:cNvSpPr txBox="1"/>
          <p:nvPr/>
        </p:nvSpPr>
        <p:spPr>
          <a:xfrm>
            <a:off x="996951" y="2070100"/>
            <a:ext cx="6985000" cy="369332"/>
          </a:xfrm>
          <a:prstGeom prst="rect">
            <a:avLst/>
          </a:prstGeom>
          <a:solidFill>
            <a:srgbClr val="CCCCFC"/>
          </a:solidFill>
        </p:spPr>
        <p:txBody>
          <a:bodyPr>
            <a:spAutoFit/>
          </a:bodyPr>
          <a:lstStyle/>
          <a:p>
            <a:pPr algn="ctr">
              <a:defRPr/>
            </a:pPr>
            <a:r>
              <a:rPr lang="en-AU" sz="1800" dirty="0">
                <a:latin typeface="+mn-lt"/>
              </a:rPr>
              <a:t>What do you have to do when you read critically?</a:t>
            </a:r>
          </a:p>
        </p:txBody>
      </p:sp>
      <p:sp>
        <p:nvSpPr>
          <p:cNvPr id="10" name="TextBox 9"/>
          <p:cNvSpPr txBox="1"/>
          <p:nvPr/>
        </p:nvSpPr>
        <p:spPr>
          <a:xfrm>
            <a:off x="996950" y="3157538"/>
            <a:ext cx="7566025" cy="2010807"/>
          </a:xfrm>
          <a:prstGeom prst="rect">
            <a:avLst/>
          </a:prstGeom>
          <a:solidFill>
            <a:srgbClr val="D8EEC0"/>
          </a:solidFill>
        </p:spPr>
        <p:txBody>
          <a:bodyPr wrap="square">
            <a:spAutoFit/>
          </a:bodyPr>
          <a:lstStyle/>
          <a:p>
            <a:pPr marL="342900" indent="-342900" eaLnBrk="0" hangingPunct="0">
              <a:spcBef>
                <a:spcPts val="480"/>
              </a:spcBef>
              <a:spcAft>
                <a:spcPts val="0"/>
              </a:spcAft>
              <a:buFont typeface="Wingdings"/>
              <a:buChar char=""/>
              <a:defRPr/>
            </a:pPr>
            <a:r>
              <a:rPr lang="en-AU" sz="1800" dirty="0">
                <a:solidFill>
                  <a:srgbClr val="000000"/>
                </a:solidFill>
                <a:latin typeface="+mn-lt"/>
                <a:ea typeface="Times New Roman"/>
              </a:rPr>
              <a:t>Think more deeply about your learning </a:t>
            </a:r>
            <a:endParaRPr lang="en-AU" sz="1800" dirty="0">
              <a:latin typeface="+mn-lt"/>
              <a:ea typeface="Times New Roman"/>
            </a:endParaRPr>
          </a:p>
          <a:p>
            <a:pPr marL="342900" indent="-342900" eaLnBrk="0" hangingPunct="0">
              <a:spcBef>
                <a:spcPts val="480"/>
              </a:spcBef>
              <a:spcAft>
                <a:spcPts val="0"/>
              </a:spcAft>
              <a:buFont typeface="Wingdings"/>
              <a:buChar char=""/>
              <a:defRPr/>
            </a:pPr>
            <a:r>
              <a:rPr lang="en-AU" sz="1800" dirty="0">
                <a:solidFill>
                  <a:srgbClr val="000000"/>
                </a:solidFill>
                <a:latin typeface="+mn-lt"/>
                <a:ea typeface="Times New Roman"/>
              </a:rPr>
              <a:t>Understand, interpret and evaluate</a:t>
            </a:r>
            <a:endParaRPr lang="en-AU" sz="1800" dirty="0">
              <a:latin typeface="+mn-lt"/>
              <a:ea typeface="Times New Roman"/>
            </a:endParaRPr>
          </a:p>
          <a:p>
            <a:pPr marL="342900" indent="-342900" eaLnBrk="0" hangingPunct="0">
              <a:spcBef>
                <a:spcPts val="480"/>
              </a:spcBef>
              <a:spcAft>
                <a:spcPts val="0"/>
              </a:spcAft>
              <a:buFont typeface="Wingdings"/>
              <a:buChar char=""/>
              <a:defRPr/>
            </a:pPr>
            <a:r>
              <a:rPr lang="en-AU" sz="1800" dirty="0">
                <a:solidFill>
                  <a:srgbClr val="000000"/>
                </a:solidFill>
                <a:latin typeface="+mn-lt"/>
                <a:ea typeface="Times New Roman"/>
              </a:rPr>
              <a:t>Apply the theories and concepts that you have learnt</a:t>
            </a:r>
            <a:endParaRPr lang="en-AU" sz="1800" dirty="0">
              <a:latin typeface="+mn-lt"/>
              <a:ea typeface="Times New Roman"/>
            </a:endParaRPr>
          </a:p>
          <a:p>
            <a:pPr marL="342900" indent="-342900" eaLnBrk="0" hangingPunct="0">
              <a:spcBef>
                <a:spcPts val="480"/>
              </a:spcBef>
              <a:spcAft>
                <a:spcPts val="0"/>
              </a:spcAft>
              <a:buFont typeface="Wingdings"/>
              <a:buChar char=""/>
              <a:defRPr/>
            </a:pPr>
            <a:r>
              <a:rPr lang="en-AU" sz="1800" dirty="0">
                <a:solidFill>
                  <a:srgbClr val="000000"/>
                </a:solidFill>
                <a:latin typeface="+mn-lt"/>
                <a:ea typeface="Times New Roman"/>
              </a:rPr>
              <a:t>Compare and contrast different debates and discussions</a:t>
            </a:r>
          </a:p>
          <a:p>
            <a:pPr marL="342900" indent="-342900" eaLnBrk="0" hangingPunct="0">
              <a:spcBef>
                <a:spcPts val="480"/>
              </a:spcBef>
              <a:spcAft>
                <a:spcPts val="0"/>
              </a:spcAft>
              <a:buFont typeface="Wingdings"/>
              <a:buChar char=""/>
              <a:defRPr/>
            </a:pPr>
            <a:r>
              <a:rPr lang="en-AU" sz="1800" dirty="0">
                <a:solidFill>
                  <a:srgbClr val="000000"/>
                </a:solidFill>
                <a:latin typeface="+mn-lt"/>
                <a:ea typeface="Calibri"/>
              </a:rPr>
              <a:t>Assess what you read by identifying the author’s purpose, credibility of information, relevance, currency, strengths, weaknesses, etc.</a:t>
            </a:r>
            <a:endParaRPr lang="en-AU" sz="1800" dirty="0">
              <a:latin typeface="+mn-lt"/>
            </a:endParaRPr>
          </a:p>
        </p:txBody>
      </p:sp>
    </p:spTree>
    <p:custDataLst>
      <p:tags r:id="rId1"/>
    </p:custDataLst>
    <p:extLst>
      <p:ext uri="{BB962C8B-B14F-4D97-AF65-F5344CB8AC3E}">
        <p14:creationId xmlns:p14="http://schemas.microsoft.com/office/powerpoint/2010/main" val="21955853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AU" dirty="0"/>
              <a:t>Questions to ask when reading critically</a:t>
            </a:r>
          </a:p>
        </p:txBody>
      </p:sp>
      <p:sp>
        <p:nvSpPr>
          <p:cNvPr id="3" name="Slide Number Placeholder 9"/>
          <p:cNvSpPr txBox="1">
            <a:spLocks/>
          </p:cNvSpPr>
          <p:nvPr/>
        </p:nvSpPr>
        <p:spPr bwMode="auto">
          <a:xfrm>
            <a:off x="7010400" y="550227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D79D5CF6-1821-4FB7-849E-54A439F8F4B0}" type="slidenum">
              <a:rPr lang="en-AU" altLang="en-US" sz="1200">
                <a:solidFill>
                  <a:srgbClr val="898989"/>
                </a:solidFill>
              </a:rPr>
              <a:pPr algn="r" eaLnBrk="1" hangingPunct="1">
                <a:spcBef>
                  <a:spcPct val="0"/>
                </a:spcBef>
                <a:buFontTx/>
                <a:buNone/>
              </a:pPr>
              <a:t>8</a:t>
            </a:fld>
            <a:endParaRPr lang="en-AU" altLang="en-US" sz="1200" dirty="0">
              <a:solidFill>
                <a:srgbClr val="898989"/>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771750662"/>
              </p:ext>
            </p:extLst>
          </p:nvPr>
        </p:nvGraphicFramePr>
        <p:xfrm>
          <a:off x="514349" y="1084263"/>
          <a:ext cx="8315325" cy="4511675"/>
        </p:xfrm>
        <a:graphic>
          <a:graphicData uri="http://schemas.openxmlformats.org/drawingml/2006/table">
            <a:tbl>
              <a:tblPr firstRow="1" bandRow="1">
                <a:tableStyleId>{5C22544A-7EE6-4342-B048-85BDC9FD1C3A}</a:tableStyleId>
              </a:tblPr>
              <a:tblGrid>
                <a:gridCol w="3790944">
                  <a:extLst>
                    <a:ext uri="{9D8B030D-6E8A-4147-A177-3AD203B41FA5}">
                      <a16:colId xmlns:a16="http://schemas.microsoft.com/office/drawing/2014/main" val="20000"/>
                    </a:ext>
                  </a:extLst>
                </a:gridCol>
                <a:gridCol w="366719">
                  <a:extLst>
                    <a:ext uri="{9D8B030D-6E8A-4147-A177-3AD203B41FA5}">
                      <a16:colId xmlns:a16="http://schemas.microsoft.com/office/drawing/2014/main" val="20001"/>
                    </a:ext>
                  </a:extLst>
                </a:gridCol>
                <a:gridCol w="3797454">
                  <a:extLst>
                    <a:ext uri="{9D8B030D-6E8A-4147-A177-3AD203B41FA5}">
                      <a16:colId xmlns:a16="http://schemas.microsoft.com/office/drawing/2014/main" val="20002"/>
                    </a:ext>
                  </a:extLst>
                </a:gridCol>
                <a:gridCol w="360208">
                  <a:extLst>
                    <a:ext uri="{9D8B030D-6E8A-4147-A177-3AD203B41FA5}">
                      <a16:colId xmlns:a16="http://schemas.microsoft.com/office/drawing/2014/main" val="20003"/>
                    </a:ext>
                  </a:extLst>
                </a:gridCol>
              </a:tblGrid>
              <a:tr h="640170">
                <a:tc>
                  <a:txBody>
                    <a:bodyPr/>
                    <a:lstStyle/>
                    <a:p>
                      <a:r>
                        <a:rPr lang="en-AU" sz="1800" b="0" dirty="0">
                          <a:solidFill>
                            <a:schemeClr val="tx1"/>
                          </a:solidFill>
                          <a:latin typeface="+mj-lt"/>
                        </a:rPr>
                        <a:t>What position is the writer</a:t>
                      </a:r>
                      <a:r>
                        <a:rPr lang="en-AU" sz="1800" b="0" baseline="0" dirty="0">
                          <a:solidFill>
                            <a:schemeClr val="tx1"/>
                          </a:solidFill>
                          <a:latin typeface="+mj-lt"/>
                        </a:rPr>
                        <a:t> presenting?</a:t>
                      </a:r>
                      <a:endParaRPr lang="en-AU" sz="1800" b="0" dirty="0">
                        <a:solidFill>
                          <a:schemeClr val="tx1"/>
                        </a:solidFill>
                        <a:latin typeface="+mj-lt"/>
                      </a:endParaRPr>
                    </a:p>
                  </a:txBody>
                  <a:tcPr marT="45726" marB="4572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b="0" dirty="0">
                          <a:solidFill>
                            <a:schemeClr val="tx1"/>
                          </a:solidFill>
                          <a:latin typeface="+mj-lt"/>
                        </a:rPr>
                        <a:t>√</a:t>
                      </a:r>
                    </a:p>
                    <a:p>
                      <a:endParaRPr lang="en-AU" sz="1800" b="0" dirty="0">
                        <a:solidFill>
                          <a:schemeClr val="tx1"/>
                        </a:solidFill>
                        <a:latin typeface="+mj-lt"/>
                      </a:endParaRPr>
                    </a:p>
                  </a:txBody>
                  <a:tcPr marT="45726" marB="45726"/>
                </a:tc>
                <a:tc>
                  <a:txBody>
                    <a:bodyPr/>
                    <a:lstStyle/>
                    <a:p>
                      <a:r>
                        <a:rPr lang="en-AU" sz="1800" b="0" dirty="0">
                          <a:solidFill>
                            <a:schemeClr val="tx1"/>
                          </a:solidFill>
                          <a:latin typeface="+mj-lt"/>
                        </a:rPr>
                        <a:t>Have I encountered this argument before?</a:t>
                      </a:r>
                    </a:p>
                  </a:txBody>
                  <a:tcPr marT="45726" marB="45726"/>
                </a:tc>
                <a:tc>
                  <a:txBody>
                    <a:bodyPr/>
                    <a:lstStyle/>
                    <a:p>
                      <a:pPr algn="ctr"/>
                      <a:r>
                        <a:rPr lang="en-AU" sz="2000" dirty="0"/>
                        <a:t>√</a:t>
                      </a:r>
                    </a:p>
                  </a:txBody>
                  <a:tcPr marT="45726" marB="45726"/>
                </a:tc>
                <a:extLst>
                  <a:ext uri="{0D108BD9-81ED-4DB2-BD59-A6C34878D82A}">
                    <a16:rowId xmlns:a16="http://schemas.microsoft.com/office/drawing/2014/main" val="10000"/>
                  </a:ext>
                </a:extLst>
              </a:tr>
              <a:tr h="640170">
                <a:tc>
                  <a:txBody>
                    <a:bodyPr/>
                    <a:lstStyle/>
                    <a:p>
                      <a:r>
                        <a:rPr lang="en-AU" sz="1800" dirty="0">
                          <a:latin typeface="+mj-lt"/>
                        </a:rPr>
                        <a:t>What is the writer’s argument?</a:t>
                      </a:r>
                    </a:p>
                  </a:txBody>
                  <a:tcPr marT="45726" marB="45726"/>
                </a:tc>
                <a:tc>
                  <a:txBody>
                    <a:bodyPr/>
                    <a:lstStyle/>
                    <a:p>
                      <a:pPr algn="ctr"/>
                      <a:r>
                        <a:rPr lang="en-AU" sz="2000" dirty="0">
                          <a:latin typeface="+mj-lt"/>
                        </a:rPr>
                        <a:t>√</a:t>
                      </a:r>
                    </a:p>
                  </a:txBody>
                  <a:tcPr marT="45726" marB="45726"/>
                </a:tc>
                <a:tc>
                  <a:txBody>
                    <a:bodyPr/>
                    <a:lstStyle/>
                    <a:p>
                      <a:r>
                        <a:rPr lang="en-AU" sz="1800" dirty="0">
                          <a:latin typeface="+mj-lt"/>
                        </a:rPr>
                        <a:t>Have I encountered a different argument</a:t>
                      </a:r>
                      <a:r>
                        <a:rPr lang="en-AU" sz="1800" baseline="0" dirty="0">
                          <a:latin typeface="+mj-lt"/>
                        </a:rPr>
                        <a:t> somewhere else?</a:t>
                      </a:r>
                      <a:endParaRPr lang="en-AU" sz="1800" dirty="0">
                        <a:latin typeface="+mj-lt"/>
                      </a:endParaRPr>
                    </a:p>
                  </a:txBody>
                  <a:tcPr marT="45726" marB="45726"/>
                </a:tc>
                <a:tc>
                  <a:txBody>
                    <a:bodyPr/>
                    <a:lstStyle/>
                    <a:p>
                      <a:pPr algn="ctr"/>
                      <a:r>
                        <a:rPr lang="en-AU" sz="2000" dirty="0"/>
                        <a:t>√</a:t>
                      </a:r>
                    </a:p>
                  </a:txBody>
                  <a:tcPr marT="45726" marB="45726"/>
                </a:tc>
                <a:extLst>
                  <a:ext uri="{0D108BD9-81ED-4DB2-BD59-A6C34878D82A}">
                    <a16:rowId xmlns:a16="http://schemas.microsoft.com/office/drawing/2014/main" val="10001"/>
                  </a:ext>
                </a:extLst>
              </a:tr>
              <a:tr h="914529">
                <a:tc>
                  <a:txBody>
                    <a:bodyPr/>
                    <a:lstStyle/>
                    <a:p>
                      <a:r>
                        <a:rPr lang="en-AU" sz="1800" dirty="0">
                          <a:latin typeface="+mj-lt"/>
                        </a:rPr>
                        <a:t>What is the writer’s perspective?</a:t>
                      </a:r>
                    </a:p>
                  </a:txBody>
                  <a:tcPr marT="45726" marB="45726"/>
                </a:tc>
                <a:tc>
                  <a:txBody>
                    <a:bodyPr/>
                    <a:lstStyle/>
                    <a:p>
                      <a:pPr algn="ctr"/>
                      <a:r>
                        <a:rPr lang="en-AU" sz="2000" dirty="0">
                          <a:latin typeface="+mj-lt"/>
                        </a:rPr>
                        <a:t>√</a:t>
                      </a:r>
                    </a:p>
                  </a:txBody>
                  <a:tcPr marT="45726" marB="45726"/>
                </a:tc>
                <a:tc>
                  <a:txBody>
                    <a:bodyPr/>
                    <a:lstStyle/>
                    <a:p>
                      <a:r>
                        <a:rPr lang="en-AU" sz="1800" dirty="0">
                          <a:latin typeface="+mj-lt"/>
                        </a:rPr>
                        <a:t>Is the writer basing their arguments on a particular theory/approach?</a:t>
                      </a:r>
                    </a:p>
                  </a:txBody>
                  <a:tcPr marT="45726" marB="45726"/>
                </a:tc>
                <a:tc>
                  <a:txBody>
                    <a:bodyPr/>
                    <a:lstStyle/>
                    <a:p>
                      <a:pPr algn="ctr"/>
                      <a:r>
                        <a:rPr lang="en-AU" sz="2000" dirty="0"/>
                        <a:t>√</a:t>
                      </a:r>
                    </a:p>
                  </a:txBody>
                  <a:tcPr marT="45726" marB="45726"/>
                </a:tc>
                <a:extLst>
                  <a:ext uri="{0D108BD9-81ED-4DB2-BD59-A6C34878D82A}">
                    <a16:rowId xmlns:a16="http://schemas.microsoft.com/office/drawing/2014/main" val="10002"/>
                  </a:ext>
                </a:extLst>
              </a:tr>
              <a:tr h="640170">
                <a:tc>
                  <a:txBody>
                    <a:bodyPr/>
                    <a:lstStyle/>
                    <a:p>
                      <a:r>
                        <a:rPr lang="en-AU" sz="1800" dirty="0">
                          <a:latin typeface="+mj-lt"/>
                        </a:rPr>
                        <a:t>What evidence has the writer given to support their</a:t>
                      </a:r>
                      <a:r>
                        <a:rPr lang="en-AU" sz="1800" baseline="0" dirty="0">
                          <a:latin typeface="+mj-lt"/>
                        </a:rPr>
                        <a:t> position?</a:t>
                      </a:r>
                      <a:endParaRPr lang="en-AU" sz="1800" dirty="0">
                        <a:latin typeface="+mj-lt"/>
                      </a:endParaRPr>
                    </a:p>
                  </a:txBody>
                  <a:tcPr marT="45726" marB="45726"/>
                </a:tc>
                <a:tc>
                  <a:txBody>
                    <a:bodyPr/>
                    <a:lstStyle/>
                    <a:p>
                      <a:pPr algn="ctr"/>
                      <a:r>
                        <a:rPr lang="en-AU" sz="2000" dirty="0">
                          <a:latin typeface="+mj-lt"/>
                        </a:rPr>
                        <a:t>√</a:t>
                      </a:r>
                    </a:p>
                  </a:txBody>
                  <a:tcPr marT="45726" marB="45726"/>
                </a:tc>
                <a:tc>
                  <a:txBody>
                    <a:bodyPr/>
                    <a:lstStyle/>
                    <a:p>
                      <a:r>
                        <a:rPr lang="en-AU" sz="1800" dirty="0">
                          <a:latin typeface="+mj-lt"/>
                        </a:rPr>
                        <a:t>Are the writer’s claims reasonable?</a:t>
                      </a:r>
                    </a:p>
                  </a:txBody>
                  <a:tcPr marT="45726" marB="45726"/>
                </a:tc>
                <a:tc>
                  <a:txBody>
                    <a:bodyPr/>
                    <a:lstStyle/>
                    <a:p>
                      <a:pPr algn="ctr"/>
                      <a:r>
                        <a:rPr lang="en-AU" sz="2000" dirty="0"/>
                        <a:t>√</a:t>
                      </a:r>
                    </a:p>
                  </a:txBody>
                  <a:tcPr marT="45726" marB="45726"/>
                </a:tc>
                <a:extLst>
                  <a:ext uri="{0D108BD9-81ED-4DB2-BD59-A6C34878D82A}">
                    <a16:rowId xmlns:a16="http://schemas.microsoft.com/office/drawing/2014/main" val="10003"/>
                  </a:ext>
                </a:extLst>
              </a:tr>
              <a:tr h="640170">
                <a:tc>
                  <a:txBody>
                    <a:bodyPr/>
                    <a:lstStyle/>
                    <a:p>
                      <a:r>
                        <a:rPr lang="en-AU" sz="1800" dirty="0">
                          <a:latin typeface="+mj-lt"/>
                        </a:rPr>
                        <a:t>Is the evidence presented accurately?</a:t>
                      </a:r>
                    </a:p>
                  </a:txBody>
                  <a:tcPr marT="45726" marB="45726"/>
                </a:tc>
                <a:tc>
                  <a:txBody>
                    <a:bodyPr/>
                    <a:lstStyle/>
                    <a:p>
                      <a:pPr algn="ctr"/>
                      <a:r>
                        <a:rPr lang="en-AU" sz="2000" dirty="0">
                          <a:latin typeface="+mj-lt"/>
                        </a:rPr>
                        <a:t>√</a:t>
                      </a:r>
                    </a:p>
                  </a:txBody>
                  <a:tcPr marT="45726" marB="45726"/>
                </a:tc>
                <a:tc>
                  <a:txBody>
                    <a:bodyPr/>
                    <a:lstStyle/>
                    <a:p>
                      <a:r>
                        <a:rPr lang="en-AU" sz="1800" dirty="0">
                          <a:latin typeface="+mj-lt"/>
                        </a:rPr>
                        <a:t>How does the writer’s claims compare with others in the field?</a:t>
                      </a:r>
                    </a:p>
                  </a:txBody>
                  <a:tcPr marT="45726" marB="45726"/>
                </a:tc>
                <a:tc>
                  <a:txBody>
                    <a:bodyPr/>
                    <a:lstStyle/>
                    <a:p>
                      <a:pPr algn="ctr"/>
                      <a:r>
                        <a:rPr lang="en-AU" sz="2000" dirty="0"/>
                        <a:t>√</a:t>
                      </a:r>
                    </a:p>
                  </a:txBody>
                  <a:tcPr marT="45726" marB="45726"/>
                </a:tc>
                <a:extLst>
                  <a:ext uri="{0D108BD9-81ED-4DB2-BD59-A6C34878D82A}">
                    <a16:rowId xmlns:a16="http://schemas.microsoft.com/office/drawing/2014/main" val="10004"/>
                  </a:ext>
                </a:extLst>
              </a:tr>
              <a:tr h="396296">
                <a:tc>
                  <a:txBody>
                    <a:bodyPr/>
                    <a:lstStyle/>
                    <a:p>
                      <a:r>
                        <a:rPr lang="en-AU" sz="1800" dirty="0">
                          <a:latin typeface="+mj-lt"/>
                        </a:rPr>
                        <a:t>Is the evidence valid?</a:t>
                      </a:r>
                    </a:p>
                  </a:txBody>
                  <a:tcPr marT="45726" marB="45726"/>
                </a:tc>
                <a:tc>
                  <a:txBody>
                    <a:bodyPr/>
                    <a:lstStyle/>
                    <a:p>
                      <a:pPr algn="ctr"/>
                      <a:r>
                        <a:rPr lang="en-AU" sz="2000" dirty="0">
                          <a:latin typeface="+mj-lt"/>
                        </a:rPr>
                        <a:t>√</a:t>
                      </a:r>
                    </a:p>
                  </a:txBody>
                  <a:tcPr marT="45726" marB="45726"/>
                </a:tc>
                <a:tc>
                  <a:txBody>
                    <a:bodyPr/>
                    <a:lstStyle/>
                    <a:p>
                      <a:r>
                        <a:rPr lang="en-AU" sz="1800" dirty="0">
                          <a:latin typeface="+mj-lt"/>
                        </a:rPr>
                        <a:t>What is the writer’s final point?</a:t>
                      </a:r>
                    </a:p>
                  </a:txBody>
                  <a:tcPr marT="45726" marB="45726"/>
                </a:tc>
                <a:tc>
                  <a:txBody>
                    <a:bodyPr/>
                    <a:lstStyle/>
                    <a:p>
                      <a:pPr algn="ctr"/>
                      <a:r>
                        <a:rPr lang="en-AU" sz="2000" dirty="0"/>
                        <a:t>√</a:t>
                      </a:r>
                    </a:p>
                  </a:txBody>
                  <a:tcPr marT="45726" marB="45726"/>
                </a:tc>
                <a:extLst>
                  <a:ext uri="{0D108BD9-81ED-4DB2-BD59-A6C34878D82A}">
                    <a16:rowId xmlns:a16="http://schemas.microsoft.com/office/drawing/2014/main" val="10005"/>
                  </a:ext>
                </a:extLst>
              </a:tr>
              <a:tr h="640170">
                <a:tc>
                  <a:txBody>
                    <a:bodyPr/>
                    <a:lstStyle/>
                    <a:p>
                      <a:r>
                        <a:rPr lang="en-AU" sz="1800" dirty="0">
                          <a:latin typeface="+mj-lt"/>
                        </a:rPr>
                        <a:t>Has the evidence been</a:t>
                      </a:r>
                      <a:r>
                        <a:rPr lang="en-AU" sz="1800" baseline="0" dirty="0">
                          <a:latin typeface="+mj-lt"/>
                        </a:rPr>
                        <a:t> collected using appropriate methods?</a:t>
                      </a:r>
                      <a:endParaRPr lang="en-AU" sz="1800" dirty="0">
                        <a:latin typeface="+mj-lt"/>
                      </a:endParaRPr>
                    </a:p>
                  </a:txBody>
                  <a:tcPr marT="45726" marB="45726"/>
                </a:tc>
                <a:tc>
                  <a:txBody>
                    <a:bodyPr/>
                    <a:lstStyle/>
                    <a:p>
                      <a:pPr algn="ctr"/>
                      <a:r>
                        <a:rPr lang="en-AU" sz="2000" dirty="0">
                          <a:latin typeface="+mj-lt"/>
                        </a:rPr>
                        <a:t>√</a:t>
                      </a:r>
                    </a:p>
                  </a:txBody>
                  <a:tcPr marT="45726" marB="45726"/>
                </a:tc>
                <a:tc>
                  <a:txBody>
                    <a:bodyPr/>
                    <a:lstStyle/>
                    <a:p>
                      <a:r>
                        <a:rPr lang="en-AU" sz="1800" dirty="0">
                          <a:latin typeface="+mj-lt"/>
                        </a:rPr>
                        <a:t>Do</a:t>
                      </a:r>
                      <a:r>
                        <a:rPr lang="en-AU" sz="1800" baseline="0" dirty="0">
                          <a:latin typeface="+mj-lt"/>
                        </a:rPr>
                        <a:t> I agree with the position the writer is presenting? Why?</a:t>
                      </a:r>
                      <a:endParaRPr lang="en-AU" sz="1800" dirty="0">
                        <a:latin typeface="+mj-lt"/>
                      </a:endParaRPr>
                    </a:p>
                  </a:txBody>
                  <a:tcPr marT="45726" marB="45726"/>
                </a:tc>
                <a:tc>
                  <a:txBody>
                    <a:bodyPr/>
                    <a:lstStyle/>
                    <a:p>
                      <a:pPr algn="ctr"/>
                      <a:r>
                        <a:rPr lang="en-AU" sz="2000" dirty="0"/>
                        <a:t>√</a:t>
                      </a:r>
                    </a:p>
                  </a:txBody>
                  <a:tcPr marT="45726" marB="45726"/>
                </a:tc>
                <a:extLst>
                  <a:ext uri="{0D108BD9-81ED-4DB2-BD59-A6C34878D82A}">
                    <a16:rowId xmlns:a16="http://schemas.microsoft.com/office/drawing/2014/main" val="10006"/>
                  </a:ext>
                </a:extLst>
              </a:tr>
            </a:tbl>
          </a:graphicData>
        </a:graphic>
      </p:graphicFrame>
      <p:sp>
        <p:nvSpPr>
          <p:cNvPr id="4" name="TextBox 3"/>
          <p:cNvSpPr txBox="1"/>
          <p:nvPr/>
        </p:nvSpPr>
        <p:spPr>
          <a:xfrm>
            <a:off x="2162175" y="5867401"/>
            <a:ext cx="6686550" cy="461665"/>
          </a:xfrm>
          <a:prstGeom prst="rect">
            <a:avLst/>
          </a:prstGeom>
          <a:noFill/>
        </p:spPr>
        <p:txBody>
          <a:bodyPr wrap="square" rtlCol="0">
            <a:spAutoFit/>
          </a:bodyPr>
          <a:lstStyle/>
          <a:p>
            <a:r>
              <a:rPr lang="en-AU" sz="1200" dirty="0">
                <a:solidFill>
                  <a:schemeClr val="bg1"/>
                </a:solidFill>
              </a:rPr>
              <a:t>Cottrell, S. 2011, </a:t>
            </a:r>
            <a:r>
              <a:rPr lang="en-AU" sz="1200" i="1" dirty="0">
                <a:solidFill>
                  <a:schemeClr val="bg1"/>
                </a:solidFill>
              </a:rPr>
              <a:t>Critical thinking skills: developing effective analysis and argument </a:t>
            </a:r>
            <a:r>
              <a:rPr lang="en-AU" sz="1200" dirty="0">
                <a:solidFill>
                  <a:schemeClr val="bg1"/>
                </a:solidFill>
              </a:rPr>
              <a:t>, 2nd </a:t>
            </a:r>
            <a:r>
              <a:rPr lang="en-AU" sz="1200" dirty="0" err="1">
                <a:solidFill>
                  <a:schemeClr val="bg1"/>
                </a:solidFill>
              </a:rPr>
              <a:t>edn</a:t>
            </a:r>
            <a:r>
              <a:rPr lang="en-AU" sz="1200" dirty="0">
                <a:solidFill>
                  <a:schemeClr val="bg1"/>
                </a:solidFill>
              </a:rPr>
              <a:t>, Palgrave Macmillan. Basingstoke, Hampshire.</a:t>
            </a:r>
          </a:p>
        </p:txBody>
      </p:sp>
    </p:spTree>
    <p:custDataLst>
      <p:tags r:id="rId1"/>
    </p:custDataLst>
    <p:extLst>
      <p:ext uri="{BB962C8B-B14F-4D97-AF65-F5344CB8AC3E}">
        <p14:creationId xmlns:p14="http://schemas.microsoft.com/office/powerpoint/2010/main" val="261512529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AU" dirty="0"/>
              <a:t>Transforming critical reading into writing</a:t>
            </a:r>
          </a:p>
        </p:txBody>
      </p:sp>
      <p:sp>
        <p:nvSpPr>
          <p:cNvPr id="3" name="Slide Number Placeholder 9"/>
          <p:cNvSpPr txBox="1">
            <a:spLocks/>
          </p:cNvSpPr>
          <p:nvPr/>
        </p:nvSpPr>
        <p:spPr bwMode="auto">
          <a:xfrm>
            <a:off x="7010400" y="550227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D79D5CF6-1821-4FB7-849E-54A439F8F4B0}" type="slidenum">
              <a:rPr lang="en-AU" altLang="en-US" sz="1200">
                <a:solidFill>
                  <a:srgbClr val="898989"/>
                </a:solidFill>
              </a:rPr>
              <a:pPr algn="r" eaLnBrk="1" hangingPunct="1">
                <a:spcBef>
                  <a:spcPct val="0"/>
                </a:spcBef>
                <a:buFontTx/>
                <a:buNone/>
              </a:pPr>
              <a:t>9</a:t>
            </a:fld>
            <a:endParaRPr lang="en-AU" altLang="en-US" sz="1200" dirty="0">
              <a:solidFill>
                <a:srgbClr val="898989"/>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208384678"/>
              </p:ext>
            </p:extLst>
          </p:nvPr>
        </p:nvGraphicFramePr>
        <p:xfrm>
          <a:off x="490538" y="1285875"/>
          <a:ext cx="8281987" cy="3943350"/>
        </p:xfrm>
        <a:graphic>
          <a:graphicData uri="http://schemas.openxmlformats.org/drawingml/2006/table">
            <a:tbl>
              <a:tblPr firstRow="1" bandRow="1">
                <a:tableStyleId>{5C22544A-7EE6-4342-B048-85BDC9FD1C3A}</a:tableStyleId>
              </a:tblPr>
              <a:tblGrid>
                <a:gridCol w="7116387">
                  <a:extLst>
                    <a:ext uri="{9D8B030D-6E8A-4147-A177-3AD203B41FA5}">
                      <a16:colId xmlns:a16="http://schemas.microsoft.com/office/drawing/2014/main" val="20000"/>
                    </a:ext>
                  </a:extLst>
                </a:gridCol>
                <a:gridCol w="1165600">
                  <a:extLst>
                    <a:ext uri="{9D8B030D-6E8A-4147-A177-3AD203B41FA5}">
                      <a16:colId xmlns:a16="http://schemas.microsoft.com/office/drawing/2014/main" val="20001"/>
                    </a:ext>
                  </a:extLst>
                </a:gridCol>
              </a:tblGrid>
              <a:tr h="457682">
                <a:tc>
                  <a:txBody>
                    <a:bodyPr/>
                    <a:lstStyle/>
                    <a:p>
                      <a:r>
                        <a:rPr lang="en-AU" sz="1800" b="0" dirty="0">
                          <a:solidFill>
                            <a:schemeClr val="tx1"/>
                          </a:solidFill>
                        </a:rPr>
                        <a:t>Begin with the title to identify key</a:t>
                      </a:r>
                      <a:r>
                        <a:rPr lang="en-AU" sz="1800" b="0" baseline="0" dirty="0">
                          <a:solidFill>
                            <a:schemeClr val="tx1"/>
                          </a:solidFill>
                        </a:rPr>
                        <a:t> debates or conflicts</a:t>
                      </a:r>
                      <a:endParaRPr lang="en-AU" sz="1800" b="0" dirty="0">
                        <a:solidFill>
                          <a:schemeClr val="tx1"/>
                        </a:solidFill>
                      </a:endParaRPr>
                    </a:p>
                  </a:txBody>
                  <a:tcPr marL="91432" marR="91432" marT="45680" marB="45680"/>
                </a:tc>
                <a:tc>
                  <a:txBody>
                    <a:bodyPr/>
                    <a:lstStyle/>
                    <a:p>
                      <a:pPr algn="ctr"/>
                      <a:r>
                        <a:rPr lang="en-AU" sz="2000" b="0" dirty="0">
                          <a:solidFill>
                            <a:schemeClr val="tx1"/>
                          </a:solidFill>
                        </a:rPr>
                        <a:t>√</a:t>
                      </a:r>
                    </a:p>
                  </a:txBody>
                  <a:tcPr marL="91432" marR="91432" marT="45680" marB="45680"/>
                </a:tc>
                <a:extLst>
                  <a:ext uri="{0D108BD9-81ED-4DB2-BD59-A6C34878D82A}">
                    <a16:rowId xmlns:a16="http://schemas.microsoft.com/office/drawing/2014/main" val="10000"/>
                  </a:ext>
                </a:extLst>
              </a:tr>
              <a:tr h="457682">
                <a:tc>
                  <a:txBody>
                    <a:bodyPr/>
                    <a:lstStyle/>
                    <a:p>
                      <a:r>
                        <a:rPr lang="en-AU" sz="1800" dirty="0"/>
                        <a:t>Be clear about your</a:t>
                      </a:r>
                      <a:r>
                        <a:rPr lang="en-AU" sz="1800" baseline="0" dirty="0"/>
                        <a:t> own perspective/stand on the issue/topic</a:t>
                      </a:r>
                      <a:endParaRPr lang="en-AU" sz="1800" dirty="0"/>
                    </a:p>
                  </a:txBody>
                  <a:tcPr marL="91432" marR="91432" marT="45680" marB="45680"/>
                </a:tc>
                <a:tc>
                  <a:txBody>
                    <a:bodyPr/>
                    <a:lstStyle/>
                    <a:p>
                      <a:pPr algn="ctr"/>
                      <a:r>
                        <a:rPr lang="en-AU" sz="2000" dirty="0"/>
                        <a:t>√</a:t>
                      </a:r>
                    </a:p>
                  </a:txBody>
                  <a:tcPr marL="91432" marR="91432" marT="45680" marB="45680"/>
                </a:tc>
                <a:extLst>
                  <a:ext uri="{0D108BD9-81ED-4DB2-BD59-A6C34878D82A}">
                    <a16:rowId xmlns:a16="http://schemas.microsoft.com/office/drawing/2014/main" val="10001"/>
                  </a:ext>
                </a:extLst>
              </a:tr>
              <a:tr h="1056311">
                <a:tc>
                  <a:txBody>
                    <a:bodyPr/>
                    <a:lstStyle/>
                    <a:p>
                      <a:r>
                        <a:rPr lang="en-AU" sz="1800" dirty="0"/>
                        <a:t>Consider how you will convince other people</a:t>
                      </a:r>
                      <a:r>
                        <a:rPr lang="en-AU" sz="1800" baseline="0" dirty="0"/>
                        <a:t> of your point of view (a line of reasoning, a set of reasons presented in a logical manner to support the conclusion)</a:t>
                      </a:r>
                      <a:endParaRPr lang="en-AU" sz="1800" dirty="0"/>
                    </a:p>
                  </a:txBody>
                  <a:tcPr marL="91432" marR="91432" marT="45680" marB="45680"/>
                </a:tc>
                <a:tc>
                  <a:txBody>
                    <a:bodyPr/>
                    <a:lstStyle/>
                    <a:p>
                      <a:pPr algn="ctr"/>
                      <a:r>
                        <a:rPr lang="en-AU" sz="2000" dirty="0"/>
                        <a:t>√</a:t>
                      </a:r>
                    </a:p>
                  </a:txBody>
                  <a:tcPr marL="91432" marR="91432" marT="45680" marB="45680"/>
                </a:tc>
                <a:extLst>
                  <a:ext uri="{0D108BD9-81ED-4DB2-BD59-A6C34878D82A}">
                    <a16:rowId xmlns:a16="http://schemas.microsoft.com/office/drawing/2014/main" val="10002"/>
                  </a:ext>
                </a:extLst>
              </a:tr>
              <a:tr h="457682">
                <a:tc>
                  <a:txBody>
                    <a:bodyPr/>
                    <a:lstStyle/>
                    <a:p>
                      <a:r>
                        <a:rPr lang="en-AU" sz="1800" dirty="0"/>
                        <a:t>Identify and evaluate evidence to see if it supports</a:t>
                      </a:r>
                      <a:r>
                        <a:rPr lang="en-AU" sz="1800" baseline="0" dirty="0"/>
                        <a:t> your argument</a:t>
                      </a:r>
                      <a:endParaRPr lang="en-AU" sz="1800" dirty="0"/>
                    </a:p>
                  </a:txBody>
                  <a:tcPr marL="91432" marR="91432" marT="45680" marB="45680"/>
                </a:tc>
                <a:tc>
                  <a:txBody>
                    <a:bodyPr/>
                    <a:lstStyle/>
                    <a:p>
                      <a:pPr algn="ctr"/>
                      <a:r>
                        <a:rPr lang="en-AU" sz="2000" dirty="0"/>
                        <a:t>√</a:t>
                      </a:r>
                    </a:p>
                  </a:txBody>
                  <a:tcPr marL="91432" marR="91432" marT="45680" marB="45680"/>
                </a:tc>
                <a:extLst>
                  <a:ext uri="{0D108BD9-81ED-4DB2-BD59-A6C34878D82A}">
                    <a16:rowId xmlns:a16="http://schemas.microsoft.com/office/drawing/2014/main" val="10003"/>
                  </a:ext>
                </a:extLst>
              </a:tr>
              <a:tr h="1056311">
                <a:tc>
                  <a:txBody>
                    <a:bodyPr/>
                    <a:lstStyle/>
                    <a:p>
                      <a:r>
                        <a:rPr lang="en-AU" sz="1800" dirty="0"/>
                        <a:t>Engage actively in the debate with different</a:t>
                      </a:r>
                      <a:r>
                        <a:rPr lang="en-AU" sz="1800" baseline="0" dirty="0"/>
                        <a:t> points of views (read, reflect, question, evaluate, weigh up arguments and identify the strengths and weaknesses)</a:t>
                      </a:r>
                      <a:endParaRPr lang="en-AU" sz="1800" dirty="0"/>
                    </a:p>
                  </a:txBody>
                  <a:tcPr marL="91432" marR="91432" marT="45680" marB="45680"/>
                </a:tc>
                <a:tc>
                  <a:txBody>
                    <a:bodyPr/>
                    <a:lstStyle/>
                    <a:p>
                      <a:pPr algn="ctr"/>
                      <a:r>
                        <a:rPr lang="en-AU" sz="2000" dirty="0"/>
                        <a:t>√</a:t>
                      </a:r>
                    </a:p>
                  </a:txBody>
                  <a:tcPr marL="91432" marR="91432" marT="45680" marB="45680"/>
                </a:tc>
                <a:extLst>
                  <a:ext uri="{0D108BD9-81ED-4DB2-BD59-A6C34878D82A}">
                    <a16:rowId xmlns:a16="http://schemas.microsoft.com/office/drawing/2014/main" val="10004"/>
                  </a:ext>
                </a:extLst>
              </a:tr>
              <a:tr h="457682">
                <a:tc>
                  <a:txBody>
                    <a:bodyPr/>
                    <a:lstStyle/>
                    <a:p>
                      <a:r>
                        <a:rPr lang="en-AU" sz="1800" dirty="0"/>
                        <a:t>Structure your argument in a clear and logical manner</a:t>
                      </a:r>
                    </a:p>
                  </a:txBody>
                  <a:tcPr marL="91432" marR="91432" marT="45680" marB="45680"/>
                </a:tc>
                <a:tc>
                  <a:txBody>
                    <a:bodyPr/>
                    <a:lstStyle/>
                    <a:p>
                      <a:pPr algn="ctr"/>
                      <a:r>
                        <a:rPr lang="en-AU" sz="2000" dirty="0"/>
                        <a:t>√</a:t>
                      </a:r>
                    </a:p>
                  </a:txBody>
                  <a:tcPr marL="91432" marR="91432" marT="45680" marB="45680"/>
                </a:tc>
                <a:extLst>
                  <a:ext uri="{0D108BD9-81ED-4DB2-BD59-A6C34878D82A}">
                    <a16:rowId xmlns:a16="http://schemas.microsoft.com/office/drawing/2014/main" val="10005"/>
                  </a:ext>
                </a:extLst>
              </a:tr>
            </a:tbl>
          </a:graphicData>
        </a:graphic>
      </p:graphicFrame>
      <p:sp>
        <p:nvSpPr>
          <p:cNvPr id="6" name="TextBox 5"/>
          <p:cNvSpPr txBox="1"/>
          <p:nvPr/>
        </p:nvSpPr>
        <p:spPr>
          <a:xfrm>
            <a:off x="2162175" y="5867401"/>
            <a:ext cx="6686550" cy="461665"/>
          </a:xfrm>
          <a:prstGeom prst="rect">
            <a:avLst/>
          </a:prstGeom>
          <a:noFill/>
        </p:spPr>
        <p:txBody>
          <a:bodyPr wrap="square" rtlCol="0">
            <a:spAutoFit/>
          </a:bodyPr>
          <a:lstStyle/>
          <a:p>
            <a:r>
              <a:rPr lang="en-AU" sz="1200" dirty="0">
                <a:solidFill>
                  <a:schemeClr val="bg1"/>
                </a:solidFill>
              </a:rPr>
              <a:t>Cottrell, S. 2011, </a:t>
            </a:r>
            <a:r>
              <a:rPr lang="en-AU" sz="1200" i="1" dirty="0">
                <a:solidFill>
                  <a:schemeClr val="bg1"/>
                </a:solidFill>
              </a:rPr>
              <a:t>Critical thinking skills: developing effective analysis and argument </a:t>
            </a:r>
            <a:r>
              <a:rPr lang="en-AU" sz="1200" dirty="0">
                <a:solidFill>
                  <a:schemeClr val="bg1"/>
                </a:solidFill>
              </a:rPr>
              <a:t>, 2nd </a:t>
            </a:r>
            <a:r>
              <a:rPr lang="en-AU" sz="1200" dirty="0" err="1">
                <a:solidFill>
                  <a:schemeClr val="bg1"/>
                </a:solidFill>
              </a:rPr>
              <a:t>edn</a:t>
            </a:r>
            <a:r>
              <a:rPr lang="en-AU" sz="1200" dirty="0">
                <a:solidFill>
                  <a:schemeClr val="bg1"/>
                </a:solidFill>
              </a:rPr>
              <a:t>, Palgrave Macmillan. Basingstoke, Hampshire.</a:t>
            </a:r>
          </a:p>
        </p:txBody>
      </p:sp>
    </p:spTree>
    <p:custDataLst>
      <p:tags r:id="rId1"/>
    </p:custDataLst>
    <p:extLst>
      <p:ext uri="{BB962C8B-B14F-4D97-AF65-F5344CB8AC3E}">
        <p14:creationId xmlns:p14="http://schemas.microsoft.com/office/powerpoint/2010/main" val="2424540046"/>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ISPRING_PROJECT_FOLDER_UPDATED" val="1"/>
  <p:tag name="ISPRING_RESOURCE_PATHS_HASH_2" val="1cbd9289e25f4c847d78298b93db2ae3271773"/>
  <p:tag name="ISPRING_RESOURCE_PATHS_HASH_PRESENTER" val="7b5573924057473e2874ee707e367a5a439eeb"/>
  <p:tag name="ISPRING_UUID" val="{FF341710-8827-46A0-B968-D4E5892D9E8B}"/>
  <p:tag name="ISPRING_RESOURCE_FOLDER" val="C:\Users\loniea\Dropbox\7. EASS Div\ELILT project\2 Language proficiency\Reading\Reading for writing_1\"/>
  <p:tag name="ISPRING_RESOURCE_FOLDER_STATIC" val="C:\Users\loniea\Dropbox\7. EASS Div\ELILT project\2 Language proficiency\Reading\Reading for writing_1\"/>
  <p:tag name="ISPRING_PRESENTATION_PATH" val="C:\Users\loniea\Dropbox\7. EASS Div\ELILT project\2 Language proficiency\Reading\Reading for writing.pptx"/>
  <p:tag name="ISPRING_PRESENTATION_INFO" val="&lt;?xml version=&quot;1.0&quot;?&gt;&#10;&lt;presentation&gt;&#10;&lt;slides&gt;&#10;&lt;slide duration=&quot;43700&quot; id=&quot;{C09CB86A-5A90-475C-A2CF-430683A6FA77}&quot; pptId=&quot;261&quot; transitionDuration=&quot;0&quot;/&gt;&#10;&lt;slide duration=&quot;5000&quot; id=&quot;{187718D0-9F51-4D89-BA6D-878D136FC54D}&quot; pptId=&quot;318&quot; transitionDuration=&quot;0&quot;/&gt;&#10;&lt;slide duration=&quot;97400&quot; id=&quot;{A315991D-0900-4C1A-8A9F-50E7C4EB7332}&quot; pptId=&quot;314&quot; transitionDuration=&quot;0&quot;/&gt;&#10;&lt;slide duration=&quot;95500&quot; id=&quot;{8B2B5DB1-3390-45DF-B83D-9B1232B14C88}&quot; pptId=&quot;323&quot; transitionDuration=&quot;0&quot;/&gt;&#10;&lt;slide duration=&quot;129800&quot; id=&quot;{AF656695-1707-49D0-A97E-44E07E00812A}&quot; pptId=&quot;322&quot; transitionDuration=&quot;0&quot;/&gt;&#10;&lt;slide duration=&quot;132400&quot; id=&quot;{4DB7FE61-368A-4D00-8567-B38130E3EE78}&quot; pptId=&quot;325&quot; transitionDuration=&quot;0&quot;/&gt;&#10;&lt;slide duration=&quot;32200&quot; id=&quot;{101CB45B-E267-430B-83CB-DE069630C6FE}&quot; pptId=&quot;326&quot; transitionDuration=&quot;0&quot;/&gt;&#10;&lt;slide duration=&quot;73700&quot; id=&quot;{DA981780-09BF-4748-91B9-BBF1B4FA340D}&quot; pptId=&quot;321&quot; transitionDuration=&quot;0&quot;/&gt;&#10;&lt;slide duration=&quot;25800&quot; id=&quot;{3D37824A-0206-432C-99F8-AEE351A29882}&quot; pptId=&quot;319&quot; transitionDuration=&quot;0&quot;/&gt;&#10;&lt;slide duration=&quot;92000&quot; id=&quot;{C1191636-6338-49AA-BEA6-B070A1C80AA2}&quot; pptId=&quot;320&quot; transitionDuration=&quot;0&quot;/&gt;&#10;&lt;slide duration=&quot;92000&quot; id=&quot;{34D1EAF3-C80C-4E1A-9846-4AEC5D7358AE}&quot; pptId=&quot;327&quot; transitionDuration=&quot;0&quot;/&gt;&#10;&lt;/slides&gt;&#10;&lt;narration&gt;&#10;&lt;audioTracks&gt;&#10;&lt;audioTrack duration=&quot;41100&quot; muted=&quot;false&quot; slideId=&quot;{C09CB86A-5A90-475C-A2CF-430683A6FA77}&quot; startTime=&quot;0&quot; stepIndex=&quot;0&quot; volume=&quot;1&quot;&gt;&#10;&lt;file modifyTime=&quot;2015-10-28T22:13:03&quot; size=&quot;7250120&quot;&gt;&#10;&lt;path full=&quot;&quot; relative=&quot;&quot; resource=&quot;audio3.wav&quot;/&gt;&#10;&lt;/file&gt;&#10;&lt;audio channels=&quot;2&quot; sampleRate=&quot;44100&quot;/&gt;&#10;&lt;/audioTrack&gt;&#10;&lt;audioTrack duration=&quot;3000&quot; muted=&quot;false&quot; slideId=&quot;{187718D0-9F51-4D89-BA6D-878D136FC54D}&quot; startTime=&quot;0&quot; stepIndex=&quot;0&quot; volume=&quot;1&quot;&gt;&#10;&lt;file modifyTime=&quot;2015-10-28T22:13:55&quot; size=&quot;529280&quot;&gt;&#10;&lt;path full=&quot;&quot; relative=&quot;&quot; resource=&quot;audio4.wav&quot;/&gt;&#10;&lt;/file&gt;&#10;&lt;audio channels=&quot;2&quot; sampleRate=&quot;44100&quot;/&gt;&#10;&lt;/audioTrack&gt;&#10;&lt;audioTrack duration=&quot;97400&quot; muted=&quot;false&quot; slideId=&quot;{A315991D-0900-4C1A-8A9F-50E7C4EB7332}&quot; startTime=&quot;0&quot; stepIndex=&quot;0&quot; volume=&quot;1&quot;&gt;&#10;&lt;file modifyTime=&quot;2015-10-28T22:15:41&quot; size=&quot;17181440&quot;&gt;&#10;&lt;path full=&quot;&quot; relative=&quot;&quot; resource=&quot;audio5.wav&quot;/&gt;&#10;&lt;/file&gt;&#10;&lt;audio channels=&quot;2&quot; sampleRate=&quot;44100&quot;/&gt;&#10;&lt;/audioTrack&gt;&#10;&lt;audioTrack duration=&quot;95500&quot; muted=&quot;false&quot; slideId=&quot;{8B2B5DB1-3390-45DF-B83D-9B1232B14C88}&quot; startTime=&quot;0&quot; stepIndex=&quot;0&quot; volume=&quot;1&quot;&gt;&#10;&lt;file modifyTime=&quot;2015-10-28T22:22:14&quot; size=&quot;16846280&quot;&gt;&#10;&lt;path full=&quot;&quot; relative=&quot;&quot; resource=&quot;audio7.wav&quot;/&gt;&#10;&lt;/file&gt;&#10;&lt;audio channels=&quot;2&quot; sampleRate=&quot;44100&quot;/&gt;&#10;&lt;/audioTrack&gt;&#10;&lt;audioTrack duration=&quot;129800&quot; muted=&quot;false&quot; slideId=&quot;{AF656695-1707-49D0-A97E-44E07E00812A}&quot; startTime=&quot;0&quot; stepIndex=&quot;0&quot; volume=&quot;1&quot;&gt;&#10;&lt;file modifyTime=&quot;2015-10-28T22:28:37&quot; size=&quot;22896800&quot;&gt;&#10;&lt;path full=&quot;&quot; relative=&quot;&quot; resource=&quot;audio10.wav&quot;/&gt;&#10;&lt;/file&gt;&#10;&lt;audio channels=&quot;2&quot; sampleRate=&quot;44100&quot;/&gt;&#10;&lt;/audioTrack&gt;&#10;&lt;audioTrack duration=&quot;132400&quot; muted=&quot;false&quot; slideId=&quot;{4DB7FE61-368A-4D00-8567-B38130E3EE78}&quot; startTime=&quot;0&quot; stepIndex=&quot;0&quot; volume=&quot;1&quot;&gt;&#10;&lt;file modifyTime=&quot;2015-10-28T22:38:57&quot; size=&quot;23355440&quot;&gt;&#10;&lt;path full=&quot;&quot; relative=&quot;&quot; resource=&quot;audio15.wav&quot;/&gt;&#10;&lt;/file&gt;&#10;&lt;audio channels=&quot;2&quot; sampleRate=&quot;44100&quot;/&gt;&#10;&lt;/audioTrack&gt;&#10;&lt;audioTrack duration=&quot;32200&quot; muted=&quot;false&quot; slideId=&quot;{101CB45B-E267-430B-83CB-DE069630C6FE}&quot; startTime=&quot;0&quot; stepIndex=&quot;0&quot; volume=&quot;1&quot;&gt;&#10;&lt;file modifyTime=&quot;2015-10-28T22:42:17&quot; size=&quot;5680160&quot;&gt;&#10;&lt;path full=&quot;&quot; relative=&quot;&quot; resource=&quot;audio18.wav&quot;/&gt;&#10;&lt;/file&gt;&#10;&lt;audio channels=&quot;2&quot; sampleRate=&quot;44100&quot;/&gt;&#10;&lt;/audioTrack&gt;&#10;&lt;audioTrack duration=&quot;72100&quot; muted=&quot;false&quot; slideId=&quot;{DA981780-09BF-4748-91B9-BBF1B4FA340D}&quot; startTime=&quot;0&quot; stepIndex=&quot;0&quot; volume=&quot;1&quot;&gt;&#10;&lt;file modifyTime=&quot;2015-10-28T22:46:52&quot; size=&quot;12718520&quot;&gt;&#10;&lt;path full=&quot;&quot; relative=&quot;&quot; resource=&quot;audio23.wav&quot;/&gt;&#10;&lt;/file&gt;&#10;&lt;audio channels=&quot;2&quot; sampleRate=&quot;44100&quot;/&gt;&#10;&lt;/audioTrack&gt;&#10;&lt;audioTrack duration=&quot;25800&quot; muted=&quot;false&quot; slideId=&quot;{3D37824A-0206-432C-99F8-AEE351A29882}&quot; startTime=&quot;0&quot; stepIndex=&quot;0&quot; volume=&quot;1&quot;&gt;&#10;&lt;file modifyTime=&quot;2015-10-28T22:48:56&quot; size=&quot;4551200&quot;&gt;&#10;&lt;path full=&quot;&quot; relative=&quot;&quot; resource=&quot;audio24.wav&quot;/&gt;&#10;&lt;/file&gt;&#10;&lt;audio channels=&quot;2&quot; sampleRate=&quot;44100&quot;/&gt;&#10;&lt;/audioTrack&gt;&#10;&lt;audioTrack duration=&quot;92000&quot; muted=&quot;false&quot; slideId=&quot;{C1191636-6338-49AA-BEA6-B070A1C80AA2}&quot; startTime=&quot;0&quot; stepIndex=&quot;0&quot; volume=&quot;1&quot;&gt;&#10;&lt;file modifyTime=&quot;2015-10-28T22:52:54&quot; size=&quot;16228880&quot;&gt;&#10;&lt;path full=&quot;&quot; relative=&quot;&quot; resource=&quot;audio28.wav&quot;/&gt;&#10;&lt;/file&gt;&#10;&lt;audio channels=&quot;2&quot; sampleRate=&quot;44100&quot;/&gt;&#10;&lt;/audioTrack&gt;&#10;&lt;audioTrack duration=&quot;17399&quot; muted=&quot;false&quot; slideId=&quot;{34D1EAF3-C80C-4E1A-9846-4AEC5D7358AE}&quot; startTime=&quot;0&quot; stepIndex=&quot;0&quot; volume=&quot;1&quot;&gt;&#10;&lt;file modifyTime=&quot;2015-11-05T23:20:14&quot; size=&quot;3069376&quot;&gt;&#10;&lt;path full=&quot;&quot; relative=&quot;&quot; resource=&quot;audio29.wav&quot;/&gt;&#10;&lt;/file&gt;&#10;&lt;audio channels=&quot;2&quot; sampleRate=&quot;44100&quot;/&gt;&#10;&lt;/audioTrack&gt;&#10;&lt;/audioTracks&gt;&#10;&lt;/narration&gt;&#10;&lt;/presentation&gt;&#10;"/>
  <p:tag name="ARTICULATE_SLIDE_COUNT" val="10"/>
  <p:tag name="ARTICULATE_PROJECT_OPEN" val="0"/>
  <p:tag name="ISPRING_SCREEN_RECS_UPDATED" val="C:\Users\loniea\Dropbox\7. EASS Div\ELILT project\2 Language proficiency\Reading\Reading for writing_1\"/>
</p:tagLst>
</file>

<file path=ppt/tags/tag10.xml><?xml version="1.0" encoding="utf-8"?>
<p:tagLst xmlns:a="http://schemas.openxmlformats.org/drawingml/2006/main" xmlns:r="http://schemas.openxmlformats.org/officeDocument/2006/relationships" xmlns:p="http://schemas.openxmlformats.org/presentationml/2006/main">
  <p:tag name="GENSWF_ADVANCE_TIME" val="92"/>
  <p:tag name="ISPRING_CUSTOM_TIMING_USED" val="1"/>
  <p:tag name="ISPRING_SLIDE_ID" val="{C1191636-6338-49AA-BEA6-B070A1C80AA2}"/>
</p:tagLst>
</file>

<file path=ppt/tags/tag11.xml><?xml version="1.0" encoding="utf-8"?>
<p:tagLst xmlns:a="http://schemas.openxmlformats.org/drawingml/2006/main" xmlns:r="http://schemas.openxmlformats.org/officeDocument/2006/relationships" xmlns:p="http://schemas.openxmlformats.org/presentationml/2006/main">
  <p:tag name="GENSWF_ADVANCE_TIME" val="92"/>
  <p:tag name="ISPRING_CUSTOM_TIMING_USED" val="1"/>
  <p:tag name="ISPRING_SLIDE_ID" val="{34D1EAF3-C80C-4E1A-9846-4AEC5D7358AE}"/>
</p:tagLst>
</file>

<file path=ppt/tags/tag2.xml><?xml version="1.0" encoding="utf-8"?>
<p:tagLst xmlns:a="http://schemas.openxmlformats.org/drawingml/2006/main" xmlns:r="http://schemas.openxmlformats.org/officeDocument/2006/relationships" xmlns:p="http://schemas.openxmlformats.org/presentationml/2006/main">
  <p:tag name="GENSWF_ADVANCE_TIME" val="43.7"/>
  <p:tag name="ISPRING_CUSTOM_TIMING_USED" val="1"/>
  <p:tag name="ISPRING_SLIDE_ID" val="{C09CB86A-5A90-475C-A2CF-430683A6FA77}"/>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GENSWF_ADVANCE_TIME" val="97.4"/>
  <p:tag name="ISPRING_CUSTOM_TIMING_USED" val="1"/>
  <p:tag name="ISPRING_SLIDE_ID" val="{A315991D-0900-4C1A-8A9F-50E7C4EB7332}"/>
</p:tagLst>
</file>

<file path=ppt/tags/tag4.xml><?xml version="1.0" encoding="utf-8"?>
<p:tagLst xmlns:a="http://schemas.openxmlformats.org/drawingml/2006/main" xmlns:r="http://schemas.openxmlformats.org/officeDocument/2006/relationships" xmlns:p="http://schemas.openxmlformats.org/presentationml/2006/main">
  <p:tag name="GENSWF_ADVANCE_TIME" val="95.5"/>
  <p:tag name="TIMING" val="|3.196|7.381"/>
  <p:tag name="ISPRING_CUSTOM_TIMING_USED" val="1"/>
  <p:tag name="ISPRING_SLIDE_ID" val="{8B2B5DB1-3390-45DF-B83D-9B1232B14C88}"/>
</p:tagLst>
</file>

<file path=ppt/tags/tag5.xml><?xml version="1.0" encoding="utf-8"?>
<p:tagLst xmlns:a="http://schemas.openxmlformats.org/drawingml/2006/main" xmlns:r="http://schemas.openxmlformats.org/officeDocument/2006/relationships" xmlns:p="http://schemas.openxmlformats.org/presentationml/2006/main">
  <p:tag name="GENSWF_ADVANCE_TIME" val="129.8"/>
  <p:tag name="ISPRING_CUSTOM_TIMING_USED" val="1"/>
  <p:tag name="ISPRING_SLIDE_ID" val="{AF656695-1707-49D0-A97E-44E07E00812A}"/>
</p:tagLst>
</file>

<file path=ppt/tags/tag6.xml><?xml version="1.0" encoding="utf-8"?>
<p:tagLst xmlns:a="http://schemas.openxmlformats.org/drawingml/2006/main" xmlns:r="http://schemas.openxmlformats.org/officeDocument/2006/relationships" xmlns:p="http://schemas.openxmlformats.org/presentationml/2006/main">
  <p:tag name="GENSWF_ADVANCE_TIME" val="132.4"/>
  <p:tag name="ISPRING_CUSTOM_TIMING_USED" val="1"/>
  <p:tag name="ISPRING_SLIDE_ID" val="{4DB7FE61-368A-4D00-8567-B38130E3EE78}"/>
</p:tagLst>
</file>

<file path=ppt/tags/tag7.xml><?xml version="1.0" encoding="utf-8"?>
<p:tagLst xmlns:a="http://schemas.openxmlformats.org/drawingml/2006/main" xmlns:r="http://schemas.openxmlformats.org/officeDocument/2006/relationships" xmlns:p="http://schemas.openxmlformats.org/presentationml/2006/main">
  <p:tag name="GENSWF_ADVANCE_TIME" val="32.2"/>
  <p:tag name="ISPRING_CUSTOM_TIMING_USED" val="1"/>
  <p:tag name="ISPRING_SLIDE_ID" val="{101CB45B-E267-430B-83CB-DE069630C6FE}"/>
</p:tagLst>
</file>

<file path=ppt/tags/tag8.xml><?xml version="1.0" encoding="utf-8"?>
<p:tagLst xmlns:a="http://schemas.openxmlformats.org/drawingml/2006/main" xmlns:r="http://schemas.openxmlformats.org/officeDocument/2006/relationships" xmlns:p="http://schemas.openxmlformats.org/presentationml/2006/main">
  <p:tag name="GENSWF_ADVANCE_TIME" val="73.7"/>
  <p:tag name="TIMING" val="|3.456|9.656"/>
  <p:tag name="ISPRING_CUSTOM_TIMING_USED" val="1"/>
  <p:tag name="ISPRING_SLIDE_ID" val="{DA981780-09BF-4748-91B9-BBF1B4FA340D}"/>
</p:tagLst>
</file>

<file path=ppt/tags/tag9.xml><?xml version="1.0" encoding="utf-8"?>
<p:tagLst xmlns:a="http://schemas.openxmlformats.org/drawingml/2006/main" xmlns:r="http://schemas.openxmlformats.org/officeDocument/2006/relationships" xmlns:p="http://schemas.openxmlformats.org/presentationml/2006/main">
  <p:tag name="GENSWF_ADVANCE_TIME" val="25.8"/>
  <p:tag name="ISPRING_CUSTOM_TIMING_USED" val="1"/>
  <p:tag name="ISPRING_SLIDE_ID" val="{3D37824A-0206-432C-99F8-AEE351A29882}"/>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9327</TotalTime>
  <Words>2236</Words>
  <Application>Microsoft Office PowerPoint</Application>
  <PresentationFormat>On-screen Show (4:3)</PresentationFormat>
  <Paragraphs>114</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Wingdings</vt:lpstr>
      <vt:lpstr>Blank Presentation</vt:lpstr>
      <vt:lpstr>Reading for writing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Edmund Boey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Edmund Boey</dc:creator>
  <cp:lastModifiedBy>Anne Lonie</cp:lastModifiedBy>
  <cp:revision>505</cp:revision>
  <cp:lastPrinted>2011-11-18T03:36:14Z</cp:lastPrinted>
  <dcterms:created xsi:type="dcterms:W3CDTF">2012-06-21T06:49:01Z</dcterms:created>
  <dcterms:modified xsi:type="dcterms:W3CDTF">2019-06-06T04:08:39Z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233A04E9-D10E-4D8C-82CC-E7E02C777858</vt:lpwstr>
  </property>
  <property fmtid="{D5CDD505-2E9C-101B-9397-08002B2CF9AE}" pid="3" name="ArticulatePath">
    <vt:lpwstr>Reading for writing</vt:lpwstr>
  </property>
</Properties>
</file>