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61" r:id="rId2"/>
    <p:sldId id="314" r:id="rId3"/>
    <p:sldId id="315" r:id="rId4"/>
    <p:sldId id="316" r:id="rId5"/>
    <p:sldId id="317" r:id="rId6"/>
    <p:sldId id="320" r:id="rId7"/>
    <p:sldId id="318" r:id="rId8"/>
  </p:sldIdLst>
  <p:sldSz cx="9144000" cy="6858000" type="screen4x3"/>
  <p:notesSz cx="6858000" cy="9144000"/>
  <p:custDataLst>
    <p:tags r:id="rId11"/>
  </p:custDataLst>
  <p:defaultTextStyle>
    <a:defPPr>
      <a:defRPr lang="en-US"/>
    </a:defPPr>
    <a:lvl1pPr algn="l" rtl="0" eaLnBrk="0" fontAlgn="base" hangingPunct="0">
      <a:spcBef>
        <a:spcPct val="0"/>
      </a:spcBef>
      <a:spcAft>
        <a:spcPct val="0"/>
      </a:spcAft>
      <a:defRPr sz="2400" kern="1200">
        <a:solidFill>
          <a:schemeClr val="tx1"/>
        </a:solidFill>
        <a:latin typeface="Arial" charset="0"/>
        <a:ea typeface="+mn-ea"/>
        <a:cs typeface="Arial" charset="0"/>
      </a:defRPr>
    </a:lvl1pPr>
    <a:lvl2pPr marL="457200" algn="l" rtl="0" eaLnBrk="0" fontAlgn="base" hangingPunct="0">
      <a:spcBef>
        <a:spcPct val="0"/>
      </a:spcBef>
      <a:spcAft>
        <a:spcPct val="0"/>
      </a:spcAft>
      <a:defRPr sz="2400" kern="1200">
        <a:solidFill>
          <a:schemeClr val="tx1"/>
        </a:solidFill>
        <a:latin typeface="Arial" charset="0"/>
        <a:ea typeface="+mn-ea"/>
        <a:cs typeface="Arial" charset="0"/>
      </a:defRPr>
    </a:lvl2pPr>
    <a:lvl3pPr marL="914400" algn="l" rtl="0" eaLnBrk="0" fontAlgn="base" hangingPunct="0">
      <a:spcBef>
        <a:spcPct val="0"/>
      </a:spcBef>
      <a:spcAft>
        <a:spcPct val="0"/>
      </a:spcAft>
      <a:defRPr sz="2400" kern="1200">
        <a:solidFill>
          <a:schemeClr val="tx1"/>
        </a:solidFill>
        <a:latin typeface="Arial" charset="0"/>
        <a:ea typeface="+mn-ea"/>
        <a:cs typeface="Arial" charset="0"/>
      </a:defRPr>
    </a:lvl3pPr>
    <a:lvl4pPr marL="1371600" algn="l" rtl="0" eaLnBrk="0" fontAlgn="base" hangingPunct="0">
      <a:spcBef>
        <a:spcPct val="0"/>
      </a:spcBef>
      <a:spcAft>
        <a:spcPct val="0"/>
      </a:spcAft>
      <a:defRPr sz="2400" kern="1200">
        <a:solidFill>
          <a:schemeClr val="tx1"/>
        </a:solidFill>
        <a:latin typeface="Arial" charset="0"/>
        <a:ea typeface="+mn-ea"/>
        <a:cs typeface="Arial" charset="0"/>
      </a:defRPr>
    </a:lvl4pPr>
    <a:lvl5pPr marL="1828800" algn="l" rtl="0" eaLnBrk="0" fontAlgn="base" hangingPunct="0">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3968">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FEB0"/>
    <a:srgbClr val="FED9B0"/>
    <a:srgbClr val="A0FEC6"/>
    <a:srgbClr val="FFCC99"/>
    <a:srgbClr val="FCEFA2"/>
    <a:srgbClr val="CFF4FD"/>
    <a:srgbClr val="FFD9FF"/>
    <a:srgbClr val="CEFED4"/>
    <a:srgbClr val="FEB8EF"/>
    <a:srgbClr val="CDFDA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9" autoAdjust="0"/>
    <p:restoredTop sz="85852" autoAdjust="0"/>
  </p:normalViewPr>
  <p:slideViewPr>
    <p:cSldViewPr snapToGrid="0">
      <p:cViewPr varScale="1">
        <p:scale>
          <a:sx n="85" d="100"/>
          <a:sy n="85" d="100"/>
        </p:scale>
        <p:origin x="3304" y="68"/>
      </p:cViewPr>
      <p:guideLst>
        <p:guide orient="horz" pos="3968"/>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428"/>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072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072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072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FF6F4C1-4114-4918-8993-473D0CD5DCE6}" type="slidenum">
              <a:rPr lang="en-US"/>
              <a:pPr>
                <a:defRPr/>
              </a:pPr>
              <a:t>‹#›</a:t>
            </a:fld>
            <a:endParaRPr lang="en-US"/>
          </a:p>
        </p:txBody>
      </p:sp>
    </p:spTree>
    <p:extLst>
      <p:ext uri="{BB962C8B-B14F-4D97-AF65-F5344CB8AC3E}">
        <p14:creationId xmlns:p14="http://schemas.microsoft.com/office/powerpoint/2010/main" val="7199173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0483"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50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048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48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048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1EDB437F-59FE-4A6C-A802-8DC82142699A}" type="slidenum">
              <a:rPr lang="en-US"/>
              <a:pPr>
                <a:defRPr/>
              </a:pPr>
              <a:t>‹#›</a:t>
            </a:fld>
            <a:endParaRPr lang="en-US"/>
          </a:p>
        </p:txBody>
      </p:sp>
    </p:spTree>
    <p:extLst>
      <p:ext uri="{BB962C8B-B14F-4D97-AF65-F5344CB8AC3E}">
        <p14:creationId xmlns:p14="http://schemas.microsoft.com/office/powerpoint/2010/main" val="35229435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466D26C5-F0A9-400F-9FD0-E330148CE9D3}" type="slidenum">
              <a:rPr lang="en-US" smtClean="0"/>
              <a:pPr/>
              <a:t>1</a:t>
            </a:fld>
            <a:endParaRPr lang="en-US"/>
          </a:p>
        </p:txBody>
      </p:sp>
      <p:sp>
        <p:nvSpPr>
          <p:cNvPr id="46083" name="Rectangle 2"/>
          <p:cNvSpPr>
            <a:spLocks noGrp="1" noRot="1" noChangeAspect="1" noChangeArrowheads="1" noTextEdit="1"/>
          </p:cNvSpPr>
          <p:nvPr>
            <p:ph type="sldImg"/>
          </p:nvPr>
        </p:nvSpPr>
        <p:spPr>
          <a:xfrm>
            <a:off x="1143000" y="685800"/>
            <a:ext cx="4572000" cy="3429000"/>
          </a:xfrm>
          <a:ln/>
        </p:spPr>
      </p:sp>
      <p:sp>
        <p:nvSpPr>
          <p:cNvPr id="46084" name="Rectangle 3"/>
          <p:cNvSpPr>
            <a:spLocks noGrp="1" noChangeArrowheads="1"/>
          </p:cNvSpPr>
          <p:nvPr>
            <p:ph type="body" idx="1"/>
          </p:nvPr>
        </p:nvSpPr>
        <p:spPr>
          <a:noFill/>
          <a:ln/>
        </p:spPr>
        <p:txBody>
          <a:bodyPr/>
          <a:lstStyle/>
          <a:p>
            <a:pPr eaLnBrk="1" hangingPunct="1"/>
            <a:r>
              <a:rPr lang="en-US" dirty="0"/>
              <a:t>Slide 1: Introduction</a:t>
            </a:r>
          </a:p>
          <a:p>
            <a:pPr eaLnBrk="1" hangingPunct="1"/>
            <a:endParaRPr lang="en-US" dirty="0"/>
          </a:p>
          <a:p>
            <a:pPr eaLnBrk="1" hangingPunct="1"/>
            <a:r>
              <a:rPr lang="en-US" dirty="0"/>
              <a:t>For Assessment</a:t>
            </a:r>
            <a:r>
              <a:rPr lang="en-US" baseline="0" dirty="0"/>
              <a:t> 3 in this course, you are required to critique a non-profit organization’s website in order to review their current online presence so that you can make suggestions on how it could be improved. This presentation attempts to help you do that by identifying particular information that you need to focus on when you are evaluating a website. You are provided with questions that you could ask when you are analyzing the website. Do remember though, these are only suggestions. You may want to focus on other aspects of the website so that you are able to write a comprehensive report about improving the website’s online presence.</a:t>
            </a:r>
            <a:endParaRPr lang="en-US" dirty="0"/>
          </a:p>
        </p:txBody>
      </p:sp>
    </p:spTree>
    <p:extLst>
      <p:ext uri="{BB962C8B-B14F-4D97-AF65-F5344CB8AC3E}">
        <p14:creationId xmlns:p14="http://schemas.microsoft.com/office/powerpoint/2010/main" val="14900700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2: Audience and purpose</a:t>
            </a:r>
          </a:p>
          <a:p>
            <a:endParaRPr lang="en-AU" dirty="0"/>
          </a:p>
          <a:p>
            <a:r>
              <a:rPr lang="en-AU" dirty="0"/>
              <a:t>One</a:t>
            </a:r>
            <a:r>
              <a:rPr lang="en-AU" baseline="0" dirty="0"/>
              <a:t> good place to start when evaluating a website is to identify the audience and purpose of the website. Try to gauge who the website is for? Are the targeted audience both internal and external to the organisation? Is the content design on the website appropriate to the context of the audience? The audience and the purpose of the website play a major role in determining the nature of all elements of the website.</a:t>
            </a:r>
          </a:p>
          <a:p>
            <a:endParaRPr lang="en-AU" baseline="0" dirty="0"/>
          </a:p>
          <a:p>
            <a:r>
              <a:rPr lang="en-AU" baseline="0" dirty="0"/>
              <a:t>Try to examine what the purpose of the website is. Is the purpose clearly specified? Is the purpose distinct and easily recognisable? Is it reinforced throughout the site? Does the content match the purpose of the site? Does it appear as if the purpose meets the needs of the target audience?</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2</a:t>
            </a:fld>
            <a:endParaRPr lang="en-US"/>
          </a:p>
        </p:txBody>
      </p:sp>
    </p:spTree>
    <p:extLst>
      <p:ext uri="{BB962C8B-B14F-4D97-AF65-F5344CB8AC3E}">
        <p14:creationId xmlns:p14="http://schemas.microsoft.com/office/powerpoint/2010/main" val="42344956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3: Navigation</a:t>
            </a:r>
          </a:p>
          <a:p>
            <a:endParaRPr lang="en-AU" dirty="0"/>
          </a:p>
          <a:p>
            <a:r>
              <a:rPr lang="en-AU" dirty="0"/>
              <a:t>Another element that you would need to examine is the navigation</a:t>
            </a:r>
            <a:r>
              <a:rPr lang="en-AU" baseline="0" dirty="0"/>
              <a:t> </a:t>
            </a:r>
            <a:r>
              <a:rPr lang="en-AU" dirty="0"/>
              <a:t>of the site. Examine</a:t>
            </a:r>
            <a:r>
              <a:rPr lang="en-AU" baseline="0" dirty="0"/>
              <a:t> if the site has a consistent feel and appearance. Is the information clearly organised and easy to read? Is it easy to navigate the site. This simply means how user-friendly the site is with regards to finding and accessing information. Are there too many clicks before the required information is found? Are the navigation methods consistent and in similar locations? Is it easy to leave and return to the site? This is important because sometimes viewers get lost once they leave the page and often have to go through a cumbersome process to get back to the main page. Do also examine if the viewers become lost when accessing newly opened browser windows from the site. Are the symbols, icons, photos or graphics used for navigation obvious in terms of what they represent?</a:t>
            </a:r>
            <a:endParaRPr lang="en-AU" dirty="0"/>
          </a:p>
          <a:p>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3</a:t>
            </a:fld>
            <a:endParaRPr lang="en-US"/>
          </a:p>
        </p:txBody>
      </p:sp>
    </p:spTree>
    <p:extLst>
      <p:ext uri="{BB962C8B-B14F-4D97-AF65-F5344CB8AC3E}">
        <p14:creationId xmlns:p14="http://schemas.microsoft.com/office/powerpoint/2010/main" val="4868736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4:</a:t>
            </a:r>
            <a:r>
              <a:rPr lang="en-AU" baseline="0" dirty="0"/>
              <a:t> Currency</a:t>
            </a:r>
          </a:p>
          <a:p>
            <a:endParaRPr lang="en-AU" baseline="0" dirty="0"/>
          </a:p>
          <a:p>
            <a:r>
              <a:rPr lang="en-AU" baseline="0" dirty="0"/>
              <a:t>The currency or regularity of updating information is vital for some types of information more than others. Websites that contain historical information do not need to be updated as regularly as those that contain everyday, current information. Try to identify when the website was last revised, modified or updated? Is the site well-maintained? Are the links current and working or do they lead to outdated pages and/or error messages. Viewers can get frustrated when they click on a link that does not exist anymore. Issues such as this may impact on the impression they have of the organisation.</a:t>
            </a:r>
            <a:endParaRPr lang="en-AU" dirty="0"/>
          </a:p>
          <a:p>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4</a:t>
            </a:fld>
            <a:endParaRPr lang="en-US"/>
          </a:p>
        </p:txBody>
      </p:sp>
    </p:spTree>
    <p:extLst>
      <p:ext uri="{BB962C8B-B14F-4D97-AF65-F5344CB8AC3E}">
        <p14:creationId xmlns:p14="http://schemas.microsoft.com/office/powerpoint/2010/main" val="30694907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5: Design, organization</a:t>
            </a:r>
            <a:r>
              <a:rPr lang="en-AU" baseline="0" dirty="0"/>
              <a:t> and ease of use.</a:t>
            </a:r>
          </a:p>
          <a:p>
            <a:endParaRPr lang="en-AU" baseline="0" dirty="0"/>
          </a:p>
          <a:p>
            <a:r>
              <a:rPr lang="en-AU" baseline="0" dirty="0"/>
              <a:t>Design, organisation and ease of use are important considerations. Websites can provide useful sources of information but if they are slow to load and/or difficult to navigate, search or read, then their contribution or usefulness will be diminished. Do assess if the website is clearly organised and easy to read, use and navigate. Are there ‘Help” or ‘Search Tips’ tabs available where appropriate on the site? If the website is large, is a search capability provided? If so, is it easy to use?</a:t>
            </a:r>
            <a:endParaRPr lang="en-AU" dirty="0"/>
          </a:p>
          <a:p>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5</a:t>
            </a:fld>
            <a:endParaRPr lang="en-US"/>
          </a:p>
        </p:txBody>
      </p:sp>
    </p:spTree>
    <p:extLst>
      <p:ext uri="{BB962C8B-B14F-4D97-AF65-F5344CB8AC3E}">
        <p14:creationId xmlns:p14="http://schemas.microsoft.com/office/powerpoint/2010/main" val="22510067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6: Content</a:t>
            </a:r>
          </a:p>
          <a:p>
            <a:endParaRPr lang="en-AU" dirty="0"/>
          </a:p>
          <a:p>
            <a:r>
              <a:rPr lang="en-AU" dirty="0"/>
              <a:t>The most important aspect of a website is its</a:t>
            </a:r>
            <a:r>
              <a:rPr lang="en-AU" baseline="0" dirty="0"/>
              <a:t> content. It is the content that drives the traffic. Content that meets needs will draw visitors to the site. Review the website for its content. Does the site have a substantial amount of significant, interesting text and visual content for its target audience? Does it have better content than its competitors? Is the content frequently updated? Are the old items archived? Is there a ‘Print’ button available for documents that need to be printed? Does the site provide balanced, objective or factual information? Does the site provide subjective, editorial or opinion statements? Is the site a forum for a personal, political or ideological bias? Is the point of view presented in a direct manner or is it presented in an unbalanced and unreasonable way?</a:t>
            </a:r>
          </a:p>
          <a:p>
            <a:endParaRPr lang="en-AU" baseline="0" dirty="0"/>
          </a:p>
          <a:p>
            <a:r>
              <a:rPr lang="en-AU" baseline="0" dirty="0"/>
              <a:t>All the questions highlighted in this presentation will help you review a website in a more comprehensive manner and will possibly assist you towards coming up with recommendations to improve on the site’s online presence. Do not forget however to make an overall assessment of the website. Although you may have looked at the individual elements of the site, it is equally important to provide and overall assessment with regards to the big picture.</a:t>
            </a:r>
            <a:endParaRPr lang="en-AU" dirty="0"/>
          </a:p>
          <a:p>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6</a:t>
            </a:fld>
            <a:endParaRPr lang="en-US"/>
          </a:p>
        </p:txBody>
      </p:sp>
    </p:spTree>
    <p:extLst>
      <p:ext uri="{BB962C8B-B14F-4D97-AF65-F5344CB8AC3E}">
        <p14:creationId xmlns:p14="http://schemas.microsoft.com/office/powerpoint/2010/main" val="15830697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7: References</a:t>
            </a:r>
          </a:p>
          <a:p>
            <a:endParaRPr lang="en-AU" dirty="0"/>
          </a:p>
          <a:p>
            <a:r>
              <a:rPr lang="en-AU" dirty="0"/>
              <a:t>The information shared with you</a:t>
            </a:r>
            <a:r>
              <a:rPr lang="en-AU" baseline="0" dirty="0"/>
              <a:t> in this presentation was accessed from the sources identified on this slide. For more information on how to critique websites, do refer to the sources.</a:t>
            </a:r>
            <a:endParaRPr lang="en-AU" dirty="0"/>
          </a:p>
          <a:p>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7</a:t>
            </a:fld>
            <a:endParaRPr lang="en-US"/>
          </a:p>
        </p:txBody>
      </p:sp>
    </p:spTree>
    <p:extLst>
      <p:ext uri="{BB962C8B-B14F-4D97-AF65-F5344CB8AC3E}">
        <p14:creationId xmlns:p14="http://schemas.microsoft.com/office/powerpoint/2010/main" val="95692806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28" y="2590"/>
            <a:ext cx="9140546" cy="6855410"/>
          </a:xfrm>
          <a:prstGeom prst="rect">
            <a:avLst/>
          </a:prstGeom>
        </p:spPr>
      </p:pic>
      <p:sp>
        <p:nvSpPr>
          <p:cNvPr id="8200" name="Rectangle 8"/>
          <p:cNvSpPr>
            <a:spLocks noGrp="1" noChangeArrowheads="1"/>
          </p:cNvSpPr>
          <p:nvPr>
            <p:ph type="ctrTitle" sz="quarter"/>
          </p:nvPr>
        </p:nvSpPr>
        <p:spPr bwMode="auto">
          <a:xfrm>
            <a:off x="1440000" y="3384550"/>
            <a:ext cx="5791200" cy="387351"/>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algn="l">
              <a:defRPr sz="2400">
                <a:solidFill>
                  <a:schemeClr val="bg1"/>
                </a:solidFill>
              </a:defRPr>
            </a:lvl1pPr>
          </a:lstStyle>
          <a:p>
            <a:r>
              <a:rPr lang="en-US" dirty="0"/>
              <a:t>Click to edit Master title style</a:t>
            </a:r>
          </a:p>
        </p:txBody>
      </p:sp>
      <p:sp>
        <p:nvSpPr>
          <p:cNvPr id="8203" name="Rectangle 11"/>
          <p:cNvSpPr>
            <a:spLocks noGrp="1" noChangeArrowheads="1"/>
          </p:cNvSpPr>
          <p:nvPr>
            <p:ph type="subTitle" sz="quarter" idx="1"/>
          </p:nvPr>
        </p:nvSpPr>
        <p:spPr bwMode="auto">
          <a:xfrm>
            <a:off x="1440000" y="3868737"/>
            <a:ext cx="6019800" cy="385763"/>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0" indent="0" algn="l">
              <a:buFontTx/>
              <a:buNone/>
              <a:defRPr sz="1400">
                <a:solidFill>
                  <a:schemeClr val="bg1"/>
                </a:solidFill>
              </a:defRPr>
            </a:lvl1pPr>
          </a:lstStyle>
          <a:p>
            <a:r>
              <a:rPr lang="en-US" dirty="0"/>
              <a:t>Click to edit Master subtitle style</a:t>
            </a:r>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409575" y="428625"/>
            <a:ext cx="8258175" cy="647700"/>
          </a:xfrm>
          <a:prstGeom prst="rect">
            <a:avLst/>
          </a:prstGeom>
        </p:spPr>
        <p:txBody>
          <a:bodyPr/>
          <a:lstStyle>
            <a:lvl1pPr marL="0" indent="0">
              <a:buNone/>
              <a:defRPr b="1">
                <a:solidFill>
                  <a:srgbClr val="0000C8"/>
                </a:solidFill>
              </a:defRPr>
            </a:lvl1pPr>
          </a:lstStyle>
          <a:p>
            <a:pPr lvl="0"/>
            <a:r>
              <a:rPr lang="en-US" dirty="0"/>
              <a:t>Title</a:t>
            </a:r>
            <a:endParaRPr lang="en-AU" dirty="0"/>
          </a:p>
        </p:txBody>
      </p:sp>
      <p:sp>
        <p:nvSpPr>
          <p:cNvPr id="6" name="Text Placeholder 3"/>
          <p:cNvSpPr>
            <a:spLocks noGrp="1"/>
          </p:cNvSpPr>
          <p:nvPr>
            <p:ph type="body" sz="quarter" idx="11" hasCustomPrompt="1"/>
          </p:nvPr>
        </p:nvSpPr>
        <p:spPr>
          <a:xfrm>
            <a:off x="414337" y="1295400"/>
            <a:ext cx="8258175" cy="647700"/>
          </a:xfrm>
          <a:prstGeom prst="rect">
            <a:avLst/>
          </a:prstGeom>
        </p:spPr>
        <p:txBody>
          <a:bodyPr/>
          <a:lstStyle>
            <a:lvl1pPr marL="0" indent="0">
              <a:buNone/>
              <a:defRPr sz="2000" b="1">
                <a:solidFill>
                  <a:schemeClr val="tx1"/>
                </a:solidFill>
              </a:defRPr>
            </a:lvl1pPr>
          </a:lstStyle>
          <a:p>
            <a:pPr lvl="0"/>
            <a:r>
              <a:rPr lang="en-US" dirty="0"/>
              <a:t>Text</a:t>
            </a:r>
          </a:p>
          <a:p>
            <a:pPr lvl="0"/>
            <a:endParaRPr lang="en-AU" dirty="0"/>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5562556"/>
            <a:ext cx="9144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6147"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760" y="4916073"/>
            <a:ext cx="9138480" cy="1941927"/>
          </a:xfrm>
          <a:prstGeom prst="rect">
            <a:avLst/>
          </a:prstGeom>
          <a:noFill/>
          <a:extLst>
            <a:ext uri="{909E8E84-426E-40DD-AFC4-6F175D3DCCD1}">
              <a14:hiddenFill xmlns:a14="http://schemas.microsoft.com/office/drawing/2010/main">
                <a:solidFill>
                  <a:srgbClr val="FFFFFF"/>
                </a:solidFill>
              </a14:hiddenFill>
            </a:ext>
          </a:extLst>
        </p:spPr>
      </p:pic>
      <p:sp>
        <p:nvSpPr>
          <p:cNvPr id="4" name="Text Placeholder 3"/>
          <p:cNvSpPr>
            <a:spLocks noGrp="1"/>
          </p:cNvSpPr>
          <p:nvPr>
            <p:ph type="body" sz="quarter" idx="10" hasCustomPrompt="1"/>
          </p:nvPr>
        </p:nvSpPr>
        <p:spPr>
          <a:xfrm>
            <a:off x="409575" y="428625"/>
            <a:ext cx="8258175" cy="647700"/>
          </a:xfrm>
          <a:prstGeom prst="rect">
            <a:avLst/>
          </a:prstGeom>
        </p:spPr>
        <p:txBody>
          <a:bodyPr/>
          <a:lstStyle>
            <a:lvl1pPr marL="0" indent="0">
              <a:buNone/>
              <a:defRPr b="1">
                <a:solidFill>
                  <a:srgbClr val="0000C8"/>
                </a:solidFill>
              </a:defRPr>
            </a:lvl1pPr>
          </a:lstStyle>
          <a:p>
            <a:pPr lvl="0"/>
            <a:r>
              <a:rPr lang="en-US" dirty="0"/>
              <a:t>Title</a:t>
            </a:r>
            <a:endParaRPr lang="en-AU" dirty="0"/>
          </a:p>
        </p:txBody>
      </p:sp>
      <p:sp>
        <p:nvSpPr>
          <p:cNvPr id="6" name="Text Placeholder 3"/>
          <p:cNvSpPr>
            <a:spLocks noGrp="1"/>
          </p:cNvSpPr>
          <p:nvPr>
            <p:ph type="body" sz="quarter" idx="11" hasCustomPrompt="1"/>
          </p:nvPr>
        </p:nvSpPr>
        <p:spPr>
          <a:xfrm>
            <a:off x="414337" y="1295400"/>
            <a:ext cx="8258175" cy="647700"/>
          </a:xfrm>
          <a:prstGeom prst="rect">
            <a:avLst/>
          </a:prstGeom>
        </p:spPr>
        <p:txBody>
          <a:bodyPr/>
          <a:lstStyle>
            <a:lvl1pPr marL="0" indent="0">
              <a:buNone/>
              <a:defRPr sz="2000" b="1">
                <a:solidFill>
                  <a:schemeClr val="tx1"/>
                </a:solidFill>
              </a:defRPr>
            </a:lvl1pPr>
          </a:lstStyle>
          <a:p>
            <a:pPr lvl="0"/>
            <a:r>
              <a:rPr lang="en-US" dirty="0"/>
              <a:t>Text</a:t>
            </a:r>
          </a:p>
          <a:p>
            <a:pPr lvl="0"/>
            <a:endParaRPr lang="en-AU" dirty="0"/>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extLst>
      <p:ext uri="{BB962C8B-B14F-4D97-AF65-F5344CB8AC3E}">
        <p14:creationId xmlns:p14="http://schemas.microsoft.com/office/powerpoint/2010/main" val="2411421538"/>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0" y="0"/>
            <a:ext cx="4476750" cy="5562556"/>
          </a:xfrm>
          <a:prstGeom prst="rect">
            <a:avLst/>
          </a:prstGeom>
        </p:spPr>
        <p:txBody>
          <a:bodyPr/>
          <a:lstStyle/>
          <a:p>
            <a:endParaRPr lang="en-AU"/>
          </a:p>
        </p:txBody>
      </p:sp>
      <p:sp>
        <p:nvSpPr>
          <p:cNvPr id="7" name="Text Placeholder 6"/>
          <p:cNvSpPr>
            <a:spLocks noGrp="1"/>
          </p:cNvSpPr>
          <p:nvPr>
            <p:ph type="body" sz="quarter" idx="11" hasCustomPrompt="1"/>
          </p:nvPr>
        </p:nvSpPr>
        <p:spPr>
          <a:xfrm>
            <a:off x="4819650"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9" name="Text Placeholder 8"/>
          <p:cNvSpPr>
            <a:spLocks noGrp="1"/>
          </p:cNvSpPr>
          <p:nvPr>
            <p:ph type="body" sz="quarter" idx="12" hasCustomPrompt="1"/>
          </p:nvPr>
        </p:nvSpPr>
        <p:spPr>
          <a:xfrm>
            <a:off x="4819650" y="981075"/>
            <a:ext cx="4114800" cy="3952875"/>
          </a:xfrm>
          <a:prstGeom prst="rect">
            <a:avLst/>
          </a:prstGeom>
        </p:spPr>
        <p:txBody>
          <a:bodyPr/>
          <a:lstStyle>
            <a:lvl1pPr marL="0" indent="0">
              <a:buNone/>
              <a:defRPr sz="2000" b="1"/>
            </a:lvl1pPr>
          </a:lstStyle>
          <a:p>
            <a:pPr lvl="0"/>
            <a:r>
              <a:rPr lang="en-US" dirty="0"/>
              <a:t>Text</a:t>
            </a:r>
            <a:endParaRPr lang="en-AU" dirty="0"/>
          </a:p>
        </p:txBody>
      </p:sp>
      <p:pic>
        <p:nvPicPr>
          <p:cNvPr id="8"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5562556"/>
            <a:ext cx="9144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8"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760" y="4916073"/>
            <a:ext cx="9138480" cy="1941927"/>
          </a:xfrm>
          <a:prstGeom prst="rect">
            <a:avLst/>
          </a:prstGeom>
          <a:noFill/>
          <a:extLst>
            <a:ext uri="{909E8E84-426E-40DD-AFC4-6F175D3DCCD1}">
              <a14:hiddenFill xmlns:a14="http://schemas.microsoft.com/office/drawing/2010/main">
                <a:solidFill>
                  <a:srgbClr val="FFFFFF"/>
                </a:solidFill>
              </a14:hiddenFill>
            </a:ext>
          </a:extLst>
        </p:spPr>
      </p:pic>
      <p:sp>
        <p:nvSpPr>
          <p:cNvPr id="5" name="Picture Placeholder 4"/>
          <p:cNvSpPr>
            <a:spLocks noGrp="1"/>
          </p:cNvSpPr>
          <p:nvPr>
            <p:ph type="pic" sz="quarter" idx="10"/>
          </p:nvPr>
        </p:nvSpPr>
        <p:spPr>
          <a:xfrm>
            <a:off x="0" y="0"/>
            <a:ext cx="4476750" cy="5410200"/>
          </a:xfrm>
          <a:custGeom>
            <a:avLst/>
            <a:gdLst>
              <a:gd name="connsiteX0" fmla="*/ 0 w 4476750"/>
              <a:gd name="connsiteY0" fmla="*/ 0 h 6858000"/>
              <a:gd name="connsiteX1" fmla="*/ 4476750 w 4476750"/>
              <a:gd name="connsiteY1" fmla="*/ 0 h 6858000"/>
              <a:gd name="connsiteX2" fmla="*/ 4476750 w 4476750"/>
              <a:gd name="connsiteY2" fmla="*/ 6858000 h 6858000"/>
              <a:gd name="connsiteX3" fmla="*/ 0 w 4476750"/>
              <a:gd name="connsiteY3" fmla="*/ 6858000 h 6858000"/>
              <a:gd name="connsiteX4" fmla="*/ 0 w 4476750"/>
              <a:gd name="connsiteY4" fmla="*/ 0 h 6858000"/>
              <a:gd name="connsiteX0" fmla="*/ 0 w 4476750"/>
              <a:gd name="connsiteY0" fmla="*/ 0 h 6858000"/>
              <a:gd name="connsiteX1" fmla="*/ 4476750 w 4476750"/>
              <a:gd name="connsiteY1" fmla="*/ 0 h 6858000"/>
              <a:gd name="connsiteX2" fmla="*/ 4476750 w 4476750"/>
              <a:gd name="connsiteY2" fmla="*/ 6858000 h 6858000"/>
              <a:gd name="connsiteX3" fmla="*/ 0 w 4476750"/>
              <a:gd name="connsiteY3" fmla="*/ 4914900 h 6858000"/>
              <a:gd name="connsiteX4" fmla="*/ 0 w 4476750"/>
              <a:gd name="connsiteY4" fmla="*/ 0 h 6858000"/>
              <a:gd name="connsiteX0" fmla="*/ 0 w 4476750"/>
              <a:gd name="connsiteY0" fmla="*/ 0 h 5429250"/>
              <a:gd name="connsiteX1" fmla="*/ 4476750 w 4476750"/>
              <a:gd name="connsiteY1" fmla="*/ 0 h 5429250"/>
              <a:gd name="connsiteX2" fmla="*/ 4476750 w 4476750"/>
              <a:gd name="connsiteY2" fmla="*/ 5429250 h 5429250"/>
              <a:gd name="connsiteX3" fmla="*/ 0 w 4476750"/>
              <a:gd name="connsiteY3" fmla="*/ 4914900 h 5429250"/>
              <a:gd name="connsiteX4" fmla="*/ 0 w 4476750"/>
              <a:gd name="connsiteY4" fmla="*/ 0 h 5429250"/>
              <a:gd name="connsiteX0" fmla="*/ 0 w 4476750"/>
              <a:gd name="connsiteY0" fmla="*/ 0 h 5429250"/>
              <a:gd name="connsiteX1" fmla="*/ 4476750 w 4476750"/>
              <a:gd name="connsiteY1" fmla="*/ 0 h 5429250"/>
              <a:gd name="connsiteX2" fmla="*/ 4476750 w 4476750"/>
              <a:gd name="connsiteY2" fmla="*/ 5429250 h 5429250"/>
              <a:gd name="connsiteX3" fmla="*/ 0 w 4476750"/>
              <a:gd name="connsiteY3" fmla="*/ 4924425 h 5429250"/>
              <a:gd name="connsiteX4" fmla="*/ 0 w 4476750"/>
              <a:gd name="connsiteY4" fmla="*/ 0 h 5429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76750" h="5429250">
                <a:moveTo>
                  <a:pt x="0" y="0"/>
                </a:moveTo>
                <a:lnTo>
                  <a:pt x="4476750" y="0"/>
                </a:lnTo>
                <a:lnTo>
                  <a:pt x="4476750" y="5429250"/>
                </a:lnTo>
                <a:lnTo>
                  <a:pt x="0" y="4924425"/>
                </a:lnTo>
                <a:lnTo>
                  <a:pt x="0" y="0"/>
                </a:lnTo>
                <a:close/>
              </a:path>
            </a:pathLst>
          </a:custGeom>
        </p:spPr>
        <p:txBody>
          <a:bodyPr/>
          <a:lstStyle/>
          <a:p>
            <a:endParaRPr lang="en-AU"/>
          </a:p>
        </p:txBody>
      </p:sp>
      <p:sp>
        <p:nvSpPr>
          <p:cNvPr id="7" name="Text Placeholder 6"/>
          <p:cNvSpPr>
            <a:spLocks noGrp="1"/>
          </p:cNvSpPr>
          <p:nvPr>
            <p:ph type="body" sz="quarter" idx="11" hasCustomPrompt="1"/>
          </p:nvPr>
        </p:nvSpPr>
        <p:spPr>
          <a:xfrm>
            <a:off x="4819650"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9" name="Text Placeholder 8"/>
          <p:cNvSpPr>
            <a:spLocks noGrp="1"/>
          </p:cNvSpPr>
          <p:nvPr>
            <p:ph type="body" sz="quarter" idx="12" hasCustomPrompt="1"/>
          </p:nvPr>
        </p:nvSpPr>
        <p:spPr>
          <a:xfrm>
            <a:off x="4819650" y="981075"/>
            <a:ext cx="4114800" cy="3952875"/>
          </a:xfrm>
          <a:prstGeom prst="rect">
            <a:avLst/>
          </a:prstGeom>
        </p:spPr>
        <p:txBody>
          <a:bodyPr/>
          <a:lstStyle>
            <a:lvl1pPr marL="0" indent="0">
              <a:buNone/>
              <a:defRPr sz="2000" b="1"/>
            </a:lvl1pPr>
          </a:lstStyle>
          <a:p>
            <a:pPr lvl="0"/>
            <a:r>
              <a:rPr lang="en-US" dirty="0"/>
              <a:t>Text</a:t>
            </a:r>
            <a:endParaRPr lang="en-AU" dirty="0"/>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extLst>
      <p:ext uri="{BB962C8B-B14F-4D97-AF65-F5344CB8AC3E}">
        <p14:creationId xmlns:p14="http://schemas.microsoft.com/office/powerpoint/2010/main" val="948151755"/>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Picture Placeholder 4"/>
          <p:cNvSpPr>
            <a:spLocks noGrp="1"/>
          </p:cNvSpPr>
          <p:nvPr>
            <p:ph type="pic" sz="quarter" idx="10"/>
          </p:nvPr>
        </p:nvSpPr>
        <p:spPr>
          <a:xfrm>
            <a:off x="4810125" y="0"/>
            <a:ext cx="4333875" cy="5562556"/>
          </a:xfrm>
          <a:prstGeom prst="rect">
            <a:avLst/>
          </a:prstGeom>
        </p:spPr>
        <p:txBody>
          <a:bodyPr/>
          <a:lstStyle/>
          <a:p>
            <a:endParaRPr lang="en-AU"/>
          </a:p>
        </p:txBody>
      </p:sp>
      <p:sp>
        <p:nvSpPr>
          <p:cNvPr id="3" name="Text Placeholder 6"/>
          <p:cNvSpPr>
            <a:spLocks noGrp="1"/>
          </p:cNvSpPr>
          <p:nvPr>
            <p:ph type="body" sz="quarter" idx="11" hasCustomPrompt="1"/>
          </p:nvPr>
        </p:nvSpPr>
        <p:spPr>
          <a:xfrm>
            <a:off x="333375"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4" name="Text Placeholder 8"/>
          <p:cNvSpPr>
            <a:spLocks noGrp="1"/>
          </p:cNvSpPr>
          <p:nvPr>
            <p:ph type="body" sz="quarter" idx="12" hasCustomPrompt="1"/>
          </p:nvPr>
        </p:nvSpPr>
        <p:spPr>
          <a:xfrm>
            <a:off x="323850" y="1028700"/>
            <a:ext cx="4114800" cy="3952875"/>
          </a:xfrm>
          <a:prstGeom prst="rect">
            <a:avLst/>
          </a:prstGeom>
        </p:spPr>
        <p:txBody>
          <a:bodyPr/>
          <a:lstStyle>
            <a:lvl1pPr marL="0" indent="0">
              <a:buNone/>
              <a:defRPr sz="2000" b="1"/>
            </a:lvl1pPr>
          </a:lstStyle>
          <a:p>
            <a:pPr lvl="0"/>
            <a:r>
              <a:rPr lang="en-US" dirty="0"/>
              <a:t>Text</a:t>
            </a:r>
            <a:endParaRPr lang="en-AU" dirty="0"/>
          </a:p>
        </p:txBody>
      </p:sp>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5562556"/>
            <a:ext cx="9144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7"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760" y="4916073"/>
            <a:ext cx="9138480" cy="194192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
        <p:nvSpPr>
          <p:cNvPr id="2" name="Picture Placeholder 4"/>
          <p:cNvSpPr>
            <a:spLocks noGrp="1"/>
          </p:cNvSpPr>
          <p:nvPr>
            <p:ph type="pic" sz="quarter" idx="10"/>
          </p:nvPr>
        </p:nvSpPr>
        <p:spPr>
          <a:xfrm>
            <a:off x="4810125" y="-9526"/>
            <a:ext cx="4333875" cy="5953125"/>
          </a:xfrm>
          <a:custGeom>
            <a:avLst/>
            <a:gdLst>
              <a:gd name="connsiteX0" fmla="*/ 0 w 4333875"/>
              <a:gd name="connsiteY0" fmla="*/ 0 h 6858000"/>
              <a:gd name="connsiteX1" fmla="*/ 4333875 w 4333875"/>
              <a:gd name="connsiteY1" fmla="*/ 0 h 6858000"/>
              <a:gd name="connsiteX2" fmla="*/ 4333875 w 4333875"/>
              <a:gd name="connsiteY2" fmla="*/ 6858000 h 6858000"/>
              <a:gd name="connsiteX3" fmla="*/ 0 w 4333875"/>
              <a:gd name="connsiteY3" fmla="*/ 6858000 h 6858000"/>
              <a:gd name="connsiteX4" fmla="*/ 0 w 4333875"/>
              <a:gd name="connsiteY4" fmla="*/ 0 h 6858000"/>
              <a:gd name="connsiteX0" fmla="*/ 0 w 4333875"/>
              <a:gd name="connsiteY0" fmla="*/ 0 h 6858000"/>
              <a:gd name="connsiteX1" fmla="*/ 4333875 w 4333875"/>
              <a:gd name="connsiteY1" fmla="*/ 0 h 6858000"/>
              <a:gd name="connsiteX2" fmla="*/ 4333875 w 4333875"/>
              <a:gd name="connsiteY2" fmla="*/ 6858000 h 6858000"/>
              <a:gd name="connsiteX3" fmla="*/ 0 w 4333875"/>
              <a:gd name="connsiteY3" fmla="*/ 5476875 h 6858000"/>
              <a:gd name="connsiteX4" fmla="*/ 0 w 4333875"/>
              <a:gd name="connsiteY4" fmla="*/ 0 h 6858000"/>
              <a:gd name="connsiteX0" fmla="*/ 0 w 4333875"/>
              <a:gd name="connsiteY0" fmla="*/ 0 h 5953125"/>
              <a:gd name="connsiteX1" fmla="*/ 4333875 w 4333875"/>
              <a:gd name="connsiteY1" fmla="*/ 0 h 5953125"/>
              <a:gd name="connsiteX2" fmla="*/ 4333875 w 4333875"/>
              <a:gd name="connsiteY2" fmla="*/ 5953125 h 5953125"/>
              <a:gd name="connsiteX3" fmla="*/ 0 w 4333875"/>
              <a:gd name="connsiteY3" fmla="*/ 5476875 h 5953125"/>
              <a:gd name="connsiteX4" fmla="*/ 0 w 4333875"/>
              <a:gd name="connsiteY4" fmla="*/ 0 h 5953125"/>
              <a:gd name="connsiteX0" fmla="*/ 0 w 4333875"/>
              <a:gd name="connsiteY0" fmla="*/ 0 h 5953125"/>
              <a:gd name="connsiteX1" fmla="*/ 4333875 w 4333875"/>
              <a:gd name="connsiteY1" fmla="*/ 0 h 5953125"/>
              <a:gd name="connsiteX2" fmla="*/ 4333875 w 4333875"/>
              <a:gd name="connsiteY2" fmla="*/ 5953125 h 5953125"/>
              <a:gd name="connsiteX3" fmla="*/ 0 w 4333875"/>
              <a:gd name="connsiteY3" fmla="*/ 5467350 h 5953125"/>
              <a:gd name="connsiteX4" fmla="*/ 0 w 4333875"/>
              <a:gd name="connsiteY4" fmla="*/ 0 h 5953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33875" h="5953125">
                <a:moveTo>
                  <a:pt x="0" y="0"/>
                </a:moveTo>
                <a:lnTo>
                  <a:pt x="4333875" y="0"/>
                </a:lnTo>
                <a:lnTo>
                  <a:pt x="4333875" y="5953125"/>
                </a:lnTo>
                <a:lnTo>
                  <a:pt x="0" y="5467350"/>
                </a:lnTo>
                <a:lnTo>
                  <a:pt x="0" y="0"/>
                </a:lnTo>
                <a:close/>
              </a:path>
            </a:pathLst>
          </a:custGeom>
        </p:spPr>
        <p:txBody>
          <a:bodyPr/>
          <a:lstStyle/>
          <a:p>
            <a:endParaRPr lang="en-AU"/>
          </a:p>
        </p:txBody>
      </p:sp>
      <p:sp>
        <p:nvSpPr>
          <p:cNvPr id="3" name="Text Placeholder 6"/>
          <p:cNvSpPr>
            <a:spLocks noGrp="1"/>
          </p:cNvSpPr>
          <p:nvPr>
            <p:ph type="body" sz="quarter" idx="11" hasCustomPrompt="1"/>
          </p:nvPr>
        </p:nvSpPr>
        <p:spPr>
          <a:xfrm>
            <a:off x="333375"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4" name="Text Placeholder 8"/>
          <p:cNvSpPr>
            <a:spLocks noGrp="1"/>
          </p:cNvSpPr>
          <p:nvPr>
            <p:ph type="body" sz="quarter" idx="12" hasCustomPrompt="1"/>
          </p:nvPr>
        </p:nvSpPr>
        <p:spPr>
          <a:xfrm>
            <a:off x="323850" y="1028700"/>
            <a:ext cx="4114800" cy="3952875"/>
          </a:xfrm>
          <a:prstGeom prst="rect">
            <a:avLst/>
          </a:prstGeom>
        </p:spPr>
        <p:txBody>
          <a:bodyPr/>
          <a:lstStyle>
            <a:lvl1pPr marL="0" indent="0">
              <a:buNone/>
              <a:defRPr sz="2000" b="1"/>
            </a:lvl1pPr>
          </a:lstStyle>
          <a:p>
            <a:pPr lvl="0"/>
            <a:r>
              <a:rPr lang="en-US" dirty="0"/>
              <a:t>Text</a:t>
            </a:r>
            <a:endParaRPr lang="en-AU" dirty="0"/>
          </a:p>
        </p:txBody>
      </p:sp>
    </p:spTree>
    <p:extLst>
      <p:ext uri="{BB962C8B-B14F-4D97-AF65-F5344CB8AC3E}">
        <p14:creationId xmlns:p14="http://schemas.microsoft.com/office/powerpoint/2010/main" val="2255525063"/>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Picture Placeholder 3"/>
          <p:cNvSpPr>
            <a:spLocks noGrp="1"/>
          </p:cNvSpPr>
          <p:nvPr>
            <p:ph type="pic" sz="quarter" idx="10" hasCustomPrompt="1"/>
          </p:nvPr>
        </p:nvSpPr>
        <p:spPr>
          <a:xfrm>
            <a:off x="0" y="0"/>
            <a:ext cx="9144000" cy="6858000"/>
          </a:xfrm>
          <a:prstGeom prst="rect">
            <a:avLst/>
          </a:prstGeom>
        </p:spPr>
        <p:txBody>
          <a:bodyPr/>
          <a:lstStyle>
            <a:lvl1pPr marL="0" indent="0">
              <a:buNone/>
              <a:defRPr/>
            </a:lvl1pPr>
          </a:lstStyle>
          <a:p>
            <a:r>
              <a:rPr lang="en-AU" dirty="0"/>
              <a:t>INSERT PICTURE</a:t>
            </a:r>
          </a:p>
        </p:txBody>
      </p:sp>
    </p:spTree>
    <p:extLst>
      <p:ext uri="{BB962C8B-B14F-4D97-AF65-F5344CB8AC3E}">
        <p14:creationId xmlns:p14="http://schemas.microsoft.com/office/powerpoint/2010/main" val="184863649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1" name="Text Box 17"/>
          <p:cNvSpPr txBox="1">
            <a:spLocks noChangeArrowheads="1"/>
          </p:cNvSpPr>
          <p:nvPr/>
        </p:nvSpPr>
        <p:spPr bwMode="auto">
          <a:xfrm>
            <a:off x="2971800" y="387352"/>
            <a:ext cx="3200400" cy="461665"/>
          </a:xfrm>
          <a:prstGeom prst="rect">
            <a:avLst/>
          </a:prstGeom>
          <a:noFill/>
          <a:ln w="9525">
            <a:noFill/>
            <a:miter lim="800000"/>
            <a:headEnd/>
            <a:tailEnd/>
          </a:ln>
        </p:spPr>
        <p:txBody>
          <a:bodyPr>
            <a:spAutoFit/>
          </a:bodyPr>
          <a:lstStyle/>
          <a:p>
            <a:pPr algn="ctr">
              <a:spcBef>
                <a:spcPct val="50000"/>
              </a:spcBef>
              <a:defRPr/>
            </a:pPr>
            <a:endParaRPr lang="en-US">
              <a:solidFill>
                <a:schemeClr val="bg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6" r:id="rId3"/>
    <p:sldLayoutId id="2147483651" r:id="rId4"/>
    <p:sldLayoutId id="2147483654" r:id="rId5"/>
    <p:sldLayoutId id="2147483652" r:id="rId6"/>
    <p:sldLayoutId id="2147483655" r:id="rId7"/>
    <p:sldLayoutId id="2147483653" r:id="rId8"/>
  </p:sldLayoutIdLst>
  <p:transition/>
  <p:txStyles>
    <p:titleStyle>
      <a:lvl1pPr algn="ctr" rtl="0" eaLnBrk="0" fontAlgn="base" hangingPunct="0">
        <a:spcBef>
          <a:spcPct val="0"/>
        </a:spcBef>
        <a:spcAft>
          <a:spcPct val="0"/>
        </a:spcAft>
        <a:defRPr sz="4400">
          <a:solidFill>
            <a:schemeClr val="tx2"/>
          </a:solidFill>
          <a:latin typeface="+mj-lt"/>
          <a:ea typeface="Arial" pitchFamily="-65" charset="0"/>
          <a:cs typeface="+mj-cs"/>
        </a:defRPr>
      </a:lvl1pPr>
      <a:lvl2pPr algn="ctr" rtl="0" eaLnBrk="0" fontAlgn="base" hangingPunct="0">
        <a:spcBef>
          <a:spcPct val="0"/>
        </a:spcBef>
        <a:spcAft>
          <a:spcPct val="0"/>
        </a:spcAft>
        <a:defRPr sz="4400">
          <a:solidFill>
            <a:schemeClr val="tx2"/>
          </a:solidFill>
          <a:latin typeface="Arial" charset="0"/>
          <a:ea typeface="Arial" pitchFamily="-65" charset="0"/>
          <a:cs typeface="Arial" charset="0"/>
        </a:defRPr>
      </a:lvl2pPr>
      <a:lvl3pPr algn="ctr" rtl="0" eaLnBrk="0" fontAlgn="base" hangingPunct="0">
        <a:spcBef>
          <a:spcPct val="0"/>
        </a:spcBef>
        <a:spcAft>
          <a:spcPct val="0"/>
        </a:spcAft>
        <a:defRPr sz="4400">
          <a:solidFill>
            <a:schemeClr val="tx2"/>
          </a:solidFill>
          <a:latin typeface="Arial" charset="0"/>
          <a:ea typeface="Arial" pitchFamily="-65" charset="0"/>
          <a:cs typeface="Arial" charset="0"/>
        </a:defRPr>
      </a:lvl3pPr>
      <a:lvl4pPr algn="ctr" rtl="0" eaLnBrk="0" fontAlgn="base" hangingPunct="0">
        <a:spcBef>
          <a:spcPct val="0"/>
        </a:spcBef>
        <a:spcAft>
          <a:spcPct val="0"/>
        </a:spcAft>
        <a:defRPr sz="4400">
          <a:solidFill>
            <a:schemeClr val="tx2"/>
          </a:solidFill>
          <a:latin typeface="Arial" charset="0"/>
          <a:ea typeface="Arial" pitchFamily="-65" charset="0"/>
          <a:cs typeface="Arial" charset="0"/>
        </a:defRPr>
      </a:lvl4pPr>
      <a:lvl5pPr algn="ctr" rtl="0" eaLnBrk="0" fontAlgn="base" hangingPunct="0">
        <a:spcBef>
          <a:spcPct val="0"/>
        </a:spcBef>
        <a:spcAft>
          <a:spcPct val="0"/>
        </a:spcAft>
        <a:defRPr sz="4400">
          <a:solidFill>
            <a:schemeClr val="tx2"/>
          </a:solidFill>
          <a:latin typeface="Arial" charset="0"/>
          <a:ea typeface="Arial" pitchFamily="-65"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Arial" pitchFamily="-65"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pitchFamily="-65"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pitchFamily="-65"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sz="quarter"/>
          </p:nvPr>
        </p:nvSpPr>
        <p:spPr>
          <a:xfrm>
            <a:off x="1440000" y="2847976"/>
            <a:ext cx="6903900" cy="923926"/>
          </a:xfrm>
          <a:prstGeom prst="rect">
            <a:avLst/>
          </a:prstGeom>
          <a:noFill/>
        </p:spPr>
        <p:txBody>
          <a:bodyPr/>
          <a:lstStyle/>
          <a:p>
            <a:pPr eaLnBrk="1" hangingPunct="1"/>
            <a:r>
              <a:rPr lang="en-US" sz="2800" dirty="0"/>
              <a:t>How to critique a website</a:t>
            </a:r>
            <a:br>
              <a:rPr lang="en-US" sz="2800" dirty="0"/>
            </a:br>
            <a:r>
              <a:rPr lang="en-US" sz="2800" dirty="0"/>
              <a:t>COMM2079</a:t>
            </a:r>
            <a:endParaRPr lang="en-US" dirty="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37239" y="204338"/>
            <a:ext cx="8258175" cy="647700"/>
          </a:xfrm>
        </p:spPr>
        <p:txBody>
          <a:bodyPr/>
          <a:lstStyle/>
          <a:p>
            <a:r>
              <a:rPr lang="en-AU" sz="2800" dirty="0"/>
              <a:t>Audience and purpose</a:t>
            </a:r>
          </a:p>
        </p:txBody>
      </p:sp>
      <p:sp>
        <p:nvSpPr>
          <p:cNvPr id="5" name="Rounded Rectangle 4"/>
          <p:cNvSpPr/>
          <p:nvPr/>
        </p:nvSpPr>
        <p:spPr bwMode="auto">
          <a:xfrm>
            <a:off x="371789" y="954593"/>
            <a:ext cx="8123625" cy="1175658"/>
          </a:xfrm>
          <a:prstGeom prst="roundRect">
            <a:avLst/>
          </a:prstGeom>
          <a:solidFill>
            <a:srgbClr val="CEFED4"/>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0" fontAlgn="base" latinLnBrk="0" hangingPunct="0">
              <a:lnSpc>
                <a:spcPct val="100000"/>
              </a:lnSpc>
              <a:spcBef>
                <a:spcPct val="0"/>
              </a:spcBef>
              <a:spcAft>
                <a:spcPct val="0"/>
              </a:spcAft>
              <a:buClrTx/>
              <a:buSzTx/>
              <a:buFont typeface="Courier New" panose="02070309020205020404" pitchFamily="49" charset="0"/>
              <a:buChar char="o"/>
              <a:tabLst/>
            </a:pPr>
            <a:r>
              <a:rPr kumimoji="0" lang="en-AU" sz="2000" b="0" i="0" u="none" strike="noStrike" cap="none" normalizeH="0" baseline="0" dirty="0">
                <a:ln>
                  <a:noFill/>
                </a:ln>
                <a:solidFill>
                  <a:schemeClr val="tx1"/>
                </a:solidFill>
                <a:effectLst/>
              </a:rPr>
              <a:t>Who is the site for?</a:t>
            </a:r>
          </a:p>
          <a:p>
            <a:pPr marL="342900" marR="0" indent="-342900" algn="l" defTabSz="914400" rtl="0" eaLnBrk="0" fontAlgn="base" latinLnBrk="0" hangingPunct="0">
              <a:lnSpc>
                <a:spcPct val="100000"/>
              </a:lnSpc>
              <a:spcBef>
                <a:spcPct val="0"/>
              </a:spcBef>
              <a:spcAft>
                <a:spcPct val="0"/>
              </a:spcAft>
              <a:buClrTx/>
              <a:buSzTx/>
              <a:buFont typeface="Courier New" panose="02070309020205020404" pitchFamily="49" charset="0"/>
              <a:buChar char="o"/>
              <a:tabLst/>
            </a:pPr>
            <a:r>
              <a:rPr lang="en-AU" sz="2000" dirty="0"/>
              <a:t>Are the audiences both internal and external to the organisation?</a:t>
            </a:r>
          </a:p>
          <a:p>
            <a:pPr marL="342900" marR="0" indent="-342900" algn="l" defTabSz="914400" rtl="0" eaLnBrk="0" fontAlgn="base" latinLnBrk="0" hangingPunct="0">
              <a:lnSpc>
                <a:spcPct val="100000"/>
              </a:lnSpc>
              <a:spcBef>
                <a:spcPct val="0"/>
              </a:spcBef>
              <a:spcAft>
                <a:spcPct val="0"/>
              </a:spcAft>
              <a:buClrTx/>
              <a:buSzTx/>
              <a:buFont typeface="Courier New" panose="02070309020205020404" pitchFamily="49" charset="0"/>
              <a:buChar char="o"/>
              <a:tabLst/>
            </a:pPr>
            <a:r>
              <a:rPr kumimoji="0" lang="en-AU" sz="2000" b="0" i="0" u="none" strike="noStrike" cap="none" normalizeH="0" baseline="0" dirty="0">
                <a:ln>
                  <a:noFill/>
                </a:ln>
                <a:solidFill>
                  <a:schemeClr val="tx1"/>
                </a:solidFill>
                <a:effectLst/>
              </a:rPr>
              <a:t>Is the content design appropriate to the context of the</a:t>
            </a:r>
            <a:r>
              <a:rPr kumimoji="0" lang="en-AU" sz="2000" b="0" i="0" u="none" strike="noStrike" cap="none" normalizeH="0" dirty="0">
                <a:ln>
                  <a:noFill/>
                </a:ln>
                <a:solidFill>
                  <a:schemeClr val="tx1"/>
                </a:solidFill>
                <a:effectLst/>
              </a:rPr>
              <a:t> audien</a:t>
            </a:r>
            <a:r>
              <a:rPr lang="en-AU" sz="2000" dirty="0"/>
              <a:t>ce?</a:t>
            </a:r>
            <a:endParaRPr kumimoji="0" lang="en-AU" sz="2000" b="0" i="0" u="none" strike="noStrike" cap="none" normalizeH="0" baseline="0" dirty="0">
              <a:ln>
                <a:noFill/>
              </a:ln>
              <a:solidFill>
                <a:schemeClr val="tx1"/>
              </a:solidFill>
              <a:effectLst/>
            </a:endParaRPr>
          </a:p>
        </p:txBody>
      </p:sp>
      <p:sp>
        <p:nvSpPr>
          <p:cNvPr id="7" name="Rounded Rectangle 6"/>
          <p:cNvSpPr/>
          <p:nvPr/>
        </p:nvSpPr>
        <p:spPr bwMode="auto">
          <a:xfrm>
            <a:off x="371789" y="2845357"/>
            <a:ext cx="8123625" cy="2430028"/>
          </a:xfrm>
          <a:prstGeom prst="roundRect">
            <a:avLst/>
          </a:prstGeom>
          <a:solidFill>
            <a:srgbClr val="FFD9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0" fontAlgn="base" latinLnBrk="0" hangingPunct="0">
              <a:lnSpc>
                <a:spcPct val="100000"/>
              </a:lnSpc>
              <a:spcBef>
                <a:spcPct val="0"/>
              </a:spcBef>
              <a:spcAft>
                <a:spcPct val="0"/>
              </a:spcAft>
              <a:buClrTx/>
              <a:buSzTx/>
              <a:buFont typeface="Courier New" panose="02070309020205020404" pitchFamily="49" charset="0"/>
              <a:buChar char="o"/>
              <a:tabLst/>
            </a:pPr>
            <a:r>
              <a:rPr kumimoji="0" lang="en-AU" sz="2000" b="0" i="0" u="none" strike="noStrike" cap="none" normalizeH="0" baseline="0" dirty="0">
                <a:ln>
                  <a:noFill/>
                </a:ln>
                <a:solidFill>
                  <a:schemeClr val="tx1"/>
                </a:solidFill>
                <a:effectLst/>
              </a:rPr>
              <a:t>What is the purpose of the website?</a:t>
            </a:r>
          </a:p>
          <a:p>
            <a:pPr marL="342900" marR="0" indent="-342900" algn="l" defTabSz="914400" rtl="0" eaLnBrk="0" fontAlgn="base" latinLnBrk="0" hangingPunct="0">
              <a:lnSpc>
                <a:spcPct val="100000"/>
              </a:lnSpc>
              <a:spcBef>
                <a:spcPct val="0"/>
              </a:spcBef>
              <a:spcAft>
                <a:spcPct val="0"/>
              </a:spcAft>
              <a:buClrTx/>
              <a:buSzTx/>
              <a:buFont typeface="Courier New" panose="02070309020205020404" pitchFamily="49" charset="0"/>
              <a:buChar char="o"/>
              <a:tabLst/>
            </a:pPr>
            <a:r>
              <a:rPr lang="en-AU" sz="2000" dirty="0"/>
              <a:t>Is the purpose clearly specified?</a:t>
            </a:r>
          </a:p>
          <a:p>
            <a:pPr marL="342900" marR="0" indent="-342900" algn="l" defTabSz="914400" rtl="0" eaLnBrk="0" fontAlgn="base" latinLnBrk="0" hangingPunct="0">
              <a:lnSpc>
                <a:spcPct val="100000"/>
              </a:lnSpc>
              <a:spcBef>
                <a:spcPct val="0"/>
              </a:spcBef>
              <a:spcAft>
                <a:spcPct val="0"/>
              </a:spcAft>
              <a:buClrTx/>
              <a:buSzTx/>
              <a:buFont typeface="Courier New" panose="02070309020205020404" pitchFamily="49" charset="0"/>
              <a:buChar char="o"/>
              <a:tabLst/>
            </a:pPr>
            <a:r>
              <a:rPr kumimoji="0" lang="en-AU" sz="2000" b="0" i="0" u="none" strike="noStrike" cap="none" normalizeH="0" baseline="0" dirty="0">
                <a:ln>
                  <a:noFill/>
                </a:ln>
                <a:solidFill>
                  <a:schemeClr val="tx1"/>
                </a:solidFill>
                <a:effectLst/>
              </a:rPr>
              <a:t>Does it have a distinct</a:t>
            </a:r>
            <a:r>
              <a:rPr kumimoji="0" lang="en-AU" sz="2000" b="0" i="0" u="none" strike="noStrike" cap="none" normalizeH="0" dirty="0">
                <a:ln>
                  <a:noFill/>
                </a:ln>
                <a:solidFill>
                  <a:schemeClr val="tx1"/>
                </a:solidFill>
                <a:effectLst/>
              </a:rPr>
              <a:t> and easily recognisable purpose?</a:t>
            </a:r>
          </a:p>
          <a:p>
            <a:pPr marL="342900" marR="0" indent="-342900" algn="l" defTabSz="914400" rtl="0" eaLnBrk="0" fontAlgn="base" latinLnBrk="0" hangingPunct="0">
              <a:lnSpc>
                <a:spcPct val="100000"/>
              </a:lnSpc>
              <a:spcBef>
                <a:spcPct val="0"/>
              </a:spcBef>
              <a:spcAft>
                <a:spcPct val="0"/>
              </a:spcAft>
              <a:buClrTx/>
              <a:buSzTx/>
              <a:buFont typeface="Courier New" panose="02070309020205020404" pitchFamily="49" charset="0"/>
              <a:buChar char="o"/>
              <a:tabLst/>
            </a:pPr>
            <a:r>
              <a:rPr lang="en-AU" sz="2000" baseline="0" dirty="0"/>
              <a:t>Is the purpose reinforced throughout the site?</a:t>
            </a:r>
            <a:endParaRPr kumimoji="0" lang="en-AU" sz="2000" b="0" i="0" u="none" strike="noStrike" cap="none" normalizeH="0" baseline="0" dirty="0">
              <a:ln>
                <a:noFill/>
              </a:ln>
              <a:solidFill>
                <a:schemeClr val="tx1"/>
              </a:solidFill>
              <a:effectLst/>
            </a:endParaRPr>
          </a:p>
          <a:p>
            <a:pPr marL="342900" marR="0" indent="-342900" algn="l" defTabSz="914400" rtl="0" eaLnBrk="0" fontAlgn="base" latinLnBrk="0" hangingPunct="0">
              <a:lnSpc>
                <a:spcPct val="100000"/>
              </a:lnSpc>
              <a:spcBef>
                <a:spcPct val="0"/>
              </a:spcBef>
              <a:spcAft>
                <a:spcPct val="0"/>
              </a:spcAft>
              <a:buClrTx/>
              <a:buSzTx/>
              <a:buFont typeface="Courier New" panose="02070309020205020404" pitchFamily="49" charset="0"/>
              <a:buChar char="o"/>
              <a:tabLst/>
            </a:pPr>
            <a:r>
              <a:rPr lang="en-AU" sz="2000" dirty="0"/>
              <a:t>Does the content match the purpose of the website?</a:t>
            </a:r>
          </a:p>
          <a:p>
            <a:pPr marL="342900" marR="0" indent="-342900" algn="l" defTabSz="914400" rtl="0" eaLnBrk="0" fontAlgn="base" latinLnBrk="0" hangingPunct="0">
              <a:lnSpc>
                <a:spcPct val="100000"/>
              </a:lnSpc>
              <a:spcBef>
                <a:spcPct val="0"/>
              </a:spcBef>
              <a:spcAft>
                <a:spcPct val="0"/>
              </a:spcAft>
              <a:buClrTx/>
              <a:buSzTx/>
              <a:buFont typeface="Courier New" panose="02070309020205020404" pitchFamily="49" charset="0"/>
              <a:buChar char="o"/>
              <a:tabLst/>
            </a:pPr>
            <a:r>
              <a:rPr lang="en-AU" sz="2000" dirty="0"/>
              <a:t>Does the purpose meet the needs of the target audience?</a:t>
            </a:r>
          </a:p>
          <a:p>
            <a:pPr marL="0" marR="0" indent="0" algn="l" defTabSz="914400" rtl="0" eaLnBrk="0" fontAlgn="base" latinLnBrk="0" hangingPunct="0">
              <a:lnSpc>
                <a:spcPct val="100000"/>
              </a:lnSpc>
              <a:spcBef>
                <a:spcPct val="0"/>
              </a:spcBef>
              <a:spcAft>
                <a:spcPct val="0"/>
              </a:spcAft>
              <a:buClrTx/>
              <a:buSzTx/>
              <a:buFontTx/>
              <a:buNone/>
              <a:tabLst/>
            </a:pPr>
            <a:endParaRPr kumimoji="0" lang="en-AU" sz="2000" b="0" i="0" u="none" strike="noStrike" cap="none" normalizeH="0" baseline="0" dirty="0">
              <a:ln>
                <a:noFill/>
              </a:ln>
              <a:solidFill>
                <a:schemeClr val="tx1"/>
              </a:solidFill>
              <a:effectLst/>
            </a:endParaRPr>
          </a:p>
        </p:txBody>
      </p:sp>
      <p:sp>
        <p:nvSpPr>
          <p:cNvPr id="6" name="TextBox 5"/>
          <p:cNvSpPr txBox="1"/>
          <p:nvPr/>
        </p:nvSpPr>
        <p:spPr>
          <a:xfrm>
            <a:off x="1482132" y="5677318"/>
            <a:ext cx="7551336" cy="461665"/>
          </a:xfrm>
          <a:prstGeom prst="rect">
            <a:avLst/>
          </a:prstGeom>
          <a:noFill/>
        </p:spPr>
        <p:txBody>
          <a:bodyPr wrap="square" rtlCol="0">
            <a:spAutoFit/>
          </a:bodyPr>
          <a:lstStyle/>
          <a:p>
            <a:pPr algn="r"/>
            <a:r>
              <a:rPr lang="en-AU" sz="1200" dirty="0">
                <a:solidFill>
                  <a:schemeClr val="bg1"/>
                </a:solidFill>
              </a:rPr>
              <a:t>Illinois State University 2010; Polson Enterprises 2006; University Libraries; University of Maryland 2016</a:t>
            </a:r>
          </a:p>
          <a:p>
            <a:pPr algn="r"/>
            <a:endParaRPr lang="en-AU" sz="1200" dirty="0">
              <a:solidFill>
                <a:schemeClr val="bg1"/>
              </a:solidFill>
            </a:endParaRPr>
          </a:p>
        </p:txBody>
      </p:sp>
    </p:spTree>
    <p:extLst>
      <p:ext uri="{BB962C8B-B14F-4D97-AF65-F5344CB8AC3E}">
        <p14:creationId xmlns:p14="http://schemas.microsoft.com/office/powerpoint/2010/main" val="248140251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37239" y="204338"/>
            <a:ext cx="8258175" cy="647700"/>
          </a:xfrm>
        </p:spPr>
        <p:txBody>
          <a:bodyPr/>
          <a:lstStyle/>
          <a:p>
            <a:r>
              <a:rPr lang="en-AU" sz="2800" dirty="0"/>
              <a:t>Navigation</a:t>
            </a:r>
          </a:p>
        </p:txBody>
      </p:sp>
      <p:sp>
        <p:nvSpPr>
          <p:cNvPr id="3" name="Rounded Rectangle 2"/>
          <p:cNvSpPr/>
          <p:nvPr/>
        </p:nvSpPr>
        <p:spPr bwMode="auto">
          <a:xfrm>
            <a:off x="331596" y="1173584"/>
            <a:ext cx="8249696" cy="3619480"/>
          </a:xfrm>
          <a:prstGeom prst="roundRect">
            <a:avLst/>
          </a:prstGeom>
          <a:solidFill>
            <a:srgbClr val="FCEFA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0" fontAlgn="base" latinLnBrk="0" hangingPunct="0">
              <a:lnSpc>
                <a:spcPct val="100000"/>
              </a:lnSpc>
              <a:spcBef>
                <a:spcPct val="0"/>
              </a:spcBef>
              <a:spcAft>
                <a:spcPct val="0"/>
              </a:spcAft>
              <a:buClrTx/>
              <a:buSzTx/>
              <a:buFont typeface="Courier New" panose="02070309020205020404" pitchFamily="49" charset="0"/>
              <a:buChar char="o"/>
              <a:tabLst/>
            </a:pPr>
            <a:r>
              <a:rPr kumimoji="0" lang="en-AU" sz="2000" b="0" i="0" u="none" strike="noStrike" cap="none" normalizeH="0" baseline="0" dirty="0">
                <a:ln>
                  <a:noFill/>
                </a:ln>
                <a:solidFill>
                  <a:schemeClr val="tx1"/>
                </a:solidFill>
                <a:effectLst/>
                <a:latin typeface="Arial" charset="0"/>
                <a:cs typeface="Arial" charset="0"/>
              </a:rPr>
              <a:t>Does the site have a consistent feel and appearance</a:t>
            </a:r>
            <a:r>
              <a:rPr lang="en-AU" sz="2000" dirty="0"/>
              <a:t>?</a:t>
            </a:r>
          </a:p>
          <a:p>
            <a:pPr marL="342900" marR="0" indent="-342900" algn="l" defTabSz="914400" rtl="0" eaLnBrk="0" fontAlgn="base" latinLnBrk="0" hangingPunct="0">
              <a:lnSpc>
                <a:spcPct val="100000"/>
              </a:lnSpc>
              <a:spcBef>
                <a:spcPct val="0"/>
              </a:spcBef>
              <a:spcAft>
                <a:spcPct val="0"/>
              </a:spcAft>
              <a:buClrTx/>
              <a:buSzTx/>
              <a:buFont typeface="Courier New" panose="02070309020205020404" pitchFamily="49" charset="0"/>
              <a:buChar char="o"/>
              <a:tabLst/>
            </a:pPr>
            <a:r>
              <a:rPr lang="en-AU" sz="2000" dirty="0"/>
              <a:t>Is the information clearly organised and easy to read?</a:t>
            </a:r>
          </a:p>
          <a:p>
            <a:pPr marL="342900" marR="0" indent="-342900" algn="l" defTabSz="914400" rtl="0" eaLnBrk="0" fontAlgn="base" latinLnBrk="0" hangingPunct="0">
              <a:lnSpc>
                <a:spcPct val="100000"/>
              </a:lnSpc>
              <a:spcBef>
                <a:spcPct val="0"/>
              </a:spcBef>
              <a:spcAft>
                <a:spcPct val="0"/>
              </a:spcAft>
              <a:buClrTx/>
              <a:buSzTx/>
              <a:buFont typeface="Courier New" panose="02070309020205020404" pitchFamily="49" charset="0"/>
              <a:buChar char="o"/>
              <a:tabLst/>
            </a:pPr>
            <a:r>
              <a:rPr kumimoji="0" lang="en-AU" sz="2000" b="0" i="0" u="none" strike="noStrike" cap="none" normalizeH="0" baseline="0" dirty="0">
                <a:ln>
                  <a:noFill/>
                </a:ln>
                <a:solidFill>
                  <a:schemeClr val="tx1"/>
                </a:solidFill>
                <a:effectLst/>
                <a:latin typeface="Arial" charset="0"/>
                <a:cs typeface="Arial" charset="0"/>
              </a:rPr>
              <a:t>Is</a:t>
            </a:r>
            <a:r>
              <a:rPr kumimoji="0" lang="en-AU" sz="2000" b="0" i="0" u="none" strike="noStrike" cap="none" normalizeH="0" dirty="0">
                <a:ln>
                  <a:noFill/>
                </a:ln>
                <a:solidFill>
                  <a:schemeClr val="tx1"/>
                </a:solidFill>
                <a:effectLst/>
                <a:latin typeface="Arial" charset="0"/>
                <a:cs typeface="Arial" charset="0"/>
              </a:rPr>
              <a:t> it easy to navigate the site?</a:t>
            </a:r>
          </a:p>
          <a:p>
            <a:pPr marL="342900" marR="0" indent="-342900" algn="l" defTabSz="914400" rtl="0" eaLnBrk="0" fontAlgn="base" latinLnBrk="0" hangingPunct="0">
              <a:lnSpc>
                <a:spcPct val="100000"/>
              </a:lnSpc>
              <a:spcBef>
                <a:spcPct val="0"/>
              </a:spcBef>
              <a:spcAft>
                <a:spcPct val="0"/>
              </a:spcAft>
              <a:buClrTx/>
              <a:buSzTx/>
              <a:buFont typeface="Courier New" panose="02070309020205020404" pitchFamily="49" charset="0"/>
              <a:buChar char="o"/>
              <a:tabLst/>
            </a:pPr>
            <a:r>
              <a:rPr lang="en-AU" sz="2000" dirty="0"/>
              <a:t>Are there too many clicks before the required information is found?</a:t>
            </a:r>
          </a:p>
          <a:p>
            <a:pPr marL="342900" marR="0" indent="-342900" algn="l" defTabSz="914400" rtl="0" eaLnBrk="0" fontAlgn="base" latinLnBrk="0" hangingPunct="0">
              <a:lnSpc>
                <a:spcPct val="100000"/>
              </a:lnSpc>
              <a:spcBef>
                <a:spcPct val="0"/>
              </a:spcBef>
              <a:spcAft>
                <a:spcPct val="0"/>
              </a:spcAft>
              <a:buClrTx/>
              <a:buSzTx/>
              <a:buFont typeface="Courier New" panose="02070309020205020404" pitchFamily="49" charset="0"/>
              <a:buChar char="o"/>
              <a:tabLst/>
            </a:pPr>
            <a:r>
              <a:rPr kumimoji="0" lang="en-AU" sz="2000" b="0" i="0" u="none" strike="noStrike" cap="none" normalizeH="0" baseline="0" dirty="0">
                <a:ln>
                  <a:noFill/>
                </a:ln>
                <a:solidFill>
                  <a:schemeClr val="tx1"/>
                </a:solidFill>
                <a:effectLst/>
                <a:latin typeface="Arial" charset="0"/>
                <a:cs typeface="Arial" charset="0"/>
              </a:rPr>
              <a:t>Are the navigation methods consistent and in</a:t>
            </a:r>
            <a:r>
              <a:rPr kumimoji="0" lang="en-AU" sz="2000" b="0" i="0" u="none" strike="noStrike" cap="none" normalizeH="0" dirty="0">
                <a:ln>
                  <a:noFill/>
                </a:ln>
                <a:solidFill>
                  <a:schemeClr val="tx1"/>
                </a:solidFill>
                <a:effectLst/>
                <a:latin typeface="Arial" charset="0"/>
                <a:cs typeface="Arial" charset="0"/>
              </a:rPr>
              <a:t> similar locations?</a:t>
            </a:r>
          </a:p>
          <a:p>
            <a:pPr marL="342900" marR="0" indent="-342900" algn="l" defTabSz="914400" rtl="0" eaLnBrk="0" fontAlgn="base" latinLnBrk="0" hangingPunct="0">
              <a:lnSpc>
                <a:spcPct val="100000"/>
              </a:lnSpc>
              <a:spcBef>
                <a:spcPct val="0"/>
              </a:spcBef>
              <a:spcAft>
                <a:spcPct val="0"/>
              </a:spcAft>
              <a:buClrTx/>
              <a:buSzTx/>
              <a:buFont typeface="Courier New" panose="02070309020205020404" pitchFamily="49" charset="0"/>
              <a:buChar char="o"/>
              <a:tabLst/>
            </a:pPr>
            <a:r>
              <a:rPr lang="en-AU" sz="2000" dirty="0"/>
              <a:t>Is it easy to leave and return to the site?</a:t>
            </a:r>
          </a:p>
          <a:p>
            <a:pPr marL="342900" marR="0" indent="-342900" algn="l" defTabSz="914400" rtl="0" eaLnBrk="0" fontAlgn="base" latinLnBrk="0" hangingPunct="0">
              <a:lnSpc>
                <a:spcPct val="100000"/>
              </a:lnSpc>
              <a:spcBef>
                <a:spcPct val="0"/>
              </a:spcBef>
              <a:spcAft>
                <a:spcPct val="0"/>
              </a:spcAft>
              <a:buClrTx/>
              <a:buSzTx/>
              <a:buFont typeface="Courier New" panose="02070309020205020404" pitchFamily="49" charset="0"/>
              <a:buChar char="o"/>
              <a:tabLst/>
            </a:pPr>
            <a:r>
              <a:rPr kumimoji="0" lang="en-AU" sz="2000" b="0" i="0" u="none" strike="noStrike" cap="none" normalizeH="0" dirty="0">
                <a:ln>
                  <a:noFill/>
                </a:ln>
                <a:solidFill>
                  <a:schemeClr val="tx1"/>
                </a:solidFill>
                <a:effectLst/>
                <a:latin typeface="Arial" charset="0"/>
                <a:cs typeface="Arial" charset="0"/>
              </a:rPr>
              <a:t>Do the viewers become lost in newly opened browser windows?</a:t>
            </a:r>
          </a:p>
          <a:p>
            <a:pPr marL="342900" marR="0" indent="-342900" algn="l" defTabSz="914400" rtl="0" eaLnBrk="0" fontAlgn="base" latinLnBrk="0" hangingPunct="0">
              <a:lnSpc>
                <a:spcPct val="100000"/>
              </a:lnSpc>
              <a:spcBef>
                <a:spcPct val="0"/>
              </a:spcBef>
              <a:spcAft>
                <a:spcPct val="0"/>
              </a:spcAft>
              <a:buClrTx/>
              <a:buSzTx/>
              <a:buFont typeface="Courier New" panose="02070309020205020404" pitchFamily="49" charset="0"/>
              <a:buChar char="o"/>
              <a:tabLst/>
            </a:pPr>
            <a:r>
              <a:rPr lang="en-AU" sz="2000" dirty="0"/>
              <a:t>Are the symbols, icons, photos or graphics used for navigation obvious in terms of what they represent?</a:t>
            </a:r>
            <a:endParaRPr kumimoji="0" lang="en-AU" sz="2000" b="0" i="0" u="none" strike="noStrike" cap="none" normalizeH="0" dirty="0">
              <a:ln>
                <a:noFill/>
              </a:ln>
              <a:solidFill>
                <a:schemeClr val="tx1"/>
              </a:solidFill>
              <a:effectLst/>
              <a:latin typeface="Arial" charset="0"/>
              <a:cs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en-AU" sz="2000" b="0" i="0" u="none" strike="noStrike" cap="none" normalizeH="0" baseline="0" dirty="0">
              <a:ln>
                <a:noFill/>
              </a:ln>
              <a:solidFill>
                <a:schemeClr val="tx1"/>
              </a:solidFill>
              <a:effectLst/>
              <a:latin typeface="Arial" charset="0"/>
              <a:cs typeface="Arial" charset="0"/>
            </a:endParaRPr>
          </a:p>
        </p:txBody>
      </p:sp>
      <p:sp>
        <p:nvSpPr>
          <p:cNvPr id="4" name="TextBox 3"/>
          <p:cNvSpPr txBox="1"/>
          <p:nvPr/>
        </p:nvSpPr>
        <p:spPr>
          <a:xfrm>
            <a:off x="4456444" y="5838092"/>
            <a:ext cx="4059534" cy="276999"/>
          </a:xfrm>
          <a:prstGeom prst="rect">
            <a:avLst/>
          </a:prstGeom>
          <a:noFill/>
        </p:spPr>
        <p:txBody>
          <a:bodyPr wrap="square" rtlCol="0">
            <a:spAutoFit/>
          </a:bodyPr>
          <a:lstStyle/>
          <a:p>
            <a:pPr algn="r"/>
            <a:r>
              <a:rPr lang="en-AU" sz="1200" dirty="0">
                <a:solidFill>
                  <a:schemeClr val="bg1"/>
                </a:solidFill>
              </a:rPr>
              <a:t>Polson Enterprises 2006, p. 8</a:t>
            </a:r>
          </a:p>
        </p:txBody>
      </p:sp>
    </p:spTree>
    <p:extLst>
      <p:ext uri="{BB962C8B-B14F-4D97-AF65-F5344CB8AC3E}">
        <p14:creationId xmlns:p14="http://schemas.microsoft.com/office/powerpoint/2010/main" val="3465713092"/>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37239" y="204338"/>
            <a:ext cx="8258175" cy="647700"/>
          </a:xfrm>
        </p:spPr>
        <p:txBody>
          <a:bodyPr/>
          <a:lstStyle/>
          <a:p>
            <a:r>
              <a:rPr lang="en-AU" sz="2800" dirty="0"/>
              <a:t>Currency</a:t>
            </a:r>
          </a:p>
        </p:txBody>
      </p:sp>
      <p:sp>
        <p:nvSpPr>
          <p:cNvPr id="3" name="Rounded Rectangle 2"/>
          <p:cNvSpPr/>
          <p:nvPr/>
        </p:nvSpPr>
        <p:spPr bwMode="auto">
          <a:xfrm>
            <a:off x="472273" y="1597688"/>
            <a:ext cx="8119068" cy="2009670"/>
          </a:xfrm>
          <a:prstGeom prst="roundRect">
            <a:avLst/>
          </a:prstGeom>
          <a:solidFill>
            <a:srgbClr val="FFCC9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0" fontAlgn="base" latinLnBrk="0" hangingPunct="0">
              <a:lnSpc>
                <a:spcPct val="100000"/>
              </a:lnSpc>
              <a:spcBef>
                <a:spcPct val="0"/>
              </a:spcBef>
              <a:spcAft>
                <a:spcPct val="0"/>
              </a:spcAft>
              <a:buClrTx/>
              <a:buSzTx/>
              <a:buFont typeface="Courier New" panose="02070309020205020404" pitchFamily="49" charset="0"/>
              <a:buChar char="o"/>
              <a:tabLst/>
            </a:pPr>
            <a:r>
              <a:rPr kumimoji="0" lang="en-AU" sz="2000" b="0" i="0" u="none" strike="noStrike" cap="none" normalizeH="0" baseline="0" dirty="0">
                <a:ln>
                  <a:noFill/>
                </a:ln>
                <a:solidFill>
                  <a:schemeClr val="tx1"/>
                </a:solidFill>
                <a:effectLst/>
                <a:latin typeface="Arial" charset="0"/>
                <a:cs typeface="Arial" charset="0"/>
              </a:rPr>
              <a:t>When was the website</a:t>
            </a:r>
            <a:r>
              <a:rPr kumimoji="0" lang="en-AU" sz="2000" b="0" i="0" u="none" strike="noStrike" cap="none" normalizeH="0" dirty="0">
                <a:ln>
                  <a:noFill/>
                </a:ln>
                <a:solidFill>
                  <a:schemeClr val="tx1"/>
                </a:solidFill>
                <a:effectLst/>
                <a:latin typeface="Arial" charset="0"/>
                <a:cs typeface="Arial" charset="0"/>
              </a:rPr>
              <a:t> last revised, modified or updated?</a:t>
            </a:r>
          </a:p>
          <a:p>
            <a:pPr marL="342900" marR="0" indent="-342900" algn="l" defTabSz="914400" rtl="0" eaLnBrk="0" fontAlgn="base" latinLnBrk="0" hangingPunct="0">
              <a:lnSpc>
                <a:spcPct val="100000"/>
              </a:lnSpc>
              <a:spcBef>
                <a:spcPct val="0"/>
              </a:spcBef>
              <a:spcAft>
                <a:spcPct val="0"/>
              </a:spcAft>
              <a:buClrTx/>
              <a:buSzTx/>
              <a:buFont typeface="Courier New" panose="02070309020205020404" pitchFamily="49" charset="0"/>
              <a:buChar char="o"/>
              <a:tabLst/>
            </a:pPr>
            <a:r>
              <a:rPr lang="en-AU" sz="2000" baseline="0" dirty="0"/>
              <a:t>Is</a:t>
            </a:r>
            <a:r>
              <a:rPr lang="en-AU" sz="2000" dirty="0"/>
              <a:t> the site well-maintained?</a:t>
            </a:r>
          </a:p>
          <a:p>
            <a:pPr marL="342900" marR="0" indent="-342900" algn="l" defTabSz="914400" rtl="0" eaLnBrk="0" fontAlgn="base" latinLnBrk="0" hangingPunct="0">
              <a:lnSpc>
                <a:spcPct val="100000"/>
              </a:lnSpc>
              <a:spcBef>
                <a:spcPct val="0"/>
              </a:spcBef>
              <a:spcAft>
                <a:spcPct val="0"/>
              </a:spcAft>
              <a:buClrTx/>
              <a:buSzTx/>
              <a:buFont typeface="Courier New" panose="02070309020205020404" pitchFamily="49" charset="0"/>
              <a:buChar char="o"/>
              <a:tabLst/>
            </a:pPr>
            <a:r>
              <a:rPr kumimoji="0" lang="en-AU" sz="2000" b="0" i="0" u="none" strike="noStrike" cap="none" normalizeH="0" baseline="0" dirty="0">
                <a:ln>
                  <a:noFill/>
                </a:ln>
                <a:solidFill>
                  <a:schemeClr val="tx1"/>
                </a:solidFill>
                <a:effectLst/>
                <a:latin typeface="Arial" charset="0"/>
                <a:cs typeface="Arial" charset="0"/>
              </a:rPr>
              <a:t>-</a:t>
            </a:r>
            <a:r>
              <a:rPr kumimoji="0" lang="en-AU" sz="2000" b="0" i="0" u="none" strike="noStrike" cap="none" normalizeH="0" dirty="0">
                <a:ln>
                  <a:noFill/>
                </a:ln>
                <a:solidFill>
                  <a:schemeClr val="tx1"/>
                </a:solidFill>
                <a:effectLst/>
                <a:latin typeface="Arial" charset="0"/>
                <a:cs typeface="Arial" charset="0"/>
              </a:rPr>
              <a:t> Are the links current and working or do they lead to outdated pages and/or error messages?</a:t>
            </a:r>
            <a:endParaRPr kumimoji="0" lang="en-AU" sz="2000" b="0" i="0" u="none" strike="noStrike" cap="none" normalizeH="0" baseline="0" dirty="0">
              <a:ln>
                <a:noFill/>
              </a:ln>
              <a:solidFill>
                <a:schemeClr val="tx1"/>
              </a:solidFill>
              <a:effectLst/>
              <a:latin typeface="Arial" charset="0"/>
              <a:cs typeface="Arial" charset="0"/>
            </a:endParaRPr>
          </a:p>
        </p:txBody>
      </p:sp>
      <p:sp>
        <p:nvSpPr>
          <p:cNvPr id="4" name="TextBox 3"/>
          <p:cNvSpPr txBox="1"/>
          <p:nvPr/>
        </p:nvSpPr>
        <p:spPr>
          <a:xfrm>
            <a:off x="5174901" y="5868238"/>
            <a:ext cx="4059534" cy="276999"/>
          </a:xfrm>
          <a:prstGeom prst="rect">
            <a:avLst/>
          </a:prstGeom>
          <a:noFill/>
        </p:spPr>
        <p:txBody>
          <a:bodyPr wrap="square" rtlCol="0">
            <a:spAutoFit/>
          </a:bodyPr>
          <a:lstStyle/>
          <a:p>
            <a:r>
              <a:rPr lang="en-AU" sz="1200" dirty="0">
                <a:solidFill>
                  <a:schemeClr val="bg1"/>
                </a:solidFill>
              </a:rPr>
              <a:t>University Libraries, University of Maryland 2016</a:t>
            </a:r>
          </a:p>
        </p:txBody>
      </p:sp>
    </p:spTree>
    <p:extLst>
      <p:ext uri="{BB962C8B-B14F-4D97-AF65-F5344CB8AC3E}">
        <p14:creationId xmlns:p14="http://schemas.microsoft.com/office/powerpoint/2010/main" val="2836747477"/>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37239" y="204338"/>
            <a:ext cx="8258175" cy="647700"/>
          </a:xfrm>
        </p:spPr>
        <p:txBody>
          <a:bodyPr/>
          <a:lstStyle/>
          <a:p>
            <a:r>
              <a:rPr lang="en-AU" sz="2800" dirty="0"/>
              <a:t>Design, organization and ease of use</a:t>
            </a:r>
          </a:p>
        </p:txBody>
      </p:sp>
      <p:sp>
        <p:nvSpPr>
          <p:cNvPr id="3" name="Rounded Rectangle 2"/>
          <p:cNvSpPr/>
          <p:nvPr/>
        </p:nvSpPr>
        <p:spPr bwMode="auto">
          <a:xfrm>
            <a:off x="472273" y="1597688"/>
            <a:ext cx="8119068" cy="2009670"/>
          </a:xfrm>
          <a:prstGeom prst="roundRect">
            <a:avLst/>
          </a:prstGeom>
          <a:solidFill>
            <a:srgbClr val="A0FEC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0" fontAlgn="base" latinLnBrk="0" hangingPunct="0">
              <a:lnSpc>
                <a:spcPct val="100000"/>
              </a:lnSpc>
              <a:spcBef>
                <a:spcPct val="0"/>
              </a:spcBef>
              <a:spcAft>
                <a:spcPct val="0"/>
              </a:spcAft>
              <a:buClrTx/>
              <a:buSzTx/>
              <a:buFont typeface="Courier New" panose="02070309020205020404" pitchFamily="49" charset="0"/>
              <a:buChar char="o"/>
              <a:tabLst/>
            </a:pPr>
            <a:r>
              <a:rPr kumimoji="0" lang="en-AU" sz="2000" b="0" i="0" u="none" strike="noStrike" cap="none" normalizeH="0" baseline="0" dirty="0">
                <a:ln>
                  <a:noFill/>
                </a:ln>
                <a:solidFill>
                  <a:schemeClr val="tx1"/>
                </a:solidFill>
                <a:effectLst/>
                <a:latin typeface="Arial" charset="0"/>
                <a:cs typeface="Arial" charset="0"/>
              </a:rPr>
              <a:t>Is the website clearly organised and easy to read, use and navigate?</a:t>
            </a:r>
          </a:p>
          <a:p>
            <a:pPr marL="342900" marR="0" indent="-342900" algn="l" defTabSz="914400" rtl="0" eaLnBrk="0" fontAlgn="base" latinLnBrk="0" hangingPunct="0">
              <a:lnSpc>
                <a:spcPct val="100000"/>
              </a:lnSpc>
              <a:spcBef>
                <a:spcPct val="0"/>
              </a:spcBef>
              <a:spcAft>
                <a:spcPct val="0"/>
              </a:spcAft>
              <a:buClrTx/>
              <a:buSzTx/>
              <a:buFont typeface="Courier New" panose="02070309020205020404" pitchFamily="49" charset="0"/>
              <a:buChar char="o"/>
              <a:tabLst/>
            </a:pPr>
            <a:r>
              <a:rPr lang="en-AU" sz="2000" dirty="0"/>
              <a:t>Are there ‘Help’ or ‘Search Tips’ tabs available where appropriate?</a:t>
            </a:r>
          </a:p>
          <a:p>
            <a:pPr marL="342900" marR="0" indent="-342900" algn="l" defTabSz="914400" rtl="0" eaLnBrk="0" fontAlgn="base" latinLnBrk="0" hangingPunct="0">
              <a:lnSpc>
                <a:spcPct val="100000"/>
              </a:lnSpc>
              <a:spcBef>
                <a:spcPct val="0"/>
              </a:spcBef>
              <a:spcAft>
                <a:spcPct val="0"/>
              </a:spcAft>
              <a:buClrTx/>
              <a:buSzTx/>
              <a:buFont typeface="Courier New" panose="02070309020205020404" pitchFamily="49" charset="0"/>
              <a:buChar char="o"/>
              <a:tabLst/>
            </a:pPr>
            <a:r>
              <a:rPr kumimoji="0" lang="en-AU" sz="2000" b="0" i="0" u="none" strike="noStrike" cap="none" normalizeH="0" baseline="0" dirty="0">
                <a:ln>
                  <a:noFill/>
                </a:ln>
                <a:solidFill>
                  <a:schemeClr val="tx1"/>
                </a:solidFill>
                <a:effectLst/>
                <a:latin typeface="Arial" charset="0"/>
                <a:cs typeface="Arial" charset="0"/>
              </a:rPr>
              <a:t>If</a:t>
            </a:r>
            <a:r>
              <a:rPr kumimoji="0" lang="en-AU" sz="2000" b="0" i="0" u="none" strike="noStrike" cap="none" normalizeH="0" dirty="0">
                <a:ln>
                  <a:noFill/>
                </a:ln>
                <a:solidFill>
                  <a:schemeClr val="tx1"/>
                </a:solidFill>
                <a:effectLst/>
                <a:latin typeface="Arial" charset="0"/>
                <a:cs typeface="Arial" charset="0"/>
              </a:rPr>
              <a:t> the website is large, is a search capability provided? </a:t>
            </a:r>
          </a:p>
          <a:p>
            <a:pPr marL="800100" lvl="1" indent="-342900">
              <a:buFont typeface="Courier New" panose="02070309020205020404" pitchFamily="49" charset="0"/>
              <a:buChar char="o"/>
            </a:pPr>
            <a:r>
              <a:rPr lang="en-AU" sz="2000" baseline="0" dirty="0"/>
              <a:t>If</a:t>
            </a:r>
            <a:r>
              <a:rPr lang="en-AU" sz="2000" dirty="0"/>
              <a:t> so, is it easy to use?</a:t>
            </a:r>
            <a:endParaRPr kumimoji="0" lang="en-AU" sz="2000" b="0" i="0" u="none" strike="noStrike" cap="none" normalizeH="0" baseline="0" dirty="0">
              <a:ln>
                <a:noFill/>
              </a:ln>
              <a:solidFill>
                <a:schemeClr val="tx1"/>
              </a:solidFill>
              <a:effectLst/>
              <a:latin typeface="Arial" charset="0"/>
              <a:cs typeface="Arial" charset="0"/>
            </a:endParaRPr>
          </a:p>
        </p:txBody>
      </p:sp>
      <p:sp>
        <p:nvSpPr>
          <p:cNvPr id="4" name="TextBox 3"/>
          <p:cNvSpPr txBox="1"/>
          <p:nvPr/>
        </p:nvSpPr>
        <p:spPr>
          <a:xfrm>
            <a:off x="5084466" y="6018963"/>
            <a:ext cx="4059534" cy="276999"/>
          </a:xfrm>
          <a:prstGeom prst="rect">
            <a:avLst/>
          </a:prstGeom>
          <a:noFill/>
        </p:spPr>
        <p:txBody>
          <a:bodyPr wrap="square" rtlCol="0">
            <a:spAutoFit/>
          </a:bodyPr>
          <a:lstStyle/>
          <a:p>
            <a:r>
              <a:rPr lang="en-AU" sz="1200" dirty="0">
                <a:solidFill>
                  <a:schemeClr val="bg1"/>
                </a:solidFill>
              </a:rPr>
              <a:t>University Libraries, University of Maryland 2016</a:t>
            </a:r>
          </a:p>
        </p:txBody>
      </p:sp>
    </p:spTree>
    <p:extLst>
      <p:ext uri="{BB962C8B-B14F-4D97-AF65-F5344CB8AC3E}">
        <p14:creationId xmlns:p14="http://schemas.microsoft.com/office/powerpoint/2010/main" val="259990943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37239" y="204338"/>
            <a:ext cx="8258175" cy="647700"/>
          </a:xfrm>
        </p:spPr>
        <p:txBody>
          <a:bodyPr/>
          <a:lstStyle/>
          <a:p>
            <a:r>
              <a:rPr lang="en-AU" sz="2800" dirty="0"/>
              <a:t>Content</a:t>
            </a:r>
          </a:p>
        </p:txBody>
      </p:sp>
      <p:sp>
        <p:nvSpPr>
          <p:cNvPr id="3" name="Rounded Rectangle 2"/>
          <p:cNvSpPr/>
          <p:nvPr/>
        </p:nvSpPr>
        <p:spPr bwMode="auto">
          <a:xfrm>
            <a:off x="376346" y="852038"/>
            <a:ext cx="8119068" cy="5387988"/>
          </a:xfrm>
          <a:prstGeom prst="roundRect">
            <a:avLst/>
          </a:prstGeom>
          <a:solidFill>
            <a:srgbClr val="DDFEB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0" fontAlgn="base" latinLnBrk="0" hangingPunct="0">
              <a:lnSpc>
                <a:spcPct val="100000"/>
              </a:lnSpc>
              <a:spcBef>
                <a:spcPct val="0"/>
              </a:spcBef>
              <a:spcAft>
                <a:spcPct val="0"/>
              </a:spcAft>
              <a:buClrTx/>
              <a:buSzTx/>
              <a:buFont typeface="Courier New" panose="02070309020205020404" pitchFamily="49" charset="0"/>
              <a:buChar char="o"/>
              <a:tabLst/>
            </a:pPr>
            <a:r>
              <a:rPr kumimoji="0" lang="en-AU" sz="2000" b="0" i="0" u="none" strike="noStrike" cap="none" normalizeH="0" baseline="0" dirty="0">
                <a:ln>
                  <a:noFill/>
                </a:ln>
                <a:solidFill>
                  <a:schemeClr val="tx1"/>
                </a:solidFill>
                <a:effectLst/>
                <a:latin typeface="Arial" charset="0"/>
                <a:cs typeface="Arial" charset="0"/>
              </a:rPr>
              <a:t>Does</a:t>
            </a:r>
            <a:r>
              <a:rPr kumimoji="0" lang="en-AU" sz="2000" b="0" i="0" u="none" strike="noStrike" cap="none" normalizeH="0" dirty="0">
                <a:ln>
                  <a:noFill/>
                </a:ln>
                <a:solidFill>
                  <a:schemeClr val="tx1"/>
                </a:solidFill>
                <a:effectLst/>
                <a:latin typeface="Arial" charset="0"/>
                <a:cs typeface="Arial" charset="0"/>
              </a:rPr>
              <a:t> the site have a substantial amount of significant, interesting text and visual content for its target audience?</a:t>
            </a:r>
          </a:p>
          <a:p>
            <a:pPr marL="800100" lvl="1" indent="-342900">
              <a:buFont typeface="Courier New" panose="02070309020205020404" pitchFamily="49" charset="0"/>
              <a:buChar char="o"/>
            </a:pPr>
            <a:r>
              <a:rPr lang="en-AU" sz="1600" baseline="0" dirty="0"/>
              <a:t>Does</a:t>
            </a:r>
            <a:r>
              <a:rPr lang="en-AU" sz="1600" dirty="0"/>
              <a:t> it have better content than its competitors?</a:t>
            </a:r>
            <a:br>
              <a:rPr lang="en-AU" sz="1600" dirty="0"/>
            </a:br>
            <a:endParaRPr lang="en-AU" sz="1600" dirty="0"/>
          </a:p>
          <a:p>
            <a:pPr marL="342900" indent="-342900">
              <a:buFont typeface="Courier New" panose="02070309020205020404" pitchFamily="49" charset="0"/>
              <a:buChar char="o"/>
            </a:pPr>
            <a:r>
              <a:rPr kumimoji="0" lang="en-AU" sz="2000" b="0" i="0" u="none" strike="noStrike" cap="none" normalizeH="0" baseline="0" dirty="0">
                <a:ln>
                  <a:noFill/>
                </a:ln>
                <a:solidFill>
                  <a:schemeClr val="tx1"/>
                </a:solidFill>
                <a:effectLst/>
                <a:latin typeface="Arial" charset="0"/>
                <a:cs typeface="Arial" charset="0"/>
              </a:rPr>
              <a:t>Is</a:t>
            </a:r>
            <a:r>
              <a:rPr kumimoji="0" lang="en-AU" sz="2000" b="0" i="0" u="none" strike="noStrike" cap="none" normalizeH="0" dirty="0">
                <a:ln>
                  <a:noFill/>
                </a:ln>
                <a:solidFill>
                  <a:schemeClr val="tx1"/>
                </a:solidFill>
                <a:effectLst/>
                <a:latin typeface="Arial" charset="0"/>
                <a:cs typeface="Arial" charset="0"/>
              </a:rPr>
              <a:t> the content frequently updated?</a:t>
            </a:r>
          </a:p>
          <a:p>
            <a:pPr marL="800100" lvl="1" indent="-342900">
              <a:buFont typeface="Courier New" panose="02070309020205020404" pitchFamily="49" charset="0"/>
              <a:buChar char="o"/>
            </a:pPr>
            <a:r>
              <a:rPr lang="en-AU" sz="1600" baseline="0" dirty="0"/>
              <a:t>Are</a:t>
            </a:r>
            <a:r>
              <a:rPr lang="en-AU" sz="1600" dirty="0"/>
              <a:t> the old items archived?</a:t>
            </a:r>
            <a:br>
              <a:rPr lang="en-AU" sz="1600" dirty="0"/>
            </a:br>
            <a:endParaRPr lang="en-AU" sz="1600" dirty="0"/>
          </a:p>
          <a:p>
            <a:pPr marL="342900" indent="-342900">
              <a:buFont typeface="Courier New" panose="02070309020205020404" pitchFamily="49" charset="0"/>
              <a:buChar char="o"/>
            </a:pPr>
            <a:r>
              <a:rPr lang="en-AU" sz="2000" dirty="0"/>
              <a:t>Is there a ‘Print’ button available for documents that need to be printed? </a:t>
            </a:r>
            <a:br>
              <a:rPr lang="en-AU" sz="2000" dirty="0"/>
            </a:br>
            <a:endParaRPr lang="en-AU" sz="2000" dirty="0"/>
          </a:p>
          <a:p>
            <a:pPr marL="342900" indent="-342900">
              <a:buFont typeface="Courier New" panose="02070309020205020404" pitchFamily="49" charset="0"/>
              <a:buChar char="o"/>
            </a:pPr>
            <a:r>
              <a:rPr kumimoji="0" lang="en-AU" sz="2000" b="0" i="0" u="none" strike="noStrike" cap="none" normalizeH="0" baseline="0" dirty="0">
                <a:ln>
                  <a:noFill/>
                </a:ln>
                <a:solidFill>
                  <a:schemeClr val="tx1"/>
                </a:solidFill>
                <a:effectLst/>
              </a:rPr>
              <a:t>Does the site provide balanced, objective or factual information?</a:t>
            </a:r>
          </a:p>
          <a:p>
            <a:pPr marL="800100" lvl="1" indent="-342900">
              <a:buFont typeface="Courier New" panose="02070309020205020404" pitchFamily="49" charset="0"/>
              <a:buChar char="o"/>
            </a:pPr>
            <a:r>
              <a:rPr lang="en-AU" sz="1600" dirty="0"/>
              <a:t>Does the site provide subjective, editorial or opinion statement?</a:t>
            </a:r>
          </a:p>
          <a:p>
            <a:pPr marL="800100" lvl="1" indent="-342900">
              <a:buFont typeface="Courier New" panose="02070309020205020404" pitchFamily="49" charset="0"/>
              <a:buChar char="o"/>
            </a:pPr>
            <a:r>
              <a:rPr kumimoji="0" lang="en-AU" sz="1600" b="0" i="0" u="none" strike="noStrike" cap="none" normalizeH="0" baseline="0" dirty="0">
                <a:ln>
                  <a:noFill/>
                </a:ln>
                <a:solidFill>
                  <a:schemeClr val="tx1"/>
                </a:solidFill>
                <a:effectLst/>
              </a:rPr>
              <a:t>Is</a:t>
            </a:r>
            <a:r>
              <a:rPr kumimoji="0" lang="en-AU" sz="1600" b="0" i="0" u="none" strike="noStrike" cap="none" normalizeH="0" dirty="0">
                <a:ln>
                  <a:noFill/>
                </a:ln>
                <a:solidFill>
                  <a:schemeClr val="tx1"/>
                </a:solidFill>
                <a:effectLst/>
              </a:rPr>
              <a:t> the site a forum for personal, political or ideological bias?</a:t>
            </a:r>
            <a:br>
              <a:rPr kumimoji="0" lang="en-AU" sz="1600" b="0" i="0" u="none" strike="noStrike" cap="none" normalizeH="0" dirty="0">
                <a:ln>
                  <a:noFill/>
                </a:ln>
                <a:solidFill>
                  <a:schemeClr val="tx1"/>
                </a:solidFill>
                <a:effectLst/>
              </a:rPr>
            </a:br>
            <a:endParaRPr kumimoji="0" lang="en-AU" sz="1600" b="0" i="0" u="none" strike="noStrike" cap="none" normalizeH="0" dirty="0">
              <a:ln>
                <a:noFill/>
              </a:ln>
              <a:solidFill>
                <a:schemeClr val="tx1"/>
              </a:solidFill>
              <a:effectLst/>
            </a:endParaRPr>
          </a:p>
          <a:p>
            <a:pPr marL="342900" indent="-342900">
              <a:buFont typeface="Courier New" panose="02070309020205020404" pitchFamily="49" charset="0"/>
              <a:buChar char="o"/>
            </a:pPr>
            <a:r>
              <a:rPr lang="en-AU" sz="2000" baseline="0" dirty="0"/>
              <a:t>Is the point of view presented in a direct manner, or is it presented in an unbalanced and unreasonable way?</a:t>
            </a:r>
            <a:endParaRPr kumimoji="0" lang="en-AU" sz="2000" b="0" i="0" u="none" strike="noStrike" cap="none" normalizeH="0" baseline="0" dirty="0">
              <a:ln>
                <a:noFill/>
              </a:ln>
              <a:solidFill>
                <a:schemeClr val="tx1"/>
              </a:solidFill>
              <a:effectLst/>
            </a:endParaRPr>
          </a:p>
        </p:txBody>
      </p:sp>
      <p:sp>
        <p:nvSpPr>
          <p:cNvPr id="4" name="TextBox 3"/>
          <p:cNvSpPr txBox="1"/>
          <p:nvPr/>
        </p:nvSpPr>
        <p:spPr>
          <a:xfrm>
            <a:off x="3727939" y="6370655"/>
            <a:ext cx="5817995" cy="276999"/>
          </a:xfrm>
          <a:prstGeom prst="rect">
            <a:avLst/>
          </a:prstGeom>
          <a:noFill/>
        </p:spPr>
        <p:txBody>
          <a:bodyPr wrap="square" rtlCol="0">
            <a:spAutoFit/>
          </a:bodyPr>
          <a:lstStyle/>
          <a:p>
            <a:r>
              <a:rPr lang="en-AU" sz="1200" dirty="0">
                <a:solidFill>
                  <a:schemeClr val="bg1"/>
                </a:solidFill>
              </a:rPr>
              <a:t>Polson Enterprises 2006; University Libraries, University of Maryland 2016</a:t>
            </a:r>
          </a:p>
        </p:txBody>
      </p:sp>
    </p:spTree>
    <p:extLst>
      <p:ext uri="{BB962C8B-B14F-4D97-AF65-F5344CB8AC3E}">
        <p14:creationId xmlns:p14="http://schemas.microsoft.com/office/powerpoint/2010/main" val="2059910245"/>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37239" y="204338"/>
            <a:ext cx="8258175" cy="647700"/>
          </a:xfrm>
        </p:spPr>
        <p:txBody>
          <a:bodyPr/>
          <a:lstStyle/>
          <a:p>
            <a:r>
              <a:rPr lang="en-AU" sz="2800" dirty="0"/>
              <a:t>References</a:t>
            </a:r>
          </a:p>
        </p:txBody>
      </p:sp>
      <p:sp>
        <p:nvSpPr>
          <p:cNvPr id="3" name="TextBox 2"/>
          <p:cNvSpPr txBox="1"/>
          <p:nvPr/>
        </p:nvSpPr>
        <p:spPr>
          <a:xfrm>
            <a:off x="562708" y="1115367"/>
            <a:ext cx="7932706" cy="2308324"/>
          </a:xfrm>
          <a:prstGeom prst="rect">
            <a:avLst/>
          </a:prstGeom>
          <a:noFill/>
        </p:spPr>
        <p:txBody>
          <a:bodyPr wrap="square" rtlCol="0">
            <a:spAutoFit/>
          </a:bodyPr>
          <a:lstStyle/>
          <a:p>
            <a:r>
              <a:rPr lang="en-AU" sz="1600" dirty="0"/>
              <a:t>Illinois State University 2010, ‘English 351 website critiques’, viewed 5 January 2017, http://English.illinoisstate.edu/kalmbach/351/course/reviews.html.</a:t>
            </a:r>
          </a:p>
          <a:p>
            <a:endParaRPr lang="en-AU" sz="1600" dirty="0"/>
          </a:p>
          <a:p>
            <a:r>
              <a:rPr lang="en-AU" sz="1600" dirty="0"/>
              <a:t>Polson Enterprises 2006, ‘Website review procedure: web site critique, web site evaluation for site design and for competitive intelligence’, viewed 5 January 2017, http://www.vortualpet.com/industry/howto/wsreview.htm.</a:t>
            </a:r>
          </a:p>
          <a:p>
            <a:endParaRPr lang="en-AU" sz="1600" dirty="0"/>
          </a:p>
          <a:p>
            <a:r>
              <a:rPr lang="en-AU" sz="1600" dirty="0"/>
              <a:t>University of Maryland 2014, ‘Evaluating web sites’, viewed 5 January 2017, http://www.lib.umd.edu/tl/guides/evaluating-web.</a:t>
            </a:r>
          </a:p>
        </p:txBody>
      </p:sp>
    </p:spTree>
    <p:extLst>
      <p:ext uri="{BB962C8B-B14F-4D97-AF65-F5344CB8AC3E}">
        <p14:creationId xmlns:p14="http://schemas.microsoft.com/office/powerpoint/2010/main" val="3562385791"/>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75393c30e8adec86dd992a70397a6f80ab2962"/>
  <p:tag name="ISPRING_RESOURCE_PATHS_HASH_PRESENTER" val="b960ede41df22765fdbdf3da6df3ddc31db4d345"/>
  <p:tag name="ISPRING_UUID" val="{B6369A31-01C5-4C0A-8BDB-9121146B5D7C}"/>
  <p:tag name="ISPRING_PROJECT_FOLDER_UPDATED" val="1"/>
  <p:tag name="ARTICULATE_PROJECT_OPEN" val="0"/>
  <p:tag name="ISPRING_SCREEN_RECS_UPDATED" val="C:\Users\loniea\Dropbox\7. EASS Div\ELILT project\2 Language proficiency\Not sure\How to critique a website\How to critique a website"/>
  <p:tag name="ISPRING_RESOURCE_FOLDER" val="C:\Users\loniea\Dropbox\7. EASS Div\ELILT project\2 Language proficiency\Not sure\How to critique a website\How to critique a website"/>
  <p:tag name="ISPRING_PRESENTATION_PATH" val="C:\Users\loniea\Dropbox\7. EASS Div\ELILT project\2 Language proficiency\Not sure\How to critique a website\How to critique a website.pptx"/>
</p:tagLst>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7459</TotalTime>
  <Words>1395</Words>
  <Application>Microsoft Office PowerPoint</Application>
  <PresentationFormat>On-screen Show (4:3)</PresentationFormat>
  <Paragraphs>82</Paragraphs>
  <Slides>7</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Courier New</vt:lpstr>
      <vt:lpstr>Blank Presentation</vt:lpstr>
      <vt:lpstr>How to critique a website COMM2079</vt:lpstr>
      <vt:lpstr>PowerPoint Presentation</vt:lpstr>
      <vt:lpstr>PowerPoint Presentation</vt:lpstr>
      <vt:lpstr>PowerPoint Presentation</vt:lpstr>
      <vt:lpstr>PowerPoint Presentation</vt:lpstr>
      <vt:lpstr>PowerPoint Presentation</vt:lpstr>
      <vt:lpstr>PowerPoint Presentation</vt:lpstr>
    </vt:vector>
  </TitlesOfParts>
  <Company>Edmund Boey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Edmund Boey</dc:creator>
  <cp:lastModifiedBy>Anne Lonie</cp:lastModifiedBy>
  <cp:revision>591</cp:revision>
  <cp:lastPrinted>2011-11-18T03:36:14Z</cp:lastPrinted>
  <dcterms:created xsi:type="dcterms:W3CDTF">2012-06-21T06:49:01Z</dcterms:created>
  <dcterms:modified xsi:type="dcterms:W3CDTF">2019-06-06T04:36:37Z</dcterms:modified>
</cp:coreProperties>
</file>