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1" r:id="rId2"/>
    <p:sldId id="319" r:id="rId3"/>
    <p:sldId id="329" r:id="rId4"/>
    <p:sldId id="314" r:id="rId5"/>
    <p:sldId id="331" r:id="rId6"/>
    <p:sldId id="315" r:id="rId7"/>
    <p:sldId id="316" r:id="rId8"/>
    <p:sldId id="320" r:id="rId9"/>
    <p:sldId id="321" r:id="rId10"/>
    <p:sldId id="322" r:id="rId11"/>
    <p:sldId id="323" r:id="rId12"/>
    <p:sldId id="325" r:id="rId13"/>
    <p:sldId id="324" r:id="rId14"/>
    <p:sldId id="326" r:id="rId15"/>
    <p:sldId id="327" r:id="rId16"/>
    <p:sldId id="328" r:id="rId17"/>
    <p:sldId id="332" r:id="rId18"/>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8"/>
    <a:srgbClr val="00349C"/>
    <a:srgbClr val="133399"/>
    <a:srgbClr val="17509F"/>
    <a:srgbClr val="0251A1"/>
    <a:srgbClr val="1729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8475" autoAdjust="0"/>
  </p:normalViewPr>
  <p:slideViewPr>
    <p:cSldViewPr snapToGrid="0">
      <p:cViewPr varScale="1">
        <p:scale>
          <a:sx n="115" d="100"/>
          <a:sy n="115" d="100"/>
        </p:scale>
        <p:origin x="684" y="10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This presentation</a:t>
            </a:r>
            <a:r>
              <a:rPr lang="en-US" baseline="0" dirty="0"/>
              <a:t> focuses on Assessment 1 which is a comparative study. The presentation focuses on the task, the structure of the task, the three genres that you have to produce in your task and examples as well as the rationale component. It is important that you understand the requirements of the task before you begin doing it. If you do not understand what is required, it would be a good idea to consult your tutor.</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Email:</a:t>
            </a:r>
            <a:r>
              <a:rPr lang="en-AU" baseline="0" dirty="0"/>
              <a:t> Structure</a:t>
            </a:r>
          </a:p>
          <a:p>
            <a:endParaRPr lang="en-AU" baseline="0" dirty="0"/>
          </a:p>
          <a:p>
            <a:r>
              <a:rPr lang="en-AU" baseline="0" dirty="0"/>
              <a:t>As was highlighted in the earlier slide, the people whom you would write formal emails to are usually very busy and thus would appreciate the efficient use of their time. It is usually a good idea to get the message across upfront. One technique is to use the MADE structure. This is an acronym for Message, Action, Details and Evidence. This means you would identify yourself and state the message at the beginning of the email. Next you would specify what you or the recipient ought to do, i.e. the action. This will be followed by the details of the required action. Finally you will provide evidence where necessary. The structure for informal emails would depend on who the message is intended for and why it is being written. The structure of informal emails would also depend on how familiar you are with the recipient.</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3249535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Example:</a:t>
            </a:r>
            <a:r>
              <a:rPr lang="en-AU" baseline="0" dirty="0"/>
              <a:t> informal and formal emails</a:t>
            </a:r>
          </a:p>
          <a:p>
            <a:endParaRPr lang="en-AU" baseline="0" dirty="0"/>
          </a:p>
          <a:p>
            <a:r>
              <a:rPr lang="en-AU" baseline="0" dirty="0"/>
              <a:t>On this slide you can see two examples, one is an informal email and the other, a formal email. Observe the structure, tone and style of both the emails.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558475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Formal letter (250 words)</a:t>
            </a:r>
          </a:p>
          <a:p>
            <a:endParaRPr lang="en-AU" dirty="0"/>
          </a:p>
          <a:p>
            <a:r>
              <a:rPr lang="en-AU" dirty="0"/>
              <a:t>One</a:t>
            </a:r>
            <a:r>
              <a:rPr lang="en-AU" baseline="0" dirty="0"/>
              <a:t> of the tasks for this assessment is for you to write a formal letter of 250 words to Miss Smith, the Regional Manager in your organisation, to request for leave. Letters are often used in organisations to persuade others. One structure that is often used in persuasive documents is the AIDA which is the acronym for Attention, Interest, Desire and Action. You would begin the letter by evoking the reader’s attention. You would then try to maintain their interest in what you have to say and get them to read on. You would then motivate their desire to meet your request. Finally you would convince them to act upon your request. The tone and language employed in formal letters is formal and respectful.</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2537237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Components of formal letter</a:t>
            </a:r>
          </a:p>
          <a:p>
            <a:endParaRPr lang="en-AU" dirty="0"/>
          </a:p>
          <a:p>
            <a:r>
              <a:rPr lang="en-AU" dirty="0"/>
              <a:t>On this slide, you will see the different components of a</a:t>
            </a:r>
            <a:r>
              <a:rPr lang="en-AU" baseline="0" dirty="0"/>
              <a:t> formal letter in the left-hand column. In the right hand column you are provided with some explanation as to what these components comprise.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1515608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14: Components of formal letter (cont’d)</a:t>
            </a:r>
          </a:p>
          <a:p>
            <a:endParaRPr lang="en-AU" dirty="0"/>
          </a:p>
          <a:p>
            <a:r>
              <a:rPr lang="en-AU" dirty="0"/>
              <a:t>This is a continuation of the previous slide.</a:t>
            </a:r>
            <a:r>
              <a:rPr lang="en-AU" baseline="0" dirty="0"/>
              <a:t> Look at the different components of a formal letter and what they comprise. On the right side of the slide you will see different ways of ending the letter. This ranges from a continuum of informal to formal.</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992799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15:</a:t>
            </a:r>
            <a:r>
              <a:rPr lang="en-AU" baseline="0" dirty="0"/>
              <a:t> An example</a:t>
            </a:r>
          </a:p>
          <a:p>
            <a:endParaRPr lang="en-AU" baseline="0" dirty="0"/>
          </a:p>
          <a:p>
            <a:r>
              <a:rPr lang="en-AU" baseline="0" dirty="0"/>
              <a:t>The components highlighted in the previous two slides are illustrated in this example. How you close the letter depends on how you start. If you begin your letter with ‘Dear Sir/Madam’, then you would close it with ‘Yours faithfully’. However, if you begin with a name, for instance, ‘Dear Ms. Smith’, then you would close with ‘Yours sincerely’. ‘Yours truly’ works for either salutations.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2938401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16: Rationale (250 words)</a:t>
            </a:r>
          </a:p>
          <a:p>
            <a:endParaRPr lang="en-AU" dirty="0"/>
          </a:p>
          <a:p>
            <a:r>
              <a:rPr lang="en-AU" dirty="0"/>
              <a:t>Each of the three forms of communication you</a:t>
            </a:r>
            <a:r>
              <a:rPr lang="en-AU" baseline="0" dirty="0"/>
              <a:t> compose for this comparative study should include a rationale of 250 words. A rationale is an explanation of why you produced your communication in a particular manner. You have to specify what you had to consider when composing the different forms of communication and why. This should be guided by your research and readings on the different communication forms that you have to compose for this assessment. A rationale is a justification for doing something. It is not just a description of what your texts comprise. If you just list all the things you did, then you would not obtain good marks for this section. You have to highlight particular characteristics of the communication and why you composed it in this manner. Ensure that your communication forms are directed by characteristics highlighted in your readings. Do not forget to include the evidence or support for your discussion. A brief example has been provided on this slide to show you how the rationale should be written. </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2420694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17: References</a:t>
            </a:r>
          </a:p>
          <a:p>
            <a:endParaRPr lang="en-AU" dirty="0"/>
          </a:p>
          <a:p>
            <a:r>
              <a:rPr lang="en-AU" dirty="0"/>
              <a:t>The</a:t>
            </a:r>
            <a:r>
              <a:rPr lang="en-AU" baseline="0" dirty="0"/>
              <a:t> information shared in this presentation has been adapted from the texts identified on this slide. You are strongly encouraged to do the course readings first before you refer to other texts.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17</a:t>
            </a:fld>
            <a:endParaRPr lang="en-US"/>
          </a:p>
        </p:txBody>
      </p:sp>
    </p:spTree>
    <p:extLst>
      <p:ext uri="{BB962C8B-B14F-4D97-AF65-F5344CB8AC3E}">
        <p14:creationId xmlns:p14="http://schemas.microsoft.com/office/powerpoint/2010/main" val="250237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The task</a:t>
            </a:r>
          </a:p>
          <a:p>
            <a:endParaRPr lang="en-AU" dirty="0"/>
          </a:p>
          <a:p>
            <a:r>
              <a:rPr lang="en-AU" dirty="0"/>
              <a:t>This assessment</a:t>
            </a:r>
            <a:r>
              <a:rPr lang="en-AU" baseline="0" dirty="0"/>
              <a:t> is called a comparative study and the word limit is 1000 words. The weight for this assessment is 25% of the total grade for the course. For this assessment, you are required to research about the three genres or formats highlighted in the task. Then, using the principles identified in your research, you have to write to three different people: your best friend, your tutor and the Regional Manager. You are to write a text message to your best friend; an email to your tutor and a formal letter to the Regional Manager. The content for each of these formats are specified in Slide 4. It is important that you research about the principles of composing effective communication for each of these formats before you begin writing. You have to write a text message that is 160 characters long. The email should be written in 100 words, including the ‘To, From, Date and Subject’. The formal letter to the Regional Manager should be 200 words in length inclusive of the address, etc. Each form of communication must be accompanied by a rationale of 250 words. The rationale is an explanation about why you have composed your different forms of communication in the way you have. The rationale should include in-text references from your research and readings.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2288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Before you</a:t>
            </a:r>
            <a:r>
              <a:rPr lang="en-AU" baseline="0" dirty="0"/>
              <a:t> begin</a:t>
            </a:r>
          </a:p>
          <a:p>
            <a:endParaRPr lang="en-AU" baseline="0" dirty="0"/>
          </a:p>
          <a:p>
            <a:r>
              <a:rPr lang="en-AU" baseline="0" dirty="0"/>
              <a:t>It is strongly advised that you do your research early and read widely about the three different formats of communication highlighted in this assessment task. Identify what experts and scholars are saying about writing text messages, emails and formal letters. Use these characteristics to compose your own communication. Remember to relate these aspects to your rationale for writing each of these communication forms, the way you have.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182102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The scenario</a:t>
            </a:r>
          </a:p>
          <a:p>
            <a:endParaRPr lang="en-AU" dirty="0"/>
          </a:p>
          <a:p>
            <a:r>
              <a:rPr lang="en-AU" dirty="0"/>
              <a:t>Pretend</a:t>
            </a:r>
            <a:r>
              <a:rPr lang="en-AU" baseline="0" dirty="0"/>
              <a:t> that you are a human service worker working in a non-government human service organisation. You have only been in the position for two months. You have just received a phone call from a travel company to say you have just won a seven day trip to Rome leaving in three weeks. You have to communicate this message in different forms and format to your best friend, your tutor and Ms. Smith, the Regional Manager. You are extremely happy and can’t wait to text your best friend with the news. You are studying part-time at the university to become a social worker. You are expected to attend and participate in all your tutorials. However, if you go to Rome you will not be able to attend that week’s tutorial. You need to email </a:t>
            </a:r>
            <a:r>
              <a:rPr lang="en-AU" baseline="0" dirty="0" err="1"/>
              <a:t>Kumi</a:t>
            </a:r>
            <a:r>
              <a:rPr lang="en-AU" baseline="0" dirty="0"/>
              <a:t>, your Japanese tutor about this. You also have to take leave from work but you have not worked there long enough to accumulate the necessary annual leave. You have discussed this with your supervisor who has suggested that you write to Ms. Smith, the Regional Manager to request for leave. Be aware that you are writing to three different people who are located at three different points of the formality continuum. Be sure that you demonstrate this in your communication. For example, the way you text your best friend will be very different from the way you write to Ms. Smith.</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Layout</a:t>
            </a:r>
          </a:p>
          <a:p>
            <a:endParaRPr lang="en-AU" dirty="0"/>
          </a:p>
          <a:p>
            <a:r>
              <a:rPr lang="en-AU" dirty="0"/>
              <a:t>Do</a:t>
            </a:r>
            <a:r>
              <a:rPr lang="en-AU" baseline="0" dirty="0"/>
              <a:t> not forget to structure your assessment in the manner identified in this slide. Do write a brief introduction for your task. This is not the traditional introduction that you would be expected to write for your other academic assignments. In the introduction, you can briefly highlight the importance of effective communication in social work. You can also state something about how the content of the communication is often determined by factors such as who the recipient is and the format. Briefly introduce what the aim of the comparative study is. Next, present the text message to your friend. Provide the rationale or justification as to why you presented your text message in the manner you have. Use the information that you have derived from your research to justify your message. This should be followed by the email to your tutor and the rationale. Then you have to present the formal letter to Ms. Smith, the Regional Manager and the rationale for this. Your discussion should be completed with a conclusion. In this section you can reiterate the importance of writing effective communication and restate particular elements that the message composer would need to consider when attempting to communicate to different people in your discipline.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935921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Text messaging (160 characters)</a:t>
            </a:r>
          </a:p>
          <a:p>
            <a:endParaRPr lang="en-AU" dirty="0"/>
          </a:p>
          <a:p>
            <a:r>
              <a:rPr lang="en-AU" dirty="0"/>
              <a:t>The</a:t>
            </a:r>
            <a:r>
              <a:rPr lang="en-AU" baseline="0" dirty="0"/>
              <a:t> text message is a form of communication that takes place interactively. This means that you would be writing as if you are speaking to someone. This form of communication merges written and oral communication. The text message is characterised by particular features due to space restrictions. Elements such as abbreviations, acronyms and emoticons are commonly used in text messages. Misspelling is also common but this depends on who the recipient is. You wouldn’t misspell if you are texting someone of authority. Often the writer would use vocabulary that is only understood by the recipient. This too will depend on the recipient. The more familiar you are with someone, the more unique the vocabulary will be. Both the tone and language of the text message is informal.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712878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a:t>
            </a:r>
            <a:r>
              <a:rPr lang="en-AU" baseline="0" dirty="0"/>
              <a:t> 7: Some examples</a:t>
            </a:r>
          </a:p>
          <a:p>
            <a:endParaRPr lang="en-AU" baseline="0" dirty="0"/>
          </a:p>
          <a:p>
            <a:r>
              <a:rPr lang="en-AU" baseline="0" dirty="0"/>
              <a:t>On this slide you will see some examples of text messages. Most of the characteristics identified in the previous slide can be observed in the examples.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64570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Email (100 words)</a:t>
            </a:r>
          </a:p>
          <a:p>
            <a:endParaRPr lang="en-AU" dirty="0"/>
          </a:p>
          <a:p>
            <a:r>
              <a:rPr lang="en-AU" dirty="0"/>
              <a:t>Although the writing style employed</a:t>
            </a:r>
            <a:r>
              <a:rPr lang="en-AU" baseline="0" dirty="0"/>
              <a:t> in an email is informal, this will depend on who the recipient is. In the diagram presented on this slide, you will notice that emails are located towards the end of the informal continuum. However, you are still </a:t>
            </a:r>
            <a:r>
              <a:rPr lang="en-AU" b="0" baseline="0" dirty="0"/>
              <a:t>required to employ a formal tone, style and language when you write to your tutors, course coordinators, program directors, supervisors, etc. Do ensure that you only write formal emails when you communicate with people of authority. Characteristics such as abbreviations, slang, colloquialism and jargons are common in emails. The email is very similar to verbal communication in that the writer would use first and second person pronouns, the present tense, etc. It is also written in unformatted plain text. You are expected to write </a:t>
            </a:r>
            <a:r>
              <a:rPr lang="en-AU" baseline="0" dirty="0"/>
              <a:t>your email in 100 words.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19515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Email : Formal vs informal</a:t>
            </a:r>
          </a:p>
          <a:p>
            <a:endParaRPr lang="en-AU" dirty="0"/>
          </a:p>
          <a:p>
            <a:r>
              <a:rPr lang="en-AU" dirty="0"/>
              <a:t>On this slide you will see two columns identifying</a:t>
            </a:r>
            <a:r>
              <a:rPr lang="en-AU" baseline="0" dirty="0"/>
              <a:t> the type of email you would send to particular people. If you have to communicate with any of the people identified in the left hand column under the ‘formal’ heading, you would have to write formal emails. The tone and style of a formal email is quite different from an informal email that you would send to family and friends. For instance, you cannot begin your email with a ‘Hi’ or use their first name unless the person you are writing to has given you permission to do so. It is always a good idea to use their title and family name. For example, you could begin your email with ‘Dear </a:t>
            </a:r>
            <a:r>
              <a:rPr lang="en-AU" baseline="0" dirty="0" err="1"/>
              <a:t>Dr.</a:t>
            </a:r>
            <a:r>
              <a:rPr lang="en-AU" baseline="0" dirty="0"/>
              <a:t> Buchanan’ or Dear </a:t>
            </a:r>
            <a:r>
              <a:rPr lang="en-AU" baseline="0" dirty="0" err="1"/>
              <a:t>Dr.</a:t>
            </a:r>
            <a:r>
              <a:rPr lang="en-AU" baseline="0" dirty="0"/>
              <a:t> Hudson. You would also have to be very clear by providing as many details as possible so that the recipient knows who you are and what you are writing about. Your Program Directors, Course Coordinators, Placement Supervisors and Tutors deal with many other students and may not be able to identify who you are unless you make this clear. Remember the people specified in the left hand column are all very busy and would appreciate the efficient use of their time.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796490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28088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5.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1971675"/>
            <a:ext cx="6903900" cy="1419225"/>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WELF1019: Assessment 1 – Comparative Study</a:t>
            </a:r>
            <a:br>
              <a:rPr lang="en-US" dirty="0"/>
            </a:br>
            <a:endParaRPr lang="en-US" dirty="0"/>
          </a:p>
        </p:txBody>
      </p:sp>
      <p:sp>
        <p:nvSpPr>
          <p:cNvPr id="13315" name="Rectangle 3"/>
          <p:cNvSpPr>
            <a:spLocks noGrp="1" noChangeArrowheads="1"/>
          </p:cNvSpPr>
          <p:nvPr>
            <p:ph type="subTitle" sz="quarter" idx="1"/>
          </p:nvPr>
        </p:nvSpPr>
        <p:spPr>
          <a:xfrm>
            <a:off x="1440000" y="3868737"/>
            <a:ext cx="6019800" cy="893763"/>
          </a:xfrm>
          <a:prstGeom prst="rect">
            <a:avLst/>
          </a:prstGeom>
          <a:noFill/>
        </p:spPr>
        <p:txBody>
          <a:bodyPr/>
          <a:lstStyle/>
          <a:p>
            <a:pPr eaLnBrk="1" hangingPunct="1"/>
            <a:r>
              <a:rPr lang="en-US" sz="2400" dirty="0">
                <a:latin typeface="Calibri" panose="020F0502020204030204" pitchFamily="34" charset="0"/>
                <a:cs typeface="Calibri" panose="020F0502020204030204" pitchFamily="34" charset="0"/>
              </a:rPr>
              <a:t>Dr. Shashi Nallaya</a:t>
            </a:r>
          </a:p>
          <a:p>
            <a:pPr eaLnBrk="1" hangingPunct="1"/>
            <a:endParaRPr lang="en-US" sz="2400" dirty="0">
              <a:latin typeface="Calibri" panose="020F0502020204030204" pitchFamily="34" charset="0"/>
              <a:cs typeface="Calibri" panose="020F0502020204030204" pitchFamily="34" charset="0"/>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email: Structure </a:t>
            </a:r>
          </a:p>
        </p:txBody>
      </p:sp>
      <p:sp>
        <p:nvSpPr>
          <p:cNvPr id="9" name="Text Placeholder 8"/>
          <p:cNvSpPr txBox="1">
            <a:spLocks noGrp="1"/>
          </p:cNvSpPr>
          <p:nvPr>
            <p:ph type="body" sz="quarter" idx="12"/>
          </p:nvPr>
        </p:nvSpPr>
        <p:spPr>
          <a:xfrm>
            <a:off x="323850" y="1028700"/>
            <a:ext cx="8115300" cy="4302716"/>
          </a:xfrm>
          <a:prstGeom prst="rect">
            <a:avLst/>
          </a:prstGeom>
          <a:noFill/>
        </p:spPr>
        <p:txBody>
          <a:bodyPr>
            <a:spAutoFit/>
          </a:bodyPr>
          <a:lstStyle/>
          <a:p>
            <a:pPr marL="171450" indent="-171450">
              <a:buFont typeface="Wingdings" panose="05000000000000000000" pitchFamily="2" charset="2"/>
              <a:buChar char="§"/>
              <a:defRPr/>
            </a:pPr>
            <a:endParaRPr lang="en-AU" sz="800" b="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defRPr/>
            </a:pPr>
            <a:r>
              <a:rPr lang="en-AU" sz="2000" b="0" dirty="0">
                <a:latin typeface="Calibri" panose="020F0502020204030204" pitchFamily="34" charset="0"/>
                <a:cs typeface="Calibri" panose="020F0502020204030204" pitchFamily="34" charset="0"/>
              </a:rPr>
              <a:t>Getting message upfront is usually the most suitable approach.</a:t>
            </a:r>
          </a:p>
          <a:p>
            <a:pPr marL="171450" indent="-171450">
              <a:buFont typeface="Wingdings" panose="05000000000000000000" pitchFamily="2" charset="2"/>
              <a:buChar char="§"/>
              <a:defRPr/>
            </a:pPr>
            <a:endParaRPr lang="en-AU" sz="800" b="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defRPr/>
            </a:pPr>
            <a:r>
              <a:rPr lang="en-AU" sz="2000" b="0" dirty="0">
                <a:latin typeface="Calibri" panose="020F0502020204030204" pitchFamily="34" charset="0"/>
                <a:cs typeface="Calibri" panose="020F0502020204030204" pitchFamily="34" charset="0"/>
              </a:rPr>
              <a:t>Consider using the MADE structure (Eunson 2012) for formal emails:</a:t>
            </a:r>
          </a:p>
          <a:p>
            <a:pPr marL="800100" lvl="1" indent="-342900">
              <a:buFont typeface="Courier New" panose="02070309020205020404" pitchFamily="49" charset="0"/>
              <a:buChar char="o"/>
              <a:defRPr/>
            </a:pPr>
            <a:r>
              <a:rPr lang="en-AU" sz="2000" dirty="0">
                <a:latin typeface="Calibri" panose="020F0502020204030204" pitchFamily="34" charset="0"/>
                <a:cs typeface="Calibri" panose="020F0502020204030204" pitchFamily="34" charset="0"/>
              </a:rPr>
              <a:t>	Message;</a:t>
            </a:r>
          </a:p>
          <a:p>
            <a:pPr marL="800100" lvl="1" indent="-342900">
              <a:buFont typeface="Courier New" panose="02070309020205020404" pitchFamily="49" charset="0"/>
              <a:buChar char="o"/>
              <a:defRPr/>
            </a:pPr>
            <a:r>
              <a:rPr lang="en-AU" sz="2000" dirty="0">
                <a:latin typeface="Calibri" panose="020F0502020204030204" pitchFamily="34" charset="0"/>
                <a:cs typeface="Calibri" panose="020F0502020204030204" pitchFamily="34" charset="0"/>
              </a:rPr>
              <a:t>	Action;</a:t>
            </a:r>
          </a:p>
          <a:p>
            <a:pPr marL="800100" lvl="1" indent="-342900">
              <a:buFont typeface="Courier New" panose="02070309020205020404" pitchFamily="49" charset="0"/>
              <a:buChar char="o"/>
              <a:defRPr/>
            </a:pPr>
            <a:r>
              <a:rPr lang="en-AU" sz="2000" dirty="0">
                <a:latin typeface="Calibri" panose="020F0502020204030204" pitchFamily="34" charset="0"/>
                <a:cs typeface="Calibri" panose="020F0502020204030204" pitchFamily="34" charset="0"/>
              </a:rPr>
              <a:t>	Details; and</a:t>
            </a:r>
          </a:p>
          <a:p>
            <a:pPr marL="800100" lvl="1" indent="-342900">
              <a:buFont typeface="Courier New" panose="02070309020205020404" pitchFamily="49" charset="0"/>
              <a:buChar char="o"/>
              <a:defRPr/>
            </a:pPr>
            <a:r>
              <a:rPr lang="en-AU" sz="2000" dirty="0">
                <a:latin typeface="Calibri" panose="020F0502020204030204" pitchFamily="34" charset="0"/>
                <a:cs typeface="Calibri" panose="020F0502020204030204" pitchFamily="34" charset="0"/>
              </a:rPr>
              <a:t>	Evidence.</a:t>
            </a:r>
          </a:p>
          <a:p>
            <a:pPr lvl="1">
              <a:defRPr/>
            </a:pPr>
            <a:endParaRPr lang="en-AU"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defRPr/>
            </a:pPr>
            <a:r>
              <a:rPr lang="en-AU" sz="2000" b="0" dirty="0">
                <a:latin typeface="Calibri" panose="020F0502020204030204" pitchFamily="34" charset="0"/>
                <a:cs typeface="Calibri" panose="020F0502020204030204" pitchFamily="34" charset="0"/>
              </a:rPr>
              <a:t>Structure for informal emails will depend on who the message is intended for (family, friends, colleagues, etc.), familiarity and reason for communication (inform, share, request, etc.).</a:t>
            </a:r>
          </a:p>
          <a:p>
            <a:pPr marL="1257300" lvl="2" indent="-342900">
              <a:buFont typeface="Wingdings" panose="05000000000000000000" pitchFamily="2" charset="2"/>
              <a:buChar char="§"/>
              <a:defRPr/>
            </a:pPr>
            <a:endParaRPr lang="en-AU" sz="2000" dirty="0">
              <a:latin typeface="+mn-lt"/>
            </a:endParaRPr>
          </a:p>
        </p:txBody>
      </p:sp>
    </p:spTree>
    <p:custDataLst>
      <p:tags r:id="rId1"/>
    </p:custDataLst>
    <p:extLst>
      <p:ext uri="{BB962C8B-B14F-4D97-AF65-F5344CB8AC3E}">
        <p14:creationId xmlns:p14="http://schemas.microsoft.com/office/powerpoint/2010/main" val="380685465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Example: informal and formal emails</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755650"/>
            <a:ext cx="3833812" cy="5381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2327" y="755650"/>
            <a:ext cx="4314986" cy="530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2590333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formal letter (250 words)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738" y="922338"/>
            <a:ext cx="7235825" cy="440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3484965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Components of formal letter</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325" y="1052513"/>
            <a:ext cx="749935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66944814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Components of formal letter (cont’d)</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sp>
        <p:nvSpPr>
          <p:cNvPr id="9" name="TextBox 8"/>
          <p:cNvSpPr txBox="1"/>
          <p:nvPr/>
        </p:nvSpPr>
        <p:spPr>
          <a:xfrm>
            <a:off x="1116013" y="934866"/>
            <a:ext cx="7200900" cy="923925"/>
          </a:xfrm>
          <a:prstGeom prst="rect">
            <a:avLst/>
          </a:prstGeom>
          <a:noFill/>
        </p:spPr>
        <p:txBody>
          <a:bodyPr>
            <a:spAutoFit/>
          </a:bodyPr>
          <a:lstStyle/>
          <a:p>
            <a:pPr marL="742950" lvl="1" indent="-285750">
              <a:buFont typeface="Wingdings" panose="05000000000000000000" pitchFamily="2" charset="2"/>
              <a:buChar char="§"/>
              <a:defRPr/>
            </a:pPr>
            <a:endParaRPr lang="en-AU" dirty="0">
              <a:latin typeface="+mn-lt"/>
            </a:endParaRPr>
          </a:p>
          <a:p>
            <a:pPr marL="742950" lvl="1" indent="-285750">
              <a:buFont typeface="Wingdings" panose="05000000000000000000" pitchFamily="2" charset="2"/>
              <a:buChar char="§"/>
              <a:defRPr/>
            </a:pPr>
            <a:endParaRPr lang="en-AU" dirty="0"/>
          </a:p>
          <a:p>
            <a:pPr>
              <a:defRPr/>
            </a:pPr>
            <a:endParaRPr lang="en-AU" dirty="0"/>
          </a:p>
        </p:txBody>
      </p:sp>
      <p:graphicFrame>
        <p:nvGraphicFramePr>
          <p:cNvPr id="10" name="Table 9"/>
          <p:cNvGraphicFramePr>
            <a:graphicFrameLocks noGrp="1"/>
          </p:cNvGraphicFramePr>
          <p:nvPr>
            <p:extLst>
              <p:ext uri="{D42A27DB-BD31-4B8C-83A1-F6EECF244321}">
                <p14:modId xmlns:p14="http://schemas.microsoft.com/office/powerpoint/2010/main" val="2209048525"/>
              </p:ext>
            </p:extLst>
          </p:nvPr>
        </p:nvGraphicFramePr>
        <p:xfrm>
          <a:off x="827088" y="791991"/>
          <a:ext cx="4897437" cy="4481080"/>
        </p:xfrm>
        <a:graphic>
          <a:graphicData uri="http://schemas.openxmlformats.org/drawingml/2006/table">
            <a:tbl>
              <a:tblPr firstRow="1" bandRow="1">
                <a:tableStyleId>{5C22544A-7EE6-4342-B048-85BDC9FD1C3A}</a:tableStyleId>
              </a:tblPr>
              <a:tblGrid>
                <a:gridCol w="1177269">
                  <a:extLst>
                    <a:ext uri="{9D8B030D-6E8A-4147-A177-3AD203B41FA5}">
                      <a16:colId xmlns:a16="http://schemas.microsoft.com/office/drawing/2014/main" val="20000"/>
                    </a:ext>
                  </a:extLst>
                </a:gridCol>
                <a:gridCol w="3720168">
                  <a:extLst>
                    <a:ext uri="{9D8B030D-6E8A-4147-A177-3AD203B41FA5}">
                      <a16:colId xmlns:a16="http://schemas.microsoft.com/office/drawing/2014/main" val="20001"/>
                    </a:ext>
                  </a:extLst>
                </a:gridCol>
              </a:tblGrid>
              <a:tr h="1188903">
                <a:tc>
                  <a:txBody>
                    <a:bodyPr/>
                    <a:lstStyle/>
                    <a:p>
                      <a:r>
                        <a:rPr lang="en-AU" sz="1800" b="0" dirty="0">
                          <a:solidFill>
                            <a:schemeClr val="tx1"/>
                          </a:solidFill>
                          <a:latin typeface="Calibri" panose="020F0502020204030204" pitchFamily="34" charset="0"/>
                          <a:cs typeface="Calibri" panose="020F0502020204030204" pitchFamily="34" charset="0"/>
                        </a:rPr>
                        <a:t>Subject line</a:t>
                      </a:r>
                    </a:p>
                  </a:txBody>
                  <a:tcPr marL="91457" marR="91457" marT="45727" marB="45727"/>
                </a:tc>
                <a:tc>
                  <a:txBody>
                    <a:bodyPr/>
                    <a:lstStyle/>
                    <a:p>
                      <a:r>
                        <a:rPr lang="en-AU" sz="1800" b="0" dirty="0">
                          <a:solidFill>
                            <a:schemeClr val="tx1"/>
                          </a:solidFill>
                          <a:latin typeface="Calibri" panose="020F0502020204030204" pitchFamily="34" charset="0"/>
                          <a:cs typeface="Calibri" panose="020F0502020204030204" pitchFamily="34" charset="0"/>
                        </a:rPr>
                        <a:t>A way of instantly telling the</a:t>
                      </a:r>
                      <a:r>
                        <a:rPr lang="en-AU" sz="1800" b="0" baseline="0" dirty="0">
                          <a:solidFill>
                            <a:schemeClr val="tx1"/>
                          </a:solidFill>
                          <a:latin typeface="Calibri" panose="020F0502020204030204" pitchFamily="34" charset="0"/>
                          <a:cs typeface="Calibri" panose="020F0502020204030204" pitchFamily="34" charset="0"/>
                        </a:rPr>
                        <a:t> reader what the letter is about. It is placed between the salutation and the body.</a:t>
                      </a:r>
                      <a:endParaRPr lang="en-AU" sz="1800" b="0" dirty="0">
                        <a:solidFill>
                          <a:schemeClr val="tx1"/>
                        </a:solidFill>
                        <a:latin typeface="Calibri" panose="020F0502020204030204" pitchFamily="34" charset="0"/>
                        <a:cs typeface="Calibri" panose="020F0502020204030204" pitchFamily="34" charset="0"/>
                      </a:endParaRPr>
                    </a:p>
                  </a:txBody>
                  <a:tcPr marL="91457" marR="91457" marT="45727" marB="45727"/>
                </a:tc>
                <a:extLst>
                  <a:ext uri="{0D108BD9-81ED-4DB2-BD59-A6C34878D82A}">
                    <a16:rowId xmlns:a16="http://schemas.microsoft.com/office/drawing/2014/main" val="10000"/>
                  </a:ext>
                </a:extLst>
              </a:tr>
              <a:tr h="1188903">
                <a:tc>
                  <a:txBody>
                    <a:bodyPr/>
                    <a:lstStyle/>
                    <a:p>
                      <a:r>
                        <a:rPr lang="en-AU" sz="1800" b="0" dirty="0">
                          <a:solidFill>
                            <a:schemeClr val="tx1"/>
                          </a:solidFill>
                          <a:latin typeface="Calibri" panose="020F0502020204030204" pitchFamily="34" charset="0"/>
                          <a:cs typeface="Calibri" panose="020F0502020204030204" pitchFamily="34" charset="0"/>
                        </a:rPr>
                        <a:t>Body of a letter</a:t>
                      </a:r>
                    </a:p>
                  </a:txBody>
                  <a:tcPr marL="91457" marR="91457" marT="45727" marB="45727"/>
                </a:tc>
                <a:tc>
                  <a:txBody>
                    <a:bodyPr/>
                    <a:lstStyle/>
                    <a:p>
                      <a:r>
                        <a:rPr lang="en-AU" sz="1800" b="0" dirty="0">
                          <a:solidFill>
                            <a:schemeClr val="tx1"/>
                          </a:solidFill>
                          <a:latin typeface="Calibri" panose="020F0502020204030204" pitchFamily="34" charset="0"/>
                          <a:cs typeface="Calibri" panose="020F0502020204030204" pitchFamily="34" charset="0"/>
                        </a:rPr>
                        <a:t>Contains the substance of communication.</a:t>
                      </a:r>
                      <a:r>
                        <a:rPr lang="en-AU" sz="1800" b="0" baseline="0" dirty="0">
                          <a:solidFill>
                            <a:schemeClr val="tx1"/>
                          </a:solidFill>
                          <a:latin typeface="Calibri" panose="020F0502020204030204" pitchFamily="34" charset="0"/>
                          <a:cs typeface="Calibri" panose="020F0502020204030204" pitchFamily="34" charset="0"/>
                        </a:rPr>
                        <a:t> Style and structure are largely determined by the kind of letter you are sending</a:t>
                      </a:r>
                      <a:endParaRPr lang="en-AU" sz="1800" b="0" dirty="0">
                        <a:solidFill>
                          <a:schemeClr val="tx1"/>
                        </a:solidFill>
                        <a:latin typeface="Calibri" panose="020F0502020204030204" pitchFamily="34" charset="0"/>
                        <a:cs typeface="Calibri" panose="020F0502020204030204" pitchFamily="34" charset="0"/>
                      </a:endParaRPr>
                    </a:p>
                  </a:txBody>
                  <a:tcPr marL="91457" marR="91457" marT="45727" marB="45727"/>
                </a:tc>
                <a:extLst>
                  <a:ext uri="{0D108BD9-81ED-4DB2-BD59-A6C34878D82A}">
                    <a16:rowId xmlns:a16="http://schemas.microsoft.com/office/drawing/2014/main" val="10001"/>
                  </a:ext>
                </a:extLst>
              </a:tr>
              <a:tr h="908179">
                <a:tc>
                  <a:txBody>
                    <a:bodyPr/>
                    <a:lstStyle/>
                    <a:p>
                      <a:r>
                        <a:rPr lang="en-AU" sz="1800" dirty="0">
                          <a:latin typeface="Calibri" panose="020F0502020204030204" pitchFamily="34" charset="0"/>
                          <a:cs typeface="Calibri" panose="020F0502020204030204" pitchFamily="34" charset="0"/>
                        </a:rPr>
                        <a:t>Close</a:t>
                      </a:r>
                    </a:p>
                  </a:txBody>
                  <a:tcPr marL="91457" marR="91457" marT="45727" marB="45727"/>
                </a:tc>
                <a:tc>
                  <a:txBody>
                    <a:bodyPr/>
                    <a:lstStyle/>
                    <a:p>
                      <a:r>
                        <a:rPr lang="en-AU" sz="1800" dirty="0">
                          <a:latin typeface="Calibri" panose="020F0502020204030204" pitchFamily="34" charset="0"/>
                          <a:cs typeface="Calibri" panose="020F0502020204030204" pitchFamily="34" charset="0"/>
                        </a:rPr>
                        <a:t>A</a:t>
                      </a:r>
                      <a:r>
                        <a:rPr lang="en-AU" sz="1800" baseline="0" dirty="0">
                          <a:latin typeface="Calibri" panose="020F0502020204030204" pitchFamily="34" charset="0"/>
                          <a:cs typeface="Calibri" panose="020F0502020204030204" pitchFamily="34" charset="0"/>
                        </a:rPr>
                        <a:t> complimentary way of terminating your letter with courtesy. This will vary according to the situation and the tone appropriate to the situation</a:t>
                      </a:r>
                      <a:endParaRPr lang="en-AU" sz="1800" dirty="0">
                        <a:latin typeface="Calibri" panose="020F0502020204030204" pitchFamily="34" charset="0"/>
                        <a:cs typeface="Calibri" panose="020F0502020204030204" pitchFamily="34" charset="0"/>
                      </a:endParaRPr>
                    </a:p>
                  </a:txBody>
                  <a:tcPr marL="91457" marR="91457" marT="45727" marB="45727"/>
                </a:tc>
                <a:extLst>
                  <a:ext uri="{0D108BD9-81ED-4DB2-BD59-A6C34878D82A}">
                    <a16:rowId xmlns:a16="http://schemas.microsoft.com/office/drawing/2014/main" val="10002"/>
                  </a:ext>
                </a:extLst>
              </a:tr>
              <a:tr h="914540">
                <a:tc>
                  <a:txBody>
                    <a:bodyPr/>
                    <a:lstStyle/>
                    <a:p>
                      <a:r>
                        <a:rPr lang="en-AU" sz="1800" dirty="0">
                          <a:latin typeface="Calibri" panose="020F0502020204030204" pitchFamily="34" charset="0"/>
                          <a:cs typeface="Calibri" panose="020F0502020204030204" pitchFamily="34" charset="0"/>
                        </a:rPr>
                        <a:t>Signature block</a:t>
                      </a:r>
                    </a:p>
                  </a:txBody>
                  <a:tcPr marL="91457" marR="91457" marT="45727" marB="45727"/>
                </a:tc>
                <a:tc>
                  <a:txBody>
                    <a:bodyPr/>
                    <a:lstStyle/>
                    <a:p>
                      <a:r>
                        <a:rPr lang="en-AU" sz="1800" dirty="0">
                          <a:latin typeface="Calibri" panose="020F0502020204030204" pitchFamily="34" charset="0"/>
                          <a:cs typeface="Calibri" panose="020F0502020204030204" pitchFamily="34" charset="0"/>
                        </a:rPr>
                        <a:t>Contains writer’s signature</a:t>
                      </a:r>
                    </a:p>
                  </a:txBody>
                  <a:tcPr marL="91457" marR="91457" marT="45727" marB="45727"/>
                </a:tc>
                <a:extLst>
                  <a:ext uri="{0D108BD9-81ED-4DB2-BD59-A6C34878D82A}">
                    <a16:rowId xmlns:a16="http://schemas.microsoft.com/office/drawing/2014/main" val="10003"/>
                  </a:ext>
                </a:extLst>
              </a:tr>
            </a:tbl>
          </a:graphicData>
        </a:graphic>
      </p:graphicFrame>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5663" y="718966"/>
            <a:ext cx="2455862" cy="417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011863" y="4895678"/>
            <a:ext cx="2379662" cy="307975"/>
          </a:xfrm>
          <a:prstGeom prst="rect">
            <a:avLst/>
          </a:prstGeom>
          <a:noFill/>
        </p:spPr>
        <p:txBody>
          <a:bodyPr>
            <a:spAutoFit/>
          </a:bodyPr>
          <a:lstStyle/>
          <a:p>
            <a:pPr>
              <a:defRPr/>
            </a:pPr>
            <a:r>
              <a:rPr lang="en-AU" sz="1400" dirty="0">
                <a:latin typeface="+mn-lt"/>
              </a:rPr>
              <a:t>(Eunson 2012, p. 26)</a:t>
            </a:r>
          </a:p>
        </p:txBody>
      </p:sp>
    </p:spTree>
    <p:custDataLst>
      <p:tags r:id="rId1"/>
    </p:custDataLst>
    <p:extLst>
      <p:ext uri="{BB962C8B-B14F-4D97-AF65-F5344CB8AC3E}">
        <p14:creationId xmlns:p14="http://schemas.microsoft.com/office/powerpoint/2010/main" val="35318996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formal letter: An Example</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pic>
        <p:nvPicPr>
          <p:cNvPr id="717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623" y="752474"/>
            <a:ext cx="3825501" cy="513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bwMode="auto">
          <a:xfrm>
            <a:off x="250825" y="1666876"/>
            <a:ext cx="1609725" cy="514349"/>
          </a:xfrm>
          <a:prstGeom prst="wedgeRectCallout">
            <a:avLst>
              <a:gd name="adj1" fmla="val 110528"/>
              <a:gd name="adj2" fmla="val -1157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Date the letter was written</a:t>
            </a:r>
          </a:p>
        </p:txBody>
      </p:sp>
      <p:sp>
        <p:nvSpPr>
          <p:cNvPr id="9" name="Rectangular Callout 8"/>
          <p:cNvSpPr/>
          <p:nvPr/>
        </p:nvSpPr>
        <p:spPr bwMode="auto">
          <a:xfrm>
            <a:off x="6438900" y="1476376"/>
            <a:ext cx="1543050" cy="514349"/>
          </a:xfrm>
          <a:prstGeom prst="wedgeRectCallout">
            <a:avLst>
              <a:gd name="adj1" fmla="val -235030"/>
              <a:gd name="adj2" fmla="val 8769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Recipient's details</a:t>
            </a:r>
          </a:p>
        </p:txBody>
      </p:sp>
      <p:sp>
        <p:nvSpPr>
          <p:cNvPr id="2" name="Rectangular Callout 1"/>
          <p:cNvSpPr/>
          <p:nvPr/>
        </p:nvSpPr>
        <p:spPr bwMode="auto">
          <a:xfrm>
            <a:off x="250825" y="909639"/>
            <a:ext cx="1609725" cy="690562"/>
          </a:xfrm>
          <a:prstGeom prst="wedgeRectCallout">
            <a:avLst>
              <a:gd name="adj1" fmla="val 105519"/>
              <a:gd name="adj2" fmla="val 3462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Your contact information</a:t>
            </a:r>
          </a:p>
        </p:txBody>
      </p:sp>
      <p:sp>
        <p:nvSpPr>
          <p:cNvPr id="11" name="Rectangular Callout 10"/>
          <p:cNvSpPr/>
          <p:nvPr/>
        </p:nvSpPr>
        <p:spPr bwMode="auto">
          <a:xfrm>
            <a:off x="250825" y="2305050"/>
            <a:ext cx="1609725" cy="1219200"/>
          </a:xfrm>
          <a:prstGeom prst="wedgeRectCallout">
            <a:avLst>
              <a:gd name="adj1" fmla="val 111120"/>
              <a:gd name="adj2" fmla="val -243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Sometimes in big organisations</a:t>
            </a:r>
            <a:r>
              <a:rPr kumimoji="0" lang="en-AU" sz="1400" b="0" i="0" u="none" strike="noStrike" cap="none" normalizeH="0" dirty="0">
                <a:ln>
                  <a:noFill/>
                </a:ln>
                <a:solidFill>
                  <a:schemeClr val="tx1"/>
                </a:solidFill>
                <a:effectLst/>
                <a:latin typeface="Calibri" panose="020F0502020204030204" pitchFamily="34" charset="0"/>
                <a:cs typeface="Calibri" panose="020F0502020204030204" pitchFamily="34" charset="0"/>
              </a:rPr>
              <a:t> </a:t>
            </a: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the mail is opened by an assistant so it is good to specify</a:t>
            </a:r>
          </a:p>
        </p:txBody>
      </p:sp>
      <p:sp>
        <p:nvSpPr>
          <p:cNvPr id="12" name="Rectangular Callout 11"/>
          <p:cNvSpPr/>
          <p:nvPr/>
        </p:nvSpPr>
        <p:spPr bwMode="auto">
          <a:xfrm>
            <a:off x="6438900" y="2152650"/>
            <a:ext cx="1543050" cy="552450"/>
          </a:xfrm>
          <a:prstGeom prst="wedgeRectCallout">
            <a:avLst>
              <a:gd name="adj1" fmla="val -235648"/>
              <a:gd name="adj2" fmla="val 6422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Salutation</a:t>
            </a:r>
          </a:p>
        </p:txBody>
      </p:sp>
      <p:sp>
        <p:nvSpPr>
          <p:cNvPr id="13" name="Rectangular Callout 12"/>
          <p:cNvSpPr/>
          <p:nvPr/>
        </p:nvSpPr>
        <p:spPr bwMode="auto">
          <a:xfrm>
            <a:off x="6438900" y="2805905"/>
            <a:ext cx="1543050" cy="514350"/>
          </a:xfrm>
          <a:prstGeom prst="wedgeRectCallout">
            <a:avLst>
              <a:gd name="adj1" fmla="val -189969"/>
              <a:gd name="adj2" fmla="val -2638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Subject</a:t>
            </a:r>
          </a:p>
        </p:txBody>
      </p:sp>
      <p:sp>
        <p:nvSpPr>
          <p:cNvPr id="14" name="Rectangular Callout 13"/>
          <p:cNvSpPr/>
          <p:nvPr/>
        </p:nvSpPr>
        <p:spPr bwMode="auto">
          <a:xfrm>
            <a:off x="6438900" y="3724275"/>
            <a:ext cx="1543050" cy="504825"/>
          </a:xfrm>
          <a:prstGeom prst="wedgeRectCallout">
            <a:avLst>
              <a:gd name="adj1" fmla="val -93055"/>
              <a:gd name="adj2" fmla="val 212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Close</a:t>
            </a:r>
          </a:p>
        </p:txBody>
      </p:sp>
      <p:sp>
        <p:nvSpPr>
          <p:cNvPr id="15" name="Rectangular Callout 14"/>
          <p:cNvSpPr/>
          <p:nvPr/>
        </p:nvSpPr>
        <p:spPr bwMode="auto">
          <a:xfrm>
            <a:off x="457200" y="4333875"/>
            <a:ext cx="1666875" cy="828675"/>
          </a:xfrm>
          <a:prstGeom prst="wedgeRectCallout">
            <a:avLst>
              <a:gd name="adj1" fmla="val 90596"/>
              <a:gd name="adj2" fmla="val -764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Sign off with signature, full name and title </a:t>
            </a:r>
          </a:p>
        </p:txBody>
      </p:sp>
      <p:sp>
        <p:nvSpPr>
          <p:cNvPr id="5" name="TextBox 4"/>
          <p:cNvSpPr txBox="1"/>
          <p:nvPr/>
        </p:nvSpPr>
        <p:spPr>
          <a:xfrm>
            <a:off x="6124575" y="4667250"/>
            <a:ext cx="2552700" cy="738664"/>
          </a:xfrm>
          <a:prstGeom prst="rect">
            <a:avLst/>
          </a:prstGeom>
          <a:solidFill>
            <a:schemeClr val="bg2">
              <a:lumMod val="20000"/>
              <a:lumOff val="80000"/>
            </a:schemeClr>
          </a:solidFill>
          <a:ln w="19050">
            <a:solidFill>
              <a:schemeClr val="tx1"/>
            </a:solidFill>
          </a:ln>
        </p:spPr>
        <p:txBody>
          <a:bodyPr wrap="square" rtlCol="0">
            <a:spAutoFit/>
          </a:bodyPr>
          <a:lstStyle/>
          <a:p>
            <a:r>
              <a:rPr lang="en-AU" sz="1400" dirty="0">
                <a:latin typeface="Calibri" panose="020F0502020204030204" pitchFamily="34" charset="0"/>
                <a:cs typeface="Calibri" panose="020F0502020204030204" pitchFamily="34" charset="0"/>
              </a:rPr>
              <a:t>Dear Sir/Madam: Yours faithfully</a:t>
            </a:r>
          </a:p>
          <a:p>
            <a:r>
              <a:rPr lang="en-AU" sz="1400" dirty="0">
                <a:latin typeface="Calibri" panose="020F0502020204030204" pitchFamily="34" charset="0"/>
                <a:cs typeface="Calibri" panose="020F0502020204030204" pitchFamily="34" charset="0"/>
              </a:rPr>
              <a:t>Dear Ms. Smith: Yours sincerely</a:t>
            </a:r>
          </a:p>
          <a:p>
            <a:r>
              <a:rPr lang="en-AU" sz="1400" dirty="0">
                <a:latin typeface="Calibri" panose="020F0502020204030204" pitchFamily="34" charset="0"/>
                <a:cs typeface="Calibri" panose="020F0502020204030204" pitchFamily="34" charset="0"/>
              </a:rPr>
              <a:t>Yours truly works for either</a:t>
            </a:r>
          </a:p>
        </p:txBody>
      </p:sp>
    </p:spTree>
    <p:custDataLst>
      <p:tags r:id="rId1"/>
    </p:custDataLst>
    <p:extLst>
      <p:ext uri="{BB962C8B-B14F-4D97-AF65-F5344CB8AC3E}">
        <p14:creationId xmlns:p14="http://schemas.microsoft.com/office/powerpoint/2010/main" val="39389951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rationale (250 words each)</a:t>
            </a:r>
          </a:p>
        </p:txBody>
      </p:sp>
      <p:sp>
        <p:nvSpPr>
          <p:cNvPr id="4" name="Text Placeholder 3"/>
          <p:cNvSpPr>
            <a:spLocks noGrp="1"/>
          </p:cNvSpPr>
          <p:nvPr>
            <p:ph type="body" sz="quarter" idx="12"/>
          </p:nvPr>
        </p:nvSpPr>
        <p:spPr>
          <a:xfrm>
            <a:off x="323850" y="1028700"/>
            <a:ext cx="8115300" cy="3952875"/>
          </a:xfrm>
        </p:spPr>
        <p:txBody>
          <a:bodyPr/>
          <a:lstStyle/>
          <a:p>
            <a:pPr marL="342900" indent="-342900">
              <a:buFont typeface="Arial" panose="020B0604020202020204" pitchFamily="34" charset="0"/>
              <a:buChar char="•"/>
            </a:pPr>
            <a:r>
              <a:rPr lang="en-AU" b="0" dirty="0">
                <a:latin typeface="Calibri" panose="020F0502020204030204" pitchFamily="34" charset="0"/>
                <a:cs typeface="Calibri" panose="020F0502020204030204" pitchFamily="34" charset="0"/>
              </a:rPr>
              <a:t>An explanation of why you composed your texts (text message, email, letter) in manner that you have.</a:t>
            </a:r>
          </a:p>
          <a:p>
            <a:endParaRPr lang="en-AU" b="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AU" b="0" dirty="0">
                <a:latin typeface="Calibri" panose="020F0502020204030204" pitchFamily="34" charset="0"/>
                <a:cs typeface="Calibri" panose="020F0502020204030204" pitchFamily="34" charset="0"/>
              </a:rPr>
              <a:t>An explanation of what you had to consider and why when composing your texts (guided by your research and readings).</a:t>
            </a:r>
          </a:p>
          <a:p>
            <a:endParaRPr lang="en-AU" b="0" dirty="0">
              <a:latin typeface="Calibri" panose="020F0502020204030204" pitchFamily="34" charset="0"/>
              <a:cs typeface="Calibri" panose="020F0502020204030204" pitchFamily="34" charset="0"/>
            </a:endParaRPr>
          </a:p>
        </p:txBody>
      </p:sp>
      <p:sp>
        <p:nvSpPr>
          <p:cNvPr id="5" name="TextBox 4"/>
          <p:cNvSpPr txBox="1"/>
          <p:nvPr/>
        </p:nvSpPr>
        <p:spPr>
          <a:xfrm>
            <a:off x="457200" y="2933700"/>
            <a:ext cx="8239125" cy="2585323"/>
          </a:xfrm>
          <a:prstGeom prst="rect">
            <a:avLst/>
          </a:prstGeom>
          <a:solidFill>
            <a:schemeClr val="accent2">
              <a:lumMod val="20000"/>
              <a:lumOff val="80000"/>
            </a:schemeClr>
          </a:solidFill>
          <a:ln w="19050">
            <a:solidFill>
              <a:schemeClr val="tx1"/>
            </a:solidFill>
          </a:ln>
        </p:spPr>
        <p:txBody>
          <a:bodyPr wrap="square" rtlCol="0">
            <a:spAutoFit/>
          </a:bodyPr>
          <a:lstStyle/>
          <a:p>
            <a:r>
              <a:rPr lang="en-AU" sz="1800" dirty="0">
                <a:latin typeface="Calibri" panose="020F0502020204030204" pitchFamily="34" charset="0"/>
                <a:cs typeface="Calibri" panose="020F0502020204030204" pitchFamily="34" charset="0"/>
              </a:rPr>
              <a:t>Example</a:t>
            </a:r>
          </a:p>
          <a:p>
            <a:endParaRPr lang="en-AU" sz="1800" dirty="0">
              <a:latin typeface="Calibri" panose="020F0502020204030204" pitchFamily="34" charset="0"/>
              <a:cs typeface="Calibri" panose="020F0502020204030204" pitchFamily="34" charset="0"/>
            </a:endParaRPr>
          </a:p>
          <a:p>
            <a:pPr algn="just"/>
            <a:r>
              <a:rPr lang="en-AU" sz="1800" dirty="0">
                <a:latin typeface="Calibri" panose="020F0502020204030204" pitchFamily="34" charset="0"/>
                <a:cs typeface="Calibri" panose="020F0502020204030204" pitchFamily="34" charset="0"/>
              </a:rPr>
              <a:t>The text message in this assignment is short and concise as only 160 characters are allowed when sending </a:t>
            </a:r>
            <a:r>
              <a:rPr lang="en-AU" sz="1800" dirty="0" err="1">
                <a:latin typeface="Calibri" panose="020F0502020204030204" pitchFamily="34" charset="0"/>
                <a:cs typeface="Calibri" panose="020F0502020204030204" pitchFamily="34" charset="0"/>
              </a:rPr>
              <a:t>SMSes</a:t>
            </a:r>
            <a:r>
              <a:rPr lang="en-AU" sz="1800" dirty="0">
                <a:latin typeface="Calibri" panose="020F0502020204030204" pitchFamily="34" charset="0"/>
                <a:cs typeface="Calibri" panose="020F0502020204030204" pitchFamily="34" charset="0"/>
              </a:rPr>
              <a:t> (a reference here would be good). Furthermore, according to </a:t>
            </a:r>
            <a:r>
              <a:rPr lang="en-AU" sz="1800" dirty="0" err="1">
                <a:latin typeface="Calibri" panose="020F0502020204030204" pitchFamily="34" charset="0"/>
                <a:cs typeface="Calibri" panose="020F0502020204030204" pitchFamily="34" charset="0"/>
              </a:rPr>
              <a:t>Tagg</a:t>
            </a:r>
            <a:r>
              <a:rPr lang="en-AU" sz="1800" dirty="0">
                <a:latin typeface="Calibri" panose="020F0502020204030204" pitchFamily="34" charset="0"/>
                <a:cs typeface="Calibri" panose="020F0502020204030204" pitchFamily="34" charset="0"/>
              </a:rPr>
              <a:t> (2012) often text messages are used for convenience by busy people on the go. The reason emoticons and abbreviations have been used in the text above is because the writer is busy juggling work as well as studies and does not have the time to compose lengthy messages. Moreover, text messages are not free and cost money (Baron 2008). Thus it is important to keep the message short. </a:t>
            </a:r>
          </a:p>
        </p:txBody>
      </p:sp>
    </p:spTree>
    <p:custDataLst>
      <p:tags r:id="rId1"/>
    </p:custDataLst>
    <p:extLst>
      <p:ext uri="{BB962C8B-B14F-4D97-AF65-F5344CB8AC3E}">
        <p14:creationId xmlns:p14="http://schemas.microsoft.com/office/powerpoint/2010/main" val="30967626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txBox="1">
            <a:spLocks noGrp="1"/>
          </p:cNvSpPr>
          <p:nvPr>
            <p:ph type="body" sz="quarter" idx="12"/>
          </p:nvPr>
        </p:nvSpPr>
        <p:spPr>
          <a:xfrm>
            <a:off x="323850" y="1028700"/>
            <a:ext cx="8115300" cy="2289858"/>
          </a:xfrm>
          <a:prstGeom prst="rect">
            <a:avLst/>
          </a:prstGeom>
          <a:solidFill>
            <a:schemeClr val="bg1"/>
          </a:solidFill>
          <a:ln>
            <a:solidFill>
              <a:schemeClr val="tx1"/>
            </a:solidFill>
          </a:ln>
        </p:spPr>
        <p:txBody>
          <a:bodyPr>
            <a:spAutoFit/>
          </a:bodyPr>
          <a:lstStyle/>
          <a:p>
            <a:pPr>
              <a:defRPr/>
            </a:pPr>
            <a:r>
              <a:rPr lang="en-AU" sz="1400" b="0" dirty="0">
                <a:latin typeface="+mn-lt"/>
              </a:rPr>
              <a:t>References</a:t>
            </a:r>
          </a:p>
          <a:p>
            <a:pPr>
              <a:defRPr/>
            </a:pPr>
            <a:endParaRPr lang="en-AU" sz="1400" b="0" dirty="0">
              <a:latin typeface="+mn-lt"/>
            </a:endParaRPr>
          </a:p>
          <a:p>
            <a:pPr>
              <a:defRPr/>
            </a:pPr>
            <a:r>
              <a:rPr lang="en-AU" sz="1400" b="0" dirty="0">
                <a:latin typeface="+mn-lt"/>
              </a:rPr>
              <a:t>Baron, NS 2008, </a:t>
            </a:r>
            <a:r>
              <a:rPr lang="en-AU" sz="1400" b="0" i="1" dirty="0">
                <a:latin typeface="+mn-lt"/>
              </a:rPr>
              <a:t>Always on language in an online and mobile world</a:t>
            </a:r>
            <a:r>
              <a:rPr lang="en-AU" sz="1400" b="0" dirty="0">
                <a:latin typeface="+mn-lt"/>
              </a:rPr>
              <a:t>, Oxford University Press, Oxford.</a:t>
            </a:r>
          </a:p>
          <a:p>
            <a:pPr>
              <a:defRPr/>
            </a:pPr>
            <a:endParaRPr lang="en-AU" sz="1400" b="0" dirty="0">
              <a:latin typeface="+mn-lt"/>
            </a:endParaRPr>
          </a:p>
          <a:p>
            <a:pPr>
              <a:defRPr/>
            </a:pPr>
            <a:r>
              <a:rPr lang="en-AU" sz="1400" b="0" dirty="0">
                <a:latin typeface="+mn-lt"/>
              </a:rPr>
              <a:t>Eunson, B 2012, </a:t>
            </a:r>
            <a:r>
              <a:rPr lang="en-AU" sz="1400" b="0" i="1" dirty="0">
                <a:latin typeface="+mn-lt"/>
              </a:rPr>
              <a:t>Communicating in the 21</a:t>
            </a:r>
            <a:r>
              <a:rPr lang="en-AU" sz="1400" b="0" i="1" baseline="30000" dirty="0">
                <a:latin typeface="+mn-lt"/>
              </a:rPr>
              <a:t>st</a:t>
            </a:r>
            <a:r>
              <a:rPr lang="en-AU" sz="1400" b="0" i="1" dirty="0">
                <a:latin typeface="+mn-lt"/>
              </a:rPr>
              <a:t> century</a:t>
            </a:r>
            <a:r>
              <a:rPr lang="en-AU" sz="1400" b="0" dirty="0">
                <a:latin typeface="+mn-lt"/>
              </a:rPr>
              <a:t>, 3</a:t>
            </a:r>
            <a:r>
              <a:rPr lang="en-AU" sz="1400" b="0" baseline="30000" dirty="0">
                <a:latin typeface="+mn-lt"/>
              </a:rPr>
              <a:t>rd</a:t>
            </a:r>
            <a:r>
              <a:rPr lang="en-AU" sz="1400" b="0" dirty="0">
                <a:latin typeface="+mn-lt"/>
              </a:rPr>
              <a:t> edn, John Wiley, Milton, Queensland.</a:t>
            </a:r>
          </a:p>
          <a:p>
            <a:pPr>
              <a:defRPr/>
            </a:pPr>
            <a:endParaRPr lang="en-AU" sz="1400" b="0" dirty="0">
              <a:latin typeface="+mn-lt"/>
            </a:endParaRPr>
          </a:p>
          <a:p>
            <a:pPr>
              <a:defRPr/>
            </a:pPr>
            <a:r>
              <a:rPr lang="en-AU" sz="1400" b="0" dirty="0">
                <a:latin typeface="+mn-lt"/>
              </a:rPr>
              <a:t>Tagg, C 2012, The discourse of text messaging analysis of SMS communication, Continuum International, London. </a:t>
            </a:r>
          </a:p>
        </p:txBody>
      </p:sp>
    </p:spTree>
    <p:custDataLst>
      <p:tags r:id="rId1"/>
    </p:custDataLst>
    <p:extLst>
      <p:ext uri="{BB962C8B-B14F-4D97-AF65-F5344CB8AC3E}">
        <p14:creationId xmlns:p14="http://schemas.microsoft.com/office/powerpoint/2010/main" val="39052416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task</a:t>
            </a:r>
          </a:p>
        </p:txBody>
      </p:sp>
      <p:sp>
        <p:nvSpPr>
          <p:cNvPr id="4" name="Text Placeholder 3"/>
          <p:cNvSpPr>
            <a:spLocks noGrp="1"/>
          </p:cNvSpPr>
          <p:nvPr>
            <p:ph type="body" sz="quarter" idx="12"/>
          </p:nvPr>
        </p:nvSpPr>
        <p:spPr>
          <a:xfrm>
            <a:off x="323849" y="1028700"/>
            <a:ext cx="8448676" cy="3952875"/>
          </a:xfrm>
        </p:spPr>
        <p:txBody>
          <a:bodyPr/>
          <a:lstStyle/>
          <a:p>
            <a:endParaRPr lang="en-AU" dirty="0"/>
          </a:p>
        </p:txBody>
      </p:sp>
      <p:sp>
        <p:nvSpPr>
          <p:cNvPr id="5" name="Down Arrow Callout 4"/>
          <p:cNvSpPr/>
          <p:nvPr/>
        </p:nvSpPr>
        <p:spPr>
          <a:xfrm>
            <a:off x="1042988" y="1133475"/>
            <a:ext cx="7273925" cy="1338263"/>
          </a:xfrm>
          <a:prstGeom prst="downArrow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chemeClr val="tx1"/>
                </a:solidFill>
                <a:latin typeface="Calibri" panose="020F0502020204030204" pitchFamily="34" charset="0"/>
                <a:cs typeface="Calibri" panose="020F0502020204030204" pitchFamily="34" charset="0"/>
              </a:rPr>
              <a:t>Research and write a message to three (3) different people</a:t>
            </a:r>
          </a:p>
          <a:p>
            <a:pPr algn="ctr">
              <a:defRPr/>
            </a:pPr>
            <a:r>
              <a:rPr lang="en-AU" sz="2000" dirty="0">
                <a:solidFill>
                  <a:schemeClr val="tx1"/>
                </a:solidFill>
                <a:latin typeface="Calibri" panose="020F0502020204030204" pitchFamily="34" charset="0"/>
                <a:cs typeface="Calibri" panose="020F0502020204030204" pitchFamily="34" charset="0"/>
              </a:rPr>
              <a:t> in three(3) different genres (formats)</a:t>
            </a:r>
          </a:p>
        </p:txBody>
      </p:sp>
      <p:sp>
        <p:nvSpPr>
          <p:cNvPr id="7" name="Down Arrow Callout 6"/>
          <p:cNvSpPr/>
          <p:nvPr/>
        </p:nvSpPr>
        <p:spPr>
          <a:xfrm>
            <a:off x="1044575" y="2473325"/>
            <a:ext cx="7272338" cy="863600"/>
          </a:xfrm>
          <a:prstGeom prst="downArrow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chemeClr val="tx1"/>
                </a:solidFill>
                <a:latin typeface="Calibri" panose="020F0502020204030204" pitchFamily="34" charset="0"/>
                <a:cs typeface="Calibri" panose="020F0502020204030204" pitchFamily="34" charset="0"/>
              </a:rPr>
              <a:t>The formats are: a text message, an email and a formal letter </a:t>
            </a:r>
          </a:p>
        </p:txBody>
      </p:sp>
      <p:sp>
        <p:nvSpPr>
          <p:cNvPr id="8" name="Down Arrow Callout 7"/>
          <p:cNvSpPr/>
          <p:nvPr/>
        </p:nvSpPr>
        <p:spPr>
          <a:xfrm>
            <a:off x="1044575" y="3359150"/>
            <a:ext cx="7272338" cy="865188"/>
          </a:xfrm>
          <a:prstGeom prst="downArrowCallou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chemeClr val="tx1"/>
                </a:solidFill>
                <a:latin typeface="Calibri" panose="020F0502020204030204" pitchFamily="34" charset="0"/>
                <a:cs typeface="Calibri" panose="020F0502020204030204" pitchFamily="34" charset="0"/>
              </a:rPr>
              <a:t>Research about composing effective communication in these formats</a:t>
            </a:r>
          </a:p>
        </p:txBody>
      </p:sp>
      <p:sp>
        <p:nvSpPr>
          <p:cNvPr id="9" name="Down Arrow Callout 8"/>
          <p:cNvSpPr/>
          <p:nvPr/>
        </p:nvSpPr>
        <p:spPr>
          <a:xfrm>
            <a:off x="1042988" y="4246563"/>
            <a:ext cx="7273925" cy="1198562"/>
          </a:xfrm>
          <a:prstGeom prst="downArrowCallout">
            <a:avLst>
              <a:gd name="adj1" fmla="val 25000"/>
              <a:gd name="adj2" fmla="val 25000"/>
              <a:gd name="adj3" fmla="val 25000"/>
              <a:gd name="adj4" fmla="val 6815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chemeClr val="tx1"/>
                </a:solidFill>
                <a:latin typeface="Calibri" panose="020F0502020204030204" pitchFamily="34" charset="0"/>
                <a:cs typeface="Calibri" panose="020F0502020204030204" pitchFamily="34" charset="0"/>
              </a:rPr>
              <a:t>Incorporate the information to write each piece of text: text message (160 characters); email (100 words including To, From, Date, Subject); letter (250 words including address, etc.)</a:t>
            </a:r>
          </a:p>
        </p:txBody>
      </p:sp>
      <p:sp>
        <p:nvSpPr>
          <p:cNvPr id="10" name="Down Arrow Callout 9"/>
          <p:cNvSpPr/>
          <p:nvPr/>
        </p:nvSpPr>
        <p:spPr>
          <a:xfrm>
            <a:off x="1042988" y="5445125"/>
            <a:ext cx="7273925" cy="863600"/>
          </a:xfrm>
          <a:prstGeom prst="down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2000" dirty="0">
                <a:solidFill>
                  <a:schemeClr val="tx1"/>
                </a:solidFill>
                <a:latin typeface="Calibri" panose="020F0502020204030204" pitchFamily="34" charset="0"/>
                <a:cs typeface="Calibri" panose="020F0502020204030204" pitchFamily="34" charset="0"/>
              </a:rPr>
              <a:t>Write a rationale for each (250 words - justification) with references</a:t>
            </a:r>
          </a:p>
        </p:txBody>
      </p:sp>
    </p:spTree>
    <p:custDataLst>
      <p:tags r:id="rId1"/>
    </p:custDataLst>
    <p:extLst>
      <p:ext uri="{BB962C8B-B14F-4D97-AF65-F5344CB8AC3E}">
        <p14:creationId xmlns:p14="http://schemas.microsoft.com/office/powerpoint/2010/main" val="998903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style.rotation</p:attrName>
                                        </p:attrNameLst>
                                      </p:cBhvr>
                                      <p:tavLst>
                                        <p:tav tm="0">
                                          <p:val>
                                            <p:fltVal val="90"/>
                                          </p:val>
                                        </p:tav>
                                        <p:tav tm="100000">
                                          <p:val>
                                            <p:fltVal val="0"/>
                                          </p:val>
                                        </p:tav>
                                      </p:tavLst>
                                    </p:anim>
                                    <p:animEffect transition="in" filter="fade">
                                      <p:cBhvr>
                                        <p:cTn id="3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Before you begin</a:t>
            </a:r>
          </a:p>
        </p:txBody>
      </p:sp>
      <p:sp>
        <p:nvSpPr>
          <p:cNvPr id="2" name="TextBox 1"/>
          <p:cNvSpPr txBox="1"/>
          <p:nvPr/>
        </p:nvSpPr>
        <p:spPr>
          <a:xfrm>
            <a:off x="485775" y="1047750"/>
            <a:ext cx="8305800" cy="4524315"/>
          </a:xfrm>
          <a:prstGeom prst="rect">
            <a:avLst/>
          </a:prstGeom>
          <a:noFill/>
        </p:spPr>
        <p:txBody>
          <a:bodyPr wrap="square" rtlCol="0">
            <a:spAutoFit/>
          </a:bodyPr>
          <a:lstStyle/>
          <a:p>
            <a:pPr marL="342900" indent="-342900">
              <a:buFont typeface="Arial" panose="020B0604020202020204" pitchFamily="34" charset="0"/>
              <a:buChar char="•"/>
            </a:pPr>
            <a:r>
              <a:rPr lang="en-AU" dirty="0">
                <a:latin typeface="Calibri" panose="020F0502020204030204" pitchFamily="34" charset="0"/>
                <a:cs typeface="Calibri" panose="020F0502020204030204" pitchFamily="34" charset="0"/>
              </a:rPr>
              <a:t>Do your research and read widely.</a:t>
            </a:r>
          </a:p>
          <a:p>
            <a:endParaRPr lang="en-AU"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AU" dirty="0">
                <a:latin typeface="Calibri" panose="020F0502020204030204" pitchFamily="34" charset="0"/>
                <a:cs typeface="Calibri" panose="020F0502020204030204" pitchFamily="34" charset="0"/>
              </a:rPr>
              <a:t>Find out what the experts/scholars are saying about writing text messages, emails and formal letters.</a:t>
            </a:r>
          </a:p>
          <a:p>
            <a:pPr marL="342900" indent="-342900">
              <a:buFont typeface="Arial" panose="020B0604020202020204" pitchFamily="34" charset="0"/>
              <a:buChar char="•"/>
            </a:pPr>
            <a:endParaRPr lang="en-AU"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AU" dirty="0">
                <a:latin typeface="Calibri" panose="020F0502020204030204" pitchFamily="34" charset="0"/>
                <a:cs typeface="Calibri" panose="020F0502020204030204" pitchFamily="34" charset="0"/>
              </a:rPr>
              <a:t>Use these principles in composing your own texts.</a:t>
            </a:r>
          </a:p>
          <a:p>
            <a:pPr marL="342900" indent="-342900">
              <a:buFont typeface="Arial" panose="020B0604020202020204" pitchFamily="34" charset="0"/>
              <a:buChar char="•"/>
            </a:pPr>
            <a:endParaRPr lang="en-AU"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AU" dirty="0">
                <a:latin typeface="Calibri" panose="020F0502020204030204" pitchFamily="34" charset="0"/>
                <a:cs typeface="Calibri" panose="020F0502020204030204" pitchFamily="34" charset="0"/>
              </a:rPr>
              <a:t>Relate back to this when you write the rationale for each of the texts.</a:t>
            </a:r>
          </a:p>
          <a:p>
            <a:pPr marL="342900" indent="-342900">
              <a:buFont typeface="Arial" panose="020B0604020202020204" pitchFamily="34" charset="0"/>
              <a:buChar char="•"/>
            </a:pPr>
            <a:endParaRPr lang="en-AU"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AU" dirty="0">
                <a:latin typeface="Calibri" panose="020F0502020204030204" pitchFamily="34" charset="0"/>
                <a:cs typeface="Calibri" panose="020F0502020204030204" pitchFamily="34" charset="0"/>
              </a:rPr>
              <a:t>Don’t forget to cite the references if you take ideas from other </a:t>
            </a:r>
            <a:r>
              <a:rPr lang="en-AU" dirty="0">
                <a:solidFill>
                  <a:schemeClr val="bg1"/>
                </a:solidFill>
                <a:latin typeface="Calibri" panose="020F0502020204030204" pitchFamily="34" charset="0"/>
                <a:cs typeface="Calibri" panose="020F0502020204030204" pitchFamily="34" charset="0"/>
              </a:rPr>
              <a:t>people.</a:t>
            </a:r>
          </a:p>
        </p:txBody>
      </p:sp>
    </p:spTree>
    <p:custDataLst>
      <p:tags r:id="rId1"/>
    </p:custDataLst>
    <p:extLst>
      <p:ext uri="{BB962C8B-B14F-4D97-AF65-F5344CB8AC3E}">
        <p14:creationId xmlns:p14="http://schemas.microsoft.com/office/powerpoint/2010/main" val="21014421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The scenario</a:t>
            </a:r>
          </a:p>
        </p:txBody>
      </p:sp>
      <p:sp>
        <p:nvSpPr>
          <p:cNvPr id="3" name="Rounded Rectangle 2"/>
          <p:cNvSpPr/>
          <p:nvPr/>
        </p:nvSpPr>
        <p:spPr>
          <a:xfrm>
            <a:off x="858838" y="1323975"/>
            <a:ext cx="3187700" cy="4248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AU" sz="1800" b="1" dirty="0">
                <a:solidFill>
                  <a:schemeClr val="tx1"/>
                </a:solidFill>
                <a:latin typeface="Calibri" panose="020F0502020204030204" pitchFamily="34" charset="0"/>
                <a:cs typeface="Calibri" panose="020F0502020204030204" pitchFamily="34" charset="0"/>
              </a:rPr>
              <a:t>You are a human service worker working in a non-government human service organisation. You have only been in the position for two months. You have just received a phone call from a travel company to say you have just won a seven day trip to Rome leaving in three weeks. </a:t>
            </a:r>
            <a:endParaRPr lang="en-AU" dirty="0">
              <a:solidFill>
                <a:schemeClr val="tx1"/>
              </a:solidFill>
            </a:endParaRPr>
          </a:p>
        </p:txBody>
      </p:sp>
      <p:sp>
        <p:nvSpPr>
          <p:cNvPr id="4" name="Left Arrow Callout 3"/>
          <p:cNvSpPr/>
          <p:nvPr/>
        </p:nvSpPr>
        <p:spPr>
          <a:xfrm>
            <a:off x="4119563" y="1163638"/>
            <a:ext cx="4652962" cy="947737"/>
          </a:xfrm>
          <a:prstGeom prst="leftArrowCallout">
            <a:avLst>
              <a:gd name="adj1" fmla="val 23774"/>
              <a:gd name="adj2" fmla="val 25000"/>
              <a:gd name="adj3" fmla="val 25000"/>
              <a:gd name="adj4" fmla="val 8625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AU" sz="1400" b="1" dirty="0">
                <a:solidFill>
                  <a:schemeClr val="tx1"/>
                </a:solidFill>
                <a:latin typeface="Calibri" panose="020F0502020204030204" pitchFamily="34" charset="0"/>
                <a:cs typeface="Calibri" panose="020F0502020204030204" pitchFamily="34" charset="0"/>
              </a:rPr>
              <a:t>You are elated and can’t wait to text your best friend with the news.</a:t>
            </a:r>
          </a:p>
        </p:txBody>
      </p:sp>
      <p:sp>
        <p:nvSpPr>
          <p:cNvPr id="5" name="Left Arrow Callout 4"/>
          <p:cNvSpPr/>
          <p:nvPr/>
        </p:nvSpPr>
        <p:spPr>
          <a:xfrm>
            <a:off x="4097338" y="2255838"/>
            <a:ext cx="4675187" cy="1308100"/>
          </a:xfrm>
          <a:prstGeom prst="leftArrowCallout">
            <a:avLst>
              <a:gd name="adj1" fmla="val 23774"/>
              <a:gd name="adj2" fmla="val 25000"/>
              <a:gd name="adj3" fmla="val 25000"/>
              <a:gd name="adj4" fmla="val 86708"/>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AU" sz="1400" b="1" dirty="0">
                <a:solidFill>
                  <a:schemeClr val="tx1"/>
                </a:solidFill>
                <a:latin typeface="Calibri" panose="020F0502020204030204" pitchFamily="34" charset="0"/>
                <a:cs typeface="Calibri" panose="020F0502020204030204" pitchFamily="34" charset="0"/>
              </a:rPr>
              <a:t>There is also issue with your part-time studies. You are studying to become a social worker. Your university expects that students will attend and participate in all tutorials. If you go to Rome you will not be able to attend that week’s tutorial. You need to email </a:t>
            </a:r>
            <a:r>
              <a:rPr lang="en-AU" sz="1400" b="1" dirty="0" err="1">
                <a:solidFill>
                  <a:schemeClr val="tx1"/>
                </a:solidFill>
                <a:latin typeface="Calibri" panose="020F0502020204030204" pitchFamily="34" charset="0"/>
                <a:cs typeface="Calibri" panose="020F0502020204030204" pitchFamily="34" charset="0"/>
              </a:rPr>
              <a:t>Kumi</a:t>
            </a:r>
            <a:r>
              <a:rPr lang="en-AU" sz="1400" b="1" dirty="0">
                <a:solidFill>
                  <a:schemeClr val="tx1"/>
                </a:solidFill>
                <a:latin typeface="Calibri" panose="020F0502020204030204" pitchFamily="34" charset="0"/>
                <a:cs typeface="Calibri" panose="020F0502020204030204" pitchFamily="34" charset="0"/>
              </a:rPr>
              <a:t>, your Japanese tutor about this.</a:t>
            </a:r>
          </a:p>
        </p:txBody>
      </p:sp>
      <p:sp>
        <p:nvSpPr>
          <p:cNvPr id="6" name="Left Arrow Callout 5"/>
          <p:cNvSpPr/>
          <p:nvPr/>
        </p:nvSpPr>
        <p:spPr>
          <a:xfrm>
            <a:off x="4095751" y="3768725"/>
            <a:ext cx="4676774" cy="1803400"/>
          </a:xfrm>
          <a:prstGeom prst="leftArrowCallout">
            <a:avLst>
              <a:gd name="adj1" fmla="val 23774"/>
              <a:gd name="adj2" fmla="val 25000"/>
              <a:gd name="adj3" fmla="val 25000"/>
              <a:gd name="adj4" fmla="val 86708"/>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AU" sz="1400" b="1" dirty="0">
                <a:solidFill>
                  <a:schemeClr val="tx1"/>
                </a:solidFill>
                <a:latin typeface="Calibri" panose="020F0502020204030204" pitchFamily="34" charset="0"/>
                <a:cs typeface="Calibri" panose="020F0502020204030204" pitchFamily="34" charset="0"/>
              </a:rPr>
              <a:t>There is the issue of taking leave from work. You have not been there long enough to accumulate the necessary annual leave. You have consulted your supervisor about taking leave this early in your employment. Your supervisor suggests you write to the Regional Manager, Ms. Smith to request leave.</a:t>
            </a: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Layout</a:t>
            </a:r>
          </a:p>
        </p:txBody>
      </p:sp>
      <p:sp>
        <p:nvSpPr>
          <p:cNvPr id="7" name="Rounded Rectangle 6"/>
          <p:cNvSpPr/>
          <p:nvPr/>
        </p:nvSpPr>
        <p:spPr bwMode="auto">
          <a:xfrm>
            <a:off x="657225" y="1038225"/>
            <a:ext cx="3267075" cy="504825"/>
          </a:xfrm>
          <a:prstGeom prst="roundRect">
            <a:avLst/>
          </a:prstGeom>
          <a:solidFill>
            <a:schemeClr val="accent2">
              <a:lumMod val="20000"/>
              <a:lumOff val="80000"/>
            </a:schemeClr>
          </a:solidFill>
          <a:ln w="9525" cap="flat" cmpd="sng" algn="ctr">
            <a:solidFill>
              <a:schemeClr val="accent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Introduction</a:t>
            </a: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
        <p:nvSpPr>
          <p:cNvPr id="8" name="Rounded Rectangle 7"/>
          <p:cNvSpPr/>
          <p:nvPr/>
        </p:nvSpPr>
        <p:spPr bwMode="auto">
          <a:xfrm>
            <a:off x="1123950" y="1628775"/>
            <a:ext cx="3267075" cy="97155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Text message to friend</a:t>
            </a:r>
          </a:p>
          <a:p>
            <a:pPr marL="0" marR="0" indent="0" algn="ctr" defTabSz="914400" rtl="0" eaLnBrk="0" fontAlgn="base" latinLnBrk="0" hangingPunct="0">
              <a:lnSpc>
                <a:spcPct val="150000"/>
              </a:lnSpc>
              <a:spcBef>
                <a:spcPct val="0"/>
              </a:spcBef>
              <a:spcAft>
                <a:spcPct val="0"/>
              </a:spcAft>
              <a:buClrTx/>
              <a:buSzTx/>
              <a:buFontTx/>
              <a:buNone/>
              <a:tabLst/>
            </a:pPr>
            <a:r>
              <a:rPr lang="en-AU" sz="1800" dirty="0">
                <a:latin typeface="Calibri" panose="020F0502020204030204" pitchFamily="34" charset="0"/>
                <a:cs typeface="Calibri" panose="020F0502020204030204" pitchFamily="34" charset="0"/>
              </a:rPr>
              <a:t>Rationale</a:t>
            </a:r>
            <a:endPar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5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
        <p:nvSpPr>
          <p:cNvPr id="9" name="Rounded Rectangle 8"/>
          <p:cNvSpPr/>
          <p:nvPr/>
        </p:nvSpPr>
        <p:spPr bwMode="auto">
          <a:xfrm>
            <a:off x="1752600" y="2695575"/>
            <a:ext cx="3267075" cy="97155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Email to tutor</a:t>
            </a:r>
          </a:p>
          <a:p>
            <a:pPr marL="0" marR="0" indent="0" algn="ctr" defTabSz="914400" rtl="0" eaLnBrk="0" fontAlgn="base" latinLnBrk="0" hangingPunct="0">
              <a:lnSpc>
                <a:spcPct val="150000"/>
              </a:lnSpc>
              <a:spcBef>
                <a:spcPct val="0"/>
              </a:spcBef>
              <a:spcAft>
                <a:spcPct val="0"/>
              </a:spcAft>
              <a:buClrTx/>
              <a:buSzTx/>
              <a:buFontTx/>
              <a:buNone/>
              <a:tabLst/>
            </a:pPr>
            <a:r>
              <a:rPr lang="en-AU" sz="1800" dirty="0">
                <a:latin typeface="Calibri" panose="020F0502020204030204" pitchFamily="34" charset="0"/>
                <a:cs typeface="Calibri" panose="020F0502020204030204" pitchFamily="34" charset="0"/>
              </a:rPr>
              <a:t>Rationale</a:t>
            </a:r>
            <a:endPar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5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
        <p:nvSpPr>
          <p:cNvPr id="10" name="Rounded Rectangle 9"/>
          <p:cNvSpPr/>
          <p:nvPr/>
        </p:nvSpPr>
        <p:spPr bwMode="auto">
          <a:xfrm>
            <a:off x="2290762" y="3762375"/>
            <a:ext cx="3267075" cy="97155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5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Formal letter to RM</a:t>
            </a:r>
          </a:p>
          <a:p>
            <a:pPr marL="0" marR="0" indent="0" algn="ctr" defTabSz="914400" rtl="0" eaLnBrk="0" fontAlgn="base" latinLnBrk="0" hangingPunct="0">
              <a:lnSpc>
                <a:spcPct val="150000"/>
              </a:lnSpc>
              <a:spcBef>
                <a:spcPct val="0"/>
              </a:spcBef>
              <a:spcAft>
                <a:spcPct val="0"/>
              </a:spcAft>
              <a:buClrTx/>
              <a:buSzTx/>
              <a:buFontTx/>
              <a:buNone/>
              <a:tabLst/>
            </a:pPr>
            <a:r>
              <a:rPr lang="en-AU" sz="1800" dirty="0">
                <a:latin typeface="Calibri" panose="020F0502020204030204" pitchFamily="34" charset="0"/>
                <a:cs typeface="Calibri" panose="020F0502020204030204" pitchFamily="34" charset="0"/>
              </a:rPr>
              <a:t>Rationale</a:t>
            </a:r>
            <a:endParaRPr kumimoji="0" lang="en-AU"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5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
        <p:nvSpPr>
          <p:cNvPr id="12" name="Rounded Rectangle 11"/>
          <p:cNvSpPr/>
          <p:nvPr/>
        </p:nvSpPr>
        <p:spPr bwMode="auto">
          <a:xfrm>
            <a:off x="3152775" y="4848225"/>
            <a:ext cx="3267075" cy="504825"/>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800" dirty="0">
                <a:latin typeface="Calibri" panose="020F0502020204030204" pitchFamily="34" charset="0"/>
                <a:cs typeface="Calibri" panose="020F0502020204030204" pitchFamily="34" charset="0"/>
              </a:rPr>
              <a:t>Conclusion</a:t>
            </a:r>
            <a:r>
              <a:rPr kumimoji="0" lang="en-AU"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
        <p:nvSpPr>
          <p:cNvPr id="14" name="Curved Left Arrow 13"/>
          <p:cNvSpPr/>
          <p:nvPr/>
        </p:nvSpPr>
        <p:spPr bwMode="auto">
          <a:xfrm>
            <a:off x="3086100" y="1290637"/>
            <a:ext cx="300037" cy="500063"/>
          </a:xfrm>
          <a:prstGeom prst="curved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Curved Left Arrow 14"/>
          <p:cNvSpPr/>
          <p:nvPr/>
        </p:nvSpPr>
        <p:spPr bwMode="auto">
          <a:xfrm>
            <a:off x="4877990" y="3519487"/>
            <a:ext cx="283369" cy="485775"/>
          </a:xfrm>
          <a:prstGeom prst="curved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Curved Left Arrow 15"/>
          <p:cNvSpPr/>
          <p:nvPr/>
        </p:nvSpPr>
        <p:spPr bwMode="auto">
          <a:xfrm>
            <a:off x="4160043" y="2452687"/>
            <a:ext cx="283369" cy="485775"/>
          </a:xfrm>
          <a:prstGeom prst="curved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8" name="Curved Left Arrow 17"/>
          <p:cNvSpPr/>
          <p:nvPr/>
        </p:nvSpPr>
        <p:spPr bwMode="auto">
          <a:xfrm>
            <a:off x="5354240" y="4552949"/>
            <a:ext cx="283369" cy="485775"/>
          </a:xfrm>
          <a:prstGeom prst="curved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28680001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19100" y="266700"/>
            <a:ext cx="8515350" cy="666750"/>
          </a:xfrm>
        </p:spPr>
        <p:txBody>
          <a:bodyPr/>
          <a:lstStyle/>
          <a:p>
            <a:r>
              <a:rPr lang="en-AU" dirty="0"/>
              <a:t>Text messaging (160 characters)</a:t>
            </a:r>
          </a:p>
        </p:txBody>
      </p:sp>
      <p:sp>
        <p:nvSpPr>
          <p:cNvPr id="5" name="TextBox 3"/>
          <p:cNvSpPr txBox="1">
            <a:spLocks noGrp="1" noChangeArrowheads="1"/>
          </p:cNvSpPr>
          <p:nvPr>
            <p:ph type="body" sz="quarter" idx="12"/>
          </p:nvPr>
        </p:nvSpPr>
        <p:spPr bwMode="auto">
          <a:xfrm>
            <a:off x="571500" y="990600"/>
            <a:ext cx="831532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Written form of communication that takes place interactively.</a:t>
            </a:r>
            <a:br>
              <a:rPr lang="en-AU" altLang="en-US" sz="2000" dirty="0">
                <a:latin typeface="Calibri" panose="020F0502020204030204" pitchFamily="34" charset="0"/>
                <a:cs typeface="Calibri" panose="020F0502020204030204" pitchFamily="34" charset="0"/>
              </a:rPr>
            </a:br>
            <a:endParaRPr lang="en-AU" altLang="en-US" sz="2000" dirty="0">
              <a:latin typeface="Calibri" panose="020F0502020204030204" pitchFamily="34" charset="0"/>
              <a:cs typeface="Calibri" panose="020F0502020204030204" pitchFamily="34" charset="0"/>
            </a:endParaRPr>
          </a:p>
          <a:p>
            <a:pPr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Merges written and oral communication.</a:t>
            </a:r>
            <a:br>
              <a:rPr lang="en-AU" altLang="en-US" sz="2000" dirty="0">
                <a:latin typeface="Calibri" panose="020F0502020204030204" pitchFamily="34" charset="0"/>
                <a:cs typeface="Calibri" panose="020F0502020204030204" pitchFamily="34" charset="0"/>
              </a:rPr>
            </a:br>
            <a:endParaRPr lang="en-AU" altLang="en-US" sz="2000" dirty="0">
              <a:latin typeface="Calibri" panose="020F0502020204030204" pitchFamily="34" charset="0"/>
              <a:cs typeface="Calibri" panose="020F0502020204030204" pitchFamily="34" charset="0"/>
            </a:endParaRPr>
          </a:p>
          <a:p>
            <a:pPr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Features include:</a:t>
            </a:r>
          </a:p>
          <a:p>
            <a:pPr lvl="1"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abbreviations (</a:t>
            </a:r>
            <a:r>
              <a:rPr lang="en-AU" altLang="en-US" sz="2000" dirty="0" err="1">
                <a:latin typeface="Calibri" panose="020F0502020204030204" pitchFamily="34" charset="0"/>
                <a:cs typeface="Calibri" panose="020F0502020204030204" pitchFamily="34" charset="0"/>
              </a:rPr>
              <a:t>Prof.</a:t>
            </a:r>
            <a:r>
              <a:rPr lang="en-AU" altLang="en-US" sz="2000" dirty="0">
                <a:latin typeface="Calibri" panose="020F0502020204030204" pitchFamily="34" charset="0"/>
                <a:cs typeface="Calibri" panose="020F0502020204030204" pitchFamily="34" charset="0"/>
              </a:rPr>
              <a:t>);</a:t>
            </a:r>
          </a:p>
          <a:p>
            <a:pPr lvl="1"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Acronyms (UK);</a:t>
            </a:r>
          </a:p>
          <a:p>
            <a:pPr lvl="1"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Emoticons (</a:t>
            </a:r>
            <a:r>
              <a:rPr lang="en-AU" altLang="en-US" sz="2000" dirty="0">
                <a:latin typeface="Calibri" panose="020F0502020204030204" pitchFamily="34" charset="0"/>
                <a:cs typeface="Calibri" panose="020F0502020204030204" pitchFamily="34" charset="0"/>
                <a:sym typeface="Wingdings" panose="05000000000000000000" pitchFamily="2" charset="2"/>
              </a:rPr>
              <a:t>);</a:t>
            </a:r>
            <a:endParaRPr lang="en-AU" altLang="en-US" sz="2000" dirty="0">
              <a:latin typeface="Calibri" panose="020F0502020204030204" pitchFamily="34" charset="0"/>
              <a:cs typeface="Calibri" panose="020F0502020204030204" pitchFamily="34" charset="0"/>
            </a:endParaRPr>
          </a:p>
          <a:p>
            <a:pPr lvl="1"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Misspellings (dis - this); and</a:t>
            </a:r>
          </a:p>
          <a:p>
            <a:pPr lvl="1" eaLnBrk="1" hangingPunct="1">
              <a:buFont typeface="Wingdings" pitchFamily="2" charset="2"/>
              <a:buChar char="§"/>
              <a:defRPr/>
            </a:pPr>
            <a:r>
              <a:rPr lang="en-AU" altLang="en-US" sz="2000" dirty="0">
                <a:latin typeface="Calibri" panose="020F0502020204030204" pitchFamily="34" charset="0"/>
                <a:cs typeface="Calibri" panose="020F0502020204030204" pitchFamily="34" charset="0"/>
              </a:rPr>
              <a:t>vocabulary that may be understood by two people who consistently text each other but not by others.</a:t>
            </a:r>
            <a:br>
              <a:rPr lang="en-AU" altLang="en-US" sz="2000" dirty="0">
                <a:latin typeface="Calibri" panose="020F0502020204030204" pitchFamily="34" charset="0"/>
                <a:cs typeface="Calibri" panose="020F0502020204030204" pitchFamily="34" charset="0"/>
              </a:rPr>
            </a:br>
            <a:endParaRPr lang="en-AU" altLang="en-US" sz="2000" dirty="0">
              <a:latin typeface="Calibri" panose="020F0502020204030204" pitchFamily="34" charset="0"/>
              <a:cs typeface="Calibri" panose="020F0502020204030204" pitchFamily="34" charset="0"/>
            </a:endParaRPr>
          </a:p>
          <a:p>
            <a:pPr eaLnBrk="1" hangingPunct="1">
              <a:buFont typeface="Wingdings" pitchFamily="2" charset="2"/>
              <a:buChar char="§"/>
              <a:defRPr/>
            </a:pPr>
            <a:r>
              <a:rPr lang="en-AU" altLang="en-US" dirty="0">
                <a:latin typeface="Calibri" panose="020F0502020204030204" pitchFamily="34" charset="0"/>
                <a:cs typeface="Calibri" panose="020F0502020204030204" pitchFamily="34" charset="0"/>
              </a:rPr>
              <a:t>Tone: informal</a:t>
            </a:r>
          </a:p>
          <a:p>
            <a:pPr eaLnBrk="1" hangingPunct="1">
              <a:buFont typeface="Wingdings" pitchFamily="2" charset="2"/>
              <a:buChar char="§"/>
              <a:defRPr/>
            </a:pPr>
            <a:r>
              <a:rPr lang="en-AU" altLang="en-US" dirty="0">
                <a:solidFill>
                  <a:schemeClr val="bg1"/>
                </a:solidFill>
                <a:latin typeface="Calibri" panose="020F0502020204030204" pitchFamily="34" charset="0"/>
                <a:cs typeface="Calibri" panose="020F0502020204030204" pitchFamily="34" charset="0"/>
              </a:rPr>
              <a:t>Language: informal</a:t>
            </a:r>
          </a:p>
          <a:p>
            <a:pPr eaLnBrk="1" hangingPunct="1">
              <a:buFont typeface="Wingdings" pitchFamily="2" charset="2"/>
              <a:buChar char="§"/>
              <a:defRPr/>
            </a:pPr>
            <a:endParaRPr lang="en-AU" altLang="en-US" sz="2000" dirty="0"/>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p:cTn id="13"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3" end="3"/>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p:cTn id="25"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5" end="5"/>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6" end="6"/>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5">
                                            <p:txEl>
                                              <p:pRg st="7" end="7"/>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p:cTn id="43"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46" dur="1000"/>
                                        <p:tgtEl>
                                          <p:spTgt spid="5">
                                            <p:txEl>
                                              <p:pRg st="8" end="8"/>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p:cTn id="49"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0"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51"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52"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Some examples</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sp>
        <p:nvSpPr>
          <p:cNvPr id="5" name="Rounded Rectangle 4"/>
          <p:cNvSpPr/>
          <p:nvPr/>
        </p:nvSpPr>
        <p:spPr>
          <a:xfrm>
            <a:off x="2359026" y="939800"/>
            <a:ext cx="3600450" cy="131762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1400" dirty="0">
                <a:solidFill>
                  <a:schemeClr val="tx1"/>
                </a:solidFill>
              </a:rPr>
              <a:t>Thank you for ditchin me i had been invited out but said no coz u said u were comin and u said we would do something on the sat and now I have nothing to do all weekend I am a billy no mates I really hate being single</a:t>
            </a:r>
          </a:p>
        </p:txBody>
      </p:sp>
      <p:sp>
        <p:nvSpPr>
          <p:cNvPr id="7" name="Rounded Rectangle 6"/>
          <p:cNvSpPr/>
          <p:nvPr/>
        </p:nvSpPr>
        <p:spPr>
          <a:xfrm>
            <a:off x="2359026" y="2544763"/>
            <a:ext cx="3600450" cy="1223962"/>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1400" dirty="0">
                <a:solidFill>
                  <a:schemeClr val="tx1"/>
                </a:solidFill>
              </a:rPr>
              <a:t>Hey i know u r at work but i just wanted to let you know that i found my pen lid…it was in d bin </a:t>
            </a:r>
            <a:r>
              <a:rPr lang="en-AU" sz="1400" dirty="0">
                <a:solidFill>
                  <a:schemeClr val="tx1"/>
                </a:solidFill>
                <a:sym typeface="Wingdings" panose="05000000000000000000" pitchFamily="2" charset="2"/>
              </a:rPr>
              <a:t> xx</a:t>
            </a:r>
            <a:r>
              <a:rPr lang="en-AU" sz="1400" dirty="0">
                <a:solidFill>
                  <a:schemeClr val="tx1"/>
                </a:solidFill>
              </a:rPr>
              <a:t> </a:t>
            </a:r>
          </a:p>
        </p:txBody>
      </p:sp>
      <p:sp>
        <p:nvSpPr>
          <p:cNvPr id="8" name="Rounded Rectangle 7"/>
          <p:cNvSpPr/>
          <p:nvPr/>
        </p:nvSpPr>
        <p:spPr>
          <a:xfrm>
            <a:off x="2432051" y="4119563"/>
            <a:ext cx="3600450" cy="122396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1400" dirty="0">
                <a:solidFill>
                  <a:schemeClr val="tx1"/>
                </a:solidFill>
              </a:rPr>
              <a:t>Brur its 2bed 1 matras my darling is going to put me in shid in church. My money I have save have been decrease due 2 da Aunt Mayloy’s funeral &amp; miner problst. So da case is coming very soon</a:t>
            </a:r>
          </a:p>
        </p:txBody>
      </p:sp>
    </p:spTree>
    <p:custDataLst>
      <p:tags r:id="rId1"/>
    </p:custDataLst>
    <p:extLst>
      <p:ext uri="{BB962C8B-B14F-4D97-AF65-F5344CB8AC3E}">
        <p14:creationId xmlns:p14="http://schemas.microsoft.com/office/powerpoint/2010/main" val="10979888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email (100 words)</a:t>
            </a:r>
          </a:p>
        </p:txBody>
      </p:sp>
      <p:sp>
        <p:nvSpPr>
          <p:cNvPr id="4" name="Text Placeholder 3"/>
          <p:cNvSpPr>
            <a:spLocks noGrp="1"/>
          </p:cNvSpPr>
          <p:nvPr>
            <p:ph type="body" sz="quarter" idx="12"/>
          </p:nvPr>
        </p:nvSpPr>
        <p:spPr>
          <a:xfrm>
            <a:off x="552450" y="952500"/>
            <a:ext cx="8115300" cy="3952875"/>
          </a:xfrm>
        </p:spPr>
        <p:txBody>
          <a:bodyPr/>
          <a:lstStyle/>
          <a:p>
            <a:endParaRPr lang="en-AU" dirty="0"/>
          </a:p>
        </p:txBody>
      </p:sp>
      <p:sp>
        <p:nvSpPr>
          <p:cNvPr id="9" name="TextBox 8"/>
          <p:cNvSpPr txBox="1"/>
          <p:nvPr/>
        </p:nvSpPr>
        <p:spPr>
          <a:xfrm>
            <a:off x="771525" y="1076325"/>
            <a:ext cx="7416800" cy="3570208"/>
          </a:xfrm>
          <a:prstGeom prst="rect">
            <a:avLst/>
          </a:prstGeom>
          <a:noFill/>
        </p:spPr>
        <p:txBody>
          <a:bodyPr>
            <a:spAutoFit/>
          </a:bodyPr>
          <a:lstStyle/>
          <a:p>
            <a:pPr marL="342900" indent="-342900" eaLnBrk="1" hangingPunct="1">
              <a:lnSpc>
                <a:spcPct val="150000"/>
              </a:lnSpc>
              <a:buFont typeface="Wingdings" panose="05000000000000000000" pitchFamily="2" charset="2"/>
              <a:buChar char="§"/>
              <a:defRPr/>
            </a:pPr>
            <a:r>
              <a:rPr lang="en-AU" sz="2000" dirty="0">
                <a:solidFill>
                  <a:prstClr val="black"/>
                </a:solidFill>
                <a:latin typeface="Calibri"/>
                <a:cs typeface="+mn-cs"/>
              </a:rPr>
              <a:t>Writing style is more informal (will vary depending on context).</a:t>
            </a:r>
          </a:p>
          <a:p>
            <a:pPr eaLnBrk="1" hangingPunct="1">
              <a:lnSpc>
                <a:spcPct val="150000"/>
              </a:lnSpc>
              <a:defRPr/>
            </a:pPr>
            <a:endParaRPr lang="en-AU" sz="800" dirty="0">
              <a:solidFill>
                <a:prstClr val="black"/>
              </a:solidFill>
              <a:latin typeface="Calibri"/>
              <a:cs typeface="+mn-cs"/>
            </a:endParaRPr>
          </a:p>
          <a:p>
            <a:pPr marL="342900" indent="-342900" eaLnBrk="1" hangingPunct="1">
              <a:lnSpc>
                <a:spcPct val="150000"/>
              </a:lnSpc>
              <a:buFont typeface="Wingdings" panose="05000000000000000000" pitchFamily="2" charset="2"/>
              <a:buChar char="§"/>
              <a:defRPr/>
            </a:pPr>
            <a:r>
              <a:rPr lang="en-AU" sz="2000" dirty="0">
                <a:solidFill>
                  <a:prstClr val="black"/>
                </a:solidFill>
                <a:latin typeface="Calibri"/>
                <a:cs typeface="+mn-cs"/>
              </a:rPr>
              <a:t>Abbreviations, slang, colloquialisms and jargons are common.</a:t>
            </a:r>
          </a:p>
          <a:p>
            <a:pPr eaLnBrk="1" hangingPunct="1">
              <a:lnSpc>
                <a:spcPct val="150000"/>
              </a:lnSpc>
              <a:defRPr/>
            </a:pPr>
            <a:endParaRPr lang="en-AU" sz="800" dirty="0">
              <a:solidFill>
                <a:prstClr val="black"/>
              </a:solidFill>
              <a:latin typeface="Calibri"/>
              <a:cs typeface="+mn-cs"/>
            </a:endParaRPr>
          </a:p>
          <a:p>
            <a:pPr marL="342900" indent="-342900" eaLnBrk="1" hangingPunct="1">
              <a:lnSpc>
                <a:spcPct val="150000"/>
              </a:lnSpc>
              <a:buFont typeface="Wingdings" panose="05000000000000000000" pitchFamily="2" charset="2"/>
              <a:buChar char="§"/>
              <a:defRPr/>
            </a:pPr>
            <a:r>
              <a:rPr lang="en-AU" sz="2000" dirty="0">
                <a:solidFill>
                  <a:prstClr val="black"/>
                </a:solidFill>
                <a:latin typeface="Calibri"/>
                <a:cs typeface="+mn-cs"/>
              </a:rPr>
              <a:t>Is someway like a speech (use of first and second person pronouns, present tense).</a:t>
            </a:r>
          </a:p>
          <a:p>
            <a:pPr eaLnBrk="1" hangingPunct="1">
              <a:lnSpc>
                <a:spcPct val="150000"/>
              </a:lnSpc>
              <a:defRPr/>
            </a:pPr>
            <a:endParaRPr lang="en-AU" sz="800" dirty="0">
              <a:solidFill>
                <a:prstClr val="black"/>
              </a:solidFill>
              <a:latin typeface="Calibri"/>
              <a:cs typeface="+mn-cs"/>
            </a:endParaRPr>
          </a:p>
          <a:p>
            <a:pPr marL="342900" indent="-342900" eaLnBrk="1" hangingPunct="1">
              <a:lnSpc>
                <a:spcPct val="150000"/>
              </a:lnSpc>
              <a:buFont typeface="Wingdings" panose="05000000000000000000" pitchFamily="2" charset="2"/>
              <a:buChar char="§"/>
              <a:defRPr/>
            </a:pPr>
            <a:r>
              <a:rPr lang="en-AU" sz="2000" dirty="0">
                <a:solidFill>
                  <a:prstClr val="black"/>
                </a:solidFill>
                <a:latin typeface="Calibri"/>
                <a:cs typeface="+mn-cs"/>
              </a:rPr>
              <a:t>Unformatted plain text.</a:t>
            </a:r>
          </a:p>
          <a:p>
            <a:pPr eaLnBrk="1" hangingPunct="1">
              <a:defRPr/>
            </a:pPr>
            <a:endParaRPr lang="en-AU" sz="2000" dirty="0">
              <a:solidFill>
                <a:prstClr val="black"/>
              </a:solidFill>
              <a:latin typeface="Calibri"/>
              <a:cs typeface="+mn-cs"/>
            </a:endParaRPr>
          </a:p>
          <a:p>
            <a:pPr marL="800100" lvl="1" indent="-342900" eaLnBrk="1" hangingPunct="1">
              <a:buFont typeface="Wingdings" panose="05000000000000000000" pitchFamily="2" charset="2"/>
              <a:buChar char="§"/>
              <a:defRPr/>
            </a:pPr>
            <a:endParaRPr lang="en-AU" sz="2000" dirty="0">
              <a:solidFill>
                <a:prstClr val="black"/>
              </a:solidFill>
              <a:latin typeface="Calibri"/>
              <a:cs typeface="+mn-cs"/>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7757" y="3944938"/>
            <a:ext cx="481965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Left Arrow Callout 10"/>
          <p:cNvSpPr/>
          <p:nvPr/>
        </p:nvSpPr>
        <p:spPr>
          <a:xfrm>
            <a:off x="5993607" y="4089401"/>
            <a:ext cx="2016125" cy="1455737"/>
          </a:xfrm>
          <a:prstGeom prst="leftArrow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2" name="TextBox 11"/>
          <p:cNvSpPr txBox="1"/>
          <p:nvPr/>
        </p:nvSpPr>
        <p:spPr>
          <a:xfrm>
            <a:off x="6714332" y="4106863"/>
            <a:ext cx="1331912" cy="1169988"/>
          </a:xfrm>
          <a:prstGeom prst="rect">
            <a:avLst/>
          </a:prstGeom>
          <a:noFill/>
        </p:spPr>
        <p:txBody>
          <a:bodyPr>
            <a:spAutoFit/>
          </a:bodyPr>
          <a:lstStyle/>
          <a:p>
            <a:pPr>
              <a:defRPr/>
            </a:pPr>
            <a:r>
              <a:rPr lang="en-AU" sz="1400" dirty="0">
                <a:latin typeface="Calibri" panose="020F0502020204030204" pitchFamily="34" charset="0"/>
                <a:cs typeface="Calibri" panose="020F0502020204030204" pitchFamily="34" charset="0"/>
              </a:rPr>
              <a:t>Formality-informality continuum of communication models</a:t>
            </a:r>
          </a:p>
        </p:txBody>
      </p:sp>
      <p:sp>
        <p:nvSpPr>
          <p:cNvPr id="13" name="Oval 12"/>
          <p:cNvSpPr/>
          <p:nvPr/>
        </p:nvSpPr>
        <p:spPr>
          <a:xfrm>
            <a:off x="4013994" y="4449763"/>
            <a:ext cx="468313" cy="57626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4" name="TextBox 13"/>
          <p:cNvSpPr txBox="1"/>
          <p:nvPr/>
        </p:nvSpPr>
        <p:spPr>
          <a:xfrm>
            <a:off x="1271588" y="5529263"/>
            <a:ext cx="2825750" cy="307975"/>
          </a:xfrm>
          <a:prstGeom prst="rect">
            <a:avLst/>
          </a:prstGeom>
          <a:noFill/>
        </p:spPr>
        <p:txBody>
          <a:bodyPr>
            <a:spAutoFit/>
          </a:bodyPr>
          <a:lstStyle/>
          <a:p>
            <a:pPr>
              <a:defRPr/>
            </a:pPr>
            <a:r>
              <a:rPr lang="en-AU" sz="1400" dirty="0">
                <a:solidFill>
                  <a:schemeClr val="bg1"/>
                </a:solidFill>
                <a:latin typeface="+mn-lt"/>
              </a:rPr>
              <a:t>(Eunson 2012, p. 155)</a:t>
            </a:r>
          </a:p>
        </p:txBody>
      </p:sp>
    </p:spTree>
    <p:custDataLst>
      <p:tags r:id="rId1"/>
    </p:custDataLst>
    <p:extLst>
      <p:ext uri="{BB962C8B-B14F-4D97-AF65-F5344CB8AC3E}">
        <p14:creationId xmlns:p14="http://schemas.microsoft.com/office/powerpoint/2010/main" val="13928457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style.rotation</p:attrName>
                                        </p:attrNameLst>
                                      </p:cBhvr>
                                      <p:tavLst>
                                        <p:tav tm="0">
                                          <p:val>
                                            <p:fltVal val="90"/>
                                          </p:val>
                                        </p:tav>
                                        <p:tav tm="100000">
                                          <p:val>
                                            <p:fltVal val="0"/>
                                          </p:val>
                                        </p:tav>
                                      </p:tavLst>
                                    </p:anim>
                                    <p:animEffect transition="in" filter="fade">
                                      <p:cBhvr>
                                        <p:cTn id="22" dur="1000"/>
                                        <p:tgtEl>
                                          <p:spTgt spid="12"/>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ppt_w</p:attrName>
                                        </p:attrNameLst>
                                      </p:cBhvr>
                                      <p:tavLst>
                                        <p:tav tm="0">
                                          <p:val>
                                            <p:fltVal val="0"/>
                                          </p:val>
                                        </p:tav>
                                        <p:tav tm="100000">
                                          <p:val>
                                            <p:strVal val="#ppt_w"/>
                                          </p:val>
                                        </p:tav>
                                      </p:tavLst>
                                    </p:anim>
                                    <p:anim calcmode="lin" valueType="num">
                                      <p:cBhvr>
                                        <p:cTn id="26" dur="1000" fill="hold"/>
                                        <p:tgtEl>
                                          <p:spTgt spid="13"/>
                                        </p:tgtEl>
                                        <p:attrNameLst>
                                          <p:attrName>ppt_h</p:attrName>
                                        </p:attrNameLst>
                                      </p:cBhvr>
                                      <p:tavLst>
                                        <p:tav tm="0">
                                          <p:val>
                                            <p:fltVal val="0"/>
                                          </p:val>
                                        </p:tav>
                                        <p:tav tm="100000">
                                          <p:val>
                                            <p:strVal val="#ppt_h"/>
                                          </p:val>
                                        </p:tav>
                                      </p:tavLst>
                                    </p:anim>
                                    <p:anim calcmode="lin" valueType="num">
                                      <p:cBhvr>
                                        <p:cTn id="27" dur="1000" fill="hold"/>
                                        <p:tgtEl>
                                          <p:spTgt spid="13"/>
                                        </p:tgtEl>
                                        <p:attrNameLst>
                                          <p:attrName>style.rotation</p:attrName>
                                        </p:attrNameLst>
                                      </p:cBhvr>
                                      <p:tavLst>
                                        <p:tav tm="0">
                                          <p:val>
                                            <p:fltVal val="90"/>
                                          </p:val>
                                        </p:tav>
                                        <p:tav tm="100000">
                                          <p:val>
                                            <p:fltVal val="0"/>
                                          </p:val>
                                        </p:tav>
                                      </p:tavLst>
                                    </p:anim>
                                    <p:animEffect transition="in" filter="fade">
                                      <p:cBhvr>
                                        <p:cTn id="28" dur="1000"/>
                                        <p:tgtEl>
                                          <p:spTgt spid="13"/>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382000" cy="666750"/>
          </a:xfrm>
        </p:spPr>
        <p:txBody>
          <a:bodyPr/>
          <a:lstStyle/>
          <a:p>
            <a:r>
              <a:rPr lang="en-AU" dirty="0"/>
              <a:t>The email: Formal vs informal</a:t>
            </a:r>
          </a:p>
        </p:txBody>
      </p:sp>
      <p:sp>
        <p:nvSpPr>
          <p:cNvPr id="4" name="Text Placeholder 3"/>
          <p:cNvSpPr>
            <a:spLocks noGrp="1"/>
          </p:cNvSpPr>
          <p:nvPr>
            <p:ph type="body" sz="quarter" idx="12"/>
          </p:nvPr>
        </p:nvSpPr>
        <p:spPr>
          <a:xfrm>
            <a:off x="323850" y="1028700"/>
            <a:ext cx="8115300" cy="3952875"/>
          </a:xfrm>
        </p:spPr>
        <p:txBody>
          <a:bodyPr/>
          <a:lstStyle/>
          <a:p>
            <a:endParaRPr lang="en-AU"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113" y="1158875"/>
            <a:ext cx="7310437" cy="339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7288766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UUID" val="{1C5001A2-B180-4988-88F6-99BBBAA14021}"/>
  <p:tag name="ISPRING_PROJECT_FOLDER_UPDATED" val="1"/>
  <p:tag name="ISPRING_RESOURCE_PATHS_HASH_2" val="38f7399d585d1b338ae2dd4b727cacb26b927b"/>
  <p:tag name="ISPRING_RESOURCE_PATHS_HASH_PRESENTER" val="b884c31e35cc847a2539dbe695851d47658acf1a"/>
  <p:tag name="ARTICULATE_PROJECT_OPEN" val="0"/>
  <p:tag name="ISPRING_SCREEN_RECS_UPDATED" val="C:\Users\loniea\Dropbox\7. EASS Div\ELILT project\STILL TO DO\2016\Assessment 1_Comparative Study"/>
  <p:tag name="ISPRING_RESOURCE_FOLDER" val="C:\Users\loniea\Dropbox\7. EASS Div\ELILT project\STILL TO DO\2016\Assessment 1_Comparative Study"/>
  <p:tag name="ISPRING_PRESENTATION_PATH" val="C:\Users\loniea\Dropbox\7. EASS Div\ELILT project\STILL TO DO\2016\Assessment 1_Comparative Study.pptx"/>
  <p:tag name="FLASHSPRING_ZOOM_TAG" val="50"/>
  <p:tag name="ISPRING_PRESENTATION_INFO_2" val="&lt;?xml version=&quot;1.0&quot; encoding=&quot;UTF-8&quot; standalone=&quot;no&quot; ?&gt;&#10;&lt;presentation2&gt;&#10;&#10;  &lt;slides&gt;&#10;    &lt;slide id=&quot;{476590D5-96A8-4AD3-B4C4-F7C225CE2E7C}&quot; pptId=&quot;261&quot;/&gt;&#10;    &lt;slide id=&quot;{9F9BF015-633F-43B1-A3F2-E7E5CD7F02CC}&quot; pptId=&quot;319&quot;/&gt;&#10;    &lt;slide id=&quot;{E484BBD8-178C-4F51-88D3-4A034B6CA98D}&quot; pptId=&quot;329&quot;/&gt;&#10;    &lt;slide id=&quot;{412B39EB-93E6-4F0E-89B9-CF06116CE219}&quot; pptId=&quot;314&quot;/&gt;&#10;    &lt;slide id=&quot;{DBCA1C92-7198-4E57-96CC-C562F2B814A8}&quot; pptId=&quot;331&quot;/&gt;&#10;    &lt;slide id=&quot;{1551AEA3-AB50-40A0-8E06-1FF3D35662C3}&quot; pptId=&quot;315&quot;/&gt;&#10;    &lt;slide id=&quot;{DC97F620-E958-4527-B0BB-E73C81591B29}&quot; pptId=&quot;316&quot;/&gt;&#10;    &lt;slide id=&quot;{59D1B83E-0FEA-4B54-8847-C5CF532A3C0E}&quot; pptId=&quot;320&quot;/&gt;&#10;    &lt;slide id=&quot;{8D8BBBB6-0408-405C-954A-EFA986E23618}&quot; pptId=&quot;321&quot;/&gt;&#10;    &lt;slide id=&quot;{70DF0AB0-3246-444B-8491-CFCFB4458C1E}&quot; pptId=&quot;322&quot;/&gt;&#10;    &lt;slide id=&quot;{B26D05CE-6F9D-4EF6-8A86-4C2A24286866}&quot; pptId=&quot;323&quot;/&gt;&#10;    &lt;slide id=&quot;{7457EC53-D33B-4AE5-B99E-EDD18EFD133A}&quot; pptId=&quot;325&quot;/&gt;&#10;    &lt;slide id=&quot;{43338266-35C7-4AE7-A5D4-4747BBAFDE96}&quot; pptId=&quot;324&quot;/&gt;&#10;    &lt;slide id=&quot;{3E9D4C30-C94F-4FAB-A421-7F9DF17B0DC4}&quot; pptId=&quot;326&quot;/&gt;&#10;    &lt;slide id=&quot;{E67326E8-19E3-4D3D-9AE7-5D98CF80E2BD}&quot; pptId=&quot;327&quot;/&gt;&#10;    &lt;slide id=&quot;{F0237C25-87E9-419A-B25C-2AF836A87789}&quot; pptId=&quot;328&quot;/&gt;&#10;    &lt;slide id=&quot;{C2626A5C-E821-4280-B46E-770463DD9AF9}&quot; pptId=&quot;332&quot;/&gt;&#10;  &lt;/slides&gt;&#10;&#10;  &lt;narration&gt;&#10;    &lt;audioTracks&gt;&#10;      &lt;audioTrack muted=&quot;false&quot; name=&quot;audio2&quot; resource=&quot;28834528&quot; slideId=&quot;{476590D5-96A8-4AD3-B4C4-F7C225CE2E7C}&quot; startTime=&quot;0&quot; stepIndex=&quot;0&quot; volume=&quot;1&quot;&gt;&#10;        &lt;audio channels=&quot;2&quot; format=&quot;s16&quot; sampleRate=&quot;44100&quot;/&gt;&#10;      &lt;/audioTrack&gt;&#10;      &lt;audioTrack muted=&quot;false&quot; name=&quot;audio5&quot; resource=&quot;1c2a917b&quot; slideId=&quot;{9F9BF015-633F-43B1-A3F2-E7E5CD7F02CC}&quot; startTime=&quot;0&quot; stepIndex=&quot;0&quot; volume=&quot;1&quot;&gt;&#10;        &lt;audio channels=&quot;2&quot; format=&quot;s16&quot; sampleRate=&quot;44100&quot;/&gt;&#10;      &lt;/audioTrack&gt;&#10;      &lt;audioTrack muted=&quot;false&quot; name=&quot;audio6&quot; resource=&quot;c1e98905&quot; slideId=&quot;{E484BBD8-178C-4F51-88D3-4A034B6CA98D}&quot; startTime=&quot;0&quot; stepIndex=&quot;0&quot; volume=&quot;1&quot;&gt;&#10;        &lt;audio channels=&quot;2&quot; format=&quot;s16&quot; sampleRate=&quot;44100&quot;/&gt;&#10;      &lt;/audioTrack&gt;&#10;      &lt;audioTrack muted=&quot;false&quot; name=&quot;audio10&quot; resource=&quot;a7f54b29&quot; slideId=&quot;{412B39EB-93E6-4F0E-89B9-CF06116CE219}&quot; startTime=&quot;0&quot; stepIndex=&quot;0&quot; volume=&quot;1&quot;&gt;&#10;        &lt;audio channels=&quot;2&quot; format=&quot;s16&quot; sampleRate=&quot;44100&quot;/&gt;&#10;      &lt;/audioTrack&gt;&#10;      &lt;audioTrack muted=&quot;false&quot; name=&quot;audio12&quot; resource=&quot;26dc59b5&quot; slideId=&quot;{DBCA1C92-7198-4E57-96CC-C562F2B814A8}&quot; startTime=&quot;0&quot; stepIndex=&quot;0&quot; volume=&quot;1&quot;&gt;&#10;        &lt;audio channels=&quot;2&quot; format=&quot;s16&quot; sampleRate=&quot;44100&quot;/&gt;&#10;      &lt;/audioTrack&gt;&#10;      &lt;audioTrack muted=&quot;false&quot; name=&quot;audio18&quot; resource=&quot;4854e478&quot; slideId=&quot;{1551AEA3-AB50-40A0-8E06-1FF3D35662C3}&quot; startTime=&quot;0&quot; stepIndex=&quot;0&quot; volume=&quot;1&quot;&gt;&#10;        &lt;audio channels=&quot;2&quot; format=&quot;s16&quot; sampleRate=&quot;44100&quot;/&gt;&#10;      &lt;/audioTrack&gt;&#10;      &lt;audioTrack muted=&quot;false&quot; name=&quot;audio19&quot; resource=&quot;b8893c32&quot; slideId=&quot;{DC97F620-E958-4527-B0BB-E73C81591B29}&quot; startTime=&quot;0&quot; stepIndex=&quot;0&quot; volume=&quot;1&quot;&gt;&#10;        &lt;audio channels=&quot;2&quot; format=&quot;s16&quot; sampleRate=&quot;44100&quot;/&gt;&#10;      &lt;/audioTrack&gt;&#10;      &lt;audioTrack muted=&quot;false&quot; name=&quot;audio23&quot; resource=&quot;c02dae53&quot; slideId=&quot;{59D1B83E-0FEA-4B54-8847-C5CF532A3C0E}&quot; startTime=&quot;0&quot; stepIndex=&quot;0&quot; volume=&quot;1&quot;&gt;&#10;        &lt;audio channels=&quot;2&quot; format=&quot;s16&quot; sampleRate=&quot;44100&quot;/&gt;&#10;      &lt;/audioTrack&gt;&#10;      &lt;audioTrack muted=&quot;false&quot; name=&quot;audio25&quot; resource=&quot;fbd3fe85&quot; slideId=&quot;{8D8BBBB6-0408-405C-954A-EFA986E23618}&quot; startTime=&quot;7891&quot; stepIndex=&quot;0&quot; volume=&quot;1&quot;&gt;&#10;        &lt;audio channels=&quot;2&quot; format=&quot;s16&quot; sampleRate=&quot;44100&quot;/&gt;&#10;      &lt;/audioTrack&gt;&#10;      &lt;audioTrack muted=&quot;false&quot; name=&quot;audio29&quot; resource=&quot;2b37de07&quot; slideId=&quot;{70DF0AB0-3246-444B-8491-CFCFB4458C1E}&quot; startTime=&quot;0&quot; stepIndex=&quot;0&quot; volume=&quot;1&quot;&gt;&#10;        &lt;audio channels=&quot;2&quot; format=&quot;s16&quot; sampleRate=&quot;44100&quot;/&gt;&#10;      &lt;/audioTrack&gt;&#10;      &lt;audioTrack muted=&quot;false&quot; name=&quot;audio30&quot; resource=&quot;b0c41e41&quot; slideId=&quot;{B26D05CE-6F9D-4EF6-8A86-4C2A24286866}&quot; startTime=&quot;0&quot; stepIndex=&quot;0&quot; volume=&quot;1&quot;&gt;&#10;        &lt;audio channels=&quot;2&quot; format=&quot;s16&quot; sampleRate=&quot;44100&quot;/&gt;&#10;      &lt;/audioTrack&gt;&#10;      &lt;audioTrack muted=&quot;false&quot; name=&quot;audio31&quot; resource=&quot;a6f1272c&quot; slideId=&quot;{7457EC53-D33B-4AE5-B99E-EDD18EFD133A}&quot; startTime=&quot;0&quot; stepIndex=&quot;0&quot; volume=&quot;1&quot;&gt;&#10;        &lt;audio channels=&quot;2&quot; format=&quot;s16&quot; sampleRate=&quot;44100&quot;/&gt;&#10;      &lt;/audioTrack&gt;&#10;      &lt;audioTrack muted=&quot;false&quot; name=&quot;audio32&quot; resource=&quot;82cdf92e&quot; slideId=&quot;{43338266-35C7-4AE7-A5D4-4747BBAFDE96}&quot; startTime=&quot;0&quot; stepIndex=&quot;0&quot; volume=&quot;1&quot;&gt;&#10;        &lt;audio channels=&quot;2&quot; format=&quot;s16&quot; sampleRate=&quot;44100&quot;/&gt;&#10;      &lt;/audioTrack&gt;&#10;      &lt;audioTrack muted=&quot;false&quot; name=&quot;audio36&quot; resource=&quot;af3b40e9&quot; slideId=&quot;{3E9D4C30-C94F-4FAB-A421-7F9DF17B0DC4}&quot; startTime=&quot;0&quot; stepIndex=&quot;0&quot; volume=&quot;1&quot;&gt;&#10;        &lt;audio channels=&quot;2&quot; format=&quot;s16&quot; sampleRate=&quot;44100&quot;/&gt;&#10;      &lt;/audioTrack&gt;&#10;      &lt;audioTrack muted=&quot;false&quot; name=&quot;audio38&quot; resource=&quot;43debabb&quot; slideId=&quot;{E67326E8-19E3-4D3D-9AE7-5D98CF80E2BD}&quot; startTime=&quot;0&quot; stepIndex=&quot;0&quot; volume=&quot;1&quot;&gt;&#10;        &lt;audio channels=&quot;2&quot; format=&quot;s16&quot; sampleRate=&quot;44100&quot;/&gt;&#10;      &lt;/audioTrack&gt;&#10;      &lt;audioTrack muted=&quot;false&quot; name=&quot;audio43&quot; resource=&quot;fe3d232c&quot; slideId=&quot;{F0237C25-87E9-419A-B25C-2AF836A87789}&quot; startTime=&quot;0&quot; stepIndex=&quot;0&quot; volume=&quot;1&quot;&gt;&#10;        &lt;audio channels=&quot;2&quot; format=&quot;s16&quot; sampleRate=&quot;44100&quot;/&gt;&#10;      &lt;/audioTrack&gt;&#10;      &lt;audioTrack muted=&quot;false&quot; name=&quot;audio44&quot; resource=&quot;6f06fe94&quot; slideId=&quot;{C2626A5C-E821-4280-B46E-770463DD9AF9}&quot; startTime=&quot;0&quot; stepIndex=&quot;0&quot; volume=&quot;1&quot;&gt;&#10;        &lt;audio channels=&quot;2&quot; format=&quot;s16&quot; sampleRate=&quot;44100&quot;/&gt;&#10;      &lt;/audioTrack&gt;&#10;    &lt;/audioTracks&gt;&#10;    &lt;videoTracks/&gt;&#10;  &lt;/narration&gt;&#10;&#10;&lt;/presentation2&gt;&#10;"/>
  <p:tag name="ISPRING_PRESENTATION_TITLE" val="Comparative Study"/>
  <p:tag name="ARTICULATE_SLIDE_COUNT" val="17"/>
  <p:tag name="ISPRING_SCORM_RATE_SLIDES" val="0"/>
  <p:tag name="ISPRING_SCORM_RATE_QUIZZES" val="0"/>
  <p:tag name="ISPRING_SCORM_PASSING_SCORE" val="0.000000"/>
  <p:tag name="ISPRING_ULTRA_SCORM_COURSE_ID" val="F77050B5-E067-43F0-9F28-CAC1552F410F"/>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loniea\Dropbox\7. EASS Div\ELILT project\STILL TO DO\2016"/>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ISPRING_SLIDE_ID" val="{D77E749B-C86B-4D8C-BCE5-47E8ADAC4EF1}"/>
  <p:tag name="ISPRING_CUSTOM_TIMING_USED" val="1"/>
  <p:tag name="ISPRING_SLIDE_ID_2" val="{8D8BBBB6-0408-405C-954A-EFA986E23618}"/>
  <p:tag name="GENSWF_ADVANCE_TIME" val="102.138"/>
</p:tagLst>
</file>

<file path=ppt/tags/tag11.xml><?xml version="1.0" encoding="utf-8"?>
<p:tagLst xmlns:a="http://schemas.openxmlformats.org/drawingml/2006/main" xmlns:r="http://schemas.openxmlformats.org/officeDocument/2006/relationships" xmlns:p="http://schemas.openxmlformats.org/presentationml/2006/main">
  <p:tag name="ISPRING_SLIDE_ID" val="{140C34CC-42A1-4019-9E3F-D1CC7CD74B00}"/>
  <p:tag name="ISPRING_CUSTOM_TIMING_USED" val="1"/>
  <p:tag name="ISPRING_SLIDE_ID_2" val="{70DF0AB0-3246-444B-8491-CFCFB4458C1E}"/>
  <p:tag name="GENSWF_ADVANCE_TIME" val="75.184"/>
</p:tagLst>
</file>

<file path=ppt/tags/tag12.xml><?xml version="1.0" encoding="utf-8"?>
<p:tagLst xmlns:a="http://schemas.openxmlformats.org/drawingml/2006/main" xmlns:r="http://schemas.openxmlformats.org/officeDocument/2006/relationships" xmlns:p="http://schemas.openxmlformats.org/presentationml/2006/main">
  <p:tag name="ISPRING_SLIDE_ID" val="{B1CF6CCF-287A-42E2-9062-6ABBB324FB78}"/>
  <p:tag name="GENSWF_ADVANCE_TIME" val="18.8"/>
  <p:tag name="ISPRING_CUSTOM_TIMING_USED" val="1"/>
  <p:tag name="ISPRING_SLIDE_ID_2" val="{B26D05CE-6F9D-4EF6-8A86-4C2A24286866}"/>
</p:tagLst>
</file>

<file path=ppt/tags/tag13.xml><?xml version="1.0" encoding="utf-8"?>
<p:tagLst xmlns:a="http://schemas.openxmlformats.org/drawingml/2006/main" xmlns:r="http://schemas.openxmlformats.org/officeDocument/2006/relationships" xmlns:p="http://schemas.openxmlformats.org/presentationml/2006/main">
  <p:tag name="ISPRING_SLIDE_ID" val="{C45E0B57-D5EF-44B0-899E-F457751B59FE}"/>
  <p:tag name="GENSWF_ADVANCE_TIME" val="57.1"/>
  <p:tag name="ISPRING_CUSTOM_TIMING_USED" val="1"/>
  <p:tag name="ISPRING_SLIDE_ID_2" val="{7457EC53-D33B-4AE5-B99E-EDD18EFD133A}"/>
</p:tagLst>
</file>

<file path=ppt/tags/tag14.xml><?xml version="1.0" encoding="utf-8"?>
<p:tagLst xmlns:a="http://schemas.openxmlformats.org/drawingml/2006/main" xmlns:r="http://schemas.openxmlformats.org/officeDocument/2006/relationships" xmlns:p="http://schemas.openxmlformats.org/presentationml/2006/main">
  <p:tag name="ISPRING_SLIDE_ID" val="{E9BDB87F-7BF7-4E2C-A563-51CB64C01A02}"/>
  <p:tag name="GENSWF_ADVANCE_TIME" val="18"/>
  <p:tag name="ISPRING_CUSTOM_TIMING_USED" val="1"/>
  <p:tag name="ISPRING_SLIDE_ID_2" val="{43338266-35C7-4AE7-A5D4-4747BBAFDE96}"/>
</p:tagLst>
</file>

<file path=ppt/tags/tag15.xml><?xml version="1.0" encoding="utf-8"?>
<p:tagLst xmlns:a="http://schemas.openxmlformats.org/drawingml/2006/main" xmlns:r="http://schemas.openxmlformats.org/officeDocument/2006/relationships" xmlns:p="http://schemas.openxmlformats.org/presentationml/2006/main">
  <p:tag name="ISPRING_SLIDE_ID" val="{4A2A8329-CDC2-47BC-901C-604F8674872B}"/>
  <p:tag name="GENSWF_ADVANCE_TIME" val="24.5"/>
  <p:tag name="TIMING" val="|13.377"/>
  <p:tag name="ISPRING_CUSTOM_TIMING_USED" val="1"/>
  <p:tag name="ISPRING_SLIDE_ID_2" val="{3E9D4C30-C94F-4FAB-A421-7F9DF17B0DC4}"/>
</p:tagLst>
</file>

<file path=ppt/tags/tag16.xml><?xml version="1.0" encoding="utf-8"?>
<p:tagLst xmlns:a="http://schemas.openxmlformats.org/drawingml/2006/main" xmlns:r="http://schemas.openxmlformats.org/officeDocument/2006/relationships" xmlns:p="http://schemas.openxmlformats.org/presentationml/2006/main">
  <p:tag name="ISPRING_SLIDE_ID" val="{140361BC-512B-4E68-B52C-B270EBA5A737}"/>
  <p:tag name="GENSWF_ADVANCE_TIME" val="35.492"/>
  <p:tag name="ISPRING_CUSTOM_TIMING_USED" val="1"/>
  <p:tag name="ISPRING_SLIDE_ID_2" val="{E67326E8-19E3-4D3D-9AE7-5D98CF80E2BD}"/>
</p:tagLst>
</file>

<file path=ppt/tags/tag17.xml><?xml version="1.0" encoding="utf-8"?>
<p:tagLst xmlns:a="http://schemas.openxmlformats.org/drawingml/2006/main" xmlns:r="http://schemas.openxmlformats.org/officeDocument/2006/relationships" xmlns:p="http://schemas.openxmlformats.org/presentationml/2006/main">
  <p:tag name="ISPRING_SLIDE_ID" val="{550D473B-5D55-469B-9F0A-6534B14F262A}"/>
  <p:tag name="ISPRING_CUSTOM_TIMING_USED" val="1"/>
  <p:tag name="ISPRING_SLIDE_ID_2" val="{F0237C25-87E9-419A-B25C-2AF836A87789}"/>
  <p:tag name="GENSWF_ADVANCE_TIME" val="81.856"/>
</p:tagLst>
</file>

<file path=ppt/tags/tag18.xml><?xml version="1.0" encoding="utf-8"?>
<p:tagLst xmlns:a="http://schemas.openxmlformats.org/drawingml/2006/main" xmlns:r="http://schemas.openxmlformats.org/officeDocument/2006/relationships" xmlns:p="http://schemas.openxmlformats.org/presentationml/2006/main">
  <p:tag name="ISPRING_SLIDE_ID" val="{C911E1BD-1D14-4F01-AA4D-A0813727293E}"/>
  <p:tag name="GENSWF_ADVANCE_TIME" val="15.3"/>
  <p:tag name="ISPRING_CUSTOM_TIMING_USED" val="1"/>
  <p:tag name="ISPRING_SLIDE_ID_2" val="{C2626A5C-E821-4280-B46E-770463DD9AF9}"/>
</p:tagLst>
</file>

<file path=ppt/tags/tag2.xml><?xml version="1.0" encoding="utf-8"?>
<p:tagLst xmlns:a="http://schemas.openxmlformats.org/drawingml/2006/main" xmlns:r="http://schemas.openxmlformats.org/officeDocument/2006/relationships" xmlns:p="http://schemas.openxmlformats.org/presentationml/2006/main">
  <p:tag name="ISPRING_SLIDE_ID" val="{5DDBB104-0653-4421-B589-57D9B4256255}"/>
  <p:tag name="ISPRING_CUSTOM_TIMING_USED" val="1"/>
  <p:tag name="ISPRING_SLIDE_ID_2" val="{476590D5-96A8-4AD3-B4C4-F7C225CE2E7C}"/>
  <p:tag name="GENSWF_ADVANCE_TIME" val="32.2"/>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8670A9F5-BDF0-49A4-961F-D9A23A8EBC18}"/>
  <p:tag name="GENSWF_ADVANCE_TIME" val="107.711"/>
  <p:tag name="TIMING" val="|16.029|44.989"/>
  <p:tag name="ISPRING_CUSTOM_TIMING_USED" val="1"/>
  <p:tag name="ISPRING_SLIDE_ID_2" val="{9F9BF015-633F-43B1-A3F2-E7E5CD7F02CC}"/>
</p:tagLst>
</file>

<file path=ppt/tags/tag4.xml><?xml version="1.0" encoding="utf-8"?>
<p:tagLst xmlns:a="http://schemas.openxmlformats.org/drawingml/2006/main" xmlns:r="http://schemas.openxmlformats.org/officeDocument/2006/relationships" xmlns:p="http://schemas.openxmlformats.org/presentationml/2006/main">
  <p:tag name="ISPRING_SLIDE_ID" val="{A51FFD72-C19B-4B49-8894-7A9BBC6B6B81}"/>
  <p:tag name="GENSWF_ADVANCE_TIME" val="36.4"/>
  <p:tag name="ISPRING_CUSTOM_TIMING_USED" val="1"/>
  <p:tag name="ISPRING_SLIDE_ID_2" val="{E484BBD8-178C-4F51-88D3-4A034B6CA98D}"/>
</p:tagLst>
</file>

<file path=ppt/tags/tag5.xml><?xml version="1.0" encoding="utf-8"?>
<p:tagLst xmlns:a="http://schemas.openxmlformats.org/drawingml/2006/main" xmlns:r="http://schemas.openxmlformats.org/officeDocument/2006/relationships" xmlns:p="http://schemas.openxmlformats.org/presentationml/2006/main">
  <p:tag name="ISPRING_SLIDE_ID" val="{AEED10F5-3A19-46A8-B732-4DCDCC7745F8}"/>
  <p:tag name="TIMING" val="|35.031|6.715|22.301"/>
  <p:tag name="ISPRING_CUSTOM_TIMING_USED" val="1"/>
  <p:tag name="ISPRING_SLIDE_ID_2" val="{412B39EB-93E6-4F0E-89B9-CF06116CE219}"/>
  <p:tag name="GENSWF_ADVANCE_TIME" val="105.35"/>
</p:tagLst>
</file>

<file path=ppt/tags/tag6.xml><?xml version="1.0" encoding="utf-8"?>
<p:tagLst xmlns:a="http://schemas.openxmlformats.org/drawingml/2006/main" xmlns:r="http://schemas.openxmlformats.org/officeDocument/2006/relationships" xmlns:p="http://schemas.openxmlformats.org/presentationml/2006/main">
  <p:tag name="ISPRING_SLIDE_ID" val="{58724C46-4459-4412-A9A6-13C2A6B63CCB}"/>
  <p:tag name="ISPRING_CUSTOM_TIMING_USED" val="1"/>
  <p:tag name="ISPRING_SLIDE_ID_2" val="{DBCA1C92-7198-4E57-96CC-C562F2B814A8}"/>
  <p:tag name="GENSWF_ADVANCE_TIME" val="95.761"/>
</p:tagLst>
</file>

<file path=ppt/tags/tag7.xml><?xml version="1.0" encoding="utf-8"?>
<p:tagLst xmlns:a="http://schemas.openxmlformats.org/drawingml/2006/main" xmlns:r="http://schemas.openxmlformats.org/officeDocument/2006/relationships" xmlns:p="http://schemas.openxmlformats.org/presentationml/2006/main">
  <p:tag name="ISPRING_SLIDE_ID" val="{B02BE5DC-E157-468E-ADFC-6426C561204C}"/>
  <p:tag name="TIMING" val="|18.627"/>
  <p:tag name="ISPRING_CUSTOM_TIMING_USED" val="1"/>
  <p:tag name="ISPRING_SLIDE_ID_2" val="{1551AEA3-AB50-40A0-8E06-1FF3D35662C3}"/>
  <p:tag name="GENSWF_ADVANCE_TIME" val="65.39"/>
</p:tagLst>
</file>

<file path=ppt/tags/tag8.xml><?xml version="1.0" encoding="utf-8"?>
<p:tagLst xmlns:a="http://schemas.openxmlformats.org/drawingml/2006/main" xmlns:r="http://schemas.openxmlformats.org/officeDocument/2006/relationships" xmlns:p="http://schemas.openxmlformats.org/presentationml/2006/main">
  <p:tag name="ISPRING_SLIDE_ID" val="{0217AB30-B3A1-42C6-B650-FF5EA915B296}"/>
  <p:tag name="GENSWF_ADVANCE_TIME" val="13.3"/>
  <p:tag name="ISPRING_CUSTOM_TIMING_USED" val="1"/>
  <p:tag name="ISPRING_SLIDE_ID_2" val="{DC97F620-E958-4527-B0BB-E73C81591B29}"/>
</p:tagLst>
</file>

<file path=ppt/tags/tag9.xml><?xml version="1.0" encoding="utf-8"?>
<p:tagLst xmlns:a="http://schemas.openxmlformats.org/drawingml/2006/main" xmlns:r="http://schemas.openxmlformats.org/officeDocument/2006/relationships" xmlns:p="http://schemas.openxmlformats.org/presentationml/2006/main">
  <p:tag name="ISPRING_SLIDE_ID" val="{2D0F61ED-7234-4EC7-8CAC-1082D2772198}"/>
  <p:tag name="TIMING" val="|9.318"/>
  <p:tag name="ISPRING_CUSTOM_TIMING_USED" val="1"/>
  <p:tag name="ISPRING_SLIDE_ID_2" val="{59D1B83E-0FEA-4B54-8847-C5CF532A3C0E}"/>
  <p:tag name="GENSWF_ADVANCE_TIME" val="60.69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5012</TotalTime>
  <Words>3286</Words>
  <Application>Microsoft Office PowerPoint</Application>
  <PresentationFormat>On-screen Show (4:3)</PresentationFormat>
  <Paragraphs>181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Blank Presentation</vt:lpstr>
      <vt:lpstr>WELF1019: Assessment 1 – Comparative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Study</dc:title>
  <dc:creator>Edmund Boey</dc:creator>
  <cp:lastModifiedBy>Anne Lonie</cp:lastModifiedBy>
  <cp:revision>350</cp:revision>
  <cp:lastPrinted>2011-11-18T03:36:14Z</cp:lastPrinted>
  <dcterms:created xsi:type="dcterms:W3CDTF">2012-06-21T06:49:01Z</dcterms:created>
  <dcterms:modified xsi:type="dcterms:W3CDTF">2019-06-26T06:27:16Z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13FD83D8-9809-47E8-8ACB-EEC3A047CDD8</vt:lpwstr>
  </property>
  <property fmtid="{D5CDD505-2E9C-101B-9397-08002B2CF9AE}" pid="3" name="ArticulatePath">
    <vt:lpwstr>Assessment 1_Comparative Study</vt:lpwstr>
  </property>
</Properties>
</file>