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1" r:id="rId2"/>
    <p:sldId id="314" r:id="rId3"/>
    <p:sldId id="321" r:id="rId4"/>
    <p:sldId id="320" r:id="rId5"/>
    <p:sldId id="322" r:id="rId6"/>
    <p:sldId id="323" r:id="rId7"/>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6CEFE"/>
    <a:srgbClr val="FFCC99"/>
    <a:srgbClr val="E4FFC9"/>
    <a:srgbClr val="C3D9FD"/>
    <a:srgbClr val="C6FEDB"/>
    <a:srgbClr val="CCFF99"/>
    <a:srgbClr val="0000C8"/>
    <a:srgbClr val="00349C"/>
    <a:srgbClr val="133399"/>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2403" autoAdjust="0"/>
  </p:normalViewPr>
  <p:slideViewPr>
    <p:cSldViewPr snapToGrid="0">
      <p:cViewPr varScale="1">
        <p:scale>
          <a:sx n="83" d="100"/>
          <a:sy n="83" d="100"/>
        </p:scale>
        <p:origin x="946" y="6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smtClean="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smtClean="0"/>
              <a:t>Slide 1: Introduction</a:t>
            </a:r>
          </a:p>
          <a:p>
            <a:pPr eaLnBrk="1" hangingPunct="1"/>
            <a:endParaRPr lang="en-US" dirty="0" smtClean="0"/>
          </a:p>
          <a:p>
            <a:pPr eaLnBrk="1" hangingPunct="1"/>
            <a:r>
              <a:rPr lang="en-US" dirty="0" smtClean="0"/>
              <a:t>For one of the tasks in Assessment 1, you are required to write a rationale as to why you picked</a:t>
            </a:r>
            <a:r>
              <a:rPr lang="en-US" baseline="0" dirty="0" smtClean="0"/>
              <a:t> the five media outlets that you had listed. This presentation provides you with information on what a rationale is, points to consider when writing a rationale and an example of a sound rationale. The presentation concludes with an example of what a weak rationale looks like.</a:t>
            </a:r>
            <a:endParaRPr lang="en-US" dirty="0" smtClean="0"/>
          </a:p>
        </p:txBody>
      </p:sp>
    </p:spTree>
    <p:extLst>
      <p:ext uri="{BB962C8B-B14F-4D97-AF65-F5344CB8AC3E}">
        <p14:creationId xmlns:p14="http://schemas.microsoft.com/office/powerpoint/2010/main" val="149007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2: What is a rationale?</a:t>
            </a:r>
          </a:p>
          <a:p>
            <a:endParaRPr lang="en-AU" dirty="0" smtClean="0"/>
          </a:p>
          <a:p>
            <a:r>
              <a:rPr lang="en-AU" dirty="0" smtClean="0"/>
              <a:t>A rationale is an articulation or explanation of the reasons for doing something. In Assessment 1, you have to write a rationale for selecting the 5 media outlets</a:t>
            </a:r>
            <a:r>
              <a:rPr lang="en-AU" baseline="0" dirty="0" smtClean="0"/>
              <a:t> that would be interested in your story that was presented in the media release. For this assessment, you are required to list all the five media outlets and then provide an overall rationale for selecting them. *A requirement for this task is that the rationale demonstrates an academic discussion. *This means that you have to show your tutor that you have critically thought about your choices and *have used the relevant media theories that have been introduced in the course to guide your selection.* It is also necessary for you to cite sources that you have referred to or borrowed ideas from, using the appropriate referencing conventions. Producing a rationale that is purely based on your opinion and one that is not guided by media theories or evidence, will not get you good grades.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8071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3: Points to consider when writing a rationale</a:t>
            </a:r>
          </a:p>
          <a:p>
            <a:endParaRPr lang="en-AU" dirty="0" smtClean="0"/>
          </a:p>
          <a:p>
            <a:r>
              <a:rPr lang="en-AU" dirty="0" smtClean="0"/>
              <a:t>There are particular questions that you could reflect on before you begin writing your rationale. Do</a:t>
            </a:r>
            <a:r>
              <a:rPr lang="en-AU" baseline="0" dirty="0" smtClean="0"/>
              <a:t> consider what your media release is about. Identify why you chose the five media outlets. Do think about what the link is between the five media outlets and your story in the media release. What are some of the theories that directed your choice? Do the choices that you made demonstrate your understanding of the concepts and theories that have been introduced in the course? How does the choice of your media outlets demonstrate critical reading of the material for this course?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626987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4: An example of media outlets</a:t>
            </a:r>
          </a:p>
          <a:p>
            <a:endParaRPr lang="en-AU" dirty="0" smtClean="0"/>
          </a:p>
          <a:p>
            <a:r>
              <a:rPr lang="en-AU" dirty="0" smtClean="0"/>
              <a:t>On this slide you can see an example of the five media outlets the writer has chosen. They have also identified the target audience. A rationale for the</a:t>
            </a:r>
            <a:r>
              <a:rPr lang="en-AU" baseline="0" dirty="0" smtClean="0"/>
              <a:t> choice of these outlets are presented in the next slide.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116147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5: An example for rationale for the identified media outlets</a:t>
            </a:r>
          </a:p>
          <a:p>
            <a:endParaRPr lang="en-AU" dirty="0" smtClean="0"/>
          </a:p>
          <a:p>
            <a:r>
              <a:rPr lang="en-AU" dirty="0" smtClean="0"/>
              <a:t>On this slide you are presented an example of a</a:t>
            </a:r>
            <a:r>
              <a:rPr lang="en-AU" baseline="0" dirty="0" smtClean="0"/>
              <a:t> rationale for the five media outlets that were presented in the previous slide. You will notice that the writer has presented an academic discussion. *They have based their justification on evidence. They have also demonstrated that they had understood the concepts that were introduced in the course and their readings had directed their choice of outlets. *They have succinctly incorporated different media theories to explain the reasons for their choice of media outlets. </a:t>
            </a:r>
            <a:r>
              <a:rPr lang="en-AU" baseline="0" smtClean="0"/>
              <a:t>*Their </a:t>
            </a:r>
            <a:r>
              <a:rPr lang="en-AU" baseline="0" dirty="0" smtClean="0"/>
              <a:t>discussion is coherent and cohesive and there is demonstration that they had employed critical thinking when selecting the outlets. They have also demonstrated that they know how to employ academic conventions in their writing by appropriately citing their sources.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21748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6: An example of a weak</a:t>
            </a:r>
            <a:r>
              <a:rPr lang="en-AU" baseline="0" dirty="0" smtClean="0"/>
              <a:t> rationale</a:t>
            </a:r>
          </a:p>
          <a:p>
            <a:endParaRPr lang="en-AU" baseline="0" dirty="0" smtClean="0"/>
          </a:p>
          <a:p>
            <a:r>
              <a:rPr lang="en-AU" baseline="0" dirty="0" smtClean="0"/>
              <a:t>On this slide you will see a weak example of a rationale. *While the writer has presented a sound discussion, they have not demonstrated that they have made this observation based on the concepts or theories that have been introduced in the course. *The author has also not demonstrated that their choice of media outlets were informed by their readings of the course material and research. While the rationale is coherent and cohesive, it is not an academic discussion as the author has not put forth a credible discussion that is based on evidence.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862743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spTree>
    <p:extLst>
      <p:ext uri="{BB962C8B-B14F-4D97-AF65-F5344CB8AC3E}">
        <p14:creationId xmlns:p14="http://schemas.microsoft.com/office/powerpoint/2010/main" val="22555250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smtClean="0"/>
              <a:t>INSERT PICTURE</a:t>
            </a:r>
            <a:endParaRPr lang="en-AU" dirty="0"/>
          </a:p>
        </p:txBody>
      </p:sp>
    </p:spTree>
    <p:extLst>
      <p:ext uri="{BB962C8B-B14F-4D97-AF65-F5344CB8AC3E}">
        <p14:creationId xmlns:p14="http://schemas.microsoft.com/office/powerpoint/2010/main" val="184863649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smtClean="0"/>
              <a:t>Writing a strong rationale</a:t>
            </a:r>
            <a:br>
              <a:rPr lang="en-US" sz="2800" dirty="0" smtClean="0"/>
            </a:br>
            <a:r>
              <a:rPr lang="en-US" sz="2800" dirty="0" smtClean="0"/>
              <a:t>COMM2079</a:t>
            </a: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smtClean="0"/>
              <a:t>What is a rationale?</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4" name="TextBox 3"/>
          <p:cNvSpPr txBox="1"/>
          <p:nvPr/>
        </p:nvSpPr>
        <p:spPr>
          <a:xfrm>
            <a:off x="457200" y="1379220"/>
            <a:ext cx="8237220" cy="1323439"/>
          </a:xfrm>
          <a:prstGeom prst="rect">
            <a:avLst/>
          </a:prstGeom>
          <a:solidFill>
            <a:srgbClr val="E4FFC9"/>
          </a:solidFill>
          <a:ln w="12700">
            <a:solidFill>
              <a:schemeClr val="tx1"/>
            </a:solidFill>
          </a:ln>
        </p:spPr>
        <p:txBody>
          <a:bodyPr wrap="square" rtlCol="0">
            <a:spAutoFit/>
          </a:bodyPr>
          <a:lstStyle/>
          <a:p>
            <a:r>
              <a:rPr lang="en-AU" sz="2000" dirty="0" smtClean="0"/>
              <a:t>An articulation or explanation of the reasons for doing something. In Assessment 1, you have to write a rationale for selecting the 5 media outlets that will be interested in your story (presented in the media release) </a:t>
            </a:r>
            <a:endParaRPr lang="en-AU" sz="2000" dirty="0"/>
          </a:p>
        </p:txBody>
      </p:sp>
      <p:sp>
        <p:nvSpPr>
          <p:cNvPr id="5" name="Rounded Rectangle 4"/>
          <p:cNvSpPr/>
          <p:nvPr/>
        </p:nvSpPr>
        <p:spPr bwMode="auto">
          <a:xfrm>
            <a:off x="457200" y="2951529"/>
            <a:ext cx="3261360" cy="670560"/>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cs typeface="Arial" charset="0"/>
              </a:rPr>
              <a:t>An academic discussion</a:t>
            </a:r>
          </a:p>
        </p:txBody>
      </p:sp>
      <p:sp>
        <p:nvSpPr>
          <p:cNvPr id="6" name="Rounded Rectangle 5"/>
          <p:cNvSpPr/>
          <p:nvPr/>
        </p:nvSpPr>
        <p:spPr bwMode="auto">
          <a:xfrm>
            <a:off x="1158240" y="3767187"/>
            <a:ext cx="3261360" cy="67056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cs typeface="Arial" charset="0"/>
              </a:rPr>
              <a:t>Demonstrating a critical level of thought</a:t>
            </a:r>
          </a:p>
        </p:txBody>
      </p:sp>
      <p:sp>
        <p:nvSpPr>
          <p:cNvPr id="7" name="Rounded Rectangle 6"/>
          <p:cNvSpPr/>
          <p:nvPr/>
        </p:nvSpPr>
        <p:spPr bwMode="auto">
          <a:xfrm>
            <a:off x="2145030" y="4582845"/>
            <a:ext cx="3261360" cy="670560"/>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cs typeface="Arial" charset="0"/>
              </a:rPr>
              <a:t>Incorporating relevant media theories</a:t>
            </a:r>
          </a:p>
        </p:txBody>
      </p:sp>
      <p:sp>
        <p:nvSpPr>
          <p:cNvPr id="8" name="Rounded Rectangle 7"/>
          <p:cNvSpPr/>
          <p:nvPr/>
        </p:nvSpPr>
        <p:spPr bwMode="auto">
          <a:xfrm>
            <a:off x="3749040" y="5451524"/>
            <a:ext cx="3261360" cy="670560"/>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cs typeface="Arial" charset="0"/>
              </a:rPr>
              <a:t>Citing where appropriate</a:t>
            </a:r>
          </a:p>
        </p:txBody>
      </p:sp>
    </p:spTree>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Points to consider when writing a rationale</a:t>
            </a:r>
            <a:endParaRPr lang="en-AU" dirty="0"/>
          </a:p>
        </p:txBody>
      </p:sp>
      <p:sp>
        <p:nvSpPr>
          <p:cNvPr id="2" name="Rounded Rectangle 1"/>
          <p:cNvSpPr/>
          <p:nvPr/>
        </p:nvSpPr>
        <p:spPr bwMode="auto">
          <a:xfrm>
            <a:off x="333374" y="1133475"/>
            <a:ext cx="8315325" cy="512445"/>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Font typeface="Arial" panose="020B0604020202020204" pitchFamily="34" charset="0"/>
              <a:buChar char="•"/>
            </a:pPr>
            <a:r>
              <a:rPr lang="en-AU" sz="1800" dirty="0"/>
              <a:t>What is the media release about?</a:t>
            </a:r>
          </a:p>
        </p:txBody>
      </p:sp>
      <p:sp>
        <p:nvSpPr>
          <p:cNvPr id="7" name="Rounded Rectangle 6"/>
          <p:cNvSpPr/>
          <p:nvPr/>
        </p:nvSpPr>
        <p:spPr bwMode="auto">
          <a:xfrm>
            <a:off x="333374" y="1942624"/>
            <a:ext cx="8252459" cy="61722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Font typeface="Arial" panose="020B0604020202020204" pitchFamily="34" charset="0"/>
              <a:buChar char="•"/>
            </a:pPr>
            <a:r>
              <a:rPr lang="en-AU" sz="1800" dirty="0"/>
              <a:t>Why did you choose the 5 media outlets?</a:t>
            </a:r>
          </a:p>
          <a:p>
            <a:pPr marL="1085850" lvl="1" indent="-342900">
              <a:buFont typeface="Arial" panose="020B0604020202020204" pitchFamily="34" charset="0"/>
              <a:buChar char="•"/>
            </a:pPr>
            <a:r>
              <a:rPr lang="en-AU" sz="1600" dirty="0"/>
              <a:t>What is the link between the story in the media release and the outlets?</a:t>
            </a:r>
          </a:p>
        </p:txBody>
      </p:sp>
      <p:sp>
        <p:nvSpPr>
          <p:cNvPr id="8" name="Rounded Rectangle 7"/>
          <p:cNvSpPr/>
          <p:nvPr/>
        </p:nvSpPr>
        <p:spPr bwMode="auto">
          <a:xfrm>
            <a:off x="333374" y="2856548"/>
            <a:ext cx="8252459" cy="668654"/>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Font typeface="Arial" panose="020B0604020202020204" pitchFamily="34" charset="0"/>
              <a:buChar char="•"/>
            </a:pPr>
            <a:r>
              <a:rPr lang="en-AU" sz="1800" dirty="0"/>
              <a:t>What are some of the media theories that </a:t>
            </a:r>
            <a:r>
              <a:rPr lang="en-AU" sz="1800" dirty="0" smtClean="0"/>
              <a:t>directed </a:t>
            </a:r>
            <a:r>
              <a:rPr lang="en-AU" sz="1800" dirty="0"/>
              <a:t>your choice of media outlets?</a:t>
            </a:r>
          </a:p>
        </p:txBody>
      </p:sp>
      <p:sp>
        <p:nvSpPr>
          <p:cNvPr id="9" name="Rounded Rectangle 8"/>
          <p:cNvSpPr/>
          <p:nvPr/>
        </p:nvSpPr>
        <p:spPr bwMode="auto">
          <a:xfrm>
            <a:off x="364805" y="3808571"/>
            <a:ext cx="8252459" cy="617220"/>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Font typeface="Arial" panose="020B0604020202020204" pitchFamily="34" charset="0"/>
              <a:buChar char="•"/>
            </a:pPr>
            <a:r>
              <a:rPr lang="en-AU" sz="1800" dirty="0"/>
              <a:t>How do the choices you have made demonstrate your understanding of the concepts and theories that have been introduced?</a:t>
            </a:r>
          </a:p>
        </p:txBody>
      </p:sp>
      <p:sp>
        <p:nvSpPr>
          <p:cNvPr id="10" name="Rounded Rectangle 9"/>
          <p:cNvSpPr/>
          <p:nvPr/>
        </p:nvSpPr>
        <p:spPr bwMode="auto">
          <a:xfrm>
            <a:off x="364805" y="4709160"/>
            <a:ext cx="8252459" cy="617220"/>
          </a:xfrm>
          <a:prstGeom prst="roundRect">
            <a:avLst/>
          </a:prstGeom>
          <a:solidFill>
            <a:srgbClr val="C6FE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Font typeface="Arial" panose="020B0604020202020204" pitchFamily="34" charset="0"/>
              <a:buChar char="•"/>
            </a:pPr>
            <a:r>
              <a:rPr lang="en-AU" sz="1800" dirty="0"/>
              <a:t>How do the choices you have made demonstrate critical reading of the material for this </a:t>
            </a:r>
            <a:r>
              <a:rPr lang="en-AU" sz="1800" dirty="0" smtClean="0"/>
              <a:t>course?</a:t>
            </a:r>
            <a:endParaRPr lang="en-AU" sz="1800" dirty="0"/>
          </a:p>
        </p:txBody>
      </p:sp>
    </p:spTree>
    <p:extLst>
      <p:ext uri="{BB962C8B-B14F-4D97-AF65-F5344CB8AC3E}">
        <p14:creationId xmlns:p14="http://schemas.microsoft.com/office/powerpoint/2010/main" val="30275259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An example of media outlets</a:t>
            </a:r>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1625858085"/>
              </p:ext>
            </p:extLst>
          </p:nvPr>
        </p:nvGraphicFramePr>
        <p:xfrm>
          <a:off x="388620" y="1084580"/>
          <a:ext cx="8328660" cy="4632960"/>
        </p:xfrm>
        <a:graphic>
          <a:graphicData uri="http://schemas.openxmlformats.org/drawingml/2006/table">
            <a:tbl>
              <a:tblPr firstRow="1" bandRow="1">
                <a:tableStyleId>{5C22544A-7EE6-4342-B048-85BDC9FD1C3A}</a:tableStyleId>
              </a:tblPr>
              <a:tblGrid>
                <a:gridCol w="3169920"/>
                <a:gridCol w="5158740"/>
              </a:tblGrid>
              <a:tr h="370840">
                <a:tc>
                  <a:txBody>
                    <a:bodyPr/>
                    <a:lstStyle/>
                    <a:p>
                      <a:r>
                        <a:rPr lang="en-AU" b="1" dirty="0" smtClean="0">
                          <a:solidFill>
                            <a:schemeClr val="tx1"/>
                          </a:solidFill>
                        </a:rPr>
                        <a:t>1. Gold Cost</a:t>
                      </a:r>
                      <a:r>
                        <a:rPr lang="en-AU" b="1" baseline="0" dirty="0" smtClean="0">
                          <a:solidFill>
                            <a:schemeClr val="tx1"/>
                          </a:solidFill>
                        </a:rPr>
                        <a:t> Bulletin</a:t>
                      </a:r>
                      <a:endParaRPr lang="en-AU" b="1" dirty="0">
                        <a:solidFill>
                          <a:schemeClr val="tx1"/>
                        </a:solidFill>
                      </a:endParaRPr>
                    </a:p>
                  </a:txBody>
                  <a:tcPr/>
                </a:tc>
                <a:tc>
                  <a:txBody>
                    <a:bodyPr/>
                    <a:lstStyle/>
                    <a:p>
                      <a:r>
                        <a:rPr lang="en-AU" sz="1400" b="1" dirty="0" smtClean="0">
                          <a:solidFill>
                            <a:schemeClr val="tx1"/>
                          </a:solidFill>
                        </a:rPr>
                        <a:t>Audience</a:t>
                      </a:r>
                      <a:r>
                        <a:rPr lang="en-AU" sz="1400" b="0" dirty="0" smtClean="0">
                          <a:solidFill>
                            <a:schemeClr val="tx1"/>
                          </a:solidFill>
                        </a:rPr>
                        <a:t>: women</a:t>
                      </a:r>
                      <a:r>
                        <a:rPr lang="en-AU" sz="1400" b="0" baseline="0" dirty="0" smtClean="0">
                          <a:solidFill>
                            <a:schemeClr val="tx1"/>
                          </a:solidFill>
                        </a:rPr>
                        <a:t> 18-50 across the Gold Coast community. This outlet is a trusted source for local events and culture.</a:t>
                      </a:r>
                    </a:p>
                    <a:p>
                      <a:r>
                        <a:rPr lang="en-AU" sz="1400" b="1" baseline="0" dirty="0" smtClean="0">
                          <a:solidFill>
                            <a:schemeClr val="tx1"/>
                          </a:solidFill>
                        </a:rPr>
                        <a:t>Attention</a:t>
                      </a:r>
                      <a:r>
                        <a:rPr lang="en-AU" sz="1400" b="0" baseline="0" dirty="0" smtClean="0">
                          <a:solidFill>
                            <a:schemeClr val="tx1"/>
                          </a:solidFill>
                        </a:rPr>
                        <a:t>: Catherine Webber, Editor</a:t>
                      </a:r>
                    </a:p>
                    <a:p>
                      <a:pPr marL="285750" indent="-285750">
                        <a:buFont typeface="Arial" panose="020B0604020202020204" pitchFamily="34" charset="0"/>
                        <a:buChar char="•"/>
                      </a:pPr>
                      <a:r>
                        <a:rPr lang="en-AU" sz="1200" b="0" baseline="0" dirty="0" smtClean="0">
                          <a:solidFill>
                            <a:schemeClr val="tx1"/>
                          </a:solidFill>
                        </a:rPr>
                        <a:t>Targeted towards an article in the surfing news, beaches or lifestyle sections of both print and online. </a:t>
                      </a:r>
                      <a:endParaRPr lang="en-AU" sz="1200" b="0" dirty="0">
                        <a:solidFill>
                          <a:schemeClr val="tx1"/>
                        </a:solidFill>
                      </a:endParaRPr>
                    </a:p>
                  </a:txBody>
                  <a:tcPr/>
                </a:tc>
              </a:tr>
              <a:tr h="370840">
                <a:tc>
                  <a:txBody>
                    <a:bodyPr/>
                    <a:lstStyle/>
                    <a:p>
                      <a:r>
                        <a:rPr lang="en-AU" b="1" dirty="0" smtClean="0"/>
                        <a:t>2. Collective</a:t>
                      </a:r>
                      <a:r>
                        <a:rPr lang="en-AU" b="1" baseline="0" dirty="0" smtClean="0"/>
                        <a:t> Magazine</a:t>
                      </a:r>
                      <a:endParaRPr lang="en-AU" b="1" dirty="0"/>
                    </a:p>
                  </a:txBody>
                  <a:tcPr/>
                </a:tc>
                <a:tc>
                  <a:txBody>
                    <a:bodyPr/>
                    <a:lstStyle/>
                    <a:p>
                      <a:r>
                        <a:rPr lang="en-AU" sz="1400" b="1" dirty="0" smtClean="0"/>
                        <a:t>Audience</a:t>
                      </a:r>
                      <a:r>
                        <a:rPr lang="en-AU" sz="1400" dirty="0" smtClean="0"/>
                        <a:t>: business owners, entrepreneurs</a:t>
                      </a:r>
                      <a:r>
                        <a:rPr lang="en-AU" sz="1400" baseline="0" dirty="0" smtClean="0"/>
                        <a:t> and people interested in inspirations stories and new ventures or events.</a:t>
                      </a:r>
                    </a:p>
                    <a:p>
                      <a:r>
                        <a:rPr lang="en-AU" sz="1400" b="1" baseline="0" dirty="0" smtClean="0"/>
                        <a:t>Attention</a:t>
                      </a:r>
                      <a:r>
                        <a:rPr lang="en-AU" sz="1400" baseline="0" dirty="0" smtClean="0"/>
                        <a:t>: Tara Francis, Features Editor</a:t>
                      </a:r>
                    </a:p>
                    <a:p>
                      <a:pPr marL="285750" indent="-285750">
                        <a:buFont typeface="Arial" panose="020B0604020202020204" pitchFamily="34" charset="0"/>
                        <a:buChar char="•"/>
                      </a:pPr>
                      <a:r>
                        <a:rPr lang="en-AU" sz="1200" dirty="0" smtClean="0"/>
                        <a:t>Lead times tailor towards a feature articles in a future monthly edition.</a:t>
                      </a:r>
                      <a:endParaRPr lang="en-AU" sz="1200" dirty="0"/>
                    </a:p>
                  </a:txBody>
                  <a:tcPr/>
                </a:tc>
              </a:tr>
              <a:tr h="370840">
                <a:tc>
                  <a:txBody>
                    <a:bodyPr/>
                    <a:lstStyle/>
                    <a:p>
                      <a:r>
                        <a:rPr lang="en-AU" b="1" dirty="0" smtClean="0"/>
                        <a:t>3. SEA FM</a:t>
                      </a:r>
                      <a:endParaRPr lang="en-AU" b="1" dirty="0"/>
                    </a:p>
                  </a:txBody>
                  <a:tcPr/>
                </a:tc>
                <a:tc>
                  <a:txBody>
                    <a:bodyPr/>
                    <a:lstStyle/>
                    <a:p>
                      <a:pPr marL="0" indent="0">
                        <a:buFont typeface="Arial" panose="020B0604020202020204" pitchFamily="34" charset="0"/>
                        <a:buNone/>
                      </a:pPr>
                      <a:r>
                        <a:rPr lang="en-AU" sz="1200" b="1" dirty="0" smtClean="0"/>
                        <a:t>Audience</a:t>
                      </a:r>
                      <a:r>
                        <a:rPr lang="en-AU" sz="1200" dirty="0" smtClean="0"/>
                        <a:t>: target demographics</a:t>
                      </a:r>
                      <a:r>
                        <a:rPr lang="en-AU" sz="1200" baseline="0" dirty="0" smtClean="0"/>
                        <a:t> that listen to contemporary music and local news for coastal regions.</a:t>
                      </a:r>
                    </a:p>
                    <a:p>
                      <a:pPr marL="0" indent="0">
                        <a:buFont typeface="Arial" panose="020B0604020202020204" pitchFamily="34" charset="0"/>
                        <a:buNone/>
                      </a:pPr>
                      <a:r>
                        <a:rPr lang="en-AU" sz="1200" b="1" baseline="0" dirty="0" smtClean="0"/>
                        <a:t>Attention</a:t>
                      </a:r>
                      <a:r>
                        <a:rPr lang="en-AU" sz="1200" baseline="0" dirty="0" smtClean="0"/>
                        <a:t>: Andrew Very, Content Director</a:t>
                      </a:r>
                    </a:p>
                    <a:p>
                      <a:pPr marL="171450" indent="-171450">
                        <a:buFont typeface="Arial" panose="020B0604020202020204" pitchFamily="34" charset="0"/>
                        <a:buChar char="•"/>
                      </a:pPr>
                      <a:r>
                        <a:rPr lang="en-AU" sz="1200" dirty="0" smtClean="0"/>
                        <a:t>Aimed towards study during news or surf reports.</a:t>
                      </a:r>
                      <a:endParaRPr lang="en-AU" sz="1200" dirty="0"/>
                    </a:p>
                  </a:txBody>
                  <a:tcPr/>
                </a:tc>
              </a:tr>
              <a:tr h="370840">
                <a:tc>
                  <a:txBody>
                    <a:bodyPr/>
                    <a:lstStyle/>
                    <a:p>
                      <a:r>
                        <a:rPr lang="en-AU" b="1" dirty="0" smtClean="0"/>
                        <a:t>4. Nine Gold Coast News</a:t>
                      </a:r>
                      <a:endParaRPr lang="en-AU" b="1" dirty="0"/>
                    </a:p>
                  </a:txBody>
                  <a:tcPr/>
                </a:tc>
                <a:tc>
                  <a:txBody>
                    <a:bodyPr/>
                    <a:lstStyle/>
                    <a:p>
                      <a:pPr marL="0" indent="0">
                        <a:buFont typeface="Arial" panose="020B0604020202020204" pitchFamily="34" charset="0"/>
                        <a:buNone/>
                      </a:pPr>
                      <a:r>
                        <a:rPr lang="en-AU" sz="1400" b="1" dirty="0" smtClean="0"/>
                        <a:t>Audience</a:t>
                      </a:r>
                      <a:r>
                        <a:rPr lang="en-AU" sz="1400" baseline="0" dirty="0" smtClean="0"/>
                        <a:t>: popular TV news for locals including online sources</a:t>
                      </a:r>
                    </a:p>
                    <a:p>
                      <a:pPr marL="0" indent="0">
                        <a:buFont typeface="Arial" panose="020B0604020202020204" pitchFamily="34" charset="0"/>
                        <a:buNone/>
                      </a:pPr>
                      <a:r>
                        <a:rPr lang="en-AU" sz="1400" b="1" baseline="0" dirty="0" smtClean="0"/>
                        <a:t>Attention</a:t>
                      </a:r>
                      <a:r>
                        <a:rPr lang="en-AU" sz="1400" baseline="0" dirty="0" smtClean="0"/>
                        <a:t>: Rod Power, Gold Coast News Director</a:t>
                      </a:r>
                    </a:p>
                    <a:p>
                      <a:pPr marL="285750" indent="-285750">
                        <a:buFont typeface="Arial" panose="020B0604020202020204" pitchFamily="34" charset="0"/>
                        <a:buChar char="•"/>
                      </a:pPr>
                      <a:r>
                        <a:rPr lang="en-AU" sz="1200" b="0" dirty="0" smtClean="0"/>
                        <a:t>A story</a:t>
                      </a:r>
                      <a:r>
                        <a:rPr lang="en-AU" sz="1200" b="0" baseline="0" dirty="0" smtClean="0"/>
                        <a:t> during news bulleting and online.</a:t>
                      </a:r>
                      <a:endParaRPr lang="en-AU" sz="1200" b="0" dirty="0"/>
                    </a:p>
                  </a:txBody>
                  <a:tcPr/>
                </a:tc>
              </a:tr>
              <a:tr h="370840">
                <a:tc>
                  <a:txBody>
                    <a:bodyPr/>
                    <a:lstStyle/>
                    <a:p>
                      <a:r>
                        <a:rPr lang="en-AU" b="1" dirty="0" smtClean="0"/>
                        <a:t>5. Gold Coast Magazine</a:t>
                      </a:r>
                      <a:endParaRPr lang="en-AU" b="1" dirty="0"/>
                    </a:p>
                  </a:txBody>
                  <a:tcPr/>
                </a:tc>
                <a:tc>
                  <a:txBody>
                    <a:bodyPr/>
                    <a:lstStyle/>
                    <a:p>
                      <a:pPr marL="0" indent="0">
                        <a:buFont typeface="Arial" panose="020B0604020202020204" pitchFamily="34" charset="0"/>
                        <a:buNone/>
                      </a:pPr>
                      <a:r>
                        <a:rPr lang="en-AU" sz="1400" b="1" dirty="0" smtClean="0"/>
                        <a:t>Audience</a:t>
                      </a:r>
                      <a:r>
                        <a:rPr lang="en-AU" sz="1400" b="0" dirty="0" smtClean="0"/>
                        <a:t>: fashion and culture conscious woman from Byron Bay to Brisbane</a:t>
                      </a:r>
                    </a:p>
                    <a:p>
                      <a:pPr marL="0" indent="0">
                        <a:buFont typeface="Arial" panose="020B0604020202020204" pitchFamily="34" charset="0"/>
                        <a:buNone/>
                      </a:pPr>
                      <a:r>
                        <a:rPr lang="en-AU" sz="1400" b="1" dirty="0" smtClean="0"/>
                        <a:t>Attention</a:t>
                      </a:r>
                      <a:r>
                        <a:rPr lang="en-AU" sz="1400" b="0" dirty="0" smtClean="0"/>
                        <a:t>: Logan</a:t>
                      </a:r>
                      <a:r>
                        <a:rPr lang="en-AU" sz="1400" b="0" baseline="0" dirty="0" smtClean="0"/>
                        <a:t> Smith, Editor</a:t>
                      </a:r>
                    </a:p>
                    <a:p>
                      <a:pPr marL="285750" indent="-285750">
                        <a:buFont typeface="Arial" panose="020B0604020202020204" pitchFamily="34" charset="0"/>
                        <a:buChar char="•"/>
                      </a:pPr>
                      <a:r>
                        <a:rPr lang="en-AU" sz="1200" b="0" dirty="0" smtClean="0"/>
                        <a:t>Due to lead times, targeted for feature,</a:t>
                      </a:r>
                      <a:r>
                        <a:rPr lang="en-AU" sz="1200" b="0" baseline="0" dirty="0" smtClean="0"/>
                        <a:t> also for future events listed in upcoming editions.</a:t>
                      </a:r>
                      <a:endParaRPr lang="en-AU" sz="1200" b="0" dirty="0"/>
                    </a:p>
                  </a:txBody>
                  <a:tcPr/>
                </a:tc>
              </a:tr>
            </a:tbl>
          </a:graphicData>
        </a:graphic>
      </p:graphicFrame>
    </p:spTree>
    <p:extLst>
      <p:ext uri="{BB962C8B-B14F-4D97-AF65-F5344CB8AC3E}">
        <p14:creationId xmlns:p14="http://schemas.microsoft.com/office/powerpoint/2010/main" val="3508421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952500"/>
          </a:xfrm>
        </p:spPr>
        <p:txBody>
          <a:bodyPr/>
          <a:lstStyle/>
          <a:p>
            <a:r>
              <a:rPr lang="en-AU" dirty="0" smtClean="0"/>
              <a:t>An example of rationale for the identified media outlets </a:t>
            </a:r>
            <a:endParaRPr lang="en-AU" dirty="0"/>
          </a:p>
        </p:txBody>
      </p:sp>
      <p:sp>
        <p:nvSpPr>
          <p:cNvPr id="5" name="TextBox 4"/>
          <p:cNvSpPr txBox="1"/>
          <p:nvPr/>
        </p:nvSpPr>
        <p:spPr>
          <a:xfrm>
            <a:off x="533400" y="1211580"/>
            <a:ext cx="4876800" cy="1384995"/>
          </a:xfrm>
          <a:prstGeom prst="rect">
            <a:avLst/>
          </a:prstGeom>
          <a:solidFill>
            <a:srgbClr val="E4FFC9"/>
          </a:solidFill>
          <a:ln w="12700">
            <a:solidFill>
              <a:schemeClr val="tx1"/>
            </a:solidFill>
          </a:ln>
        </p:spPr>
        <p:txBody>
          <a:bodyPr wrap="square" rtlCol="0">
            <a:spAutoFit/>
          </a:bodyPr>
          <a:lstStyle/>
          <a:p>
            <a:r>
              <a:rPr lang="en-AU" sz="1400" dirty="0" smtClean="0"/>
              <a:t>The audience groups identified in the five media outlets match that of </a:t>
            </a:r>
            <a:r>
              <a:rPr lang="en-AU" sz="1400" dirty="0" err="1" smtClean="0"/>
              <a:t>Mazarine</a:t>
            </a:r>
            <a:r>
              <a:rPr lang="en-AU" sz="1400" dirty="0" smtClean="0"/>
              <a:t> Aqua including key demographics, lifestyle interests and proximity, which is key to successful planning (</a:t>
            </a:r>
            <a:r>
              <a:rPr lang="en-AU" sz="1400" dirty="0" err="1" smtClean="0"/>
              <a:t>Bivins</a:t>
            </a:r>
            <a:r>
              <a:rPr lang="en-AU" sz="1400" dirty="0" smtClean="0"/>
              <a:t> 2014, p.35). The selection of outlets was curated to provide coverage over a number of mediums, timeframes and include current and potential public.</a:t>
            </a:r>
            <a:endParaRPr lang="en-AU" sz="1400" dirty="0"/>
          </a:p>
        </p:txBody>
      </p:sp>
      <p:sp>
        <p:nvSpPr>
          <p:cNvPr id="6" name="TextBox 5"/>
          <p:cNvSpPr txBox="1"/>
          <p:nvPr/>
        </p:nvSpPr>
        <p:spPr>
          <a:xfrm>
            <a:off x="3444240" y="2777757"/>
            <a:ext cx="5090160" cy="1600438"/>
          </a:xfrm>
          <a:prstGeom prst="rect">
            <a:avLst/>
          </a:prstGeom>
          <a:solidFill>
            <a:srgbClr val="FFCC99"/>
          </a:solidFill>
          <a:ln w="12700">
            <a:solidFill>
              <a:schemeClr val="tx1"/>
            </a:solidFill>
          </a:ln>
        </p:spPr>
        <p:txBody>
          <a:bodyPr wrap="square" rtlCol="0">
            <a:spAutoFit/>
          </a:bodyPr>
          <a:lstStyle/>
          <a:p>
            <a:r>
              <a:rPr lang="en-AU" sz="1400" dirty="0" smtClean="0"/>
              <a:t>Reflection on Framing Theory provided guidance for selecting outlets based on news-values and tailoring the newsworthiness of the release to suit (Johnston &amp; Sheehan 2014, p. 401). Agenda Setting Theory is relevant when considering the transfer of a story’s importance from media to the public based on what media consider news; the public then form an interest (Chia &amp; </a:t>
            </a:r>
            <a:r>
              <a:rPr lang="en-AU" sz="1400" dirty="0" err="1" smtClean="0"/>
              <a:t>Synnott</a:t>
            </a:r>
            <a:r>
              <a:rPr lang="en-AU" sz="1400" dirty="0" smtClean="0"/>
              <a:t> 2009, p. 16)</a:t>
            </a:r>
            <a:endParaRPr lang="en-AU" sz="1400" dirty="0"/>
          </a:p>
        </p:txBody>
      </p:sp>
      <p:sp>
        <p:nvSpPr>
          <p:cNvPr id="7" name="TextBox 6"/>
          <p:cNvSpPr txBox="1"/>
          <p:nvPr/>
        </p:nvSpPr>
        <p:spPr>
          <a:xfrm>
            <a:off x="533400" y="4837002"/>
            <a:ext cx="5147310" cy="1600438"/>
          </a:xfrm>
          <a:prstGeom prst="rect">
            <a:avLst/>
          </a:prstGeom>
          <a:solidFill>
            <a:srgbClr val="F6CEFE"/>
          </a:solidFill>
          <a:ln w="12700">
            <a:solidFill>
              <a:schemeClr val="tx1"/>
            </a:solidFill>
          </a:ln>
        </p:spPr>
        <p:txBody>
          <a:bodyPr wrap="square" rtlCol="0">
            <a:spAutoFit/>
          </a:bodyPr>
          <a:lstStyle/>
          <a:p>
            <a:r>
              <a:rPr lang="en-AU" sz="1400" dirty="0" smtClean="0"/>
              <a:t>Therefore, it is important to select media outlets that find the story newsworthy for a greater chance of coverage. Narrative Theory suggests that organisational identities are created via their stories and positive stories can be persuasive (Johnston &amp; Sheehan 2014, p. 402). Consequently, significance of this for the chosen outlets is selecting media that have a higher likelihood of conveying the positive nature of the narrative.</a:t>
            </a:r>
            <a:endParaRPr lang="en-AU" sz="1400" dirty="0"/>
          </a:p>
        </p:txBody>
      </p:sp>
      <p:sp>
        <p:nvSpPr>
          <p:cNvPr id="10" name="Oval Callout 9"/>
          <p:cNvSpPr/>
          <p:nvPr/>
        </p:nvSpPr>
        <p:spPr bwMode="auto">
          <a:xfrm>
            <a:off x="5730240" y="742950"/>
            <a:ext cx="3276600" cy="1743134"/>
          </a:xfrm>
          <a:prstGeom prst="wedgeEllipseCallout">
            <a:avLst>
              <a:gd name="adj1" fmla="val -73306"/>
              <a:gd name="adj2" fmla="val 4677"/>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effectLst/>
                <a:latin typeface="Arial" charset="0"/>
                <a:cs typeface="Arial" charset="0"/>
              </a:rPr>
              <a:t>The author has based their reasons on evidence. They have demonstrated</a:t>
            </a:r>
            <a:r>
              <a:rPr kumimoji="0" lang="en-AU" sz="1200" b="0" i="0" u="none" strike="noStrike" cap="none" normalizeH="0" dirty="0" smtClean="0">
                <a:ln>
                  <a:noFill/>
                </a:ln>
                <a:effectLst/>
                <a:latin typeface="Arial" charset="0"/>
                <a:cs typeface="Arial" charset="0"/>
              </a:rPr>
              <a:t> that they understand the concepts that were introduced in course. Their choice of the outlets were directed by their readings.</a:t>
            </a:r>
            <a:endParaRPr kumimoji="0" lang="en-AU" sz="1200" b="0" i="0" u="none" strike="noStrike" cap="none" normalizeH="0" baseline="0" dirty="0" smtClean="0">
              <a:ln>
                <a:noFill/>
              </a:ln>
              <a:effectLst/>
              <a:latin typeface="Arial" charset="0"/>
              <a:cs typeface="Arial" charset="0"/>
            </a:endParaRPr>
          </a:p>
        </p:txBody>
      </p:sp>
      <p:sp>
        <p:nvSpPr>
          <p:cNvPr id="11" name="Oval Callout 10"/>
          <p:cNvSpPr/>
          <p:nvPr/>
        </p:nvSpPr>
        <p:spPr bwMode="auto">
          <a:xfrm>
            <a:off x="266700" y="2777757"/>
            <a:ext cx="2857500" cy="1878063"/>
          </a:xfrm>
          <a:prstGeom prst="wedgeEllipseCallout">
            <a:avLst>
              <a:gd name="adj1" fmla="val 62555"/>
              <a:gd name="adj2" fmla="val -11509"/>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Arial" charset="0"/>
                <a:cs typeface="Arial" charset="0"/>
              </a:rPr>
              <a:t>The author</a:t>
            </a:r>
            <a:r>
              <a:rPr kumimoji="0" lang="en-AU" sz="1200" b="0" i="0" u="none" strike="noStrike" cap="none" normalizeH="0" dirty="0" smtClean="0">
                <a:ln>
                  <a:noFill/>
                </a:ln>
                <a:solidFill>
                  <a:schemeClr val="tx1"/>
                </a:solidFill>
                <a:effectLst/>
                <a:latin typeface="Arial" charset="0"/>
                <a:cs typeface="Arial" charset="0"/>
              </a:rPr>
              <a:t> has also demonstrated that they understand the different media theories that were introduced in the course by using them to justify their selection of the outlets</a:t>
            </a:r>
            <a:endParaRPr kumimoji="0" lang="en-AU" sz="1200" b="0" i="0" u="none" strike="noStrike" cap="none" normalizeH="0" baseline="0" dirty="0" smtClean="0">
              <a:ln>
                <a:noFill/>
              </a:ln>
              <a:solidFill>
                <a:schemeClr val="tx1"/>
              </a:solidFill>
              <a:effectLst/>
              <a:latin typeface="Arial" charset="0"/>
              <a:cs typeface="Arial" charset="0"/>
            </a:endParaRPr>
          </a:p>
        </p:txBody>
      </p:sp>
      <p:sp>
        <p:nvSpPr>
          <p:cNvPr id="12" name="Oval Callout 11"/>
          <p:cNvSpPr/>
          <p:nvPr/>
        </p:nvSpPr>
        <p:spPr bwMode="auto">
          <a:xfrm>
            <a:off x="5806440" y="4968240"/>
            <a:ext cx="3128010" cy="1531620"/>
          </a:xfrm>
          <a:prstGeom prst="wedgeEllipseCallout">
            <a:avLst>
              <a:gd name="adj1" fmla="val -58592"/>
              <a:gd name="adj2" fmla="val 3041"/>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Arial" charset="0"/>
                <a:cs typeface="Arial" charset="0"/>
              </a:rPr>
              <a:t>The author</a:t>
            </a:r>
            <a:r>
              <a:rPr kumimoji="0" lang="en-AU" sz="1200" b="0" i="0" u="none" strike="noStrike" cap="none" normalizeH="0" dirty="0" smtClean="0">
                <a:ln>
                  <a:noFill/>
                </a:ln>
                <a:solidFill>
                  <a:schemeClr val="tx1"/>
                </a:solidFill>
                <a:effectLst/>
                <a:latin typeface="Arial" charset="0"/>
                <a:cs typeface="Arial" charset="0"/>
              </a:rPr>
              <a:t> has presented a coherent and cohesive academic and critical discussion by using formal language and citing where necessary</a:t>
            </a:r>
            <a:endParaRPr kumimoji="0" lang="en-AU" sz="12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3635050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952500"/>
          </a:xfrm>
        </p:spPr>
        <p:txBody>
          <a:bodyPr/>
          <a:lstStyle/>
          <a:p>
            <a:r>
              <a:rPr lang="en-AU" dirty="0" smtClean="0"/>
              <a:t>An example of a weak rationale</a:t>
            </a:r>
            <a:endParaRPr lang="en-AU" dirty="0"/>
          </a:p>
        </p:txBody>
      </p:sp>
      <p:sp>
        <p:nvSpPr>
          <p:cNvPr id="5" name="TextBox 4"/>
          <p:cNvSpPr txBox="1"/>
          <p:nvPr/>
        </p:nvSpPr>
        <p:spPr>
          <a:xfrm>
            <a:off x="533400" y="950608"/>
            <a:ext cx="4876800" cy="2031325"/>
          </a:xfrm>
          <a:prstGeom prst="rect">
            <a:avLst/>
          </a:prstGeom>
          <a:solidFill>
            <a:srgbClr val="E4FFC9"/>
          </a:solidFill>
          <a:ln w="12700">
            <a:solidFill>
              <a:schemeClr val="tx1"/>
            </a:solidFill>
          </a:ln>
        </p:spPr>
        <p:txBody>
          <a:bodyPr wrap="square" rtlCol="0">
            <a:spAutoFit/>
          </a:bodyPr>
          <a:lstStyle/>
          <a:p>
            <a:r>
              <a:rPr lang="en-AU" sz="1400" dirty="0" smtClean="0"/>
              <a:t>These media outlets have been chosen as they are the top three television news shows to air on South Australian television and collectively reach a very large South Australian audience. Being a current South Australian issue, the story is very relevant and therefore topical to the audience of these television shows who regularly cover similar stories of road fatalities and accidents in which this news release might act as a nice support story while presenting its own news worthiness.</a:t>
            </a:r>
            <a:endParaRPr lang="en-AU" sz="1400" dirty="0"/>
          </a:p>
        </p:txBody>
      </p:sp>
      <p:sp>
        <p:nvSpPr>
          <p:cNvPr id="6" name="TextBox 5"/>
          <p:cNvSpPr txBox="1"/>
          <p:nvPr/>
        </p:nvSpPr>
        <p:spPr>
          <a:xfrm>
            <a:off x="3672840" y="3217467"/>
            <a:ext cx="5090160" cy="2893100"/>
          </a:xfrm>
          <a:prstGeom prst="rect">
            <a:avLst/>
          </a:prstGeom>
          <a:solidFill>
            <a:srgbClr val="FFCC99"/>
          </a:solidFill>
          <a:ln w="12700">
            <a:solidFill>
              <a:schemeClr val="tx1"/>
            </a:solidFill>
          </a:ln>
        </p:spPr>
        <p:txBody>
          <a:bodyPr wrap="square" rtlCol="0">
            <a:spAutoFit/>
          </a:bodyPr>
          <a:lstStyle/>
          <a:p>
            <a:r>
              <a:rPr lang="en-AU" sz="1400" dirty="0" smtClean="0"/>
              <a:t>The newspaper outlets have been chosen </a:t>
            </a:r>
            <a:r>
              <a:rPr lang="en-AU" sz="1400" dirty="0" smtClean="0"/>
              <a:t>such as The </a:t>
            </a:r>
            <a:r>
              <a:rPr lang="en-AU" sz="1400" dirty="0"/>
              <a:t>A</a:t>
            </a:r>
            <a:r>
              <a:rPr lang="en-AU" sz="1400" dirty="0" smtClean="0"/>
              <a:t>dvertiser </a:t>
            </a:r>
            <a:r>
              <a:rPr lang="en-AU" sz="1400" dirty="0" smtClean="0"/>
              <a:t>is a well-known newspaper that mainly covers news current to the South Australian state and its major city, Adelaide. While The Advertiser can be viewed online from any location in the world, it’s main form of product manifests itself in physical print form, sold from within the state of South Australia. Therefore state wide news stories are regularly given prominence over other small Australian news items as it is most relevant to the majority of the audience who consume it. In addition to The Advertiser, the other small newspapers mentioned represent regional areas of South Australia which as we can recognise from the text form a large portion of the news presented.</a:t>
            </a:r>
            <a:endParaRPr lang="en-AU" sz="1400" dirty="0"/>
          </a:p>
        </p:txBody>
      </p:sp>
      <p:sp>
        <p:nvSpPr>
          <p:cNvPr id="10" name="Oval Callout 9"/>
          <p:cNvSpPr/>
          <p:nvPr/>
        </p:nvSpPr>
        <p:spPr bwMode="auto">
          <a:xfrm>
            <a:off x="5730240" y="742950"/>
            <a:ext cx="3276600" cy="1743134"/>
          </a:xfrm>
          <a:prstGeom prst="wedgeEllipseCallout">
            <a:avLst>
              <a:gd name="adj1" fmla="val -62608"/>
              <a:gd name="adj2" fmla="val 6426"/>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effectLst/>
                <a:latin typeface="Arial" charset="0"/>
                <a:cs typeface="Arial" charset="0"/>
              </a:rPr>
              <a:t>While the </a:t>
            </a:r>
            <a:r>
              <a:rPr kumimoji="0" lang="en-AU" sz="1200" b="0" i="0" u="none" strike="noStrike" cap="none" normalizeH="0" baseline="0" dirty="0" smtClean="0">
                <a:ln>
                  <a:noFill/>
                </a:ln>
                <a:effectLst/>
                <a:latin typeface="Arial" charset="0"/>
                <a:cs typeface="Arial" charset="0"/>
              </a:rPr>
              <a:t>writer </a:t>
            </a:r>
            <a:r>
              <a:rPr kumimoji="0" lang="en-AU" sz="1200" b="0" i="0" u="none" strike="noStrike" cap="none" normalizeH="0" baseline="0" dirty="0" smtClean="0">
                <a:ln>
                  <a:noFill/>
                </a:ln>
                <a:effectLst/>
                <a:latin typeface="Arial" charset="0"/>
                <a:cs typeface="Arial" charset="0"/>
              </a:rPr>
              <a:t>has presented a sound discussion, they have not demonstrated that they have made</a:t>
            </a:r>
            <a:r>
              <a:rPr kumimoji="0" lang="en-AU" sz="1200" b="0" i="0" u="none" strike="noStrike" cap="none" normalizeH="0" dirty="0" smtClean="0">
                <a:ln>
                  <a:noFill/>
                </a:ln>
                <a:effectLst/>
                <a:latin typeface="Arial" charset="0"/>
                <a:cs typeface="Arial" charset="0"/>
              </a:rPr>
              <a:t> this observation based on the concepts or theories that have been introduced in the course.</a:t>
            </a:r>
            <a:endParaRPr kumimoji="0" lang="en-AU" sz="1200" b="0" i="0" u="none" strike="noStrike" cap="none" normalizeH="0" baseline="0" dirty="0" smtClean="0">
              <a:ln>
                <a:noFill/>
              </a:ln>
              <a:effectLst/>
              <a:latin typeface="Arial" charset="0"/>
              <a:cs typeface="Arial" charset="0"/>
            </a:endParaRPr>
          </a:p>
        </p:txBody>
      </p:sp>
      <p:sp>
        <p:nvSpPr>
          <p:cNvPr id="11" name="Oval Callout 10"/>
          <p:cNvSpPr/>
          <p:nvPr/>
        </p:nvSpPr>
        <p:spPr bwMode="auto">
          <a:xfrm>
            <a:off x="159558" y="3122584"/>
            <a:ext cx="3177540" cy="2763303"/>
          </a:xfrm>
          <a:prstGeom prst="wedgeEllipseCallout">
            <a:avLst>
              <a:gd name="adj1" fmla="val 64422"/>
              <a:gd name="adj2" fmla="val -11211"/>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Arial" charset="0"/>
                <a:cs typeface="Arial" charset="0"/>
              </a:rPr>
              <a:t>The </a:t>
            </a:r>
            <a:r>
              <a:rPr kumimoji="0" lang="en-AU" sz="1200" b="0" i="0" u="none" strike="noStrike" cap="none" normalizeH="0" baseline="0" dirty="0" smtClean="0">
                <a:ln>
                  <a:noFill/>
                </a:ln>
                <a:solidFill>
                  <a:schemeClr val="tx1"/>
                </a:solidFill>
                <a:effectLst/>
                <a:latin typeface="Arial" charset="0"/>
                <a:cs typeface="Arial" charset="0"/>
              </a:rPr>
              <a:t>writer </a:t>
            </a:r>
            <a:r>
              <a:rPr kumimoji="0" lang="en-AU" sz="1200" b="0" i="0" u="none" strike="noStrike" cap="none" normalizeH="0" baseline="0" dirty="0" smtClean="0">
                <a:ln>
                  <a:noFill/>
                </a:ln>
                <a:solidFill>
                  <a:schemeClr val="tx1"/>
                </a:solidFill>
                <a:effectLst/>
                <a:latin typeface="Arial" charset="0"/>
                <a:cs typeface="Arial" charset="0"/>
              </a:rPr>
              <a:t>has also not demonstrated that their choice of outlets were informed by</a:t>
            </a:r>
            <a:r>
              <a:rPr kumimoji="0" lang="en-AU" sz="1200" b="0" i="0" u="none" strike="noStrike" cap="none" normalizeH="0" dirty="0" smtClean="0">
                <a:ln>
                  <a:noFill/>
                </a:ln>
                <a:solidFill>
                  <a:schemeClr val="tx1"/>
                </a:solidFill>
                <a:effectLst/>
                <a:latin typeface="Arial" charset="0"/>
                <a:cs typeface="Arial" charset="0"/>
              </a:rPr>
              <a:t> their readings of the course material and research. While this rationale is coherent and cohesive, it is not academic as the </a:t>
            </a:r>
            <a:r>
              <a:rPr kumimoji="0" lang="en-AU" sz="1200" b="0" i="0" u="none" strike="noStrike" cap="none" normalizeH="0" dirty="0" smtClean="0">
                <a:ln>
                  <a:noFill/>
                </a:ln>
                <a:solidFill>
                  <a:schemeClr val="tx1"/>
                </a:solidFill>
                <a:effectLst/>
                <a:latin typeface="Arial" charset="0"/>
                <a:cs typeface="Arial" charset="0"/>
              </a:rPr>
              <a:t>writer </a:t>
            </a:r>
            <a:r>
              <a:rPr kumimoji="0" lang="en-AU" sz="1200" b="0" i="0" u="none" strike="noStrike" cap="none" normalizeH="0" dirty="0" smtClean="0">
                <a:ln>
                  <a:noFill/>
                </a:ln>
                <a:solidFill>
                  <a:schemeClr val="tx1"/>
                </a:solidFill>
                <a:effectLst/>
                <a:latin typeface="Arial" charset="0"/>
                <a:cs typeface="Arial" charset="0"/>
              </a:rPr>
              <a:t>has not put forth a credible discussion that is based on evidence.</a:t>
            </a:r>
            <a:endParaRPr kumimoji="0" lang="en-AU" sz="12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97316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6488bbef8edc994659e632a691b5341a5912871e"/>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4998</TotalTime>
  <Words>1648</Words>
  <Application>Microsoft Office PowerPoint</Application>
  <PresentationFormat>On-screen Show (4:3)</PresentationFormat>
  <Paragraphs>72</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Blank Presentation</vt:lpstr>
      <vt:lpstr>Writing a strong rationale COMM2079</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Shashi Nallaya</cp:lastModifiedBy>
  <cp:revision>293</cp:revision>
  <cp:lastPrinted>2011-11-18T03:36:14Z</cp:lastPrinted>
  <dcterms:created xsi:type="dcterms:W3CDTF">2012-06-21T06:49:01Z</dcterms:created>
  <dcterms:modified xsi:type="dcterms:W3CDTF">2016-11-16T03:28:10Z</dcterms:modified>
</cp:coreProperties>
</file>