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1" r:id="rId2"/>
    <p:sldId id="314" r:id="rId3"/>
    <p:sldId id="315" r:id="rId4"/>
    <p:sldId id="324" r:id="rId5"/>
    <p:sldId id="316" r:id="rId6"/>
    <p:sldId id="317" r:id="rId7"/>
    <p:sldId id="318" r:id="rId8"/>
    <p:sldId id="319" r:id="rId9"/>
    <p:sldId id="320" r:id="rId10"/>
    <p:sldId id="321" r:id="rId11"/>
    <p:sldId id="322" r:id="rId12"/>
    <p:sldId id="325" r:id="rId13"/>
    <p:sldId id="323" r:id="rId14"/>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0FEC6"/>
    <a:srgbClr val="CFF4FD"/>
    <a:srgbClr val="CEFED4"/>
    <a:srgbClr val="FFD9FF"/>
    <a:srgbClr val="FCEFA2"/>
    <a:srgbClr val="FEB8EF"/>
    <a:srgbClr val="CDFDA1"/>
    <a:srgbClr val="FFCC99"/>
    <a:srgbClr val="0000C8"/>
    <a:srgbClr val="003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5852" autoAdjust="0"/>
  </p:normalViewPr>
  <p:slideViewPr>
    <p:cSldViewPr snapToGrid="0">
      <p:cViewPr varScale="1">
        <p:scale>
          <a:sx n="89" d="100"/>
          <a:sy n="89" d="100"/>
        </p:scale>
        <p:origin x="1440" y="90"/>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part of your assessment for this course, you will be required to write a report based on the online presence of a non-profit organization. A report is an informative piece of writing that responds to a specific brief. This presentation focuses on particular aspects of report writing such as the structure and style of a report. Examples of the different components of the report are also provided.</a:t>
            </a:r>
            <a:endParaRPr lang="en-US" dirty="0"/>
          </a:p>
          <a:p>
            <a:pPr eaLnBrk="1" hangingPunct="1"/>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Conclusion</a:t>
            </a:r>
            <a:r>
              <a:rPr lang="en-AU" baseline="0" dirty="0"/>
              <a:t> and recommendations: example</a:t>
            </a:r>
          </a:p>
          <a:p>
            <a:endParaRPr lang="en-AU" baseline="0" dirty="0"/>
          </a:p>
          <a:p>
            <a:r>
              <a:rPr lang="en-AU" baseline="0" dirty="0"/>
              <a:t>The conclusions should follow naturally from any summary findings in the report. Sometimes recommendations will stem from your conclusions. Conclusions and recommendations should be stated clearly. The conclusions should draw out the implications of your findings, with deductions based on the facts described in the main body. Recommendations should follow on logically from your conclusion and be specific, measurable and achievable. They should propose how the situations or problem could be improved by suggesting action to be taken. A ‘statement of cost’ should be included if you are recommending changes that have financial implications. Recommendations can be numbered.</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2584208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Appendix: example</a:t>
            </a:r>
          </a:p>
          <a:p>
            <a:endParaRPr lang="en-AU" dirty="0"/>
          </a:p>
          <a:p>
            <a:r>
              <a:rPr lang="en-AU" dirty="0"/>
              <a:t>On this slide you can</a:t>
            </a:r>
            <a:r>
              <a:rPr lang="en-AU" baseline="0" dirty="0"/>
              <a:t> see an example of an appendix, the plural of which is appendices. An appendix is the detailed documentation of points you outline in your findings such as technical data, questionnaires or letters. It is supplementary information which you consider to be too long or complicated or not quite relevant to be included in the main body section of the report. It is important to mention the appendix in the main section of your report if you are going to include them in your report.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2831393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Style</a:t>
            </a:r>
          </a:p>
          <a:p>
            <a:endParaRPr lang="en-AU" dirty="0"/>
          </a:p>
          <a:p>
            <a:r>
              <a:rPr lang="en-AU" dirty="0"/>
              <a:t>It is important to ensure that you employ</a:t>
            </a:r>
            <a:r>
              <a:rPr lang="en-AU" baseline="0" dirty="0"/>
              <a:t> the appropriate style for writing the report. Do ensure that you use clear, concise and formal written language. It is also important to develop each paragraph sufficiently. Go beyond just mentioning things and moving on. Try to avoid using impersonal language such as I, my, we, etc. Do also avoid using colloquial language or slang. Where possible use passive verbs. Do use connecting words such as therefore, moreover and furthermore, to make the discussion clearer. Finally check your grammar and spelling. It is very important to edit and proofread your report before sending it off.</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2287161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References</a:t>
            </a:r>
          </a:p>
          <a:p>
            <a:endParaRPr lang="en-AU" dirty="0"/>
          </a:p>
          <a:p>
            <a:r>
              <a:rPr lang="en-AU" dirty="0"/>
              <a:t>If you</a:t>
            </a:r>
            <a:r>
              <a:rPr lang="en-AU" baseline="0" dirty="0"/>
              <a:t> have used material from other sources, it is important to have a list of references at the end of the report. Do use the recommended referencing style to list your references. For more information on report writing do refer to the links specified on the slide.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416921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What is a report?</a:t>
            </a:r>
          </a:p>
          <a:p>
            <a:endParaRPr lang="en-AU" dirty="0"/>
          </a:p>
          <a:p>
            <a:r>
              <a:rPr lang="en-AU" dirty="0"/>
              <a:t>A report</a:t>
            </a:r>
            <a:r>
              <a:rPr lang="en-AU" baseline="0" dirty="0"/>
              <a:t> is a well-organised document that defines and analyses a subject or problem. It records a sequence of events and interprets their significance. A report also evaluates the facts or results of research that is presented. It discusses the outcomes of a decision or course of action. A report also provides conclusions and makes recommendations about a subject or problem, based on evidence.</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423449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Characteristics</a:t>
            </a:r>
            <a:r>
              <a:rPr lang="en-AU" baseline="0" dirty="0"/>
              <a:t> of a report</a:t>
            </a:r>
          </a:p>
          <a:p>
            <a:endParaRPr lang="en-AU" baseline="0" dirty="0"/>
          </a:p>
          <a:p>
            <a:r>
              <a:rPr lang="en-AU" baseline="0" dirty="0"/>
              <a:t>A report can be differentiated from other forms of writing such as the essay in that it is informative and fact-based. It is also formally structured with section headings and sub-headings. The authors of reports sometimes use bullet points to make the discussion clear, concise and easy to follow. Where appropriate tables and graphs are also included to communicate statistics or concepts that are associated with the subject or problem that is being discussed. The report is written with a specific purpose and reader in mind and so the information that is discussed in the report is directed by this. Recommendations are also usually offered at the end of the report as possible solutions to the problem that had been raised and discussed in the document. The report is also written in a style that is appropriate to each section.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412641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Initial preparation for writing a report</a:t>
            </a:r>
          </a:p>
          <a:p>
            <a:endParaRPr lang="en-AU" dirty="0"/>
          </a:p>
          <a:p>
            <a:r>
              <a:rPr lang="en-AU" dirty="0"/>
              <a:t>There are particular things that you need</a:t>
            </a:r>
            <a:r>
              <a:rPr lang="en-AU" baseline="0" dirty="0"/>
              <a:t> to do before you begin writing the report. You have to begin by carefully analysing your brief or task in order to understand the topic or question. It would be a good idea to know what the purpose of the report is. You need to constantly ask yourself this question when you are researching, planning and eventually writing. This will ensure that you are on the right track and are addressing the requirements of the task. It is also important to know who it is being written for. This will direct the information that you write in the report. Along with knowing what the purpose of the report is, it also a good idea to know what your objective is for writing the report. Is the report to inform, to argue, to persuade or to evaluate? Knowing this will ensure that the appropriate style and tone is used to write the report. Do also understand what the reader wants to see in the report and what they will do with it. Knowing this information will help you decide on what information needs to be included.</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85753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Structure of a report</a:t>
            </a:r>
          </a:p>
          <a:p>
            <a:endParaRPr lang="en-AU" dirty="0"/>
          </a:p>
          <a:p>
            <a:r>
              <a:rPr lang="en-AU" dirty="0"/>
              <a:t>A report is a document that is structured in a particular manner. On this slide you can see an example of how the</a:t>
            </a:r>
            <a:r>
              <a:rPr lang="en-AU" baseline="0" dirty="0"/>
              <a:t> different sections in a report have been organised. The preliminary pages of a report usually contain a title page, the abstract or the executive summary, acknowledgements, table of content, list of figures, list of tables and symbols. The preliminary pages are organised in roman numerals. The body of the report is organised and numbered logically and consistently. The main section of the report is divided into the introduction, body, conclusion and recommendations. The report is also appended with a reference list and any appendices that have been referred to in the main section of the report. The reference list details any sources that were cited in the discussion.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349149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The main body</a:t>
            </a:r>
          </a:p>
          <a:p>
            <a:endParaRPr lang="en-AU" dirty="0"/>
          </a:p>
          <a:p>
            <a:r>
              <a:rPr lang="en-AU" dirty="0"/>
              <a:t>The main body of the report comprises</a:t>
            </a:r>
            <a:r>
              <a:rPr lang="en-AU" baseline="0" dirty="0"/>
              <a:t> the substance of the report. The structure will vary according to the nature of material that is presented. Headings and sub-headings  are usually used to organise the body of the report and indicate the different sections. It would be a good idea to employ the ‘situation&gt;problem&gt;solution&gt;evaluation’ approach to highlight your discussion. This means that you highlight the situation and then discuss the problem associated with it. Then you provide a solution and evaluate how the solution can best address the problem.  This method of discussion in the report would provide the reader with coherence and cohesion. In writing your report, you have to demonstrate that you have undertaken a critical analysis of the subject or problem. A report that does not reflect any critical thought about the subject or problem would not get you high grades. You can use different elements such as charts, diagrams and tables to make your arguments in the report more reliable. However, if these are too long and complicated and do not need to be in the body of your report, you can move them to the appendix section of your report. Remember not to provide opinions, conclusions or recommendations in the body section of your report. These elements usually appear at the end of your report.</a:t>
            </a:r>
          </a:p>
          <a:p>
            <a:endParaRPr lang="en-AU" baseline="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51826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Title</a:t>
            </a:r>
            <a:r>
              <a:rPr lang="en-AU" baseline="0" dirty="0"/>
              <a:t> page and executive summary: example</a:t>
            </a:r>
          </a:p>
          <a:p>
            <a:endParaRPr lang="en-AU" baseline="0" dirty="0"/>
          </a:p>
          <a:p>
            <a:r>
              <a:rPr lang="en-AU" baseline="0" dirty="0"/>
              <a:t>On this slide, you can see an example of the title page and an executive summary sections of a report. The title page should normally include the title, your name and the course code. The title page should preferably also include the name of your tutor, date of submission and if applicable the name of the person and the organisation that has commissioned the report. </a:t>
            </a:r>
          </a:p>
          <a:p>
            <a:endParaRPr lang="en-AU" baseline="0" dirty="0"/>
          </a:p>
          <a:p>
            <a:r>
              <a:rPr lang="en-AU" baseline="0" dirty="0"/>
              <a:t>The executive summary is a brief outline that informs the reader what it is about. The executive summary includes the overall aims and specific objectives, methods or procedures used and key findings. It also specifies the main conclusions and recommendations. The two examples provided on this slide are solely to show you what these components look like. You are strongly advised not to copy these examples or produce similar versions as you may be penalised for doing so.</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157672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Table of contents and introduction: example</a:t>
            </a:r>
          </a:p>
          <a:p>
            <a:endParaRPr lang="en-AU" dirty="0"/>
          </a:p>
          <a:p>
            <a:r>
              <a:rPr lang="en-AU" dirty="0"/>
              <a:t>On</a:t>
            </a:r>
            <a:r>
              <a:rPr lang="en-AU" baseline="0" dirty="0"/>
              <a:t> this slide you can see an example of the table of contents and the introduction section of a report. The content page is a clear, well-formatted list of all the sections and sub-sections in the report. There should be page numbers and a separate list of figures, tables, illustrations and/or appendices after the main index.</a:t>
            </a:r>
          </a:p>
          <a:p>
            <a:endParaRPr lang="en-AU" baseline="0" dirty="0"/>
          </a:p>
          <a:p>
            <a:r>
              <a:rPr lang="en-AU" baseline="0" dirty="0"/>
              <a:t>The introduction should show that you have fully understood the task or brief and that you are going to cover everything required</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09005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Body of report: example</a:t>
            </a:r>
          </a:p>
          <a:p>
            <a:endParaRPr lang="en-AU" dirty="0"/>
          </a:p>
          <a:p>
            <a:r>
              <a:rPr lang="en-AU" dirty="0"/>
              <a:t>On this slide you can see an</a:t>
            </a:r>
            <a:r>
              <a:rPr lang="en-AU" baseline="0" dirty="0"/>
              <a:t> example of how the body section of a report has been organised. </a:t>
            </a:r>
            <a:r>
              <a:rPr lang="en-AU" dirty="0"/>
              <a:t>The body section of a report is divided into different sections with headings and sub-headings. The body of the report should be built around a single, simple statement. This is usually the thesis</a:t>
            </a:r>
            <a:r>
              <a:rPr lang="en-AU" baseline="0" dirty="0"/>
              <a:t> statement or the main message of your report. The main message will unify the entire report and help you address the issue, point by point. Each point highlighted in the body section of the report should be developed and supported with pertinent facts.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3336704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o.unisa.edu.au/mod/resource/view.php?id=115684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lo.unisa.edu.au/mod/resource/view.php?id=1156845"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Report writing</a:t>
            </a: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2875" y="95250"/>
            <a:ext cx="8258175" cy="647700"/>
          </a:xfrm>
        </p:spPr>
        <p:txBody>
          <a:bodyPr/>
          <a:lstStyle/>
          <a:p>
            <a:r>
              <a:rPr lang="en-AU" sz="2800" dirty="0"/>
              <a:t>Conclusion &amp; recommendations: example</a:t>
            </a:r>
          </a:p>
        </p:txBody>
      </p:sp>
      <p:pic>
        <p:nvPicPr>
          <p:cNvPr id="4" name="Picture 3"/>
          <p:cNvPicPr>
            <a:picLocks noChangeAspect="1"/>
          </p:cNvPicPr>
          <p:nvPr/>
        </p:nvPicPr>
        <p:blipFill>
          <a:blip r:embed="rId3"/>
          <a:stretch>
            <a:fillRect/>
          </a:stretch>
        </p:blipFill>
        <p:spPr>
          <a:xfrm>
            <a:off x="238125" y="904875"/>
            <a:ext cx="4419600" cy="2781300"/>
          </a:xfrm>
          <a:prstGeom prst="rect">
            <a:avLst/>
          </a:prstGeom>
        </p:spPr>
      </p:pic>
      <p:pic>
        <p:nvPicPr>
          <p:cNvPr id="7" name="Picture 6"/>
          <p:cNvPicPr>
            <a:picLocks noChangeAspect="1"/>
          </p:cNvPicPr>
          <p:nvPr/>
        </p:nvPicPr>
        <p:blipFill>
          <a:blip r:embed="rId4"/>
          <a:stretch>
            <a:fillRect/>
          </a:stretch>
        </p:blipFill>
        <p:spPr>
          <a:xfrm>
            <a:off x="4657725" y="980839"/>
            <a:ext cx="4391025" cy="2286236"/>
          </a:xfrm>
          <a:prstGeom prst="rect">
            <a:avLst/>
          </a:prstGeom>
        </p:spPr>
      </p:pic>
      <p:sp>
        <p:nvSpPr>
          <p:cNvPr id="8" name="Rounded Rectangular Callout 7"/>
          <p:cNvSpPr/>
          <p:nvPr/>
        </p:nvSpPr>
        <p:spPr bwMode="auto">
          <a:xfrm>
            <a:off x="704850" y="3267075"/>
            <a:ext cx="3219450" cy="1457325"/>
          </a:xfrm>
          <a:prstGeom prst="wedgeRoundRectCallout">
            <a:avLst>
              <a:gd name="adj1" fmla="val -38880"/>
              <a:gd name="adj2" fmla="val -73448"/>
              <a:gd name="adj3" fmla="val 16667"/>
            </a:avLst>
          </a:prstGeom>
          <a:solidFill>
            <a:srgbClr val="CFF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conclusion should draw out the implications of your findings, with deductions based on the facts described in the main body</a:t>
            </a:r>
          </a:p>
        </p:txBody>
      </p:sp>
      <p:sp>
        <p:nvSpPr>
          <p:cNvPr id="11" name="Rounded Rectangular Callout 10"/>
          <p:cNvSpPr/>
          <p:nvPr/>
        </p:nvSpPr>
        <p:spPr bwMode="auto">
          <a:xfrm>
            <a:off x="5124450" y="3267074"/>
            <a:ext cx="3390900" cy="2590801"/>
          </a:xfrm>
          <a:prstGeom prst="wedgeRoundRectCallout">
            <a:avLst>
              <a:gd name="adj1" fmla="val 1653"/>
              <a:gd name="adj2" fmla="val -97374"/>
              <a:gd name="adj3" fmla="val 16667"/>
            </a:avLst>
          </a:prstGeom>
          <a:solidFill>
            <a:srgbClr val="CFF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Recommendations should follow on logically from your conclusion</a:t>
            </a:r>
            <a:r>
              <a:rPr kumimoji="0" lang="en-AU" sz="1400" b="0" i="0" u="none" strike="noStrike" cap="none" normalizeH="0" dirty="0">
                <a:ln>
                  <a:noFill/>
                </a:ln>
                <a:solidFill>
                  <a:schemeClr val="tx1"/>
                </a:solidFill>
                <a:effectLst/>
                <a:latin typeface="Arial" charset="0"/>
                <a:cs typeface="Arial" charset="0"/>
              </a:rPr>
              <a:t> and be specific, measureable and achievable. They should propose how the situation/problem could be improved by suggesting action to be taken. A ‘statement of cost’ should be included if you are recommending changes that have financial implications. Recommendations can be numbered.</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0" name="TextBox 9"/>
          <p:cNvSpPr txBox="1"/>
          <p:nvPr/>
        </p:nvSpPr>
        <p:spPr>
          <a:xfrm>
            <a:off x="5914273" y="6084978"/>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extLst>
      <p:ext uri="{BB962C8B-B14F-4D97-AF65-F5344CB8AC3E}">
        <p14:creationId xmlns:p14="http://schemas.microsoft.com/office/powerpoint/2010/main" val="55101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2875" y="95250"/>
            <a:ext cx="8258175" cy="647700"/>
          </a:xfrm>
        </p:spPr>
        <p:txBody>
          <a:bodyPr/>
          <a:lstStyle/>
          <a:p>
            <a:r>
              <a:rPr lang="en-AU" sz="2800" dirty="0"/>
              <a:t>Appendix: example</a:t>
            </a:r>
          </a:p>
        </p:txBody>
      </p:sp>
      <p:pic>
        <p:nvPicPr>
          <p:cNvPr id="4" name="Picture 3"/>
          <p:cNvPicPr>
            <a:picLocks noChangeAspect="1"/>
          </p:cNvPicPr>
          <p:nvPr/>
        </p:nvPicPr>
        <p:blipFill>
          <a:blip r:embed="rId4"/>
          <a:stretch>
            <a:fillRect/>
          </a:stretch>
        </p:blipFill>
        <p:spPr>
          <a:xfrm>
            <a:off x="0" y="1139012"/>
            <a:ext cx="6954597" cy="5321634"/>
          </a:xfrm>
          <a:prstGeom prst="rect">
            <a:avLst/>
          </a:prstGeom>
        </p:spPr>
      </p:pic>
      <p:sp>
        <p:nvSpPr>
          <p:cNvPr id="5" name="Rounded Rectangular Callout 4"/>
          <p:cNvSpPr/>
          <p:nvPr/>
        </p:nvSpPr>
        <p:spPr bwMode="auto">
          <a:xfrm>
            <a:off x="5572665" y="95249"/>
            <a:ext cx="3364302" cy="2302893"/>
          </a:xfrm>
          <a:prstGeom prst="wedgeRoundRectCallout">
            <a:avLst>
              <a:gd name="adj1" fmla="val -65643"/>
              <a:gd name="adj2" fmla="val 54579"/>
              <a:gd name="adj3" fmla="val 16667"/>
            </a:avLst>
          </a:prstGeom>
          <a:solidFill>
            <a:srgbClr val="A0FEC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An appendix (plural: appendices) is detailed documentation of points you outline in your findings, for example, technical data, questionnaires, letters</a:t>
            </a:r>
            <a:r>
              <a:rPr kumimoji="0" lang="en-AU" sz="1400" b="0" i="0" u="none" strike="noStrike" cap="none" normalizeH="0" dirty="0">
                <a:ln>
                  <a:noFill/>
                </a:ln>
                <a:solidFill>
                  <a:schemeClr val="tx1"/>
                </a:solidFill>
                <a:effectLst/>
                <a:latin typeface="Arial" charset="0"/>
                <a:cs typeface="Arial" charset="0"/>
              </a:rPr>
              <a:t> sent, tables, sketches, charts, etc. It is supplementary information which you consider to be too long or complicated or not quite relevant to include in your main body.</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7" name="TextBox 6"/>
          <p:cNvSpPr txBox="1"/>
          <p:nvPr/>
        </p:nvSpPr>
        <p:spPr>
          <a:xfrm>
            <a:off x="5954467" y="6229813"/>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custDataLst>
      <p:tags r:id="rId1"/>
    </p:custDataLst>
    <p:extLst>
      <p:ext uri="{BB962C8B-B14F-4D97-AF65-F5344CB8AC3E}">
        <p14:creationId xmlns:p14="http://schemas.microsoft.com/office/powerpoint/2010/main" val="37351916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4326" y="175636"/>
            <a:ext cx="8258175" cy="647700"/>
          </a:xfrm>
        </p:spPr>
        <p:txBody>
          <a:bodyPr/>
          <a:lstStyle/>
          <a:p>
            <a:r>
              <a:rPr lang="en-AU" sz="2800" dirty="0"/>
              <a:t>Style</a:t>
            </a:r>
          </a:p>
        </p:txBody>
      </p:sp>
      <p:sp>
        <p:nvSpPr>
          <p:cNvPr id="3" name="TextBox 2"/>
          <p:cNvSpPr txBox="1"/>
          <p:nvPr/>
        </p:nvSpPr>
        <p:spPr>
          <a:xfrm>
            <a:off x="532563" y="894303"/>
            <a:ext cx="7948246" cy="372864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AU" sz="2000" dirty="0"/>
              <a:t>Use clear, concise and formal language.</a:t>
            </a:r>
          </a:p>
          <a:p>
            <a:pPr marL="342900" indent="-342900">
              <a:lnSpc>
                <a:spcPct val="150000"/>
              </a:lnSpc>
              <a:buFont typeface="Arial" panose="020B0604020202020204" pitchFamily="34" charset="0"/>
              <a:buChar char="•"/>
            </a:pPr>
            <a:r>
              <a:rPr lang="en-AU" sz="2000" dirty="0"/>
              <a:t>Develop each paragraph sufficiently.</a:t>
            </a:r>
          </a:p>
          <a:p>
            <a:pPr marL="342900" indent="-342900">
              <a:lnSpc>
                <a:spcPct val="150000"/>
              </a:lnSpc>
              <a:buFont typeface="Arial" panose="020B0604020202020204" pitchFamily="34" charset="0"/>
              <a:buChar char="•"/>
            </a:pPr>
            <a:r>
              <a:rPr lang="en-AU" sz="2000" dirty="0"/>
              <a:t>Avoid using impersonal (I, my, we, etc.) language</a:t>
            </a:r>
          </a:p>
          <a:p>
            <a:pPr marL="342900" indent="-342900">
              <a:lnSpc>
                <a:spcPct val="150000"/>
              </a:lnSpc>
              <a:buFont typeface="Arial" panose="020B0604020202020204" pitchFamily="34" charset="0"/>
              <a:buChar char="•"/>
            </a:pPr>
            <a:r>
              <a:rPr lang="en-AU" sz="2000" dirty="0"/>
              <a:t>Avoid using colloquial language or slang (go bananas, </a:t>
            </a:r>
            <a:r>
              <a:rPr lang="en-AU" sz="2000" dirty="0" err="1"/>
              <a:t>wanna</a:t>
            </a:r>
            <a:r>
              <a:rPr lang="en-AU" sz="2000" dirty="0"/>
              <a:t>, etc.).</a:t>
            </a:r>
          </a:p>
          <a:p>
            <a:pPr marL="342900" indent="-342900">
              <a:lnSpc>
                <a:spcPct val="150000"/>
              </a:lnSpc>
              <a:buFont typeface="Arial" panose="020B0604020202020204" pitchFamily="34" charset="0"/>
              <a:buChar char="•"/>
            </a:pPr>
            <a:r>
              <a:rPr lang="en-AU" sz="2000" dirty="0"/>
              <a:t>Use passive verbs (this phenomenon was examined).</a:t>
            </a:r>
          </a:p>
          <a:p>
            <a:pPr marL="342900" indent="-342900">
              <a:lnSpc>
                <a:spcPct val="150000"/>
              </a:lnSpc>
              <a:buFont typeface="Arial" panose="020B0604020202020204" pitchFamily="34" charset="0"/>
              <a:buChar char="•"/>
            </a:pPr>
            <a:r>
              <a:rPr lang="en-AU" sz="2000" dirty="0"/>
              <a:t>Use connecting words where appropriate to make to writing clear.</a:t>
            </a:r>
          </a:p>
          <a:p>
            <a:pPr marL="342900" indent="-342900">
              <a:lnSpc>
                <a:spcPct val="150000"/>
              </a:lnSpc>
              <a:buFont typeface="Arial" panose="020B0604020202020204" pitchFamily="34" charset="0"/>
              <a:buChar char="•"/>
            </a:pPr>
            <a:r>
              <a:rPr lang="en-AU" sz="2000" dirty="0"/>
              <a:t>Check your grammar and spelling.</a:t>
            </a:r>
          </a:p>
        </p:txBody>
      </p:sp>
      <p:sp>
        <p:nvSpPr>
          <p:cNvPr id="5" name="TextBox 4"/>
          <p:cNvSpPr txBox="1"/>
          <p:nvPr/>
        </p:nvSpPr>
        <p:spPr>
          <a:xfrm>
            <a:off x="5904225" y="6084978"/>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extLst>
      <p:ext uri="{BB962C8B-B14F-4D97-AF65-F5344CB8AC3E}">
        <p14:creationId xmlns:p14="http://schemas.microsoft.com/office/powerpoint/2010/main" val="8162314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2875" y="95250"/>
            <a:ext cx="8258175" cy="647700"/>
          </a:xfrm>
        </p:spPr>
        <p:txBody>
          <a:bodyPr/>
          <a:lstStyle/>
          <a:p>
            <a:r>
              <a:rPr lang="en-AU" sz="2800" dirty="0"/>
              <a:t>References</a:t>
            </a:r>
          </a:p>
        </p:txBody>
      </p:sp>
      <p:sp>
        <p:nvSpPr>
          <p:cNvPr id="3" name="TextBox 2"/>
          <p:cNvSpPr txBox="1"/>
          <p:nvPr/>
        </p:nvSpPr>
        <p:spPr>
          <a:xfrm>
            <a:off x="276045" y="742950"/>
            <a:ext cx="8471140" cy="4031873"/>
          </a:xfrm>
          <a:prstGeom prst="rect">
            <a:avLst/>
          </a:prstGeom>
          <a:noFill/>
        </p:spPr>
        <p:txBody>
          <a:bodyPr wrap="square" rtlCol="0">
            <a:spAutoFit/>
          </a:bodyPr>
          <a:lstStyle/>
          <a:p>
            <a:r>
              <a:rPr lang="en-AU" sz="1600" dirty="0"/>
              <a:t>Gould, S 2011, ‘How to write a report’, Birmingham City University, viewed 12 November 2016, &lt;http://library.bcu.ac.uk/learner/writingguides/1.02%20Reports.htm&gt;</a:t>
            </a:r>
          </a:p>
          <a:p>
            <a:endParaRPr lang="en-AU" sz="1600" dirty="0"/>
          </a:p>
          <a:p>
            <a:r>
              <a:rPr lang="en-AU" sz="1600" dirty="0"/>
              <a:t>Newsom, D &amp; Haynes, J 2014, </a:t>
            </a:r>
            <a:r>
              <a:rPr lang="en-AU" sz="1600" i="1" dirty="0"/>
              <a:t>Public relations writing: form and style</a:t>
            </a:r>
            <a:r>
              <a:rPr lang="en-AU" sz="1600" dirty="0"/>
              <a:t>, 10</a:t>
            </a:r>
            <a:r>
              <a:rPr lang="en-AU" sz="1600" baseline="30000" dirty="0"/>
              <a:t>th</a:t>
            </a:r>
            <a:r>
              <a:rPr lang="en-AU" sz="1600" dirty="0"/>
              <a:t> </a:t>
            </a:r>
            <a:r>
              <a:rPr lang="en-AU" sz="1600" dirty="0" err="1"/>
              <a:t>edn</a:t>
            </a:r>
            <a:r>
              <a:rPr lang="en-AU" sz="1600" dirty="0"/>
              <a:t>, Wadsworth Cengage Learning, Boston, Massachusetts.</a:t>
            </a:r>
            <a:endParaRPr lang="en-AU" sz="1600" i="1" dirty="0"/>
          </a:p>
          <a:p>
            <a:endParaRPr lang="en-AU" sz="1600" dirty="0"/>
          </a:p>
          <a:p>
            <a:r>
              <a:rPr lang="en-AU" sz="1600" dirty="0" err="1"/>
              <a:t>Shahabudin</a:t>
            </a:r>
            <a:r>
              <a:rPr lang="en-AU" sz="1600" dirty="0"/>
              <a:t>, K, Taylor, A, Turner, J &amp; Reid, M 2016, ‘Features of good reports’, viewed 12 November 2016, http://libguides.reading.ac.uk/reports</a:t>
            </a:r>
          </a:p>
          <a:p>
            <a:endParaRPr lang="en-AU" sz="1600" dirty="0"/>
          </a:p>
          <a:p>
            <a:endParaRPr lang="en-AU" sz="1600" dirty="0"/>
          </a:p>
          <a:p>
            <a:r>
              <a:rPr lang="en-AU" sz="1600" b="1" dirty="0"/>
              <a:t>Additional resources for report writing:</a:t>
            </a:r>
            <a:br>
              <a:rPr lang="en-AU" sz="1600" b="1" dirty="0"/>
            </a:br>
            <a:endParaRPr lang="en-AU" sz="1600" b="1" dirty="0"/>
          </a:p>
          <a:p>
            <a:r>
              <a:rPr lang="en-AU" sz="1600" dirty="0"/>
              <a:t>Reports:</a:t>
            </a:r>
            <a:br>
              <a:rPr lang="en-AU" sz="1600" dirty="0"/>
            </a:br>
            <a:r>
              <a:rPr lang="en-AU" sz="1600" dirty="0">
                <a:hlinkClick r:id="rId3"/>
              </a:rPr>
              <a:t>https</a:t>
            </a:r>
            <a:r>
              <a:rPr lang="en-AU" sz="1600">
                <a:hlinkClick r:id="rId3"/>
              </a:rPr>
              <a:t>://lo.unisa.edu.au/mod/resource/view.php?id=1156844</a:t>
            </a:r>
            <a:r>
              <a:rPr lang="en-AU" sz="1600"/>
              <a:t> </a:t>
            </a:r>
            <a:endParaRPr lang="en-AU" sz="1600" dirty="0"/>
          </a:p>
          <a:p>
            <a:r>
              <a:rPr lang="en-AU" sz="1600" dirty="0"/>
              <a:t>Technical writing: Features and conventions:</a:t>
            </a:r>
            <a:br>
              <a:rPr lang="en-AU" sz="1600" dirty="0"/>
            </a:br>
            <a:r>
              <a:rPr lang="en-AU" sz="1600" dirty="0">
                <a:hlinkClick r:id="rId4"/>
              </a:rPr>
              <a:t>https://lo.unisa.edu.au/mod/resource/view.php?id=1156845</a:t>
            </a:r>
            <a:r>
              <a:rPr lang="en-AU" sz="1600" dirty="0"/>
              <a:t> </a:t>
            </a:r>
          </a:p>
        </p:txBody>
      </p:sp>
    </p:spTree>
    <p:extLst>
      <p:ext uri="{BB962C8B-B14F-4D97-AF65-F5344CB8AC3E}">
        <p14:creationId xmlns:p14="http://schemas.microsoft.com/office/powerpoint/2010/main" val="15028420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What is a report?</a:t>
            </a:r>
          </a:p>
        </p:txBody>
      </p:sp>
      <p:sp>
        <p:nvSpPr>
          <p:cNvPr id="8" name="TextBox 7"/>
          <p:cNvSpPr txBox="1"/>
          <p:nvPr/>
        </p:nvSpPr>
        <p:spPr>
          <a:xfrm>
            <a:off x="363168" y="1011698"/>
            <a:ext cx="8006316" cy="4524315"/>
          </a:xfrm>
          <a:prstGeom prst="rect">
            <a:avLst/>
          </a:prstGeom>
          <a:noFill/>
        </p:spPr>
        <p:txBody>
          <a:bodyPr wrap="square" rtlCol="0">
            <a:spAutoFit/>
          </a:bodyPr>
          <a:lstStyle/>
          <a:p>
            <a:r>
              <a:rPr lang="en-AU" dirty="0"/>
              <a:t>A well organised document that:</a:t>
            </a:r>
            <a:br>
              <a:rPr lang="en-AU" dirty="0"/>
            </a:br>
            <a:endParaRPr lang="en-AU" dirty="0"/>
          </a:p>
          <a:p>
            <a:pPr marL="800100" lvl="1" indent="-342900">
              <a:buFont typeface="Arial" panose="020B0604020202020204" pitchFamily="34" charset="0"/>
              <a:buChar char="•"/>
            </a:pPr>
            <a:r>
              <a:rPr lang="en-AU" sz="2000" dirty="0"/>
              <a:t> defines and analyses a subject or problem.</a:t>
            </a:r>
          </a:p>
          <a:p>
            <a:endParaRPr lang="en-AU" sz="2000" dirty="0"/>
          </a:p>
          <a:p>
            <a:pPr marL="800100" lvl="1" indent="-342900">
              <a:buFont typeface="Arial" panose="020B0604020202020204" pitchFamily="34" charset="0"/>
              <a:buChar char="•"/>
            </a:pPr>
            <a:r>
              <a:rPr lang="en-AU" sz="2000" dirty="0"/>
              <a:t> records a sequence of events and interprets its </a:t>
            </a:r>
            <a:br>
              <a:rPr lang="en-AU" sz="2000" dirty="0"/>
            </a:br>
            <a:r>
              <a:rPr lang="en-AU" sz="2000" dirty="0"/>
              <a:t> significance.</a:t>
            </a:r>
          </a:p>
          <a:p>
            <a:endParaRPr lang="en-AU" sz="2000" dirty="0"/>
          </a:p>
          <a:p>
            <a:pPr marL="800100" lvl="1" indent="-342900">
              <a:buFont typeface="Arial" panose="020B0604020202020204" pitchFamily="34" charset="0"/>
              <a:buChar char="•"/>
            </a:pPr>
            <a:r>
              <a:rPr lang="en-AU" sz="2000" dirty="0"/>
              <a:t> evaluates the facts or results of research presented.</a:t>
            </a:r>
          </a:p>
          <a:p>
            <a:endParaRPr lang="en-AU" sz="2000" dirty="0"/>
          </a:p>
          <a:p>
            <a:pPr marL="800100" lvl="1" indent="-342900">
              <a:buFont typeface="Arial" panose="020B0604020202020204" pitchFamily="34" charset="0"/>
              <a:buChar char="•"/>
            </a:pPr>
            <a:r>
              <a:rPr lang="en-AU" sz="2000" dirty="0"/>
              <a:t> discusses the outcomes of a decision or course of action.</a:t>
            </a:r>
          </a:p>
          <a:p>
            <a:endParaRPr lang="en-AU" sz="2000" dirty="0"/>
          </a:p>
          <a:p>
            <a:pPr marL="800100" lvl="1" indent="-342900">
              <a:buFont typeface="Arial" panose="020B0604020202020204" pitchFamily="34" charset="0"/>
              <a:buChar char="•"/>
            </a:pPr>
            <a:r>
              <a:rPr lang="en-AU" sz="2000" dirty="0"/>
              <a:t> concludes about a subject or problem based on evidence.</a:t>
            </a:r>
          </a:p>
          <a:p>
            <a:endParaRPr lang="en-AU" sz="2000" dirty="0"/>
          </a:p>
          <a:p>
            <a:pPr marL="800100" lvl="1" indent="-342900">
              <a:buFont typeface="Arial" panose="020B0604020202020204" pitchFamily="34" charset="0"/>
              <a:buChar char="•"/>
            </a:pPr>
            <a:r>
              <a:rPr lang="en-AU" sz="2000" dirty="0"/>
              <a:t> makes recommendations about a subject or problem.</a:t>
            </a:r>
          </a:p>
        </p:txBody>
      </p:sp>
      <p:sp>
        <p:nvSpPr>
          <p:cNvPr id="3" name="TextBox 2"/>
          <p:cNvSpPr txBox="1"/>
          <p:nvPr/>
        </p:nvSpPr>
        <p:spPr>
          <a:xfrm>
            <a:off x="5592726" y="5773479"/>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4" y="264821"/>
            <a:ext cx="8258175" cy="647700"/>
          </a:xfrm>
        </p:spPr>
        <p:txBody>
          <a:bodyPr/>
          <a:lstStyle/>
          <a:p>
            <a:r>
              <a:rPr lang="en-AU" sz="2800" dirty="0"/>
              <a:t>Characteristics of a report</a:t>
            </a:r>
          </a:p>
        </p:txBody>
      </p:sp>
      <p:sp>
        <p:nvSpPr>
          <p:cNvPr id="3" name="Rounded Rectangle 2"/>
          <p:cNvSpPr/>
          <p:nvPr/>
        </p:nvSpPr>
        <p:spPr bwMode="auto">
          <a:xfrm>
            <a:off x="839070" y="1069209"/>
            <a:ext cx="3042352" cy="595423"/>
          </a:xfrm>
          <a:prstGeom prst="roundRect">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Informative and fact-based </a:t>
            </a:r>
          </a:p>
        </p:txBody>
      </p:sp>
      <p:sp>
        <p:nvSpPr>
          <p:cNvPr id="4" name="Rounded Rectangle 3"/>
          <p:cNvSpPr/>
          <p:nvPr/>
        </p:nvSpPr>
        <p:spPr bwMode="auto">
          <a:xfrm>
            <a:off x="4878502" y="1072149"/>
            <a:ext cx="3042352" cy="595423"/>
          </a:xfrm>
          <a:prstGeom prst="roundRect">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Formally structured</a:t>
            </a:r>
          </a:p>
        </p:txBody>
      </p:sp>
      <p:sp>
        <p:nvSpPr>
          <p:cNvPr id="5" name="Rounded Rectangle 4"/>
          <p:cNvSpPr/>
          <p:nvPr/>
        </p:nvSpPr>
        <p:spPr bwMode="auto">
          <a:xfrm>
            <a:off x="839070" y="2003838"/>
            <a:ext cx="3042352" cy="595423"/>
          </a:xfrm>
          <a:prstGeom prst="roundRect">
            <a:avLst/>
          </a:prstGeom>
          <a:solidFill>
            <a:srgbClr val="CFF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800" dirty="0"/>
              <a:t>Has section headings</a:t>
            </a:r>
            <a:endParaRPr kumimoji="0" lang="en-AU" sz="1800" b="0" i="0" u="none" strike="noStrike" cap="none" normalizeH="0" baseline="0" dirty="0">
              <a:ln>
                <a:noFill/>
              </a:ln>
              <a:effectLst/>
              <a:latin typeface="Arial" charset="0"/>
              <a:cs typeface="Arial" charset="0"/>
            </a:endParaRPr>
          </a:p>
        </p:txBody>
      </p:sp>
      <p:sp>
        <p:nvSpPr>
          <p:cNvPr id="6" name="Rounded Rectangle 5"/>
          <p:cNvSpPr/>
          <p:nvPr/>
        </p:nvSpPr>
        <p:spPr bwMode="auto">
          <a:xfrm>
            <a:off x="4878502" y="1985390"/>
            <a:ext cx="2964270" cy="595423"/>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Often uses bullet points</a:t>
            </a:r>
          </a:p>
        </p:txBody>
      </p:sp>
      <p:sp>
        <p:nvSpPr>
          <p:cNvPr id="7" name="Rounded Rectangle 6"/>
          <p:cNvSpPr/>
          <p:nvPr/>
        </p:nvSpPr>
        <p:spPr bwMode="auto">
          <a:xfrm>
            <a:off x="839070" y="2935727"/>
            <a:ext cx="3003311" cy="595423"/>
          </a:xfrm>
          <a:prstGeom prst="roundRect">
            <a:avLst/>
          </a:prstGeom>
          <a:solidFill>
            <a:srgbClr val="CDFDA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Includes</a:t>
            </a:r>
            <a:r>
              <a:rPr kumimoji="0" lang="en-AU" sz="1800" b="0" i="0" u="none" strike="noStrike" cap="none" normalizeH="0" dirty="0">
                <a:ln>
                  <a:noFill/>
                </a:ln>
                <a:effectLst/>
                <a:latin typeface="Arial" charset="0"/>
                <a:cs typeface="Arial" charset="0"/>
              </a:rPr>
              <a:t> tables or graphs</a:t>
            </a:r>
            <a:endParaRPr kumimoji="0" lang="en-AU" sz="1800" b="0" i="0" u="none" strike="noStrike" cap="none" normalizeH="0" baseline="0" dirty="0">
              <a:ln>
                <a:noFill/>
              </a:ln>
              <a:effectLst/>
              <a:latin typeface="Arial" charset="0"/>
              <a:cs typeface="Arial" charset="0"/>
            </a:endParaRPr>
          </a:p>
        </p:txBody>
      </p:sp>
      <p:sp>
        <p:nvSpPr>
          <p:cNvPr id="8" name="Rounded Rectangle 7"/>
          <p:cNvSpPr/>
          <p:nvPr/>
        </p:nvSpPr>
        <p:spPr bwMode="auto">
          <a:xfrm>
            <a:off x="4878502" y="2898631"/>
            <a:ext cx="3003311" cy="595423"/>
          </a:xfrm>
          <a:prstGeom prst="roundRect">
            <a:avLst/>
          </a:prstGeom>
          <a:solidFill>
            <a:srgbClr val="FCEFA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Offers recommendations</a:t>
            </a:r>
          </a:p>
        </p:txBody>
      </p:sp>
      <p:sp>
        <p:nvSpPr>
          <p:cNvPr id="9" name="Rounded Rectangle 8"/>
          <p:cNvSpPr/>
          <p:nvPr/>
        </p:nvSpPr>
        <p:spPr bwMode="auto">
          <a:xfrm>
            <a:off x="1157039" y="3915663"/>
            <a:ext cx="3042352" cy="1009479"/>
          </a:xfrm>
          <a:prstGeom prst="roundRect">
            <a:avLst/>
          </a:prstGeom>
          <a:solidFill>
            <a:srgbClr val="FEB8E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Written with a specific purpose and reader in mind</a:t>
            </a:r>
          </a:p>
        </p:txBody>
      </p:sp>
      <p:sp>
        <p:nvSpPr>
          <p:cNvPr id="10" name="Rounded Rectangle 9"/>
          <p:cNvSpPr/>
          <p:nvPr/>
        </p:nvSpPr>
        <p:spPr bwMode="auto">
          <a:xfrm>
            <a:off x="4538661" y="3915663"/>
            <a:ext cx="3066471" cy="999840"/>
          </a:xfrm>
          <a:prstGeom prst="roundRect">
            <a:avLst/>
          </a:prstGeom>
          <a:solidFill>
            <a:srgbClr val="A0FEC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effectLst/>
                <a:latin typeface="Arial" charset="0"/>
                <a:cs typeface="Arial" charset="0"/>
              </a:rPr>
              <a:t>Written in a style appropriate to each section</a:t>
            </a:r>
          </a:p>
        </p:txBody>
      </p:sp>
      <p:sp>
        <p:nvSpPr>
          <p:cNvPr id="11" name="TextBox 10"/>
          <p:cNvSpPr txBox="1"/>
          <p:nvPr/>
        </p:nvSpPr>
        <p:spPr>
          <a:xfrm>
            <a:off x="4538661" y="5773479"/>
            <a:ext cx="3956753" cy="461665"/>
          </a:xfrm>
          <a:prstGeom prst="rect">
            <a:avLst/>
          </a:prstGeom>
          <a:noFill/>
        </p:spPr>
        <p:txBody>
          <a:bodyPr wrap="square" rtlCol="0">
            <a:spAutoFit/>
          </a:bodyPr>
          <a:lstStyle/>
          <a:p>
            <a:pPr algn="r"/>
            <a:r>
              <a:rPr lang="en-AU" sz="1200" dirty="0" err="1">
                <a:solidFill>
                  <a:schemeClr val="bg1"/>
                </a:solidFill>
              </a:rPr>
              <a:t>Shahabudin</a:t>
            </a:r>
            <a:r>
              <a:rPr lang="en-AU" sz="1200" dirty="0">
                <a:solidFill>
                  <a:schemeClr val="bg1"/>
                </a:solidFill>
              </a:rPr>
              <a:t>, Taylor, Turner, Reid 2016</a:t>
            </a:r>
          </a:p>
          <a:p>
            <a:pPr algn="r"/>
            <a:r>
              <a:rPr lang="en-AU" sz="1200" dirty="0">
                <a:solidFill>
                  <a:schemeClr val="bg1"/>
                </a:solidFill>
              </a:rPr>
              <a:t> University of Reading</a:t>
            </a:r>
          </a:p>
        </p:txBody>
      </p:sp>
    </p:spTree>
    <p:custDataLst>
      <p:tags r:id="rId1"/>
    </p:custDataLst>
    <p:extLst>
      <p:ext uri="{BB962C8B-B14F-4D97-AF65-F5344CB8AC3E}">
        <p14:creationId xmlns:p14="http://schemas.microsoft.com/office/powerpoint/2010/main" val="29238538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Initial preparation for writing a report</a:t>
            </a:r>
          </a:p>
        </p:txBody>
      </p:sp>
      <p:sp>
        <p:nvSpPr>
          <p:cNvPr id="8" name="TextBox 7"/>
          <p:cNvSpPr txBox="1"/>
          <p:nvPr/>
        </p:nvSpPr>
        <p:spPr>
          <a:xfrm>
            <a:off x="363168" y="1011698"/>
            <a:ext cx="8006316" cy="400110"/>
          </a:xfrm>
          <a:prstGeom prst="rect">
            <a:avLst/>
          </a:prstGeom>
          <a:noFill/>
        </p:spPr>
        <p:txBody>
          <a:bodyPr wrap="square" rtlCol="0">
            <a:spAutoFit/>
          </a:bodyPr>
          <a:lstStyle/>
          <a:p>
            <a:endParaRPr lang="en-AU" sz="2000" dirty="0"/>
          </a:p>
        </p:txBody>
      </p:sp>
      <p:graphicFrame>
        <p:nvGraphicFramePr>
          <p:cNvPr id="4" name="Table 3"/>
          <p:cNvGraphicFramePr>
            <a:graphicFrameLocks noGrp="1"/>
          </p:cNvGraphicFramePr>
          <p:nvPr>
            <p:extLst>
              <p:ext uri="{D42A27DB-BD31-4B8C-83A1-F6EECF244321}">
                <p14:modId xmlns:p14="http://schemas.microsoft.com/office/powerpoint/2010/main" val="985139266"/>
              </p:ext>
            </p:extLst>
          </p:nvPr>
        </p:nvGraphicFramePr>
        <p:xfrm>
          <a:off x="432180" y="1011698"/>
          <a:ext cx="8132246" cy="4196588"/>
        </p:xfrm>
        <a:graphic>
          <a:graphicData uri="http://schemas.openxmlformats.org/drawingml/2006/table">
            <a:tbl>
              <a:tblPr firstRow="1" bandRow="1">
                <a:tableStyleId>{5C22544A-7EE6-4342-B048-85BDC9FD1C3A}</a:tableStyleId>
              </a:tblPr>
              <a:tblGrid>
                <a:gridCol w="1224092">
                  <a:extLst>
                    <a:ext uri="{9D8B030D-6E8A-4147-A177-3AD203B41FA5}">
                      <a16:colId xmlns:a16="http://schemas.microsoft.com/office/drawing/2014/main" val="20000"/>
                    </a:ext>
                  </a:extLst>
                </a:gridCol>
                <a:gridCol w="6908154">
                  <a:extLst>
                    <a:ext uri="{9D8B030D-6E8A-4147-A177-3AD203B41FA5}">
                      <a16:colId xmlns:a16="http://schemas.microsoft.com/office/drawing/2014/main" val="20001"/>
                    </a:ext>
                  </a:extLst>
                </a:gridCol>
              </a:tblGrid>
              <a:tr h="370840">
                <a:tc>
                  <a:txBody>
                    <a:bodyPr/>
                    <a:lstStyle/>
                    <a:p>
                      <a:r>
                        <a:rPr lang="en-AU" sz="3600" dirty="0">
                          <a:solidFill>
                            <a:srgbClr val="C00000"/>
                          </a:solidFill>
                        </a:rPr>
                        <a:t>√</a:t>
                      </a:r>
                    </a:p>
                  </a:txBody>
                  <a:tcPr/>
                </a:tc>
                <a:tc>
                  <a:txBody>
                    <a:bodyPr/>
                    <a:lstStyle/>
                    <a:p>
                      <a:pPr>
                        <a:lnSpc>
                          <a:spcPct val="150000"/>
                        </a:lnSpc>
                      </a:pPr>
                      <a:r>
                        <a:rPr lang="en-AU" b="0" dirty="0">
                          <a:solidFill>
                            <a:schemeClr val="tx1"/>
                          </a:solidFill>
                        </a:rPr>
                        <a:t>Analyse your brief carefully to understand the topic or question.</a:t>
                      </a:r>
                    </a:p>
                  </a:txBody>
                  <a:tcPr/>
                </a:tc>
                <a:extLst>
                  <a:ext uri="{0D108BD9-81ED-4DB2-BD59-A6C34878D82A}">
                    <a16:rowId xmlns:a16="http://schemas.microsoft.com/office/drawing/2014/main" val="10000"/>
                  </a:ext>
                </a:extLst>
              </a:tr>
              <a:tr h="370840">
                <a:tc>
                  <a:txBody>
                    <a:bodyPr/>
                    <a:lstStyle/>
                    <a:p>
                      <a:r>
                        <a:rPr lang="en-AU" sz="3600">
                          <a:solidFill>
                            <a:srgbClr val="C00000"/>
                          </a:solidFill>
                        </a:rPr>
                        <a:t>√</a:t>
                      </a:r>
                      <a:endParaRPr lang="en-AU" sz="3600" dirty="0">
                        <a:solidFill>
                          <a:srgbClr val="C00000"/>
                        </a:solidFill>
                      </a:endParaRPr>
                    </a:p>
                  </a:txBody>
                  <a:tcPr/>
                </a:tc>
                <a:tc>
                  <a:txBody>
                    <a:bodyPr/>
                    <a:lstStyle/>
                    <a:p>
                      <a:pPr>
                        <a:lnSpc>
                          <a:spcPct val="150000"/>
                        </a:lnSpc>
                      </a:pPr>
                      <a:r>
                        <a:rPr lang="en-AU" dirty="0"/>
                        <a:t>Know what the purpose of the report is.</a:t>
                      </a:r>
                    </a:p>
                    <a:p>
                      <a:pPr>
                        <a:lnSpc>
                          <a:spcPct val="150000"/>
                        </a:lnSpc>
                      </a:pPr>
                      <a:r>
                        <a:rPr lang="en-AU" sz="1600" dirty="0"/>
                        <a:t>- Ask yourself this question when you are researching, planning and</a:t>
                      </a:r>
                      <a:br>
                        <a:rPr lang="en-AU" sz="1600" dirty="0"/>
                      </a:br>
                      <a:r>
                        <a:rPr lang="en-AU" sz="1600" dirty="0"/>
                        <a:t>  eventually writing.</a:t>
                      </a:r>
                    </a:p>
                  </a:txBody>
                  <a:tcPr/>
                </a:tc>
                <a:extLst>
                  <a:ext uri="{0D108BD9-81ED-4DB2-BD59-A6C34878D82A}">
                    <a16:rowId xmlns:a16="http://schemas.microsoft.com/office/drawing/2014/main" val="10001"/>
                  </a:ext>
                </a:extLst>
              </a:tr>
              <a:tr h="370840">
                <a:tc>
                  <a:txBody>
                    <a:bodyPr/>
                    <a:lstStyle/>
                    <a:p>
                      <a:r>
                        <a:rPr lang="en-AU" sz="3600">
                          <a:solidFill>
                            <a:srgbClr val="C00000"/>
                          </a:solidFill>
                        </a:rPr>
                        <a:t>√</a:t>
                      </a:r>
                      <a:endParaRPr lang="en-AU" sz="3600" dirty="0">
                        <a:solidFill>
                          <a:srgbClr val="C00000"/>
                        </a:solidFill>
                      </a:endParaRPr>
                    </a:p>
                  </a:txBody>
                  <a:tcPr/>
                </a:tc>
                <a:tc>
                  <a:txBody>
                    <a:bodyPr/>
                    <a:lstStyle/>
                    <a:p>
                      <a:pPr>
                        <a:lnSpc>
                          <a:spcPct val="150000"/>
                        </a:lnSpc>
                      </a:pPr>
                      <a:r>
                        <a:rPr lang="en-AU" dirty="0"/>
                        <a:t>Know who it is being written for.</a:t>
                      </a:r>
                    </a:p>
                  </a:txBody>
                  <a:tcPr/>
                </a:tc>
                <a:extLst>
                  <a:ext uri="{0D108BD9-81ED-4DB2-BD59-A6C34878D82A}">
                    <a16:rowId xmlns:a16="http://schemas.microsoft.com/office/drawing/2014/main" val="10002"/>
                  </a:ext>
                </a:extLst>
              </a:tr>
              <a:tr h="370840">
                <a:tc>
                  <a:txBody>
                    <a:bodyPr/>
                    <a:lstStyle/>
                    <a:p>
                      <a:r>
                        <a:rPr lang="en-AU" sz="3600">
                          <a:solidFill>
                            <a:srgbClr val="C00000"/>
                          </a:solidFill>
                        </a:rPr>
                        <a:t>√</a:t>
                      </a:r>
                      <a:endParaRPr lang="en-AU" sz="3600" dirty="0">
                        <a:solidFill>
                          <a:srgbClr val="C00000"/>
                        </a:solidFill>
                      </a:endParaRPr>
                    </a:p>
                  </a:txBody>
                  <a:tcPr/>
                </a:tc>
                <a:tc>
                  <a:txBody>
                    <a:bodyPr/>
                    <a:lstStyle/>
                    <a:p>
                      <a:pPr>
                        <a:lnSpc>
                          <a:spcPct val="150000"/>
                        </a:lnSpc>
                      </a:pPr>
                      <a:r>
                        <a:rPr lang="en-AU" dirty="0"/>
                        <a:t>Identify what your objective is in writing the report.</a:t>
                      </a:r>
                    </a:p>
                    <a:p>
                      <a:pPr>
                        <a:lnSpc>
                          <a:spcPct val="150000"/>
                        </a:lnSpc>
                      </a:pPr>
                      <a:r>
                        <a:rPr lang="en-AU" dirty="0"/>
                        <a:t>- Is it to inform, to argue, to persuade or to evaluate?</a:t>
                      </a:r>
                    </a:p>
                  </a:txBody>
                  <a:tcPr/>
                </a:tc>
                <a:extLst>
                  <a:ext uri="{0D108BD9-81ED-4DB2-BD59-A6C34878D82A}">
                    <a16:rowId xmlns:a16="http://schemas.microsoft.com/office/drawing/2014/main" val="10003"/>
                  </a:ext>
                </a:extLst>
              </a:tr>
              <a:tr h="370840">
                <a:tc>
                  <a:txBody>
                    <a:bodyPr/>
                    <a:lstStyle/>
                    <a:p>
                      <a:r>
                        <a:rPr lang="en-AU" sz="3600" dirty="0">
                          <a:solidFill>
                            <a:srgbClr val="C00000"/>
                          </a:solidFill>
                        </a:rPr>
                        <a:t>√</a:t>
                      </a:r>
                    </a:p>
                  </a:txBody>
                  <a:tcPr/>
                </a:tc>
                <a:tc>
                  <a:txBody>
                    <a:bodyPr/>
                    <a:lstStyle/>
                    <a:p>
                      <a:pPr>
                        <a:lnSpc>
                          <a:spcPct val="150000"/>
                        </a:lnSpc>
                      </a:pPr>
                      <a:r>
                        <a:rPr lang="en-AU" dirty="0"/>
                        <a:t>Understand what the reader wants</a:t>
                      </a:r>
                      <a:r>
                        <a:rPr lang="en-AU" baseline="0" dirty="0"/>
                        <a:t> to see in the report and what they will do with it.</a:t>
                      </a:r>
                      <a:endParaRPr lang="en-AU"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5592726" y="5773479"/>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custDataLst>
      <p:tags r:id="rId1"/>
    </p:custDataLst>
    <p:extLst>
      <p:ext uri="{BB962C8B-B14F-4D97-AF65-F5344CB8AC3E}">
        <p14:creationId xmlns:p14="http://schemas.microsoft.com/office/powerpoint/2010/main" val="4058762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0086" y="120281"/>
            <a:ext cx="8258175" cy="647700"/>
          </a:xfrm>
        </p:spPr>
        <p:txBody>
          <a:bodyPr/>
          <a:lstStyle/>
          <a:p>
            <a:r>
              <a:rPr lang="en-AU" sz="2800" dirty="0"/>
              <a:t>Structure of a report</a:t>
            </a:r>
          </a:p>
        </p:txBody>
      </p:sp>
      <p:pic>
        <p:nvPicPr>
          <p:cNvPr id="1026" name="Picture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1856" y="629758"/>
            <a:ext cx="6259400" cy="6149364"/>
          </a:xfrm>
          <a:prstGeom prst="rect">
            <a:avLst/>
          </a:prstGeom>
          <a:solidFill>
            <a:srgbClr val="FCEFA2"/>
          </a:solidFill>
          <a:ln>
            <a:noFill/>
          </a:ln>
        </p:spPr>
      </p:pic>
    </p:spTree>
    <p:custDataLst>
      <p:tags r:id="rId1"/>
    </p:custDataLst>
    <p:extLst>
      <p:ext uri="{BB962C8B-B14F-4D97-AF65-F5344CB8AC3E}">
        <p14:creationId xmlns:p14="http://schemas.microsoft.com/office/powerpoint/2010/main" val="19800604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2105" y="130913"/>
            <a:ext cx="8258175" cy="647700"/>
          </a:xfrm>
        </p:spPr>
        <p:txBody>
          <a:bodyPr/>
          <a:lstStyle/>
          <a:p>
            <a:r>
              <a:rPr lang="en-AU" sz="2800" dirty="0"/>
              <a:t>The main body</a:t>
            </a:r>
          </a:p>
        </p:txBody>
      </p:sp>
      <p:sp>
        <p:nvSpPr>
          <p:cNvPr id="3" name="TextBox 2"/>
          <p:cNvSpPr txBox="1"/>
          <p:nvPr/>
        </p:nvSpPr>
        <p:spPr>
          <a:xfrm>
            <a:off x="452105" y="661655"/>
            <a:ext cx="8335926" cy="5016758"/>
          </a:xfrm>
          <a:prstGeom prst="rect">
            <a:avLst/>
          </a:prstGeom>
          <a:noFill/>
        </p:spPr>
        <p:txBody>
          <a:bodyPr wrap="square" rtlCol="0">
            <a:spAutoFit/>
          </a:bodyPr>
          <a:lstStyle/>
          <a:p>
            <a:pPr marL="342900" indent="-342900">
              <a:buFont typeface="Arial" panose="020B0604020202020204" pitchFamily="34" charset="0"/>
              <a:buChar char="•"/>
            </a:pPr>
            <a:r>
              <a:rPr lang="en-AU" sz="2000" dirty="0"/>
              <a:t>Substance of the report.</a:t>
            </a:r>
            <a:br>
              <a:rPr lang="en-AU" sz="2000" dirty="0"/>
            </a:br>
            <a:endParaRPr lang="en-AU" sz="2000" dirty="0"/>
          </a:p>
          <a:p>
            <a:pPr marL="342900" indent="-342900">
              <a:buFont typeface="Arial" panose="020B0604020202020204" pitchFamily="34" charset="0"/>
              <a:buChar char="•"/>
            </a:pPr>
            <a:r>
              <a:rPr lang="en-AU" sz="2000" dirty="0"/>
              <a:t>Structure will vary according to nature of material presented.</a:t>
            </a:r>
            <a:br>
              <a:rPr lang="en-AU" sz="2000" dirty="0"/>
            </a:br>
            <a:endParaRPr lang="en-AU" sz="2000" dirty="0"/>
          </a:p>
          <a:p>
            <a:pPr marL="342900" indent="-342900">
              <a:buFont typeface="Arial" panose="020B0604020202020204" pitchFamily="34" charset="0"/>
              <a:buChar char="•"/>
            </a:pPr>
            <a:r>
              <a:rPr lang="en-AU" sz="2000" dirty="0"/>
              <a:t>Headings and sub-headings are used to clearly indicate the different sections.</a:t>
            </a:r>
            <a:br>
              <a:rPr lang="en-AU" sz="2000" dirty="0"/>
            </a:br>
            <a:endParaRPr lang="en-AU" sz="2000" dirty="0"/>
          </a:p>
          <a:p>
            <a:pPr marL="342900" indent="-342900">
              <a:buFont typeface="Arial" panose="020B0604020202020204" pitchFamily="34" charset="0"/>
              <a:buChar char="•"/>
            </a:pPr>
            <a:r>
              <a:rPr lang="en-AU" sz="2000" dirty="0"/>
              <a:t>A ‘situation&gt;problem&gt;solution&gt;evaluation’ approach may be appropriate.</a:t>
            </a:r>
            <a:br>
              <a:rPr lang="en-AU" sz="2000" dirty="0"/>
            </a:br>
            <a:endParaRPr lang="en-AU" sz="2000" dirty="0"/>
          </a:p>
          <a:p>
            <a:pPr marL="342900" indent="-342900">
              <a:buFont typeface="Arial" panose="020B0604020202020204" pitchFamily="34" charset="0"/>
              <a:buChar char="•"/>
            </a:pPr>
            <a:r>
              <a:rPr lang="en-AU" sz="2000" dirty="0"/>
              <a:t>A critical analysis of the subject/problem must be demonstrated.</a:t>
            </a:r>
            <a:br>
              <a:rPr lang="en-AU" sz="2000" dirty="0"/>
            </a:br>
            <a:endParaRPr lang="en-AU" sz="2000" dirty="0"/>
          </a:p>
          <a:p>
            <a:pPr marL="342900" indent="-342900">
              <a:buFont typeface="Arial" panose="020B0604020202020204" pitchFamily="34" charset="0"/>
              <a:buChar char="•"/>
            </a:pPr>
            <a:r>
              <a:rPr lang="en-AU" sz="2000" dirty="0"/>
              <a:t>Charts, diagrams and tables can reinforce the argument (place in the appendix if it is long and complicated).</a:t>
            </a:r>
            <a:br>
              <a:rPr lang="en-AU" sz="2000" dirty="0"/>
            </a:br>
            <a:endParaRPr lang="en-AU" sz="2000" dirty="0"/>
          </a:p>
          <a:p>
            <a:pPr marL="342900" indent="-342900">
              <a:buFont typeface="Arial" panose="020B0604020202020204" pitchFamily="34" charset="0"/>
              <a:buChar char="•"/>
            </a:pPr>
            <a:r>
              <a:rPr lang="en-AU" sz="2000" dirty="0"/>
              <a:t>Opinions, conclusions or recommendations are not included.</a:t>
            </a:r>
          </a:p>
        </p:txBody>
      </p:sp>
      <p:sp>
        <p:nvSpPr>
          <p:cNvPr id="5" name="TextBox 4"/>
          <p:cNvSpPr txBox="1"/>
          <p:nvPr/>
        </p:nvSpPr>
        <p:spPr>
          <a:xfrm>
            <a:off x="5592726" y="5773479"/>
            <a:ext cx="2902688" cy="461665"/>
          </a:xfrm>
          <a:prstGeom prst="rect">
            <a:avLst/>
          </a:prstGeom>
          <a:noFill/>
        </p:spPr>
        <p:txBody>
          <a:bodyPr wrap="square" rtlCol="0">
            <a:spAutoFit/>
          </a:bodyPr>
          <a:lstStyle/>
          <a:p>
            <a:pPr algn="r"/>
            <a:r>
              <a:rPr lang="en-AU" sz="1200" dirty="0">
                <a:solidFill>
                  <a:schemeClr val="bg1"/>
                </a:solidFill>
              </a:rPr>
              <a:t>Gould 2011</a:t>
            </a:r>
          </a:p>
          <a:p>
            <a:pPr algn="r"/>
            <a:r>
              <a:rPr lang="en-AU" sz="1200" dirty="0">
                <a:solidFill>
                  <a:schemeClr val="bg1"/>
                </a:solidFill>
              </a:rPr>
              <a:t>Birmingham City University</a:t>
            </a:r>
          </a:p>
        </p:txBody>
      </p:sp>
    </p:spTree>
    <p:custDataLst>
      <p:tags r:id="rId1"/>
    </p:custDataLst>
    <p:extLst>
      <p:ext uri="{BB962C8B-B14F-4D97-AF65-F5344CB8AC3E}">
        <p14:creationId xmlns:p14="http://schemas.microsoft.com/office/powerpoint/2010/main" val="11034345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8189" y="49619"/>
            <a:ext cx="8258175" cy="647700"/>
          </a:xfrm>
        </p:spPr>
        <p:txBody>
          <a:bodyPr/>
          <a:lstStyle/>
          <a:p>
            <a:r>
              <a:rPr lang="en-AU" sz="2800" dirty="0"/>
              <a:t>Title page &amp; executive summary: example</a:t>
            </a:r>
          </a:p>
        </p:txBody>
      </p:sp>
      <p:pic>
        <p:nvPicPr>
          <p:cNvPr id="3" name="Picture 2"/>
          <p:cNvPicPr>
            <a:picLocks noChangeAspect="1"/>
          </p:cNvPicPr>
          <p:nvPr/>
        </p:nvPicPr>
        <p:blipFill>
          <a:blip r:embed="rId4"/>
          <a:stretch>
            <a:fillRect/>
          </a:stretch>
        </p:blipFill>
        <p:spPr>
          <a:xfrm>
            <a:off x="0" y="697319"/>
            <a:ext cx="4521391" cy="6160681"/>
          </a:xfrm>
          <a:prstGeom prst="rect">
            <a:avLst/>
          </a:prstGeom>
        </p:spPr>
      </p:pic>
      <p:pic>
        <p:nvPicPr>
          <p:cNvPr id="4" name="Picture 3"/>
          <p:cNvPicPr>
            <a:picLocks noChangeAspect="1"/>
          </p:cNvPicPr>
          <p:nvPr/>
        </p:nvPicPr>
        <p:blipFill>
          <a:blip r:embed="rId5"/>
          <a:stretch>
            <a:fillRect/>
          </a:stretch>
        </p:blipFill>
        <p:spPr>
          <a:xfrm>
            <a:off x="4627683" y="697319"/>
            <a:ext cx="4516317" cy="6160681"/>
          </a:xfrm>
          <a:prstGeom prst="rect">
            <a:avLst/>
          </a:prstGeom>
        </p:spPr>
      </p:pic>
      <p:sp>
        <p:nvSpPr>
          <p:cNvPr id="5" name="Rounded Rectangular Callout 4"/>
          <p:cNvSpPr/>
          <p:nvPr/>
        </p:nvSpPr>
        <p:spPr bwMode="auto">
          <a:xfrm>
            <a:off x="600075" y="1266825"/>
            <a:ext cx="3152775" cy="1847850"/>
          </a:xfrm>
          <a:prstGeom prst="wedgeRoundRectCallout">
            <a:avLst>
              <a:gd name="adj1" fmla="val 35874"/>
              <a:gd name="adj2" fmla="val 61195"/>
              <a:gd name="adj3" fmla="val 16667"/>
            </a:avLst>
          </a:prstGeom>
          <a:solidFill>
            <a:srgbClr val="FCEFA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title page should normally include the title, your name and the course code,</a:t>
            </a:r>
            <a:r>
              <a:rPr kumimoji="0" lang="en-AU" sz="1400" b="0" i="0" u="none" strike="noStrike" cap="none" normalizeH="0" dirty="0">
                <a:ln>
                  <a:noFill/>
                </a:ln>
                <a:solidFill>
                  <a:schemeClr val="tx1"/>
                </a:solidFill>
                <a:effectLst/>
                <a:latin typeface="Arial" charset="0"/>
                <a:cs typeface="Arial" charset="0"/>
              </a:rPr>
              <a:t> preferably the name of your tutor, date of submission and if applicable the name of the person and/or organisation that has commissioned the report.</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6" name="Rounded Rectangular Callout 5"/>
          <p:cNvSpPr/>
          <p:nvPr/>
        </p:nvSpPr>
        <p:spPr bwMode="auto">
          <a:xfrm>
            <a:off x="5495925" y="3971925"/>
            <a:ext cx="3171825" cy="2076450"/>
          </a:xfrm>
          <a:prstGeom prst="wedgeRoundRectCallout">
            <a:avLst>
              <a:gd name="adj1" fmla="val -39353"/>
              <a:gd name="adj2" fmla="val -79011"/>
              <a:gd name="adj3" fmla="val 16667"/>
            </a:avLst>
          </a:prstGeom>
          <a:solidFill>
            <a:srgbClr val="FCEFA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executive summary is a brief outline to inform the reader what it</a:t>
            </a:r>
            <a:r>
              <a:rPr lang="en-AU" sz="1400" dirty="0"/>
              <a:t> is</a:t>
            </a:r>
            <a:r>
              <a:rPr kumimoji="0" lang="en-AU" sz="1400" b="0" i="0" u="none" strike="noStrike" cap="none" normalizeH="0" baseline="0" dirty="0">
                <a:ln>
                  <a:noFill/>
                </a:ln>
                <a:solidFill>
                  <a:schemeClr val="tx1"/>
                </a:solidFill>
                <a:effectLst/>
                <a:latin typeface="Arial" charset="0"/>
                <a:cs typeface="Arial" charset="0"/>
              </a:rPr>
              <a:t> about. It includes: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overall aims and specific objectives;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m</a:t>
            </a:r>
            <a:r>
              <a:rPr kumimoji="0" lang="en-AU" sz="1400" b="0" i="0" u="none" strike="noStrike" cap="none" normalizeH="0" baseline="0" dirty="0">
                <a:ln>
                  <a:noFill/>
                </a:ln>
                <a:solidFill>
                  <a:schemeClr val="tx1"/>
                </a:solidFill>
                <a:effectLst/>
                <a:latin typeface="Arial" charset="0"/>
                <a:cs typeface="Arial" charset="0"/>
              </a:rPr>
              <a:t>ethod/procedure used;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key findings; and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m</a:t>
            </a:r>
            <a:r>
              <a:rPr kumimoji="0" lang="en-AU" sz="1400" b="0" i="0" u="none" strike="noStrike" cap="none" normalizeH="0" baseline="0" dirty="0">
                <a:ln>
                  <a:noFill/>
                </a:ln>
                <a:solidFill>
                  <a:schemeClr val="tx1"/>
                </a:solidFill>
                <a:effectLst/>
                <a:latin typeface="Arial" charset="0"/>
                <a:cs typeface="Arial" charset="0"/>
              </a:rPr>
              <a:t>ain conclusions and recommendations.</a:t>
            </a:r>
          </a:p>
        </p:txBody>
      </p:sp>
      <p:sp>
        <p:nvSpPr>
          <p:cNvPr id="8" name="TextBox 7"/>
          <p:cNvSpPr txBox="1"/>
          <p:nvPr/>
        </p:nvSpPr>
        <p:spPr>
          <a:xfrm>
            <a:off x="5765062" y="6222355"/>
            <a:ext cx="2902688" cy="461665"/>
          </a:xfrm>
          <a:prstGeom prst="rect">
            <a:avLst/>
          </a:prstGeom>
          <a:noFill/>
        </p:spPr>
        <p:txBody>
          <a:bodyPr wrap="square" rtlCol="0">
            <a:spAutoFit/>
          </a:bodyPr>
          <a:lstStyle/>
          <a:p>
            <a:pPr algn="r"/>
            <a:r>
              <a:rPr lang="en-AU" sz="1200" dirty="0"/>
              <a:t>Gould 2011</a:t>
            </a:r>
          </a:p>
          <a:p>
            <a:pPr algn="r"/>
            <a:r>
              <a:rPr lang="en-AU" sz="1200" dirty="0"/>
              <a:t>Birmingham City University</a:t>
            </a:r>
          </a:p>
        </p:txBody>
      </p:sp>
    </p:spTree>
    <p:custDataLst>
      <p:tags r:id="rId1"/>
    </p:custDataLst>
    <p:extLst>
      <p:ext uri="{BB962C8B-B14F-4D97-AF65-F5344CB8AC3E}">
        <p14:creationId xmlns:p14="http://schemas.microsoft.com/office/powerpoint/2010/main" val="103820921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550" y="104775"/>
            <a:ext cx="8258175" cy="647700"/>
          </a:xfrm>
        </p:spPr>
        <p:txBody>
          <a:bodyPr/>
          <a:lstStyle/>
          <a:p>
            <a:r>
              <a:rPr lang="en-AU" sz="2800" dirty="0"/>
              <a:t>Table of contents &amp; introduction: example</a:t>
            </a:r>
          </a:p>
        </p:txBody>
      </p:sp>
      <p:pic>
        <p:nvPicPr>
          <p:cNvPr id="7" name="Picture 6"/>
          <p:cNvPicPr>
            <a:picLocks noChangeAspect="1"/>
          </p:cNvPicPr>
          <p:nvPr/>
        </p:nvPicPr>
        <p:blipFill>
          <a:blip r:embed="rId3"/>
          <a:stretch>
            <a:fillRect/>
          </a:stretch>
        </p:blipFill>
        <p:spPr>
          <a:xfrm>
            <a:off x="4692579" y="956939"/>
            <a:ext cx="4451421" cy="5901061"/>
          </a:xfrm>
          <a:prstGeom prst="rect">
            <a:avLst/>
          </a:prstGeom>
        </p:spPr>
      </p:pic>
      <p:sp>
        <p:nvSpPr>
          <p:cNvPr id="9" name="Rounded Rectangular Callout 8"/>
          <p:cNvSpPr/>
          <p:nvPr/>
        </p:nvSpPr>
        <p:spPr bwMode="auto">
          <a:xfrm>
            <a:off x="5229224" y="4093368"/>
            <a:ext cx="3514726" cy="2288381"/>
          </a:xfrm>
          <a:prstGeom prst="wedgeRoundRectCallout">
            <a:avLst>
              <a:gd name="adj1" fmla="val -48527"/>
              <a:gd name="adj2" fmla="val -69725"/>
              <a:gd name="adj3" fmla="val 16667"/>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introduction should show that you have fully understood the task/brief and that you are going to cover everything required. Indicate the basic structure of the report.</a:t>
            </a:r>
            <a:r>
              <a:rPr kumimoji="0" lang="en-AU" sz="1400" b="0" i="0" u="none" strike="noStrike" cap="none" normalizeH="0" dirty="0">
                <a:ln>
                  <a:noFill/>
                </a:ln>
                <a:solidFill>
                  <a:schemeClr val="tx1"/>
                </a:solidFill>
                <a:effectLst/>
                <a:latin typeface="Arial" charset="0"/>
                <a:cs typeface="Arial" charset="0"/>
              </a:rPr>
              <a:t> You should include just a little background/context and indicate why you are writing the report. You may also include the procedure/research methods if not covered elsewhere.</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1" name="TextBox 10"/>
          <p:cNvSpPr txBox="1"/>
          <p:nvPr/>
        </p:nvSpPr>
        <p:spPr>
          <a:xfrm>
            <a:off x="5977592" y="6381749"/>
            <a:ext cx="2902688" cy="461665"/>
          </a:xfrm>
          <a:prstGeom prst="rect">
            <a:avLst/>
          </a:prstGeom>
          <a:noFill/>
        </p:spPr>
        <p:txBody>
          <a:bodyPr wrap="square" rtlCol="0">
            <a:spAutoFit/>
          </a:bodyPr>
          <a:lstStyle/>
          <a:p>
            <a:pPr algn="r"/>
            <a:r>
              <a:rPr lang="en-AU" sz="1200" dirty="0"/>
              <a:t>Gould 2011</a:t>
            </a:r>
          </a:p>
          <a:p>
            <a:pPr algn="r"/>
            <a:r>
              <a:rPr lang="en-AU" sz="1200" dirty="0"/>
              <a:t>Birmingham City University</a:t>
            </a:r>
          </a:p>
        </p:txBody>
      </p:sp>
      <p:pic>
        <p:nvPicPr>
          <p:cNvPr id="3" name="Picture 2"/>
          <p:cNvPicPr>
            <a:picLocks noChangeAspect="1"/>
          </p:cNvPicPr>
          <p:nvPr/>
        </p:nvPicPr>
        <p:blipFill>
          <a:blip r:embed="rId4"/>
          <a:stretch>
            <a:fillRect/>
          </a:stretch>
        </p:blipFill>
        <p:spPr>
          <a:xfrm>
            <a:off x="0" y="1058766"/>
            <a:ext cx="4126353" cy="5802923"/>
          </a:xfrm>
          <a:prstGeom prst="rect">
            <a:avLst/>
          </a:prstGeom>
        </p:spPr>
      </p:pic>
      <p:sp>
        <p:nvSpPr>
          <p:cNvPr id="8" name="Rounded Rectangular Callout 7"/>
          <p:cNvSpPr/>
          <p:nvPr/>
        </p:nvSpPr>
        <p:spPr bwMode="auto">
          <a:xfrm>
            <a:off x="2112505" y="2907714"/>
            <a:ext cx="2647950" cy="2105025"/>
          </a:xfrm>
          <a:prstGeom prst="wedgeRoundRectCallout">
            <a:avLst>
              <a:gd name="adj1" fmla="val -65748"/>
              <a:gd name="adj2" fmla="val -97994"/>
              <a:gd name="adj3" fmla="val 16667"/>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contents page is a clear, well-formatted list of all the sections and sub-sections of the report. There</a:t>
            </a:r>
            <a:r>
              <a:rPr kumimoji="0" lang="en-AU" sz="1400" b="0" i="0" u="none" strike="noStrike" cap="none" normalizeH="0" dirty="0">
                <a:ln>
                  <a:noFill/>
                </a:ln>
                <a:solidFill>
                  <a:schemeClr val="tx1"/>
                </a:solidFill>
                <a:effectLst/>
                <a:latin typeface="Arial" charset="0"/>
                <a:cs typeface="Arial" charset="0"/>
              </a:rPr>
              <a:t> should be page numbers and a separate list of tables, figures, illustrations and/or appendices after the main index.</a:t>
            </a:r>
            <a:endParaRPr kumimoji="0" lang="en-AU" sz="14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3384030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2875" y="95250"/>
            <a:ext cx="8258175" cy="647700"/>
          </a:xfrm>
        </p:spPr>
        <p:txBody>
          <a:bodyPr/>
          <a:lstStyle/>
          <a:p>
            <a:r>
              <a:rPr lang="en-AU" sz="2800" dirty="0"/>
              <a:t>Body of report: example</a:t>
            </a:r>
          </a:p>
        </p:txBody>
      </p:sp>
      <p:pic>
        <p:nvPicPr>
          <p:cNvPr id="6" name="Picture 5"/>
          <p:cNvPicPr>
            <a:picLocks noChangeAspect="1"/>
          </p:cNvPicPr>
          <p:nvPr/>
        </p:nvPicPr>
        <p:blipFill>
          <a:blip r:embed="rId4"/>
          <a:stretch>
            <a:fillRect/>
          </a:stretch>
        </p:blipFill>
        <p:spPr>
          <a:xfrm>
            <a:off x="5179134" y="531453"/>
            <a:ext cx="3964866" cy="6326547"/>
          </a:xfrm>
          <a:prstGeom prst="rect">
            <a:avLst/>
          </a:prstGeom>
        </p:spPr>
      </p:pic>
      <p:sp>
        <p:nvSpPr>
          <p:cNvPr id="8" name="TextBox 7"/>
          <p:cNvSpPr txBox="1"/>
          <p:nvPr/>
        </p:nvSpPr>
        <p:spPr>
          <a:xfrm>
            <a:off x="5953096" y="6396335"/>
            <a:ext cx="2902688" cy="461665"/>
          </a:xfrm>
          <a:prstGeom prst="rect">
            <a:avLst/>
          </a:prstGeom>
          <a:noFill/>
        </p:spPr>
        <p:txBody>
          <a:bodyPr wrap="square" rtlCol="0">
            <a:spAutoFit/>
          </a:bodyPr>
          <a:lstStyle/>
          <a:p>
            <a:pPr algn="r"/>
            <a:r>
              <a:rPr lang="en-AU" sz="1200" dirty="0"/>
              <a:t>Gould 2011</a:t>
            </a:r>
          </a:p>
          <a:p>
            <a:pPr algn="r"/>
            <a:r>
              <a:rPr lang="en-AU" sz="1200" dirty="0"/>
              <a:t>Birmingham City University</a:t>
            </a:r>
          </a:p>
        </p:txBody>
      </p:sp>
      <p:pic>
        <p:nvPicPr>
          <p:cNvPr id="4" name="Picture 3"/>
          <p:cNvPicPr>
            <a:picLocks noChangeAspect="1"/>
          </p:cNvPicPr>
          <p:nvPr/>
        </p:nvPicPr>
        <p:blipFill>
          <a:blip r:embed="rId5"/>
          <a:stretch>
            <a:fillRect/>
          </a:stretch>
        </p:blipFill>
        <p:spPr>
          <a:xfrm>
            <a:off x="0" y="731216"/>
            <a:ext cx="3727938" cy="6126784"/>
          </a:xfrm>
          <a:prstGeom prst="rect">
            <a:avLst/>
          </a:prstGeom>
        </p:spPr>
      </p:pic>
      <p:sp>
        <p:nvSpPr>
          <p:cNvPr id="10" name="Rounded Rectangular Callout 9"/>
          <p:cNvSpPr/>
          <p:nvPr/>
        </p:nvSpPr>
        <p:spPr bwMode="auto">
          <a:xfrm>
            <a:off x="3028951" y="3200400"/>
            <a:ext cx="2800350" cy="1724025"/>
          </a:xfrm>
          <a:prstGeom prst="wedgeRoundRectCallout">
            <a:avLst>
              <a:gd name="adj1" fmla="val -17032"/>
              <a:gd name="adj2" fmla="val -98880"/>
              <a:gd name="adj3" fmla="val 16667"/>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400" dirty="0"/>
              <a:t>The body of a report should be built around a single, simple statement. Called a thesis statement (the key idea), it unifies the entire report and helps you address the issue, point by point.</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61599194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1ba43927231d7f7fd2446da3750b0835c227959"/>
  <p:tag name="ISPRING_SCORM_RATE_SLIDES" val="0"/>
  <p:tag name="ISPRING_SCORM_RATE_QUIZZES" val="0"/>
  <p:tag name="ISPRING_SCORM_PASSING_SCORE" val="0.000000"/>
  <p:tag name="ISPRING_ULTRA_SCORM_COURSE_ID" val="082CD5BD-9B5A-4561-A663-594C07E0E51C"/>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PRESENTATION_TITLE" val="Report writing"/>
  <p:tag name="ISPRING_RESOURCE_FOLDER" val="C:\Users\loniea\Dropbox\7. EASS Div\ELILT project\2 Language proficiency\Writing for specific formats DONE\Report writing\Report writing\"/>
  <p:tag name="ISPRING_PRESENTATION_PATH" val="C:\Users\loniea\Dropbox\7. EASS Div\ELILT project\2 Language proficiency\Writing for specific formats DONE\Report writing\Report writing.pptx"/>
  <p:tag name="ISPRING_PROJECT_FOLDER_UPDATED" val="1"/>
  <p:tag name="ARTICULATE_SLIDE_COUNT" val="13"/>
  <p:tag name="ISPRING_UUID" val="{5EA4CC52-CC77-42FC-B3EB-96E8EA8E978A}"/>
  <p:tag name="ISPRING_SCREEN_RECS_UPDATED" val="C:\Users\loniea\Dropbox\7. EASS Div\ELILT project\2 Language proficiency\Writing for specific formats DONE\Report writing\Report writing"/>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6770</TotalTime>
  <Words>2507</Words>
  <Application>Microsoft Office PowerPoint</Application>
  <PresentationFormat>On-screen Show (4:3)</PresentationFormat>
  <Paragraphs>157</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Blank Presentation</vt:lpstr>
      <vt:lpstr>Report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Edmund Boey</dc:creator>
  <cp:lastModifiedBy>Anne Lonie</cp:lastModifiedBy>
  <cp:revision>521</cp:revision>
  <cp:lastPrinted>2011-11-18T03:36:14Z</cp:lastPrinted>
  <dcterms:created xsi:type="dcterms:W3CDTF">2012-06-21T06:49:01Z</dcterms:created>
  <dcterms:modified xsi:type="dcterms:W3CDTF">2019-06-24T00:18:13Z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565E20A4-C481-425B-AA00-3D1CC52C488F</vt:lpwstr>
  </property>
  <property fmtid="{D5CDD505-2E9C-101B-9397-08002B2CF9AE}" pid="3" name="ArticulatePath">
    <vt:lpwstr>Report writing</vt:lpwstr>
  </property>
</Properties>
</file>