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1" r:id="rId2"/>
    <p:sldId id="318" r:id="rId3"/>
    <p:sldId id="314" r:id="rId4"/>
    <p:sldId id="315" r:id="rId5"/>
    <p:sldId id="327" r:id="rId6"/>
    <p:sldId id="320" r:id="rId7"/>
    <p:sldId id="321" r:id="rId8"/>
    <p:sldId id="322" r:id="rId9"/>
    <p:sldId id="323" r:id="rId10"/>
    <p:sldId id="326" r:id="rId11"/>
    <p:sldId id="324" r:id="rId12"/>
  </p:sldIdLst>
  <p:sldSz cx="9144000" cy="6858000" type="screen4x3"/>
  <p:notesSz cx="6807200" cy="9939338"/>
  <p:custDataLst>
    <p:tags r:id="rId15"/>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CCFF"/>
    <a:srgbClr val="CCECFF"/>
    <a:srgbClr val="CCFFCC"/>
    <a:srgbClr val="CC99FF"/>
    <a:srgbClr val="0000C8"/>
    <a:srgbClr val="00349C"/>
    <a:srgbClr val="133399"/>
    <a:srgbClr val="17509F"/>
    <a:srgbClr val="0251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90395" autoAdjust="0"/>
  </p:normalViewPr>
  <p:slideViewPr>
    <p:cSldViewPr snapToGrid="0">
      <p:cViewPr varScale="1">
        <p:scale>
          <a:sx n="89" d="100"/>
          <a:sy n="89" d="100"/>
        </p:scale>
        <p:origin x="3200" y="68"/>
      </p:cViewPr>
      <p:guideLst>
        <p:guide orient="horz" pos="3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57413"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9442371"/>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57413" y="9442371"/>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9787" cy="496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57413" y="0"/>
            <a:ext cx="2949787" cy="496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07627" y="4721186"/>
            <a:ext cx="4991947" cy="44727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9442371"/>
            <a:ext cx="2949787" cy="49696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57413" y="9442371"/>
            <a:ext cx="2949787" cy="49696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unisa.edu.au/L3"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a:p>
        </p:txBody>
      </p:sp>
      <p:sp>
        <p:nvSpPr>
          <p:cNvPr id="46083" name="Rectangle 2"/>
          <p:cNvSpPr>
            <a:spLocks noGrp="1" noRot="1" noChangeAspect="1" noChangeArrowheads="1" noTextEdit="1"/>
          </p:cNvSpPr>
          <p:nvPr>
            <p:ph type="sldImg"/>
          </p:nvPr>
        </p:nvSpPr>
        <p:spPr>
          <a:xfrm>
            <a:off x="920750" y="746125"/>
            <a:ext cx="4965700" cy="3725863"/>
          </a:xfrm>
          <a:ln/>
        </p:spPr>
      </p:sp>
      <p:sp>
        <p:nvSpPr>
          <p:cNvPr id="46084" name="Rectangle 3"/>
          <p:cNvSpPr>
            <a:spLocks noGrp="1" noChangeArrowheads="1"/>
          </p:cNvSpPr>
          <p:nvPr>
            <p:ph type="body" idx="1"/>
          </p:nvPr>
        </p:nvSpPr>
        <p:spPr>
          <a:noFill/>
          <a:ln/>
        </p:spPr>
        <p:txBody>
          <a:bodyPr/>
          <a:lstStyle/>
          <a:p>
            <a:r>
              <a:rPr lang="en-AU" sz="1200" b="1" kern="1200" dirty="0">
                <a:solidFill>
                  <a:schemeClr val="tx1"/>
                </a:solidFill>
                <a:effectLst/>
                <a:latin typeface="Arial" charset="0"/>
                <a:ea typeface="Arial" pitchFamily="-65" charset="0"/>
                <a:cs typeface="Arial" charset="0"/>
              </a:rPr>
              <a:t>Slide 1: Essay plan, essay writing /and critical thinking</a:t>
            </a:r>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This is a presentation about producing the essay plan, writing the essay and demonstrating critical thinking in your writing. As you will be awarded marks for all these components, it is advisable to invest time and effort to ensure you meet all the requirements specified. The following sections of the presentation will elaborate on these in detail.</a:t>
            </a:r>
          </a:p>
          <a:p>
            <a:pPr eaLnBrk="1" hangingPunct="1"/>
            <a:endParaRPr lang="en-US" dirty="0"/>
          </a:p>
        </p:txBody>
      </p:sp>
    </p:spTree>
    <p:extLst>
      <p:ext uri="{BB962C8B-B14F-4D97-AF65-F5344CB8AC3E}">
        <p14:creationId xmlns:p14="http://schemas.microsoft.com/office/powerpoint/2010/main" val="387464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Arial" charset="0"/>
                <a:ea typeface="Arial" pitchFamily="-65" charset="0"/>
                <a:cs typeface="Arial" charset="0"/>
              </a:rPr>
              <a:t>Slide 10: Demonstrate critical thinking in your writing</a:t>
            </a:r>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It is important that you demonstrate critical thinking in your writing. Simply regurgitating what others are saying does not demonstrate that you are doing this. Your tutors want to see that you are interpreting, evaluating, assessing and examining the debates or discussions in your field. Don’t just accept what others are saying about the topic. * Interpret the findings with regard to what it means to you, your practice, your discipline, society, the current context, etc.</a:t>
            </a:r>
          </a:p>
          <a:p>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You should also be critical about the information that you read and use in the essay. Identify if there is bias in the discussion or how current the information is. Something that was published ten years ago may no longer </a:t>
            </a:r>
            <a:r>
              <a:rPr lang="en-AU" sz="1200" kern="1200">
                <a:solidFill>
                  <a:schemeClr val="tx1"/>
                </a:solidFill>
                <a:effectLst/>
                <a:latin typeface="Arial" charset="0"/>
                <a:ea typeface="Arial" pitchFamily="-65" charset="0"/>
                <a:cs typeface="Arial" charset="0"/>
              </a:rPr>
              <a:t>be applicable today. </a:t>
            </a:r>
            <a:r>
              <a:rPr lang="en-AU" sz="1200" kern="1200" dirty="0">
                <a:solidFill>
                  <a:schemeClr val="tx1"/>
                </a:solidFill>
                <a:effectLst/>
                <a:latin typeface="Arial" charset="0"/>
                <a:ea typeface="Arial" pitchFamily="-65" charset="0"/>
                <a:cs typeface="Arial" charset="0"/>
              </a:rPr>
              <a:t>Do also examine the relevance of the information to your arguments. Try to be selective and only integrate evidence that supports your argument. Click on the specified link to access a resource on critical thinking.</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10</a:t>
            </a:fld>
            <a:endParaRPr lang="en-US"/>
          </a:p>
        </p:txBody>
      </p:sp>
    </p:spTree>
    <p:extLst>
      <p:ext uri="{BB962C8B-B14F-4D97-AF65-F5344CB8AC3E}">
        <p14:creationId xmlns:p14="http://schemas.microsoft.com/office/powerpoint/2010/main" val="1892736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Arial" charset="0"/>
                <a:ea typeface="Arial" pitchFamily="-65" charset="0"/>
                <a:cs typeface="Arial" charset="0"/>
              </a:rPr>
              <a:t>Slide 11: Integrating evidence</a:t>
            </a:r>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Your tutors want to see that you have understood the topic and have engaged in the discussions. The best way to show that is to paraphrase and summarise the information from your source and use it to support your arguments. Replacing one or two words from the original source can result in a high similarity index when you submit your essay through </a:t>
            </a:r>
            <a:r>
              <a:rPr lang="en-AU" sz="1200" kern="1200" dirty="0" err="1">
                <a:solidFill>
                  <a:schemeClr val="tx1"/>
                </a:solidFill>
                <a:effectLst/>
                <a:latin typeface="Arial" charset="0"/>
                <a:ea typeface="Arial" pitchFamily="-65" charset="0"/>
                <a:cs typeface="Arial" charset="0"/>
              </a:rPr>
              <a:t>Turnitin</a:t>
            </a:r>
            <a:r>
              <a:rPr lang="en-AU" sz="1200" kern="1200" dirty="0">
                <a:solidFill>
                  <a:schemeClr val="tx1"/>
                </a:solidFill>
                <a:effectLst/>
                <a:latin typeface="Arial" charset="0"/>
                <a:ea typeface="Arial" pitchFamily="-65" charset="0"/>
                <a:cs typeface="Arial" charset="0"/>
              </a:rPr>
              <a:t>. Similarly, overly quoting from the original text can result in descriptive writing and does not demonstrate that you have thought about the idea or that you can restate it in your own words. Likewise, using the thesaurus to change word for word from the original text can also result in miscommunication. *In order to paraphrase and summarise the evidence, the first thing you should do is read and understand the text. *Highlight the key points while you are reading and *take notes. *Then put the text away and write the ideas in your own words. *Check this against the original source and *record the bibliographic details of the source. *Click on the link provided to listen to a presentation on how to integrate evidence in your writing. </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11</a:t>
            </a:fld>
            <a:endParaRPr lang="en-US"/>
          </a:p>
        </p:txBody>
      </p:sp>
    </p:spTree>
    <p:extLst>
      <p:ext uri="{BB962C8B-B14F-4D97-AF65-F5344CB8AC3E}">
        <p14:creationId xmlns:p14="http://schemas.microsoft.com/office/powerpoint/2010/main" val="2600895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AU" sz="1200" b="1" kern="1200" dirty="0">
                <a:solidFill>
                  <a:schemeClr val="tx1"/>
                </a:solidFill>
                <a:effectLst/>
                <a:latin typeface="Arial" charset="0"/>
                <a:ea typeface="Arial" pitchFamily="-65" charset="0"/>
                <a:cs typeface="Arial" charset="0"/>
              </a:rPr>
              <a:t>Slide 2: Copyright notice</a:t>
            </a:r>
            <a:endParaRPr lang="en-AU" sz="1200" kern="1200" dirty="0">
              <a:solidFill>
                <a:schemeClr val="tx1"/>
              </a:solidFill>
              <a:effectLst/>
              <a:latin typeface="Arial" charset="0"/>
              <a:ea typeface="Arial" pitchFamily="-65" charset="0"/>
              <a:cs typeface="Arial" charset="0"/>
            </a:endParaRP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1070290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Arial" charset="0"/>
                <a:ea typeface="Arial" pitchFamily="-65" charset="0"/>
                <a:cs typeface="Arial" charset="0"/>
              </a:rPr>
              <a:t>Slide 3: The essay writing process</a:t>
            </a:r>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The essay writing process comprises many parts. It begins with the essay plan or an outline of how you intend to address the topic and structure your essay. *You should draw up an essay plan once you have completed your reading and are familiar with the issues and discussions about the topic. *The essay is a logical story told by the writer about the topic. This logical argument is supported by evidence. Remember it is the writer who controls the discussion. </a:t>
            </a:r>
          </a:p>
          <a:p>
            <a:r>
              <a:rPr lang="en-AU" sz="1200" kern="1200" dirty="0">
                <a:solidFill>
                  <a:schemeClr val="tx1"/>
                </a:solidFill>
                <a:effectLst/>
                <a:latin typeface="Arial" charset="0"/>
                <a:ea typeface="Arial" pitchFamily="-65" charset="0"/>
                <a:cs typeface="Arial" charset="0"/>
              </a:rPr>
              <a:t>*You should demonstrate to your tutor that you have understood the debates about the topic by paraphrasing and summarising the evidence. By restating what you have read in your own words, you show your tutor that you have understood the discussion and are able to integrate it to support your own arguments. Do not overly quote in your essay. Quotes should only be used if an idea someone has said is very pertinent to your own discussion and you don’t want to paraphrase as you would change the impact of what is being said.</a:t>
            </a:r>
          </a:p>
          <a:p>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*Do not just repeat the evidence. Show that you are critically thinking about the issues by interpreting, evaluating and assessing what the debates mean to you, your practice, your discipline, the context, etc. You may need to do some extra reading about the issues as you write the essay and find that you do not have enough evidence to support your arguments. *Use the UniSA Harvard referencing guide to cite your sources. You will not be able to produce a good essay in your first draft. *You would have to revise your draft a few times in order to produce a high quality essay.</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1399025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Arial" charset="0"/>
                <a:ea typeface="Arial" pitchFamily="-65" charset="0"/>
                <a:cs typeface="Arial" charset="0"/>
              </a:rPr>
              <a:t>Slide 4: The essay plan: the process</a:t>
            </a:r>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The essay plan is a graded assessment. As with other assessments, it is important that you invest the time and effort to produce a good plan. The first step in coming up with an essay plan is to draw up a rough plan. *Begin by writing the whole question in the middle of a large sheet of paper. *Then circle key words or phrases in the question and draw a line from each of these words. *Write key points from your readings against the key words or phrases in the question. *Next number the different sections of your rough plan in the order in which you think you will mention them in your essay.</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4</a:t>
            </a:fld>
            <a:endParaRPr lang="en-US"/>
          </a:p>
        </p:txBody>
      </p:sp>
    </p:spTree>
    <p:extLst>
      <p:ext uri="{BB962C8B-B14F-4D97-AF65-F5344CB8AC3E}">
        <p14:creationId xmlns:p14="http://schemas.microsoft.com/office/powerpoint/2010/main" val="3315932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Arial" charset="0"/>
                <a:ea typeface="Arial" pitchFamily="-65" charset="0"/>
                <a:cs typeface="Arial" charset="0"/>
              </a:rPr>
              <a:t>Slide 5: The essay plan</a:t>
            </a:r>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The total word count for the essay plan is approximately 750 words. There are three sections to this plan. *The introduction is about 250 words. This is not the traditional introduction that you would write in an essay. All you have to do in this section is to interpret the topic and identify the issues that will be addressed in the essay.</a:t>
            </a:r>
          </a:p>
          <a:p>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*In the body section of your plan, you would have to briefly elaborate on the key issues and arguments of the paper. You are required to focus on four or five issues. You would have to paraphrase the evidence that you use and provide in-text citations. You are not supposed to quote. The word count for this section is 500 words. You do not need a conclusion section for the essay plan.</a:t>
            </a:r>
          </a:p>
          <a:p>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*You do need to include a reference list for the essay plan. This is not included in the word count. You are required to use the UniSA Harvard referencing conventions for both the in-text citation and the reference list.</a:t>
            </a:r>
          </a:p>
          <a:p>
            <a:r>
              <a:rPr lang="en-AU" sz="1200" kern="1200" dirty="0">
                <a:solidFill>
                  <a:schemeClr val="tx1"/>
                </a:solidFill>
                <a:effectLst/>
                <a:latin typeface="Arial" charset="0"/>
                <a:ea typeface="Arial" pitchFamily="-65" charset="0"/>
                <a:cs typeface="Arial" charset="0"/>
              </a:rPr>
              <a:t>*In order to obtain good marks for the essay plan, you have to demonstrate that you have critically engaged in the debate and identified key issues related to the topic. Describing and defining the issues alone will not get you good marks. Click on the link provided to refer to a sample essay plan. You do not need to include a conclusion section.</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5</a:t>
            </a:fld>
            <a:endParaRPr lang="en-US"/>
          </a:p>
        </p:txBody>
      </p:sp>
    </p:spTree>
    <p:extLst>
      <p:ext uri="{BB962C8B-B14F-4D97-AF65-F5344CB8AC3E}">
        <p14:creationId xmlns:p14="http://schemas.microsoft.com/office/powerpoint/2010/main" val="138268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Arial" charset="0"/>
                <a:ea typeface="Arial" pitchFamily="-65" charset="0"/>
                <a:cs typeface="Arial" charset="0"/>
              </a:rPr>
              <a:t>Slide 6: The essay structure</a:t>
            </a:r>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Once you have obtained the feedback for your essay plan, incorporate this into the writing of the actual essay. The essay comprises an introduction, body and conclusion. *The introduction is approximately 10% of the total word count. In the introduction section of the essay, the writer introduces the topic, highlights key issues relating to the topic, states the aim of the essay (i.e. what the essay will discuss) and identifies the scope (i.e. how the essay will be organised)</a:t>
            </a:r>
          </a:p>
          <a:p>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*The body of the essay totals about 80% of the word count. The discussion will be structured into different paragraphs. Each key point will be organised into one or two paragraphs (or sometimes more). Each paragraph should have a topic sentence which is a mini introduction of the main point that will be discussed in that paragraph. This will then be expanded with supporting statements which comprise evidence from your research and readings. Each key point should have a minimum of two to three references. In order to obtain high marks you have to demonstrate that you are employing critical thinking. Interpret what is being said about the topic and what this means to your context.  Wherever possible provide examples to make the arguments clearer.</a:t>
            </a:r>
          </a:p>
          <a:p>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*As with the introduction, the conclusion is about 10% of the word count. In the conclusion section of the essay, the writer restates the thesis statement. The thesis statement is the main message of the essay. The key ideas discussed in the body section of the essay are also recapped in this section. Remember not to include any new points in the conclusion. Finally, a concluding statement is written to bring together the whole essay. This concluding statement could be suggestions for more work in this area, implications of your discussion for practice or even a thought-provoking statement. You will find examples of each of these sections in the next few slides.</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6</a:t>
            </a:fld>
            <a:endParaRPr lang="en-US"/>
          </a:p>
        </p:txBody>
      </p:sp>
    </p:spTree>
    <p:extLst>
      <p:ext uri="{BB962C8B-B14F-4D97-AF65-F5344CB8AC3E}">
        <p14:creationId xmlns:p14="http://schemas.microsoft.com/office/powerpoint/2010/main" val="3107696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Arial" charset="0"/>
                <a:ea typeface="Arial" pitchFamily="-65" charset="0"/>
                <a:cs typeface="Arial" charset="0"/>
              </a:rPr>
              <a:t>Slide 7: The introduction: example </a:t>
            </a:r>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Here is an example of the introduction section of your essay. ****</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7</a:t>
            </a:fld>
            <a:endParaRPr lang="en-US"/>
          </a:p>
        </p:txBody>
      </p:sp>
    </p:spTree>
    <p:extLst>
      <p:ext uri="{BB962C8B-B14F-4D97-AF65-F5344CB8AC3E}">
        <p14:creationId xmlns:p14="http://schemas.microsoft.com/office/powerpoint/2010/main" val="1067344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Arial" charset="0"/>
                <a:ea typeface="Arial" pitchFamily="-65" charset="0"/>
                <a:cs typeface="Arial" charset="0"/>
              </a:rPr>
              <a:t>Slide 8: The body: example</a:t>
            </a:r>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This is an example of a body paragraph. ***</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8</a:t>
            </a:fld>
            <a:endParaRPr lang="en-US"/>
          </a:p>
        </p:txBody>
      </p:sp>
    </p:spTree>
    <p:extLst>
      <p:ext uri="{BB962C8B-B14F-4D97-AF65-F5344CB8AC3E}">
        <p14:creationId xmlns:p14="http://schemas.microsoft.com/office/powerpoint/2010/main" val="35501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Arial" charset="0"/>
                <a:ea typeface="Arial" pitchFamily="-65" charset="0"/>
                <a:cs typeface="Arial" charset="0"/>
              </a:rPr>
              <a:t>Slide 9: The conclusion: example</a:t>
            </a:r>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This is an example of the conclusion section of the essay. ***Click on the two links below for more resources on ‘Using voices to write critical essays’ and ‘Essay writing’. Remember to be logged on to </a:t>
            </a:r>
            <a:r>
              <a:rPr lang="en-AU" sz="1200" u="sng" kern="1200" dirty="0">
                <a:solidFill>
                  <a:schemeClr val="tx1"/>
                </a:solidFill>
                <a:effectLst/>
                <a:latin typeface="Arial" charset="0"/>
                <a:ea typeface="Arial" pitchFamily="-65" charset="0"/>
                <a:cs typeface="Arial" charset="0"/>
                <a:hlinkClick r:id="rId3"/>
              </a:rPr>
              <a:t>www.unisa.edu.au/L3</a:t>
            </a:r>
            <a:r>
              <a:rPr lang="en-AU" sz="1200" kern="1200" dirty="0">
                <a:solidFill>
                  <a:schemeClr val="tx1"/>
                </a:solidFill>
                <a:effectLst/>
                <a:latin typeface="Arial" charset="0"/>
                <a:ea typeface="Arial" pitchFamily="-65" charset="0"/>
                <a:cs typeface="Arial" charset="0"/>
              </a:rPr>
              <a:t> or you may not be able to access the resources.</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9</a:t>
            </a:fld>
            <a:endParaRPr lang="en-US"/>
          </a:p>
        </p:txBody>
      </p:sp>
    </p:spTree>
    <p:extLst>
      <p:ext uri="{BB962C8B-B14F-4D97-AF65-F5344CB8AC3E}">
        <p14:creationId xmlns:p14="http://schemas.microsoft.com/office/powerpoint/2010/main" val="25417089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spTree>
    <p:extLst>
      <p:ext uri="{BB962C8B-B14F-4D97-AF65-F5344CB8AC3E}">
        <p14:creationId xmlns:p14="http://schemas.microsoft.com/office/powerpoint/2010/main" val="22555250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a:t>INSERT PICTURE</a:t>
            </a:r>
          </a:p>
        </p:txBody>
      </p:sp>
    </p:spTree>
    <p:extLst>
      <p:ext uri="{BB962C8B-B14F-4D97-AF65-F5344CB8AC3E}">
        <p14:creationId xmlns:p14="http://schemas.microsoft.com/office/powerpoint/2010/main" val="184863649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784098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 id="2147483657" r:id="rId9"/>
  </p:sldLayoutIdLst>
  <p:transition/>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11.xml"/><Relationship Id="rId4" Type="http://schemas.openxmlformats.org/officeDocument/2006/relationships/hyperlink" Target="https://lo.unisa.edu.au/mod/resource/view.php?id=311738"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12.xml"/><Relationship Id="rId4" Type="http://schemas.openxmlformats.org/officeDocument/2006/relationships/hyperlink" Target="http://lrs.unisa.edu.au/ess/echo/presentation/698a7b68-8929-4336-98db-33da5e232c04"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6.xml"/><Relationship Id="rId4" Type="http://schemas.openxmlformats.org/officeDocument/2006/relationships/hyperlink" Target="https://lo.unisa.edu.au/mod/resource/view.php?id=309410"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10.xml"/><Relationship Id="rId5" Type="http://schemas.openxmlformats.org/officeDocument/2006/relationships/hyperlink" Target="https://lo.unisa.edu.au/mod/resource/view.php?id=299198" TargetMode="External"/><Relationship Id="rId4" Type="http://schemas.openxmlformats.org/officeDocument/2006/relationships/hyperlink" Target="https://lo.unisa.edu.au/mod/resource/view.php?id=30930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sz="quarter"/>
          </p:nvPr>
        </p:nvSpPr>
        <p:spPr>
          <a:xfrm>
            <a:off x="1440000" y="2847976"/>
            <a:ext cx="6903900" cy="923926"/>
          </a:xfrm>
          <a:prstGeom prst="rect">
            <a:avLst/>
          </a:prstGeom>
          <a:noFill/>
        </p:spPr>
        <p:txBody>
          <a:bodyPr/>
          <a:lstStyle/>
          <a:p>
            <a:pPr eaLnBrk="1" hangingPunct="1"/>
            <a:r>
              <a:rPr lang="en-US" sz="3600" dirty="0">
                <a:latin typeface="Calibri" panose="020F0502020204030204" pitchFamily="34" charset="0"/>
                <a:cs typeface="Calibri" panose="020F0502020204030204" pitchFamily="34" charset="0"/>
              </a:rPr>
              <a:t>POLI1008: Governance and Citizenship</a:t>
            </a:r>
            <a:endParaRPr lang="en-US" dirty="0"/>
          </a:p>
        </p:txBody>
      </p:sp>
      <p:sp>
        <p:nvSpPr>
          <p:cNvPr id="13315" name="Rectangle 3"/>
          <p:cNvSpPr>
            <a:spLocks noGrp="1" noChangeArrowheads="1"/>
          </p:cNvSpPr>
          <p:nvPr>
            <p:ph type="subTitle" sz="quarter" idx="1"/>
          </p:nvPr>
        </p:nvSpPr>
        <p:spPr>
          <a:xfrm>
            <a:off x="1440000" y="3868737"/>
            <a:ext cx="6019800" cy="550863"/>
          </a:xfrm>
          <a:prstGeom prst="rect">
            <a:avLst/>
          </a:prstGeom>
          <a:noFill/>
        </p:spPr>
        <p:txBody>
          <a:bodyPr/>
          <a:lstStyle/>
          <a:p>
            <a:pPr eaLnBrk="1" hangingPunct="1"/>
            <a:r>
              <a:rPr lang="en-US" sz="2800" dirty="0"/>
              <a:t>Essay Plan, Structure and Critical thinking</a:t>
            </a:r>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Demonstrate critical thinking in your writing</a:t>
            </a:r>
          </a:p>
        </p:txBody>
      </p:sp>
      <p:sp>
        <p:nvSpPr>
          <p:cNvPr id="2" name="TextBox 1"/>
          <p:cNvSpPr txBox="1"/>
          <p:nvPr/>
        </p:nvSpPr>
        <p:spPr>
          <a:xfrm>
            <a:off x="571500" y="933450"/>
            <a:ext cx="8153400" cy="5016758"/>
          </a:xfrm>
          <a:prstGeom prst="rect">
            <a:avLst/>
          </a:prstGeom>
          <a:noFill/>
        </p:spPr>
        <p:txBody>
          <a:bodyPr wrap="square" rtlCol="0">
            <a:spAutoFit/>
          </a:bodyPr>
          <a:lstStyle/>
          <a:p>
            <a:pPr marL="342900" indent="-342900">
              <a:buFont typeface="Arial" panose="020B0604020202020204" pitchFamily="34" charset="0"/>
              <a:buChar char="•"/>
            </a:pPr>
            <a:r>
              <a:rPr lang="en-AU" sz="2000" dirty="0">
                <a:solidFill>
                  <a:srgbClr val="000000"/>
                </a:solidFill>
              </a:rPr>
              <a:t>Simply regurgitating what others are saying demonstrates that you are not practising critical thinking.</a:t>
            </a:r>
            <a:br>
              <a:rPr lang="en-AU" sz="2000" dirty="0">
                <a:solidFill>
                  <a:srgbClr val="000000"/>
                </a:solidFill>
              </a:rPr>
            </a:br>
            <a:endParaRPr lang="en-AU" sz="2000" dirty="0">
              <a:solidFill>
                <a:srgbClr val="000000"/>
              </a:solidFill>
            </a:endParaRPr>
          </a:p>
          <a:p>
            <a:pPr marL="342900" indent="-342900">
              <a:buFont typeface="Arial" panose="020B0604020202020204" pitchFamily="34" charset="0"/>
              <a:buChar char="•"/>
            </a:pPr>
            <a:r>
              <a:rPr lang="en-AU" sz="2000" dirty="0">
                <a:solidFill>
                  <a:srgbClr val="000000"/>
                </a:solidFill>
              </a:rPr>
              <a:t>Your tutors want to see that you are interpreting, evaluating, </a:t>
            </a:r>
            <a:r>
              <a:rPr lang="en-AU" sz="2000">
                <a:solidFill>
                  <a:srgbClr val="000000"/>
                </a:solidFill>
              </a:rPr>
              <a:t>assessing and examining </a:t>
            </a:r>
            <a:r>
              <a:rPr lang="en-AU" sz="2000" dirty="0">
                <a:solidFill>
                  <a:srgbClr val="000000"/>
                </a:solidFill>
              </a:rPr>
              <a:t>the debates/discussions in your field.</a:t>
            </a:r>
            <a:br>
              <a:rPr lang="en-AU" sz="2000" dirty="0">
                <a:solidFill>
                  <a:srgbClr val="000000"/>
                </a:solidFill>
              </a:rPr>
            </a:br>
            <a:endParaRPr lang="en-AU" sz="2000" dirty="0">
              <a:solidFill>
                <a:srgbClr val="000000"/>
              </a:solidFill>
            </a:endParaRPr>
          </a:p>
          <a:p>
            <a:pPr marL="342900" indent="-342900">
              <a:buFont typeface="Arial" panose="020B0604020202020204" pitchFamily="34" charset="0"/>
              <a:buChar char="•"/>
            </a:pPr>
            <a:r>
              <a:rPr lang="en-AU" sz="2000" dirty="0">
                <a:solidFill>
                  <a:srgbClr val="000000"/>
                </a:solidFill>
              </a:rPr>
              <a:t>Interpret the findings with regard to what it means to you, your practice, your discipline, society, current context, etc.</a:t>
            </a:r>
          </a:p>
          <a:p>
            <a:pPr marL="342900" indent="-342900">
              <a:buFont typeface="Arial" panose="020B0604020202020204" pitchFamily="34" charset="0"/>
              <a:buChar char="•"/>
            </a:pPr>
            <a:endParaRPr lang="en-AU" sz="2000" dirty="0">
              <a:solidFill>
                <a:srgbClr val="000000"/>
              </a:solidFill>
            </a:endParaRPr>
          </a:p>
          <a:p>
            <a:pPr marL="342900" indent="-342900">
              <a:buFont typeface="Arial" panose="020B0604020202020204" pitchFamily="34" charset="0"/>
              <a:buChar char="•"/>
            </a:pPr>
            <a:r>
              <a:rPr lang="en-AU" sz="2000" dirty="0">
                <a:solidFill>
                  <a:srgbClr val="000000"/>
                </a:solidFill>
              </a:rPr>
              <a:t>Be critical about the information:</a:t>
            </a:r>
          </a:p>
          <a:p>
            <a:pPr marL="800100" lvl="1" indent="-342900">
              <a:buFont typeface="Arial" panose="020B0604020202020204" pitchFamily="34" charset="0"/>
              <a:buChar char="•"/>
            </a:pPr>
            <a:r>
              <a:rPr lang="en-AU" sz="2000" dirty="0">
                <a:solidFill>
                  <a:srgbClr val="000000"/>
                </a:solidFill>
              </a:rPr>
              <a:t>identify bias, currency, relevance.</a:t>
            </a:r>
          </a:p>
          <a:p>
            <a:pPr marL="800100" lvl="1" indent="-342900">
              <a:buFont typeface="Arial" panose="020B0604020202020204" pitchFamily="34" charset="0"/>
              <a:buChar char="•"/>
            </a:pPr>
            <a:r>
              <a:rPr lang="en-AU" sz="2000" dirty="0">
                <a:solidFill>
                  <a:srgbClr val="000000"/>
                </a:solidFill>
              </a:rPr>
              <a:t>be selective and only integrate evidence that supports your argument.</a:t>
            </a:r>
          </a:p>
          <a:p>
            <a:pPr lvl="1"/>
            <a:endParaRPr lang="en-AU" sz="2000" dirty="0">
              <a:solidFill>
                <a:srgbClr val="000000"/>
              </a:solidFill>
            </a:endParaRPr>
          </a:p>
          <a:p>
            <a:pPr lvl="1"/>
            <a:r>
              <a:rPr lang="en-AU" sz="2000" dirty="0">
                <a:solidFill>
                  <a:srgbClr val="000000"/>
                </a:solidFill>
                <a:hlinkClick r:id="rId4"/>
              </a:rPr>
              <a:t>https://lo.unisa.edu.au/mod/resource/view.php?id=311738</a:t>
            </a:r>
            <a:r>
              <a:rPr lang="en-AU" sz="2000" dirty="0">
                <a:solidFill>
                  <a:srgbClr val="000000"/>
                </a:solidFill>
              </a:rPr>
              <a:t> </a:t>
            </a:r>
          </a:p>
          <a:p>
            <a:endParaRPr lang="en-AU" sz="2000" dirty="0">
              <a:solidFill>
                <a:srgbClr val="000000"/>
              </a:solidFill>
            </a:endParaRPr>
          </a:p>
        </p:txBody>
      </p:sp>
    </p:spTree>
    <p:custDataLst>
      <p:tags r:id="rId1"/>
    </p:custDataLst>
    <p:extLst>
      <p:ext uri="{BB962C8B-B14F-4D97-AF65-F5344CB8AC3E}">
        <p14:creationId xmlns:p14="http://schemas.microsoft.com/office/powerpoint/2010/main" val="17268381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 calcmode="lin" valueType="num">
                                      <p:cBhvr additive="base">
                                        <p:cTn id="2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Integrating evidence</a:t>
            </a:r>
          </a:p>
        </p:txBody>
      </p:sp>
      <p:sp>
        <p:nvSpPr>
          <p:cNvPr id="2" name="Rectangle 1"/>
          <p:cNvSpPr/>
          <p:nvPr/>
        </p:nvSpPr>
        <p:spPr>
          <a:xfrm>
            <a:off x="771525" y="900143"/>
            <a:ext cx="7620000" cy="4462760"/>
          </a:xfrm>
          <a:prstGeom prst="rect">
            <a:avLst/>
          </a:prstGeom>
        </p:spPr>
        <p:txBody>
          <a:bodyPr wrap="square">
            <a:spAutoFit/>
          </a:bodyPr>
          <a:lstStyle/>
          <a:p>
            <a:pPr marL="342900" indent="-342900">
              <a:buFont typeface="Arial" panose="020B0604020202020204" pitchFamily="34" charset="0"/>
              <a:buChar char="•"/>
              <a:defRPr/>
            </a:pPr>
            <a:r>
              <a:rPr lang="en-AU" sz="1800" dirty="0"/>
              <a:t>Your tutors want to see that you have understood the topic &amp; the discussions.</a:t>
            </a:r>
          </a:p>
          <a:p>
            <a:pPr marL="342900" indent="-342900">
              <a:buFont typeface="Arial" panose="020B0604020202020204" pitchFamily="34" charset="0"/>
              <a:buChar char="•"/>
              <a:defRPr/>
            </a:pPr>
            <a:r>
              <a:rPr lang="en-AU" sz="1800" dirty="0"/>
              <a:t>Replacing one/two words from the original source can result in high similarity index.</a:t>
            </a:r>
          </a:p>
          <a:p>
            <a:pPr marL="342900" indent="-342900">
              <a:buFont typeface="Arial" panose="020B0604020202020204" pitchFamily="34" charset="0"/>
              <a:buChar char="•"/>
              <a:defRPr/>
            </a:pPr>
            <a:r>
              <a:rPr lang="en-AU" sz="1800" dirty="0"/>
              <a:t>Copying chunks from the original, results in descriptive writing.</a:t>
            </a:r>
          </a:p>
          <a:p>
            <a:pPr marL="342900" indent="-342900">
              <a:buFont typeface="Arial" panose="020B0604020202020204" pitchFamily="34" charset="0"/>
              <a:buChar char="•"/>
              <a:defRPr/>
            </a:pPr>
            <a:r>
              <a:rPr lang="en-AU" sz="1800" dirty="0"/>
              <a:t>Using the thesaurus to change word for word can result in miscommunication.</a:t>
            </a:r>
          </a:p>
          <a:p>
            <a:pPr marL="342900" indent="-342900">
              <a:buFont typeface="Arial" panose="020B0604020202020204" pitchFamily="34" charset="0"/>
              <a:buChar char="•"/>
              <a:defRPr/>
            </a:pPr>
            <a:r>
              <a:rPr lang="en-AU" sz="1800" dirty="0"/>
              <a:t>As much as possible try to paraphrase and summarise evidence.</a:t>
            </a:r>
          </a:p>
          <a:p>
            <a:pPr marL="342900" indent="-342900">
              <a:buFont typeface="Arial" panose="020B0604020202020204" pitchFamily="34" charset="0"/>
              <a:buChar char="•"/>
              <a:defRPr/>
            </a:pPr>
            <a:endParaRPr lang="en-AU" sz="2000" dirty="0"/>
          </a:p>
          <a:p>
            <a:pPr marL="342900" indent="-342900">
              <a:buFont typeface="Arial" panose="020B0604020202020204" pitchFamily="34" charset="0"/>
              <a:buChar char="•"/>
              <a:defRPr/>
            </a:pPr>
            <a:endParaRPr lang="en-AU" sz="2000" dirty="0"/>
          </a:p>
          <a:p>
            <a:pPr marL="342900" indent="-342900">
              <a:buFont typeface="Arial" panose="020B0604020202020204" pitchFamily="34" charset="0"/>
              <a:buChar char="•"/>
              <a:defRPr/>
            </a:pPr>
            <a:endParaRPr lang="en-AU" sz="2000" dirty="0"/>
          </a:p>
          <a:p>
            <a:pPr marL="342900" indent="-342900">
              <a:buFont typeface="Arial" panose="020B0604020202020204" pitchFamily="34" charset="0"/>
              <a:buChar char="•"/>
              <a:defRPr/>
            </a:pPr>
            <a:endParaRPr lang="en-AU" sz="2000" dirty="0"/>
          </a:p>
          <a:p>
            <a:pPr marL="342900" indent="-342900">
              <a:buFont typeface="Arial" panose="020B0604020202020204" pitchFamily="34" charset="0"/>
              <a:buChar char="•"/>
              <a:defRPr/>
            </a:pPr>
            <a:endParaRPr lang="en-AU" sz="2000" dirty="0"/>
          </a:p>
          <a:p>
            <a:pPr marL="342900" indent="-342900">
              <a:buFont typeface="Arial" panose="020B0604020202020204" pitchFamily="34" charset="0"/>
              <a:buChar char="•"/>
              <a:defRPr/>
            </a:pPr>
            <a:endParaRPr lang="en-AU" sz="2000" dirty="0"/>
          </a:p>
          <a:p>
            <a:pPr>
              <a:defRPr/>
            </a:pPr>
            <a:endParaRPr lang="en-AU" sz="2000" dirty="0"/>
          </a:p>
        </p:txBody>
      </p:sp>
      <p:sp>
        <p:nvSpPr>
          <p:cNvPr id="8" name="TextBox 7"/>
          <p:cNvSpPr txBox="1"/>
          <p:nvPr/>
        </p:nvSpPr>
        <p:spPr>
          <a:xfrm>
            <a:off x="1053306" y="3363913"/>
            <a:ext cx="2160588" cy="584200"/>
          </a:xfrm>
          <a:prstGeom prst="rect">
            <a:avLst/>
          </a:prstGeom>
          <a:solidFill>
            <a:srgbClr val="9BBB59">
              <a:lumMod val="20000"/>
              <a:lumOff val="80000"/>
            </a:srgbClr>
          </a:solidFill>
          <a:ln w="19050">
            <a:solidFill>
              <a:sysClr val="windowText" lastClr="000000"/>
            </a:solidFill>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600" b="0" i="0" u="none" strike="noStrike" kern="0" cap="none" spc="0" normalizeH="0" baseline="0" noProof="0" dirty="0">
                <a:ln>
                  <a:noFill/>
                </a:ln>
                <a:solidFill>
                  <a:prstClr val="black"/>
                </a:solidFill>
                <a:effectLst/>
                <a:uLnTx/>
                <a:uFillTx/>
                <a:latin typeface="Calibri"/>
                <a:cs typeface="+mn-cs"/>
              </a:rPr>
              <a:t>1. Read and understand the text</a:t>
            </a:r>
          </a:p>
        </p:txBody>
      </p:sp>
      <p:sp>
        <p:nvSpPr>
          <p:cNvPr id="9" name="TextBox 8"/>
          <p:cNvSpPr txBox="1"/>
          <p:nvPr/>
        </p:nvSpPr>
        <p:spPr>
          <a:xfrm>
            <a:off x="3501231" y="3367088"/>
            <a:ext cx="2160588" cy="584200"/>
          </a:xfrm>
          <a:prstGeom prst="rect">
            <a:avLst/>
          </a:prstGeom>
          <a:solidFill>
            <a:srgbClr val="C0504D">
              <a:lumMod val="20000"/>
              <a:lumOff val="80000"/>
            </a:srgbClr>
          </a:solidFill>
          <a:ln w="19050">
            <a:solidFill>
              <a:sysClr val="windowText" lastClr="000000"/>
            </a:solidFill>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600" b="0" i="0" u="none" strike="noStrike" kern="0" cap="none" spc="0" normalizeH="0" baseline="0" noProof="0" dirty="0">
                <a:ln>
                  <a:noFill/>
                </a:ln>
                <a:solidFill>
                  <a:prstClr val="black"/>
                </a:solidFill>
                <a:effectLst/>
                <a:uLnTx/>
                <a:uFillTx/>
                <a:latin typeface="Calibri"/>
                <a:cs typeface="+mn-cs"/>
              </a:rPr>
              <a:t>2. Highlight key points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1600" b="0" i="0" u="none" strike="noStrike" kern="0" cap="none" spc="0" normalizeH="0" baseline="0" noProof="0" dirty="0">
              <a:ln>
                <a:noFill/>
              </a:ln>
              <a:solidFill>
                <a:prstClr val="black"/>
              </a:solidFill>
              <a:effectLst/>
              <a:uLnTx/>
              <a:uFillTx/>
              <a:latin typeface="Calibri"/>
              <a:cs typeface="+mn-cs"/>
            </a:endParaRPr>
          </a:p>
        </p:txBody>
      </p:sp>
      <p:sp>
        <p:nvSpPr>
          <p:cNvPr id="10" name="TextBox 9"/>
          <p:cNvSpPr txBox="1"/>
          <p:nvPr/>
        </p:nvSpPr>
        <p:spPr>
          <a:xfrm>
            <a:off x="5949156" y="3363913"/>
            <a:ext cx="2160588" cy="338554"/>
          </a:xfrm>
          <a:prstGeom prst="rect">
            <a:avLst/>
          </a:prstGeom>
          <a:solidFill>
            <a:srgbClr val="8064A2">
              <a:lumMod val="20000"/>
              <a:lumOff val="80000"/>
            </a:srgbClr>
          </a:solidFill>
          <a:ln w="19050">
            <a:solidFill>
              <a:sysClr val="windowText" lastClr="000000"/>
            </a:solidFill>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600" b="0" i="0" u="none" strike="noStrike" kern="0" cap="none" spc="0" normalizeH="0" baseline="0" noProof="0" dirty="0">
                <a:ln>
                  <a:noFill/>
                </a:ln>
                <a:solidFill>
                  <a:prstClr val="black"/>
                </a:solidFill>
                <a:effectLst/>
                <a:uLnTx/>
                <a:uFillTx/>
                <a:latin typeface="Calibri"/>
                <a:cs typeface="+mn-cs"/>
              </a:rPr>
              <a:t>3. Take notes</a:t>
            </a:r>
          </a:p>
        </p:txBody>
      </p:sp>
      <p:sp>
        <p:nvSpPr>
          <p:cNvPr id="11" name="TextBox 10"/>
          <p:cNvSpPr txBox="1"/>
          <p:nvPr/>
        </p:nvSpPr>
        <p:spPr>
          <a:xfrm>
            <a:off x="5949156" y="4371975"/>
            <a:ext cx="2160588" cy="830263"/>
          </a:xfrm>
          <a:prstGeom prst="rect">
            <a:avLst/>
          </a:prstGeom>
          <a:solidFill>
            <a:srgbClr val="EEECE1">
              <a:lumMod val="90000"/>
            </a:srgbClr>
          </a:solidFill>
          <a:ln w="19050">
            <a:solidFill>
              <a:sysClr val="windowText" lastClr="000000"/>
            </a:solidFill>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600" b="0" i="0" u="none" strike="noStrike" kern="0" cap="none" spc="0" normalizeH="0" baseline="0" noProof="0" dirty="0">
                <a:ln>
                  <a:noFill/>
                </a:ln>
                <a:solidFill>
                  <a:prstClr val="black"/>
                </a:solidFill>
                <a:effectLst/>
                <a:uLnTx/>
                <a:uFillTx/>
                <a:latin typeface="Calibri"/>
                <a:cs typeface="+mn-cs"/>
              </a:rPr>
              <a:t>4. Put the text away and write the ideas in your words</a:t>
            </a:r>
          </a:p>
        </p:txBody>
      </p:sp>
      <p:sp>
        <p:nvSpPr>
          <p:cNvPr id="12" name="TextBox 11"/>
          <p:cNvSpPr txBox="1"/>
          <p:nvPr/>
        </p:nvSpPr>
        <p:spPr>
          <a:xfrm>
            <a:off x="3501231" y="4371975"/>
            <a:ext cx="2160588" cy="830263"/>
          </a:xfrm>
          <a:prstGeom prst="rect">
            <a:avLst/>
          </a:prstGeom>
          <a:solidFill>
            <a:srgbClr val="F79646">
              <a:lumMod val="40000"/>
              <a:lumOff val="60000"/>
            </a:srgbClr>
          </a:solidFill>
          <a:ln w="19050">
            <a:solidFill>
              <a:sysClr val="windowText" lastClr="000000"/>
            </a:solidFill>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600" b="0" i="0" u="none" strike="noStrike" kern="0" cap="none" spc="0" normalizeH="0" baseline="0" noProof="0" dirty="0">
                <a:ln>
                  <a:noFill/>
                </a:ln>
                <a:solidFill>
                  <a:prstClr val="black"/>
                </a:solidFill>
                <a:effectLst/>
                <a:uLnTx/>
                <a:uFillTx/>
                <a:latin typeface="Calibri"/>
                <a:cs typeface="+mn-cs"/>
              </a:rPr>
              <a:t>5. Check against the original</a:t>
            </a: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1600" b="0" i="0" u="none" strike="noStrike" kern="0" cap="none" spc="0" normalizeH="0" baseline="0" noProof="0" dirty="0">
              <a:ln>
                <a:noFill/>
              </a:ln>
              <a:solidFill>
                <a:prstClr val="black"/>
              </a:solidFill>
              <a:effectLst/>
              <a:uLnTx/>
              <a:uFillTx/>
              <a:latin typeface="Calibri"/>
              <a:cs typeface="+mn-cs"/>
            </a:endParaRPr>
          </a:p>
        </p:txBody>
      </p:sp>
      <p:sp>
        <p:nvSpPr>
          <p:cNvPr id="13" name="TextBox 12"/>
          <p:cNvSpPr txBox="1"/>
          <p:nvPr/>
        </p:nvSpPr>
        <p:spPr>
          <a:xfrm>
            <a:off x="1053306" y="4371975"/>
            <a:ext cx="2160588" cy="830263"/>
          </a:xfrm>
          <a:prstGeom prst="rect">
            <a:avLst/>
          </a:prstGeom>
          <a:solidFill>
            <a:srgbClr val="1F497D">
              <a:lumMod val="20000"/>
              <a:lumOff val="80000"/>
            </a:srgbClr>
          </a:solidFill>
          <a:ln w="19050">
            <a:solidFill>
              <a:sysClr val="windowText" lastClr="000000"/>
            </a:solidFill>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600" b="0" i="0" u="none" strike="noStrike" kern="0" cap="none" spc="0" normalizeH="0" baseline="0" noProof="0" dirty="0">
                <a:ln>
                  <a:noFill/>
                </a:ln>
                <a:solidFill>
                  <a:prstClr val="black"/>
                </a:solidFill>
                <a:effectLst/>
                <a:uLnTx/>
                <a:uFillTx/>
                <a:latin typeface="Calibri"/>
                <a:cs typeface="+mn-cs"/>
              </a:rPr>
              <a:t>6. Reference the source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1600" b="0" i="0" u="none" strike="noStrike" kern="0" cap="none" spc="0" normalizeH="0" baseline="0" noProof="0" dirty="0">
              <a:ln>
                <a:noFill/>
              </a:ln>
              <a:solidFill>
                <a:prstClr val="black"/>
              </a:solidFill>
              <a:effectLst/>
              <a:uLnTx/>
              <a:uFillTx/>
              <a:latin typeface="Calibri"/>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AU" sz="1600" b="0" i="0" u="none" strike="noStrike" kern="0" cap="none" spc="0" normalizeH="0" baseline="0" noProof="0" dirty="0">
              <a:ln>
                <a:noFill/>
              </a:ln>
              <a:solidFill>
                <a:prstClr val="black"/>
              </a:solidFill>
              <a:effectLst/>
              <a:uLnTx/>
              <a:uFillTx/>
              <a:latin typeface="Calibri"/>
              <a:cs typeface="+mn-cs"/>
            </a:endParaRPr>
          </a:p>
        </p:txBody>
      </p:sp>
      <p:sp>
        <p:nvSpPr>
          <p:cNvPr id="14" name="Right Arrow 13"/>
          <p:cNvSpPr/>
          <p:nvPr/>
        </p:nvSpPr>
        <p:spPr>
          <a:xfrm>
            <a:off x="3213894" y="3614738"/>
            <a:ext cx="287337" cy="44450"/>
          </a:xfrm>
          <a:prstGeom prst="rightArrow">
            <a:avLst/>
          </a:prstGeom>
          <a:solidFill>
            <a:srgbClr val="FF0000"/>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white"/>
              </a:solidFill>
              <a:effectLst/>
              <a:uLnTx/>
              <a:uFillTx/>
              <a:latin typeface="Calibri"/>
              <a:ea typeface="+mn-ea"/>
              <a:cs typeface="+mn-cs"/>
            </a:endParaRPr>
          </a:p>
        </p:txBody>
      </p:sp>
      <p:sp>
        <p:nvSpPr>
          <p:cNvPr id="15" name="Right Arrow 14"/>
          <p:cNvSpPr/>
          <p:nvPr/>
        </p:nvSpPr>
        <p:spPr>
          <a:xfrm>
            <a:off x="5661819" y="3614738"/>
            <a:ext cx="287337" cy="44450"/>
          </a:xfrm>
          <a:prstGeom prst="rightArrow">
            <a:avLst/>
          </a:prstGeom>
          <a:solidFill>
            <a:srgbClr val="4F81BD"/>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white"/>
              </a:solidFill>
              <a:effectLst/>
              <a:uLnTx/>
              <a:uFillTx/>
              <a:latin typeface="Calibri"/>
              <a:ea typeface="+mn-ea"/>
              <a:cs typeface="+mn-cs"/>
            </a:endParaRPr>
          </a:p>
        </p:txBody>
      </p:sp>
      <p:sp>
        <p:nvSpPr>
          <p:cNvPr id="16" name="Down Arrow 15"/>
          <p:cNvSpPr/>
          <p:nvPr/>
        </p:nvSpPr>
        <p:spPr>
          <a:xfrm>
            <a:off x="7030244" y="3948113"/>
            <a:ext cx="46037" cy="423862"/>
          </a:xfrm>
          <a:prstGeom prst="downArrow">
            <a:avLst/>
          </a:prstGeom>
          <a:solidFill>
            <a:srgbClr val="4F81BD"/>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white"/>
              </a:solidFill>
              <a:effectLst/>
              <a:uLnTx/>
              <a:uFillTx/>
              <a:latin typeface="Calibri"/>
              <a:ea typeface="+mn-ea"/>
              <a:cs typeface="+mn-cs"/>
            </a:endParaRPr>
          </a:p>
        </p:txBody>
      </p:sp>
      <p:sp>
        <p:nvSpPr>
          <p:cNvPr id="17" name="Left Arrow 16"/>
          <p:cNvSpPr/>
          <p:nvPr/>
        </p:nvSpPr>
        <p:spPr>
          <a:xfrm>
            <a:off x="5661819" y="4741863"/>
            <a:ext cx="287337" cy="46037"/>
          </a:xfrm>
          <a:prstGeom prst="leftArrow">
            <a:avLst/>
          </a:prstGeom>
          <a:solidFill>
            <a:srgbClr val="4F81BD"/>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white"/>
              </a:solidFill>
              <a:effectLst/>
              <a:uLnTx/>
              <a:uFillTx/>
              <a:latin typeface="Calibri"/>
              <a:ea typeface="+mn-ea"/>
              <a:cs typeface="+mn-cs"/>
            </a:endParaRPr>
          </a:p>
        </p:txBody>
      </p:sp>
      <p:sp>
        <p:nvSpPr>
          <p:cNvPr id="18" name="Left Arrow 17"/>
          <p:cNvSpPr/>
          <p:nvPr/>
        </p:nvSpPr>
        <p:spPr>
          <a:xfrm>
            <a:off x="3213894" y="4741863"/>
            <a:ext cx="287337" cy="46037"/>
          </a:xfrm>
          <a:prstGeom prst="leftArrow">
            <a:avLst/>
          </a:prstGeom>
          <a:solidFill>
            <a:srgbClr val="C00000"/>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white"/>
              </a:solidFill>
              <a:effectLst/>
              <a:uLnTx/>
              <a:uFillTx/>
              <a:latin typeface="Calibri"/>
              <a:ea typeface="+mn-ea"/>
              <a:cs typeface="+mn-cs"/>
            </a:endParaRPr>
          </a:p>
        </p:txBody>
      </p:sp>
      <p:sp>
        <p:nvSpPr>
          <p:cNvPr id="19" name="Rectangle 18"/>
          <p:cNvSpPr/>
          <p:nvPr/>
        </p:nvSpPr>
        <p:spPr>
          <a:xfrm>
            <a:off x="700882" y="5245101"/>
            <a:ext cx="8099425" cy="339725"/>
          </a:xfrm>
          <a:prstGeom prst="rect">
            <a:avLst/>
          </a:prstGeom>
          <a:ln w="19050">
            <a:solidFill>
              <a:sysClr val="windowText" lastClr="000000"/>
            </a:solidFill>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600" b="1" i="0" u="none" strike="noStrike" kern="0" cap="none" spc="0" normalizeH="0" baseline="0" noProof="0" dirty="0">
                <a:ln>
                  <a:noFill/>
                </a:ln>
                <a:solidFill>
                  <a:prstClr val="black"/>
                </a:solidFill>
                <a:effectLst/>
                <a:uLnTx/>
                <a:uFillTx/>
                <a:latin typeface="Calibri"/>
                <a:cs typeface="+mn-cs"/>
                <a:hlinkClick r:id="rId4"/>
              </a:rPr>
              <a:t>http://lrs.unisa.edu.au/ess/echo/presentation/698a7b68-8929-4336-98db-33da5e232c04</a:t>
            </a:r>
            <a:r>
              <a:rPr kumimoji="0" lang="en-AU" sz="1600" b="1" i="0" u="none" strike="noStrike" kern="0" cap="none" spc="0" normalizeH="0" baseline="0" noProof="0" dirty="0">
                <a:ln>
                  <a:noFill/>
                </a:ln>
                <a:solidFill>
                  <a:prstClr val="black"/>
                </a:solidFill>
                <a:effectLst/>
                <a:uLnTx/>
                <a:uFillTx/>
                <a:latin typeface="Calibri"/>
                <a:cs typeface="+mn-cs"/>
              </a:rPr>
              <a:t> </a:t>
            </a:r>
          </a:p>
        </p:txBody>
      </p:sp>
    </p:spTree>
    <p:custDataLst>
      <p:tags r:id="rId1"/>
    </p:custDataLst>
    <p:extLst>
      <p:ext uri="{BB962C8B-B14F-4D97-AF65-F5344CB8AC3E}">
        <p14:creationId xmlns:p14="http://schemas.microsoft.com/office/powerpoint/2010/main" val="35238610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ppt_x"/>
                                          </p:val>
                                        </p:tav>
                                        <p:tav tm="100000">
                                          <p:val>
                                            <p:strVal val="#ppt_x"/>
                                          </p:val>
                                        </p:tav>
                                      </p:tavLst>
                                    </p:anim>
                                    <p:anim calcmode="lin" valueType="num">
                                      <p:cBhvr additive="base">
                                        <p:cTn id="2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ppt_x"/>
                                          </p:val>
                                        </p:tav>
                                        <p:tav tm="100000">
                                          <p:val>
                                            <p:strVal val="#ppt_x"/>
                                          </p:val>
                                        </p:tav>
                                      </p:tavLst>
                                    </p:anim>
                                    <p:anim calcmode="lin" valueType="num">
                                      <p:cBhvr additive="base">
                                        <p:cTn id="4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additive="base">
                                        <p:cTn id="53" dur="500" fill="hold"/>
                                        <p:tgtEl>
                                          <p:spTgt spid="13"/>
                                        </p:tgtEl>
                                        <p:attrNameLst>
                                          <p:attrName>ppt_x</p:attrName>
                                        </p:attrNameLst>
                                      </p:cBhvr>
                                      <p:tavLst>
                                        <p:tav tm="0">
                                          <p:val>
                                            <p:strVal val="#ppt_x"/>
                                          </p:val>
                                        </p:tav>
                                        <p:tav tm="100000">
                                          <p:val>
                                            <p:strVal val="#ppt_x"/>
                                          </p:val>
                                        </p:tav>
                                      </p:tavLst>
                                    </p:anim>
                                    <p:anim calcmode="lin" valueType="num">
                                      <p:cBhvr additive="base">
                                        <p:cTn id="54" dur="500" fill="hold"/>
                                        <p:tgtEl>
                                          <p:spTgt spid="13"/>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additive="base">
                                        <p:cTn id="57" dur="500" fill="hold"/>
                                        <p:tgtEl>
                                          <p:spTgt spid="18"/>
                                        </p:tgtEl>
                                        <p:attrNameLst>
                                          <p:attrName>ppt_x</p:attrName>
                                        </p:attrNameLst>
                                      </p:cBhvr>
                                      <p:tavLst>
                                        <p:tav tm="0">
                                          <p:val>
                                            <p:strVal val="#ppt_x"/>
                                          </p:val>
                                        </p:tav>
                                        <p:tav tm="100000">
                                          <p:val>
                                            <p:strVal val="#ppt_x"/>
                                          </p:val>
                                        </p:tav>
                                      </p:tavLst>
                                    </p:anim>
                                    <p:anim calcmode="lin" valueType="num">
                                      <p:cBhvr additive="base">
                                        <p:cTn id="5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anim calcmode="lin" valueType="num">
                                      <p:cBhvr additive="base">
                                        <p:cTn id="63" dur="500" fill="hold"/>
                                        <p:tgtEl>
                                          <p:spTgt spid="19"/>
                                        </p:tgtEl>
                                        <p:attrNameLst>
                                          <p:attrName>ppt_x</p:attrName>
                                        </p:attrNameLst>
                                      </p:cBhvr>
                                      <p:tavLst>
                                        <p:tav tm="0">
                                          <p:val>
                                            <p:strVal val="#ppt_x"/>
                                          </p:val>
                                        </p:tav>
                                        <p:tav tm="100000">
                                          <p:val>
                                            <p:strVal val="#ppt_x"/>
                                          </p:val>
                                        </p:tav>
                                      </p:tavLst>
                                    </p:anim>
                                    <p:anim calcmode="lin" valueType="num">
                                      <p:cBhvr additive="base">
                                        <p:cTn id="6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85775" y="266700"/>
            <a:ext cx="8448675" cy="666750"/>
          </a:xfrm>
        </p:spPr>
        <p:txBody>
          <a:bodyPr/>
          <a:lstStyle/>
          <a:p>
            <a:r>
              <a:rPr lang="en-AU" dirty="0">
                <a:latin typeface="Calibri" panose="020F0502020204030204" pitchFamily="34" charset="0"/>
                <a:cs typeface="Calibri" panose="020F0502020204030204" pitchFamily="34" charset="0"/>
              </a:rPr>
              <a:t>Copyright</a:t>
            </a:r>
          </a:p>
        </p:txBody>
      </p:sp>
      <p:sp>
        <p:nvSpPr>
          <p:cNvPr id="5" name="Text Box 6"/>
          <p:cNvSpPr txBox="1">
            <a:spLocks noGrp="1" noChangeArrowheads="1"/>
          </p:cNvSpPr>
          <p:nvPr>
            <p:ph type="body" sz="quarter" idx="12"/>
          </p:nvPr>
        </p:nvSpPr>
        <p:spPr bwMode="auto">
          <a:xfrm>
            <a:off x="923926" y="1238250"/>
            <a:ext cx="7524750"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110000"/>
              </a:lnSpc>
              <a:spcBef>
                <a:spcPct val="50000"/>
              </a:spcBef>
              <a:buFontTx/>
              <a:buNone/>
            </a:pPr>
            <a:r>
              <a:rPr lang="en-US" altLang="en-US" sz="1600" b="1" dirty="0">
                <a:latin typeface="Arial" charset="0"/>
              </a:rPr>
              <a:t>COMMONWEALTH OF AUSTRALIA</a:t>
            </a:r>
          </a:p>
          <a:p>
            <a:pPr algn="ctr" eaLnBrk="1" hangingPunct="1">
              <a:lnSpc>
                <a:spcPct val="110000"/>
              </a:lnSpc>
              <a:spcBef>
                <a:spcPct val="50000"/>
              </a:spcBef>
              <a:buFontTx/>
              <a:buNone/>
            </a:pPr>
            <a:r>
              <a:rPr lang="en-US" altLang="en-US" sz="1400" dirty="0">
                <a:latin typeface="Arial" charset="0"/>
              </a:rPr>
              <a:t>Copyright Regulations 1969</a:t>
            </a:r>
          </a:p>
          <a:p>
            <a:pPr algn="ctr" eaLnBrk="1" hangingPunct="1">
              <a:spcBef>
                <a:spcPct val="0"/>
              </a:spcBef>
              <a:buFontTx/>
              <a:buNone/>
            </a:pPr>
            <a:endParaRPr lang="en-US" altLang="en-US" sz="1400" b="1" dirty="0">
              <a:latin typeface="Arial" charset="0"/>
            </a:endParaRPr>
          </a:p>
          <a:p>
            <a:pPr algn="ctr" eaLnBrk="1" hangingPunct="1">
              <a:spcBef>
                <a:spcPct val="0"/>
              </a:spcBef>
              <a:buFontTx/>
              <a:buNone/>
            </a:pPr>
            <a:r>
              <a:rPr lang="en-US" altLang="en-US" sz="1800" b="1" dirty="0">
                <a:latin typeface="Arial" charset="0"/>
              </a:rPr>
              <a:t>WARNING</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dirty="0">
                <a:latin typeface="Arial" charset="0"/>
              </a:rPr>
              <a:t>This material has been produced and communicated to you by or on behalf of the University of South Australia pursuant to Part VB of the </a:t>
            </a:r>
            <a:r>
              <a:rPr lang="en-US" altLang="en-US" sz="1400" i="1" dirty="0">
                <a:latin typeface="Arial" charset="0"/>
              </a:rPr>
              <a:t>Copyright Act 1968</a:t>
            </a:r>
            <a:r>
              <a:rPr lang="en-US" altLang="en-US" sz="1400" dirty="0">
                <a:latin typeface="Arial" charset="0"/>
              </a:rPr>
              <a:t> (</a:t>
            </a:r>
            <a:r>
              <a:rPr lang="en-US" altLang="en-US" sz="1400" b="1" dirty="0">
                <a:latin typeface="Arial" charset="0"/>
              </a:rPr>
              <a:t>the Act</a:t>
            </a:r>
            <a:r>
              <a:rPr lang="en-US" altLang="en-US" sz="1400" dirty="0">
                <a:latin typeface="Arial" charset="0"/>
              </a:rPr>
              <a:t>).</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dirty="0">
                <a:latin typeface="Arial" charset="0"/>
              </a:rPr>
              <a:t>The material in this communication may be subject to copyright under the Act.  Any further reproduction or communication of this material by you may be the subject of copyright protection under the Act.</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b="1" dirty="0">
                <a:latin typeface="Arial" charset="0"/>
              </a:rPr>
              <a:t>Do not remove this notice.</a:t>
            </a:r>
          </a:p>
          <a:p>
            <a:pPr algn="ctr" eaLnBrk="1" hangingPunct="1">
              <a:lnSpc>
                <a:spcPct val="110000"/>
              </a:lnSpc>
              <a:spcBef>
                <a:spcPct val="50000"/>
              </a:spcBef>
              <a:buFontTx/>
              <a:buNone/>
            </a:pPr>
            <a:endParaRPr lang="en-US" altLang="en-US" sz="1200" dirty="0">
              <a:latin typeface="Arial" charset="0"/>
            </a:endParaRPr>
          </a:p>
        </p:txBody>
      </p:sp>
    </p:spTree>
    <p:custDataLst>
      <p:tags r:id="rId1"/>
    </p:custDataLst>
    <p:extLst>
      <p:ext uri="{BB962C8B-B14F-4D97-AF65-F5344CB8AC3E}">
        <p14:creationId xmlns:p14="http://schemas.microsoft.com/office/powerpoint/2010/main" val="252309243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71475" y="247650"/>
            <a:ext cx="8258175" cy="647700"/>
          </a:xfrm>
        </p:spPr>
        <p:txBody>
          <a:bodyPr/>
          <a:lstStyle/>
          <a:p>
            <a:r>
              <a:rPr lang="en-AU" dirty="0"/>
              <a:t>The essay writing process</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3</a:t>
            </a:fld>
            <a:endParaRPr lang="en-AU" altLang="en-US" sz="1200">
              <a:solidFill>
                <a:srgbClr val="898989"/>
              </a:solidFill>
            </a:endParaRPr>
          </a:p>
        </p:txBody>
      </p:sp>
      <p:sp>
        <p:nvSpPr>
          <p:cNvPr id="5" name="TextBox 4"/>
          <p:cNvSpPr txBox="1"/>
          <p:nvPr/>
        </p:nvSpPr>
        <p:spPr>
          <a:xfrm>
            <a:off x="647700" y="1219200"/>
            <a:ext cx="8077200" cy="461665"/>
          </a:xfrm>
          <a:prstGeom prst="rect">
            <a:avLst/>
          </a:prstGeom>
          <a:noFill/>
        </p:spPr>
        <p:txBody>
          <a:bodyPr wrap="square" rtlCol="0">
            <a:spAutoFit/>
          </a:bodyPr>
          <a:lstStyle/>
          <a:p>
            <a:endParaRPr lang="en-AU" dirty="0"/>
          </a:p>
        </p:txBody>
      </p:sp>
      <p:pic>
        <p:nvPicPr>
          <p:cNvPr id="8" name="Picture 4"/>
          <p:cNvPicPr>
            <a:picLocks noChangeAspect="1" noChangeArrowheads="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2974" y="926343"/>
            <a:ext cx="7629526" cy="48660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2114551" y="930809"/>
            <a:ext cx="6505574" cy="646331"/>
          </a:xfrm>
          <a:prstGeom prst="rect">
            <a:avLst/>
          </a:prstGeom>
          <a:noFill/>
        </p:spPr>
        <p:txBody>
          <a:bodyPr wrap="square" rtlCol="0">
            <a:spAutoFit/>
          </a:bodyPr>
          <a:lstStyle/>
          <a:p>
            <a:pPr algn="ctr"/>
            <a:r>
              <a:rPr lang="en-AU" sz="1800" b="1" dirty="0"/>
              <a:t>Once you have done your reading, come up with an essay plan (how your essay will be structured)</a:t>
            </a:r>
          </a:p>
        </p:txBody>
      </p:sp>
      <p:sp>
        <p:nvSpPr>
          <p:cNvPr id="10" name="TextBox 9"/>
          <p:cNvSpPr txBox="1"/>
          <p:nvPr/>
        </p:nvSpPr>
        <p:spPr>
          <a:xfrm>
            <a:off x="1114425" y="1685688"/>
            <a:ext cx="7505700" cy="646331"/>
          </a:xfrm>
          <a:prstGeom prst="rect">
            <a:avLst/>
          </a:prstGeom>
          <a:noFill/>
        </p:spPr>
        <p:txBody>
          <a:bodyPr wrap="square" rtlCol="0">
            <a:spAutoFit/>
          </a:bodyPr>
          <a:lstStyle/>
          <a:p>
            <a:pPr algn="ctr"/>
            <a:r>
              <a:rPr lang="en-AU" sz="1800" b="1" dirty="0"/>
              <a:t>Tell a logical story about the topic and support with evidence (writer controls the discussion)</a:t>
            </a:r>
          </a:p>
        </p:txBody>
      </p:sp>
      <p:sp>
        <p:nvSpPr>
          <p:cNvPr id="11" name="TextBox 10"/>
          <p:cNvSpPr txBox="1"/>
          <p:nvPr/>
        </p:nvSpPr>
        <p:spPr>
          <a:xfrm>
            <a:off x="1114425" y="2529062"/>
            <a:ext cx="7458075" cy="923330"/>
          </a:xfrm>
          <a:prstGeom prst="rect">
            <a:avLst/>
          </a:prstGeom>
          <a:noFill/>
        </p:spPr>
        <p:txBody>
          <a:bodyPr wrap="square" rtlCol="0">
            <a:spAutoFit/>
          </a:bodyPr>
          <a:lstStyle/>
          <a:p>
            <a:pPr algn="ctr"/>
            <a:r>
              <a:rPr lang="en-AU" sz="1800" b="1" dirty="0"/>
              <a:t>Show that you understand the debates about the topic by paraphrasing and summarising what other people are saying (and quoting when appropriate)</a:t>
            </a:r>
          </a:p>
        </p:txBody>
      </p:sp>
      <p:sp>
        <p:nvSpPr>
          <p:cNvPr id="13" name="TextBox 12"/>
          <p:cNvSpPr txBox="1"/>
          <p:nvPr/>
        </p:nvSpPr>
        <p:spPr>
          <a:xfrm>
            <a:off x="671513" y="3680992"/>
            <a:ext cx="8062912" cy="923330"/>
          </a:xfrm>
          <a:prstGeom prst="rect">
            <a:avLst/>
          </a:prstGeom>
          <a:noFill/>
        </p:spPr>
        <p:txBody>
          <a:bodyPr wrap="square" rtlCol="0">
            <a:spAutoFit/>
          </a:bodyPr>
          <a:lstStyle/>
          <a:p>
            <a:pPr algn="ctr"/>
            <a:r>
              <a:rPr lang="en-AU" sz="1800" b="1" dirty="0"/>
              <a:t>Demonstrate that you are critically thinking about the issues by interpreting, evaluating and assessing what this means to you, your practice, your discipline, the context, etc.</a:t>
            </a:r>
          </a:p>
        </p:txBody>
      </p:sp>
      <p:sp>
        <p:nvSpPr>
          <p:cNvPr id="14" name="TextBox 13"/>
          <p:cNvSpPr txBox="1"/>
          <p:nvPr/>
        </p:nvSpPr>
        <p:spPr>
          <a:xfrm>
            <a:off x="885824" y="4795591"/>
            <a:ext cx="7734301" cy="369332"/>
          </a:xfrm>
          <a:prstGeom prst="rect">
            <a:avLst/>
          </a:prstGeom>
          <a:noFill/>
        </p:spPr>
        <p:txBody>
          <a:bodyPr wrap="square" rtlCol="0">
            <a:spAutoFit/>
          </a:bodyPr>
          <a:lstStyle/>
          <a:p>
            <a:pPr algn="ctr"/>
            <a:r>
              <a:rPr lang="en-AU" sz="1800" b="1" dirty="0"/>
              <a:t>Use the UniSA Harvard Referencing Guide to cite the sources </a:t>
            </a:r>
          </a:p>
        </p:txBody>
      </p:sp>
      <p:sp>
        <p:nvSpPr>
          <p:cNvPr id="15" name="TextBox 14"/>
          <p:cNvSpPr txBox="1"/>
          <p:nvPr/>
        </p:nvSpPr>
        <p:spPr>
          <a:xfrm>
            <a:off x="838199" y="5327408"/>
            <a:ext cx="7734301" cy="369332"/>
          </a:xfrm>
          <a:prstGeom prst="rect">
            <a:avLst/>
          </a:prstGeom>
          <a:noFill/>
        </p:spPr>
        <p:txBody>
          <a:bodyPr wrap="square" rtlCol="0">
            <a:spAutoFit/>
          </a:bodyPr>
          <a:lstStyle/>
          <a:p>
            <a:pPr algn="ctr"/>
            <a:r>
              <a:rPr lang="en-AU" sz="1800" b="1" dirty="0"/>
              <a:t>Revise your draft a few times to produce high quality writing</a:t>
            </a:r>
          </a:p>
        </p:txBody>
      </p:sp>
    </p:spTree>
    <p:custDataLst>
      <p:tags r:id="rId1"/>
    </p:custDataLst>
    <p:extLst>
      <p:ext uri="{BB962C8B-B14F-4D97-AF65-F5344CB8AC3E}">
        <p14:creationId xmlns:p14="http://schemas.microsoft.com/office/powerpoint/2010/main" val="24814025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P spid="13" grpId="0"/>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The essay plan : the process</a:t>
            </a:r>
          </a:p>
        </p:txBody>
      </p:sp>
      <p:sp>
        <p:nvSpPr>
          <p:cNvPr id="5" name="Down Arrow Callout 4"/>
          <p:cNvSpPr/>
          <p:nvPr/>
        </p:nvSpPr>
        <p:spPr bwMode="auto">
          <a:xfrm>
            <a:off x="619126" y="1038226"/>
            <a:ext cx="8201024" cy="857250"/>
          </a:xfrm>
          <a:prstGeom prst="downArrowCallout">
            <a:avLst/>
          </a:prstGeom>
          <a:solidFill>
            <a:srgbClr val="CCE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Write the whole question in the middle of a large sheet of paper.</a:t>
            </a:r>
          </a:p>
        </p:txBody>
      </p:sp>
      <p:sp>
        <p:nvSpPr>
          <p:cNvPr id="9" name="Down Arrow Callout 8"/>
          <p:cNvSpPr/>
          <p:nvPr/>
        </p:nvSpPr>
        <p:spPr bwMode="auto">
          <a:xfrm>
            <a:off x="619126" y="2076452"/>
            <a:ext cx="8201024" cy="857251"/>
          </a:xfrm>
          <a:prstGeom prst="downArrowCallout">
            <a:avLst/>
          </a:prstGeom>
          <a:solidFill>
            <a:srgbClr val="CC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Circle key words or</a:t>
            </a:r>
            <a:r>
              <a:rPr kumimoji="0" lang="en-AU" sz="1800" b="0" i="0" u="none" strike="noStrike" cap="none" normalizeH="0" dirty="0">
                <a:ln>
                  <a:noFill/>
                </a:ln>
                <a:solidFill>
                  <a:schemeClr val="tx1"/>
                </a:solidFill>
                <a:effectLst/>
                <a:latin typeface="Arial" charset="0"/>
                <a:cs typeface="Arial" charset="0"/>
              </a:rPr>
              <a:t> phrases in the question and draw a line from each word.</a:t>
            </a:r>
            <a:endParaRPr kumimoji="0" lang="en-AU" sz="1800" b="0" i="0" u="none" strike="noStrike" cap="none" normalizeH="0" baseline="0" dirty="0">
              <a:ln>
                <a:noFill/>
              </a:ln>
              <a:solidFill>
                <a:schemeClr val="tx1"/>
              </a:solidFill>
              <a:effectLst/>
              <a:latin typeface="Arial" charset="0"/>
              <a:cs typeface="Arial" charset="0"/>
            </a:endParaRPr>
          </a:p>
        </p:txBody>
      </p:sp>
      <p:sp>
        <p:nvSpPr>
          <p:cNvPr id="10" name="Down Arrow Callout 9"/>
          <p:cNvSpPr/>
          <p:nvPr/>
        </p:nvSpPr>
        <p:spPr bwMode="auto">
          <a:xfrm>
            <a:off x="619126" y="3133727"/>
            <a:ext cx="8201024" cy="933448"/>
          </a:xfrm>
          <a:prstGeom prst="downArrowCallou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Note key points from your reading against the key words or phrases in the question.</a:t>
            </a:r>
          </a:p>
        </p:txBody>
      </p:sp>
      <p:sp>
        <p:nvSpPr>
          <p:cNvPr id="11" name="Down Arrow Callout 10"/>
          <p:cNvSpPr/>
          <p:nvPr/>
        </p:nvSpPr>
        <p:spPr bwMode="auto">
          <a:xfrm>
            <a:off x="619126" y="4276724"/>
            <a:ext cx="8201024" cy="933448"/>
          </a:xfrm>
          <a:prstGeom prst="downArrowCallou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Now number the different sections of your rough plan in the order in which you think you will mention them</a:t>
            </a:r>
            <a:r>
              <a:rPr kumimoji="0" lang="en-AU" sz="1800" b="0" i="0" u="none" strike="noStrike" cap="none" normalizeH="0" dirty="0">
                <a:ln>
                  <a:noFill/>
                </a:ln>
                <a:solidFill>
                  <a:schemeClr val="tx1"/>
                </a:solidFill>
                <a:effectLst/>
                <a:latin typeface="Arial" charset="0"/>
                <a:cs typeface="Arial" charset="0"/>
              </a:rPr>
              <a:t> in your essay.</a:t>
            </a:r>
            <a:endParaRPr kumimoji="0" lang="en-AU" sz="1800" b="0" i="0" u="none" strike="noStrike" cap="none" normalizeH="0" baseline="0" dirty="0">
              <a:ln>
                <a:noFill/>
              </a:ln>
              <a:solidFill>
                <a:schemeClr val="tx1"/>
              </a:solidFill>
              <a:effectLst/>
              <a:latin typeface="Arial" charset="0"/>
              <a:cs typeface="Arial" charset="0"/>
            </a:endParaRPr>
          </a:p>
        </p:txBody>
      </p:sp>
      <p:sp>
        <p:nvSpPr>
          <p:cNvPr id="6" name="TextBox 5"/>
          <p:cNvSpPr txBox="1"/>
          <p:nvPr/>
        </p:nvSpPr>
        <p:spPr>
          <a:xfrm>
            <a:off x="6134100" y="5210172"/>
            <a:ext cx="2857500" cy="276999"/>
          </a:xfrm>
          <a:prstGeom prst="rect">
            <a:avLst/>
          </a:prstGeom>
          <a:noFill/>
        </p:spPr>
        <p:txBody>
          <a:bodyPr wrap="square" rtlCol="0">
            <a:spAutoFit/>
          </a:bodyPr>
          <a:lstStyle/>
          <a:p>
            <a:r>
              <a:rPr lang="en-AU" sz="1200" dirty="0"/>
              <a:t>Burns &amp; </a:t>
            </a:r>
            <a:r>
              <a:rPr lang="en-AU" sz="1200" dirty="0" err="1"/>
              <a:t>Sinfield</a:t>
            </a:r>
            <a:r>
              <a:rPr lang="en-AU" sz="1200" dirty="0"/>
              <a:t> (2009, p. 218) </a:t>
            </a:r>
          </a:p>
        </p:txBody>
      </p:sp>
    </p:spTree>
    <p:custDataLst>
      <p:tags r:id="rId1"/>
    </p:custDataLst>
    <p:extLst>
      <p:ext uri="{BB962C8B-B14F-4D97-AF65-F5344CB8AC3E}">
        <p14:creationId xmlns:p14="http://schemas.microsoft.com/office/powerpoint/2010/main" val="34977154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The essay plan (750 words)</a:t>
            </a:r>
          </a:p>
        </p:txBody>
      </p:sp>
      <p:sp>
        <p:nvSpPr>
          <p:cNvPr id="2" name="Rounded Rectangle 1"/>
          <p:cNvSpPr/>
          <p:nvPr/>
        </p:nvSpPr>
        <p:spPr bwMode="auto">
          <a:xfrm>
            <a:off x="771524" y="990600"/>
            <a:ext cx="7972425" cy="1028700"/>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rPr>
              <a:t>Begin with the introduction (approximately 250 words – not a traditional</a:t>
            </a:r>
            <a:r>
              <a:rPr kumimoji="0" lang="en-AU" sz="1600" b="0" i="0" u="none" strike="noStrike" cap="none" normalizeH="0" dirty="0">
                <a:ln>
                  <a:noFill/>
                </a:ln>
                <a:solidFill>
                  <a:schemeClr val="tx1"/>
                </a:solidFill>
                <a:effectLst/>
              </a:rPr>
              <a:t> intro</a:t>
            </a:r>
            <a:r>
              <a:rPr kumimoji="0" lang="en-AU" sz="1600" b="0" i="0" u="none" strike="noStrike" cap="none" normalizeH="0" baseline="0" dirty="0">
                <a:ln>
                  <a:noFill/>
                </a:ln>
                <a:solidFill>
                  <a:schemeClr val="tx1"/>
                </a:solidFill>
                <a:effectLst/>
              </a:rPr>
              <a:t>):</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400" dirty="0"/>
              <a:t>Interpret the topic.</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400" dirty="0"/>
              <a:t>Establish which issues will be addressed.</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AU" sz="1800" b="0" i="0" u="none" strike="noStrike" cap="none" normalizeH="0" baseline="0" dirty="0">
              <a:ln>
                <a:noFill/>
              </a:ln>
              <a:solidFill>
                <a:schemeClr val="tx1"/>
              </a:solidFill>
              <a:effectLst/>
              <a:latin typeface="Arial" charset="0"/>
              <a:cs typeface="Arial" charset="0"/>
            </a:endParaRPr>
          </a:p>
        </p:txBody>
      </p:sp>
      <p:sp>
        <p:nvSpPr>
          <p:cNvPr id="7" name="Rounded Rectangle 6"/>
          <p:cNvSpPr/>
          <p:nvPr/>
        </p:nvSpPr>
        <p:spPr bwMode="auto">
          <a:xfrm>
            <a:off x="771525" y="2105025"/>
            <a:ext cx="7972424" cy="14478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rPr>
              <a:t>In the body section of your plan (approximately 500 words):</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600" dirty="0"/>
              <a:t>Briefly elaborate on the key issues and arguments of the paper.</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600" dirty="0"/>
              <a:t>Focus on 4-5 key issues.</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600" b="0" i="0" u="none" strike="noStrike" cap="none" normalizeH="0" baseline="0" dirty="0">
                <a:ln>
                  <a:noFill/>
                </a:ln>
                <a:solidFill>
                  <a:schemeClr val="tx1"/>
                </a:solidFill>
                <a:effectLst/>
              </a:rPr>
              <a:t>Paraphrase</a:t>
            </a:r>
            <a:r>
              <a:rPr kumimoji="0" lang="en-AU" sz="1600" b="0" i="0" u="none" strike="noStrike" cap="none" normalizeH="0" dirty="0">
                <a:ln>
                  <a:noFill/>
                </a:ln>
                <a:solidFill>
                  <a:schemeClr val="tx1"/>
                </a:solidFill>
                <a:effectLst/>
              </a:rPr>
              <a:t> and cite sources to support your elaboration and arguments.</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600" baseline="0" dirty="0"/>
              <a:t>Do not quote.</a:t>
            </a:r>
            <a:endParaRPr kumimoji="0" lang="en-AU" sz="1600" b="0" i="0" u="none" strike="noStrike" cap="none" normalizeH="0" baseline="0" dirty="0">
              <a:ln>
                <a:noFill/>
              </a:ln>
              <a:solidFill>
                <a:schemeClr val="tx1"/>
              </a:solidFill>
              <a:effectLst/>
            </a:endParaRPr>
          </a:p>
        </p:txBody>
      </p:sp>
      <p:sp>
        <p:nvSpPr>
          <p:cNvPr id="4" name="TextBox 3"/>
          <p:cNvSpPr txBox="1"/>
          <p:nvPr/>
        </p:nvSpPr>
        <p:spPr>
          <a:xfrm>
            <a:off x="771525" y="4703028"/>
            <a:ext cx="7972425" cy="830997"/>
          </a:xfrm>
          <a:prstGeom prst="rect">
            <a:avLst/>
          </a:prstGeom>
          <a:noFill/>
        </p:spPr>
        <p:txBody>
          <a:bodyPr wrap="square" rtlCol="0">
            <a:spAutoFit/>
          </a:bodyPr>
          <a:lstStyle/>
          <a:p>
            <a:r>
              <a:rPr lang="en-AU" sz="1600" dirty="0">
                <a:solidFill>
                  <a:srgbClr val="C00000"/>
                </a:solidFill>
              </a:rPr>
              <a:t>Note</a:t>
            </a:r>
            <a:r>
              <a:rPr lang="en-AU" sz="1600" dirty="0"/>
              <a:t>: demonstrate that you have critically engaged in the debate and identified key issues related to the topic. Describing or defining the issues alone will not get you good marks. </a:t>
            </a:r>
            <a:r>
              <a:rPr lang="en-AU" sz="1600" dirty="0">
                <a:hlinkClick r:id="rId4"/>
              </a:rPr>
              <a:t>https://lo.unisa.edu.au/mod/resource/view.php?id=309410</a:t>
            </a:r>
            <a:r>
              <a:rPr lang="en-AU" sz="1600" dirty="0"/>
              <a:t> </a:t>
            </a:r>
          </a:p>
        </p:txBody>
      </p:sp>
      <p:sp>
        <p:nvSpPr>
          <p:cNvPr id="6" name="Rounded Rectangle 5"/>
          <p:cNvSpPr/>
          <p:nvPr/>
        </p:nvSpPr>
        <p:spPr bwMode="auto">
          <a:xfrm>
            <a:off x="790574" y="3674328"/>
            <a:ext cx="7972425" cy="1028700"/>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600" dirty="0"/>
              <a:t>Include a reference list:</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600" dirty="0"/>
              <a:t>This is not included in the word count.</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600" dirty="0"/>
              <a:t>Use the UniSA Harvard referencing conventions.</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AU" sz="1800" b="0" i="0" u="none" strike="noStrike" cap="none" normalizeH="0" baseline="0" dirty="0">
              <a:ln>
                <a:noFill/>
              </a:ln>
              <a:solidFill>
                <a:schemeClr val="tx1"/>
              </a:solidFill>
              <a:effectLst/>
              <a:latin typeface="Arial" charset="0"/>
              <a:cs typeface="Arial" charset="0"/>
            </a:endParaRPr>
          </a:p>
        </p:txBody>
      </p:sp>
    </p:spTree>
    <p:custDataLst>
      <p:tags r:id="rId1"/>
    </p:custDataLst>
    <p:extLst>
      <p:ext uri="{BB962C8B-B14F-4D97-AF65-F5344CB8AC3E}">
        <p14:creationId xmlns:p14="http://schemas.microsoft.com/office/powerpoint/2010/main" val="27778863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4" grpId="0"/>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The essay structure</a:t>
            </a:r>
          </a:p>
        </p:txBody>
      </p:sp>
      <p:pic>
        <p:nvPicPr>
          <p:cNvPr id="16" name="Picture 8" descr="C:\Documents and Settings\sasikas\Local Settings\Temporary Internet Files\Content.IE5\YV0X70TI\MC90020885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 y="838200"/>
            <a:ext cx="21209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8"/>
          <p:cNvSpPr txBox="1">
            <a:spLocks noChangeArrowheads="1"/>
          </p:cNvSpPr>
          <p:nvPr/>
        </p:nvSpPr>
        <p:spPr bwMode="auto">
          <a:xfrm>
            <a:off x="3167063" y="971550"/>
            <a:ext cx="5392737" cy="4247317"/>
          </a:xfrm>
          <a:prstGeom prst="rect">
            <a:avLst/>
          </a:prstGeom>
          <a:noFill/>
          <a:ln w="9525">
            <a:noFill/>
            <a:miter lim="800000"/>
            <a:headEnd/>
            <a:tailEnd/>
          </a:ln>
        </p:spPr>
        <p:txBody>
          <a:bodyPr>
            <a:spAutoFit/>
          </a:bodyPr>
          <a:lstStyle/>
          <a:p>
            <a:pPr>
              <a:defRPr/>
            </a:pPr>
            <a:r>
              <a:rPr lang="en-AU" sz="1800" dirty="0">
                <a:latin typeface="+mn-lt"/>
              </a:rPr>
              <a:t>Introduction</a:t>
            </a:r>
          </a:p>
          <a:p>
            <a:pPr lvl="1">
              <a:defRPr/>
            </a:pPr>
            <a:r>
              <a:rPr lang="en-AU" sz="1800" dirty="0">
                <a:latin typeface="+mn-lt"/>
              </a:rPr>
              <a:t>Introduce the topic</a:t>
            </a:r>
          </a:p>
          <a:p>
            <a:pPr lvl="1">
              <a:defRPr/>
            </a:pPr>
            <a:r>
              <a:rPr lang="en-AU" sz="1800" dirty="0">
                <a:latin typeface="+mn-lt"/>
              </a:rPr>
              <a:t>Highlight key issues/problems</a:t>
            </a:r>
          </a:p>
          <a:p>
            <a:pPr lvl="1">
              <a:defRPr/>
            </a:pPr>
            <a:r>
              <a:rPr lang="en-AU" sz="1800" dirty="0">
                <a:latin typeface="+mn-lt"/>
              </a:rPr>
              <a:t>State the aim and your proposition </a:t>
            </a:r>
          </a:p>
          <a:p>
            <a:pPr lvl="1">
              <a:defRPr/>
            </a:pPr>
            <a:r>
              <a:rPr lang="en-AU" sz="1800" dirty="0">
                <a:latin typeface="+mn-lt"/>
              </a:rPr>
              <a:t>Present the scope</a:t>
            </a:r>
          </a:p>
          <a:p>
            <a:pPr>
              <a:defRPr/>
            </a:pPr>
            <a:r>
              <a:rPr lang="en-AU" sz="1800" dirty="0">
                <a:latin typeface="+mn-lt"/>
              </a:rPr>
              <a:t>Body</a:t>
            </a:r>
          </a:p>
          <a:p>
            <a:pPr lvl="1">
              <a:defRPr/>
            </a:pPr>
            <a:r>
              <a:rPr lang="en-AU" sz="1800" dirty="0">
                <a:latin typeface="+mn-lt"/>
              </a:rPr>
              <a:t>Introduce the topic sentence </a:t>
            </a:r>
          </a:p>
          <a:p>
            <a:pPr lvl="1">
              <a:defRPr/>
            </a:pPr>
            <a:r>
              <a:rPr lang="en-AU" sz="1800" dirty="0">
                <a:latin typeface="+mn-lt"/>
              </a:rPr>
              <a:t>Write the supporting statements (evidence &amp; justification)</a:t>
            </a:r>
          </a:p>
          <a:p>
            <a:pPr lvl="1">
              <a:defRPr/>
            </a:pPr>
            <a:r>
              <a:rPr lang="en-AU" sz="1800" dirty="0">
                <a:latin typeface="+mn-lt"/>
              </a:rPr>
              <a:t>Demonstrate critical thinking</a:t>
            </a:r>
          </a:p>
          <a:p>
            <a:pPr lvl="1">
              <a:defRPr/>
            </a:pPr>
            <a:r>
              <a:rPr lang="en-AU" sz="1800" dirty="0">
                <a:latin typeface="+mn-lt"/>
              </a:rPr>
              <a:t>Provide example</a:t>
            </a:r>
          </a:p>
          <a:p>
            <a:pPr>
              <a:defRPr/>
            </a:pPr>
            <a:r>
              <a:rPr lang="en-AU" sz="1800" dirty="0">
                <a:latin typeface="+mn-lt"/>
              </a:rPr>
              <a:t>Conclusion</a:t>
            </a:r>
          </a:p>
          <a:p>
            <a:pPr lvl="1">
              <a:defRPr/>
            </a:pPr>
            <a:r>
              <a:rPr lang="en-AU" sz="1800" dirty="0">
                <a:latin typeface="+mn-lt"/>
              </a:rPr>
              <a:t>Restate thesis statement (main message)</a:t>
            </a:r>
          </a:p>
          <a:p>
            <a:pPr lvl="1">
              <a:defRPr/>
            </a:pPr>
            <a:r>
              <a:rPr lang="en-AU" sz="1800" dirty="0">
                <a:latin typeface="+mn-lt"/>
              </a:rPr>
              <a:t>Interpreting key ideas</a:t>
            </a:r>
          </a:p>
          <a:p>
            <a:pPr lvl="1">
              <a:defRPr/>
            </a:pPr>
            <a:r>
              <a:rPr lang="en-AU" sz="1800" dirty="0">
                <a:latin typeface="+mn-lt"/>
              </a:rPr>
              <a:t>Write concluding statement</a:t>
            </a:r>
          </a:p>
        </p:txBody>
      </p:sp>
    </p:spTree>
    <p:custDataLst>
      <p:tags r:id="rId1"/>
    </p:custDataLst>
    <p:extLst>
      <p:ext uri="{BB962C8B-B14F-4D97-AF65-F5344CB8AC3E}">
        <p14:creationId xmlns:p14="http://schemas.microsoft.com/office/powerpoint/2010/main" val="3508421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anim calcmode="lin" valueType="num">
                                      <p:cBhvr additive="base">
                                        <p:cTn id="11" dur="500" fill="hold"/>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anim calcmode="lin" valueType="num">
                                      <p:cBhvr additive="base">
                                        <p:cTn id="15"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anim calcmode="lin" valueType="num">
                                      <p:cBhvr additive="base">
                                        <p:cTn id="19" dur="500" fill="hold"/>
                                        <p:tgtEl>
                                          <p:spTgt spid="1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7">
                                            <p:txEl>
                                              <p:pRg st="4" end="4"/>
                                            </p:txEl>
                                          </p:spTgt>
                                        </p:tgtEl>
                                        <p:attrNameLst>
                                          <p:attrName>style.visibility</p:attrName>
                                        </p:attrNameLst>
                                      </p:cBhvr>
                                      <p:to>
                                        <p:strVal val="visible"/>
                                      </p:to>
                                    </p:set>
                                    <p:anim calcmode="lin" valueType="num">
                                      <p:cBhvr additive="base">
                                        <p:cTn id="23" dur="500" fill="hold"/>
                                        <p:tgtEl>
                                          <p:spTgt spid="1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7">
                                            <p:txEl>
                                              <p:pRg st="5" end="5"/>
                                            </p:txEl>
                                          </p:spTgt>
                                        </p:tgtEl>
                                        <p:attrNameLst>
                                          <p:attrName>style.visibility</p:attrName>
                                        </p:attrNameLst>
                                      </p:cBhvr>
                                      <p:to>
                                        <p:strVal val="visible"/>
                                      </p:to>
                                    </p:set>
                                    <p:anim calcmode="lin" valueType="num">
                                      <p:cBhvr additive="base">
                                        <p:cTn id="29" dur="500" fill="hold"/>
                                        <p:tgtEl>
                                          <p:spTgt spid="17">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7">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7">
                                            <p:txEl>
                                              <p:pRg st="6" end="6"/>
                                            </p:txEl>
                                          </p:spTgt>
                                        </p:tgtEl>
                                        <p:attrNameLst>
                                          <p:attrName>style.visibility</p:attrName>
                                        </p:attrNameLst>
                                      </p:cBhvr>
                                      <p:to>
                                        <p:strVal val="visible"/>
                                      </p:to>
                                    </p:set>
                                    <p:anim calcmode="lin" valueType="num">
                                      <p:cBhvr additive="base">
                                        <p:cTn id="33" dur="500" fill="hold"/>
                                        <p:tgtEl>
                                          <p:spTgt spid="17">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7">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7">
                                            <p:txEl>
                                              <p:pRg st="7" end="7"/>
                                            </p:txEl>
                                          </p:spTgt>
                                        </p:tgtEl>
                                        <p:attrNameLst>
                                          <p:attrName>style.visibility</p:attrName>
                                        </p:attrNameLst>
                                      </p:cBhvr>
                                      <p:to>
                                        <p:strVal val="visible"/>
                                      </p:to>
                                    </p:set>
                                    <p:anim calcmode="lin" valueType="num">
                                      <p:cBhvr additive="base">
                                        <p:cTn id="37" dur="500" fill="hold"/>
                                        <p:tgtEl>
                                          <p:spTgt spid="1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7">
                                            <p:txEl>
                                              <p:pRg st="8" end="8"/>
                                            </p:txEl>
                                          </p:spTgt>
                                        </p:tgtEl>
                                        <p:attrNameLst>
                                          <p:attrName>style.visibility</p:attrName>
                                        </p:attrNameLst>
                                      </p:cBhvr>
                                      <p:to>
                                        <p:strVal val="visible"/>
                                      </p:to>
                                    </p:set>
                                    <p:anim calcmode="lin" valueType="num">
                                      <p:cBhvr additive="base">
                                        <p:cTn id="41" dur="500" fill="hold"/>
                                        <p:tgtEl>
                                          <p:spTgt spid="17">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7">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7">
                                            <p:txEl>
                                              <p:pRg st="9" end="9"/>
                                            </p:txEl>
                                          </p:spTgt>
                                        </p:tgtEl>
                                        <p:attrNameLst>
                                          <p:attrName>style.visibility</p:attrName>
                                        </p:attrNameLst>
                                      </p:cBhvr>
                                      <p:to>
                                        <p:strVal val="visible"/>
                                      </p:to>
                                    </p:set>
                                    <p:anim calcmode="lin" valueType="num">
                                      <p:cBhvr additive="base">
                                        <p:cTn id="45" dur="500" fill="hold"/>
                                        <p:tgtEl>
                                          <p:spTgt spid="17">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7">
                                            <p:txEl>
                                              <p:pRg st="10" end="10"/>
                                            </p:txEl>
                                          </p:spTgt>
                                        </p:tgtEl>
                                        <p:attrNameLst>
                                          <p:attrName>style.visibility</p:attrName>
                                        </p:attrNameLst>
                                      </p:cBhvr>
                                      <p:to>
                                        <p:strVal val="visible"/>
                                      </p:to>
                                    </p:set>
                                    <p:anim calcmode="lin" valueType="num">
                                      <p:cBhvr additive="base">
                                        <p:cTn id="51" dur="500" fill="hold"/>
                                        <p:tgtEl>
                                          <p:spTgt spid="17">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7">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7">
                                            <p:txEl>
                                              <p:pRg st="11" end="11"/>
                                            </p:txEl>
                                          </p:spTgt>
                                        </p:tgtEl>
                                        <p:attrNameLst>
                                          <p:attrName>style.visibility</p:attrName>
                                        </p:attrNameLst>
                                      </p:cBhvr>
                                      <p:to>
                                        <p:strVal val="visible"/>
                                      </p:to>
                                    </p:set>
                                    <p:anim calcmode="lin" valueType="num">
                                      <p:cBhvr additive="base">
                                        <p:cTn id="55" dur="500" fill="hold"/>
                                        <p:tgtEl>
                                          <p:spTgt spid="17">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7">
                                            <p:txEl>
                                              <p:pRg st="11" end="11"/>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7">
                                            <p:txEl>
                                              <p:pRg st="12" end="12"/>
                                            </p:txEl>
                                          </p:spTgt>
                                        </p:tgtEl>
                                        <p:attrNameLst>
                                          <p:attrName>style.visibility</p:attrName>
                                        </p:attrNameLst>
                                      </p:cBhvr>
                                      <p:to>
                                        <p:strVal val="visible"/>
                                      </p:to>
                                    </p:set>
                                    <p:anim calcmode="lin" valueType="num">
                                      <p:cBhvr additive="base">
                                        <p:cTn id="59" dur="500" fill="hold"/>
                                        <p:tgtEl>
                                          <p:spTgt spid="17">
                                            <p:txEl>
                                              <p:pRg st="12" end="1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7">
                                            <p:txEl>
                                              <p:pRg st="12" end="12"/>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17">
                                            <p:txEl>
                                              <p:pRg st="13" end="13"/>
                                            </p:txEl>
                                          </p:spTgt>
                                        </p:tgtEl>
                                        <p:attrNameLst>
                                          <p:attrName>style.visibility</p:attrName>
                                        </p:attrNameLst>
                                      </p:cBhvr>
                                      <p:to>
                                        <p:strVal val="visible"/>
                                      </p:to>
                                    </p:set>
                                    <p:anim calcmode="lin" valueType="num">
                                      <p:cBhvr additive="base">
                                        <p:cTn id="63" dur="500" fill="hold"/>
                                        <p:tgtEl>
                                          <p:spTgt spid="17">
                                            <p:txEl>
                                              <p:pRg st="13" end="1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7">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The introduction</a:t>
            </a:r>
            <a:r>
              <a:rPr lang="en-AU"/>
              <a:t>: Example</a:t>
            </a:r>
            <a:endParaRPr lang="en-AU" dirty="0"/>
          </a:p>
        </p:txBody>
      </p:sp>
      <p:sp>
        <p:nvSpPr>
          <p:cNvPr id="9" name="TextBox 8"/>
          <p:cNvSpPr txBox="1"/>
          <p:nvPr/>
        </p:nvSpPr>
        <p:spPr>
          <a:xfrm>
            <a:off x="2651126" y="895350"/>
            <a:ext cx="5437187" cy="4340225"/>
          </a:xfrm>
          <a:prstGeom prst="rect">
            <a:avLst/>
          </a:prstGeom>
          <a:solidFill>
            <a:srgbClr val="8064A2">
              <a:lumMod val="20000"/>
              <a:lumOff val="80000"/>
            </a:srgbClr>
          </a:solidFill>
          <a:ln w="12700">
            <a:solidFill>
              <a:sysClr val="windowText" lastClr="000000"/>
            </a:solidFill>
          </a:ln>
        </p:spPr>
        <p:txBody>
          <a:bodyPr>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AU" sz="1600" b="0" i="0" u="none" strike="noStrike" kern="0" cap="none" spc="0" normalizeH="0" baseline="0" noProof="0" dirty="0">
                <a:ln>
                  <a:noFill/>
                </a:ln>
                <a:solidFill>
                  <a:srgbClr val="C00000"/>
                </a:solidFill>
                <a:effectLst/>
                <a:uLnTx/>
                <a:uFillTx/>
                <a:latin typeface="Calibri"/>
                <a:cs typeface="+mn-cs"/>
              </a:rPr>
              <a:t>The Australian government operates within a federal system, meaning that power is divided between national and state governments. </a:t>
            </a:r>
            <a:r>
              <a:rPr kumimoji="0" lang="en-AU" sz="1600" b="0" i="0" u="none" strike="noStrike" kern="0" cap="none" spc="0" normalizeH="0" baseline="0" noProof="0" dirty="0">
                <a:ln>
                  <a:noFill/>
                </a:ln>
                <a:solidFill>
                  <a:srgbClr val="002060"/>
                </a:solidFill>
                <a:effectLst/>
                <a:uLnTx/>
                <a:uFillTx/>
                <a:latin typeface="Calibri"/>
                <a:cs typeface="+mn-cs"/>
              </a:rPr>
              <a:t>Federalism was seen as the best option for Australia as it allowed the colonies to retain their independence, while also unifying them as a nation. Unforeseen changes have altered the nature of federalism, leading to debates regarding its effectiveness in Australian politics. </a:t>
            </a:r>
            <a:r>
              <a:rPr kumimoji="0" lang="en-AU" sz="1600" b="0" i="0" u="none" strike="noStrike" kern="0" cap="none" spc="0" normalizeH="0" baseline="0" noProof="0" dirty="0">
                <a:ln>
                  <a:noFill/>
                </a:ln>
                <a:solidFill>
                  <a:srgbClr val="9BBB59">
                    <a:lumMod val="50000"/>
                  </a:srgbClr>
                </a:solidFill>
                <a:effectLst/>
                <a:uLnTx/>
                <a:uFillTx/>
                <a:latin typeface="Calibri"/>
                <a:cs typeface="+mn-cs"/>
              </a:rPr>
              <a:t>This essay will examine the advantages of federalism, and argue that the changes stated above have in fact undermined the fundamental advantages of this system.</a:t>
            </a:r>
            <a:r>
              <a:rPr kumimoji="0" lang="en-AU" sz="1600" b="0" i="0" u="none" strike="noStrike" kern="0" cap="none" spc="0" normalizeH="0" baseline="0" noProof="0" dirty="0">
                <a:ln>
                  <a:noFill/>
                </a:ln>
                <a:solidFill>
                  <a:prstClr val="black"/>
                </a:solidFill>
                <a:effectLst/>
                <a:uLnTx/>
                <a:uFillTx/>
                <a:latin typeface="Calibri"/>
                <a:cs typeface="+mn-cs"/>
              </a:rPr>
              <a:t> </a:t>
            </a:r>
            <a:r>
              <a:rPr kumimoji="0" lang="en-AU" sz="1600" b="0" i="0" u="none" strike="noStrike" kern="0" cap="none" spc="0" normalizeH="0" baseline="0" noProof="0" dirty="0">
                <a:ln>
                  <a:noFill/>
                </a:ln>
                <a:solidFill>
                  <a:srgbClr val="F79646">
                    <a:lumMod val="50000"/>
                  </a:srgbClr>
                </a:solidFill>
                <a:effectLst/>
                <a:uLnTx/>
                <a:uFillTx/>
                <a:latin typeface="Calibri"/>
                <a:cs typeface="+mn-cs"/>
              </a:rPr>
              <a:t>The essay will begin with a brief discussion about the federal system. The discussion will then continue with a focus on identifying the advantages and disadvantages of a federal system of government. Examples will be employed in the discussion to highlight the changing nature of Federalism over the past 100 years. The essay will conclude…</a:t>
            </a:r>
          </a:p>
          <a:p>
            <a:pPr marL="0" marR="0" lvl="0" indent="0" defTabSz="914400" eaLnBrk="1" fontAlgn="auto" latinLnBrk="0" hangingPunct="1">
              <a:lnSpc>
                <a:spcPct val="100000"/>
              </a:lnSpc>
              <a:spcBef>
                <a:spcPts val="0"/>
              </a:spcBef>
              <a:spcAft>
                <a:spcPts val="0"/>
              </a:spcAft>
              <a:buClrTx/>
              <a:buSzTx/>
              <a:buFontTx/>
              <a:buNone/>
              <a:tabLst/>
              <a:defRPr/>
            </a:pPr>
            <a:r>
              <a:rPr kumimoji="0" lang="en-AU" sz="2000" b="0" i="0" u="none" strike="noStrike" kern="0" cap="none" spc="0" normalizeH="0" baseline="0" noProof="0" dirty="0">
                <a:ln>
                  <a:noFill/>
                </a:ln>
                <a:solidFill>
                  <a:prstClr val="black"/>
                </a:solidFill>
                <a:effectLst/>
                <a:uLnTx/>
                <a:uFillTx/>
                <a:latin typeface="Calibri"/>
                <a:cs typeface="+mn-cs"/>
              </a:rPr>
              <a:t> </a:t>
            </a:r>
          </a:p>
        </p:txBody>
      </p:sp>
      <p:sp>
        <p:nvSpPr>
          <p:cNvPr id="10" name="Rectangular Callout 9"/>
          <p:cNvSpPr/>
          <p:nvPr/>
        </p:nvSpPr>
        <p:spPr>
          <a:xfrm>
            <a:off x="882651" y="1047750"/>
            <a:ext cx="1441450" cy="863600"/>
          </a:xfrm>
          <a:prstGeom prst="wedgeRectCallout">
            <a:avLst>
              <a:gd name="adj1" fmla="val 82350"/>
              <a:gd name="adj2" fmla="val -30326"/>
            </a:avLst>
          </a:prstGeom>
          <a:solidFill>
            <a:srgbClr val="C0504D">
              <a:lumMod val="40000"/>
              <a:lumOff val="6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latin typeface="Calibri"/>
                <a:ea typeface="+mn-ea"/>
                <a:cs typeface="+mn-cs"/>
              </a:rPr>
              <a:t>General statement about the topic</a:t>
            </a:r>
          </a:p>
        </p:txBody>
      </p:sp>
      <p:sp>
        <p:nvSpPr>
          <p:cNvPr id="11" name="Rectangular Callout 10"/>
          <p:cNvSpPr/>
          <p:nvPr/>
        </p:nvSpPr>
        <p:spPr>
          <a:xfrm>
            <a:off x="874713" y="2055813"/>
            <a:ext cx="1457325" cy="863600"/>
          </a:xfrm>
          <a:prstGeom prst="wedgeRectCallout">
            <a:avLst>
              <a:gd name="adj1" fmla="val 82350"/>
              <a:gd name="adj2" fmla="val -30326"/>
            </a:avLst>
          </a:prstGeom>
          <a:solidFill>
            <a:srgbClr val="1F497D">
              <a:lumMod val="20000"/>
              <a:lumOff val="8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latin typeface="Calibri"/>
                <a:ea typeface="+mn-ea"/>
                <a:cs typeface="+mn-cs"/>
              </a:rPr>
              <a:t>Issues/challenges/gaps related to the topic</a:t>
            </a:r>
          </a:p>
        </p:txBody>
      </p:sp>
      <p:sp>
        <p:nvSpPr>
          <p:cNvPr id="12" name="Rectangular Callout 11"/>
          <p:cNvSpPr/>
          <p:nvPr/>
        </p:nvSpPr>
        <p:spPr>
          <a:xfrm>
            <a:off x="838201" y="3135313"/>
            <a:ext cx="1458912" cy="865187"/>
          </a:xfrm>
          <a:prstGeom prst="wedgeRectCallout">
            <a:avLst>
              <a:gd name="adj1" fmla="val 82350"/>
              <a:gd name="adj2" fmla="val -30326"/>
            </a:avLst>
          </a:prstGeom>
          <a:solidFill>
            <a:srgbClr val="9BBB59">
              <a:lumMod val="60000"/>
              <a:lumOff val="4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latin typeface="Calibri"/>
                <a:ea typeface="+mn-ea"/>
                <a:cs typeface="+mn-cs"/>
              </a:rPr>
              <a:t>Aim of essay/paper</a:t>
            </a:r>
          </a:p>
        </p:txBody>
      </p:sp>
      <p:sp>
        <p:nvSpPr>
          <p:cNvPr id="13" name="Rectangular Callout 12"/>
          <p:cNvSpPr/>
          <p:nvPr/>
        </p:nvSpPr>
        <p:spPr>
          <a:xfrm>
            <a:off x="812801" y="4244975"/>
            <a:ext cx="1457325" cy="865188"/>
          </a:xfrm>
          <a:prstGeom prst="wedgeRectCallout">
            <a:avLst>
              <a:gd name="adj1" fmla="val 82350"/>
              <a:gd name="adj2" fmla="val -30326"/>
            </a:avLst>
          </a:prstGeom>
          <a:solidFill>
            <a:srgbClr val="F79646">
              <a:lumMod val="40000"/>
              <a:lumOff val="6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latin typeface="Calibri"/>
                <a:ea typeface="+mn-ea"/>
                <a:cs typeface="+mn-cs"/>
              </a:rPr>
              <a:t>Scope</a:t>
            </a:r>
          </a:p>
        </p:txBody>
      </p:sp>
    </p:spTree>
    <p:custDataLst>
      <p:tags r:id="rId1"/>
    </p:custDataLst>
    <p:extLst>
      <p:ext uri="{BB962C8B-B14F-4D97-AF65-F5344CB8AC3E}">
        <p14:creationId xmlns:p14="http://schemas.microsoft.com/office/powerpoint/2010/main" val="1806781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The body: Example</a:t>
            </a:r>
          </a:p>
        </p:txBody>
      </p:sp>
      <p:sp>
        <p:nvSpPr>
          <p:cNvPr id="16" name="Text Placeholder 15"/>
          <p:cNvSpPr txBox="1">
            <a:spLocks noGrp="1"/>
          </p:cNvSpPr>
          <p:nvPr>
            <p:ph type="body" sz="quarter" idx="12"/>
          </p:nvPr>
        </p:nvSpPr>
        <p:spPr>
          <a:xfrm>
            <a:off x="495300" y="981075"/>
            <a:ext cx="8039100" cy="373436"/>
          </a:xfrm>
          <a:prstGeom prst="rect">
            <a:avLst/>
          </a:prstGeom>
          <a:noFill/>
        </p:spPr>
        <p:txBody>
          <a:bodyPr wrap="square">
            <a:spAutoFit/>
          </a:bodyPr>
          <a:lstStyle/>
          <a:p>
            <a:pPr marL="0" marR="0" lvl="0" indent="0" defTabSz="914400" eaLnBrk="1" fontAlgn="auto" latinLnBrk="0" hangingPunct="1">
              <a:lnSpc>
                <a:spcPct val="110000"/>
              </a:lnSpc>
              <a:spcBef>
                <a:spcPct val="50000"/>
              </a:spcBef>
              <a:spcAft>
                <a:spcPts val="0"/>
              </a:spcAft>
              <a:buClrTx/>
              <a:buSzTx/>
              <a:buFontTx/>
              <a:buNone/>
              <a:tabLst/>
              <a:defRPr/>
            </a:pPr>
            <a:endParaRPr kumimoji="0" lang="en-US" sz="1800" b="1" i="0" u="none" strike="noStrike" kern="0" cap="none" spc="0" normalizeH="0" baseline="0" noProof="0" dirty="0">
              <a:ln>
                <a:noFill/>
              </a:ln>
              <a:solidFill>
                <a:srgbClr val="F79646">
                  <a:lumMod val="50000"/>
                </a:srgbClr>
              </a:solidFill>
              <a:effectLst/>
              <a:uLnTx/>
              <a:uFillTx/>
              <a:cs typeface="+mn-cs"/>
            </a:endParaRPr>
          </a:p>
        </p:txBody>
      </p:sp>
      <p:sp>
        <p:nvSpPr>
          <p:cNvPr id="4" name="TextBox 3"/>
          <p:cNvSpPr txBox="1"/>
          <p:nvPr/>
        </p:nvSpPr>
        <p:spPr>
          <a:xfrm>
            <a:off x="2855913" y="1044575"/>
            <a:ext cx="5437187" cy="3540125"/>
          </a:xfrm>
          <a:prstGeom prst="rect">
            <a:avLst/>
          </a:prstGeom>
          <a:solidFill>
            <a:srgbClr val="8064A2">
              <a:lumMod val="20000"/>
              <a:lumOff val="80000"/>
            </a:srgbClr>
          </a:solidFill>
          <a:ln w="12700">
            <a:solidFill>
              <a:sysClr val="windowText" lastClr="000000"/>
            </a:solidFill>
          </a:ln>
        </p:spPr>
        <p:txBody>
          <a:bodyPr>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AU" sz="1600" b="0" i="0" u="none" strike="noStrike" kern="0" cap="none" spc="0" normalizeH="0" baseline="0" noProof="0" dirty="0">
                <a:ln>
                  <a:noFill/>
                </a:ln>
                <a:solidFill>
                  <a:srgbClr val="F79646">
                    <a:lumMod val="50000"/>
                  </a:srgbClr>
                </a:solidFill>
                <a:effectLst/>
                <a:uLnTx/>
                <a:uFillTx/>
                <a:latin typeface="Calibri"/>
                <a:cs typeface="+mn-cs"/>
              </a:rPr>
              <a:t>Traditionally, the federal system in Australia was characterised by the distinct division of powers of the federal and state governments, with each responsible for their own governmental functions. </a:t>
            </a:r>
            <a:r>
              <a:rPr kumimoji="0" lang="en-AU" sz="1600" b="0" i="0" u="none" strike="noStrike" kern="0" cap="none" spc="0" normalizeH="0" baseline="0" noProof="0" dirty="0">
                <a:ln>
                  <a:noFill/>
                </a:ln>
                <a:solidFill>
                  <a:srgbClr val="1F497D">
                    <a:lumMod val="75000"/>
                  </a:srgbClr>
                </a:solidFill>
                <a:effectLst/>
                <a:uLnTx/>
                <a:uFillTx/>
                <a:latin typeface="Calibri"/>
                <a:cs typeface="+mn-cs"/>
              </a:rPr>
              <a:t>This was referred to as ‘dual federalism’ (</a:t>
            </a:r>
            <a:r>
              <a:rPr kumimoji="0" lang="en-AU" sz="1600" b="0" i="0" u="none" strike="noStrike" kern="0" cap="none" spc="0" normalizeH="0" baseline="0" noProof="0" dirty="0" err="1">
                <a:ln>
                  <a:noFill/>
                </a:ln>
                <a:solidFill>
                  <a:srgbClr val="1F497D">
                    <a:lumMod val="75000"/>
                  </a:srgbClr>
                </a:solidFill>
                <a:effectLst/>
                <a:uLnTx/>
                <a:uFillTx/>
                <a:latin typeface="Calibri"/>
                <a:cs typeface="+mn-cs"/>
              </a:rPr>
              <a:t>Jaensch</a:t>
            </a:r>
            <a:r>
              <a:rPr kumimoji="0" lang="en-AU" sz="1600" b="0" i="0" u="none" strike="noStrike" kern="0" cap="none" spc="0" normalizeH="0" baseline="0" noProof="0" dirty="0">
                <a:ln>
                  <a:noFill/>
                </a:ln>
                <a:solidFill>
                  <a:srgbClr val="1F497D">
                    <a:lumMod val="75000"/>
                  </a:srgbClr>
                </a:solidFill>
                <a:effectLst/>
                <a:uLnTx/>
                <a:uFillTx/>
                <a:latin typeface="Calibri"/>
                <a:cs typeface="+mn-cs"/>
              </a:rPr>
              <a:t> 1994, p. 294). This ideal structure of dual federalism assumes that each level of government exists independently of each other, with each state responsible for making and implementing their own decisions (Saunders 2002, p. 70). </a:t>
            </a:r>
            <a:r>
              <a:rPr kumimoji="0" lang="en-AU" sz="1600" b="0" i="0" u="none" strike="noStrike" kern="0" cap="none" spc="0" normalizeH="0" baseline="0" noProof="0" dirty="0">
                <a:ln>
                  <a:noFill/>
                </a:ln>
                <a:solidFill>
                  <a:srgbClr val="F79646">
                    <a:lumMod val="50000"/>
                  </a:srgbClr>
                </a:solidFill>
                <a:effectLst/>
                <a:uLnTx/>
                <a:uFillTx/>
                <a:latin typeface="Calibri"/>
                <a:cs typeface="+mn-cs"/>
              </a:rPr>
              <a:t>The ideal structure of dual federalism assumes that each level of government exists independent of each other with each state making and implementing their own decisions. It was perceived that this would allow efficient and appropriate service delivery to each state and territory. However, over time this structure has altered.</a:t>
            </a:r>
          </a:p>
        </p:txBody>
      </p:sp>
      <p:sp>
        <p:nvSpPr>
          <p:cNvPr id="5" name="Rectangular Callout 4"/>
          <p:cNvSpPr/>
          <p:nvPr/>
        </p:nvSpPr>
        <p:spPr>
          <a:xfrm>
            <a:off x="1087438" y="1196975"/>
            <a:ext cx="1441450" cy="863600"/>
          </a:xfrm>
          <a:prstGeom prst="wedgeRectCallout">
            <a:avLst>
              <a:gd name="adj1" fmla="val 82350"/>
              <a:gd name="adj2" fmla="val -30326"/>
            </a:avLst>
          </a:prstGeom>
          <a:solidFill>
            <a:srgbClr val="F79646">
              <a:lumMod val="60000"/>
              <a:lumOff val="4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latin typeface="Calibri"/>
                <a:ea typeface="+mn-ea"/>
                <a:cs typeface="+mn-cs"/>
              </a:rPr>
              <a:t>Topic sentence (writer’s critical voice)</a:t>
            </a:r>
          </a:p>
        </p:txBody>
      </p:sp>
      <p:sp>
        <p:nvSpPr>
          <p:cNvPr id="6" name="Rectangular Callout 5"/>
          <p:cNvSpPr/>
          <p:nvPr/>
        </p:nvSpPr>
        <p:spPr>
          <a:xfrm>
            <a:off x="1050925" y="2205038"/>
            <a:ext cx="1439863" cy="1655762"/>
          </a:xfrm>
          <a:prstGeom prst="wedgeRectCallout">
            <a:avLst>
              <a:gd name="adj1" fmla="val 82350"/>
              <a:gd name="adj2" fmla="val -30326"/>
            </a:avLst>
          </a:prstGeom>
          <a:solidFill>
            <a:srgbClr val="1F497D">
              <a:lumMod val="20000"/>
              <a:lumOff val="8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latin typeface="Calibri"/>
                <a:ea typeface="+mn-ea"/>
                <a:cs typeface="+mn-cs"/>
              </a:rPr>
              <a:t>Expansion of the main point with supporting statements (evidence &amp; justification)</a:t>
            </a:r>
          </a:p>
        </p:txBody>
      </p:sp>
      <p:sp>
        <p:nvSpPr>
          <p:cNvPr id="7" name="Rectangular Callout 6"/>
          <p:cNvSpPr/>
          <p:nvPr/>
        </p:nvSpPr>
        <p:spPr>
          <a:xfrm>
            <a:off x="1060450" y="4152900"/>
            <a:ext cx="1441450" cy="863600"/>
          </a:xfrm>
          <a:prstGeom prst="wedgeRectCallout">
            <a:avLst>
              <a:gd name="adj1" fmla="val 84019"/>
              <a:gd name="adj2" fmla="val -103701"/>
            </a:avLst>
          </a:prstGeom>
          <a:solidFill>
            <a:srgbClr val="F79646">
              <a:lumMod val="60000"/>
              <a:lumOff val="4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latin typeface="Calibri"/>
                <a:ea typeface="+mn-ea"/>
                <a:cs typeface="+mn-cs"/>
              </a:rPr>
              <a:t>Writer’s critical voice interpreting the debate</a:t>
            </a:r>
          </a:p>
        </p:txBody>
      </p:sp>
    </p:spTree>
    <p:custDataLst>
      <p:tags r:id="rId1"/>
    </p:custDataLst>
    <p:extLst>
      <p:ext uri="{BB962C8B-B14F-4D97-AF65-F5344CB8AC3E}">
        <p14:creationId xmlns:p14="http://schemas.microsoft.com/office/powerpoint/2010/main" val="35634951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nodePh="1">
                                  <p:stCondLst>
                                    <p:cond delay="0"/>
                                  </p:stCondLst>
                                  <p:endCondLst>
                                    <p:cond evt="begin" delay="0">
                                      <p:tn val="5"/>
                                    </p:cond>
                                  </p:end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fltVal val="0"/>
                                          </p:val>
                                        </p:tav>
                                        <p:tav tm="100000">
                                          <p:val>
                                            <p:strVal val="#ppt_w"/>
                                          </p:val>
                                        </p:tav>
                                      </p:tavLst>
                                    </p:anim>
                                    <p:anim calcmode="lin" valueType="num">
                                      <p:cBhvr>
                                        <p:cTn id="8" dur="1000" fill="hold"/>
                                        <p:tgtEl>
                                          <p:spTgt spid="16"/>
                                        </p:tgtEl>
                                        <p:attrNameLst>
                                          <p:attrName>ppt_h</p:attrName>
                                        </p:attrNameLst>
                                      </p:cBhvr>
                                      <p:tavLst>
                                        <p:tav tm="0">
                                          <p:val>
                                            <p:fltVal val="0"/>
                                          </p:val>
                                        </p:tav>
                                        <p:tav tm="100000">
                                          <p:val>
                                            <p:strVal val="#ppt_h"/>
                                          </p:val>
                                        </p:tav>
                                      </p:tavLst>
                                    </p:anim>
                                    <p:anim calcmode="lin" valueType="num">
                                      <p:cBhvr>
                                        <p:cTn id="9" dur="1000" fill="hold"/>
                                        <p:tgtEl>
                                          <p:spTgt spid="16"/>
                                        </p:tgtEl>
                                        <p:attrNameLst>
                                          <p:attrName>style.rotation</p:attrName>
                                        </p:attrNameLst>
                                      </p:cBhvr>
                                      <p:tavLst>
                                        <p:tav tm="0">
                                          <p:val>
                                            <p:fltVal val="90"/>
                                          </p:val>
                                        </p:tav>
                                        <p:tav tm="100000">
                                          <p:val>
                                            <p:fltVal val="0"/>
                                          </p:val>
                                        </p:tav>
                                      </p:tavLst>
                                    </p:anim>
                                    <p:animEffect transition="in" filter="fade">
                                      <p:cBhvr>
                                        <p:cTn id="10" dur="10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The Conclusion: Example</a:t>
            </a:r>
          </a:p>
        </p:txBody>
      </p:sp>
      <p:sp>
        <p:nvSpPr>
          <p:cNvPr id="4" name="TextBox 3"/>
          <p:cNvSpPr txBox="1"/>
          <p:nvPr/>
        </p:nvSpPr>
        <p:spPr>
          <a:xfrm>
            <a:off x="2563813" y="820737"/>
            <a:ext cx="5437187" cy="4770438"/>
          </a:xfrm>
          <a:prstGeom prst="rect">
            <a:avLst/>
          </a:prstGeom>
          <a:solidFill>
            <a:srgbClr val="8064A2">
              <a:lumMod val="20000"/>
              <a:lumOff val="80000"/>
            </a:srgbClr>
          </a:solidFill>
          <a:ln w="12700">
            <a:solidFill>
              <a:sysClr val="windowText" lastClr="000000"/>
            </a:solidFill>
          </a:ln>
        </p:spPr>
        <p:txBody>
          <a:bodyPr>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AU" sz="1600" b="0" i="0" u="none" strike="noStrike" kern="0" cap="none" spc="0" normalizeH="0" baseline="0" noProof="0" dirty="0">
                <a:ln>
                  <a:noFill/>
                </a:ln>
                <a:solidFill>
                  <a:srgbClr val="C00000"/>
                </a:solidFill>
                <a:effectLst/>
                <a:uLnTx/>
                <a:uFillTx/>
                <a:latin typeface="Calibri"/>
                <a:cs typeface="+mn-cs"/>
              </a:rPr>
              <a:t>As a system of government, federalism was chosen for Australia because it promised to allow the states to retain their autonomy, while also uniting the country under one national government. Over time however, this has changed. </a:t>
            </a:r>
            <a:r>
              <a:rPr kumimoji="0" lang="en-AU" sz="1600" b="0" i="0" u="none" strike="noStrike" kern="0" cap="none" spc="0" normalizeH="0" baseline="0" noProof="0" dirty="0">
                <a:ln>
                  <a:noFill/>
                </a:ln>
                <a:solidFill>
                  <a:srgbClr val="1F497D">
                    <a:lumMod val="75000"/>
                  </a:srgbClr>
                </a:solidFill>
                <a:effectLst/>
                <a:uLnTx/>
                <a:uFillTx/>
                <a:latin typeface="Calibri"/>
                <a:cs typeface="+mn-cs"/>
              </a:rPr>
              <a:t>The balance of power between the national and state governments has fluctuated over the past one hundred years since federation; causing tensions between the levels of government. From examining the shift in power, which has occurred as a result of various factors including changes in leadership, fiscal power and judicial interpretation, it can be argued that the advantages of a federal system for Australia has been undermined. The promise of autonomy for the states has diminished over time as the governments in power have enacted different forms of federalism, ranging from coercive to cooperative. … </a:t>
            </a:r>
            <a:r>
              <a:rPr kumimoji="0" lang="en-AU" sz="1600" b="0" i="0" u="none" strike="noStrike" kern="0" cap="none" spc="0" normalizeH="0" baseline="0" noProof="0" dirty="0">
                <a:ln>
                  <a:noFill/>
                </a:ln>
                <a:solidFill>
                  <a:srgbClr val="F79646">
                    <a:lumMod val="50000"/>
                  </a:srgbClr>
                </a:solidFill>
                <a:effectLst/>
                <a:uLnTx/>
                <a:uFillTx/>
                <a:latin typeface="Calibri"/>
                <a:cs typeface="+mn-cs"/>
              </a:rPr>
              <a:t>This essay has argued that the advantages of a federal system in Australia have been undermined by the shift in power towards the federal government, and away from the states, suggesting that a federal system is no longer the most appropriate system for Australia.</a:t>
            </a:r>
          </a:p>
        </p:txBody>
      </p:sp>
      <p:sp>
        <p:nvSpPr>
          <p:cNvPr id="5" name="Rectangular Callout 4"/>
          <p:cNvSpPr/>
          <p:nvPr/>
        </p:nvSpPr>
        <p:spPr>
          <a:xfrm>
            <a:off x="1195388" y="820737"/>
            <a:ext cx="1223962" cy="704850"/>
          </a:xfrm>
          <a:prstGeom prst="wedgeRectCallout">
            <a:avLst>
              <a:gd name="adj1" fmla="val 70246"/>
              <a:gd name="adj2" fmla="val -5668"/>
            </a:avLst>
          </a:prstGeom>
          <a:solidFill>
            <a:srgbClr val="C0504D">
              <a:lumMod val="20000"/>
              <a:lumOff val="8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latin typeface="Calibri"/>
                <a:ea typeface="+mn-ea"/>
                <a:cs typeface="+mn-cs"/>
              </a:rPr>
              <a:t>Restating thesis statement</a:t>
            </a:r>
          </a:p>
        </p:txBody>
      </p:sp>
      <p:sp>
        <p:nvSpPr>
          <p:cNvPr id="6" name="Rectangular Callout 5"/>
          <p:cNvSpPr/>
          <p:nvPr/>
        </p:nvSpPr>
        <p:spPr>
          <a:xfrm>
            <a:off x="1201738" y="2101850"/>
            <a:ext cx="1225550" cy="706437"/>
          </a:xfrm>
          <a:prstGeom prst="wedgeRectCallout">
            <a:avLst>
              <a:gd name="adj1" fmla="val 70246"/>
              <a:gd name="adj2" fmla="val -5668"/>
            </a:avLst>
          </a:prstGeom>
          <a:solidFill>
            <a:srgbClr val="1F497D">
              <a:lumMod val="20000"/>
              <a:lumOff val="8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latin typeface="Calibri"/>
                <a:ea typeface="+mn-ea"/>
                <a:cs typeface="+mn-cs"/>
              </a:rPr>
              <a:t>Interpreting and recapping main ideas</a:t>
            </a:r>
          </a:p>
        </p:txBody>
      </p:sp>
      <p:sp>
        <p:nvSpPr>
          <p:cNvPr id="7" name="Rectangular Callout 6"/>
          <p:cNvSpPr/>
          <p:nvPr/>
        </p:nvSpPr>
        <p:spPr>
          <a:xfrm>
            <a:off x="1195388" y="4406900"/>
            <a:ext cx="1223962" cy="704850"/>
          </a:xfrm>
          <a:prstGeom prst="wedgeRectCallout">
            <a:avLst>
              <a:gd name="adj1" fmla="val 70246"/>
              <a:gd name="adj2" fmla="val -5668"/>
            </a:avLst>
          </a:prstGeom>
          <a:solidFill>
            <a:srgbClr val="F79646">
              <a:lumMod val="40000"/>
              <a:lumOff val="60000"/>
            </a:srgbClr>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400" b="0" i="0" u="none" strike="noStrike" kern="0" cap="none" spc="0" normalizeH="0" baseline="0" noProof="0" dirty="0">
                <a:ln>
                  <a:noFill/>
                </a:ln>
                <a:solidFill>
                  <a:prstClr val="black"/>
                </a:solidFill>
                <a:effectLst/>
                <a:uLnTx/>
                <a:uFillTx/>
                <a:latin typeface="Calibri"/>
                <a:ea typeface="+mn-ea"/>
                <a:cs typeface="+mn-cs"/>
              </a:rPr>
              <a:t>Concluding statement</a:t>
            </a:r>
          </a:p>
        </p:txBody>
      </p:sp>
      <p:sp>
        <p:nvSpPr>
          <p:cNvPr id="2" name="Rectangle 1"/>
          <p:cNvSpPr/>
          <p:nvPr/>
        </p:nvSpPr>
        <p:spPr>
          <a:xfrm>
            <a:off x="2238375" y="5749499"/>
            <a:ext cx="6724650" cy="646331"/>
          </a:xfrm>
          <a:prstGeom prst="rect">
            <a:avLst/>
          </a:prstGeom>
        </p:spPr>
        <p:txBody>
          <a:bodyPr wrap="square">
            <a:spAutoFit/>
          </a:bodyPr>
          <a:lstStyle/>
          <a:p>
            <a:r>
              <a:rPr lang="en-AU" sz="1800" dirty="0">
                <a:solidFill>
                  <a:schemeClr val="bg1"/>
                </a:solidFill>
                <a:hlinkClick r:id="rId4"/>
              </a:rPr>
              <a:t>https://lo.unisa.edu.au/mod/resource/view.php?id=309305</a:t>
            </a:r>
            <a:r>
              <a:rPr lang="en-AU" sz="1800" dirty="0">
                <a:solidFill>
                  <a:schemeClr val="bg1"/>
                </a:solidFill>
              </a:rPr>
              <a:t> </a:t>
            </a:r>
          </a:p>
          <a:p>
            <a:r>
              <a:rPr lang="en-AU" sz="1800" dirty="0">
                <a:solidFill>
                  <a:schemeClr val="bg1"/>
                </a:solidFill>
                <a:hlinkClick r:id="rId5"/>
              </a:rPr>
              <a:t>https://lo.unisa.edu.au/mod/resource/view.php?id=299198</a:t>
            </a:r>
            <a:r>
              <a:rPr lang="en-AU" sz="1800" dirty="0">
                <a:solidFill>
                  <a:schemeClr val="bg1"/>
                </a:solidFill>
              </a:rPr>
              <a:t> </a:t>
            </a:r>
          </a:p>
        </p:txBody>
      </p:sp>
    </p:spTree>
    <p:custDataLst>
      <p:tags r:id="rId1"/>
    </p:custDataLst>
    <p:extLst>
      <p:ext uri="{BB962C8B-B14F-4D97-AF65-F5344CB8AC3E}">
        <p14:creationId xmlns:p14="http://schemas.microsoft.com/office/powerpoint/2010/main" val="23538518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UUID" val="{2A92025A-A7F8-492E-9A57-EAFC6C6CDD9B}"/>
  <p:tag name="ISPRING_PROJECT_FOLDER_UPDATED" val="1"/>
  <p:tag name="ISPRING_RESOURCE_PATHS_HASH_2" val="50e7f69e168b14d93c96fabeee83e2b2389556"/>
  <p:tag name="ISPRING_ULTRA_SCORM_COURSE_ID" val="CA7A1DF7-4AE9-43C9-8B48-D6B9F2B1A21A"/>
  <p:tag name="ISPRING_SCORM_RATE_SLIDES" val="1"/>
  <p:tag name="ISPRING_SCORM_PASSING_SCORE" val="100.0000000000"/>
  <p:tag name="ISPRINGONLINEFOLDERID" val="0"/>
  <p:tag name="ISPRINGONLINEFOLDERPATH" val="Content List"/>
  <p:tag name="ISPRINGCLOUDFOLDERID" val="0"/>
  <p:tag name="ISPRING_PLAYERS_CUSTOMIZATION" val="UEsDBBQAAgAIAExyrkTOggk37AIAAIgIAAAUAAAAdW5pdmVyc2FsL3BsYXllci54bWytVU1v2zAMPafA/oOhe62kXdc0kFt0BYod1qFA1m23QLUZW4tteZJcN/31o/xtz+lWYAcDNsX3SPGRNLt6TmLnCZQWMvXIwp0TB1JfBiINPfLw9fZ4Sa4u3x2xLOZ7UI4IPJKnwgJ4TJwAtK9EZhB8z03kkZ7BRWbiZEpIJcweuc+Qu4u0JO+OZuiSao9ExmQrSouicIVGRBpqGeeWRLu+TGimQENqQNEqDeI02JX5OxqfRKbU7DPQPWRm3h64Jmk5nrUYkBSnrlQhPZnPF/TH3ee1H0HCj0WqDU99IA5WclaW8pH7uzsZ5DFoa5uxKsk1GGOTKG0zZlZisUwdrXyPVA6bBLTmIWg3TkNCKyydALNtzHVU8+gBreXVO1Hzln4b+71p3ErlaOec5Y+x0BEe9SGddRLI6DAqS8rrlh300HTQrWUijoJfuVAQlJ/f2haZL0gVsO24Mk9XFz4e4Nst941U+xuEYRfVCrqtaG4lmluCWg63jb7uKEhz2y1wkytoSjVjTyIA+YUrxW1bXBqVA6MjY42lQzCj1ZVrkTpBWGSS+OwftLF+I2l+6teUKQH/Q5hPSNTWRKQBPN8K9DGQYE0NYLGtzTVZ7NqYXU46f0x6fT0wVTnWouBFHMNVCDiGATecdnZ6CAqKa3TxczXC9g4OgiMRRjE+ZpJhfHqQJuFqN8nQOzgIjqW/m4C25raMdFzHUTO1HcToxDphfq6NTMRL2Z6DPWNWZR++NnLN0XUm2oPz+R+jOIjRDOaWTKwu+9bbV83hvZ1TozufTVZZBt2K8wAmzyqvZhbybOQTwJbnsbnp59Tswx50lPPUdExzfcd+l8VavIBTiMD+6RantiYR2J7xyIflaY8B9cTtMghfmqYiMlpLUql5SDmGtXkSUFSYalY+ouqhknkajLRxs+7noGPcVdcKuBPDFjNdnGDzycwj7/GlvsvF2UV3lfPFRYMt87qvAle5vGFV1wl3nUHrfm0vwuqZx9ffUEsDBBQAAgAIABF0w0Z/8l/5pysAAAZYAAAXAAAAdW5pdmVyc2FsL3VuaXZlcnNhbC5wbmftfH1Ykmffvz3dd+3FVdu9+w4UZa1tbrk03/El2NbS2pbOylhLYY1Me1FCfFeg3d2rbSFkWaSWrFGZkpKVIoiwzQYmKpkhFSg5RExDAgSEi5cfaN3Z7u04nud3PPfx+z3H0x8e+L3O6/ye3/P78vl+z+u6zvPbTxMTXnrB5wUvL6+X1q/7cKOX158TvLzmlzy3wH1lJzvwb+6fefiNCR94NfZC7ruJP2W8v+F9L68m6ov27X9208/vW7cV7+W1qMPzN0+EvbDDywtZvf7D9zcXorSDWGpDRpGSgNqEeg/13hs1Vzd+Vw+vs1+sP5XQsPbvVSdeef9sZOLrH+9SxC95vjzynY82vPn6q+zNP9TVfbduz9oPr0Ze+GhJxd+Tvwu5/XUvwXWQUCWmUaN7K5szIid4A5pAwtWMAcHWsBLdX7TQPUId5+4UA+oYG29gD3GLjT1RLIILUC50i+j12cDtmCslO10KsxlWFciMne+5CFmbf6PPBLN1QJ2XeMs8V37s27G43T/BpXQBJPVLnitelBVtYyWlsas9/+/bdfkwX7MQMf1+0ZsztyenLyUk5f15tis4QXKjGssvMgWQDAHqvJmLjlWUmmWqtz3/x/FKwAn0kklOwXR3BhyjKPFO+hLSo+sPQFivG7ipxP68sCIFq1QdqM6r7cLfcVrvxpiKFhWRASLf0/3iMErYR7dW0jm2c2jbOfZCJnr6a3Rr8XhdbWMKu9byhrDPXvNLlMDaU5BaY8Fb6wQFHB0BYdHCbHiEBS+TZPFcraqxNXFoD7eBfVjVGPGLrk6zEeEyylivD6J6Fcd8EozAFehSoxP0GpumHFhDLcOAGhpjv8a96u5yL2f1bZgPWCk8crx8KoNkzmBhfcH3hNqctCGoLGthG5XwAINF+xd9Pd4apMMiJgsjtg/1fmMup5aO2CKtrZy93iTVZZxyE12+pmijKpPfArycWzrYQtPsiYG7Sk8LZTBJCFusMxby7DE1JfwtHIc4WGA3Y6iib/XNF/0DaMicNr2ebditHm9StZAOtlDLNZdJKSs90xEZXlNugYKrQslldM3Jr3DAipvafVUTwpMR/IbYAymT1WyRNmcw/xaELZaHwPPdckVmV4vA88cKF1kLMX9areaUyeH/CIigjGL2kqiGPXBlag0LHSSWW4vJQPpYN0GUVxSLGS/kq3DGCLFDiKFaRCqyklq6gSnirHd3a2IL2EVk/W22I+yqw7gE+Arklmq/iiPDhR/YeLC2k2kK/VBtC7mQ/g8fYRaeEF/nnYy55BOaqc6Xiw3EgzLean98Kk1OffldalT2Uo7S2ZQzo6nio6pMolIYGGHcA7ek8qELRN+AOdggXywVeTB+SIIZnYgiupYLlnJK4+LJiACpSvGGZA+CMnpZ2+oH/tLokSd8wYCCCPDmuQWCNS60ttjIX8iRz1P0gcsHUI0SJiD8PlLY7L1Z3oTvBFREgNrWTsi+0q5zOoZvaVpIp4CpN0R95O9UlhWCnd93q1VGiaZqGa60zBDRLedkl2qFGLccqr1onC9HB6pi51SP47KPAg9IULcLT0RkR+1liQEOHKtRUYBRzghHczlO5rjnAZsfm+JuSyA9neGopijUaY7fX43mVsl0XmokKhkEXi4ivE6NDpKTFNolLdC+0Ida9PsnJ8L2nzYohFnQn49BEkRya8yOJd0Ap5R8SI7cGs9fxHG0DhaWgKi+1s/LsEwW32nFl0+47XPdaYkw3JYvizRogmmDZsmnNaLCxiIUZ0ONy0ycwQHxgTIGuCrHWmhKO8jWrmv2E4d+kHXoir6+Qw/CTHdlHpdTqMdFoDV3WifP48Kp5RP4Nr0TND+pKFvlOPTwrKivlG+NE41Vi0WwqokWdDXvNEBpgmGpE1+6Qw5nRrv0QB5UlWkqqbYYIRmkg0JjjwZeIykk6zUeINqP4dLcfiIFnW8JhaW/JpZziKXinL0LRam0ZbtT2X6q0MadV31kZeV7FNhUGqBRlU0Yp+Xy+PhmPYzjKOythbMPGdzxr9Vt5QuLSN4HOKWlL7XQSfwBlSVcEiwr0+Nvw7OF13mIBYbJCQHpVPVmAQvXj0mwZGQCpcbbqkiOwxzi0QSsxo1RHLQbmDyYtv/jDMjqNcJkT0thobAvbMfs5UNPXZ75vfc6OMHjYfsPz97jFXR0BjS8Wtf90Q03S5wPJM4HL8y03gT9V7v/F2/4AsziGbqke1jt+SbbBAu9fmPv3089H+1bH4YRwjwyvDv8Mdp2U+oGcGvmK+Vn6RVXlmV8mJefS2Z4fPUV5zjLOd7n/fp6XdDcy2/s2vKM+B9JXI1XOiYLWKjC4a+ZFoHLIRuy8C1p7ZZ23erAokSVVc0ZjZ4ApWQkiGbd430NOl5YSydyIW9IttZc+WrqqTblFQl8G4Ua2ImX2Z66Hk180ZGl5tBvHg7mT4+tPL1GeqcvhPIf7taPb1iRZZRAzh5wfBKH7t84/mBsJgj2vzlml1PLmJyPMaD2CcfUpaf45WcqukgvO9U0NDGXSUex+LZxE76uBqNo0a4qpgH3h5m9FMqM53/2916B9ovWvOwUSUh2PxHUrnVM7aif2+rIhJ3aJsWTt0pXFVcD96+nnPbzm6lVLv3pNEm6D6TZYoIwJs5vD8+FP6WHCIiQk7Ja1FqXDXrpdNJTE3rpEM4zXv3Ojsyx0qcG2w0j45nFlCZd5B82aVv+qCmEK17lE0Ovv8LAzET3ie+NLJ9FKkV9DeZs2yLGGWNdTGzMbJw/H+OqH17V2zAeLXznj9hR12g2PfGEXGdKx3aPIkohvzuESnXDuvl3VAM91Fs712jMgx0wdr1mGvb76io038kQizN+v3FdrffZ358feTLmyPgf6Ctoft3vigACsmP/oFNyXvVXm3939uTqqpf+QIbcvD8a6Eq2z7q83/eODdL36p+2i5kx/PDnF4PjuL8kCZaiS5tKKTi5+bec5YsOBnI/lv9WyKxDwr8ONof8dlbugLSlHVCtMCiS3vktJ+BaADx50e/EZIEAGGTW1hTXQ6DuUMbXtA2wnoj5OYNMhtpuHOp62QBRc3ziqZv+lwBiLomg8lW2FlvVNKX6FdtkgaDEwRmV1eMIXK32Ka+1yALg+m+Zbrxs1xlubUpKa7eNM6nZeSh1tDIBHKGcAVK3palBRRlWmI7kAljKXtnI+XnhNE3xaeQcwHBECPuywC+FvbATFieaxH9T6o4RVg3Rdj9B137F+5obMn81yQcDE8oYmq1zJU1RZRbfP0drDJYwE4wNFvDz+K3ZCNT7lWij84i8LPSNUbiK67jU2h7EUihQCP89qXRqbBdQhFJF1pX4W2FWiDAPyEnzx5bQK0QKSgcgGoSPTn9eZuCM4H1k1K/yrjoUX5auzhPMnTRSyNkN6fmeJg5TrEWtBRet3SX8MWQF3GU3yqghjdDlGagy65nFhDEbV7/iFi7tYAePPpHj4p2WUwyt5SJxVo4DtE5k7GGBwRmS5dBYnUamFd0+oakCssWBHxlPMkrJIV+OcsgAmVo5kWCFqWxxiY2+Si5dE1GDaYTSSfDFg9i5qjv+VTa5bBv4gZBdnfFqd1YL61T3bVgjtOynYLUZ8/0nnDjqMbG77B0OoVbLqXpcHD05u5oa1WVi3DF2msBvt4X+SQNn6CFsus5szRLdrRjGx9Xqm++i6CIJwdAKSN5UcyaD+1XIJ8g3iAaPho6mn5J3qTEKyAFlC46uyO5cVyneSOx57SQyeSdEgdgS/7OWgJfbq9zTfX1TEJRa3SJRR0owcZMbykJyecVhkgJAf7MwEdM5GBUkFnXJ5ZpjkjyFoBgulSGp6LlGLgthMX10BiKqnOM3b3nHr5lkMicLVVkpAlObBegRbsWESP6OLEvUpcVXrqbKyYxdQNYUR2I2rlNFl2kE2NQT1AgUh0vbLoXZRuagxiTLO+/K9kYfXajX5MJrpYFFO/6kWLwf/Gfjipv6LrGWfbG2dI+tUL2zUaCF3V1NzZXjwqElvOJwwaSv5B1W6CDCpY8+F0fTssdqFQGSZYKd+wdJ1aQ86GriXPPkjcOqgCzBX1cLshdeS41CfVtpaJjEnO3+otKCb6vArWJDdVQRWE0EcOGYcZAfttj/fosq00dJERCGGFrMTgW51N7pyCG43RYunxfOeFjoLCKnIvwDO8bNexgA8wlicQWhn2QfEtV7U6RZoWPpr5K9iXLkvlF4UcRIKzHWmf5e9xewRrFW2FppaGrRaXDsA+kHRYqdvJirJf4cpdnRGIfyL3DVD1wlJAIagctnNB+zqsy9ziAbcIY4fBrcspssnesG66tSnhHPiP8k8Q8ZmuTosy/7zcIJVaQ+zoQ6Hx6i7lyy3rY+2jcnfvM/wVYlRjsNUl8sT5+5qPwscyJsWcaavJ3d/+414uMb9p8rVQeiObbeAj5+ZrHYH1sy0cAect4dmZhCuDSudwWUAr1VQnKOL3beW9xYUzLJYaKBZnRb8WhlxqJAuvKIJJpeYooYBs3ONjTUfH/S8yxSUKw+juxi3e9OQNj6cj7kvQqd/nFho2CBVHbQNDv0m3Y12qlm1CXV5na9V4X8bsuB4Te7mOuYrJf3hM1CS2drrShQmeM6F0yos9smHWasKz/6FdTlJJKtXy37Lu8RnzFiF/WtC3z+NncS/TJ6EYpbephgMn2Z9k/Q4NvVwTS0anjM1XdOpHfXZRXosIEdj0o/IBAhaLb5JDgnHkjf7qSqRS9tRkc9aZ0wydDBAiHuvivPJp/+dangM6L2M+pjfGVX85udB6D2L6KfM/zF/S/skc0Ttb7KaaFUHCwoXYnFAp4Kg2BlupcwY0ehbEGcgCK6MGJWqR4ghC04oM/p6NvAZuZCWRPblLaBNr6w1nnoJNEhIzls8h6SlUaybqGJEuCG8omJ19lt97kfNUowW2QvyakcEo8ncBQWHKdf57ruNr31yA/bTiDd9QpB11asK1ECiyQIl52xzV6Y253uqVCgaQaVmebOyZgHajN9+lpAo7KXFRWRjfDRZVQo8vu1KwZFE8UeLzBF9O77rOyrMMyHzp+X8j9F8QkKnuPuHlYamr8SSvKuItlFJPvYTW4qXXTfBxq2ZkzGNzcn0JxnlS6HkgREn34dUZ3nMmFWP7JEgXuZcrCDzAAvPhRyghJicGeBbIS/qq62hsufvJNBJwCX3WlTMGqwF2/iwONVjjgWz5ab268ViuRd+NXNSHco+aFVi0vvzVcvgV0hqLX5zw1SGUVfj43h6YDC1AnG8CCq3dmIRl9qOVqUzoFvPDiAsw4U5o2BvhSpraD7ZVFDhReRR0YzrmQL8i9ef/Q4pCX9AmT52MfB7VNjN6E0C75oQa87FebKC/96n1jR/Wml2DixQW0DlVkwwHcD1dkFyixBM/xATsR/DAnzIT03OIJSMgPzp55VMdl/Ab8TtuW844vK98PUMq0aA+kR3Ubxm/0+ZdM0xh6HWdlLWmq9c1G1R8R95CnZ8kLpGOg9SxmSuBMSS8PluksT4xosNw0+OqS66hiwaWpKGiHzsBjy96qUKtW2AbZqzJzCkAZGigJjEKa6pHaV4Q6s6qcILLasL0x5HhEv07/Qn+qCsUCDXYHfsUnxWx95689ZvsvTI/ae17aCpVlYbtzqa7AYVF8MfMjte3HZ1gFbMFF/WD1dsM09lberQkLdqVbUB0qh4vqfi/FNYBpwIm1oBfyaBFIWd2hcsmJi1WyQtmYFUhj317gXEiY55u2G7Kga44DqBLaBdApbR9U+V4Ukni+dsB8DJbQhKZNYOrI2+9DN1BbBYFr6Z41O3uUFj3xWHin8xUEaeVvt0BvXGfOFv/AIi1Rj01vrVNseYLmDBMvM6w4ZUSvrGta1tCzPHILOH5mOBFJrkEcp9ck5cUKdc1LH9yiDSzg+hso+BmihYR1Zd10yU1L5do7N2OXzSOWTN0EgI7pCecKCt+ZPQTpUIM3N1rSIXPgtWJUQ0+22r1bU0XaXysC0QsrEIslfewqrmnIVCOWvNUK2iipW4YR9pSiGVkVBskclUrO5tvMSz3WlK+Yx/40Lruhf6PMs2IpvdLOKEDTsoRsh+fFDQ3w0QW7bC2kYge/iIe4K6ELjxWwkmOqArZ4MfNuiyiQjM87jihZ0aZkf4QVa3VoT/r0M1diGMnkBVIdLGB420l2l1owTxoxZdNonM2QZ5Wfw3t8C2OYkYHvY/PQI8nkNneS04VqWb+siceJoyBx6+BBUq0yytkYNNob6A7iuwEhmn65FKFk66Lwo8T6DIStc3je0+6pCU7cgAsJDT46GmDt2uQNTEJpN14SgmmK6vihGd2SWTjGgK13dOc5H05y6NKj5rHAXfPqnxSdIO6NJj4K8+PakCpGYe93QNTwuWanpebSoWKx0Ig5e06ozvt9Cyo7GPr552ikV2JDqhyLFQvjDrwxzO6Cda+KlD0XaUls/Pcj1IIf/eNwdtoeHEKmLSN1unzU9XgNfd9fDhEaIs/X0jBvT0b3HHoF0zSesdvPn0TZcbDDv4QdWDc34GNwDZAggw3UR4jzpTmuaLoTgVMCjtL6aw3/4dXBFB5St2jYh2z57/2vrARTJYZqA/lnfFciq0AjJj0Z4Y/DWzNswT56K+2exevSWCUkyIdX/rJSPnN0q/e8jxjwQ3cg3ntaltpvv7kG6JkiO4HtfGApiSSJjQfucqjnNBZBcOqY7IZQgsXzrKOPjN/zq7IO9Sr09TfdktfABErX1rfvTPc5G5D/LkzNi2Iq0+Bk+915359tz4s6ZhtSzQaoLueDZBHz4VjrkeNDyGdXtK3cD2830WQ0HbaThNse4iA8PQFPb7QYx0mVWOuVswmgYnWMz0AT2sb8ZZ426dpzLwk3tQQN35cQqtSpj3VHKTZfVXYCMY6DAbalRgkDbZC4bGsFNp89I27oujRpG2fkPe5LrPiJtcTgYG3pzRMb7WVubHH82jmZf4XfG7idWMu0cT+p6SBlGkHqN432pljsSornvXFTGIwFlKnc6ej+sd694/7Gm0Vr9CzdZRBNTprqYWyFU1lYLJdrCGCB27t1WzqEi9Rg/le/Y+g04K9RwzZnxxqgUq+LeXhTHCWJDLVBZ+pKuVW3u1EynOhqwBGZp3K5muP7bpNTFTjmSPCmm6+W84luP9NgoIqgz4yvtxf2Fx/Th8yWgQDxApjF44ytzBlu1b1OrfwpQfRovIZ8D/91AdC8yaUjyecVb1Ag4amjxLqlBA0SSDmLxsY+V758B2SCnR3Oh68M+H+VqJV49WhH7V00KHcCKJZeiUdrKeeE6KqBpMuKEoCoDSCVlcrJ5p4WB42dTZquuuPONIr+E/ulIi3dlkXq0MN2dbk6tWXBK+82xefgSQnxNCGXUKcdWS+Sciyvm755sI6Ts9tedl38cWIEQWPGDhG2OacSyFpfoveOPLVVLYYD92azn/MqwRUngvUK2AJuFBlfpA2jp98DK8/TQBdqEMwrn+XlvWyRL2lYuf7B31dFejn0QRKLWGywY7wtyF+b7rscK2yTqI4eAwyzpF8Brep3b7oWN7Hhw/cLnZZXuidSHuyUSrJSpIxlxiUG+1DboEQOEDUV/3hRCpCAmGOQz1tgKdxElRwkkc/h5l4ODjQ2T4FAMz4DnhYYjknK9I5v8EvFyBYl3d6VglI+xKxadY/BeyPWux4D8qGxookiVJfohTjYewraItfjqO8yHZwNSnJ+M6m6C3o8dfG/3Y5epU2UuOBlyJPtQpSNwLZvRm/+PTziu1qDl6Qv69btvKfIBY3w/KEhEMNzGPNclx1RsKPLHwPzUIRaaWt8iiaY2QT89h3+blGjMwHfS1Xa/O04/cvWCjY8NnuiX8ObphKLjxvzXBvmvl1Q/1rkweZdD+F5x/6qqxxEWSvmIVv6k+X5o6Iy9l9b9X8Q4qkTbPAMo1KFjudcMBXEkWduTx6k3TAPbsGkEY7WSR0wB7/vEGlsjmEiT/puA8N9InDQJfbGpjjaSRdfo/EUwvRTpGqHbjzE9FeiPvxoKokm1Rg/eZjx5enZmpoaXhkni8Kap/qT5C48LVNa2oTmrxEYqya5Sn/wPyMfOxoI5HcXM+OHQEV0x8snSkVv/8p9h5+e8L8lNmf/Cvk/mqHKsfkHF9B6SloXbJ9XFigbmjrP7vW/JGUqnmR19IYkwvkn9r+3Pq8aawAnBm54act6bZIZoJ6T9t8OsovhX46ZC8+aIzPT59GdY8V5hn/jWM8bPGD9j/AeMa8kMl0PgshRYH2QgAHMeIJfYR7HOnUXWDYYmoqdMtGmr4UMihFO/R5oXVTRamTFEVGgdrmGE/ZDMTGNdnFvOSfe/IuzDxKZDNoDD2cILhbIzYRvzrBtCv6FQ8f0iYKoWQWjgTr4lB/Yu7NOKYtU4SfK/yp8/Dvs8zV+OC2Fdsmtcdjp68WFVSiUmtRvgpGUfq/8phH3dxAmihgUpqcdVhtJud70DU3FTT0wI8WDaYg7WvyDOPMDmmxqYEpLTKGPfQUya8+Wi2IJ/VYqc0J6T6015RzB6mfxd+U8hHb963qdMbA9R/o3Oxm+NF1fIsYj4HUfsWJdWkKbUBDt/DR7SNwAqs7uLivpy2E1QCMJ6PQlF4ilIcQOF5yaOAFQgO+EG77RcE5JTjSuaPKY5QY0OEsulD4sp3DmJKOWlt7dDVre4U7x+hXg7uewdwU7eJ5h3u1tPhuDi4iMuTKbfgFBjD97ipZUxwAFsxIvhyzWgkLDPJ1mH9c5V8b0OuZwaFSQxrrfmKUguXO/W31GkUrkF0Sg+eTIZlwpHVVb+FEbDJlzD0dtLAwmo5mjUyzEHO3dDBlF/k+Ou7AYU9cBe5RDc3BqnQ5YBp9qexvaPQAlU7foyxjZOEEMDWiciZB9NDmfF9ayrsjBx4ar7Zs3RbFEPrrpSS2jBKsMpQ1PWhu//1TVKNqoyhWLvH1SO0sOEBRJ3eTcNI2O3QQ9k8M/BWTE9cikshp9F4nHD14yDokSSlX5KoXulRyTe35IdhjoTE38jtYaKdHT3xdH19py0u4uuan7fAbWokGj31Dl+r4X576yAqPMxF7sLOQRSZ+DHCeDXRYEbjK1yOiImmy4WZYXlUOQanDEkXrrKBxxpLAR/gFfiXOQznDgZNliCB9H7zb87Gfcw6YRnoPOM8TPG/x8w7oR14RxlAn1Ul7KA0jA3WiVxxk+if/ASHX2q1B+zTYsQqEXv/Nj0m8rWnTmwRaa3IalOiuaplp2OX9D2X6RY5yj2BOOFSy0zDyr+bRU+7JzrIdQ5f2FA1pOviX5+Jz0OMLMFPe+7q2Z68VTsSkfrE5g+dRQ3dZvMuPvkNeE/NoV61L0ZeJJ49n3kRq4wyu45b3kTr3u0n6ydOw44gdoDqyfMEefNGWM0z/lKo3YHZHWk6oL5iSmHK2ZsI+U/E+qZUP+dQuV3wWw3Pw5OI4ytgXKLXYCSpLVq6KTcniQWEk0wJUowJYDdXYoYrIPNNDTRapM58Nz7Bjzzac4tm4SzD78V4ttLi2Ix95OuxFHbvCvl8oyL9pmPbcx8TwVIHeKmyUU9GEpfXok1jT5xrPE3fNooDOW0MKpxYYedmxVrTn+12wsEIHeMEqPSooKUcLPn2xy2LmzIPwuRqAiHjapG+CHxN7RadKn+l4K4yUKeIj+Wkk0HzGZ5DcF8x/Mh1LhW1M0CxGxo7OAojr7jN1o6bevqI5dYzTYC+NWw/xi1kcvlyOOUidBXR7meF2rYxaeKSlJr5LyHP78os1yHVVJpYiOMk11BLQdGMCNO+U+4iqYQWZnmKFsEis6mo43ELq1QJBb5qDIXDPBW12Amw2pULaknAI1ZTsX1q9kERcDW35jTvVYAh4u+Obk9ePmvoKXGrk7t/sploezrLI6k8M30rtYq3KqOe2ZD3Jb47gpgVFVmIHZl5QiSJxELRFlgH7bSQAfK3s9XwAUUDXq1pYLa7CqUyykt1JJqNhZoTbr8G69LBCdY1H+tBL8cZkv36pGXYJa49VMvxtO1LIaeCE8ktxxQtXifAUNFgR+Lnmtrd0xPSzFkz8TNQ3wtRjGqlcMnj138V8uBlzJd0zent0w5Mjkr13xx8KfkIX/WtIJ4mLigRxuYwC6zGL+7Qb7M0N4r3MTZUJMBHyV+3w0UnctsVEbCh5wc5S0zDms0Z0Et67c8HRbyNFFfSCoF+cV572pVRtGofMSYNWzNIw1O/83COx3qvXPdILoGWUwZNp7H5ZaewtEVJG+K3PCZ/KcwtljUtuv7brzfmiy4SAtqI1CKiMCyCDUup6hGacYocq2/N947yi30ZcHzUQc7OlujhDfCF/Slsv0+2iTswgm0gQg2TaMXSsCDi2vkljDUqF6EyYJiK0R34DIFgqaOLpNrZHqIcaKwO46qFYmPtJFOEax3R7j6CDBUdV7cn+X/rwMS7N3JfsxnoPVMqP9tQm0UJlMmBHaayzBW8LkN9z/wmfEz4hnxjHhGPCOeEc+IZ8Qz4hnxjHhGPCOeEc+IZ8T/Q6LQYZJBe6BHpybnbkEaPo5EcWzDi0nTmQv+5TSIUM/eGXS7XuhLHV2ynsuF/yUncnPGoy+f//v3Iz11aAbf5dChPRe9Un1mDxbaVz4jldePa2e/XfRaOruFwyv1jf/0DYk+CQLPR9OOPqijT4p1DGDTCNMdUL5nQ1NvYg2yBl2TUYM1Fc3cHSfX1t8t21KugZKmD5EKawmB7B6C0MEUodbWuNZMlhT4JwicJhbaYQh25Vh3SFJqsDUFJutMXwjaMY6UmH8ppS4HtsDZ4/ihrqwt8sns5YJattWuG+9VjekcQ7rjSQ8V6iIkXaKyjQQgihq42Toa8T6tkW84zuJNGBDWYwhO8SRH00h4gIGWyExxpzyvXrQsRwbcWFmQynYQrmtbZFlqy17FZLXSPhrb6EtTmi2m84jlFn3ITjbQmQC/Sayh7gFcdwdFrnWnbeMP8UX+bgkVAh5sEu5sKGiE2/qoJ+iWLdmbBi3PGUpKlMH7eUYYd9xwSpNGgFOXL++X2LslqYsTpaaSpNWmW21B4ktV4rBrv0gcCkmaiyvwW7wcDZB/sFa5fg62/yyfv2tBp77kZYTLiCCpLp0G1DJFFNtXppasXSBKjRoaGmJvdIA5VGrfYBB9jz+CdALvMBMt6jNoXI2I3zNcGCSZ73YFgLb0Yhzw4IpaIKOctSnY9QBkPZGqM/6y3q12ZkDzd+PG6BThWfJmawRmU151g/ce6b7jyBeyF9bFDWT5U0U0FpCf2c18K+ybUa1j/8llcQJkUewB8/RqX9V4a5ozjox8JWOvgt9l9BzxJP4qr/W+pLMOupzeUdjWlgbX6DXWM8K+AP13Rjkvxp5a4zldyxKs7EM6YrWZ9RICkyvpG7FwbYqk7ZDVfdNmlZxSCZa1zJdt4OVMXb+uu+60BC3/kjhIHSgq4dWHzR8FBYSFUuTXpo1HhnGuFTd4SsfQ0FTGyC1qOduoyc1vCzmaHdyGXWzd3bMMyrDd3qYxxHkiBG3dWiEV9FEu2OweFWxwagloBOkWzHZS+GlKGvs4cjQLzUFefy0Kdbqzg0nUCWFc6AtGM/ELMg7YHrczD7gzXdhPLxc5QOz2wQfW1ZRxnWrNBbh5Sx790KeEve4h/OP5v9g6ERm5LJvP3hRL9A+lJQSTVXkcNxVSdqaem70HkZiVvkRsOtgXwLS1A7soDKnqEG7KXE9tTxnUnCe6LCQBz5G1GerrOTIHN+LySj43y6keYe9AvCtYULAdQvgEc6G+0dfQcDNq8K2OTOIAxnTlraLPrAPT2tfaHZUMTmnpROle0ujYlmwEf+VqoWR+T7qq6eBkBiWfFO9vwSjM+cI++hSsI3N2HMBy8+Pg466g2MvjE5fcYnQ6p5JcV+0xioGkLMhggXzCP8FkjWuUkxlguEjy9qD4XqRzDayDePXX7SMTp8r32YdGLF96fw+GGoGj+mLv25h3e1iYDxVDAdQrfn5h67J1V6Bvs3eS4hOtICu+iKbJyVaNQV16KI1WkPGBqcltigdt91VDa01N8zxGQrtsMnonaduvis3oww3j8IQTiPnWK58SVmZ3uC0VGl7Wd/8tALvLX8ju1/X4U4FjrDx+1mohKKZR/Fp0o5gZIVLLXa/1gxJF2hZBAaazW21t9vU3Aqg0/1oiOW4UlIo1pnK/MuNSSFDs0TVaKdKNyjrnBlrCrCwlqrKoRs+ewXaeNitlVkPH6dFbHdUPIg0/n2xXOgaVBMBm9y0qGayFm+qYSqdWSZQJlrLZd7oK3qCILvBjQ6jHJwwTTm7l+J6mlMGMtyRv0lXmy3qIsWjEUepfJDg6YTSJ5XIWZgSHL3K2C9olQ++gDw/jiM4LuFcL90mVoo8W/Uw+xtDmqRz6PefcLiwlxKOnf17q325SfTWFcypF4xh3ZO8jGa68xSRRBwc2lH21ygVvr0MAVxDV8ETU1LEJkQBncQntd2X8fIIV5K/7wVbs9qRKcNbCLu8TcrHwxcr6HMJB1VVHVN7Bm+F8/zRrIaenLtFhZQiT7/3k1s6hRodbhVtmnDOgzLU0WEAxIDbXLjorFS1wJxqi3Up3FVmxTW3rMJcOk39ws4Rx/R6E7uCb7+6R0ajJYVnQDCxvSQZQ362IUitPy+VDW0wRd+onw8K6NFFBbbsgfjKkkGAo0ihvYSBD1B9VE3KCNrEc4SuVncVA/uyfarLgxnxkyEcyZLi0L1lJ3JxCUZ0ShZ4JuEkRwS6730886csa7ZZLYT50QKFpDIYe2D6+gK/f3aVdEnPw9rhci2XYqjyTvxMJ12wS9oHQIhzgkK3y3w3poZeN77npzuuLG20ALLdsgokOlIqG6ic3XXcVno4hx8+6JVQq6JhckX5NvG4pZqr7xfQcRz5P3LoUkJNFdXcX/V0lPa9SVmLiSi/otlycDDtm4Ixy1EZx4GqsT4JFu7A35LlabWAy2z3e7GiRTpFrGor0bCg1Qb9pSD0xUQ946bY4CBCu0CRlHR/HYFMsnAb7ICuI9ShKkx2xDxqzd9tF/xAWRh3sqehbhcDmAroOXFE8v0HL/EB0oQqNV1ZgY6EyZcqsmo8ZeCLNaYnn7S1QFA9naTFZgtNwGZblS2a4BAR2+yRuMz3pzY4M5yW4Y6ofKbAxBcUmX4HeV/cwUGAIRJI0OvvpCTlo/fbfKAfva4U2QB4AyGNDU+M3Z30RAbcPL6a5/tZ2+CpBPQbyOhQyVIbcTzmzD/Gn83d+jEKtryQhKdg6pWvpoNsXZ8yxXmUEIQIidLX6ZrAOq0Nev1QlvMRzFDE7pm1DFljVI08YtJrZAoLJ4hxStvm/Z1xoektgjBXgCdWKSEud/4vTTW4gvtEsGDTLPpqJ4W7y/NishTftVRYLm/pYOOCO5IRHuFsv4QFcuJDdoXPtMbHB0y2s99rvb+vBMv8p0m2+IWwwHeLnOqNS5Me+oEOnTn2qynTu3Yw+RsHlBrC8Zz6sylnSMNLCSTJ99iPVHSuBKte3vlksXx31nxqSu74jLDLxEM5DP3AJs16EEJi2CVKcJQ9aNkZ1p6jGpk9Mhy/oqCBBR5vMQseXvC/DtWhCMVIqw7hz4id34Zq9KIYDxnVADpHpVtvInpeLYi1gesFBtf62folbpE82o6lg1ZjQsz3aoTUA83JHsY4GQZ4J6+wRcGwsl0lw+SRi+gCi1al/XvHuQndAqYPqBdSo6/PuvESNSvOfFXWb/KvcbXnyR5Di2Ql3yg4N/46cM7iukvSiJlJO9/MBAzlW0AajeUOLRfwZLAjaMVxXzxK5U19lHMshW65E0cUiJhzvmIaYc6pLNxjMTvmYSLVjjS+tjKVTLfpljfPdEcmHJtPJEEr2COJqBT2EC0UYqwGoS0XinWBbZO5fO5Xl7EPYEtTTQitzwftDdTYgZ6kbDBMXNUOOSvMGKz8lPHBnhIJygQuolz/CZpOG5NSoBdcpjbbPPZmSi3D0I1YK/sbWb/JNIPnUSzImdM5BQYmjvln7sLK5BHFefVmbZbg8KLBGuUbbskU+9SFHCuqdfMVak0W/bDO0xK37LLVL6sPKHNwy2GK7PVPhIWwMxApXWv4OqWy7+4Zyd8HpQFnzWle61b/JXcpR+sLqQ1aa2cAEycGisVX2FMxrus0OAufwkypB3roLtEGqZVJfchfWHTOHO5Gq/dzBettthM1WVj/dpp06gMvtgBVX/o5Qbi6RblkWqybcORLjsPdJN6MPeDKkGzGIzXYfxde4XIatxWYn/+Q42eLiMPgNxCwpqDM2hYSe/HW9nboZ7kYzdq/aU5LvExjCApgkhl+yyYr1lCo0VHGd3a7rgnH1HgRQk47c9xxp6jIf8VhHg+icOiyYPqwDKT5LiFhgSJQqaW2dEtcFZ+JQrdxOLn9cCQfosXz8p4RJd8aijMJdWoIGlyulvaMclabSXXYN69D3juloI9tlVvJtNJcBfaLDV6P1HJBgb1x2pMDm2WBJ84h7RvDLMupparLb4rOs48ilBViTrpnRKbl9Ea5rUJzn6pJHLK02XlKeZ4y/OlsOGxDTC133xpFENbLr5atH5aNwKWYeopw+37DEtfy4iCeWgKJpmnmeQ1ZjbRJoew8/bwR5A37t8NHJOErj9KEHQehWgV0s4DnvMKD2ewvFIbnTp5VWNwTOhvrMmaxbi4a7Xl54Uz65LcHvG2P06tnewjXthvFlpwy7G8mnrVaGNf9XOxca77qPcNTKlNmnJrxnllOa9HPa8chJLjbNpiEtDShj0H69Qnc8kHrOJJj5qsovZ2sjc3LmqNmLP/3RkqxYspj48IBhpnU/oyvIVsMeKmbyXplZ/13wnDebgLAlzzlvViJ10ZHUmXUc7fWSTK5/Qr9nGwX70Qm2yTsW+rWvppz3nK3h2di6syhghnVKuqXbaT3W2OhEfM7v7Qvhn/Qc7Ou1fm3ih40ffPH3/wNQSwMEFAACAAgAEXTDRuUMJF1NAAAAawAAABsAAAB1bml2ZXJzYWwvdW5pdmVyc2FsLnBuZy54bWyzsa/IzVEoSy0qzszPs1Uy1DNQsrfj5bIpKEoty0wtV6gAihnpGUCAkkKlrZIJErc8M6UkA6jCwMQSIZiRmpmeUWKrZG5hDhfUB5oJAFBLAQIAABQAAgAIAExyrkTOggk37AIAAIgIAAAUAAAAAAAAAAEAAAAAAAAAAAB1bml2ZXJzYWwvcGxheWVyLnhtbFBLAQIAABQAAgAIABF0w0Z/8l/5pysAAAZYAAAXAAAAAAAAAAAAAAAAAB4DAAB1bml2ZXJzYWwvdW5pdmVyc2FsLnBuZ1BLAQIAABQAAgAIABF0w0blDCRdTQAAAGsAAAAbAAAAAAAAAAEAAAAAAPouAAB1bml2ZXJzYWwvdW5pdmVyc2FsLnBuZy54bWxQSwUGAAAAAAMAAwDQAAAAgC8AAAAA"/>
  <p:tag name="ISPRING_PRESENTATION_TITLE" val="Essay Plan, Essay structure and Critical thinking"/>
  <p:tag name="ISPRING_RESOURCE_PATHS_HASH_PRESENTER" val="3380653ed7bf289233ec1d8624c74427fcf8916"/>
  <p:tag name="ARTICULATE_PROJECT_OPEN" val="0"/>
  <p:tag name="ISPRING_SCREEN_RECS_UPDATED" val="C:\Users\loniea\Dropbox\7. EASS Div\ELILT project\STILL TO DO\POLI\POLI1008 Governance and Citizenship In Australia\2016\Essay Plan, Essay Writing, Critical Thinking\Essay Plan, Essay structure and Critical thinking"/>
  <p:tag name="ISPRING_RESOURCE_FOLDER" val="C:\Users\loniea\Dropbox\7. EASS Div\ELILT project\STILL TO DO\POLI\POLI1008 Governance and Citizenship In Australia\2016\Essay Plan, Essay Writing, Critical Thinking\Essay Plan, Essay structure and Critical thinking"/>
  <p:tag name="ISPRING_PRESENTATION_PATH" val="C:\Users\loniea\Dropbox\7. EASS Div\ELILT project\STILL TO DO\POLI\POLI1008 Governance and Citizenship In Australia\2016\Essay Plan, Essay Writing, Critical Thinking\Essay Plan, Essay structure and Critical thinking.pptx"/>
  <p:tag name="FLASHSPRING_ZOOM_TAG" val="52"/>
  <p:tag name="ISPRING_PRESENTATION_INFO_2" val="&lt;?xml version=&quot;1.0&quot; encoding=&quot;UTF-8&quot; standalone=&quot;no&quot; ?&gt;&#10;&lt;presentation2&gt;&#10;&#10;  &lt;slides&gt;&#10;    &lt;slide id=&quot;{F491A6EC-B890-4B0F-B9CB-92B0EF6934D7}&quot; pptId=&quot;261&quot;/&gt;&#10;    &lt;slide id=&quot;{B7C4ED74-A037-457D-9463-9D031249F1B6}&quot; pptId=&quot;318&quot;/&gt;&#10;    &lt;slide id=&quot;{26FF36CD-DE95-4677-B3DF-912157745FC6}&quot; pptId=&quot;314&quot;/&gt;&#10;    &lt;slide id=&quot;{B6CF5231-7EC7-49DB-B0DB-027C41CE7536}&quot; pptId=&quot;315&quot;/&gt;&#10;    &lt;slide id=&quot;{6ACC25D8-7569-4803-A713-B4CFA6F3471B}&quot; pptId=&quot;327&quot;/&gt;&#10;    &lt;slide id=&quot;{B717C603-6AAA-48D1-9053-325C7F1A6170}&quot; pptId=&quot;320&quot;/&gt;&#10;    &lt;slide id=&quot;{682953D1-7467-4DB9-89A1-947459409B3C}&quot; pptId=&quot;321&quot;/&gt;&#10;    &lt;slide id=&quot;{5F950C11-A034-4DFA-B29B-D2939E6B5999}&quot; pptId=&quot;322&quot;/&gt;&#10;    &lt;slide id=&quot;{55AEB67F-C795-4380-A065-8CBBE95D78B5}&quot; pptId=&quot;323&quot;/&gt;&#10;    &lt;slide id=&quot;{7FF4E24E-B18D-4A2B-82AB-21859693FAD9}&quot; pptId=&quot;326&quot;/&gt;&#10;    &lt;slide id=&quot;{EFF27FD2-48B1-4E68-8A10-7FD8149FF428}&quot; pptId=&quot;324&quot;/&gt;&#10;  &lt;/slides&gt;&#10;&#10;  &lt;narration&gt;&#10;    &lt;audioTracks&gt;&#10;      &lt;audioTrack muted=&quot;false&quot; name=&quot;audio3&quot; resource=&quot;4700eb72&quot; slideId=&quot;{F491A6EC-B890-4B0F-B9CB-92B0EF6934D7}&quot; startTime=&quot;0&quot; stepIndex=&quot;0&quot; volume=&quot;1&quot;&gt;&#10;        &lt;audio channels=&quot;2&quot; format=&quot;s16&quot; sampleRate=&quot;44100&quot;/&gt;&#10;      &lt;/audioTrack&gt;&#10;      &lt;audioTrack muted=&quot;false&quot; name=&quot;audio4&quot; resource=&quot;f254712a&quot; slideId=&quot;{B7C4ED74-A037-457D-9463-9D031249F1B6}&quot; startTime=&quot;0&quot; stepIndex=&quot;0&quot; volume=&quot;1&quot;&gt;&#10;        &lt;audio channels=&quot;2&quot; format=&quot;s16&quot; sampleRate=&quot;44100&quot;/&gt;&#10;      &lt;/audioTrack&gt;&#10;      &lt;audioTrack muted=&quot;false&quot; name=&quot;audio6&quot; resource=&quot;132afdee&quot; slideId=&quot;{26FF36CD-DE95-4677-B3DF-912157745FC6}&quot; startTime=&quot;0&quot; stepIndex=&quot;0&quot; volume=&quot;1&quot;&gt;&#10;        &lt;audio channels=&quot;2&quot; format=&quot;s16&quot; sampleRate=&quot;44100&quot;/&gt;&#10;      &lt;/audioTrack&gt;&#10;      &lt;audioTrack muted=&quot;false&quot; name=&quot;audio11&quot; resource=&quot;654ef141&quot; slideId=&quot;{B6CF5231-7EC7-49DB-B0DB-027C41CE7536}&quot; startTime=&quot;0&quot; stepIndex=&quot;0&quot; volume=&quot;1&quot;&gt;&#10;        &lt;audio channels=&quot;2&quot; format=&quot;s16&quot; sampleRate=&quot;44100&quot;/&gt;&#10;      &lt;/audioTrack&gt;&#10;      &lt;audioTrack muted=&quot;false&quot; name=&quot;audio15&quot; resource=&quot;0f265ab8&quot; slideId=&quot;{6ACC25D8-7569-4803-A713-B4CFA6F3471B}&quot; startTime=&quot;0&quot; stepIndex=&quot;0&quot; volume=&quot;1&quot;&gt;&#10;        &lt;audio channels=&quot;2&quot; format=&quot;s16&quot; sampleRate=&quot;44100&quot;/&gt;&#10;      &lt;/audioTrack&gt;&#10;      &lt;audioTrack muted=&quot;false&quot; name=&quot;audio22&quot; resource=&quot;e9e07ca4&quot; slideId=&quot;{B717C603-6AAA-48D1-9053-325C7F1A6170}&quot; startTime=&quot;0&quot; stepIndex=&quot;0&quot; volume=&quot;1&quot;&gt;&#10;        &lt;audio channels=&quot;2&quot; format=&quot;s16&quot; sampleRate=&quot;44100&quot;/&gt;&#10;      &lt;/audioTrack&gt;&#10;      &lt;audioTrack muted=&quot;false&quot; name=&quot;audio24&quot; resource=&quot;06022eb4&quot; slideId=&quot;{682953D1-7467-4DB9-89A1-947459409B3C}&quot; startTime=&quot;0&quot; stepIndex=&quot;0&quot; volume=&quot;1&quot;&gt;&#10;        &lt;audio channels=&quot;2&quot; format=&quot;s16&quot; sampleRate=&quot;44100&quot;/&gt;&#10;      &lt;/audioTrack&gt;&#10;      &lt;audioTrack muted=&quot;false&quot; name=&quot;audio25&quot; resource=&quot;555ea39f&quot; slideId=&quot;{5F950C11-A034-4DFA-B29B-D2939E6B5999}&quot; startTime=&quot;0&quot; stepIndex=&quot;0&quot; volume=&quot;1&quot;&gt;&#10;        &lt;audio channels=&quot;2&quot; format=&quot;s16&quot; sampleRate=&quot;44100&quot;/&gt;&#10;      &lt;/audioTrack&gt;&#10;      &lt;audioTrack muted=&quot;false&quot; name=&quot;audio28&quot; resource=&quot;8d38c2a6&quot; slideId=&quot;{55AEB67F-C795-4380-A065-8CBBE95D78B5}&quot; startTime=&quot;0&quot; stepIndex=&quot;0&quot; volume=&quot;1&quot;&gt;&#10;        &lt;audio channels=&quot;2&quot; format=&quot;s16&quot; sampleRate=&quot;44100&quot;/&gt;&#10;      &lt;/audioTrack&gt;&#10;      &lt;audioTrack muted=&quot;false&quot; name=&quot;audio33&quot; resource=&quot;6e465d57&quot; slideId=&quot;{7FF4E24E-B18D-4A2B-82AB-21859693FAD9}&quot; startTime=&quot;0&quot; stepIndex=&quot;0&quot; volume=&quot;1&quot;&gt;&#10;        &lt;audio channels=&quot;2&quot; format=&quot;s16&quot; sampleRate=&quot;44100&quot;/&gt;&#10;      &lt;/audioTrack&gt;&#10;      &lt;audioTrack muted=&quot;false&quot; name=&quot;audio35&quot; resource=&quot;1500d7e3&quot; slideId=&quot;{EFF27FD2-48B1-4E68-8A10-7FD8149FF428}&quot; startTime=&quot;0&quot; stepIndex=&quot;0&quot; volume=&quot;1&quot;&gt;&#10;        &lt;audio channels=&quot;2&quot; format=&quot;s16&quot; sampleRate=&quot;44100&quot;/&gt;&#10;      &lt;/audioTrack&gt;&#10;    &lt;/audioTracks&gt;&#10;    &lt;videoTracks/&gt;&#10;  &lt;/narration&gt;&#10;&#10;&lt;/presentation2&gt;&#10;"/>
  <p:tag name="ISPRING_SCORM_ENDPOINT" val="&lt;endpoint&gt;&lt;enable&gt;0&lt;/enable&gt;&lt;lrs&gt;http://&lt;/lrs&gt;&lt;auth&gt;0&lt;/auth&gt;&lt;login&gt;&lt;/login&gt;&lt;password&gt;&lt;/password&gt;&lt;key&gt;&lt;/key&gt;&lt;name&gt;&lt;/name&gt;&lt;email&gt;&lt;/email&gt;&lt;/endpoint&gt;&#10;"/>
  <p:tag name="ISPRINGCLOUDFOLDERPATH" val="Repository"/>
  <p:tag name="ISPRING_OUTPUT_FOLDER" val="C:\Users\loniea\Dropbox\7. EASS Div\ELILT project\STILL TO DO\POLI\POLI1008 Governance and Citizenship In Australia\2016\Essay Plan, Essay Writing, Critical Thinking"/>
  <p:tag name="ISPRING_FIRST_PUBLISH" val="1"/>
  <p:tag name="ARTICULATE_SLIDE_COUNT" val="11"/>
</p:tagLst>
</file>

<file path=ppt/tags/tag10.xml><?xml version="1.0" encoding="utf-8"?>
<p:tagLst xmlns:a="http://schemas.openxmlformats.org/drawingml/2006/main" xmlns:r="http://schemas.openxmlformats.org/officeDocument/2006/relationships" xmlns:p="http://schemas.openxmlformats.org/presentationml/2006/main">
  <p:tag name="ISPRING_SLIDE_ID" val="{89FA1EF8-809C-47AD-AB87-8FD0BAC84BEB}"/>
  <p:tag name="GENSWF_ADVANCE_TIME" val="29.9"/>
  <p:tag name="TIMING" val="|7.133|1.08|1.135"/>
  <p:tag name="ISPRING_CUSTOM_TIMING_USED" val="1"/>
  <p:tag name="ISPRING_SLIDE_ID_2" val="{55AEB67F-C795-4380-A065-8CBBE95D78B5}"/>
</p:tagLst>
</file>

<file path=ppt/tags/tag11.xml><?xml version="1.0" encoding="utf-8"?>
<p:tagLst xmlns:a="http://schemas.openxmlformats.org/drawingml/2006/main" xmlns:r="http://schemas.openxmlformats.org/officeDocument/2006/relationships" xmlns:p="http://schemas.openxmlformats.org/presentationml/2006/main">
  <p:tag name="ISPRING_SLIDE_ID" val="{CB537145-8A51-4A89-96EE-13538D407DA4}"/>
  <p:tag name="GENSWF_ADVANCE_TIME" val="69.1"/>
  <p:tag name="TIMING" val="|26.295"/>
  <p:tag name="ISPRING_CUSTOM_TIMING_USED" val="1"/>
  <p:tag name="ISPRING_SLIDE_ID_2" val="{7FF4E24E-B18D-4A2B-82AB-21859693FAD9}"/>
</p:tagLst>
</file>

<file path=ppt/tags/tag12.xml><?xml version="1.0" encoding="utf-8"?>
<p:tagLst xmlns:a="http://schemas.openxmlformats.org/drawingml/2006/main" xmlns:r="http://schemas.openxmlformats.org/officeDocument/2006/relationships" xmlns:p="http://schemas.openxmlformats.org/presentationml/2006/main">
  <p:tag name="ISPRING_SLIDE_ID" val="{DFB25579-B96C-44AA-9D97-C2BF62F95B9D}"/>
  <p:tag name="GENSWF_ADVANCE_TIME" val="82.8"/>
  <p:tag name="TIMING" val="|50.507|8.08|4.273|1.78|4.819|3.187|3.568"/>
  <p:tag name="ISPRING_CUSTOM_TIMING_USED" val="1"/>
  <p:tag name="ISPRING_SLIDE_ID_2" val="{EFF27FD2-48B1-4E68-8A10-7FD8149FF428}"/>
</p:tagLst>
</file>

<file path=ppt/tags/tag2.xml><?xml version="1.0" encoding="utf-8"?>
<p:tagLst xmlns:a="http://schemas.openxmlformats.org/drawingml/2006/main" xmlns:r="http://schemas.openxmlformats.org/officeDocument/2006/relationships" xmlns:p="http://schemas.openxmlformats.org/presentationml/2006/main">
  <p:tag name="ISPRING_SLIDE_ID" val="{CDBEAA37-9E99-42DB-900B-49945DA09F7F}"/>
  <p:tag name="GENSWF_ADVANCE_TIME" val="29.2"/>
  <p:tag name="ISPRING_CUSTOM_TIMING_USED" val="1"/>
  <p:tag name="ISPRING_SLIDE_ID_2" val="{F491A6EC-B890-4B0F-B9CB-92B0EF6934D7}"/>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ISPRING_SLIDE_ID" val="{C4EAABE8-E7EB-426A-8A42-FEA38C4D7C32}"/>
  <p:tag name="GENSWF_ADVANCE_TIME" val="5"/>
  <p:tag name="ISPRING_CUSTOM_TIMING_USED" val="1"/>
  <p:tag name="ISPRING_SLIDE_ID_2" val="{B7C4ED74-A037-457D-9463-9D031249F1B6}"/>
</p:tagLst>
</file>

<file path=ppt/tags/tag4.xml><?xml version="1.0" encoding="utf-8"?>
<p:tagLst xmlns:a="http://schemas.openxmlformats.org/drawingml/2006/main" xmlns:r="http://schemas.openxmlformats.org/officeDocument/2006/relationships" xmlns:p="http://schemas.openxmlformats.org/presentationml/2006/main">
  <p:tag name="ISPRING_SLIDE_ID" val="{13E6EB10-EBC6-42E0-96C8-8748BA67433D}"/>
  <p:tag name="GENSWF_ADVANCE_TIME" val="111.1"/>
  <p:tag name="TIMING" val="|15.018|8.142|12.576|35.304|24.571|9.548"/>
  <p:tag name="ISPRING_CUSTOM_TIMING_USED" val="1"/>
  <p:tag name="ISPRING_SLIDE_ID_2" val="{26FF36CD-DE95-4677-B3DF-912157745FC6}"/>
</p:tagLst>
</file>

<file path=ppt/tags/tag5.xml><?xml version="1.0" encoding="utf-8"?>
<p:tagLst xmlns:a="http://schemas.openxmlformats.org/drawingml/2006/main" xmlns:r="http://schemas.openxmlformats.org/officeDocument/2006/relationships" xmlns:p="http://schemas.openxmlformats.org/presentationml/2006/main">
  <p:tag name="ISPRING_SLIDE_ID" val="{484BC5C3-2C68-4D45-AF54-9D700A8378CE}"/>
  <p:tag name="TIMING" val="|17.862|5.693|6.98|6.284"/>
  <p:tag name="ISPRING_CUSTOM_TIMING_USED" val="1"/>
  <p:tag name="ISPRING_SLIDE_ID_2" val="{B6CF5231-7EC7-49DB-B0DB-027C41CE7536}"/>
  <p:tag name="GENSWF_ADVANCE_TIME" val="45.059"/>
</p:tagLst>
</file>

<file path=ppt/tags/tag6.xml><?xml version="1.0" encoding="utf-8"?>
<p:tagLst xmlns:a="http://schemas.openxmlformats.org/drawingml/2006/main" xmlns:r="http://schemas.openxmlformats.org/officeDocument/2006/relationships" xmlns:p="http://schemas.openxmlformats.org/presentationml/2006/main">
  <p:tag name="ISPRING_SLIDE_ID" val="{89992836-DC7C-4326-9B3C-512019AF5E7A}"/>
  <p:tag name="GENSWF_ADVANCE_TIME" val="92"/>
  <p:tag name="TIMING" val="|9.924|16.335|27.036|14.415"/>
  <p:tag name="ISPRING_CUSTOM_TIMING_USED" val="1"/>
  <p:tag name="ISPRING_SLIDE_ID_2" val="{6ACC25D8-7569-4803-A713-B4CFA6F3471B}"/>
</p:tagLst>
</file>

<file path=ppt/tags/tag7.xml><?xml version="1.0" encoding="utf-8"?>
<p:tagLst xmlns:a="http://schemas.openxmlformats.org/drawingml/2006/main" xmlns:r="http://schemas.openxmlformats.org/officeDocument/2006/relationships" xmlns:p="http://schemas.openxmlformats.org/presentationml/2006/main">
  <p:tag name="ISPRING_SLIDE_ID" val="{4A09EEBD-99B5-4E9A-9FFA-29A51E5E135D}"/>
  <p:tag name="GENSWF_ADVANCE_TIME" val="133.1"/>
  <p:tag name="TIMING" val="|13.754|22.183|51.03"/>
  <p:tag name="ISPRING_CUSTOM_TIMING_USED" val="1"/>
  <p:tag name="ISPRING_SLIDE_ID_2" val="{B717C603-6AAA-48D1-9053-325C7F1A6170}"/>
</p:tagLst>
</file>

<file path=ppt/tags/tag8.xml><?xml version="1.0" encoding="utf-8"?>
<p:tagLst xmlns:a="http://schemas.openxmlformats.org/drawingml/2006/main" xmlns:r="http://schemas.openxmlformats.org/officeDocument/2006/relationships" xmlns:p="http://schemas.openxmlformats.org/presentationml/2006/main">
  <p:tag name="ISPRING_SLIDE_ID" val="{A358867E-3F26-4860-A1BA-C235AC61E18A}"/>
  <p:tag name="GENSWF_ADVANCE_TIME" val="14.7"/>
  <p:tag name="TIMING" val="|8.82|1.123|1.186|1.247"/>
  <p:tag name="ISPRING_CUSTOM_TIMING_USED" val="1"/>
  <p:tag name="ISPRING_SLIDE_ID_2" val="{682953D1-7467-4DB9-89A1-947459409B3C}"/>
</p:tagLst>
</file>

<file path=ppt/tags/tag9.xml><?xml version="1.0" encoding="utf-8"?>
<p:tagLst xmlns:a="http://schemas.openxmlformats.org/drawingml/2006/main" xmlns:r="http://schemas.openxmlformats.org/officeDocument/2006/relationships" xmlns:p="http://schemas.openxmlformats.org/presentationml/2006/main">
  <p:tag name="ISPRING_SLIDE_ID" val="{5996802D-AE9C-408C-A0A2-2FFD64946FC5}"/>
  <p:tag name="GENSWF_ADVANCE_TIME" val="10.084"/>
  <p:tag name="TIMING" val="|6.227|1.076|1.154"/>
  <p:tag name="ISPRING_CUSTOM_TIMING_USED" val="1"/>
  <p:tag name="ISPRING_SLIDE_ID_2" val="{5F950C11-A034-4DFA-B29B-D2939E6B5999}"/>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5504</TotalTime>
  <Words>2919</Words>
  <Application>Microsoft Office PowerPoint</Application>
  <PresentationFormat>On-screen Show (4:3)</PresentationFormat>
  <Paragraphs>148</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Blank Presentation</vt:lpstr>
      <vt:lpstr>POLI1008: Governance and Citizenship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Essay Plan, Essay structure and Critical thinking</dc:title>
  <dc:creator>Edmund Boey</dc:creator>
  <cp:lastModifiedBy>Anne Lonie</cp:lastModifiedBy>
  <cp:revision>337</cp:revision>
  <cp:lastPrinted>2015-06-03T23:16:48Z</cp:lastPrinted>
  <dcterms:created xsi:type="dcterms:W3CDTF">2012-06-21T06:49:01Z</dcterms:created>
  <dcterms:modified xsi:type="dcterms:W3CDTF">2019-06-27T00:09:38Z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51E6E5F8-8D3A-4391-9734-D039A23F794A</vt:lpwstr>
  </property>
  <property fmtid="{D5CDD505-2E9C-101B-9397-08002B2CF9AE}" pid="3" name="ArticulatePath">
    <vt:lpwstr>Essay Plan, Essay structure and Critical thinking</vt:lpwstr>
  </property>
</Properties>
</file>