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1" r:id="rId2"/>
    <p:sldId id="319" r:id="rId3"/>
    <p:sldId id="333" r:id="rId4"/>
    <p:sldId id="331" r:id="rId5"/>
    <p:sldId id="325" r:id="rId6"/>
    <p:sldId id="326" r:id="rId7"/>
    <p:sldId id="328" r:id="rId8"/>
    <p:sldId id="335" r:id="rId9"/>
  </p:sldIdLst>
  <p:sldSz cx="9144000" cy="6858000" type="screen4x3"/>
  <p:notesSz cx="6858000" cy="9144000"/>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0"/>
    <a:srgbClr val="F1E7FD"/>
    <a:srgbClr val="D8D4F8"/>
    <a:srgbClr val="CBEEFD"/>
    <a:srgbClr val="CCCCFC"/>
    <a:srgbClr val="FAA8B0"/>
    <a:srgbClr val="A2BFF8"/>
    <a:srgbClr val="F8D184"/>
    <a:srgbClr val="FDCFEE"/>
    <a:srgbClr val="C0E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6328" autoAdjust="0"/>
  </p:normalViewPr>
  <p:slideViewPr>
    <p:cSldViewPr snapToGrid="0">
      <p:cViewPr varScale="1">
        <p:scale>
          <a:sx n="76" d="100"/>
          <a:sy n="76" d="100"/>
        </p:scale>
        <p:origin x="1642" y="53"/>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smtClean="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b="1" dirty="0" smtClean="0"/>
              <a:t>Slide 1: Introduction</a:t>
            </a:r>
          </a:p>
          <a:p>
            <a:pPr eaLnBrk="1" hangingPunct="1"/>
            <a:r>
              <a:rPr lang="en-US" dirty="0" smtClean="0"/>
              <a:t>This is a presentation on writing the essay plan </a:t>
            </a:r>
            <a:r>
              <a:rPr lang="en-US" baseline="0" dirty="0" smtClean="0"/>
              <a:t>for Assessment 1. The presentation attempts to provide some strategies that may be useful for your task completion and illustrate some good and bad examples of the essay plan. The examples shared in this presentation are samples only and have been used to demonstrate what your tutors would generally perceive as meeting the task requirements. You do not have to produce exact replicas of the good examples or use the strategies identified in this presentation. However, you do need to demonstrate all the required characteristics in order to obtain good grades.</a:t>
            </a:r>
            <a:endParaRPr lang="en-US" dirty="0" smtClean="0"/>
          </a:p>
        </p:txBody>
      </p:sp>
    </p:spTree>
    <p:extLst>
      <p:ext uri="{BB962C8B-B14F-4D97-AF65-F5344CB8AC3E}">
        <p14:creationId xmlns:p14="http://schemas.microsoft.com/office/powerpoint/2010/main" val="5588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2: The</a:t>
            </a:r>
            <a:r>
              <a:rPr lang="en-AU" b="1" baseline="0" dirty="0" smtClean="0"/>
              <a:t> task</a:t>
            </a:r>
            <a:endParaRPr lang="en-AU" b="1" dirty="0" smtClean="0"/>
          </a:p>
          <a:p>
            <a:r>
              <a:rPr lang="en-AU" dirty="0" smtClean="0"/>
              <a:t>You are required to write an essay plan for this assessment</a:t>
            </a:r>
            <a:r>
              <a:rPr lang="en-AU" baseline="0" dirty="0" smtClean="0"/>
              <a:t> task. The essay plan should be approximately 800 words and include</a:t>
            </a:r>
            <a:r>
              <a:rPr lang="en-AU" dirty="0" smtClean="0"/>
              <a:t> an introduction,</a:t>
            </a:r>
            <a:r>
              <a:rPr lang="en-AU" baseline="0" dirty="0" smtClean="0"/>
              <a:t> the body and in-text citation as well as the reference list. You can only write your essay plan once you have done your reading and obtained an understanding about the debates and discussions about the topic that you have chosen. You need to tell a logical story about the topic with evidence from your reading. Do not just quote what others are saying about the topic. You need to read widely and critically and make interpretations for yourself. Write an introduction to introduce the key arguments of the essay to your reader. Do not just repeat the question. Specify what you will be addressing. Continue by writing the topic sentence or the key idea of each paragraph that will be expanded in the essay, which you will be writing for Assessment 2. Make sure that the ideas progress logically and don’t forget to cite the sources where your ideas have come from. Use the APA 6</a:t>
            </a:r>
            <a:r>
              <a:rPr lang="en-AU" baseline="30000" dirty="0" smtClean="0"/>
              <a:t>th</a:t>
            </a:r>
            <a:r>
              <a:rPr lang="en-AU" baseline="0" dirty="0" smtClean="0"/>
              <a:t> edition referencing conventions for the in-text citation of your essay plan and the reference list which you will include at the end of the plan.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Arial" pitchFamily="-65" charset="0"/>
                <a:cs typeface="Arial" charset="0"/>
              </a:rPr>
              <a:t>Slide 3: Interpreting the task: An example</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The first thing you should do once you have chosen the topic is to identify the key words and phrases. This will help you locate the necessary resources for writing the essay. In the example provided on this slide, the following are important: ‘*explain, *psychological factors, *socio-cultural factors, *influence, *individual’s experience, and *pain as they form the crux of the question. Begin your reading to get a general understanding of what the debates are with regard to these concepts. Ask yourself the following questions: *‘What does the task require</a:t>
            </a:r>
            <a:r>
              <a:rPr lang="en-AU" sz="1200" kern="1200" baseline="0" dirty="0" smtClean="0">
                <a:solidFill>
                  <a:schemeClr val="tx1"/>
                </a:solidFill>
                <a:effectLst/>
                <a:latin typeface="Arial" charset="0"/>
                <a:ea typeface="Arial" pitchFamily="-65" charset="0"/>
                <a:cs typeface="Arial" charset="0"/>
              </a:rPr>
              <a:t> of me?</a:t>
            </a:r>
            <a:r>
              <a:rPr lang="en-AU" sz="1200" kern="1200" dirty="0" smtClean="0">
                <a:solidFill>
                  <a:schemeClr val="tx1"/>
                </a:solidFill>
                <a:effectLst/>
                <a:latin typeface="Arial" charset="0"/>
                <a:ea typeface="Arial" pitchFamily="-65" charset="0"/>
                <a:cs typeface="Arial" charset="0"/>
              </a:rPr>
              <a:t>’; ‘What does explain mean for this task?</a:t>
            </a:r>
            <a:r>
              <a:rPr lang="en-AU" sz="1200" kern="1200" baseline="0" dirty="0" smtClean="0">
                <a:solidFill>
                  <a:schemeClr val="tx1"/>
                </a:solidFill>
                <a:effectLst/>
                <a:latin typeface="Arial" charset="0"/>
                <a:ea typeface="Arial" pitchFamily="-65" charset="0"/>
                <a:cs typeface="Arial" charset="0"/>
              </a:rPr>
              <a:t>’; *’What are some of the psychological factors that refer to the topic?’ *’What are some of the socio-cultural factors that are related to this topic?’ *’How do these factors influence the experience of pain?’ *’Why do these factors influence an individual’s experience of pain?’ *’What are the implications of this for pain management?’, etc.</a:t>
            </a:r>
          </a:p>
          <a:p>
            <a:endParaRPr lang="en-AU" sz="1200" kern="1200" baseline="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Try and identify the issues that are discussed in your readings. This will help you to choose the three or four issues that you are required to address in your essay for Assessment 2. </a:t>
            </a:r>
          </a:p>
          <a:p>
            <a:endParaRPr lang="en-AU" sz="1200" kern="1200" dirty="0" smtClean="0">
              <a:solidFill>
                <a:schemeClr val="tx1"/>
              </a:solidFill>
              <a:effectLst/>
              <a:latin typeface="Arial" charset="0"/>
              <a:ea typeface="Arial" pitchFamily="-65" charset="0"/>
              <a:cs typeface="Arial" charset="0"/>
            </a:endParaRP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27036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4: The</a:t>
            </a:r>
            <a:r>
              <a:rPr lang="en-AU" b="1" baseline="0" dirty="0" smtClean="0"/>
              <a:t> processes involved</a:t>
            </a:r>
            <a:endParaRPr lang="en-AU" b="1" dirty="0" smtClean="0"/>
          </a:p>
          <a:p>
            <a:r>
              <a:rPr lang="en-AU" dirty="0" smtClean="0"/>
              <a:t>You can only come up with a good essay plan </a:t>
            </a:r>
            <a:r>
              <a:rPr lang="en-AU" baseline="0" dirty="0" smtClean="0"/>
              <a:t>*once you have done your reading and obtained an understanding about the debates and discussions about the topic that you have chosen. *You need to tell a logical story about the topic with evidence from your reading. Do not just quote what others are saying about the topic. You need to read widely and critically and make interpretations for yourself. *Write an introduction to introduce the key arguments of the essay to your reader. Do not just repeat the question. Specify what you will be addressing. *Continue by writing the topic sentence or the key idea of each paragraph that will be expanded in the essay. Make sure that the ideas progress logically and don’t forget to cite the sources where your ideas have come from. *Use the APA 6</a:t>
            </a:r>
            <a:r>
              <a:rPr lang="en-AU" baseline="30000" dirty="0" smtClean="0"/>
              <a:t>th</a:t>
            </a:r>
            <a:r>
              <a:rPr lang="en-AU" baseline="0" dirty="0" smtClean="0"/>
              <a:t> edition referencing conventions for the in-text citation of your essay plan and the reference list.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116722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5: Essay plan (one</a:t>
            </a:r>
            <a:r>
              <a:rPr lang="en-AU" b="1" baseline="0" dirty="0" smtClean="0"/>
              <a:t> possible strategy)</a:t>
            </a:r>
            <a:endParaRPr lang="en-AU" b="1" dirty="0" smtClean="0"/>
          </a:p>
          <a:p>
            <a:r>
              <a:rPr lang="en-AU" dirty="0" smtClean="0"/>
              <a:t>*One strategy you</a:t>
            </a:r>
            <a:r>
              <a:rPr lang="en-AU" baseline="0" dirty="0" smtClean="0"/>
              <a:t> could use to draw up your essay plan is to write the question in the middle of a large sheet of paper. *Then circle the key words or phrases in the question and draw a line from each of these. *Next, note the key points and ideas from your reading against the key words or phrases in the question. *</a:t>
            </a:r>
            <a:r>
              <a:rPr lang="en-AU" baseline="0" dirty="0" err="1" smtClean="0"/>
              <a:t>Finall,y</a:t>
            </a:r>
            <a:r>
              <a:rPr lang="en-AU" baseline="0" dirty="0" smtClean="0"/>
              <a:t> number the different sections of your rough plan in the order in which you think you will mention them in the essay. Transfer this to your essay plan. Don’t forget to record the bibliographic details of the sources from which you obtained your key points.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6: Essay plan1: Intro example (Good &amp;</a:t>
            </a:r>
            <a:r>
              <a:rPr lang="en-AU" b="1" baseline="0" dirty="0" smtClean="0"/>
              <a:t> Weak)</a:t>
            </a:r>
          </a:p>
          <a:p>
            <a:r>
              <a:rPr lang="en-AU" baseline="0" dirty="0" smtClean="0"/>
              <a:t>On this slide you will see two examples, a good and weak introduction for the example topic. Take a few moments to read the two examples. Can you see why the first introduction is better than the second one? *In the example of a good introduction, the writer introduces the topic and provides a brief background. This allows the reader to engage with the discussion. The writer also briefly highlights the issues related to the topic. You don’t have to state all the issues; one or two would be sufficient. Finally, the writer introduces the aim of the essay. Even a reader who does not know anything about the topic will be able to follow the logic of the discussion as the writer has clearly and succinctly introduced the context of the argument.</a:t>
            </a:r>
          </a:p>
          <a:p>
            <a:endParaRPr lang="en-AU" baseline="0" dirty="0" smtClean="0"/>
          </a:p>
          <a:p>
            <a:r>
              <a:rPr lang="en-AU" baseline="0" dirty="0" smtClean="0"/>
              <a:t>*In the weak example, all the writer has done is repeat the question. The reader is not able to engage with the topic as the writer has not provided them with a context.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7: Essay</a:t>
            </a:r>
            <a:r>
              <a:rPr lang="en-AU" b="1" baseline="0" dirty="0" smtClean="0"/>
              <a:t> plan : example of the body section</a:t>
            </a:r>
          </a:p>
          <a:p>
            <a:endParaRPr lang="en-AU" baseline="0" dirty="0" smtClean="0"/>
          </a:p>
          <a:p>
            <a:r>
              <a:rPr lang="en-AU" baseline="0" dirty="0" smtClean="0"/>
              <a:t>On this slide you can see the body section of the essay plan. Observe how the writer has provided the topic sentence introducing the main point of each of the paragraphs in their essay plan. *They have logically outlined the structure of the essay and cited their sources. If you read the topic sentences, you will realise that there is a clear progression of ideas beginning from the definition of pain to psychological factors. The writer then goes on to discuss the third main idea which is the socio-cultural factors that contribute to the level of pain. However, due to the limitation of space, that section has been left out of this presentation. You will also notice that the writer has not quoted or copied what they had found in their readings. Rather they have critically read and made interpretations for themselves and the reader. The writer will also provide a full reference list for all the sources they have cited in the body of their essay plan using the recommended referencing conventions.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Slide 8: Essay</a:t>
            </a:r>
            <a:r>
              <a:rPr lang="en-AU" b="1" baseline="0" dirty="0" smtClean="0"/>
              <a:t> plan : example reference list</a:t>
            </a:r>
          </a:p>
          <a:p>
            <a:endParaRPr lang="en-AU" baseline="0" dirty="0" smtClean="0"/>
          </a:p>
          <a:p>
            <a:r>
              <a:rPr lang="en-AU" baseline="0" dirty="0" smtClean="0"/>
              <a:t>On this slide you can see the reference list that adheres to the APA 6</a:t>
            </a:r>
            <a:r>
              <a:rPr lang="en-AU" baseline="30000" dirty="0" smtClean="0"/>
              <a:t>th</a:t>
            </a:r>
            <a:r>
              <a:rPr lang="en-AU" baseline="0" dirty="0" smtClean="0"/>
              <a:t> edition referencing conventions. The reference list only presents the references that have been cited in the body section of the essay plan. Make sure that you follow the conventions consistently.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901322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spTree>
    <p:extLst>
      <p:ext uri="{BB962C8B-B14F-4D97-AF65-F5344CB8AC3E}">
        <p14:creationId xmlns:p14="http://schemas.microsoft.com/office/powerpoint/2010/main" val="22555250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smtClean="0"/>
              <a:t>INSERT PICTURE</a:t>
            </a:r>
            <a:endParaRPr lang="en-AU" dirty="0"/>
          </a:p>
        </p:txBody>
      </p:sp>
    </p:spTree>
    <p:extLst>
      <p:ext uri="{BB962C8B-B14F-4D97-AF65-F5344CB8AC3E}">
        <p14:creationId xmlns:p14="http://schemas.microsoft.com/office/powerpoint/2010/main" val="1848636496"/>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4722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smtClean="0">
                <a:latin typeface="Calibri" panose="020F0502020204030204" pitchFamily="34" charset="0"/>
                <a:cs typeface="Calibri" panose="020F0502020204030204" pitchFamily="34" charset="0"/>
              </a:rPr>
              <a:t>BEHL1004 Psychology 1B</a:t>
            </a:r>
            <a:endParaRPr lang="en-US" dirty="0" smtClean="0"/>
          </a:p>
        </p:txBody>
      </p:sp>
      <p:sp>
        <p:nvSpPr>
          <p:cNvPr id="13315" name="Rectangle 3"/>
          <p:cNvSpPr>
            <a:spLocks noGrp="1" noChangeArrowheads="1"/>
          </p:cNvSpPr>
          <p:nvPr>
            <p:ph type="subTitle" sz="quarter" idx="1"/>
          </p:nvPr>
        </p:nvSpPr>
        <p:spPr>
          <a:xfrm>
            <a:off x="1440000" y="3868737"/>
            <a:ext cx="6019800" cy="1017588"/>
          </a:xfrm>
          <a:prstGeom prst="rect">
            <a:avLst/>
          </a:prstGeom>
          <a:noFill/>
        </p:spPr>
        <p:txBody>
          <a:bodyPr/>
          <a:lstStyle/>
          <a:p>
            <a:pPr eaLnBrk="1" hangingPunct="1"/>
            <a:r>
              <a:rPr lang="en-US" sz="2800" dirty="0" smtClean="0"/>
              <a:t>Essay Plan</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smtClean="0"/>
              <a:t>The task</a:t>
            </a:r>
            <a:endParaRPr lang="en-AU" altLang="en-US" dirty="0"/>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smtClean="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14" name="Text Box 6"/>
          <p:cNvSpPr txBox="1">
            <a:spLocks noChangeArrowheads="1"/>
          </p:cNvSpPr>
          <p:nvPr/>
        </p:nvSpPr>
        <p:spPr bwMode="auto">
          <a:xfrm>
            <a:off x="650875" y="933450"/>
            <a:ext cx="774065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spcBef>
                <a:spcPct val="50000"/>
              </a:spcBef>
              <a:defRPr/>
            </a:pPr>
            <a:r>
              <a:rPr lang="en-US" sz="2000" dirty="0" smtClean="0">
                <a:latin typeface="+mn-lt"/>
              </a:rPr>
              <a:t>Format		: </a:t>
            </a:r>
            <a:r>
              <a:rPr lang="en-US" sz="2000" b="1" dirty="0" smtClean="0">
                <a:latin typeface="+mn-lt"/>
              </a:rPr>
              <a:t>Essay synopsis (essay plan)</a:t>
            </a:r>
          </a:p>
          <a:p>
            <a:pPr eaLnBrk="1" hangingPunct="1">
              <a:lnSpc>
                <a:spcPct val="110000"/>
              </a:lnSpc>
              <a:spcBef>
                <a:spcPct val="50000"/>
              </a:spcBef>
              <a:defRPr/>
            </a:pPr>
            <a:r>
              <a:rPr lang="en-US" sz="2000" dirty="0" smtClean="0">
                <a:latin typeface="+mn-lt"/>
              </a:rPr>
              <a:t>Word limit	: </a:t>
            </a:r>
            <a:r>
              <a:rPr lang="en-US" sz="2000" b="1" dirty="0" smtClean="0">
                <a:latin typeface="+mn-lt"/>
              </a:rPr>
              <a:t>800 words</a:t>
            </a:r>
          </a:p>
          <a:p>
            <a:pPr eaLnBrk="1" hangingPunct="1">
              <a:lnSpc>
                <a:spcPct val="110000"/>
              </a:lnSpc>
              <a:spcBef>
                <a:spcPct val="50000"/>
              </a:spcBef>
              <a:defRPr/>
            </a:pPr>
            <a:r>
              <a:rPr lang="en-US" sz="2000" dirty="0" smtClean="0">
                <a:latin typeface="+mn-lt"/>
              </a:rPr>
              <a:t>Weight		: </a:t>
            </a:r>
            <a:r>
              <a:rPr lang="en-US" sz="2000" b="1" dirty="0" smtClean="0">
                <a:latin typeface="+mn-lt"/>
              </a:rPr>
              <a:t>15%</a:t>
            </a:r>
          </a:p>
          <a:p>
            <a:pPr algn="just" eaLnBrk="1" hangingPunct="1">
              <a:lnSpc>
                <a:spcPct val="110000"/>
              </a:lnSpc>
              <a:spcBef>
                <a:spcPct val="50000"/>
              </a:spcBef>
              <a:defRPr/>
            </a:pPr>
            <a:endParaRPr lang="en-US" sz="2000" dirty="0" smtClean="0">
              <a:latin typeface="+mn-lt"/>
            </a:endParaRPr>
          </a:p>
          <a:p>
            <a:pPr algn="just" eaLnBrk="1" hangingPunct="1">
              <a:lnSpc>
                <a:spcPct val="110000"/>
              </a:lnSpc>
              <a:spcBef>
                <a:spcPct val="50000"/>
              </a:spcBef>
              <a:defRPr/>
            </a:pPr>
            <a:endParaRPr lang="en-US" sz="2000" dirty="0" smtClean="0">
              <a:latin typeface="+mn-lt"/>
            </a:endParaRPr>
          </a:p>
          <a:p>
            <a:pPr algn="just" eaLnBrk="1" hangingPunct="1">
              <a:lnSpc>
                <a:spcPct val="110000"/>
              </a:lnSpc>
              <a:spcBef>
                <a:spcPct val="50000"/>
              </a:spcBef>
              <a:defRPr/>
            </a:pPr>
            <a:endParaRPr lang="en-US" sz="2000" dirty="0">
              <a:latin typeface="+mn-lt"/>
            </a:endParaRPr>
          </a:p>
          <a:p>
            <a:pPr algn="just" eaLnBrk="1" hangingPunct="1">
              <a:lnSpc>
                <a:spcPct val="110000"/>
              </a:lnSpc>
              <a:spcBef>
                <a:spcPct val="50000"/>
              </a:spcBef>
              <a:defRPr/>
            </a:pPr>
            <a:endParaRPr lang="en-US" sz="2000" dirty="0" smtClean="0">
              <a:latin typeface="+mn-lt"/>
            </a:endParaRPr>
          </a:p>
          <a:p>
            <a:pPr algn="just" eaLnBrk="1" hangingPunct="1">
              <a:lnSpc>
                <a:spcPct val="110000"/>
              </a:lnSpc>
              <a:spcBef>
                <a:spcPct val="50000"/>
              </a:spcBef>
              <a:defRPr/>
            </a:pPr>
            <a:endParaRPr lang="en-US" sz="2000" dirty="0">
              <a:latin typeface="+mn-lt"/>
            </a:endParaRPr>
          </a:p>
          <a:p>
            <a:pPr algn="just" eaLnBrk="1" hangingPunct="1">
              <a:lnSpc>
                <a:spcPct val="110000"/>
              </a:lnSpc>
              <a:spcBef>
                <a:spcPct val="50000"/>
              </a:spcBef>
              <a:defRPr/>
            </a:pPr>
            <a:endParaRPr lang="en-US" sz="2000" dirty="0" smtClean="0">
              <a:latin typeface="+mn-lt"/>
            </a:endParaRPr>
          </a:p>
        </p:txBody>
      </p:sp>
      <p:sp>
        <p:nvSpPr>
          <p:cNvPr id="15" name="Rectangle 14"/>
          <p:cNvSpPr/>
          <p:nvPr/>
        </p:nvSpPr>
        <p:spPr bwMode="auto">
          <a:xfrm>
            <a:off x="755650" y="3175794"/>
            <a:ext cx="7515225" cy="1836738"/>
          </a:xfrm>
          <a:prstGeom prst="rect">
            <a:avLst/>
          </a:prstGeom>
          <a:solidFill>
            <a:srgbClr val="F1E7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eaLnBrk="1" hangingPunct="1">
              <a:lnSpc>
                <a:spcPct val="110000"/>
              </a:lnSpc>
              <a:spcBef>
                <a:spcPct val="50000"/>
              </a:spcBef>
              <a:defRPr/>
            </a:pPr>
            <a:r>
              <a:rPr lang="en-US" sz="2000" b="1" dirty="0"/>
              <a:t>Choose </a:t>
            </a:r>
            <a:r>
              <a:rPr lang="en-US" sz="2000" b="1" dirty="0">
                <a:solidFill>
                  <a:srgbClr val="C00000"/>
                </a:solidFill>
              </a:rPr>
              <a:t>one</a:t>
            </a:r>
            <a:r>
              <a:rPr lang="en-US" sz="2000" b="1" dirty="0"/>
              <a:t> of the </a:t>
            </a:r>
            <a:r>
              <a:rPr lang="en-US" sz="2000" b="1" dirty="0" smtClean="0"/>
              <a:t>essay </a:t>
            </a:r>
            <a:r>
              <a:rPr lang="en-US" sz="2000" b="1" dirty="0"/>
              <a:t>topics </a:t>
            </a:r>
            <a:r>
              <a:rPr lang="en-US" sz="2000" b="1" dirty="0" smtClean="0"/>
              <a:t>from the list provided in your course outline and write an essay plan. The plan should include an introduction, the body and a reference list. </a:t>
            </a:r>
            <a:endParaRPr lang="en-US" sz="2000" b="1" dirty="0"/>
          </a:p>
        </p:txBody>
      </p:sp>
    </p:spTree>
    <p:custDataLst>
      <p:tags r:id="rId1"/>
    </p:custDataLst>
    <p:extLst>
      <p:ext uri="{BB962C8B-B14F-4D97-AF65-F5344CB8AC3E}">
        <p14:creationId xmlns:p14="http://schemas.microsoft.com/office/powerpoint/2010/main" val="998903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Interpreting the task : An example </a:t>
            </a:r>
            <a:endParaRPr lang="en-AU" dirty="0"/>
          </a:p>
        </p:txBody>
      </p:sp>
      <p:sp>
        <p:nvSpPr>
          <p:cNvPr id="4" name="Text Placeholder 3"/>
          <p:cNvSpPr>
            <a:spLocks noGrp="1"/>
          </p:cNvSpPr>
          <p:nvPr>
            <p:ph type="body" sz="quarter" idx="12"/>
          </p:nvPr>
        </p:nvSpPr>
        <p:spPr>
          <a:xfrm>
            <a:off x="495299" y="981075"/>
            <a:ext cx="8482011" cy="4614655"/>
          </a:xfrm>
        </p:spPr>
        <p:txBody>
          <a:bodyPr/>
          <a:lstStyle/>
          <a:p>
            <a:endParaRPr lang="en-AU" sz="4800" dirty="0" smtClean="0"/>
          </a:p>
        </p:txBody>
      </p:sp>
      <p:sp>
        <p:nvSpPr>
          <p:cNvPr id="2" name="Rounded Rectangle 1"/>
          <p:cNvSpPr/>
          <p:nvPr/>
        </p:nvSpPr>
        <p:spPr bwMode="auto">
          <a:xfrm>
            <a:off x="600075" y="1123950"/>
            <a:ext cx="7810500" cy="1504950"/>
          </a:xfrm>
          <a:prstGeom prst="roundRect">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lnSpc>
                <a:spcPct val="110000"/>
              </a:lnSpc>
              <a:spcBef>
                <a:spcPct val="50000"/>
              </a:spcBef>
              <a:defRPr/>
            </a:pPr>
            <a:r>
              <a:rPr lang="en-US" sz="2000" dirty="0" smtClean="0"/>
              <a:t>Explain the psychological and social/cultural factors that influence an individual’s experience of pain</a:t>
            </a:r>
            <a:endParaRPr lang="en-US" sz="2000" dirty="0"/>
          </a:p>
        </p:txBody>
      </p:sp>
      <p:sp>
        <p:nvSpPr>
          <p:cNvPr id="5" name="TextBox 4"/>
          <p:cNvSpPr txBox="1">
            <a:spLocks noChangeArrowheads="1"/>
          </p:cNvSpPr>
          <p:nvPr/>
        </p:nvSpPr>
        <p:spPr bwMode="auto">
          <a:xfrm>
            <a:off x="848104" y="2687736"/>
            <a:ext cx="3070225"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lnSpc>
                <a:spcPct val="110000"/>
              </a:lnSpc>
              <a:spcBef>
                <a:spcPct val="50000"/>
              </a:spcBef>
              <a:buFontTx/>
              <a:buNone/>
            </a:pPr>
            <a:r>
              <a:rPr lang="en-US" altLang="en-US" sz="1800" b="1" dirty="0">
                <a:solidFill>
                  <a:srgbClr val="C00000"/>
                </a:solidFill>
                <a:latin typeface="Arial" charset="0"/>
                <a:cs typeface="+mn-cs"/>
              </a:rPr>
              <a:t>e</a:t>
            </a:r>
            <a:r>
              <a:rPr lang="en-US" altLang="en-US" sz="1800" b="1" dirty="0" smtClean="0">
                <a:solidFill>
                  <a:srgbClr val="C00000"/>
                </a:solidFill>
                <a:latin typeface="Arial" charset="0"/>
                <a:cs typeface="+mn-cs"/>
              </a:rPr>
              <a:t>xplain</a:t>
            </a:r>
          </a:p>
        </p:txBody>
      </p:sp>
      <p:sp>
        <p:nvSpPr>
          <p:cNvPr id="6" name="TextBox 5"/>
          <p:cNvSpPr txBox="1"/>
          <p:nvPr/>
        </p:nvSpPr>
        <p:spPr>
          <a:xfrm>
            <a:off x="2214579" y="3617987"/>
            <a:ext cx="2868613" cy="397032"/>
          </a:xfrm>
          <a:prstGeom prst="rect">
            <a:avLst/>
          </a:prstGeom>
          <a:noFill/>
        </p:spPr>
        <p:txBody>
          <a:bodyPr>
            <a:spAutoFit/>
          </a:bodyPr>
          <a:lstStyle/>
          <a:p>
            <a:pPr marL="0" marR="0" lvl="0" indent="0" algn="just" defTabSz="914400" eaLnBrk="1" fontAlgn="auto" latinLnBrk="0" hangingPunct="1">
              <a:lnSpc>
                <a:spcPct val="110000"/>
              </a:lnSpc>
              <a:spcBef>
                <a:spcPct val="50000"/>
              </a:spcBef>
              <a:spcAft>
                <a:spcPts val="0"/>
              </a:spcAft>
              <a:buClrTx/>
              <a:buSzTx/>
              <a:buFontTx/>
              <a:buNone/>
              <a:tabLst/>
              <a:defRPr/>
            </a:pPr>
            <a:r>
              <a:rPr lang="en-US" sz="1800" b="1" kern="0" dirty="0">
                <a:solidFill>
                  <a:srgbClr val="1F497D">
                    <a:lumMod val="60000"/>
                    <a:lumOff val="40000"/>
                  </a:srgbClr>
                </a:solidFill>
                <a:cs typeface="+mn-cs"/>
              </a:rPr>
              <a:t>s</a:t>
            </a:r>
            <a:r>
              <a:rPr kumimoji="0" lang="en-US" sz="1800" b="1" i="0" u="none" strike="noStrike" kern="0" cap="none" spc="0" normalizeH="0" baseline="0" noProof="0" dirty="0" err="1" smtClean="0">
                <a:ln>
                  <a:noFill/>
                </a:ln>
                <a:solidFill>
                  <a:srgbClr val="1F497D">
                    <a:lumMod val="60000"/>
                    <a:lumOff val="40000"/>
                  </a:srgbClr>
                </a:solidFill>
                <a:effectLst/>
                <a:uLnTx/>
                <a:uFillTx/>
                <a:cs typeface="+mn-cs"/>
              </a:rPr>
              <a:t>ocio-cul</a:t>
            </a:r>
            <a:r>
              <a:rPr lang="en-US" sz="1800" b="1" kern="0" dirty="0" err="1" smtClean="0">
                <a:solidFill>
                  <a:srgbClr val="1F497D">
                    <a:lumMod val="60000"/>
                    <a:lumOff val="40000"/>
                  </a:srgbClr>
                </a:solidFill>
                <a:cs typeface="+mn-cs"/>
              </a:rPr>
              <a:t>tural</a:t>
            </a:r>
            <a:r>
              <a:rPr lang="en-US" sz="1800" b="1" kern="0" dirty="0" smtClean="0">
                <a:solidFill>
                  <a:srgbClr val="1F497D">
                    <a:lumMod val="60000"/>
                    <a:lumOff val="40000"/>
                  </a:srgbClr>
                </a:solidFill>
                <a:cs typeface="+mn-cs"/>
              </a:rPr>
              <a:t> factors</a:t>
            </a:r>
            <a:endParaRPr kumimoji="0" lang="en-US" sz="1800" b="1" i="0" u="none" strike="noStrike" kern="0" cap="none" spc="0" normalizeH="0" baseline="0" noProof="0" dirty="0">
              <a:ln>
                <a:noFill/>
              </a:ln>
              <a:solidFill>
                <a:srgbClr val="1F497D">
                  <a:lumMod val="60000"/>
                  <a:lumOff val="40000"/>
                </a:srgbClr>
              </a:solidFill>
              <a:effectLst/>
              <a:uLnTx/>
              <a:uFillTx/>
              <a:cs typeface="+mn-cs"/>
            </a:endParaRPr>
          </a:p>
        </p:txBody>
      </p:sp>
      <p:sp>
        <p:nvSpPr>
          <p:cNvPr id="7" name="TextBox 6"/>
          <p:cNvSpPr txBox="1"/>
          <p:nvPr/>
        </p:nvSpPr>
        <p:spPr>
          <a:xfrm>
            <a:off x="2547143" y="4139886"/>
            <a:ext cx="2447925" cy="397032"/>
          </a:xfrm>
          <a:prstGeom prst="rect">
            <a:avLst/>
          </a:prstGeom>
          <a:noFill/>
        </p:spPr>
        <p:txBody>
          <a:bodyPr>
            <a:spAutoFit/>
          </a:bodyPr>
          <a:lstStyle/>
          <a:p>
            <a:pPr marL="0" marR="0" lvl="0" indent="0" algn="just" defTabSz="914400" eaLnBrk="1" fontAlgn="auto" latinLnBrk="0" hangingPunct="1">
              <a:lnSpc>
                <a:spcPct val="110000"/>
              </a:lnSpc>
              <a:spcBef>
                <a:spcPct val="50000"/>
              </a:spcBef>
              <a:spcAft>
                <a:spcPts val="0"/>
              </a:spcAft>
              <a:buClrTx/>
              <a:buSzTx/>
              <a:buFontTx/>
              <a:buNone/>
              <a:tabLst/>
              <a:defRPr/>
            </a:pPr>
            <a:r>
              <a:rPr lang="en-US" sz="1800" b="1" kern="0" dirty="0" smtClean="0">
                <a:solidFill>
                  <a:srgbClr val="C0504D">
                    <a:lumMod val="75000"/>
                  </a:srgbClr>
                </a:solidFill>
                <a:cs typeface="+mn-cs"/>
              </a:rPr>
              <a:t>influence</a:t>
            </a:r>
            <a:endParaRPr kumimoji="0" lang="en-US" sz="1800" b="1" i="0" u="none" strike="noStrike" kern="0" cap="none" spc="0" normalizeH="0" baseline="0" noProof="0" dirty="0">
              <a:ln>
                <a:noFill/>
              </a:ln>
              <a:solidFill>
                <a:srgbClr val="C0504D">
                  <a:lumMod val="75000"/>
                </a:srgbClr>
              </a:solidFill>
              <a:effectLst/>
              <a:uLnTx/>
              <a:uFillTx/>
              <a:cs typeface="+mn-cs"/>
            </a:endParaRPr>
          </a:p>
        </p:txBody>
      </p:sp>
      <p:sp>
        <p:nvSpPr>
          <p:cNvPr id="10" name="TextBox 9"/>
          <p:cNvSpPr txBox="1"/>
          <p:nvPr/>
        </p:nvSpPr>
        <p:spPr>
          <a:xfrm>
            <a:off x="3126580" y="4659157"/>
            <a:ext cx="2836863" cy="397032"/>
          </a:xfrm>
          <a:prstGeom prst="rect">
            <a:avLst/>
          </a:prstGeom>
          <a:noFill/>
        </p:spPr>
        <p:txBody>
          <a:bodyPr wrap="square">
            <a:spAutoFit/>
          </a:bodyPr>
          <a:lstStyle/>
          <a:p>
            <a:pPr marL="0" marR="0" lvl="0" indent="0" algn="just" defTabSz="914400" eaLnBrk="1" fontAlgn="auto" latinLnBrk="0" hangingPunct="1">
              <a:lnSpc>
                <a:spcPct val="110000"/>
              </a:lnSpc>
              <a:spcBef>
                <a:spcPct val="50000"/>
              </a:spcBef>
              <a:spcAft>
                <a:spcPts val="0"/>
              </a:spcAft>
              <a:buClrTx/>
              <a:buSzTx/>
              <a:buFontTx/>
              <a:buNone/>
              <a:tabLst/>
              <a:defRPr/>
            </a:pPr>
            <a:r>
              <a:rPr lang="en-US" sz="1800" b="1" kern="0" dirty="0">
                <a:solidFill>
                  <a:srgbClr val="7030A0"/>
                </a:solidFill>
                <a:cs typeface="+mn-cs"/>
              </a:rPr>
              <a:t>i</a:t>
            </a:r>
            <a:r>
              <a:rPr lang="en-US" sz="1800" b="1" kern="0" noProof="0" dirty="0" err="1" smtClean="0">
                <a:solidFill>
                  <a:srgbClr val="7030A0"/>
                </a:solidFill>
                <a:cs typeface="+mn-cs"/>
              </a:rPr>
              <a:t>ndividual’s</a:t>
            </a:r>
            <a:r>
              <a:rPr lang="en-US" sz="1800" b="1" kern="0" noProof="0" dirty="0" smtClean="0">
                <a:solidFill>
                  <a:srgbClr val="7030A0"/>
                </a:solidFill>
                <a:cs typeface="+mn-cs"/>
              </a:rPr>
              <a:t> experience</a:t>
            </a:r>
            <a:endParaRPr kumimoji="0" lang="en-US" sz="1800" b="1" i="0" u="none" strike="noStrike" kern="0" cap="none" spc="0" normalizeH="0" baseline="0" noProof="0" dirty="0">
              <a:ln>
                <a:noFill/>
              </a:ln>
              <a:solidFill>
                <a:srgbClr val="7030A0"/>
              </a:solidFill>
              <a:effectLst/>
              <a:uLnTx/>
              <a:uFillTx/>
              <a:cs typeface="+mn-cs"/>
            </a:endParaRPr>
          </a:p>
        </p:txBody>
      </p:sp>
      <p:sp>
        <p:nvSpPr>
          <p:cNvPr id="11" name="Oval 10"/>
          <p:cNvSpPr/>
          <p:nvPr/>
        </p:nvSpPr>
        <p:spPr>
          <a:xfrm>
            <a:off x="7700961" y="3154365"/>
            <a:ext cx="1276350" cy="825500"/>
          </a:xfrm>
          <a:prstGeom prst="ellipse">
            <a:avLst/>
          </a:prstGeom>
          <a:solidFill>
            <a:srgbClr val="92D05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What?</a:t>
            </a:r>
          </a:p>
        </p:txBody>
      </p:sp>
      <p:sp>
        <p:nvSpPr>
          <p:cNvPr id="12" name="Oval 11"/>
          <p:cNvSpPr/>
          <p:nvPr/>
        </p:nvSpPr>
        <p:spPr>
          <a:xfrm>
            <a:off x="755649" y="3578226"/>
            <a:ext cx="1277938" cy="823913"/>
          </a:xfrm>
          <a:prstGeom prst="ellipse">
            <a:avLst/>
          </a:prstGeom>
          <a:solidFill>
            <a:srgbClr val="FFC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Why?</a:t>
            </a:r>
          </a:p>
        </p:txBody>
      </p:sp>
      <p:sp>
        <p:nvSpPr>
          <p:cNvPr id="13" name="Oval 12"/>
          <p:cNvSpPr/>
          <p:nvPr/>
        </p:nvSpPr>
        <p:spPr>
          <a:xfrm>
            <a:off x="5508624" y="3406776"/>
            <a:ext cx="1277938" cy="825500"/>
          </a:xfrm>
          <a:prstGeom prst="ellipse">
            <a:avLst/>
          </a:prstGeom>
          <a:solidFill>
            <a:srgbClr val="CCEC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How?</a:t>
            </a:r>
          </a:p>
        </p:txBody>
      </p:sp>
      <p:sp>
        <p:nvSpPr>
          <p:cNvPr id="15" name="Oval 14"/>
          <p:cNvSpPr/>
          <p:nvPr/>
        </p:nvSpPr>
        <p:spPr>
          <a:xfrm>
            <a:off x="6732587" y="4232276"/>
            <a:ext cx="2057400" cy="823913"/>
          </a:xfrm>
          <a:prstGeom prst="ellipse">
            <a:avLst/>
          </a:prstGeom>
          <a:solidFill>
            <a:srgbClr val="CCFFCC"/>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Implications?</a:t>
            </a:r>
          </a:p>
        </p:txBody>
      </p:sp>
      <p:sp>
        <p:nvSpPr>
          <p:cNvPr id="17" name="TextBox 16"/>
          <p:cNvSpPr txBox="1"/>
          <p:nvPr/>
        </p:nvSpPr>
        <p:spPr>
          <a:xfrm>
            <a:off x="3918329" y="5110593"/>
            <a:ext cx="2447925" cy="397032"/>
          </a:xfrm>
          <a:prstGeom prst="rect">
            <a:avLst/>
          </a:prstGeom>
          <a:noFill/>
        </p:spPr>
        <p:txBody>
          <a:bodyPr>
            <a:spAutoFit/>
          </a:bodyPr>
          <a:lstStyle/>
          <a:p>
            <a:pPr marL="0" marR="0" lvl="0" indent="0" algn="just" defTabSz="914400" eaLnBrk="1" fontAlgn="auto" latinLnBrk="0" hangingPunct="1">
              <a:lnSpc>
                <a:spcPct val="110000"/>
              </a:lnSpc>
              <a:spcBef>
                <a:spcPct val="50000"/>
              </a:spcBef>
              <a:spcAft>
                <a:spcPts val="0"/>
              </a:spcAft>
              <a:buClrTx/>
              <a:buSzTx/>
              <a:buFontTx/>
              <a:buNone/>
              <a:tabLst/>
              <a:defRPr/>
            </a:pPr>
            <a:r>
              <a:rPr lang="en-US" sz="1800" b="1" kern="0" noProof="0" dirty="0" smtClean="0">
                <a:solidFill>
                  <a:srgbClr val="00B050"/>
                </a:solidFill>
                <a:cs typeface="+mn-cs"/>
              </a:rPr>
              <a:t>pain</a:t>
            </a:r>
            <a:endParaRPr kumimoji="0" lang="en-US" sz="1800" b="1" i="0" u="none" strike="noStrike" kern="0" cap="none" spc="0" normalizeH="0" baseline="0" noProof="0" dirty="0">
              <a:ln>
                <a:noFill/>
              </a:ln>
              <a:solidFill>
                <a:srgbClr val="00B050"/>
              </a:solidFill>
              <a:effectLst/>
              <a:uLnTx/>
              <a:uFillTx/>
              <a:cs typeface="+mn-cs"/>
            </a:endParaRPr>
          </a:p>
        </p:txBody>
      </p:sp>
      <p:sp>
        <p:nvSpPr>
          <p:cNvPr id="9" name="TextBox 8"/>
          <p:cNvSpPr txBox="1"/>
          <p:nvPr/>
        </p:nvSpPr>
        <p:spPr>
          <a:xfrm>
            <a:off x="1560711" y="3155636"/>
            <a:ext cx="2882108" cy="369332"/>
          </a:xfrm>
          <a:prstGeom prst="rect">
            <a:avLst/>
          </a:prstGeom>
          <a:noFill/>
        </p:spPr>
        <p:txBody>
          <a:bodyPr wrap="square" rtlCol="0">
            <a:spAutoFit/>
          </a:bodyPr>
          <a:lstStyle/>
          <a:p>
            <a:r>
              <a:rPr lang="en-AU" sz="1800" dirty="0" smtClean="0">
                <a:solidFill>
                  <a:srgbClr val="002060"/>
                </a:solidFill>
              </a:rPr>
              <a:t>Psychological factors</a:t>
            </a:r>
            <a:endParaRPr lang="en-AU" sz="1800" dirty="0">
              <a:solidFill>
                <a:srgbClr val="002060"/>
              </a:solidFill>
            </a:endParaRPr>
          </a:p>
        </p:txBody>
      </p:sp>
    </p:spTree>
    <p:custDataLst>
      <p:tags r:id="rId1"/>
    </p:custDataLst>
    <p:extLst>
      <p:ext uri="{BB962C8B-B14F-4D97-AF65-F5344CB8AC3E}">
        <p14:creationId xmlns:p14="http://schemas.microsoft.com/office/powerpoint/2010/main" val="3503523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animBg="1"/>
      <p:bldP spid="12" grpId="0" animBg="1"/>
      <p:bldP spid="13" grpId="0" animBg="1"/>
      <p:bldP spid="15" grpId="0" animBg="1"/>
      <p:bldP spid="1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smtClean="0"/>
              <a:t>The processes involved</a:t>
            </a:r>
            <a:endParaRPr lang="en-AU" altLang="en-US" dirty="0"/>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smtClean="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6" y="714373"/>
            <a:ext cx="7991475" cy="707886"/>
          </a:xfrm>
          <a:prstGeom prst="rect">
            <a:avLst/>
          </a:prstGeom>
          <a:noFill/>
        </p:spPr>
        <p:txBody>
          <a:bodyPr wrap="square" rtlCol="0">
            <a:spAutoFit/>
          </a:bodyPr>
          <a:lstStyle/>
          <a:p>
            <a:r>
              <a:rPr lang="en-AU" sz="2000" dirty="0" smtClean="0">
                <a:solidFill>
                  <a:srgbClr val="C00000"/>
                </a:solidFill>
              </a:rPr>
              <a:t>Essay Plan </a:t>
            </a:r>
            <a:r>
              <a:rPr lang="en-AU" sz="2000" dirty="0" smtClean="0"/>
              <a:t>(intro, outline, reference list)</a:t>
            </a:r>
            <a:r>
              <a:rPr lang="en-AU" sz="2000" dirty="0" smtClean="0">
                <a:solidFill>
                  <a:srgbClr val="C00000"/>
                </a:solidFill>
              </a:rPr>
              <a:t> </a:t>
            </a:r>
            <a:r>
              <a:rPr lang="en-AU" sz="2000" dirty="0" smtClean="0"/>
              <a:t>on </a:t>
            </a:r>
            <a:r>
              <a:rPr lang="en-AU" sz="2000" dirty="0" smtClean="0">
                <a:solidFill>
                  <a:srgbClr val="C00000"/>
                </a:solidFill>
              </a:rPr>
              <a:t>one</a:t>
            </a:r>
            <a:r>
              <a:rPr lang="en-AU" sz="2000" dirty="0" smtClean="0"/>
              <a:t> of the chosen topics (800 words):</a:t>
            </a:r>
            <a:endParaRPr lang="en-AU" sz="2000" dirty="0"/>
          </a:p>
        </p:txBody>
      </p:sp>
      <p:pic>
        <p:nvPicPr>
          <p:cNvPr id="7" name="Picture 4"/>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1007" y="1743789"/>
            <a:ext cx="7542135" cy="4426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579287" y="1759223"/>
            <a:ext cx="6505574" cy="646331"/>
          </a:xfrm>
          <a:prstGeom prst="rect">
            <a:avLst/>
          </a:prstGeom>
          <a:noFill/>
        </p:spPr>
        <p:txBody>
          <a:bodyPr wrap="square" rtlCol="0">
            <a:spAutoFit/>
          </a:bodyPr>
          <a:lstStyle/>
          <a:p>
            <a:pPr algn="ctr"/>
            <a:r>
              <a:rPr lang="en-AU" sz="1800" b="1" dirty="0" smtClean="0"/>
              <a:t>Once you have done your reading, come up with an essay plan (how your essay will be structured)</a:t>
            </a:r>
            <a:endParaRPr lang="en-AU" sz="1800" b="1" dirty="0"/>
          </a:p>
        </p:txBody>
      </p:sp>
      <p:sp>
        <p:nvSpPr>
          <p:cNvPr id="9" name="TextBox 8"/>
          <p:cNvSpPr txBox="1"/>
          <p:nvPr/>
        </p:nvSpPr>
        <p:spPr>
          <a:xfrm>
            <a:off x="885825" y="2660438"/>
            <a:ext cx="7505700" cy="646331"/>
          </a:xfrm>
          <a:prstGeom prst="rect">
            <a:avLst/>
          </a:prstGeom>
          <a:noFill/>
        </p:spPr>
        <p:txBody>
          <a:bodyPr wrap="square" rtlCol="0">
            <a:spAutoFit/>
          </a:bodyPr>
          <a:lstStyle/>
          <a:p>
            <a:pPr algn="ctr"/>
            <a:r>
              <a:rPr lang="en-AU" sz="1800" b="1" dirty="0" smtClean="0"/>
              <a:t>Tell a logical story about the topic and support with evidence (writer controls the discussion)</a:t>
            </a:r>
            <a:endParaRPr lang="en-AU" sz="1800" b="1" dirty="0"/>
          </a:p>
        </p:txBody>
      </p:sp>
      <p:sp>
        <p:nvSpPr>
          <p:cNvPr id="11" name="TextBox 10"/>
          <p:cNvSpPr txBox="1"/>
          <p:nvPr/>
        </p:nvSpPr>
        <p:spPr>
          <a:xfrm>
            <a:off x="1057270" y="3542989"/>
            <a:ext cx="7505700" cy="646331"/>
          </a:xfrm>
          <a:prstGeom prst="rect">
            <a:avLst/>
          </a:prstGeom>
          <a:noFill/>
        </p:spPr>
        <p:txBody>
          <a:bodyPr wrap="square" rtlCol="0">
            <a:spAutoFit/>
          </a:bodyPr>
          <a:lstStyle/>
          <a:p>
            <a:pPr algn="ctr"/>
            <a:r>
              <a:rPr lang="en-AU" sz="1800" b="1" dirty="0" smtClean="0"/>
              <a:t>Begin by writing an introduction that indicates the key arguments of your essay (specify what you will be addressing)</a:t>
            </a:r>
            <a:endParaRPr lang="en-AU" sz="1800" b="1" dirty="0"/>
          </a:p>
        </p:txBody>
      </p:sp>
      <p:sp>
        <p:nvSpPr>
          <p:cNvPr id="12" name="TextBox 11"/>
          <p:cNvSpPr txBox="1"/>
          <p:nvPr/>
        </p:nvSpPr>
        <p:spPr>
          <a:xfrm>
            <a:off x="1057271" y="4444204"/>
            <a:ext cx="7505700" cy="646331"/>
          </a:xfrm>
          <a:prstGeom prst="rect">
            <a:avLst/>
          </a:prstGeom>
          <a:noFill/>
        </p:spPr>
        <p:txBody>
          <a:bodyPr wrap="square" rtlCol="0">
            <a:spAutoFit/>
          </a:bodyPr>
          <a:lstStyle/>
          <a:p>
            <a:pPr algn="ctr"/>
            <a:r>
              <a:rPr lang="en-AU" sz="1800" b="1" dirty="0" smtClean="0"/>
              <a:t>Outline the logical structure of your essay by writing the topic sentence for each paragraph of the body of your essay</a:t>
            </a:r>
            <a:endParaRPr lang="en-AU" sz="1800" b="1" dirty="0"/>
          </a:p>
        </p:txBody>
      </p:sp>
      <p:sp>
        <p:nvSpPr>
          <p:cNvPr id="13" name="TextBox 12"/>
          <p:cNvSpPr txBox="1"/>
          <p:nvPr/>
        </p:nvSpPr>
        <p:spPr>
          <a:xfrm>
            <a:off x="942970" y="5308091"/>
            <a:ext cx="7734301" cy="369332"/>
          </a:xfrm>
          <a:prstGeom prst="rect">
            <a:avLst/>
          </a:prstGeom>
          <a:noFill/>
        </p:spPr>
        <p:txBody>
          <a:bodyPr wrap="square" rtlCol="0">
            <a:spAutoFit/>
          </a:bodyPr>
          <a:lstStyle/>
          <a:p>
            <a:pPr algn="ctr"/>
            <a:r>
              <a:rPr lang="en-AU" sz="1800" b="1" dirty="0" smtClean="0"/>
              <a:t>Use the APA 6</a:t>
            </a:r>
            <a:r>
              <a:rPr lang="en-AU" sz="1800" b="1" baseline="30000" dirty="0" smtClean="0"/>
              <a:t>th</a:t>
            </a:r>
            <a:r>
              <a:rPr lang="en-AU" sz="1800" b="1" dirty="0" smtClean="0"/>
              <a:t> edition referencing conventions to cite the sources</a:t>
            </a:r>
            <a:endParaRPr lang="en-AU" sz="1800" b="1" dirty="0"/>
          </a:p>
        </p:txBody>
      </p:sp>
    </p:spTree>
    <p:custDataLst>
      <p:tags r:id="rId1"/>
    </p:custDataLst>
    <p:extLst>
      <p:ext uri="{BB962C8B-B14F-4D97-AF65-F5344CB8AC3E}">
        <p14:creationId xmlns:p14="http://schemas.microsoft.com/office/powerpoint/2010/main" val="3151793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smtClean="0"/>
              <a:t>Essay plan (one possible strategy)</a:t>
            </a:r>
            <a:endParaRPr lang="en-AU" altLang="en-US" dirty="0"/>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smtClean="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14" name="Down Arrow Callout 13"/>
          <p:cNvSpPr/>
          <p:nvPr/>
        </p:nvSpPr>
        <p:spPr bwMode="auto">
          <a:xfrm>
            <a:off x="619126" y="1038226"/>
            <a:ext cx="8201024" cy="857250"/>
          </a:xfrm>
          <a:prstGeom prst="downArrowCallout">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Write the whole question in the middle of a large sheet of paper.</a:t>
            </a:r>
          </a:p>
        </p:txBody>
      </p:sp>
      <p:sp>
        <p:nvSpPr>
          <p:cNvPr id="15" name="Down Arrow Callout 14"/>
          <p:cNvSpPr/>
          <p:nvPr/>
        </p:nvSpPr>
        <p:spPr bwMode="auto">
          <a:xfrm>
            <a:off x="619126" y="2076452"/>
            <a:ext cx="8201024" cy="857251"/>
          </a:xfrm>
          <a:prstGeom prst="downArrowCallou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Circle key words or</a:t>
            </a:r>
            <a:r>
              <a:rPr kumimoji="0" lang="en-AU" sz="1800" b="0" i="0" u="none" strike="noStrike" cap="none" normalizeH="0" dirty="0" smtClean="0">
                <a:ln>
                  <a:noFill/>
                </a:ln>
                <a:solidFill>
                  <a:schemeClr val="tx1"/>
                </a:solidFill>
                <a:effectLst/>
                <a:latin typeface="Arial" charset="0"/>
                <a:cs typeface="Arial" charset="0"/>
              </a:rPr>
              <a:t> phrases in the question and draw a line from each word.</a:t>
            </a:r>
            <a:endParaRPr kumimoji="0" lang="en-AU" sz="1800" b="0" i="0" u="none" strike="noStrike" cap="none" normalizeH="0" baseline="0" dirty="0" smtClean="0">
              <a:ln>
                <a:noFill/>
              </a:ln>
              <a:solidFill>
                <a:schemeClr val="tx1"/>
              </a:solidFill>
              <a:effectLst/>
              <a:latin typeface="Arial" charset="0"/>
              <a:cs typeface="Arial" charset="0"/>
            </a:endParaRPr>
          </a:p>
        </p:txBody>
      </p:sp>
      <p:sp>
        <p:nvSpPr>
          <p:cNvPr id="16" name="Down Arrow Callout 15"/>
          <p:cNvSpPr/>
          <p:nvPr/>
        </p:nvSpPr>
        <p:spPr bwMode="auto">
          <a:xfrm>
            <a:off x="619126" y="3133727"/>
            <a:ext cx="8201024" cy="933448"/>
          </a:xfrm>
          <a:prstGeom prst="downArrowCallou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Note key points from your reading against the key words or phrases in the question.</a:t>
            </a:r>
          </a:p>
        </p:txBody>
      </p:sp>
      <p:sp>
        <p:nvSpPr>
          <p:cNvPr id="17" name="Down Arrow Callout 16"/>
          <p:cNvSpPr/>
          <p:nvPr/>
        </p:nvSpPr>
        <p:spPr bwMode="auto">
          <a:xfrm>
            <a:off x="619126" y="4276724"/>
            <a:ext cx="8201024" cy="933448"/>
          </a:xfrm>
          <a:prstGeom prst="downArrowCallou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Now number the different sections of your rough plan in the order in which you think you will mention them</a:t>
            </a:r>
            <a:r>
              <a:rPr kumimoji="0" lang="en-AU" sz="1800" b="0" i="0" u="none" strike="noStrike" cap="none" normalizeH="0" dirty="0" smtClean="0">
                <a:ln>
                  <a:noFill/>
                </a:ln>
                <a:solidFill>
                  <a:schemeClr val="tx1"/>
                </a:solidFill>
                <a:effectLst/>
                <a:latin typeface="Arial" charset="0"/>
                <a:cs typeface="Arial" charset="0"/>
              </a:rPr>
              <a:t> in your essay.</a:t>
            </a:r>
            <a:endParaRPr kumimoji="0" lang="en-AU" sz="1800" b="0" i="0" u="none" strike="noStrike" cap="none" normalizeH="0" baseline="0" dirty="0" smtClean="0">
              <a:ln>
                <a:noFill/>
              </a:ln>
              <a:solidFill>
                <a:schemeClr val="tx1"/>
              </a:solidFill>
              <a:effectLst/>
              <a:latin typeface="Arial" charset="0"/>
              <a:cs typeface="Arial" charset="0"/>
            </a:endParaRPr>
          </a:p>
        </p:txBody>
      </p:sp>
      <p:sp>
        <p:nvSpPr>
          <p:cNvPr id="18" name="TextBox 17"/>
          <p:cNvSpPr txBox="1"/>
          <p:nvPr/>
        </p:nvSpPr>
        <p:spPr>
          <a:xfrm>
            <a:off x="6134100" y="5210172"/>
            <a:ext cx="2857500" cy="276999"/>
          </a:xfrm>
          <a:prstGeom prst="rect">
            <a:avLst/>
          </a:prstGeom>
          <a:noFill/>
        </p:spPr>
        <p:txBody>
          <a:bodyPr wrap="square" rtlCol="0">
            <a:spAutoFit/>
          </a:bodyPr>
          <a:lstStyle/>
          <a:p>
            <a:r>
              <a:rPr lang="en-AU" sz="1200" dirty="0" smtClean="0"/>
              <a:t>Burns &amp; </a:t>
            </a:r>
            <a:r>
              <a:rPr lang="en-AU" sz="1200" dirty="0" err="1" smtClean="0"/>
              <a:t>Sinfield</a:t>
            </a:r>
            <a:r>
              <a:rPr lang="en-AU" sz="1200" dirty="0" smtClean="0"/>
              <a:t> (2009, p. 218) </a:t>
            </a:r>
            <a:endParaRPr lang="en-AU" sz="1200" dirty="0"/>
          </a:p>
        </p:txBody>
      </p:sp>
    </p:spTree>
    <p:custDataLst>
      <p:tags r:id="rId1"/>
    </p:custDataLst>
    <p:extLst>
      <p:ext uri="{BB962C8B-B14F-4D97-AF65-F5344CB8AC3E}">
        <p14:creationId xmlns:p14="http://schemas.microsoft.com/office/powerpoint/2010/main" val="12021286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smtClean="0"/>
              <a:t>Essay plan 1: Intro example (Good &amp; Weak) </a:t>
            </a:r>
            <a:endParaRPr lang="en-AU" altLang="en-US" dirty="0"/>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smtClean="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2" name="TextBox 1"/>
          <p:cNvSpPr txBox="1"/>
          <p:nvPr/>
        </p:nvSpPr>
        <p:spPr>
          <a:xfrm>
            <a:off x="428625" y="1019175"/>
            <a:ext cx="5838825" cy="3323987"/>
          </a:xfrm>
          <a:prstGeom prst="rect">
            <a:avLst/>
          </a:prstGeom>
          <a:solidFill>
            <a:srgbClr val="F1E7FD"/>
          </a:solidFill>
          <a:ln w="12700">
            <a:solidFill>
              <a:schemeClr val="tx1"/>
            </a:solidFill>
          </a:ln>
        </p:spPr>
        <p:txBody>
          <a:bodyPr wrap="square" rtlCol="0">
            <a:spAutoFit/>
          </a:bodyPr>
          <a:lstStyle/>
          <a:p>
            <a:pPr algn="just"/>
            <a:r>
              <a:rPr lang="en-AU" sz="1400" dirty="0" smtClean="0"/>
              <a:t>It is important that health practitioners understand the factors that mediate a client’s experience of pain. Research has suggested that pain is not just a psychological process but is a subjective experience influenced by psychological and socio-cultural factors. This essay will argue that although the experience of pain is predominantly psychological, the level of perceived pain depends on the brain’s interpretation of painful stimuli in context of relevant past experiences and that the intensity of pain response depends on the brain’s interpretation of sensory input. It will also be argued that socio-cultural factors including norms and empathy for the pain of others contribute to the biopsychological interaction of how pain is perceived by an individual. The discussion will first begin with a definition of pain. This will then be followed with a discussion of the psychological factors that contribute to pain. The next section of the discussion will address specific socio-cultural factors that also impact on pain.</a:t>
            </a:r>
            <a:endParaRPr lang="en-AU" sz="1400" dirty="0"/>
          </a:p>
        </p:txBody>
      </p:sp>
      <p:sp>
        <p:nvSpPr>
          <p:cNvPr id="7" name="Left Arrow Callout 6"/>
          <p:cNvSpPr/>
          <p:nvPr/>
        </p:nvSpPr>
        <p:spPr bwMode="auto">
          <a:xfrm>
            <a:off x="6184210" y="1471541"/>
            <a:ext cx="2731189" cy="2245693"/>
          </a:xfrm>
          <a:prstGeom prst="leftArrowCallout">
            <a:avLst>
              <a:gd name="adj1" fmla="val 24197"/>
              <a:gd name="adj2" fmla="val 24598"/>
              <a:gd name="adj3" fmla="val 25000"/>
              <a:gd name="adj4" fmla="val 64977"/>
            </a:avLst>
          </a:prstGeom>
          <a:solidFill>
            <a:srgbClr val="F1E7FD"/>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rPr>
              <a:t>A good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smtClean="0"/>
              <a:t>Writer introduces the topic and provides a brief background.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smtClean="0">
                <a:ln>
                  <a:noFill/>
                </a:ln>
                <a:solidFill>
                  <a:schemeClr val="tx1"/>
                </a:solidFill>
                <a:effectLst/>
              </a:rPr>
              <a:t>Issues associated with the topic are</a:t>
            </a:r>
            <a:r>
              <a:rPr kumimoji="0" lang="en-AU" sz="1200" b="0" i="0" u="none" strike="noStrike" cap="none" normalizeH="0" dirty="0" smtClean="0">
                <a:ln>
                  <a:noFill/>
                </a:ln>
                <a:solidFill>
                  <a:schemeClr val="tx1"/>
                </a:solidFill>
                <a:effectLst/>
              </a:rPr>
              <a:t> highlighted.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smtClean="0"/>
              <a:t>The</a:t>
            </a:r>
            <a:r>
              <a:rPr lang="en-AU" sz="1200" dirty="0" smtClean="0"/>
              <a:t> aim and structure of the essay is clearly identified.</a:t>
            </a:r>
            <a:endParaRPr kumimoji="0" lang="en-AU" sz="1200" b="0" i="0" u="none" strike="noStrike" cap="none" normalizeH="0" baseline="0" dirty="0" smtClean="0">
              <a:ln>
                <a:noFill/>
              </a:ln>
              <a:solidFill>
                <a:schemeClr val="tx1"/>
              </a:solidFill>
              <a:effectLst/>
            </a:endParaRPr>
          </a:p>
        </p:txBody>
      </p:sp>
      <p:sp>
        <p:nvSpPr>
          <p:cNvPr id="8" name="TextBox 7"/>
          <p:cNvSpPr txBox="1"/>
          <p:nvPr/>
        </p:nvSpPr>
        <p:spPr>
          <a:xfrm>
            <a:off x="485775" y="4831645"/>
            <a:ext cx="5838825" cy="954107"/>
          </a:xfrm>
          <a:prstGeom prst="rect">
            <a:avLst/>
          </a:prstGeom>
          <a:solidFill>
            <a:srgbClr val="D8EEC0"/>
          </a:solidFill>
          <a:ln w="12700">
            <a:solidFill>
              <a:schemeClr val="tx1"/>
            </a:solidFill>
          </a:ln>
        </p:spPr>
        <p:txBody>
          <a:bodyPr wrap="square" rtlCol="0">
            <a:spAutoFit/>
          </a:bodyPr>
          <a:lstStyle/>
          <a:p>
            <a:r>
              <a:rPr lang="en-AU" sz="1400" dirty="0" smtClean="0"/>
              <a:t>This essay will explain the psychological and socio-cultural factors that influence an individual’s experience of pain. The essay will first begin with a discussion on the psychological factors and then continue with a discussion of the socio-cultural factors.</a:t>
            </a:r>
            <a:endParaRPr lang="en-AU" sz="1400" dirty="0"/>
          </a:p>
        </p:txBody>
      </p:sp>
      <p:sp>
        <p:nvSpPr>
          <p:cNvPr id="9" name="Left Arrow Callout 8"/>
          <p:cNvSpPr/>
          <p:nvPr/>
        </p:nvSpPr>
        <p:spPr bwMode="auto">
          <a:xfrm>
            <a:off x="6267450" y="4377523"/>
            <a:ext cx="2647950" cy="1942984"/>
          </a:xfrm>
          <a:prstGeom prst="leftArrowCallout">
            <a:avLst>
              <a:gd name="adj1" fmla="val 24197"/>
              <a:gd name="adj2" fmla="val 24598"/>
              <a:gd name="adj3" fmla="val 25000"/>
              <a:gd name="adj4" fmla="val 64977"/>
            </a:avLst>
          </a:prstGeom>
          <a:solidFill>
            <a:srgbClr val="D8EEC0"/>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rPr>
              <a:t>A weak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smtClean="0"/>
              <a:t>Writer repeats the question.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smtClean="0"/>
              <a:t>The reader is not provided with a context so that they can engage with the discussion.</a:t>
            </a:r>
          </a:p>
          <a:p>
            <a:pPr marR="0" algn="l" defTabSz="914400" rtl="0" eaLnBrk="0" fontAlgn="base" latinLnBrk="0" hangingPunct="0">
              <a:lnSpc>
                <a:spcPct val="100000"/>
              </a:lnSpc>
              <a:spcBef>
                <a:spcPct val="0"/>
              </a:spcBef>
              <a:spcAft>
                <a:spcPct val="0"/>
              </a:spcAft>
              <a:buClrTx/>
              <a:buSzTx/>
              <a:tabLst/>
            </a:pPr>
            <a:endParaRPr kumimoji="0" lang="en-AU" sz="1200" b="0" i="0" u="none" strike="noStrike" cap="none" normalizeH="0" baseline="0" dirty="0" smtClean="0">
              <a:ln>
                <a:noFill/>
              </a:ln>
              <a:solidFill>
                <a:schemeClr val="tx1"/>
              </a:solidFill>
              <a:effectLst/>
            </a:endParaRPr>
          </a:p>
        </p:txBody>
      </p:sp>
    </p:spTree>
    <p:custDataLst>
      <p:tags r:id="rId1"/>
    </p:custDataLst>
    <p:extLst>
      <p:ext uri="{BB962C8B-B14F-4D97-AF65-F5344CB8AC3E}">
        <p14:creationId xmlns:p14="http://schemas.microsoft.com/office/powerpoint/2010/main" val="2004057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smtClean="0"/>
              <a:t>Essay plan : example of the body section</a:t>
            </a:r>
            <a:endParaRPr lang="en-AU" altLang="en-US"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6" name="Text Placeholder 5"/>
          <p:cNvSpPr>
            <a:spLocks noGrp="1"/>
          </p:cNvSpPr>
          <p:nvPr>
            <p:ph type="body" sz="quarter" idx="12"/>
          </p:nvPr>
        </p:nvSpPr>
        <p:spPr>
          <a:xfrm>
            <a:off x="323850" y="1028700"/>
            <a:ext cx="7219950" cy="5580822"/>
          </a:xfrm>
          <a:solidFill>
            <a:srgbClr val="F1E7FD"/>
          </a:solidFill>
          <a:ln w="12700">
            <a:solidFill>
              <a:schemeClr val="tx1"/>
            </a:solidFill>
          </a:ln>
        </p:spPr>
        <p:txBody>
          <a:bodyPr/>
          <a:lstStyle/>
          <a:p>
            <a:r>
              <a:rPr lang="en-AU" sz="1400" dirty="0" smtClean="0"/>
              <a:t>First main idea</a:t>
            </a:r>
          </a:p>
          <a:p>
            <a:r>
              <a:rPr lang="en-AU" sz="1400" b="0" dirty="0" smtClean="0"/>
              <a:t>Definition of pain</a:t>
            </a:r>
          </a:p>
          <a:p>
            <a:pPr marL="285750" indent="-285750">
              <a:buFont typeface="Arial" panose="020B0604020202020204" pitchFamily="34" charset="0"/>
              <a:buChar char="•"/>
            </a:pPr>
            <a:r>
              <a:rPr lang="en-AU" sz="1400" b="0" dirty="0" smtClean="0"/>
              <a:t>An important sensation activated by nociceptors or sensory nerve cells that communicate with the spinal cord and brain, and indicate that the body is not functioning optimally or has come into contact with an unhealthy stimulus (Peterson, Beck &amp; Rowell, 1992).</a:t>
            </a:r>
          </a:p>
          <a:p>
            <a:pPr marL="285750" indent="-285750">
              <a:buFont typeface="Arial" panose="020B0604020202020204" pitchFamily="34" charset="0"/>
              <a:buChar char="•"/>
            </a:pPr>
            <a:r>
              <a:rPr lang="en-AU" sz="1400" b="0" dirty="0" smtClean="0"/>
              <a:t>Particular factors influencing messages from the brain play a significant role in the level of pain experiences as part of the overall central nervous system (Myers &amp; </a:t>
            </a:r>
            <a:r>
              <a:rPr lang="en-AU" sz="1400" b="0" dirty="0" err="1" smtClean="0"/>
              <a:t>Dewall</a:t>
            </a:r>
            <a:r>
              <a:rPr lang="en-AU" sz="1400" b="0" dirty="0" smtClean="0"/>
              <a:t>, 2015).</a:t>
            </a:r>
          </a:p>
          <a:p>
            <a:endParaRPr lang="en-AU" sz="1400" b="0" dirty="0" smtClean="0"/>
          </a:p>
          <a:p>
            <a:r>
              <a:rPr lang="en-AU" sz="1400" dirty="0" smtClean="0"/>
              <a:t>Second main idea</a:t>
            </a:r>
          </a:p>
          <a:p>
            <a:r>
              <a:rPr lang="en-AU" sz="1400" b="0" dirty="0" smtClean="0"/>
              <a:t>Experience of pain is predominantly a psychological one.</a:t>
            </a:r>
          </a:p>
          <a:p>
            <a:pPr marL="285750" indent="-285750">
              <a:buFont typeface="Arial" panose="020B0604020202020204" pitchFamily="34" charset="0"/>
              <a:buChar char="•"/>
            </a:pPr>
            <a:r>
              <a:rPr lang="en-AU" sz="1400" b="0" dirty="0" smtClean="0"/>
              <a:t>The level of pain perceived depends on the brain’s interpretation of painful stimuli, in the context of relevant past experiences (</a:t>
            </a:r>
            <a:r>
              <a:rPr lang="en-AU" sz="1400" b="0" dirty="0" err="1" smtClean="0"/>
              <a:t>Melzack</a:t>
            </a:r>
            <a:r>
              <a:rPr lang="en-AU" sz="1400" b="0" dirty="0" smtClean="0"/>
              <a:t> &amp; Wall as cited in Peterson, Beck &amp; Rowell, 1992)</a:t>
            </a:r>
          </a:p>
          <a:p>
            <a:pPr marL="285750" indent="-285750">
              <a:buFont typeface="Arial" panose="020B0604020202020204" pitchFamily="34" charset="0"/>
              <a:buChar char="•"/>
            </a:pPr>
            <a:r>
              <a:rPr lang="en-AU" sz="1400" b="0" dirty="0" smtClean="0"/>
              <a:t>Children aged 9-14 with a history of painful hospital procedures have heightened pain sensitivity, which does not reflect the severity of the current pain stimulus (Hermann et al., 2006).</a:t>
            </a:r>
          </a:p>
          <a:p>
            <a:r>
              <a:rPr lang="en-AU" sz="1400" b="0" dirty="0" smtClean="0"/>
              <a:t>Current pain thresholds may actually be higher in some instances in the context of past pain.</a:t>
            </a:r>
          </a:p>
          <a:p>
            <a:pPr marL="285750" indent="-285750">
              <a:buFont typeface="Arial" panose="020B0604020202020204" pitchFamily="34" charset="0"/>
              <a:buChar char="•"/>
            </a:pPr>
            <a:r>
              <a:rPr lang="en-AU" sz="1400" b="0" dirty="0" smtClean="0"/>
              <a:t>Older patients have a lower perception of pain due to their broader life experiences for comparison psychologically; people with a broader range of past pain experiences to draw upon may experience lesser relative pain in a current situation (Ritchie et al., 2014)</a:t>
            </a:r>
            <a:endParaRPr lang="en-AU" sz="1400" b="0" dirty="0"/>
          </a:p>
          <a:p>
            <a:endParaRPr lang="en-AU" sz="1400" b="0" dirty="0" smtClean="0"/>
          </a:p>
          <a:p>
            <a:endParaRPr lang="en-AU" sz="1400" b="0" dirty="0"/>
          </a:p>
        </p:txBody>
      </p:sp>
      <p:sp>
        <p:nvSpPr>
          <p:cNvPr id="2" name="Left Arrow Callout 1"/>
          <p:cNvSpPr/>
          <p:nvPr/>
        </p:nvSpPr>
        <p:spPr bwMode="auto">
          <a:xfrm>
            <a:off x="6952837" y="1028700"/>
            <a:ext cx="2038350" cy="4924339"/>
          </a:xfrm>
          <a:prstGeom prst="leftArrowCallout">
            <a:avLst/>
          </a:prstGeom>
          <a:solidFill>
            <a:srgbClr val="F1E7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smtClean="0">
                <a:ln>
                  <a:noFill/>
                </a:ln>
                <a:solidFill>
                  <a:schemeClr val="tx1"/>
                </a:solidFill>
                <a:effectLst/>
                <a:latin typeface="Arial" charset="0"/>
                <a:cs typeface="Arial" charset="0"/>
              </a:rPr>
              <a:t>The writer provides a clear and</a:t>
            </a:r>
            <a:r>
              <a:rPr kumimoji="0" lang="en-AU" sz="1200" b="0" i="0" u="none" strike="noStrike" cap="none" normalizeH="0" dirty="0" smtClean="0">
                <a:ln>
                  <a:noFill/>
                </a:ln>
                <a:solidFill>
                  <a:schemeClr val="tx1"/>
                </a:solidFill>
                <a:effectLst/>
                <a:latin typeface="Arial" charset="0"/>
                <a:cs typeface="Arial" charset="0"/>
              </a:rPr>
              <a:t> logical structure of their discussion.</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smtClean="0"/>
              <a:t>The writer uses topic sentences (mini introduction) to highlight</a:t>
            </a:r>
            <a:r>
              <a:rPr lang="en-AU" sz="1200" dirty="0" smtClean="0"/>
              <a:t> the main points that will be discussed in each of the paragraphs.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smtClean="0"/>
              <a:t>The writer has cited their sources and will append a full reference list for each of these.</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200" b="0" i="0" u="none" strike="noStrike" cap="none" normalizeH="0" baseline="0" dirty="0" smtClean="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607174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196" y="107674"/>
            <a:ext cx="8105774" cy="666750"/>
          </a:xfrm>
        </p:spPr>
        <p:txBody>
          <a:bodyPr/>
          <a:lstStyle/>
          <a:p>
            <a:pPr eaLnBrk="1" hangingPunct="1">
              <a:spcBef>
                <a:spcPct val="0"/>
              </a:spcBef>
            </a:pPr>
            <a:r>
              <a:rPr lang="en-AU" altLang="en-US" dirty="0" smtClean="0"/>
              <a:t>Essay plan : The reference list</a:t>
            </a:r>
            <a:endParaRPr lang="en-AU" altLang="en-US"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5" name="Text Placeholder 4"/>
          <p:cNvSpPr>
            <a:spLocks noGrp="1"/>
          </p:cNvSpPr>
          <p:nvPr>
            <p:ph type="body" sz="quarter" idx="12"/>
          </p:nvPr>
        </p:nvSpPr>
        <p:spPr>
          <a:xfrm>
            <a:off x="229837" y="774424"/>
            <a:ext cx="8333133" cy="4513193"/>
          </a:xfrm>
        </p:spPr>
        <p:txBody>
          <a:bodyPr/>
          <a:lstStyle/>
          <a:p>
            <a:r>
              <a:rPr lang="en-AU" sz="1400" dirty="0"/>
              <a:t>References</a:t>
            </a:r>
            <a:r>
              <a:rPr lang="en-AU" sz="1400" b="0" dirty="0"/>
              <a:t/>
            </a:r>
            <a:br>
              <a:rPr lang="en-AU" sz="1400" b="0" dirty="0"/>
            </a:br>
            <a:r>
              <a:rPr lang="en-AU" sz="1400" b="0" dirty="0"/>
              <a:t/>
            </a:r>
            <a:br>
              <a:rPr lang="en-AU" sz="1400" b="0" dirty="0"/>
            </a:br>
            <a:r>
              <a:rPr lang="en-AU" sz="1400" b="0" dirty="0"/>
              <a:t>Chan, </a:t>
            </a:r>
            <a:r>
              <a:rPr lang="en-AU" sz="1400" b="0" dirty="0" smtClean="0"/>
              <a:t>M.Y. P., </a:t>
            </a:r>
            <a:r>
              <a:rPr lang="en-AU" sz="1400" b="0" dirty="0" err="1"/>
              <a:t>Hamamura</a:t>
            </a:r>
            <a:r>
              <a:rPr lang="en-AU" sz="1400" b="0" dirty="0"/>
              <a:t>, </a:t>
            </a:r>
            <a:r>
              <a:rPr lang="en-AU" sz="1400" b="0" dirty="0" smtClean="0"/>
              <a:t>T., </a:t>
            </a:r>
            <a:r>
              <a:rPr lang="en-AU" sz="1400" b="0" dirty="0"/>
              <a:t>&amp; </a:t>
            </a:r>
            <a:r>
              <a:rPr lang="en-AU" sz="1400" b="0" dirty="0" err="1"/>
              <a:t>Janschewitz</a:t>
            </a:r>
            <a:r>
              <a:rPr lang="en-AU" sz="1400" b="0" dirty="0"/>
              <a:t>, </a:t>
            </a:r>
            <a:r>
              <a:rPr lang="en-AU" sz="1400" b="0" dirty="0" smtClean="0"/>
              <a:t>K. (2012). Ethnic </a:t>
            </a:r>
            <a:r>
              <a:rPr lang="en-AU" sz="1400" b="0" dirty="0"/>
              <a:t>differences in physical pain sensitivity: </a:t>
            </a:r>
            <a:r>
              <a:rPr lang="en-AU" sz="1400" b="0" dirty="0" smtClean="0"/>
              <a:t/>
            </a:r>
            <a:br>
              <a:rPr lang="en-AU" sz="1400" b="0" dirty="0" smtClean="0"/>
            </a:br>
            <a:r>
              <a:rPr lang="en-AU" sz="1400" b="0" dirty="0" smtClean="0"/>
              <a:t>     Role </a:t>
            </a:r>
            <a:r>
              <a:rPr lang="en-AU" sz="1400" b="0" dirty="0"/>
              <a:t>of </a:t>
            </a:r>
            <a:r>
              <a:rPr lang="en-AU" sz="1400" b="0" dirty="0" smtClean="0"/>
              <a:t>acculturation.  </a:t>
            </a:r>
            <a:r>
              <a:rPr lang="en-AU" sz="1400" b="0" i="1" dirty="0"/>
              <a:t>Pain</a:t>
            </a:r>
            <a:r>
              <a:rPr lang="en-AU" sz="1400" b="0" dirty="0"/>
              <a:t>, </a:t>
            </a:r>
            <a:r>
              <a:rPr lang="en-AU" sz="1400" b="0" i="1" dirty="0" smtClean="0"/>
              <a:t>154</a:t>
            </a:r>
            <a:r>
              <a:rPr lang="en-AU" sz="1400" b="0" dirty="0" smtClean="0"/>
              <a:t>(1), 119-123</a:t>
            </a:r>
            <a:r>
              <a:rPr lang="en-AU" sz="1400" b="0" dirty="0"/>
              <a:t>.</a:t>
            </a:r>
          </a:p>
          <a:p>
            <a:r>
              <a:rPr lang="en-AU" sz="1400" b="0" dirty="0" smtClean="0"/>
              <a:t>Hermann</a:t>
            </a:r>
            <a:r>
              <a:rPr lang="en-AU" sz="1400" b="0" dirty="0"/>
              <a:t>, </a:t>
            </a:r>
            <a:r>
              <a:rPr lang="en-AU" sz="1400" b="0" dirty="0" smtClean="0"/>
              <a:t>C., </a:t>
            </a:r>
            <a:r>
              <a:rPr lang="en-AU" sz="1400" b="0" dirty="0" err="1"/>
              <a:t>Hohmeister</a:t>
            </a:r>
            <a:r>
              <a:rPr lang="en-AU" sz="1400" b="0" dirty="0"/>
              <a:t>, </a:t>
            </a:r>
            <a:r>
              <a:rPr lang="en-AU" sz="1400" b="0" dirty="0" smtClean="0"/>
              <a:t>J., </a:t>
            </a:r>
            <a:r>
              <a:rPr lang="en-AU" sz="1400" b="0" dirty="0" err="1"/>
              <a:t>Demirakca</a:t>
            </a:r>
            <a:r>
              <a:rPr lang="en-AU" sz="1400" b="0" dirty="0"/>
              <a:t>, </a:t>
            </a:r>
            <a:r>
              <a:rPr lang="en-AU" sz="1400" b="0" dirty="0" smtClean="0"/>
              <a:t>S., </a:t>
            </a:r>
            <a:r>
              <a:rPr lang="en-AU" sz="1400" b="0" dirty="0" err="1"/>
              <a:t>Zohsel</a:t>
            </a:r>
            <a:r>
              <a:rPr lang="en-AU" sz="1400" b="0" dirty="0"/>
              <a:t>, </a:t>
            </a:r>
            <a:r>
              <a:rPr lang="en-AU" sz="1400" b="0" dirty="0" smtClean="0"/>
              <a:t>K., </a:t>
            </a:r>
            <a:r>
              <a:rPr lang="en-AU" sz="1400" b="0" dirty="0"/>
              <a:t>&amp; Flor, </a:t>
            </a:r>
            <a:r>
              <a:rPr lang="en-AU" sz="1400" b="0" dirty="0" smtClean="0"/>
              <a:t>H. (2006). Long-term </a:t>
            </a:r>
            <a:r>
              <a:rPr lang="en-AU" sz="1400" b="0" dirty="0"/>
              <a:t>alternation of </a:t>
            </a:r>
            <a:r>
              <a:rPr lang="en-AU" sz="1400" b="0" dirty="0" smtClean="0"/>
              <a:t>pain</a:t>
            </a:r>
            <a:br>
              <a:rPr lang="en-AU" sz="1400" b="0" dirty="0" smtClean="0"/>
            </a:br>
            <a:r>
              <a:rPr lang="en-AU" sz="1400" b="0" dirty="0" smtClean="0"/>
              <a:t>     </a:t>
            </a:r>
            <a:r>
              <a:rPr lang="en-AU" sz="1400" b="0" dirty="0"/>
              <a:t>sensitivity in school-aged children with early pain </a:t>
            </a:r>
            <a:r>
              <a:rPr lang="en-AU" sz="1400" b="0" dirty="0" smtClean="0"/>
              <a:t>experiences</a:t>
            </a:r>
            <a:r>
              <a:rPr lang="en-AU" sz="1400" b="0" dirty="0"/>
              <a:t>.</a:t>
            </a:r>
            <a:r>
              <a:rPr lang="en-AU" sz="1400" b="0" dirty="0" smtClean="0"/>
              <a:t> </a:t>
            </a:r>
            <a:r>
              <a:rPr lang="en-AU" sz="1400" b="0" i="1" dirty="0"/>
              <a:t>Pain</a:t>
            </a:r>
            <a:r>
              <a:rPr lang="en-AU" sz="1400" b="0" dirty="0"/>
              <a:t>, </a:t>
            </a:r>
            <a:r>
              <a:rPr lang="en-AU" sz="1400" b="0" i="1" dirty="0" smtClean="0"/>
              <a:t>125</a:t>
            </a:r>
            <a:r>
              <a:rPr lang="en-AU" sz="1400" b="0" dirty="0" smtClean="0"/>
              <a:t>(3), 278-285</a:t>
            </a:r>
            <a:r>
              <a:rPr lang="en-AU" sz="1400" b="0" dirty="0"/>
              <a:t>.</a:t>
            </a:r>
          </a:p>
          <a:p>
            <a:r>
              <a:rPr lang="en-AU" sz="1400" b="0" dirty="0" smtClean="0"/>
              <a:t>Myers</a:t>
            </a:r>
            <a:r>
              <a:rPr lang="en-AU" sz="1400" b="0" dirty="0"/>
              <a:t>, </a:t>
            </a:r>
            <a:r>
              <a:rPr lang="en-AU" sz="1400" b="0" dirty="0" smtClean="0"/>
              <a:t>D. G. </a:t>
            </a:r>
            <a:r>
              <a:rPr lang="en-AU" sz="1400" b="0" dirty="0"/>
              <a:t>&amp; </a:t>
            </a:r>
            <a:r>
              <a:rPr lang="en-AU" sz="1400" b="0" dirty="0" err="1"/>
              <a:t>Dewall</a:t>
            </a:r>
            <a:r>
              <a:rPr lang="en-AU" sz="1400" b="0" dirty="0"/>
              <a:t>, </a:t>
            </a:r>
            <a:r>
              <a:rPr lang="en-AU" sz="1400" b="0" dirty="0" smtClean="0"/>
              <a:t>C. N. (2015). </a:t>
            </a:r>
            <a:r>
              <a:rPr lang="en-AU" sz="1400" b="0" i="1" dirty="0" smtClean="0"/>
              <a:t>Psychology</a:t>
            </a:r>
            <a:r>
              <a:rPr lang="en-AU" sz="1400" b="0" dirty="0" smtClean="0"/>
              <a:t> (11</a:t>
            </a:r>
            <a:r>
              <a:rPr lang="en-AU" sz="1400" b="0" baseline="30000" dirty="0" smtClean="0"/>
              <a:t>th</a:t>
            </a:r>
            <a:r>
              <a:rPr lang="en-AU" sz="1400" b="0" dirty="0" smtClean="0"/>
              <a:t> </a:t>
            </a:r>
            <a:r>
              <a:rPr lang="en-AU" sz="1400" b="0" dirty="0" err="1" smtClean="0"/>
              <a:t>edn</a:t>
            </a:r>
            <a:r>
              <a:rPr lang="en-AU" sz="1400" b="0" dirty="0" smtClean="0"/>
              <a:t>). New York: </a:t>
            </a:r>
            <a:r>
              <a:rPr lang="en-AU" sz="1400" b="0" dirty="0"/>
              <a:t>Worth </a:t>
            </a:r>
            <a:r>
              <a:rPr lang="en-AU" sz="1400" b="0" dirty="0" smtClean="0"/>
              <a:t>Publishers.</a:t>
            </a:r>
            <a:endParaRPr lang="en-AU" sz="1400" b="0" dirty="0"/>
          </a:p>
          <a:p>
            <a:r>
              <a:rPr lang="en-AU" sz="1400" b="0" dirty="0"/>
              <a:t>Ritchie, </a:t>
            </a:r>
            <a:r>
              <a:rPr lang="en-AU" sz="1400" b="0" dirty="0" smtClean="0"/>
              <a:t>C., </a:t>
            </a:r>
            <a:r>
              <a:rPr lang="en-AU" sz="1400" b="0" dirty="0"/>
              <a:t>Dunn, </a:t>
            </a:r>
            <a:r>
              <a:rPr lang="en-AU" sz="1400" b="0" dirty="0" smtClean="0"/>
              <a:t>L. B., </a:t>
            </a:r>
            <a:r>
              <a:rPr lang="en-AU" sz="1400" b="0" dirty="0"/>
              <a:t>Paul, </a:t>
            </a:r>
            <a:r>
              <a:rPr lang="en-AU" sz="1400" b="0" dirty="0" smtClean="0"/>
              <a:t>S. M., </a:t>
            </a:r>
            <a:r>
              <a:rPr lang="en-AU" sz="1400" b="0" dirty="0"/>
              <a:t>Cooper, </a:t>
            </a:r>
            <a:r>
              <a:rPr lang="en-AU" sz="1400" b="0" dirty="0" smtClean="0"/>
              <a:t>B. A., </a:t>
            </a:r>
            <a:r>
              <a:rPr lang="en-AU" sz="1400" b="0" dirty="0" err="1"/>
              <a:t>Skerman</a:t>
            </a:r>
            <a:r>
              <a:rPr lang="en-AU" sz="1400" b="0" dirty="0"/>
              <a:t>, </a:t>
            </a:r>
            <a:r>
              <a:rPr lang="en-AU" sz="1400" b="0" dirty="0" smtClean="0"/>
              <a:t>H., </a:t>
            </a:r>
            <a:r>
              <a:rPr lang="en-AU" sz="1400" b="0" dirty="0"/>
              <a:t>Merriman, </a:t>
            </a:r>
            <a:r>
              <a:rPr lang="en-AU" sz="1400" b="0" dirty="0" smtClean="0"/>
              <a:t>J. D., </a:t>
            </a:r>
            <a:r>
              <a:rPr lang="en-AU" sz="1400" b="0" dirty="0" err="1"/>
              <a:t>Aouizerat</a:t>
            </a:r>
            <a:r>
              <a:rPr lang="en-AU" sz="1400" b="0" dirty="0"/>
              <a:t>, </a:t>
            </a:r>
            <a:r>
              <a:rPr lang="en-AU" sz="1400" b="0" dirty="0" smtClean="0"/>
              <a:t>B., </a:t>
            </a:r>
            <a:r>
              <a:rPr lang="en-AU" sz="1400" b="0" dirty="0"/>
              <a:t>Alexander, </a:t>
            </a:r>
            <a:r>
              <a:rPr lang="en-AU" sz="1400" b="0" dirty="0" smtClean="0"/>
              <a:t>K., </a:t>
            </a:r>
            <a:r>
              <a:rPr lang="en-AU" sz="1400" b="0" dirty="0"/>
              <a:t>Yates, </a:t>
            </a:r>
            <a:r>
              <a:rPr lang="en-AU" sz="1400" b="0" dirty="0" smtClean="0"/>
              <a:t>P., </a:t>
            </a:r>
            <a:r>
              <a:rPr lang="en-AU" sz="1400" b="0" dirty="0" err="1"/>
              <a:t>Cataldo</a:t>
            </a:r>
            <a:r>
              <a:rPr lang="en-AU" sz="1400" b="0" dirty="0"/>
              <a:t>, </a:t>
            </a:r>
            <a:r>
              <a:rPr lang="en-AU" sz="1400" b="0" dirty="0" smtClean="0"/>
              <a:t>J., </a:t>
            </a:r>
            <a:r>
              <a:rPr lang="en-AU" sz="1400" b="0" dirty="0"/>
              <a:t>&amp; </a:t>
            </a:r>
            <a:r>
              <a:rPr lang="en-AU" sz="1400" b="0" dirty="0" err="1"/>
              <a:t>Miaskowski</a:t>
            </a:r>
            <a:r>
              <a:rPr lang="en-AU" sz="1400" b="0" dirty="0"/>
              <a:t>, </a:t>
            </a:r>
            <a:r>
              <a:rPr lang="en-AU" sz="1400" b="0" dirty="0" smtClean="0"/>
              <a:t>C. (2014). Differences </a:t>
            </a:r>
            <a:r>
              <a:rPr lang="en-AU" sz="1400" b="0" dirty="0"/>
              <a:t>in the </a:t>
            </a:r>
            <a:r>
              <a:rPr lang="en-AU" sz="1400" b="0"/>
              <a:t>symptom </a:t>
            </a:r>
            <a:r>
              <a:rPr lang="en-AU" sz="1400" b="0" smtClean="0"/>
              <a:t>experience</a:t>
            </a:r>
            <a:br>
              <a:rPr lang="en-AU" sz="1400" b="0" smtClean="0"/>
            </a:br>
            <a:r>
              <a:rPr lang="en-AU" sz="1400" b="0" smtClean="0"/>
              <a:t>     </a:t>
            </a:r>
            <a:r>
              <a:rPr lang="en-AU" sz="1400" b="0" dirty="0"/>
              <a:t>of older oncology </a:t>
            </a:r>
            <a:r>
              <a:rPr lang="en-AU" sz="1400" b="0" dirty="0" smtClean="0"/>
              <a:t>outpatients</a:t>
            </a:r>
            <a:r>
              <a:rPr lang="en-AU" sz="1400" b="0" dirty="0"/>
              <a:t>.</a:t>
            </a:r>
            <a:r>
              <a:rPr lang="en-AU" sz="1400" b="0" dirty="0" smtClean="0"/>
              <a:t> </a:t>
            </a:r>
            <a:r>
              <a:rPr lang="en-AU" sz="1400" b="0" i="1" dirty="0"/>
              <a:t>Journal of Pain and Symptom Management</a:t>
            </a:r>
            <a:r>
              <a:rPr lang="en-AU" sz="1400" b="0" dirty="0"/>
              <a:t>, </a:t>
            </a:r>
            <a:r>
              <a:rPr lang="en-AU" sz="1400" b="0" i="1" dirty="0" smtClean="0"/>
              <a:t>47</a:t>
            </a:r>
            <a:r>
              <a:rPr lang="en-AU" sz="1400" b="0" dirty="0" smtClean="0"/>
              <a:t>(4), 697-709</a:t>
            </a:r>
            <a:r>
              <a:rPr lang="en-AU" sz="1400" b="0" dirty="0"/>
              <a:t>.</a:t>
            </a:r>
          </a:p>
          <a:p>
            <a:endParaRPr lang="en-AU" dirty="0"/>
          </a:p>
        </p:txBody>
      </p:sp>
    </p:spTree>
    <p:custDataLst>
      <p:tags r:id="rId1"/>
    </p:custDataLst>
    <p:extLst>
      <p:ext uri="{BB962C8B-B14F-4D97-AF65-F5344CB8AC3E}">
        <p14:creationId xmlns:p14="http://schemas.microsoft.com/office/powerpoint/2010/main" val="350685980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579cd387a7163d7c7d6133339ac89a93df2ca42b"/>
  <p:tag name="ISPRING_PRESENTATION_INFO" val="&lt;?xml version=&quot;1.0&quot;?&gt;&#10;&lt;presentation&gt;&#10;&lt;slides&gt;&#10;&lt;slide duration=&quot;52300&quot; id=&quot;{B492124F-D1E1-4EB9-A672-E53C5EFBDB57}&quot; pptId=&quot;261&quot; transitionDuration=&quot;0&quot;/&gt;&#10;&lt;slide duration=&quot;5000&quot; id=&quot;{75055694-88EA-40EC-A169-45C836D75A5A}&quot; pptId=&quot;318&quot; transitionDuration=&quot;0&quot;/&gt;&#10;&lt;slide duration=&quot;73475&quot; id=&quot;{2067286C-36F1-4A5D-9B13-4A9141516A0D}&quot; pptId=&quot;319&quot; transitionDuration=&quot;0&quot;/&gt;&#10;&lt;slide duration=&quot;45669&quot; id=&quot;{F949DA32-6234-4CE1-8C00-B1DC1EFD97EA}&quot; pptId=&quot;325&quot; transitionDuration=&quot;0&quot;/&gt;&#10;&lt;slide duration=&quot;80397&quot; id=&quot;{77AC8217-D1CC-4410-93F7-EC00B9064091}&quot; pptId=&quot;326&quot; transitionDuration=&quot;0&quot;/&gt;&#10;&lt;slide duration=&quot;52400&quot; id=&quot;{4AC65E6E-7DF8-41DB-A2AA-B5B2D03DA1D6}&quot; pptId=&quot;327&quot; transitionDuration=&quot;0&quot;/&gt;&#10;&lt;slide duration=&quot;71000&quot; id=&quot;{95D15581-0DBF-4422-822C-2483788AB1D1}&quot; pptId=&quot;328&quot; transitionDuration=&quot;0&quot;/&gt;&#10;&lt;slide duration=&quot;38400&quot; id=&quot;{1CF6A784-75DD-4C1F-A850-1660A3D5F217}&quot; pptId=&quot;329&quot; transitionDuration=&quot;0&quot;/&gt;&#10;&lt;slide duration=&quot;43100&quot; id=&quot;{AC90A74B-563C-41D1-89FF-31937E3566BA}&quot; pptId=&quot;314&quot; transitionDuration=&quot;0&quot;/&gt;&#10;&lt;slide duration=&quot;53000&quot; id=&quot;{1B408321-7C25-41C0-9ABF-01CA98EFE18C}&quot; pptId=&quot;323&quot; transitionDuration=&quot;0&quot;/&gt;&#10;&lt;slide duration=&quot;72597&quot; id=&quot;{114A749D-4600-4BEE-A6FE-4DB47DF1CF7E}&quot; pptId=&quot;330&quot; transitionDuration=&quot;0&quot;/&gt;&#10;&lt;/slides&gt;&#10;&lt;narration&gt;&#10;&lt;audioTracks&gt;&#10;&lt;audioTrack duration=&quot;52300&quot; muted=&quot;false&quot; slideId=&quot;{B492124F-D1E1-4EB9-A672-E53C5EFBDB57}&quot; startTime=&quot;0&quot; stepIndex=&quot;0&quot; volume=&quot;1&quot;&gt;&#10;&lt;file modifyTime=&quot;2015-10-28T02:11:52&quot; size=&quot;9225800&quot;&gt;&#10;&lt;path full=&quot;&quot; relative=&quot;&quot; resource=&quot;audio3.wav&quot;/&gt;&#10;&lt;/file&gt;&#10;&lt;audio channels=&quot;2&quot; sampleRate=&quot;44100&quot;/&gt;&#10;&lt;/audioTrack&gt;&#10;&lt;audioTrack duration=&quot;2700&quot; muted=&quot;false&quot; slideId=&quot;{75055694-88EA-40EC-A169-45C836D75A5A}&quot; startTime=&quot;0&quot; stepIndex=&quot;0&quot; volume=&quot;1&quot;&gt;&#10;&lt;file modifyTime=&quot;2015-10-28T02:12:54&quot; size=&quot;476360&quot;&gt;&#10;&lt;path full=&quot;&quot; relative=&quot;&quot; resource=&quot;audio4.wav&quot;/&gt;&#10;&lt;/file&gt;&#10;&lt;audio channels=&quot;2&quot; sampleRate=&quot;44100&quot;/&gt;&#10;&lt;/audioTrack&gt;&#10;&lt;audioTrack duration=&quot;73499&quot; muted=&quot;false&quot; slideId=&quot;{2067286C-36F1-4A5D-9B13-4A9141516A0D}&quot; startTime=&quot;0&quot; stepIndex=&quot;0&quot; volume=&quot;1&quot;&gt;&#10;&lt;file modifyTime=&quot;2015-10-28T02:18:02&quot; size=&quot;12965416&quot;&gt;&#10;&lt;path full=&quot;&quot; relative=&quot;&quot; resource=&quot;audio9.wav&quot;/&gt;&#10;&lt;/file&gt;&#10;&lt;trim end=&quot;24&quot; start=&quot;0&quot;/&gt;&#10;&lt;audio channels=&quot;2&quot; sampleRate=&quot;44100&quot;/&gt;&#10;&lt;/audioTrack&gt;&#10;&lt;audioTrack duration=&quot;45699&quot; muted=&quot;false&quot; slideId=&quot;{F949DA32-6234-4CE1-8C00-B1DC1EFD97EA}&quot; startTime=&quot;0&quot; stepIndex=&quot;0&quot; volume=&quot;1&quot;&gt;&#10;&lt;file modifyTime=&quot;2015-10-28T02:20:58&quot; size=&quot;8061496&quot;&gt;&#10;&lt;path full=&quot;&quot; relative=&quot;&quot; resource=&quot;audio11.wav&quot;/&gt;&#10;&lt;/file&gt;&#10;&lt;trim end=&quot;30&quot; start=&quot;0&quot;/&gt;&#10;&lt;audio channels=&quot;2&quot; sampleRate=&quot;44100&quot;/&gt;&#10;&lt;/audioTrack&gt;&#10;&lt;audioTrack duration=&quot;80400&quot; muted=&quot;false&quot; slideId=&quot;{77AC8217-D1CC-4410-93F7-EC00B9064091}&quot; startTime=&quot;0&quot; stepIndex=&quot;0&quot; volume=&quot;1&quot;&gt;&#10;&lt;file modifyTime=&quot;2015-10-28T02:23:21&quot; size=&quot;14182640&quot;&gt;&#10;&lt;path full=&quot;&quot; relative=&quot;&quot; resource=&quot;audio12.wav&quot;/&gt;&#10;&lt;/file&gt;&#10;&lt;trim end=&quot;3&quot; start=&quot;0&quot;/&gt;&#10;&lt;audio channels=&quot;2&quot; sampleRate=&quot;44100&quot;/&gt;&#10;&lt;/audioTrack&gt;&#10;&lt;audioTrack duration=&quot;52400&quot; muted=&quot;false&quot; slideId=&quot;{4AC65E6E-7DF8-41DB-A2AA-B5B2D03DA1D6}&quot; startTime=&quot;0&quot; stepIndex=&quot;0&quot; volume=&quot;1&quot;&gt;&#10;&lt;file modifyTime=&quot;2015-10-28T02:26:39&quot; size=&quot;9243440&quot;&gt;&#10;&lt;path full=&quot;&quot; relative=&quot;&quot; resource=&quot;audio14.wav&quot;/&gt;&#10;&lt;/file&gt;&#10;&lt;audio channels=&quot;2&quot; sampleRate=&quot;44100&quot;/&gt;&#10;&lt;/audioTrack&gt;&#10;&lt;audioTrack duration=&quot;71000&quot; muted=&quot;false&quot; slideId=&quot;{95D15581-0DBF-4422-822C-2483788AB1D1}&quot; startTime=&quot;0&quot; stepIndex=&quot;0&quot; volume=&quot;1&quot;&gt;&#10;&lt;file modifyTime=&quot;2015-10-28T02:28:58&quot; size=&quot;12524480&quot;&gt;&#10;&lt;path full=&quot;&quot; relative=&quot;&quot; resource=&quot;audio15.wav&quot;/&gt;&#10;&lt;/file&gt;&#10;&lt;audio channels=&quot;2&quot; sampleRate=&quot;44100&quot;/&gt;&#10;&lt;/audioTrack&gt;&#10;&lt;audioTrack duration=&quot;38400&quot; muted=&quot;false&quot; slideId=&quot;{1CF6A784-75DD-4C1F-A850-1660A3D5F217}&quot; startTime=&quot;0&quot; stepIndex=&quot;0&quot; volume=&quot;1&quot;&gt;&#10;&lt;file modifyTime=&quot;2015-10-28T02:31:45&quot; size=&quot;6773840&quot;&gt;&#10;&lt;path full=&quot;&quot; relative=&quot;&quot; resource=&quot;audio17.wav&quot;/&gt;&#10;&lt;/file&gt;&#10;&lt;audio channels=&quot;2&quot; sampleRate=&quot;44100&quot;/&gt;&#10;&lt;/audioTrack&gt;&#10;&lt;audioTrack duration=&quot;43100&quot; muted=&quot;false&quot; slideId=&quot;{AC90A74B-563C-41D1-89FF-31937E3566BA}&quot; startTime=&quot;0&quot; stepIndex=&quot;0&quot; volume=&quot;1&quot;&gt;&#10;&lt;file modifyTime=&quot;2015-10-28T02:33:17&quot; size=&quot;7602920&quot;&gt;&#10;&lt;path full=&quot;&quot; relative=&quot;&quot; resource=&quot;audio18.wav&quot;/&gt;&#10;&lt;/file&gt;&#10;&lt;audio channels=&quot;2&quot; sampleRate=&quot;44100&quot;/&gt;&#10;&lt;/audioTrack&gt;&#10;&lt;audioTrack duration=&quot;72600&quot; muted=&quot;false&quot; slideId=&quot;{114A749D-4600-4BEE-A6FE-4DB47DF1CF7E}&quot; startTime=&quot;0&quot; stepIndex=&quot;0&quot; volume=&quot;1&quot;&gt;&#10;&lt;file modifyTime=&quot;2015-10-28T02:41:26&quot; size=&quot;12806720&quot;&gt;&#10;&lt;path full=&quot;&quot; relative=&quot;&quot; resource=&quot;audio26.wav&quot;/&gt;&#10;&lt;/file&gt;&#10;&lt;trim end=&quot;3&quot; start=&quot;0&quot;/&gt;&#10;&lt;audio channels=&quot;2&quot; sampleRate=&quot;44100&quot;/&gt;&#10;&lt;/audioTrack&gt;&#10;&lt;audioTrack duration=&quot;53000&quot; muted=&quot;false&quot; slideId=&quot;{1B408321-7C25-41C0-9ABF-01CA98EFE18C}&quot; startTime=&quot;0&quot; stepIndex=&quot;0&quot; volume=&quot;1&quot;&gt;&#10;&lt;file modifyTime=&quot;2015-11-02T01:08:58&quot; size=&quot;9349280&quot;&gt;&#10;&lt;path full=&quot;&quot; relative=&quot;&quot; resource=&quot;audio28.wav&quot;/&gt;&#10;&lt;/file&gt;&#10;&lt;audio channels=&quot;2&quot; sampleRate=&quot;44100&quot;/&gt;&#10;&lt;/audioTrack&gt;&#10;&lt;/audioTracks&gt;&#10;&lt;/narration&gt;&#10;&lt;/presentation&gt;&#10;"/>
  <p:tag name="ISPRING_RESOURCE_FOLDER" val="U:\home\BEHL1004 Psychology 1B\Esssay Plan\Essay Plan\"/>
  <p:tag name="ISPRING_PRESENTATION_PATH" val="U:\home\BEHL1004 Psychology 1B\Esssay Plan\Essay Plan.pptx"/>
  <p:tag name="ISPRING_RESOURCE_PATHS_HASH_PRESENTER" val="81daa6e559d7c5d6bcbdf968d744f3d782dde0c"/>
  <p:tag name="ISPRING_UUID" val="{7066A7E0-FA75-47D2-8126-03E05C38C087}"/>
</p:tagLst>
</file>

<file path=ppt/tags/tag2.xml><?xml version="1.0" encoding="utf-8"?>
<p:tagLst xmlns:a="http://schemas.openxmlformats.org/drawingml/2006/main" xmlns:r="http://schemas.openxmlformats.org/officeDocument/2006/relationships" xmlns:p="http://schemas.openxmlformats.org/presentationml/2006/main">
  <p:tag name="GENSWF_ADVANCE_TIME" val="52.3"/>
  <p:tag name="ISPRING_CUSTOM_TIMING_USED" val="1"/>
  <p:tag name="ISPRING_SLIDE_ID" val="{B492124F-D1E1-4EB9-A672-E53C5EFBDB57}"/>
</p:tagLst>
</file>

<file path=ppt/tags/tag3.xml><?xml version="1.0" encoding="utf-8"?>
<p:tagLst xmlns:a="http://schemas.openxmlformats.org/drawingml/2006/main" xmlns:r="http://schemas.openxmlformats.org/officeDocument/2006/relationships" xmlns:p="http://schemas.openxmlformats.org/presentationml/2006/main">
  <p:tag name="GENSWF_ADVANCE_TIME" val="73.475"/>
  <p:tag name="TIMING" val="|12.756|10.249|15.162|11.104|15.43"/>
  <p:tag name="ISPRING_CUSTOM_TIMING_USED" val="1"/>
  <p:tag name="ISPRING_SLIDE_ID" val="{2067286C-36F1-4A5D-9B13-4A9141516A0D}"/>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96.5"/>
  <p:tag name="TIMING" val="|20.815|1.263|1.343|1.543|1.394|1.196|12.793|6.275|3.229|1.947|10.55"/>
  <p:tag name="ISPRING_SLIDE_ID" val="{E529587A-0FF5-4116-AA10-EED5F40C03BF}"/>
</p:tagLst>
</file>

<file path=ppt/tags/tag5.xml><?xml version="1.0" encoding="utf-8"?>
<p:tagLst xmlns:a="http://schemas.openxmlformats.org/drawingml/2006/main" xmlns:r="http://schemas.openxmlformats.org/officeDocument/2006/relationships" xmlns:p="http://schemas.openxmlformats.org/presentationml/2006/main">
  <p:tag name="GENSWF_ADVANCE_TIME" val="73.475"/>
  <p:tag name="TIMING" val="|12.756|10.249|15.162|11.104|15.43"/>
  <p:tag name="ISPRING_CUSTOM_TIMING_USED" val="1"/>
  <p:tag name="ISPRING_SLIDE_ID" val="{2067286C-36F1-4A5D-9B13-4A9141516A0D}"/>
</p:tagLst>
</file>

<file path=ppt/tags/tag6.xml><?xml version="1.0" encoding="utf-8"?>
<p:tagLst xmlns:a="http://schemas.openxmlformats.org/drawingml/2006/main" xmlns:r="http://schemas.openxmlformats.org/officeDocument/2006/relationships" xmlns:p="http://schemas.openxmlformats.org/presentationml/2006/main">
  <p:tag name="GENSWF_ADVANCE_TIME" val="45.669"/>
  <p:tag name="TIMING" val="|3.669|8.502|7.225|7.798"/>
  <p:tag name="ISPRING_CUSTOM_TIMING_USED" val="1"/>
  <p:tag name="ISPRING_SLIDE_ID" val="{F949DA32-6234-4CE1-8C00-B1DC1EFD97EA}"/>
</p:tagLst>
</file>

<file path=ppt/tags/tag7.xml><?xml version="1.0" encoding="utf-8"?>
<p:tagLst xmlns:a="http://schemas.openxmlformats.org/drawingml/2006/main" xmlns:r="http://schemas.openxmlformats.org/officeDocument/2006/relationships" xmlns:p="http://schemas.openxmlformats.org/presentationml/2006/main">
  <p:tag name="GENSWF_ADVANCE_TIME" val="80.397"/>
  <p:tag name="TIMING" val="|24.982|41.287"/>
  <p:tag name="ISPRING_CUSTOM_TIMING_USED" val="1"/>
  <p:tag name="ISPRING_SLIDE_ID" val="{77AC8217-D1CC-4410-93F7-EC00B9064091}"/>
</p:tagLst>
</file>

<file path=ppt/tags/tag8.xml><?xml version="1.0" encoding="utf-8"?>
<p:tagLst xmlns:a="http://schemas.openxmlformats.org/drawingml/2006/main" xmlns:r="http://schemas.openxmlformats.org/officeDocument/2006/relationships" xmlns:p="http://schemas.openxmlformats.org/presentationml/2006/main">
  <p:tag name="GENSWF_ADVANCE_TIME" val="71"/>
  <p:tag name="TIMING" val="|19.07"/>
  <p:tag name="ISPRING_CUSTOM_TIMING_USED" val="1"/>
  <p:tag name="ISPRING_SLIDE_ID" val="{95D15581-0DBF-4422-822C-2483788AB1D1}"/>
</p:tagLst>
</file>

<file path=ppt/tags/tag9.xml><?xml version="1.0" encoding="utf-8"?>
<p:tagLst xmlns:a="http://schemas.openxmlformats.org/drawingml/2006/main" xmlns:r="http://schemas.openxmlformats.org/officeDocument/2006/relationships" xmlns:p="http://schemas.openxmlformats.org/presentationml/2006/main">
  <p:tag name="GENSWF_ADVANCE_TIME" val="71"/>
  <p:tag name="TIMING" val="|19.07"/>
  <p:tag name="ISPRING_CUSTOM_TIMING_USED" val="1"/>
  <p:tag name="ISPRING_SLIDE_ID" val="{95D15581-0DBF-4422-822C-2483788AB1D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6899</TotalTime>
  <Words>2179</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Blank Presentation</vt:lpstr>
      <vt:lpstr>BEHL1004 Psychology 1B</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Shashi Nallaya</cp:lastModifiedBy>
  <cp:revision>599</cp:revision>
  <cp:lastPrinted>2011-11-18T03:36:14Z</cp:lastPrinted>
  <dcterms:created xsi:type="dcterms:W3CDTF">2012-06-21T06:49:01Z</dcterms:created>
  <dcterms:modified xsi:type="dcterms:W3CDTF">2017-06-08T01:33:49Z</dcterms:modified>
</cp:coreProperties>
</file>