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1" r:id="rId2"/>
    <p:sldId id="318" r:id="rId3"/>
    <p:sldId id="319" r:id="rId4"/>
    <p:sldId id="314" r:id="rId5"/>
    <p:sldId id="315" r:id="rId6"/>
    <p:sldId id="316" r:id="rId7"/>
    <p:sldId id="320" r:id="rId8"/>
    <p:sldId id="321" r:id="rId9"/>
    <p:sldId id="322" r:id="rId10"/>
    <p:sldId id="323" r:id="rId11"/>
    <p:sldId id="324" r:id="rId12"/>
    <p:sldId id="325" r:id="rId13"/>
    <p:sldId id="326" r:id="rId14"/>
    <p:sldId id="327" r:id="rId15"/>
    <p:sldId id="328" r:id="rId16"/>
    <p:sldId id="329" r:id="rId17"/>
  </p:sldIdLst>
  <p:sldSz cx="9144000" cy="6858000" type="screen4x3"/>
  <p:notesSz cx="6858000" cy="9144000"/>
  <p:custDataLst>
    <p:tags r:id="rId20"/>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0000C8"/>
    <a:srgbClr val="CCFFCC"/>
    <a:srgbClr val="FFFFCC"/>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79444" autoAdjust="0"/>
  </p:normalViewPr>
  <p:slideViewPr>
    <p:cSldViewPr snapToGrid="0">
      <p:cViewPr varScale="1">
        <p:scale>
          <a:sx n="103" d="100"/>
          <a:sy n="103" d="100"/>
        </p:scale>
        <p:origin x="1044" y="108"/>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b="1" dirty="0"/>
              <a:t>Slide 1: Introduction</a:t>
            </a:r>
          </a:p>
          <a:p>
            <a:pPr eaLnBrk="1" hangingPunct="1"/>
            <a:endParaRPr lang="en-US" dirty="0"/>
          </a:p>
          <a:p>
            <a:pPr eaLnBrk="1" hangingPunct="1"/>
            <a:r>
              <a:rPr lang="en-US" dirty="0"/>
              <a:t>This is a presentation on essay writing which is the second assessment for this course. Your instructor expects that you demonstrate </a:t>
            </a:r>
            <a:r>
              <a:rPr lang="en-US" baseline="0" dirty="0"/>
              <a:t>particular conventions in the essay that you produce in order to obtain good grades. It is hoped that this essay writing presentation will help you write a high quality essay. There are also some links to resources that you may find helpful for the task.</a:t>
            </a:r>
            <a:endParaRPr lang="en-US" dirty="0"/>
          </a:p>
        </p:txBody>
      </p:sp>
    </p:spTree>
    <p:extLst>
      <p:ext uri="{BB962C8B-B14F-4D97-AF65-F5344CB8AC3E}">
        <p14:creationId xmlns:p14="http://schemas.microsoft.com/office/powerpoint/2010/main" val="3932256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10: Essay structure: Body (example)</a:t>
            </a:r>
          </a:p>
          <a:p>
            <a:endParaRPr lang="en-AU" dirty="0"/>
          </a:p>
          <a:p>
            <a:r>
              <a:rPr lang="en-AU" dirty="0"/>
              <a:t>On this slide you can see an example of the body section of the essay. Please remember that this is an example and comprises only</a:t>
            </a:r>
            <a:r>
              <a:rPr lang="en-AU" baseline="0" dirty="0"/>
              <a:t> a short paragraph. It does not demonstrate aspects of critical thinking that was highlighted in Slide 7. Your body paragraphs should be more substantial.</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1581180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11: Essay structure</a:t>
            </a:r>
            <a:r>
              <a:rPr lang="en-AU" b="1" baseline="0" dirty="0"/>
              <a:t>: Conclusion (example)</a:t>
            </a:r>
          </a:p>
          <a:p>
            <a:endParaRPr lang="en-AU" baseline="0" dirty="0"/>
          </a:p>
          <a:p>
            <a:r>
              <a:rPr lang="en-AU" baseline="0" dirty="0"/>
              <a:t>On this slide you are provided with an example of the conclusion section of your essay. Once again, this is only an example and thus does not show you all the details presented in Slide 8. This example has been provided so that you get an idea of what a conclusion should look like. Do avoid ending your essay abruptly without bringing all your arguments and discussion together.</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1811447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12: Integrating evidence in your</a:t>
            </a:r>
            <a:r>
              <a:rPr lang="en-AU" b="1" baseline="0" dirty="0"/>
              <a:t> essay</a:t>
            </a:r>
          </a:p>
          <a:p>
            <a:endParaRPr lang="en-AU" b="1" baseline="0" dirty="0"/>
          </a:p>
          <a:p>
            <a:r>
              <a:rPr lang="en-AU" b="0" baseline="0" dirty="0"/>
              <a:t>Referencing is an important aspect of academic writing. In order to make your arguments more credible, it is important to provide evidence from the experts and scholars who have researched widely in the area that you are addressing. Referencing also plays other important roles in writing. It shows your instructor that you have been reading widely and critically.  Citing your sources highlights that you have analysed the debates and discussions in the field and have selected appropriate evidence to support your own arguments. By referencing, you also demonstrate that you can engage and contribute to the debates of your discipline. It is an expected practice in the university that when you borrow or use other people’s ideas, you acknowledge them in your writing.</a:t>
            </a:r>
          </a:p>
          <a:p>
            <a:endParaRPr lang="en-AU" b="0" baseline="0" dirty="0"/>
          </a:p>
          <a:p>
            <a:r>
              <a:rPr lang="en-AU" b="0" baseline="0" dirty="0"/>
              <a:t>Referencing or integrating evidence in your writing will depend on what message you want to communicate. You can give the author of your source prominence by placing the reference at the start of the sentence. This is usually done when the writer wants to draw the reader’s attention to the authority who specified an idea. Sometimes who said something is less important than what was said. In this instance, you would draw the reader’s attention to the subject and not the author. Here you will place the citation at the end of a sentence giving the information prominence. There are no rules as to when you should give the author or information, prominence. This is for you to decide. What you need to remember though is to integrate evidence to support your arguments and acknowledge the source of the information.</a:t>
            </a:r>
            <a:endParaRPr lang="en-AU" b="0"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2632046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13: Different ways of integrating evidence</a:t>
            </a:r>
          </a:p>
          <a:p>
            <a:endParaRPr lang="en-AU" b="1" dirty="0"/>
          </a:p>
          <a:p>
            <a:r>
              <a:rPr lang="en-AU" b="0" dirty="0"/>
              <a:t>On this slide, you can see three different ways</a:t>
            </a:r>
            <a:r>
              <a:rPr lang="en-AU" b="0" baseline="0" dirty="0"/>
              <a:t> of integrating evidence in your writing. Examples have been provided for the different forms. You would be quoting if you copy word for word from the original source. The words you copy should be encased in single quotation marks as suggested by the UniSA Harvard referencing convention and the page number should also be included. When you paraphrase something, you restate the idea in your own words. Usually the page number is not needed when you paraphrase a general idea. However, when you paraphrase a specific idea, theory, concept or statistics from a particular author, then it is appropriate that you provide the page number. If you are not sure as to whether or not to provide the page number when you paraphrase, you can go ahead and do so as you will not be penalised. It will be a good idea to confirm this with your instructor if you are in doubt. When you summarise information from your sources, you condense and synthesise the main ideas. You are not required to provide the page number when you integrate evidence through this method. Please access more information on referencing from the link provided on the slide.</a:t>
            </a:r>
            <a:endParaRPr lang="en-AU" b="0" dirty="0"/>
          </a:p>
          <a:p>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13</a:t>
            </a:fld>
            <a:endParaRPr lang="en-US"/>
          </a:p>
        </p:txBody>
      </p:sp>
    </p:spTree>
    <p:extLst>
      <p:ext uri="{BB962C8B-B14F-4D97-AF65-F5344CB8AC3E}">
        <p14:creationId xmlns:p14="http://schemas.microsoft.com/office/powerpoint/2010/main" val="1620343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14: Paraphrase</a:t>
            </a:r>
            <a:r>
              <a:rPr lang="en-AU" b="1" baseline="0" dirty="0"/>
              <a:t> and summarise</a:t>
            </a:r>
          </a:p>
          <a:p>
            <a:endParaRPr lang="en-AU" b="1" baseline="0" dirty="0"/>
          </a:p>
          <a:p>
            <a:r>
              <a:rPr lang="en-AU" b="0" baseline="0" dirty="0"/>
              <a:t>As far as possible try to paraphrase and summarise the evidence that you use in your writing. This will show your instructor that you have understood the debates and discussions in the area that you are addressing. Paraphrasing and summarising do not just mean changing one or two words from the original. Look at the diagram provided and try to follow the steps highlighted in order to write better paraphrases and summaries. Do access the link provided for a more comprehensive resource on these elements.</a:t>
            </a:r>
          </a:p>
          <a:p>
            <a:endParaRPr lang="en-AU" baseline="0"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14</a:t>
            </a:fld>
            <a:endParaRPr lang="en-US"/>
          </a:p>
        </p:txBody>
      </p:sp>
    </p:spTree>
    <p:extLst>
      <p:ext uri="{BB962C8B-B14F-4D97-AF65-F5344CB8AC3E}">
        <p14:creationId xmlns:p14="http://schemas.microsoft.com/office/powerpoint/2010/main" val="2462771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15: Reporting verbs</a:t>
            </a:r>
          </a:p>
          <a:p>
            <a:endParaRPr lang="en-AU" dirty="0"/>
          </a:p>
          <a:p>
            <a:r>
              <a:rPr lang="en-AU" dirty="0"/>
              <a:t>There are many reporting verbs</a:t>
            </a:r>
            <a:r>
              <a:rPr lang="en-AU" baseline="0" dirty="0"/>
              <a:t> that can help you communicate the message that you want. On this slide, you can see a few. These reporting verbs have been identified with the strength they communicate. The right reporting verb can create the impact that you want on the reader.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15</a:t>
            </a:fld>
            <a:endParaRPr lang="en-US"/>
          </a:p>
        </p:txBody>
      </p:sp>
    </p:spTree>
    <p:extLst>
      <p:ext uri="{BB962C8B-B14F-4D97-AF65-F5344CB8AC3E}">
        <p14:creationId xmlns:p14="http://schemas.microsoft.com/office/powerpoint/2010/main" val="1612484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16: Resources for essay writing</a:t>
            </a:r>
          </a:p>
          <a:p>
            <a:endParaRPr lang="en-AU" dirty="0"/>
          </a:p>
          <a:p>
            <a:r>
              <a:rPr lang="en-AU" dirty="0"/>
              <a:t>On this slide you can</a:t>
            </a:r>
            <a:r>
              <a:rPr lang="en-AU" baseline="0" dirty="0"/>
              <a:t> see some links to resources that may help with writing your essay. Do access all the resources identified in this presentation before you begin your actual writing.</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16</a:t>
            </a:fld>
            <a:endParaRPr lang="en-US"/>
          </a:p>
        </p:txBody>
      </p:sp>
    </p:spTree>
    <p:extLst>
      <p:ext uri="{BB962C8B-B14F-4D97-AF65-F5344CB8AC3E}">
        <p14:creationId xmlns:p14="http://schemas.microsoft.com/office/powerpoint/2010/main" val="3286357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2: Copyright notice</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1356870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3: Overview</a:t>
            </a:r>
          </a:p>
          <a:p>
            <a:endParaRPr lang="en-AU" dirty="0"/>
          </a:p>
          <a:p>
            <a:r>
              <a:rPr lang="en-AU" dirty="0"/>
              <a:t>This presentation will cover the aspects identified on the slide. These are all components that you need to be aware of and incorporate in your essay for this</a:t>
            </a:r>
            <a:r>
              <a:rPr lang="en-AU" baseline="0" dirty="0"/>
              <a:t> course.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4216047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4: The task</a:t>
            </a:r>
          </a:p>
          <a:p>
            <a:endParaRPr lang="en-AU" dirty="0"/>
          </a:p>
          <a:p>
            <a:r>
              <a:rPr lang="en-AU" dirty="0"/>
              <a:t>The</a:t>
            </a:r>
            <a:r>
              <a:rPr lang="en-AU" baseline="0" dirty="0"/>
              <a:t> essay that you have been asked to produce for Assessment 2 is an argumentative essay. An argumentative essay is different from a descriptive essay. For an argumentative essay, you are expected to be critical in selecting the evidence to support your arguments. You have to demonstrate your reasoning and analytical skills to convince the reader about your proposition or stand. The word limit for the essay is 1500 words. Please check the due date on your course outline. This essay comprises 35% of your total grades for the course. 35% is a lot of marks so it is important that you start early and put in the effort to produce a good essay. You will have to choose one of the topics that is presented in the ‘Essay’ page of your </a:t>
            </a:r>
            <a:r>
              <a:rPr lang="en-AU" baseline="0" dirty="0" err="1"/>
              <a:t>Learnonline</a:t>
            </a:r>
            <a:r>
              <a:rPr lang="en-AU" baseline="0" dirty="0"/>
              <a:t> course site and write your essay.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1083576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5: Interpreting</a:t>
            </a:r>
            <a:r>
              <a:rPr lang="en-AU" b="1" baseline="0" dirty="0"/>
              <a:t> topic 1 (Example)</a:t>
            </a:r>
          </a:p>
          <a:p>
            <a:endParaRPr lang="en-AU" baseline="0" dirty="0"/>
          </a:p>
          <a:p>
            <a:r>
              <a:rPr lang="en-AU" baseline="0" dirty="0"/>
              <a:t>The first thing you have to do, is interpret the topic. This is an important process that you need to focus on. It is really pertinent that you read the topic and understand what is required so that you can address it in the best possible manner. If you do not understand the topic, do speak to your instructor. Spending time on this aspect of the task will ultimately save you a lot of time in the future. Once you have understood the topic, it will be a good idea to highlight all the key words and phrases. </a:t>
            </a:r>
          </a:p>
          <a:p>
            <a:r>
              <a:rPr lang="en-AU" baseline="0" dirty="0"/>
              <a:t>On this slide you can see an example of what interpreting the topic means. Be critical when you interpret the topic. Ask the ‘what, when, why, where, who and how’ questions. This will help you when you begin your reading on the topic. Click on the link provided to find out more about understanding assignments. Do not rush off to locate sources for your essay before you truly understand the topic. Often students find that they have wasted a lot of time reading material that is in no way useful for their essay.</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2451253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6: Processes for writing your essay</a:t>
            </a:r>
          </a:p>
          <a:p>
            <a:endParaRPr lang="en-AU" dirty="0"/>
          </a:p>
          <a:p>
            <a:r>
              <a:rPr lang="en-AU" dirty="0"/>
              <a:t>It is important that you initially read widely about the topic to gain an understanding. Then you have to practise your critical thinking skills to interpret</a:t>
            </a:r>
            <a:r>
              <a:rPr lang="en-AU" baseline="0" dirty="0"/>
              <a:t> and</a:t>
            </a:r>
            <a:r>
              <a:rPr lang="en-AU" dirty="0"/>
              <a:t> analyse the debates. Use your reasoning skills here. Do all the scholars agree with the topic? Are there those who disagree? What are they saying? Why are they saying</a:t>
            </a:r>
            <a:r>
              <a:rPr lang="en-AU" baseline="0" dirty="0"/>
              <a:t> that? What is the evidence? Are you convinced with the evidence? Are the findings applicable in your context? etc. Once you have you have done this, you will be clearer about your stand or proposition. Do you agree with the topic or do you disagree? Once you have decided on your stand, then you need to do another round of selective reading. This time you need to identify the issues that you are going to address in the essay. It will be a good idea to select 3 or 4 issues and discuss them in detail rather than superficially discuss 8 or 9 issues. Once you have decided on the issues you have selected, you have to read critically to find evidence to support your arguments. You have to provide at least 2 to 3 references for each of the issues you discuss. Make sure that the references you use are from credible sources. </a:t>
            </a:r>
          </a:p>
          <a:p>
            <a:r>
              <a:rPr lang="en-AU" baseline="0" dirty="0"/>
              <a:t>You can now begin drafting your essay. Try to tell a logical story about the topic. Do not discuss more than one issue at a time. That way you will do a detailed analysis of that issue. Support your discussion with evidence. Do not only highlight all the evidence that supports your arguments. An objective writer also presents findings that do not support the topic. Don’t just leave it at that. Explain and interpret what this means to your discussion.  If you do this, you will be given marks for demonstrating critical thinking. It is also important to paraphrase and summarise the evidence as much as possible to show </a:t>
            </a:r>
            <a:r>
              <a:rPr lang="en-AU" baseline="0"/>
              <a:t>your instructor </a:t>
            </a:r>
            <a:r>
              <a:rPr lang="en-AU" baseline="0" dirty="0"/>
              <a:t>that you have understood what you have read and can restate it in your own words. Only quote when you think it is absolutely important to your discussion. Keep quoting to a minimum.</a:t>
            </a:r>
          </a:p>
          <a:p>
            <a:r>
              <a:rPr lang="en-AU" baseline="0" dirty="0"/>
              <a:t>Even good writers revise their draft a few times in order to produce high quality writing. Remember that you will not be able to produce a good essay at the first go. It will take constant revisions until you have a final copy. Proofreading and editing is another important aspect of your essay writing. An essay that is filled with errors whether typos, grammar or spelling will suggest to your instructor that you have not put in the effort required to produce your essay.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2970885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7: Descriptive vs critical</a:t>
            </a:r>
          </a:p>
          <a:p>
            <a:endParaRPr lang="en-AU" dirty="0"/>
          </a:p>
          <a:p>
            <a:r>
              <a:rPr lang="en-AU" dirty="0"/>
              <a:t>For this assessment</a:t>
            </a:r>
            <a:r>
              <a:rPr lang="en-AU" baseline="0" dirty="0"/>
              <a:t> task you are required to demonstrate critical thinking in your writing. There is a difference between critical thinking and descriptive writing. On this slide you will see how they differ. If you mainly define, describe summarise and provide examples, then you would be practising descriptive writing. If you produce descriptive writing for this essay, you will not obtain high marks. Instead, try to demonstrate that you are practising critical thinking in your writing. Analyse the topic and the debates in the area about the topic. Compare and contrast the debates and findings. Try to critique the shortcomings or weaknesses in existing research. Evaluate and examine the evidence that you are using in the essay. Interpret and explain your evidence and use only evidence that supports your discussion and argument. Wherever possible do demonstrate that you are being critical.</a:t>
            </a:r>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2966479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a:t>
            </a:r>
            <a:r>
              <a:rPr lang="en-AU" b="1" baseline="0" dirty="0"/>
              <a:t> 8: The essay structure</a:t>
            </a:r>
          </a:p>
          <a:p>
            <a:endParaRPr lang="en-AU" baseline="0" dirty="0"/>
          </a:p>
          <a:p>
            <a:r>
              <a:rPr lang="en-AU" baseline="0" dirty="0"/>
              <a:t>The essay for your assessment should be structured with an introduction, body and conclusion. The introduction is approximately 10% of the total word count. You generally have to introduce the reader to the topic and highlight one or two related key issues. You then have to present your thesis statement which is your proposition or stand. Next you have to specify what the aim of the essay is by identifying the issues that you would discuss in this essay. This is called setting parameters in that you limit the number of issues that you would be discussing in the essay. It would not be wise to just repeat the essay question as essay questions are rather broad and you cannot possibly answer everything associated with it and produce a substantial argument. Rather, you should indicate the aspects that you will be focussing in your discussion. You would then provide the scope of your essay. This typically tells the reader how the discussion will be organised in your essay. The scope can be used as an outline for your essay. </a:t>
            </a:r>
          </a:p>
          <a:p>
            <a:r>
              <a:rPr lang="en-AU" baseline="0" dirty="0"/>
              <a:t>The body section of the essay is made up of 80% of your total word count. This is where a significant proportion of your marks are awarded, therefore, you need to present a logical and coherent argument. The body section of the essay should be divided into different paragraphs. Each paragraph should typically have a topic sentence which would be expanded with supporting statements. You then have to demonstrate your critical thinking and provide examples wherever possible to show that you can relate the concepts to actual contexts. This is where you would highlight the aspects identified in the earlier slide.</a:t>
            </a:r>
          </a:p>
          <a:p>
            <a:r>
              <a:rPr lang="en-AU" baseline="0" dirty="0"/>
              <a:t>Finally, you have to write the conclusion for your essay which is approximately 10% of the essay. The conclusion brings together and wraps up the whole discussion. In the conclusion, you have to restate the thesis statement which is the main message of the essay. This is because you would be writing a substantial discussion about the topic and the reader may forget what the thesis statement is and you have to remind them. You would also have to recap the key points raised in the body section of your essay. Try not to just repeat what you had said earlier but interpret what this means to your discussion. Then conclude your discussion with a concluding statement that is related to the topic. This could be suggestions for future research, implications for your discipline or simply just a thought provoking statement. It must be emphasised here that if you just describe the key ideas associated with the topic, you will not be awarded good grades. In order for you to obtain high marks, you need to discuss in detail. </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3367317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9: Essay structure: Introduction (example)</a:t>
            </a:r>
          </a:p>
          <a:p>
            <a:endParaRPr lang="en-AU" dirty="0"/>
          </a:p>
          <a:p>
            <a:r>
              <a:rPr lang="en-AU" dirty="0"/>
              <a:t>On this slide</a:t>
            </a:r>
            <a:r>
              <a:rPr lang="en-AU" baseline="0" dirty="0"/>
              <a:t> you can see an example of the introduction section of an essay. Notice how each of the elements identified in the previous slide about the introduction is presented in the example. You do not have to produce an exact version as you can be creative in coming up with your own introduction. The example has been provided to show you what your instructor’s expectations are. If you can capture most of the elements of an introduction in your own essay then your instructor would be happy.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21463318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8968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4.xml"/><Relationship Id="rId4" Type="http://schemas.openxmlformats.org/officeDocument/2006/relationships/hyperlink" Target="https://lo.unisa.edu.au/course/view.php?id=3839"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5.xml"/><Relationship Id="rId4" Type="http://schemas.openxmlformats.org/officeDocument/2006/relationships/hyperlink" Target="http://lrs.unisa.edu.au/ess/echo/presentation/698a7b68-8929-4336-98db-33da5e232c04"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6.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8" Type="http://schemas.openxmlformats.org/officeDocument/2006/relationships/hyperlink" Target="https://lo.unisa.edu.au/mod/resource/view.php?id=1156915" TargetMode="External"/><Relationship Id="rId3" Type="http://schemas.openxmlformats.org/officeDocument/2006/relationships/notesSlide" Target="../notesSlides/notesSlide16.xml"/><Relationship Id="rId7" Type="http://schemas.openxmlformats.org/officeDocument/2006/relationships/hyperlink" Target="https://lo.unisa.edu.au/mod/resource/view.php?id=1156880" TargetMode="External"/><Relationship Id="rId2" Type="http://schemas.openxmlformats.org/officeDocument/2006/relationships/slideLayout" Target="../slideLayouts/slideLayout6.xml"/><Relationship Id="rId1" Type="http://schemas.openxmlformats.org/officeDocument/2006/relationships/tags" Target="../tags/tag17.xml"/><Relationship Id="rId6" Type="http://schemas.openxmlformats.org/officeDocument/2006/relationships/hyperlink" Target="https://lo.unisa.edu.au/mod/resource/view.php?id=1156916" TargetMode="External"/><Relationship Id="rId5" Type="http://schemas.openxmlformats.org/officeDocument/2006/relationships/hyperlink" Target="https://lo.unisa.edu.au/mod/resource/view.php?id=1156821" TargetMode="External"/><Relationship Id="rId4" Type="http://schemas.openxmlformats.org/officeDocument/2006/relationships/hyperlink" Target="https://lo.unisa.edu.au/mod/book/view.php?id=1144638&amp;chapterid=167260" TargetMode="External"/><Relationship Id="rId9" Type="http://schemas.openxmlformats.org/officeDocument/2006/relationships/hyperlink" Target="https://lo.unisa.edu.au/mod/resource/view.php?id=1156920"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hyperlink" Target="https://lo.unisa.edu.au/mod/resource/view.php?id=298804"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8.xml"/><Relationship Id="rId5" Type="http://schemas.openxmlformats.org/officeDocument/2006/relationships/hyperlink" Target="https://lo.unisa.edu.au/mod/resource/view.php?id=311738" TargetMode="Externa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1609725"/>
            <a:ext cx="6903900" cy="2162177"/>
          </a:xfrm>
          <a:prstGeom prst="rect">
            <a:avLst/>
          </a:prstGeom>
          <a:noFill/>
        </p:spPr>
        <p:txBody>
          <a:bodyPr/>
          <a:lstStyle/>
          <a:p>
            <a:pPr eaLnBrk="1" hangingPunct="1"/>
            <a:r>
              <a:rPr lang="en-US" sz="3600" dirty="0">
                <a:latin typeface="Calibri" panose="020F0502020204030204" pitchFamily="34" charset="0"/>
                <a:cs typeface="Calibri" panose="020F0502020204030204" pitchFamily="34" charset="0"/>
              </a:rPr>
              <a:t>Introduction to Essay Writing</a:t>
            </a:r>
            <a:endParaRPr lang="en-US" dirty="0"/>
          </a:p>
        </p:txBody>
      </p:sp>
      <p:sp>
        <p:nvSpPr>
          <p:cNvPr id="13315" name="Rectangle 3"/>
          <p:cNvSpPr>
            <a:spLocks noGrp="1" noChangeArrowheads="1"/>
          </p:cNvSpPr>
          <p:nvPr>
            <p:ph type="subTitle" sz="quarter" idx="1"/>
          </p:nvPr>
        </p:nvSpPr>
        <p:spPr>
          <a:prstGeom prst="rect">
            <a:avLst/>
          </a:prstGeom>
          <a:noFill/>
        </p:spPr>
        <p:txBody>
          <a:bodyPr/>
          <a:lstStyle/>
          <a:p>
            <a:pPr eaLnBrk="1" hangingPunct="1"/>
            <a:r>
              <a:rPr lang="en-US" dirty="0"/>
              <a:t>Dr. </a:t>
            </a:r>
            <a:r>
              <a:rPr lang="en-US"/>
              <a:t>Shashi Nallaya</a:t>
            </a:r>
            <a:endParaRPr lang="en-US" dirty="0"/>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Essay structure: body</a:t>
            </a:r>
          </a:p>
        </p:txBody>
      </p:sp>
      <p:sp>
        <p:nvSpPr>
          <p:cNvPr id="7" name="Subtitle 2"/>
          <p:cNvSpPr txBox="1">
            <a:spLocks/>
          </p:cNvSpPr>
          <p:nvPr/>
        </p:nvSpPr>
        <p:spPr bwMode="auto">
          <a:xfrm>
            <a:off x="519113" y="1073150"/>
            <a:ext cx="4105275" cy="264160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4" name="TextBox 3"/>
          <p:cNvSpPr txBox="1"/>
          <p:nvPr/>
        </p:nvSpPr>
        <p:spPr>
          <a:xfrm>
            <a:off x="519110" y="903272"/>
            <a:ext cx="6319837" cy="3693319"/>
          </a:xfrm>
          <a:prstGeom prst="rect">
            <a:avLst/>
          </a:prstGeom>
          <a:noFill/>
          <a:ln w="19050">
            <a:solidFill>
              <a:schemeClr val="tx1"/>
            </a:solidFill>
          </a:ln>
        </p:spPr>
        <p:txBody>
          <a:bodyPr wrap="square" rtlCol="0">
            <a:spAutoFit/>
          </a:bodyPr>
          <a:lstStyle/>
          <a:p>
            <a:pPr algn="just"/>
            <a:r>
              <a:rPr lang="en-AU" sz="1800" dirty="0">
                <a:solidFill>
                  <a:srgbClr val="FF0000"/>
                </a:solidFill>
              </a:rPr>
              <a:t>Literature highlights that humans and animals are different because of particular linguistic features. </a:t>
            </a:r>
            <a:r>
              <a:rPr lang="en-AU" sz="1800" dirty="0">
                <a:solidFill>
                  <a:srgbClr val="7030A0"/>
                </a:solidFill>
              </a:rPr>
              <a:t>Researchers from the discontinuity tradition distinguish human communication into ‘narrow and broad language faculties’ (</a:t>
            </a:r>
            <a:r>
              <a:rPr lang="en-AU" sz="1800" dirty="0" err="1">
                <a:solidFill>
                  <a:srgbClr val="7030A0"/>
                </a:solidFill>
              </a:rPr>
              <a:t>Taxler</a:t>
            </a:r>
            <a:r>
              <a:rPr lang="en-AU" sz="1800" dirty="0">
                <a:solidFill>
                  <a:srgbClr val="7030A0"/>
                </a:solidFill>
              </a:rPr>
              <a:t>, Boudewyn &amp; Loudermilk 2012, p. 611). According to Fitch,  and Hauser (2004), the broad language faculty considers factors such as perception and cognition which is often employed for language input and output. These aspects are also shared with other perceptive and thinking activities as well as non-human animals. The narrow language faculty on the other hand does not share those features used for language with any other actions (Chomsky 2005; Fitch &amp; Hauser 2004)….</a:t>
            </a:r>
            <a:r>
              <a:rPr lang="en-AU" sz="1800" dirty="0">
                <a:solidFill>
                  <a:srgbClr val="00B050"/>
                </a:solidFill>
              </a:rPr>
              <a:t>XXX</a:t>
            </a:r>
          </a:p>
        </p:txBody>
      </p:sp>
      <p:sp>
        <p:nvSpPr>
          <p:cNvPr id="2" name="Left Arrow Callout 1"/>
          <p:cNvSpPr/>
          <p:nvPr/>
        </p:nvSpPr>
        <p:spPr bwMode="auto">
          <a:xfrm>
            <a:off x="6838947" y="676275"/>
            <a:ext cx="1847851" cy="1066799"/>
          </a:xfrm>
          <a:prstGeom prst="leftArrowCallout">
            <a:avLst>
              <a:gd name="adj1" fmla="val 25000"/>
              <a:gd name="adj2" fmla="val 25000"/>
              <a:gd name="adj3" fmla="val 25000"/>
              <a:gd name="adj4" fmla="val 8355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FF0000"/>
                </a:solidFill>
                <a:effectLst/>
                <a:latin typeface="Arial" charset="0"/>
                <a:cs typeface="Arial" charset="0"/>
              </a:rPr>
              <a:t>Topic sentence (to introduce the point that will be discussed)</a:t>
            </a:r>
          </a:p>
        </p:txBody>
      </p:sp>
      <p:sp>
        <p:nvSpPr>
          <p:cNvPr id="6" name="Left Arrow Callout 5"/>
          <p:cNvSpPr/>
          <p:nvPr/>
        </p:nvSpPr>
        <p:spPr bwMode="auto">
          <a:xfrm>
            <a:off x="6838948" y="1981200"/>
            <a:ext cx="1981202" cy="3495675"/>
          </a:xfrm>
          <a:prstGeom prst="leftArrowCallout">
            <a:avLst>
              <a:gd name="adj1" fmla="val 44914"/>
              <a:gd name="adj2" fmla="val 25000"/>
              <a:gd name="adj3" fmla="val 25000"/>
              <a:gd name="adj4" fmla="val 7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7030A0"/>
                </a:solidFill>
                <a:effectLst/>
                <a:latin typeface="Arial" charset="0"/>
                <a:cs typeface="Arial" charset="0"/>
              </a:rPr>
              <a:t>Expansion of the point with evidence (min of two</a:t>
            </a:r>
            <a:r>
              <a:rPr kumimoji="0" lang="en-AU" sz="1400" b="0" i="0" u="none" strike="noStrike" cap="none" normalizeH="0" dirty="0">
                <a:ln>
                  <a:noFill/>
                </a:ln>
                <a:solidFill>
                  <a:srgbClr val="7030A0"/>
                </a:solidFill>
                <a:effectLst/>
                <a:latin typeface="Arial" charset="0"/>
                <a:cs typeface="Arial" charset="0"/>
              </a:rPr>
              <a:t> references for each point; argument should highlight the linguistic features that distinguish humans from animals in a logical and coherent  manner)</a:t>
            </a:r>
            <a:endParaRPr kumimoji="0" lang="en-AU" sz="1400" b="0" i="0" u="none" strike="noStrike" cap="none" normalizeH="0" baseline="0" dirty="0">
              <a:ln>
                <a:noFill/>
              </a:ln>
              <a:solidFill>
                <a:srgbClr val="7030A0"/>
              </a:solidFill>
              <a:effectLst/>
              <a:latin typeface="Arial" charset="0"/>
              <a:cs typeface="Arial" charset="0"/>
            </a:endParaRPr>
          </a:p>
        </p:txBody>
      </p:sp>
      <p:sp>
        <p:nvSpPr>
          <p:cNvPr id="5" name="Up Arrow Callout 4"/>
          <p:cNvSpPr/>
          <p:nvPr/>
        </p:nvSpPr>
        <p:spPr bwMode="auto">
          <a:xfrm>
            <a:off x="3679028" y="4596591"/>
            <a:ext cx="3257550" cy="956483"/>
          </a:xfrm>
          <a:prstGeom prst="upArrowCallout">
            <a:avLst>
              <a:gd name="adj1" fmla="val 25000"/>
              <a:gd name="adj2" fmla="val 25000"/>
              <a:gd name="adj3" fmla="val 25000"/>
              <a:gd name="adj4" fmla="val 7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00B050"/>
                </a:solidFill>
                <a:effectLst/>
                <a:latin typeface="Arial" charset="0"/>
                <a:cs typeface="Arial" charset="0"/>
              </a:rPr>
              <a:t>Have a concluding statement(s) at the end of this point to interpret what this means for your proposition</a:t>
            </a:r>
          </a:p>
        </p:txBody>
      </p:sp>
    </p:spTree>
    <p:custDataLst>
      <p:tags r:id="rId1"/>
    </p:custDataLst>
    <p:extLst>
      <p:ext uri="{BB962C8B-B14F-4D97-AF65-F5344CB8AC3E}">
        <p14:creationId xmlns:p14="http://schemas.microsoft.com/office/powerpoint/2010/main" val="203086173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Essay structure: conclusion (example)</a:t>
            </a:r>
          </a:p>
        </p:txBody>
      </p:sp>
      <p:sp>
        <p:nvSpPr>
          <p:cNvPr id="7" name="Subtitle 2"/>
          <p:cNvSpPr txBox="1">
            <a:spLocks/>
          </p:cNvSpPr>
          <p:nvPr/>
        </p:nvSpPr>
        <p:spPr bwMode="auto">
          <a:xfrm>
            <a:off x="519113" y="1073150"/>
            <a:ext cx="4105275" cy="264160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4" name="TextBox 3"/>
          <p:cNvSpPr txBox="1"/>
          <p:nvPr/>
        </p:nvSpPr>
        <p:spPr>
          <a:xfrm>
            <a:off x="1852614" y="1479361"/>
            <a:ext cx="3224211" cy="2862322"/>
          </a:xfrm>
          <a:prstGeom prst="rect">
            <a:avLst/>
          </a:prstGeom>
          <a:noFill/>
          <a:ln w="19050">
            <a:solidFill>
              <a:schemeClr val="tx1"/>
            </a:solidFill>
          </a:ln>
        </p:spPr>
        <p:txBody>
          <a:bodyPr wrap="square" rtlCol="0">
            <a:spAutoFit/>
          </a:bodyPr>
          <a:lstStyle/>
          <a:p>
            <a:pPr algn="just"/>
            <a:r>
              <a:rPr lang="en-AU" sz="1800" dirty="0">
                <a:solidFill>
                  <a:srgbClr val="FF0000"/>
                </a:solidFill>
              </a:rPr>
              <a:t>This essay has argued that humans and animals differ in their communicative abilities. </a:t>
            </a:r>
            <a:r>
              <a:rPr lang="en-AU" sz="1800" dirty="0">
                <a:solidFill>
                  <a:srgbClr val="7030A0"/>
                </a:solidFill>
              </a:rPr>
              <a:t>The differences were established by discussing three factors. Humans…</a:t>
            </a:r>
            <a:r>
              <a:rPr lang="en-AU" sz="1800" dirty="0">
                <a:solidFill>
                  <a:srgbClr val="00B050"/>
                </a:solidFill>
              </a:rPr>
              <a:t> For all these reasons, it can be concluded that human and animal communication are distinct.</a:t>
            </a:r>
          </a:p>
        </p:txBody>
      </p:sp>
      <p:sp>
        <p:nvSpPr>
          <p:cNvPr id="2" name="Left Arrow Callout 1"/>
          <p:cNvSpPr/>
          <p:nvPr/>
        </p:nvSpPr>
        <p:spPr bwMode="auto">
          <a:xfrm>
            <a:off x="5076825" y="1439861"/>
            <a:ext cx="2247900" cy="733425"/>
          </a:xfrm>
          <a:prstGeom prst="leftArrowCallout">
            <a:avLst>
              <a:gd name="adj1" fmla="val 25000"/>
              <a:gd name="adj2" fmla="val 25000"/>
              <a:gd name="adj3" fmla="val 25000"/>
              <a:gd name="adj4" fmla="val 7747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FF0000"/>
                </a:solidFill>
                <a:effectLst/>
                <a:latin typeface="Arial" charset="0"/>
                <a:cs typeface="Arial" charset="0"/>
              </a:rPr>
              <a:t>Restate the thesis statement (main message)</a:t>
            </a:r>
          </a:p>
        </p:txBody>
      </p:sp>
      <p:sp>
        <p:nvSpPr>
          <p:cNvPr id="6" name="Left Arrow Callout 5"/>
          <p:cNvSpPr/>
          <p:nvPr/>
        </p:nvSpPr>
        <p:spPr bwMode="auto">
          <a:xfrm>
            <a:off x="5076825" y="2262028"/>
            <a:ext cx="2247900" cy="1296988"/>
          </a:xfrm>
          <a:prstGeom prst="leftArrowCallout">
            <a:avLst>
              <a:gd name="adj1" fmla="val 25000"/>
              <a:gd name="adj2" fmla="val 25000"/>
              <a:gd name="adj3" fmla="val 25000"/>
              <a:gd name="adj4" fmla="val 7747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7030A0"/>
                </a:solidFill>
                <a:effectLst/>
                <a:latin typeface="Arial" charset="0"/>
                <a:cs typeface="Arial" charset="0"/>
              </a:rPr>
              <a:t>Recap key </a:t>
            </a:r>
            <a:r>
              <a:rPr lang="en-AU" sz="1400" dirty="0">
                <a:solidFill>
                  <a:srgbClr val="7030A0"/>
                </a:solidFill>
              </a:rPr>
              <a:t>points/ideas discussed in the body section (do not include any new points</a:t>
            </a:r>
            <a:endParaRPr kumimoji="0" lang="en-AU" sz="1400" b="0" i="0" u="none" strike="noStrike" cap="none" normalizeH="0" baseline="0" dirty="0">
              <a:ln>
                <a:noFill/>
              </a:ln>
              <a:solidFill>
                <a:srgbClr val="7030A0"/>
              </a:solidFill>
              <a:effectLst/>
            </a:endParaRPr>
          </a:p>
        </p:txBody>
      </p:sp>
      <p:sp>
        <p:nvSpPr>
          <p:cNvPr id="8" name="Left Arrow Callout 7"/>
          <p:cNvSpPr/>
          <p:nvPr/>
        </p:nvSpPr>
        <p:spPr bwMode="auto">
          <a:xfrm>
            <a:off x="5076825" y="3693189"/>
            <a:ext cx="2247900" cy="869286"/>
          </a:xfrm>
          <a:prstGeom prst="leftArrowCallout">
            <a:avLst>
              <a:gd name="adj1" fmla="val 25000"/>
              <a:gd name="adj2" fmla="val 25000"/>
              <a:gd name="adj3" fmla="val 25000"/>
              <a:gd name="adj4" fmla="val 7747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00B050"/>
                </a:solidFill>
                <a:effectLst/>
              </a:rPr>
              <a:t>Write a statement that concludes your argument</a:t>
            </a:r>
          </a:p>
        </p:txBody>
      </p:sp>
    </p:spTree>
    <p:custDataLst>
      <p:tags r:id="rId1"/>
    </p:custDataLst>
    <p:extLst>
      <p:ext uri="{BB962C8B-B14F-4D97-AF65-F5344CB8AC3E}">
        <p14:creationId xmlns:p14="http://schemas.microsoft.com/office/powerpoint/2010/main" val="364180214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Integrating evidence in your essay</a:t>
            </a:r>
          </a:p>
        </p:txBody>
      </p:sp>
      <p:sp>
        <p:nvSpPr>
          <p:cNvPr id="2" name="TextBox 1"/>
          <p:cNvSpPr txBox="1"/>
          <p:nvPr/>
        </p:nvSpPr>
        <p:spPr>
          <a:xfrm>
            <a:off x="2714625" y="940742"/>
            <a:ext cx="3705225" cy="461665"/>
          </a:xfrm>
          <a:prstGeom prst="rect">
            <a:avLst/>
          </a:prstGeom>
          <a:solidFill>
            <a:schemeClr val="accent1"/>
          </a:solidFill>
          <a:ln w="12700">
            <a:solidFill>
              <a:schemeClr val="tx1"/>
            </a:solidFill>
          </a:ln>
        </p:spPr>
        <p:txBody>
          <a:bodyPr wrap="square" rtlCol="0">
            <a:spAutoFit/>
          </a:bodyPr>
          <a:lstStyle/>
          <a:p>
            <a:pPr algn="ctr"/>
            <a:r>
              <a:rPr lang="en-AU" dirty="0"/>
              <a:t>Author prominence</a:t>
            </a:r>
          </a:p>
        </p:txBody>
      </p:sp>
      <p:sp>
        <p:nvSpPr>
          <p:cNvPr id="13" name="TextBox 12"/>
          <p:cNvSpPr txBox="1"/>
          <p:nvPr/>
        </p:nvSpPr>
        <p:spPr>
          <a:xfrm>
            <a:off x="733425" y="1514475"/>
            <a:ext cx="7915275" cy="923330"/>
          </a:xfrm>
          <a:prstGeom prst="rect">
            <a:avLst/>
          </a:prstGeom>
          <a:solidFill>
            <a:schemeClr val="accent1"/>
          </a:solidFill>
          <a:ln w="12700">
            <a:solidFill>
              <a:schemeClr val="tx1"/>
            </a:solidFill>
          </a:ln>
        </p:spPr>
        <p:txBody>
          <a:bodyPr wrap="square" rtlCol="0">
            <a:spAutoFit/>
          </a:bodyPr>
          <a:lstStyle/>
          <a:p>
            <a:pPr algn="just"/>
            <a:r>
              <a:rPr lang="en-AU" sz="1800" dirty="0"/>
              <a:t>Gerntner et al. (2006) studied European starlings to determine whether they could discriminate between strings generated by a context-free phrase-structure grammar and strings generated by a finite-state grammar.</a:t>
            </a:r>
          </a:p>
        </p:txBody>
      </p:sp>
      <p:sp>
        <p:nvSpPr>
          <p:cNvPr id="15" name="TextBox 14"/>
          <p:cNvSpPr txBox="1"/>
          <p:nvPr/>
        </p:nvSpPr>
        <p:spPr>
          <a:xfrm>
            <a:off x="2838448" y="3223914"/>
            <a:ext cx="3705225" cy="461665"/>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lang="en-AU" dirty="0"/>
              <a:t>Information prominence</a:t>
            </a:r>
          </a:p>
        </p:txBody>
      </p:sp>
      <p:sp>
        <p:nvSpPr>
          <p:cNvPr id="16" name="TextBox 15"/>
          <p:cNvSpPr txBox="1"/>
          <p:nvPr/>
        </p:nvSpPr>
        <p:spPr>
          <a:xfrm>
            <a:off x="733425" y="3790950"/>
            <a:ext cx="7915275" cy="1200329"/>
          </a:xfrm>
          <a:prstGeom prst="rect">
            <a:avLst/>
          </a:prstGeom>
          <a:solidFill>
            <a:schemeClr val="accent2">
              <a:lumMod val="20000"/>
              <a:lumOff val="80000"/>
            </a:schemeClr>
          </a:solidFill>
          <a:ln w="12700">
            <a:solidFill>
              <a:schemeClr val="tx1"/>
            </a:solidFill>
          </a:ln>
        </p:spPr>
        <p:txBody>
          <a:bodyPr wrap="square" rtlCol="0">
            <a:spAutoFit/>
          </a:bodyPr>
          <a:lstStyle/>
          <a:p>
            <a:pPr algn="just"/>
            <a:r>
              <a:rPr lang="en-AU" sz="1800" dirty="0"/>
              <a:t>Critics of the starling research have noted that birds could pass the discrimination test without actually computing the embeddings or keeping track of long-distance dependencies (Corballis 2007; van Heijningen et al. 2009)</a:t>
            </a:r>
          </a:p>
        </p:txBody>
      </p:sp>
    </p:spTree>
    <p:custDataLst>
      <p:tags r:id="rId1"/>
    </p:custDataLst>
    <p:extLst>
      <p:ext uri="{BB962C8B-B14F-4D97-AF65-F5344CB8AC3E}">
        <p14:creationId xmlns:p14="http://schemas.microsoft.com/office/powerpoint/2010/main" val="194061513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Different ways of integrating evidence</a:t>
            </a:r>
          </a:p>
        </p:txBody>
      </p:sp>
      <p:graphicFrame>
        <p:nvGraphicFramePr>
          <p:cNvPr id="4" name="Table 3"/>
          <p:cNvGraphicFramePr>
            <a:graphicFrameLocks noGrp="1"/>
          </p:cNvGraphicFramePr>
          <p:nvPr>
            <p:extLst>
              <p:ext uri="{D42A27DB-BD31-4B8C-83A1-F6EECF244321}">
                <p14:modId xmlns:p14="http://schemas.microsoft.com/office/powerpoint/2010/main" val="1759241638"/>
              </p:ext>
            </p:extLst>
          </p:nvPr>
        </p:nvGraphicFramePr>
        <p:xfrm>
          <a:off x="809625" y="1320800"/>
          <a:ext cx="7639050" cy="3688080"/>
        </p:xfrm>
        <a:graphic>
          <a:graphicData uri="http://schemas.openxmlformats.org/drawingml/2006/table">
            <a:tbl>
              <a:tblPr firstRow="1" bandRow="1">
                <a:tableStyleId>{5C22544A-7EE6-4342-B048-85BDC9FD1C3A}</a:tableStyleId>
              </a:tblPr>
              <a:tblGrid>
                <a:gridCol w="2867025">
                  <a:extLst>
                    <a:ext uri="{9D8B030D-6E8A-4147-A177-3AD203B41FA5}">
                      <a16:colId xmlns:a16="http://schemas.microsoft.com/office/drawing/2014/main" val="20000"/>
                    </a:ext>
                  </a:extLst>
                </a:gridCol>
                <a:gridCol w="4772025">
                  <a:extLst>
                    <a:ext uri="{9D8B030D-6E8A-4147-A177-3AD203B41FA5}">
                      <a16:colId xmlns:a16="http://schemas.microsoft.com/office/drawing/2014/main" val="20001"/>
                    </a:ext>
                  </a:extLst>
                </a:gridCol>
              </a:tblGrid>
              <a:tr h="370840">
                <a:tc>
                  <a:txBody>
                    <a:bodyPr/>
                    <a:lstStyle/>
                    <a:p>
                      <a:r>
                        <a:rPr lang="en-AU" sz="1600" b="0" dirty="0">
                          <a:solidFill>
                            <a:schemeClr val="tx1"/>
                          </a:solidFill>
                        </a:rPr>
                        <a:t>Quoting</a:t>
                      </a:r>
                    </a:p>
                  </a:txBody>
                  <a:tcPr/>
                </a:tc>
                <a:tc>
                  <a:txBody>
                    <a:bodyPr/>
                    <a:lstStyle/>
                    <a:p>
                      <a:r>
                        <a:rPr lang="en-AU" sz="1600" b="0" dirty="0">
                          <a:solidFill>
                            <a:schemeClr val="tx1"/>
                          </a:solidFill>
                        </a:rPr>
                        <a:t>It</a:t>
                      </a:r>
                      <a:r>
                        <a:rPr lang="en-AU" sz="1600" b="0" baseline="0" dirty="0">
                          <a:solidFill>
                            <a:schemeClr val="tx1"/>
                          </a:solidFill>
                        </a:rPr>
                        <a:t> is generally found that ‘observers of human and animal communication systems seek to understand the cognitive mechanisms and processes that underlie their respective abilities’ (Traxler, Boudewyn &amp; Loudermilk 2012, p. 611).</a:t>
                      </a:r>
                      <a:endParaRPr lang="en-AU" sz="1600"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sz="1600" dirty="0"/>
                        <a:t>Paraphrasing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b="0" baseline="0" dirty="0">
                          <a:solidFill>
                            <a:schemeClr val="tx1"/>
                          </a:solidFill>
                        </a:rPr>
                        <a:t>Traxler, Boudewyn &amp; Loudermilk (2012) suggest that the features associated with the enabling of human communication is often studied by scholars in this field.</a:t>
                      </a:r>
                      <a:endParaRPr lang="en-AU" sz="1600" dirty="0"/>
                    </a:p>
                  </a:txBody>
                  <a:tcPr/>
                </a:tc>
                <a:extLst>
                  <a:ext uri="{0D108BD9-81ED-4DB2-BD59-A6C34878D82A}">
                    <a16:rowId xmlns:a16="http://schemas.microsoft.com/office/drawing/2014/main" val="10001"/>
                  </a:ext>
                </a:extLst>
              </a:tr>
              <a:tr h="370840">
                <a:tc>
                  <a:txBody>
                    <a:bodyPr/>
                    <a:lstStyle/>
                    <a:p>
                      <a:r>
                        <a:rPr lang="en-AU" sz="1600" dirty="0"/>
                        <a:t>Summarise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a:t>It</a:t>
                      </a:r>
                      <a:r>
                        <a:rPr lang="en-AU" sz="1600" baseline="0" dirty="0"/>
                        <a:t> is highlighted that researchers who study human and animal communication often investigate its enabling underlying aspects (Chomsky 2005; </a:t>
                      </a:r>
                      <a:r>
                        <a:rPr lang="en-AU" sz="1600" dirty="0">
                          <a:solidFill>
                            <a:schemeClr val="tx1"/>
                          </a:solidFill>
                        </a:rPr>
                        <a:t>Fitch &amp; Hauser 2004; </a:t>
                      </a:r>
                      <a:r>
                        <a:rPr lang="en-AU" sz="1600" baseline="0" dirty="0"/>
                        <a:t>Traxler, Boudewyn &amp; Loudermilk 2012) </a:t>
                      </a:r>
                      <a:endParaRPr lang="en-AU" sz="1600" dirty="0"/>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828675" y="5124450"/>
            <a:ext cx="7391400" cy="461665"/>
          </a:xfrm>
          <a:prstGeom prst="rect">
            <a:avLst/>
          </a:prstGeom>
          <a:noFill/>
        </p:spPr>
        <p:txBody>
          <a:bodyPr wrap="square" rtlCol="0">
            <a:spAutoFit/>
          </a:bodyPr>
          <a:lstStyle/>
          <a:p>
            <a:pPr algn="ctr"/>
            <a:r>
              <a:rPr lang="en-AU" dirty="0">
                <a:hlinkClick r:id="rId4"/>
              </a:rPr>
              <a:t>unisa.edu.au/referencing</a:t>
            </a:r>
            <a:endParaRPr lang="en-AU" dirty="0"/>
          </a:p>
        </p:txBody>
      </p:sp>
    </p:spTree>
    <p:custDataLst>
      <p:tags r:id="rId1"/>
    </p:custDataLst>
    <p:extLst>
      <p:ext uri="{BB962C8B-B14F-4D97-AF65-F5344CB8AC3E}">
        <p14:creationId xmlns:p14="http://schemas.microsoft.com/office/powerpoint/2010/main" val="209928326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Paraphrase and summarise</a:t>
            </a:r>
          </a:p>
        </p:txBody>
      </p:sp>
      <p:sp>
        <p:nvSpPr>
          <p:cNvPr id="2" name="Rectangle 1"/>
          <p:cNvSpPr/>
          <p:nvPr/>
        </p:nvSpPr>
        <p:spPr>
          <a:xfrm>
            <a:off x="533400" y="1034326"/>
            <a:ext cx="7486650" cy="1938992"/>
          </a:xfrm>
          <a:prstGeom prst="rect">
            <a:avLst/>
          </a:prstGeom>
        </p:spPr>
        <p:txBody>
          <a:bodyPr wrap="square">
            <a:spAutoFit/>
          </a:bodyPr>
          <a:lstStyle/>
          <a:p>
            <a:pPr marL="342900" lvl="0" indent="-342900" eaLnBrk="1" hangingPunct="1">
              <a:buFont typeface="Arial" panose="020B0604020202020204" pitchFamily="34" charset="0"/>
              <a:buChar char="•"/>
              <a:defRPr/>
            </a:pPr>
            <a:r>
              <a:rPr lang="en-AU" sz="2000" dirty="0">
                <a:solidFill>
                  <a:prstClr val="black"/>
                </a:solidFill>
                <a:latin typeface="Calibri"/>
                <a:cs typeface="+mn-cs"/>
              </a:rPr>
              <a:t>Your tutors want to see if you have understood the topic &amp; debate.</a:t>
            </a:r>
          </a:p>
          <a:p>
            <a:pPr marL="342900" lvl="0" indent="-342900" eaLnBrk="1" hangingPunct="1">
              <a:buFont typeface="Arial" panose="020B0604020202020204" pitchFamily="34" charset="0"/>
              <a:buChar char="•"/>
              <a:defRPr/>
            </a:pPr>
            <a:r>
              <a:rPr lang="en-AU" sz="2000" dirty="0">
                <a:solidFill>
                  <a:prstClr val="black"/>
                </a:solidFill>
                <a:latin typeface="Calibri"/>
                <a:cs typeface="+mn-cs"/>
              </a:rPr>
              <a:t>Replacing one/two words from the original can result in high similarity percentages.</a:t>
            </a:r>
          </a:p>
          <a:p>
            <a:pPr marL="342900" lvl="0" indent="-342900" eaLnBrk="1" hangingPunct="1">
              <a:buFont typeface="Arial" panose="020B0604020202020204" pitchFamily="34" charset="0"/>
              <a:buChar char="•"/>
              <a:defRPr/>
            </a:pPr>
            <a:r>
              <a:rPr lang="en-AU" sz="2000" dirty="0">
                <a:solidFill>
                  <a:prstClr val="black"/>
                </a:solidFill>
                <a:latin typeface="Calibri"/>
                <a:cs typeface="+mn-cs"/>
              </a:rPr>
              <a:t>Copying chunks from the original, results in descriptive writing.</a:t>
            </a:r>
          </a:p>
          <a:p>
            <a:pPr marL="342900" lvl="0" indent="-342900" eaLnBrk="1" hangingPunct="1">
              <a:buFont typeface="Arial" panose="020B0604020202020204" pitchFamily="34" charset="0"/>
              <a:buChar char="•"/>
              <a:defRPr/>
            </a:pPr>
            <a:r>
              <a:rPr lang="en-AU" sz="2000" dirty="0">
                <a:solidFill>
                  <a:prstClr val="black"/>
                </a:solidFill>
                <a:latin typeface="Calibri"/>
                <a:cs typeface="+mn-cs"/>
              </a:rPr>
              <a:t>Using the thesaurus to change word for word can result in miscommunication.</a:t>
            </a:r>
          </a:p>
        </p:txBody>
      </p:sp>
      <p:sp>
        <p:nvSpPr>
          <p:cNvPr id="5" name="TextBox 4"/>
          <p:cNvSpPr txBox="1"/>
          <p:nvPr/>
        </p:nvSpPr>
        <p:spPr>
          <a:xfrm>
            <a:off x="963612" y="3055938"/>
            <a:ext cx="2160588" cy="584200"/>
          </a:xfrm>
          <a:prstGeom prst="rect">
            <a:avLst/>
          </a:prstGeom>
          <a:solidFill>
            <a:srgbClr val="9BBB59">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1. Read and understand the text</a:t>
            </a:r>
          </a:p>
        </p:txBody>
      </p:sp>
      <p:sp>
        <p:nvSpPr>
          <p:cNvPr id="6" name="TextBox 5"/>
          <p:cNvSpPr txBox="1"/>
          <p:nvPr/>
        </p:nvSpPr>
        <p:spPr>
          <a:xfrm>
            <a:off x="3411537" y="3055938"/>
            <a:ext cx="2160588" cy="584200"/>
          </a:xfrm>
          <a:prstGeom prst="rect">
            <a:avLst/>
          </a:prstGeom>
          <a:solidFill>
            <a:srgbClr val="C0504D">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2. Highlight key points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p:txBody>
      </p:sp>
      <p:sp>
        <p:nvSpPr>
          <p:cNvPr id="7" name="TextBox 6"/>
          <p:cNvSpPr txBox="1"/>
          <p:nvPr/>
        </p:nvSpPr>
        <p:spPr>
          <a:xfrm>
            <a:off x="5859462" y="3055938"/>
            <a:ext cx="2160588" cy="584200"/>
          </a:xfrm>
          <a:prstGeom prst="rect">
            <a:avLst/>
          </a:prstGeom>
          <a:solidFill>
            <a:srgbClr val="8064A2">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3. Take notes in your own words</a:t>
            </a:r>
          </a:p>
        </p:txBody>
      </p:sp>
      <p:sp>
        <p:nvSpPr>
          <p:cNvPr id="8" name="TextBox 7"/>
          <p:cNvSpPr txBox="1"/>
          <p:nvPr/>
        </p:nvSpPr>
        <p:spPr>
          <a:xfrm>
            <a:off x="5859462" y="4064000"/>
            <a:ext cx="2160588" cy="830263"/>
          </a:xfrm>
          <a:prstGeom prst="rect">
            <a:avLst/>
          </a:prstGeom>
          <a:solidFill>
            <a:srgbClr val="EEECE1">
              <a:lumMod val="9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4. Put the text away and write the ideas in your words</a:t>
            </a:r>
          </a:p>
        </p:txBody>
      </p:sp>
      <p:sp>
        <p:nvSpPr>
          <p:cNvPr id="9" name="TextBox 8"/>
          <p:cNvSpPr txBox="1"/>
          <p:nvPr/>
        </p:nvSpPr>
        <p:spPr>
          <a:xfrm>
            <a:off x="3411537" y="4064000"/>
            <a:ext cx="2160588" cy="830263"/>
          </a:xfrm>
          <a:prstGeom prst="rect">
            <a:avLst/>
          </a:prstGeom>
          <a:solidFill>
            <a:srgbClr val="F79646">
              <a:lumMod val="40000"/>
              <a:lumOff val="6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5. Check against the original</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p:txBody>
      </p:sp>
      <p:sp>
        <p:nvSpPr>
          <p:cNvPr id="10" name="TextBox 9"/>
          <p:cNvSpPr txBox="1"/>
          <p:nvPr/>
        </p:nvSpPr>
        <p:spPr>
          <a:xfrm>
            <a:off x="963612" y="4064000"/>
            <a:ext cx="2160588" cy="830263"/>
          </a:xfrm>
          <a:prstGeom prst="rect">
            <a:avLst/>
          </a:prstGeom>
          <a:solidFill>
            <a:srgbClr val="1F497D">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6. Reference the source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p:txBody>
      </p:sp>
      <p:sp>
        <p:nvSpPr>
          <p:cNvPr id="11" name="Right Arrow 10"/>
          <p:cNvSpPr/>
          <p:nvPr/>
        </p:nvSpPr>
        <p:spPr>
          <a:xfrm>
            <a:off x="3124200" y="3306763"/>
            <a:ext cx="287337" cy="44450"/>
          </a:xfrm>
          <a:prstGeom prst="rightArrow">
            <a:avLst/>
          </a:prstGeom>
          <a:solidFill>
            <a:srgbClr val="FF000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2" name="Right Arrow 11"/>
          <p:cNvSpPr/>
          <p:nvPr/>
        </p:nvSpPr>
        <p:spPr>
          <a:xfrm>
            <a:off x="5572125" y="3306763"/>
            <a:ext cx="287337" cy="44450"/>
          </a:xfrm>
          <a:prstGeom prst="right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3" name="Down Arrow 12"/>
          <p:cNvSpPr/>
          <p:nvPr/>
        </p:nvSpPr>
        <p:spPr>
          <a:xfrm>
            <a:off x="6940550" y="3640138"/>
            <a:ext cx="46037" cy="423862"/>
          </a:xfrm>
          <a:prstGeom prst="down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4" name="Left Arrow 13"/>
          <p:cNvSpPr/>
          <p:nvPr/>
        </p:nvSpPr>
        <p:spPr>
          <a:xfrm>
            <a:off x="5572125" y="4433888"/>
            <a:ext cx="287337" cy="46037"/>
          </a:xfrm>
          <a:prstGeom prst="left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Left Arrow 14"/>
          <p:cNvSpPr/>
          <p:nvPr/>
        </p:nvSpPr>
        <p:spPr>
          <a:xfrm>
            <a:off x="3124200" y="4433888"/>
            <a:ext cx="287337" cy="46037"/>
          </a:xfrm>
          <a:prstGeom prst="leftArrow">
            <a:avLst/>
          </a:prstGeom>
          <a:solidFill>
            <a:srgbClr val="C0000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6" name="Rectangle 15"/>
          <p:cNvSpPr/>
          <p:nvPr/>
        </p:nvSpPr>
        <p:spPr>
          <a:xfrm>
            <a:off x="601663" y="5153025"/>
            <a:ext cx="8099425" cy="339725"/>
          </a:xfrm>
          <a:prstGeom prst="rect">
            <a:avLst/>
          </a:prstGeom>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hlinkClick r:id="rId4"/>
              </a:rPr>
              <a:t>http://lrs.unisa.edu.au/ess/echo/presentation/698a7b68-8929-4336-98db-33da5e232c04</a:t>
            </a:r>
            <a:r>
              <a:rPr kumimoji="0" lang="en-AU" sz="1600" b="0" i="0" u="none" strike="noStrike" kern="0" cap="none" spc="0" normalizeH="0" baseline="0" noProof="0" dirty="0">
                <a:ln>
                  <a:noFill/>
                </a:ln>
                <a:solidFill>
                  <a:prstClr val="black"/>
                </a:solidFill>
                <a:effectLst/>
                <a:uLnTx/>
                <a:uFillTx/>
                <a:latin typeface="Calibri"/>
                <a:cs typeface="+mn-cs"/>
              </a:rPr>
              <a:t> </a:t>
            </a:r>
          </a:p>
        </p:txBody>
      </p:sp>
    </p:spTree>
    <p:custDataLst>
      <p:tags r:id="rId1"/>
    </p:custDataLst>
    <p:extLst>
      <p:ext uri="{BB962C8B-B14F-4D97-AF65-F5344CB8AC3E}">
        <p14:creationId xmlns:p14="http://schemas.microsoft.com/office/powerpoint/2010/main" val="17135074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Reporting verbs </a:t>
            </a:r>
          </a:p>
        </p:txBody>
      </p:sp>
      <p:sp>
        <p:nvSpPr>
          <p:cNvPr id="18" name="Rectangle 17"/>
          <p:cNvSpPr/>
          <p:nvPr/>
        </p:nvSpPr>
        <p:spPr>
          <a:xfrm>
            <a:off x="555625" y="1757363"/>
            <a:ext cx="360363" cy="2159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rgbClr val="C00000"/>
                </a:solidFill>
                <a:effectLst/>
                <a:uLnTx/>
                <a:uFillTx/>
                <a:latin typeface="Calibri"/>
                <a:ea typeface="+mn-ea"/>
                <a:cs typeface="+mn-cs"/>
              </a:rPr>
              <a:t>W</a:t>
            </a:r>
          </a:p>
        </p:txBody>
      </p:sp>
      <p:sp>
        <p:nvSpPr>
          <p:cNvPr id="19" name="Rectangle 18"/>
          <p:cNvSpPr/>
          <p:nvPr/>
        </p:nvSpPr>
        <p:spPr>
          <a:xfrm>
            <a:off x="555625" y="2287588"/>
            <a:ext cx="360363" cy="2159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rgbClr val="C00000"/>
                </a:solidFill>
                <a:effectLst/>
                <a:uLnTx/>
                <a:uFillTx/>
                <a:latin typeface="Calibri"/>
                <a:ea typeface="+mn-ea"/>
                <a:cs typeface="+mn-cs"/>
              </a:rPr>
              <a:t>N</a:t>
            </a:r>
          </a:p>
        </p:txBody>
      </p:sp>
      <p:sp>
        <p:nvSpPr>
          <p:cNvPr id="20" name="Rectangle 19"/>
          <p:cNvSpPr/>
          <p:nvPr/>
        </p:nvSpPr>
        <p:spPr>
          <a:xfrm>
            <a:off x="577850" y="2884488"/>
            <a:ext cx="360363" cy="2159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rgbClr val="C00000"/>
                </a:solidFill>
                <a:effectLst/>
                <a:uLnTx/>
                <a:uFillTx/>
                <a:latin typeface="Calibri"/>
                <a:ea typeface="+mn-ea"/>
                <a:cs typeface="+mn-cs"/>
              </a:rPr>
              <a:t>S</a:t>
            </a:r>
          </a:p>
        </p:txBody>
      </p:sp>
      <p:sp>
        <p:nvSpPr>
          <p:cNvPr id="21" name="TextBox 20"/>
          <p:cNvSpPr txBox="1"/>
          <p:nvPr/>
        </p:nvSpPr>
        <p:spPr>
          <a:xfrm>
            <a:off x="1042988" y="1717675"/>
            <a:ext cx="792162" cy="338138"/>
          </a:xfrm>
          <a:prstGeom prst="rect">
            <a:avLst/>
          </a:prstGeom>
          <a:noFill/>
        </p:spPr>
        <p:txBody>
          <a:bodyPr>
            <a:spAutoFit/>
          </a:bodyPr>
          <a:lstStyle/>
          <a:p>
            <a:pPr eaLnBrk="1" hangingPunct="1">
              <a:defRPr/>
            </a:pPr>
            <a:r>
              <a:rPr lang="en-AU" sz="1600" dirty="0">
                <a:solidFill>
                  <a:prstClr val="black"/>
                </a:solidFill>
                <a:latin typeface="Calibri"/>
                <a:cs typeface="+mn-cs"/>
              </a:rPr>
              <a:t>Weak</a:t>
            </a:r>
          </a:p>
        </p:txBody>
      </p:sp>
      <p:sp>
        <p:nvSpPr>
          <p:cNvPr id="22" name="TextBox 21"/>
          <p:cNvSpPr txBox="1"/>
          <p:nvPr/>
        </p:nvSpPr>
        <p:spPr>
          <a:xfrm>
            <a:off x="1042988" y="2228850"/>
            <a:ext cx="865187" cy="338138"/>
          </a:xfrm>
          <a:prstGeom prst="rect">
            <a:avLst/>
          </a:prstGeom>
          <a:noFill/>
        </p:spPr>
        <p:txBody>
          <a:bodyPr>
            <a:spAutoFit/>
          </a:bodyPr>
          <a:lstStyle/>
          <a:p>
            <a:pPr eaLnBrk="1" hangingPunct="1">
              <a:defRPr/>
            </a:pPr>
            <a:r>
              <a:rPr lang="en-AU" sz="1600" dirty="0">
                <a:solidFill>
                  <a:prstClr val="black"/>
                </a:solidFill>
                <a:latin typeface="Calibri"/>
                <a:cs typeface="+mn-cs"/>
              </a:rPr>
              <a:t>Neutral</a:t>
            </a:r>
          </a:p>
        </p:txBody>
      </p:sp>
      <p:sp>
        <p:nvSpPr>
          <p:cNvPr id="23" name="TextBox 22"/>
          <p:cNvSpPr txBox="1"/>
          <p:nvPr/>
        </p:nvSpPr>
        <p:spPr>
          <a:xfrm>
            <a:off x="1044575" y="2822575"/>
            <a:ext cx="863600" cy="338138"/>
          </a:xfrm>
          <a:prstGeom prst="rect">
            <a:avLst/>
          </a:prstGeom>
          <a:noFill/>
        </p:spPr>
        <p:txBody>
          <a:bodyPr>
            <a:spAutoFit/>
          </a:bodyPr>
          <a:lstStyle/>
          <a:p>
            <a:pPr eaLnBrk="1" hangingPunct="1">
              <a:defRPr/>
            </a:pPr>
            <a:r>
              <a:rPr lang="en-AU" sz="1600" dirty="0">
                <a:solidFill>
                  <a:prstClr val="black"/>
                </a:solidFill>
                <a:latin typeface="Calibri"/>
                <a:cs typeface="+mn-cs"/>
              </a:rPr>
              <a:t>Strong</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755353"/>
            <a:ext cx="6240462" cy="481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61310028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Resources for essay writing: </a:t>
            </a:r>
          </a:p>
        </p:txBody>
      </p:sp>
      <p:sp>
        <p:nvSpPr>
          <p:cNvPr id="2" name="TextBox 1"/>
          <p:cNvSpPr txBox="1"/>
          <p:nvPr/>
        </p:nvSpPr>
        <p:spPr>
          <a:xfrm>
            <a:off x="413657" y="1240971"/>
            <a:ext cx="8360229" cy="3416320"/>
          </a:xfrm>
          <a:prstGeom prst="rect">
            <a:avLst/>
          </a:prstGeom>
          <a:noFill/>
        </p:spPr>
        <p:txBody>
          <a:bodyPr wrap="square" rtlCol="0">
            <a:spAutoFit/>
          </a:bodyPr>
          <a:lstStyle/>
          <a:p>
            <a:r>
              <a:rPr lang="en-AU" sz="1800" dirty="0"/>
              <a:t>Video on essay writing:</a:t>
            </a:r>
          </a:p>
          <a:p>
            <a:r>
              <a:rPr lang="en-AU" sz="1800" dirty="0">
                <a:hlinkClick r:id="rId4"/>
              </a:rPr>
              <a:t>https://lo.unisa.edu.au/mod/book/view.php?id=1144638&amp;chapterid=167260</a:t>
            </a:r>
            <a:r>
              <a:rPr lang="en-AU" sz="1800" dirty="0"/>
              <a:t> </a:t>
            </a:r>
          </a:p>
          <a:p>
            <a:r>
              <a:rPr lang="en-AU" sz="1800" dirty="0"/>
              <a:t>Writing essays:</a:t>
            </a:r>
          </a:p>
          <a:p>
            <a:r>
              <a:rPr lang="en-AU" sz="1800" dirty="0">
                <a:hlinkClick r:id="rId5"/>
              </a:rPr>
              <a:t>https://lo.unisa.edu.au/mod/resource/view.php?id=1156821</a:t>
            </a:r>
            <a:r>
              <a:rPr lang="en-AU" sz="1800" dirty="0"/>
              <a:t> </a:t>
            </a:r>
          </a:p>
          <a:p>
            <a:r>
              <a:rPr lang="en-AU" sz="1800" dirty="0"/>
              <a:t>Paragraph writing:</a:t>
            </a:r>
          </a:p>
          <a:p>
            <a:r>
              <a:rPr lang="en-AU" sz="1800" dirty="0">
                <a:hlinkClick r:id="rId6"/>
              </a:rPr>
              <a:t>https://lo.unisa.edu.au/mod/resource/view.php?id=1156916</a:t>
            </a:r>
            <a:r>
              <a:rPr lang="en-AU" sz="1800" dirty="0"/>
              <a:t> </a:t>
            </a:r>
          </a:p>
          <a:p>
            <a:r>
              <a:rPr lang="en-AU" sz="1800" dirty="0"/>
              <a:t>Critical thinking:</a:t>
            </a:r>
          </a:p>
          <a:p>
            <a:r>
              <a:rPr lang="en-AU" sz="1800" dirty="0">
                <a:hlinkClick r:id="rId7"/>
              </a:rPr>
              <a:t>https://lo.unisa.edu.au/mod/resource/view.php?id=1156880</a:t>
            </a:r>
            <a:r>
              <a:rPr lang="en-AU" sz="1800" dirty="0"/>
              <a:t> </a:t>
            </a:r>
          </a:p>
          <a:p>
            <a:r>
              <a:rPr lang="en-AU" sz="1800" dirty="0"/>
              <a:t>Linking words and phrases:</a:t>
            </a:r>
          </a:p>
          <a:p>
            <a:r>
              <a:rPr lang="en-AU" sz="1800" dirty="0">
                <a:hlinkClick r:id="rId8"/>
              </a:rPr>
              <a:t>https://lo.unisa.edu.au/mod/resource/view.php?id=1156915</a:t>
            </a:r>
            <a:r>
              <a:rPr lang="en-AU" sz="1800" dirty="0"/>
              <a:t> </a:t>
            </a:r>
          </a:p>
          <a:p>
            <a:r>
              <a:rPr lang="en-AU" sz="1800" dirty="0"/>
              <a:t>Writing objectively:</a:t>
            </a:r>
          </a:p>
          <a:p>
            <a:r>
              <a:rPr lang="en-AU" sz="1800" dirty="0">
                <a:hlinkClick r:id="rId9"/>
              </a:rPr>
              <a:t>https</a:t>
            </a:r>
            <a:r>
              <a:rPr lang="en-AU" sz="1800">
                <a:hlinkClick r:id="rId9"/>
              </a:rPr>
              <a:t>://lo.unisa.edu.au/mod/resource/view.php?id=1156920</a:t>
            </a:r>
            <a:r>
              <a:rPr lang="en-AU" sz="1800"/>
              <a:t>  </a:t>
            </a:r>
            <a:endParaRPr lang="en-AU" sz="1800" dirty="0"/>
          </a:p>
        </p:txBody>
      </p:sp>
    </p:spTree>
    <p:custDataLst>
      <p:tags r:id="rId1"/>
    </p:custDataLst>
    <p:extLst>
      <p:ext uri="{BB962C8B-B14F-4D97-AF65-F5344CB8AC3E}">
        <p14:creationId xmlns:p14="http://schemas.microsoft.com/office/powerpoint/2010/main" val="130807736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r>
              <a:rPr lang="en-AU" dirty="0">
                <a:latin typeface="Calibri" panose="020F0502020204030204" pitchFamily="34" charset="0"/>
                <a:cs typeface="Calibri" panose="020F0502020204030204" pitchFamily="34" charset="0"/>
              </a:rPr>
              <a:t>Overview</a:t>
            </a:r>
          </a:p>
        </p:txBody>
      </p:sp>
      <p:sp>
        <p:nvSpPr>
          <p:cNvPr id="5" name="Subtitle 2"/>
          <p:cNvSpPr>
            <a:spLocks noGrp="1"/>
          </p:cNvSpPr>
          <p:nvPr>
            <p:ph type="body" sz="quarter" idx="12"/>
          </p:nvPr>
        </p:nvSpPr>
        <p:spPr>
          <a:xfrm>
            <a:off x="828675" y="1047750"/>
            <a:ext cx="7639050" cy="3952875"/>
          </a:xfrm>
          <a:solidFill>
            <a:schemeClr val="bg1"/>
          </a:solidFill>
        </p:spPr>
        <p:txBody>
          <a:bodyPr rtlCol="0">
            <a:normAutofit lnSpcReduction="10000"/>
          </a:bodyPr>
          <a:lstStyle/>
          <a:p>
            <a:pPr marL="342900" lvl="0" indent="-342900" eaLnBrk="1" hangingPunct="1">
              <a:lnSpc>
                <a:spcPct val="110000"/>
              </a:lnSpc>
              <a:spcBef>
                <a:spcPct val="50000"/>
              </a:spcBef>
              <a:buFont typeface="Arial" pitchFamily="34" charset="0"/>
              <a:buChar char="•"/>
              <a:defRPr/>
            </a:pPr>
            <a:r>
              <a:rPr lang="en-US" sz="2200" b="0" kern="1200" dirty="0">
                <a:solidFill>
                  <a:prstClr val="black"/>
                </a:solidFill>
                <a:latin typeface="Calibri"/>
                <a:ea typeface="+mn-ea"/>
              </a:rPr>
              <a:t>The task</a:t>
            </a:r>
          </a:p>
          <a:p>
            <a:pPr marL="342900" lvl="0" indent="-342900" eaLnBrk="1" hangingPunct="1">
              <a:lnSpc>
                <a:spcPct val="110000"/>
              </a:lnSpc>
              <a:spcBef>
                <a:spcPct val="50000"/>
              </a:spcBef>
              <a:buFont typeface="Arial" pitchFamily="34" charset="0"/>
              <a:buChar char="•"/>
              <a:defRPr/>
            </a:pPr>
            <a:r>
              <a:rPr lang="en-US" sz="2200" b="0" kern="1200" dirty="0">
                <a:solidFill>
                  <a:prstClr val="black"/>
                </a:solidFill>
                <a:latin typeface="Calibri"/>
                <a:ea typeface="+mn-ea"/>
              </a:rPr>
              <a:t>Interpreting task</a:t>
            </a:r>
          </a:p>
          <a:p>
            <a:pPr marL="342900" lvl="0" indent="-342900" eaLnBrk="1" hangingPunct="1">
              <a:lnSpc>
                <a:spcPct val="110000"/>
              </a:lnSpc>
              <a:spcBef>
                <a:spcPct val="50000"/>
              </a:spcBef>
              <a:buFont typeface="Arial" pitchFamily="34" charset="0"/>
              <a:buChar char="•"/>
              <a:defRPr/>
            </a:pPr>
            <a:r>
              <a:rPr lang="en-US" sz="2200" b="0" kern="1200" dirty="0">
                <a:solidFill>
                  <a:prstClr val="black"/>
                </a:solidFill>
                <a:latin typeface="Calibri"/>
                <a:ea typeface="+mn-ea"/>
              </a:rPr>
              <a:t>Processes</a:t>
            </a:r>
          </a:p>
          <a:p>
            <a:pPr marL="342900" lvl="0" indent="-342900" eaLnBrk="1" hangingPunct="1">
              <a:lnSpc>
                <a:spcPct val="110000"/>
              </a:lnSpc>
              <a:spcBef>
                <a:spcPct val="50000"/>
              </a:spcBef>
              <a:buFont typeface="Arial" pitchFamily="34" charset="0"/>
              <a:buChar char="•"/>
              <a:defRPr/>
            </a:pPr>
            <a:r>
              <a:rPr lang="en-US" sz="2200" b="0" kern="1200" dirty="0">
                <a:solidFill>
                  <a:prstClr val="black"/>
                </a:solidFill>
                <a:latin typeface="Calibri"/>
                <a:ea typeface="+mn-ea"/>
              </a:rPr>
              <a:t>Writing critically</a:t>
            </a:r>
          </a:p>
          <a:p>
            <a:pPr marL="342900" lvl="0" indent="-342900" eaLnBrk="1" hangingPunct="1">
              <a:lnSpc>
                <a:spcPct val="110000"/>
              </a:lnSpc>
              <a:spcBef>
                <a:spcPct val="50000"/>
              </a:spcBef>
              <a:buFont typeface="Arial" pitchFamily="34" charset="0"/>
              <a:buChar char="•"/>
              <a:defRPr/>
            </a:pPr>
            <a:r>
              <a:rPr lang="en-US" sz="2200" b="0" kern="1200" dirty="0">
                <a:solidFill>
                  <a:prstClr val="black"/>
                </a:solidFill>
                <a:latin typeface="Calibri"/>
                <a:ea typeface="+mn-ea"/>
              </a:rPr>
              <a:t>Essay structure</a:t>
            </a:r>
          </a:p>
          <a:p>
            <a:pPr marL="342900" lvl="0" indent="-342900" eaLnBrk="1" hangingPunct="1">
              <a:lnSpc>
                <a:spcPct val="110000"/>
              </a:lnSpc>
              <a:spcBef>
                <a:spcPct val="50000"/>
              </a:spcBef>
              <a:buFont typeface="Arial" pitchFamily="34" charset="0"/>
              <a:buChar char="•"/>
              <a:defRPr/>
            </a:pPr>
            <a:r>
              <a:rPr lang="en-US" sz="2200" b="0" kern="1200" dirty="0">
                <a:solidFill>
                  <a:prstClr val="black"/>
                </a:solidFill>
                <a:latin typeface="Calibri"/>
                <a:ea typeface="+mn-ea"/>
              </a:rPr>
              <a:t>Integrating evidence (referencing)</a:t>
            </a:r>
          </a:p>
          <a:p>
            <a:pPr marL="342900" lvl="0" indent="-342900" eaLnBrk="1" hangingPunct="1">
              <a:lnSpc>
                <a:spcPct val="110000"/>
              </a:lnSpc>
              <a:spcBef>
                <a:spcPct val="50000"/>
              </a:spcBef>
              <a:buFont typeface="Arial" pitchFamily="34" charset="0"/>
              <a:buChar char="•"/>
              <a:defRPr/>
            </a:pPr>
            <a:r>
              <a:rPr lang="en-US" sz="2200" b="0" kern="1200" dirty="0">
                <a:solidFill>
                  <a:prstClr val="black"/>
                </a:solidFill>
                <a:latin typeface="Calibri"/>
                <a:ea typeface="+mn-ea"/>
              </a:rPr>
              <a:t>Paraphrasing and </a:t>
            </a:r>
            <a:r>
              <a:rPr lang="en-US" sz="2200" b="0" kern="1200" dirty="0" err="1">
                <a:solidFill>
                  <a:prstClr val="black"/>
                </a:solidFill>
                <a:latin typeface="Calibri"/>
                <a:ea typeface="+mn-ea"/>
              </a:rPr>
              <a:t>Summarising</a:t>
            </a:r>
            <a:endParaRPr lang="en-US" sz="2200" b="0" kern="1200" dirty="0">
              <a:solidFill>
                <a:prstClr val="black"/>
              </a:solidFill>
              <a:latin typeface="Calibri"/>
              <a:ea typeface="+mn-ea"/>
            </a:endParaRPr>
          </a:p>
          <a:p>
            <a:pPr marL="342900" lvl="0" indent="-342900" eaLnBrk="1" hangingPunct="1">
              <a:lnSpc>
                <a:spcPct val="110000"/>
              </a:lnSpc>
              <a:spcBef>
                <a:spcPct val="50000"/>
              </a:spcBef>
              <a:buFont typeface="Arial" pitchFamily="34" charset="0"/>
              <a:buChar char="•"/>
              <a:defRPr/>
            </a:pPr>
            <a:r>
              <a:rPr lang="en-US" sz="2200" b="0" kern="1200" dirty="0">
                <a:solidFill>
                  <a:prstClr val="black"/>
                </a:solidFill>
                <a:latin typeface="Calibri"/>
                <a:ea typeface="+mn-ea"/>
              </a:rPr>
              <a:t>Reporting verbs</a:t>
            </a:r>
          </a:p>
          <a:p>
            <a:pPr eaLnBrk="1" fontAlgn="auto" hangingPunct="1">
              <a:spcAft>
                <a:spcPts val="0"/>
              </a:spcAft>
              <a:buFont typeface="Arial" pitchFamily="34" charset="0"/>
              <a:buNone/>
              <a:defRPr/>
            </a:pPr>
            <a:endParaRPr lang="en-AU" dirty="0"/>
          </a:p>
        </p:txBody>
      </p:sp>
    </p:spTree>
    <p:custDataLst>
      <p:tags r:id="rId1"/>
    </p:custDataLst>
    <p:extLst>
      <p:ext uri="{BB962C8B-B14F-4D97-AF65-F5344CB8AC3E}">
        <p14:creationId xmlns:p14="http://schemas.microsoft.com/office/powerpoint/2010/main" val="99890397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altLang="en-US" dirty="0"/>
              <a:t>The task</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sp>
        <p:nvSpPr>
          <p:cNvPr id="4" name="TextBox 3"/>
          <p:cNvSpPr txBox="1"/>
          <p:nvPr/>
        </p:nvSpPr>
        <p:spPr>
          <a:xfrm>
            <a:off x="790575" y="1333500"/>
            <a:ext cx="7667625" cy="2616101"/>
          </a:xfrm>
          <a:prstGeom prst="rect">
            <a:avLst/>
          </a:prstGeom>
          <a:noFill/>
        </p:spPr>
        <p:txBody>
          <a:bodyPr wrap="square" rtlCol="0">
            <a:spAutoFit/>
          </a:bodyPr>
          <a:lstStyle/>
          <a:p>
            <a:pPr eaLnBrk="1" hangingPunct="1">
              <a:lnSpc>
                <a:spcPct val="110000"/>
              </a:lnSpc>
              <a:spcBef>
                <a:spcPct val="50000"/>
              </a:spcBef>
              <a:defRPr/>
            </a:pPr>
            <a:r>
              <a:rPr lang="en-US" sz="2000" dirty="0"/>
              <a:t>Format		: Argumentative Essay</a:t>
            </a:r>
          </a:p>
          <a:p>
            <a:pPr eaLnBrk="1" hangingPunct="1">
              <a:lnSpc>
                <a:spcPct val="110000"/>
              </a:lnSpc>
              <a:spcBef>
                <a:spcPct val="50000"/>
              </a:spcBef>
              <a:defRPr/>
            </a:pPr>
            <a:r>
              <a:rPr lang="en-US" sz="2000" dirty="0"/>
              <a:t>Word limit	: 1500</a:t>
            </a:r>
          </a:p>
          <a:p>
            <a:pPr eaLnBrk="1" hangingPunct="1">
              <a:lnSpc>
                <a:spcPct val="110000"/>
              </a:lnSpc>
              <a:spcBef>
                <a:spcPct val="50000"/>
              </a:spcBef>
              <a:defRPr/>
            </a:pPr>
            <a:r>
              <a:rPr lang="en-US" sz="2000" dirty="0"/>
              <a:t>Weight		: 35%</a:t>
            </a:r>
          </a:p>
          <a:p>
            <a:pPr algn="just" eaLnBrk="1" hangingPunct="1">
              <a:lnSpc>
                <a:spcPct val="110000"/>
              </a:lnSpc>
              <a:spcBef>
                <a:spcPct val="50000"/>
              </a:spcBef>
              <a:defRPr/>
            </a:pPr>
            <a:r>
              <a:rPr lang="en-US" sz="2000" dirty="0"/>
              <a:t>Choose </a:t>
            </a:r>
            <a:r>
              <a:rPr lang="en-US" sz="2000" dirty="0">
                <a:solidFill>
                  <a:srgbClr val="FF0000"/>
                </a:solidFill>
              </a:rPr>
              <a:t>one</a:t>
            </a:r>
            <a:r>
              <a:rPr lang="en-US" sz="2000" dirty="0"/>
              <a:t> of the topics presented in the ‘Essay’ page of your Learnonline course site.</a:t>
            </a:r>
          </a:p>
          <a:p>
            <a:endParaRPr lang="en-AU"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094163"/>
            <a:ext cx="7934325" cy="24228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bwMode="auto">
          <a:xfrm flipH="1">
            <a:off x="2828925" y="3581400"/>
            <a:ext cx="3505200" cy="27051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Tree>
    <p:custDataLst>
      <p:tags r:id="rId1"/>
    </p:custDataLst>
    <p:extLst>
      <p:ext uri="{BB962C8B-B14F-4D97-AF65-F5344CB8AC3E}">
        <p14:creationId xmlns:p14="http://schemas.microsoft.com/office/powerpoint/2010/main" val="24814025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Interpreting topic 1 (Example)</a:t>
            </a:r>
          </a:p>
        </p:txBody>
      </p:sp>
      <p:sp>
        <p:nvSpPr>
          <p:cNvPr id="4" name="Text Placeholder 3"/>
          <p:cNvSpPr>
            <a:spLocks noGrp="1"/>
          </p:cNvSpPr>
          <p:nvPr>
            <p:ph type="body" sz="quarter" idx="12"/>
          </p:nvPr>
        </p:nvSpPr>
        <p:spPr>
          <a:xfrm>
            <a:off x="495300" y="981075"/>
            <a:ext cx="8439150" cy="3952875"/>
          </a:xfrm>
        </p:spPr>
        <p:txBody>
          <a:bodyPr/>
          <a:lstStyle/>
          <a:p>
            <a:endParaRPr lang="en-AU" dirty="0"/>
          </a:p>
        </p:txBody>
      </p:sp>
      <p:sp>
        <p:nvSpPr>
          <p:cNvPr id="5" name="TextBox 4"/>
          <p:cNvSpPr txBox="1"/>
          <p:nvPr/>
        </p:nvSpPr>
        <p:spPr>
          <a:xfrm>
            <a:off x="557213" y="1069975"/>
            <a:ext cx="3024187" cy="4154984"/>
          </a:xfrm>
          <a:prstGeom prst="rect">
            <a:avLst/>
          </a:prstGeom>
          <a:solidFill>
            <a:srgbClr val="C0504D">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sz="200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Language and communication are quite distinct concepts, although there is overlap. Language cannot be treated as just a subpart of communication.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i="0" u="none" strike="noStrike" kern="0" cap="none" spc="0" normalizeH="0" baseline="0" noProof="0" dirty="0">
              <a:ln>
                <a:noFill/>
              </a:ln>
              <a:solidFill>
                <a:prstClr val="black"/>
              </a:solidFill>
              <a:effectLst/>
              <a:uLnTx/>
              <a:uFillTx/>
              <a:cs typeface="+mn-cs"/>
            </a:endParaRPr>
          </a:p>
        </p:txBody>
      </p:sp>
      <p:cxnSp>
        <p:nvCxnSpPr>
          <p:cNvPr id="6" name="Straight Connector 5"/>
          <p:cNvCxnSpPr/>
          <p:nvPr/>
        </p:nvCxnSpPr>
        <p:spPr bwMode="auto">
          <a:xfrm>
            <a:off x="676274" y="1552577"/>
            <a:ext cx="1724025"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1" name="Straight Connector 10"/>
          <p:cNvCxnSpPr/>
          <p:nvPr/>
        </p:nvCxnSpPr>
        <p:spPr bwMode="auto">
          <a:xfrm>
            <a:off x="676274" y="2028825"/>
            <a:ext cx="2076451"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5" name="Straight Connector 14"/>
          <p:cNvCxnSpPr/>
          <p:nvPr/>
        </p:nvCxnSpPr>
        <p:spPr bwMode="auto">
          <a:xfrm>
            <a:off x="733423" y="2476500"/>
            <a:ext cx="1581151"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7" name="Straight Connector 16"/>
          <p:cNvCxnSpPr/>
          <p:nvPr/>
        </p:nvCxnSpPr>
        <p:spPr bwMode="auto">
          <a:xfrm>
            <a:off x="676274" y="2962801"/>
            <a:ext cx="1866901"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9" name="Straight Connector 18"/>
          <p:cNvCxnSpPr/>
          <p:nvPr/>
        </p:nvCxnSpPr>
        <p:spPr bwMode="auto">
          <a:xfrm>
            <a:off x="676274" y="3810000"/>
            <a:ext cx="2257426"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22" name="Straight Connector 21"/>
          <p:cNvCxnSpPr/>
          <p:nvPr/>
        </p:nvCxnSpPr>
        <p:spPr bwMode="auto">
          <a:xfrm flipV="1">
            <a:off x="1609724" y="3381374"/>
            <a:ext cx="1204913" cy="1"/>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25" name="Straight Connector 24"/>
          <p:cNvCxnSpPr/>
          <p:nvPr/>
        </p:nvCxnSpPr>
        <p:spPr bwMode="auto">
          <a:xfrm>
            <a:off x="2995612" y="3809999"/>
            <a:ext cx="578644" cy="1"/>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27" name="Straight Connector 26"/>
          <p:cNvCxnSpPr/>
          <p:nvPr/>
        </p:nvCxnSpPr>
        <p:spPr bwMode="auto">
          <a:xfrm>
            <a:off x="676274" y="3381375"/>
            <a:ext cx="762001"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29" name="Straight Connector 28"/>
          <p:cNvCxnSpPr/>
          <p:nvPr/>
        </p:nvCxnSpPr>
        <p:spPr bwMode="auto">
          <a:xfrm>
            <a:off x="595309" y="4324350"/>
            <a:ext cx="1473997"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30" name="Left Arrow Callout 29"/>
          <p:cNvSpPr/>
          <p:nvPr/>
        </p:nvSpPr>
        <p:spPr bwMode="auto">
          <a:xfrm>
            <a:off x="3625452" y="876300"/>
            <a:ext cx="4998244" cy="3610501"/>
          </a:xfrm>
          <a:prstGeom prst="lef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rPr>
              <a:t>What is language?</a:t>
            </a:r>
          </a:p>
          <a:p>
            <a:pPr marL="0" marR="0" indent="0" algn="l" defTabSz="914400" rtl="0" eaLnBrk="0" fontAlgn="base" latinLnBrk="0" hangingPunct="0">
              <a:lnSpc>
                <a:spcPct val="150000"/>
              </a:lnSpc>
              <a:spcBef>
                <a:spcPct val="0"/>
              </a:spcBef>
              <a:spcAft>
                <a:spcPct val="0"/>
              </a:spcAft>
              <a:buClrTx/>
              <a:buSzTx/>
              <a:buFontTx/>
              <a:buNone/>
              <a:tabLst/>
            </a:pPr>
            <a:r>
              <a:rPr lang="en-AU" sz="1800" dirty="0"/>
              <a:t>What is communication?</a:t>
            </a:r>
          </a:p>
          <a:p>
            <a:pPr marL="0" marR="0" indent="0" algn="l" defTabSz="914400" rtl="0" eaLnBrk="0" fontAlgn="base" latinLnBrk="0" hangingPunct="0">
              <a:lnSpc>
                <a:spcPct val="15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rPr>
              <a:t>How are they similar?</a:t>
            </a:r>
          </a:p>
          <a:p>
            <a:pPr marL="0" marR="0" indent="0" algn="l" defTabSz="914400" rtl="0" eaLnBrk="0" fontAlgn="base" latinLnBrk="0" hangingPunct="0">
              <a:lnSpc>
                <a:spcPct val="150000"/>
              </a:lnSpc>
              <a:spcBef>
                <a:spcPct val="0"/>
              </a:spcBef>
              <a:spcAft>
                <a:spcPct val="0"/>
              </a:spcAft>
              <a:buClrTx/>
              <a:buSzTx/>
              <a:buFontTx/>
              <a:buNone/>
              <a:tabLst/>
            </a:pPr>
            <a:r>
              <a:rPr lang="en-AU" sz="1800" dirty="0"/>
              <a:t>How are they different?</a:t>
            </a:r>
          </a:p>
          <a:p>
            <a:pPr marL="0" marR="0" indent="0" algn="l" defTabSz="914400" rtl="0" eaLnBrk="0" fontAlgn="base" latinLnBrk="0" hangingPunct="0">
              <a:lnSpc>
                <a:spcPct val="150000"/>
              </a:lnSpc>
              <a:spcBef>
                <a:spcPct val="0"/>
              </a:spcBef>
              <a:spcAft>
                <a:spcPct val="0"/>
              </a:spcAft>
              <a:buClrTx/>
              <a:buSzTx/>
              <a:buFontTx/>
              <a:buNone/>
              <a:tabLst/>
            </a:pPr>
            <a:r>
              <a:rPr lang="en-AU" sz="1800" dirty="0"/>
              <a:t>Is language a subpart of communication?</a:t>
            </a:r>
          </a:p>
          <a:p>
            <a:pPr marL="0" marR="0" indent="0" algn="l" defTabSz="914400" rtl="0" eaLnBrk="0" fontAlgn="base" latinLnBrk="0" hangingPunct="0">
              <a:lnSpc>
                <a:spcPct val="15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rPr>
              <a:t>Why isn’t language a subpart of communication?</a:t>
            </a:r>
          </a:p>
          <a:p>
            <a:pPr marL="0" marR="0" indent="0" algn="l" defTabSz="914400" rtl="0" eaLnBrk="0" fontAlgn="base" latinLnBrk="0" hangingPunct="0">
              <a:lnSpc>
                <a:spcPct val="100000"/>
              </a:lnSpc>
              <a:spcBef>
                <a:spcPct val="0"/>
              </a:spcBef>
              <a:spcAft>
                <a:spcPct val="0"/>
              </a:spcAft>
              <a:buClrTx/>
              <a:buSzTx/>
              <a:buFontTx/>
              <a:buNone/>
              <a:tabLst/>
            </a:pPr>
            <a:endParaRPr kumimoji="0" lang="en-AU" sz="2000" b="0" i="0" u="none" strike="noStrike" cap="none" normalizeH="0" baseline="0" dirty="0">
              <a:ln>
                <a:noFill/>
              </a:ln>
              <a:solidFill>
                <a:schemeClr val="tx1"/>
              </a:solidFill>
              <a:effectLst/>
              <a:latin typeface="Arial" charset="0"/>
              <a:cs typeface="Arial" charset="0"/>
            </a:endParaRPr>
          </a:p>
        </p:txBody>
      </p:sp>
      <p:cxnSp>
        <p:nvCxnSpPr>
          <p:cNvPr id="36" name="Straight Connector 35"/>
          <p:cNvCxnSpPr/>
          <p:nvPr/>
        </p:nvCxnSpPr>
        <p:spPr bwMode="auto">
          <a:xfrm>
            <a:off x="701276" y="4743450"/>
            <a:ext cx="1473997"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37" name="TextBox 36"/>
          <p:cNvSpPr txBox="1"/>
          <p:nvPr/>
        </p:nvSpPr>
        <p:spPr>
          <a:xfrm>
            <a:off x="2139949" y="5367835"/>
            <a:ext cx="1349375" cy="369887"/>
          </a:xfrm>
          <a:prstGeom prst="rect">
            <a:avLst/>
          </a:prstGeom>
          <a:solidFill>
            <a:schemeClr val="accent4">
              <a:lumMod val="20000"/>
              <a:lumOff val="80000"/>
            </a:schemeClr>
          </a:solidFill>
          <a:ln w="19050">
            <a:solidFill>
              <a:schemeClr val="tx1"/>
            </a:solidFill>
          </a:ln>
        </p:spPr>
        <p:txBody>
          <a:bodyPr>
            <a:spAutoFit/>
          </a:bodyPr>
          <a:lstStyle/>
          <a:p>
            <a:pPr>
              <a:defRPr/>
            </a:pPr>
            <a:r>
              <a:rPr lang="en-AU" dirty="0"/>
              <a:t>What</a:t>
            </a:r>
          </a:p>
        </p:txBody>
      </p:sp>
      <p:sp>
        <p:nvSpPr>
          <p:cNvPr id="38" name="TextBox 37"/>
          <p:cNvSpPr txBox="1"/>
          <p:nvPr/>
        </p:nvSpPr>
        <p:spPr>
          <a:xfrm>
            <a:off x="3290886" y="5553572"/>
            <a:ext cx="1323975" cy="368300"/>
          </a:xfrm>
          <a:prstGeom prst="rect">
            <a:avLst/>
          </a:prstGeom>
          <a:solidFill>
            <a:schemeClr val="accent4">
              <a:lumMod val="20000"/>
              <a:lumOff val="80000"/>
            </a:schemeClr>
          </a:solidFill>
          <a:ln w="19050">
            <a:solidFill>
              <a:schemeClr val="tx1"/>
            </a:solidFill>
          </a:ln>
        </p:spPr>
        <p:txBody>
          <a:bodyPr>
            <a:spAutoFit/>
          </a:bodyPr>
          <a:lstStyle/>
          <a:p>
            <a:pPr>
              <a:defRPr/>
            </a:pPr>
            <a:r>
              <a:rPr lang="en-AU" dirty="0"/>
              <a:t>When</a:t>
            </a:r>
          </a:p>
        </p:txBody>
      </p:sp>
      <p:sp>
        <p:nvSpPr>
          <p:cNvPr id="39" name="TextBox 38"/>
          <p:cNvSpPr txBox="1"/>
          <p:nvPr/>
        </p:nvSpPr>
        <p:spPr>
          <a:xfrm>
            <a:off x="4397374" y="5745660"/>
            <a:ext cx="1323975" cy="369887"/>
          </a:xfrm>
          <a:prstGeom prst="rect">
            <a:avLst/>
          </a:prstGeom>
          <a:solidFill>
            <a:schemeClr val="accent4">
              <a:lumMod val="20000"/>
              <a:lumOff val="80000"/>
            </a:schemeClr>
          </a:solidFill>
          <a:ln w="19050">
            <a:solidFill>
              <a:schemeClr val="tx1"/>
            </a:solidFill>
          </a:ln>
        </p:spPr>
        <p:txBody>
          <a:bodyPr>
            <a:spAutoFit/>
          </a:bodyPr>
          <a:lstStyle/>
          <a:p>
            <a:pPr>
              <a:defRPr/>
            </a:pPr>
            <a:r>
              <a:rPr lang="en-AU" dirty="0"/>
              <a:t>Why</a:t>
            </a:r>
          </a:p>
        </p:txBody>
      </p:sp>
      <p:sp>
        <p:nvSpPr>
          <p:cNvPr id="40" name="TextBox 39"/>
          <p:cNvSpPr txBox="1"/>
          <p:nvPr/>
        </p:nvSpPr>
        <p:spPr>
          <a:xfrm>
            <a:off x="5289549" y="5921872"/>
            <a:ext cx="1323975" cy="369888"/>
          </a:xfrm>
          <a:prstGeom prst="rect">
            <a:avLst/>
          </a:prstGeom>
          <a:solidFill>
            <a:schemeClr val="accent4">
              <a:lumMod val="20000"/>
              <a:lumOff val="80000"/>
            </a:schemeClr>
          </a:solidFill>
          <a:ln w="19050">
            <a:solidFill>
              <a:schemeClr val="tx1"/>
            </a:solidFill>
          </a:ln>
        </p:spPr>
        <p:txBody>
          <a:bodyPr>
            <a:spAutoFit/>
          </a:bodyPr>
          <a:lstStyle/>
          <a:p>
            <a:pPr>
              <a:defRPr/>
            </a:pPr>
            <a:r>
              <a:rPr lang="en-AU" dirty="0"/>
              <a:t>Where</a:t>
            </a:r>
          </a:p>
        </p:txBody>
      </p:sp>
      <p:sp>
        <p:nvSpPr>
          <p:cNvPr id="41" name="TextBox 40"/>
          <p:cNvSpPr txBox="1"/>
          <p:nvPr/>
        </p:nvSpPr>
        <p:spPr>
          <a:xfrm>
            <a:off x="6440486" y="6115547"/>
            <a:ext cx="1323975" cy="461665"/>
          </a:xfrm>
          <a:prstGeom prst="rect">
            <a:avLst/>
          </a:prstGeom>
          <a:solidFill>
            <a:schemeClr val="accent4">
              <a:lumMod val="20000"/>
              <a:lumOff val="80000"/>
            </a:schemeClr>
          </a:solidFill>
          <a:ln w="19050">
            <a:solidFill>
              <a:schemeClr val="tx1"/>
            </a:solidFill>
          </a:ln>
        </p:spPr>
        <p:txBody>
          <a:bodyPr>
            <a:spAutoFit/>
          </a:bodyPr>
          <a:lstStyle/>
          <a:p>
            <a:pPr>
              <a:defRPr/>
            </a:pPr>
            <a:r>
              <a:rPr lang="en-AU" dirty="0"/>
              <a:t>Who</a:t>
            </a:r>
          </a:p>
        </p:txBody>
      </p:sp>
      <p:sp>
        <p:nvSpPr>
          <p:cNvPr id="42" name="Right Arrow 41"/>
          <p:cNvSpPr/>
          <p:nvPr/>
        </p:nvSpPr>
        <p:spPr>
          <a:xfrm>
            <a:off x="2355849" y="5929810"/>
            <a:ext cx="2043112" cy="593725"/>
          </a:xfrm>
          <a:prstGeom prs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Be critical</a:t>
            </a:r>
          </a:p>
        </p:txBody>
      </p:sp>
      <p:sp>
        <p:nvSpPr>
          <p:cNvPr id="26" name="TextBox 25"/>
          <p:cNvSpPr txBox="1"/>
          <p:nvPr/>
        </p:nvSpPr>
        <p:spPr>
          <a:xfrm>
            <a:off x="7299721" y="6338591"/>
            <a:ext cx="1323975" cy="369888"/>
          </a:xfrm>
          <a:prstGeom prst="rect">
            <a:avLst/>
          </a:prstGeom>
          <a:solidFill>
            <a:schemeClr val="accent4">
              <a:lumMod val="20000"/>
              <a:lumOff val="80000"/>
            </a:schemeClr>
          </a:solidFill>
          <a:ln w="19050">
            <a:solidFill>
              <a:schemeClr val="tx1"/>
            </a:solidFill>
          </a:ln>
        </p:spPr>
        <p:txBody>
          <a:bodyPr>
            <a:spAutoFit/>
          </a:bodyPr>
          <a:lstStyle/>
          <a:p>
            <a:pPr>
              <a:defRPr/>
            </a:pPr>
            <a:r>
              <a:rPr lang="en-AU" dirty="0"/>
              <a:t>How</a:t>
            </a:r>
          </a:p>
        </p:txBody>
      </p:sp>
      <p:sp>
        <p:nvSpPr>
          <p:cNvPr id="8" name="Rectangle 7"/>
          <p:cNvSpPr/>
          <p:nvPr/>
        </p:nvSpPr>
        <p:spPr>
          <a:xfrm>
            <a:off x="4154486" y="5110808"/>
            <a:ext cx="4572000" cy="276999"/>
          </a:xfrm>
          <a:prstGeom prst="rect">
            <a:avLst/>
          </a:prstGeom>
        </p:spPr>
        <p:txBody>
          <a:bodyPr>
            <a:spAutoFit/>
          </a:bodyPr>
          <a:lstStyle/>
          <a:p>
            <a:r>
              <a:rPr lang="en-AU" sz="1200" dirty="0">
                <a:hlinkClick r:id="rId4"/>
              </a:rPr>
              <a:t>https://lo.unisa.edu.au/mod/resource/view.php?id=298804</a:t>
            </a:r>
            <a:r>
              <a:rPr lang="en-AU" sz="1200" dirty="0"/>
              <a:t> </a:t>
            </a:r>
          </a:p>
        </p:txBody>
      </p:sp>
    </p:spTree>
    <p:custDataLst>
      <p:tags r:id="rId1"/>
    </p:custDataLst>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1000" fill="hold"/>
                                        <p:tgtEl>
                                          <p:spTgt spid="37"/>
                                        </p:tgtEl>
                                        <p:attrNameLst>
                                          <p:attrName>ppt_w</p:attrName>
                                        </p:attrNameLst>
                                      </p:cBhvr>
                                      <p:tavLst>
                                        <p:tav tm="0">
                                          <p:val>
                                            <p:fltVal val="0"/>
                                          </p:val>
                                        </p:tav>
                                        <p:tav tm="100000">
                                          <p:val>
                                            <p:strVal val="#ppt_w"/>
                                          </p:val>
                                        </p:tav>
                                      </p:tavLst>
                                    </p:anim>
                                    <p:anim calcmode="lin" valueType="num">
                                      <p:cBhvr>
                                        <p:cTn id="8" dur="1000" fill="hold"/>
                                        <p:tgtEl>
                                          <p:spTgt spid="37"/>
                                        </p:tgtEl>
                                        <p:attrNameLst>
                                          <p:attrName>ppt_h</p:attrName>
                                        </p:attrNameLst>
                                      </p:cBhvr>
                                      <p:tavLst>
                                        <p:tav tm="0">
                                          <p:val>
                                            <p:fltVal val="0"/>
                                          </p:val>
                                        </p:tav>
                                        <p:tav tm="100000">
                                          <p:val>
                                            <p:strVal val="#ppt_h"/>
                                          </p:val>
                                        </p:tav>
                                      </p:tavLst>
                                    </p:anim>
                                    <p:anim calcmode="lin" valueType="num">
                                      <p:cBhvr>
                                        <p:cTn id="9" dur="1000" fill="hold"/>
                                        <p:tgtEl>
                                          <p:spTgt spid="37"/>
                                        </p:tgtEl>
                                        <p:attrNameLst>
                                          <p:attrName>style.rotation</p:attrName>
                                        </p:attrNameLst>
                                      </p:cBhvr>
                                      <p:tavLst>
                                        <p:tav tm="0">
                                          <p:val>
                                            <p:fltVal val="90"/>
                                          </p:val>
                                        </p:tav>
                                        <p:tav tm="100000">
                                          <p:val>
                                            <p:fltVal val="0"/>
                                          </p:val>
                                        </p:tav>
                                      </p:tavLst>
                                    </p:anim>
                                    <p:animEffect transition="in" filter="fade">
                                      <p:cBhvr>
                                        <p:cTn id="10" dur="1000"/>
                                        <p:tgtEl>
                                          <p:spTgt spid="3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p:cTn id="13" dur="1000" fill="hold"/>
                                        <p:tgtEl>
                                          <p:spTgt spid="38"/>
                                        </p:tgtEl>
                                        <p:attrNameLst>
                                          <p:attrName>ppt_w</p:attrName>
                                        </p:attrNameLst>
                                      </p:cBhvr>
                                      <p:tavLst>
                                        <p:tav tm="0">
                                          <p:val>
                                            <p:fltVal val="0"/>
                                          </p:val>
                                        </p:tav>
                                        <p:tav tm="100000">
                                          <p:val>
                                            <p:strVal val="#ppt_w"/>
                                          </p:val>
                                        </p:tav>
                                      </p:tavLst>
                                    </p:anim>
                                    <p:anim calcmode="lin" valueType="num">
                                      <p:cBhvr>
                                        <p:cTn id="14" dur="1000" fill="hold"/>
                                        <p:tgtEl>
                                          <p:spTgt spid="38"/>
                                        </p:tgtEl>
                                        <p:attrNameLst>
                                          <p:attrName>ppt_h</p:attrName>
                                        </p:attrNameLst>
                                      </p:cBhvr>
                                      <p:tavLst>
                                        <p:tav tm="0">
                                          <p:val>
                                            <p:fltVal val="0"/>
                                          </p:val>
                                        </p:tav>
                                        <p:tav tm="100000">
                                          <p:val>
                                            <p:strVal val="#ppt_h"/>
                                          </p:val>
                                        </p:tav>
                                      </p:tavLst>
                                    </p:anim>
                                    <p:anim calcmode="lin" valueType="num">
                                      <p:cBhvr>
                                        <p:cTn id="15" dur="1000" fill="hold"/>
                                        <p:tgtEl>
                                          <p:spTgt spid="38"/>
                                        </p:tgtEl>
                                        <p:attrNameLst>
                                          <p:attrName>style.rotation</p:attrName>
                                        </p:attrNameLst>
                                      </p:cBhvr>
                                      <p:tavLst>
                                        <p:tav tm="0">
                                          <p:val>
                                            <p:fltVal val="90"/>
                                          </p:val>
                                        </p:tav>
                                        <p:tav tm="100000">
                                          <p:val>
                                            <p:fltVal val="0"/>
                                          </p:val>
                                        </p:tav>
                                      </p:tavLst>
                                    </p:anim>
                                    <p:animEffect transition="in" filter="fade">
                                      <p:cBhvr>
                                        <p:cTn id="16" dur="1000"/>
                                        <p:tgtEl>
                                          <p:spTgt spid="3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1000" fill="hold"/>
                                        <p:tgtEl>
                                          <p:spTgt spid="39"/>
                                        </p:tgtEl>
                                        <p:attrNameLst>
                                          <p:attrName>ppt_w</p:attrName>
                                        </p:attrNameLst>
                                      </p:cBhvr>
                                      <p:tavLst>
                                        <p:tav tm="0">
                                          <p:val>
                                            <p:fltVal val="0"/>
                                          </p:val>
                                        </p:tav>
                                        <p:tav tm="100000">
                                          <p:val>
                                            <p:strVal val="#ppt_w"/>
                                          </p:val>
                                        </p:tav>
                                      </p:tavLst>
                                    </p:anim>
                                    <p:anim calcmode="lin" valueType="num">
                                      <p:cBhvr>
                                        <p:cTn id="20" dur="1000" fill="hold"/>
                                        <p:tgtEl>
                                          <p:spTgt spid="39"/>
                                        </p:tgtEl>
                                        <p:attrNameLst>
                                          <p:attrName>ppt_h</p:attrName>
                                        </p:attrNameLst>
                                      </p:cBhvr>
                                      <p:tavLst>
                                        <p:tav tm="0">
                                          <p:val>
                                            <p:fltVal val="0"/>
                                          </p:val>
                                        </p:tav>
                                        <p:tav tm="100000">
                                          <p:val>
                                            <p:strVal val="#ppt_h"/>
                                          </p:val>
                                        </p:tav>
                                      </p:tavLst>
                                    </p:anim>
                                    <p:anim calcmode="lin" valueType="num">
                                      <p:cBhvr>
                                        <p:cTn id="21" dur="1000" fill="hold"/>
                                        <p:tgtEl>
                                          <p:spTgt spid="39"/>
                                        </p:tgtEl>
                                        <p:attrNameLst>
                                          <p:attrName>style.rotation</p:attrName>
                                        </p:attrNameLst>
                                      </p:cBhvr>
                                      <p:tavLst>
                                        <p:tav tm="0">
                                          <p:val>
                                            <p:fltVal val="90"/>
                                          </p:val>
                                        </p:tav>
                                        <p:tav tm="100000">
                                          <p:val>
                                            <p:fltVal val="0"/>
                                          </p:val>
                                        </p:tav>
                                      </p:tavLst>
                                    </p:anim>
                                    <p:animEffect transition="in" filter="fade">
                                      <p:cBhvr>
                                        <p:cTn id="22" dur="1000"/>
                                        <p:tgtEl>
                                          <p:spTgt spid="39"/>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1000" fill="hold"/>
                                        <p:tgtEl>
                                          <p:spTgt spid="40"/>
                                        </p:tgtEl>
                                        <p:attrNameLst>
                                          <p:attrName>ppt_w</p:attrName>
                                        </p:attrNameLst>
                                      </p:cBhvr>
                                      <p:tavLst>
                                        <p:tav tm="0">
                                          <p:val>
                                            <p:fltVal val="0"/>
                                          </p:val>
                                        </p:tav>
                                        <p:tav tm="100000">
                                          <p:val>
                                            <p:strVal val="#ppt_w"/>
                                          </p:val>
                                        </p:tav>
                                      </p:tavLst>
                                    </p:anim>
                                    <p:anim calcmode="lin" valueType="num">
                                      <p:cBhvr>
                                        <p:cTn id="26" dur="1000" fill="hold"/>
                                        <p:tgtEl>
                                          <p:spTgt spid="40"/>
                                        </p:tgtEl>
                                        <p:attrNameLst>
                                          <p:attrName>ppt_h</p:attrName>
                                        </p:attrNameLst>
                                      </p:cBhvr>
                                      <p:tavLst>
                                        <p:tav tm="0">
                                          <p:val>
                                            <p:fltVal val="0"/>
                                          </p:val>
                                        </p:tav>
                                        <p:tav tm="100000">
                                          <p:val>
                                            <p:strVal val="#ppt_h"/>
                                          </p:val>
                                        </p:tav>
                                      </p:tavLst>
                                    </p:anim>
                                    <p:anim calcmode="lin" valueType="num">
                                      <p:cBhvr>
                                        <p:cTn id="27" dur="1000" fill="hold"/>
                                        <p:tgtEl>
                                          <p:spTgt spid="40"/>
                                        </p:tgtEl>
                                        <p:attrNameLst>
                                          <p:attrName>style.rotation</p:attrName>
                                        </p:attrNameLst>
                                      </p:cBhvr>
                                      <p:tavLst>
                                        <p:tav tm="0">
                                          <p:val>
                                            <p:fltVal val="90"/>
                                          </p:val>
                                        </p:tav>
                                        <p:tav tm="100000">
                                          <p:val>
                                            <p:fltVal val="0"/>
                                          </p:val>
                                        </p:tav>
                                      </p:tavLst>
                                    </p:anim>
                                    <p:animEffect transition="in" filter="fade">
                                      <p:cBhvr>
                                        <p:cTn id="28" dur="1000"/>
                                        <p:tgtEl>
                                          <p:spTgt spid="40"/>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1000" fill="hold"/>
                                        <p:tgtEl>
                                          <p:spTgt spid="41"/>
                                        </p:tgtEl>
                                        <p:attrNameLst>
                                          <p:attrName>ppt_w</p:attrName>
                                        </p:attrNameLst>
                                      </p:cBhvr>
                                      <p:tavLst>
                                        <p:tav tm="0">
                                          <p:val>
                                            <p:fltVal val="0"/>
                                          </p:val>
                                        </p:tav>
                                        <p:tav tm="100000">
                                          <p:val>
                                            <p:strVal val="#ppt_w"/>
                                          </p:val>
                                        </p:tav>
                                      </p:tavLst>
                                    </p:anim>
                                    <p:anim calcmode="lin" valueType="num">
                                      <p:cBhvr>
                                        <p:cTn id="32" dur="1000" fill="hold"/>
                                        <p:tgtEl>
                                          <p:spTgt spid="41"/>
                                        </p:tgtEl>
                                        <p:attrNameLst>
                                          <p:attrName>ppt_h</p:attrName>
                                        </p:attrNameLst>
                                      </p:cBhvr>
                                      <p:tavLst>
                                        <p:tav tm="0">
                                          <p:val>
                                            <p:fltVal val="0"/>
                                          </p:val>
                                        </p:tav>
                                        <p:tav tm="100000">
                                          <p:val>
                                            <p:strVal val="#ppt_h"/>
                                          </p:val>
                                        </p:tav>
                                      </p:tavLst>
                                    </p:anim>
                                    <p:anim calcmode="lin" valueType="num">
                                      <p:cBhvr>
                                        <p:cTn id="33" dur="1000" fill="hold"/>
                                        <p:tgtEl>
                                          <p:spTgt spid="41"/>
                                        </p:tgtEl>
                                        <p:attrNameLst>
                                          <p:attrName>style.rotation</p:attrName>
                                        </p:attrNameLst>
                                      </p:cBhvr>
                                      <p:tavLst>
                                        <p:tav tm="0">
                                          <p:val>
                                            <p:fltVal val="90"/>
                                          </p:val>
                                        </p:tav>
                                        <p:tav tm="100000">
                                          <p:val>
                                            <p:fltVal val="0"/>
                                          </p:val>
                                        </p:tav>
                                      </p:tavLst>
                                    </p:anim>
                                    <p:animEffect transition="in" filter="fade">
                                      <p:cBhvr>
                                        <p:cTn id="34" dur="1000"/>
                                        <p:tgtEl>
                                          <p:spTgt spid="41"/>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p:cTn id="37" dur="1000" fill="hold"/>
                                        <p:tgtEl>
                                          <p:spTgt spid="42"/>
                                        </p:tgtEl>
                                        <p:attrNameLst>
                                          <p:attrName>ppt_w</p:attrName>
                                        </p:attrNameLst>
                                      </p:cBhvr>
                                      <p:tavLst>
                                        <p:tav tm="0">
                                          <p:val>
                                            <p:fltVal val="0"/>
                                          </p:val>
                                        </p:tav>
                                        <p:tav tm="100000">
                                          <p:val>
                                            <p:strVal val="#ppt_w"/>
                                          </p:val>
                                        </p:tav>
                                      </p:tavLst>
                                    </p:anim>
                                    <p:anim calcmode="lin" valueType="num">
                                      <p:cBhvr>
                                        <p:cTn id="38" dur="1000" fill="hold"/>
                                        <p:tgtEl>
                                          <p:spTgt spid="42"/>
                                        </p:tgtEl>
                                        <p:attrNameLst>
                                          <p:attrName>ppt_h</p:attrName>
                                        </p:attrNameLst>
                                      </p:cBhvr>
                                      <p:tavLst>
                                        <p:tav tm="0">
                                          <p:val>
                                            <p:fltVal val="0"/>
                                          </p:val>
                                        </p:tav>
                                        <p:tav tm="100000">
                                          <p:val>
                                            <p:strVal val="#ppt_h"/>
                                          </p:val>
                                        </p:tav>
                                      </p:tavLst>
                                    </p:anim>
                                    <p:anim calcmode="lin" valueType="num">
                                      <p:cBhvr>
                                        <p:cTn id="39" dur="1000" fill="hold"/>
                                        <p:tgtEl>
                                          <p:spTgt spid="42"/>
                                        </p:tgtEl>
                                        <p:attrNameLst>
                                          <p:attrName>style.rotation</p:attrName>
                                        </p:attrNameLst>
                                      </p:cBhvr>
                                      <p:tavLst>
                                        <p:tav tm="0">
                                          <p:val>
                                            <p:fltVal val="90"/>
                                          </p:val>
                                        </p:tav>
                                        <p:tav tm="100000">
                                          <p:val>
                                            <p:fltVal val="0"/>
                                          </p:val>
                                        </p:tav>
                                      </p:tavLst>
                                    </p:anim>
                                    <p:animEffect transition="in" filter="fade">
                                      <p:cBhvr>
                                        <p:cTn id="40" dur="1000"/>
                                        <p:tgtEl>
                                          <p:spTgt spid="42"/>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1000" fill="hold"/>
                                        <p:tgtEl>
                                          <p:spTgt spid="26"/>
                                        </p:tgtEl>
                                        <p:attrNameLst>
                                          <p:attrName>ppt_w</p:attrName>
                                        </p:attrNameLst>
                                      </p:cBhvr>
                                      <p:tavLst>
                                        <p:tav tm="0">
                                          <p:val>
                                            <p:fltVal val="0"/>
                                          </p:val>
                                        </p:tav>
                                        <p:tav tm="100000">
                                          <p:val>
                                            <p:strVal val="#ppt_w"/>
                                          </p:val>
                                        </p:tav>
                                      </p:tavLst>
                                    </p:anim>
                                    <p:anim calcmode="lin" valueType="num">
                                      <p:cBhvr>
                                        <p:cTn id="44" dur="1000" fill="hold"/>
                                        <p:tgtEl>
                                          <p:spTgt spid="26"/>
                                        </p:tgtEl>
                                        <p:attrNameLst>
                                          <p:attrName>ppt_h</p:attrName>
                                        </p:attrNameLst>
                                      </p:cBhvr>
                                      <p:tavLst>
                                        <p:tav tm="0">
                                          <p:val>
                                            <p:fltVal val="0"/>
                                          </p:val>
                                        </p:tav>
                                        <p:tav tm="100000">
                                          <p:val>
                                            <p:strVal val="#ppt_h"/>
                                          </p:val>
                                        </p:tav>
                                      </p:tavLst>
                                    </p:anim>
                                    <p:anim calcmode="lin" valueType="num">
                                      <p:cBhvr>
                                        <p:cTn id="45" dur="1000" fill="hold"/>
                                        <p:tgtEl>
                                          <p:spTgt spid="26"/>
                                        </p:tgtEl>
                                        <p:attrNameLst>
                                          <p:attrName>style.rotation</p:attrName>
                                        </p:attrNameLst>
                                      </p:cBhvr>
                                      <p:tavLst>
                                        <p:tav tm="0">
                                          <p:val>
                                            <p:fltVal val="90"/>
                                          </p:val>
                                        </p:tav>
                                        <p:tav tm="100000">
                                          <p:val>
                                            <p:fltVal val="0"/>
                                          </p:val>
                                        </p:tav>
                                      </p:tavLst>
                                    </p:anim>
                                    <p:animEffect transition="in" filter="fade">
                                      <p:cBhvr>
                                        <p:cTn id="46"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0" grpId="0" animBg="1"/>
      <p:bldP spid="41" grpId="0" animBg="1"/>
      <p:bldP spid="42"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Processes for writing your essay</a:t>
            </a:r>
          </a:p>
        </p:txBody>
      </p:sp>
      <p:sp>
        <p:nvSpPr>
          <p:cNvPr id="7" name="Subtitle 2"/>
          <p:cNvSpPr txBox="1">
            <a:spLocks/>
          </p:cNvSpPr>
          <p:nvPr/>
        </p:nvSpPr>
        <p:spPr bwMode="auto">
          <a:xfrm>
            <a:off x="519113" y="1073150"/>
            <a:ext cx="4105275" cy="264160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3866884716"/>
              </p:ext>
            </p:extLst>
          </p:nvPr>
        </p:nvGraphicFramePr>
        <p:xfrm>
          <a:off x="879475" y="868363"/>
          <a:ext cx="7489825" cy="4784788"/>
        </p:xfrm>
        <a:graphic>
          <a:graphicData uri="http://schemas.openxmlformats.org/drawingml/2006/table">
            <a:tbl>
              <a:tblPr firstRow="1" bandRow="1"/>
              <a:tblGrid>
                <a:gridCol w="7489825">
                  <a:extLst>
                    <a:ext uri="{9D8B030D-6E8A-4147-A177-3AD203B41FA5}">
                      <a16:colId xmlns:a16="http://schemas.microsoft.com/office/drawing/2014/main" val="20000"/>
                    </a:ext>
                  </a:extLst>
                </a:gridCol>
              </a:tblGrid>
              <a:tr h="37075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AU" sz="1800" dirty="0">
                          <a:latin typeface="Arial" panose="020B0604020202020204" pitchFamily="34" charset="0"/>
                          <a:cs typeface="Arial" panose="020B0604020202020204" pitchFamily="34" charset="0"/>
                        </a:rPr>
                        <a:t>1) Read widely to gain an understanding of the topic.</a:t>
                      </a:r>
                    </a:p>
                  </a:txBody>
                  <a:tcPr marL="91452" marR="91452" marT="45710" marB="4571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707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1800" dirty="0">
                          <a:latin typeface="Arial" panose="020B0604020202020204" pitchFamily="34" charset="0"/>
                          <a:cs typeface="Arial" panose="020B0604020202020204" pitchFamily="34" charset="0"/>
                        </a:rPr>
                        <a:t>2) Critically read</a:t>
                      </a:r>
                      <a:r>
                        <a:rPr lang="en-AU" sz="1800" baseline="0" dirty="0">
                          <a:latin typeface="Arial" panose="020B0604020202020204" pitchFamily="34" charset="0"/>
                          <a:cs typeface="Arial" panose="020B0604020202020204" pitchFamily="34" charset="0"/>
                        </a:rPr>
                        <a:t> about the issues raised in the debates.</a:t>
                      </a:r>
                      <a:endParaRPr lang="en-AU" sz="1800" dirty="0">
                        <a:latin typeface="Arial" panose="020B0604020202020204" pitchFamily="34" charset="0"/>
                        <a:cs typeface="Arial" panose="020B0604020202020204" pitchFamily="34" charset="0"/>
                      </a:endParaRPr>
                    </a:p>
                  </a:txBody>
                  <a:tcPr marL="91452" marR="91452" marT="45710" marB="4571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707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1800" dirty="0">
                          <a:latin typeface="Arial" panose="020B0604020202020204" pitchFamily="34" charset="0"/>
                          <a:cs typeface="Arial" panose="020B0604020202020204" pitchFamily="34" charset="0"/>
                        </a:rPr>
                        <a:t>3) Identify your stand (proposition): Agree/Disagree?</a:t>
                      </a:r>
                    </a:p>
                  </a:txBody>
                  <a:tcPr marL="91452" marR="91452"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707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1800" dirty="0">
                          <a:latin typeface="Arial" panose="020B0604020202020204" pitchFamily="34" charset="0"/>
                          <a:cs typeface="Arial" panose="020B0604020202020204" pitchFamily="34" charset="0"/>
                        </a:rPr>
                        <a:t>4) Read selectively to identify the factors that will support</a:t>
                      </a:r>
                      <a:r>
                        <a:rPr lang="en-AU" sz="1800" baseline="0" dirty="0">
                          <a:latin typeface="Arial" panose="020B0604020202020204" pitchFamily="34" charset="0"/>
                          <a:cs typeface="Arial" panose="020B0604020202020204" pitchFamily="34" charset="0"/>
                        </a:rPr>
                        <a:t> your stand.</a:t>
                      </a:r>
                      <a:endParaRPr lang="en-AU" sz="1800" dirty="0">
                        <a:latin typeface="Arial" panose="020B0604020202020204" pitchFamily="34" charset="0"/>
                        <a:cs typeface="Arial" panose="020B0604020202020204" pitchFamily="34" charset="0"/>
                      </a:endParaRPr>
                    </a:p>
                  </a:txBody>
                  <a:tcPr marL="91452" marR="91452"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64004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1800" dirty="0">
                          <a:latin typeface="Arial" panose="020B0604020202020204" pitchFamily="34" charset="0"/>
                          <a:cs typeface="Arial" panose="020B0604020202020204" pitchFamily="34" charset="0"/>
                        </a:rPr>
                        <a:t>5) Set boundaries for your discussion (limit the factors and discuss them in depth).</a:t>
                      </a:r>
                    </a:p>
                  </a:txBody>
                  <a:tcPr marL="91452" marR="91452"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64004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1800" dirty="0">
                          <a:latin typeface="Arial" panose="020B0604020202020204" pitchFamily="34" charset="0"/>
                          <a:cs typeface="Arial" panose="020B0604020202020204" pitchFamily="34" charset="0"/>
                        </a:rPr>
                        <a:t>6) Find evidence to support your discussion (minimum</a:t>
                      </a:r>
                      <a:r>
                        <a:rPr lang="en-AU" sz="1800" baseline="0" dirty="0">
                          <a:latin typeface="Arial" panose="020B0604020202020204" pitchFamily="34" charset="0"/>
                          <a:cs typeface="Arial" panose="020B0604020202020204" pitchFamily="34" charset="0"/>
                        </a:rPr>
                        <a:t> </a:t>
                      </a:r>
                      <a:r>
                        <a:rPr lang="en-AU" sz="1800" dirty="0">
                          <a:latin typeface="Arial" panose="020B0604020202020204" pitchFamily="34" charset="0"/>
                          <a:cs typeface="Arial" panose="020B0604020202020204" pitchFamily="34" charset="0"/>
                        </a:rPr>
                        <a:t>2/3 references for each issue).</a:t>
                      </a:r>
                    </a:p>
                  </a:txBody>
                  <a:tcPr marL="91452" marR="91452"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64004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1800" dirty="0">
                          <a:latin typeface="Arial" panose="020B0604020202020204" pitchFamily="34" charset="0"/>
                          <a:cs typeface="Arial" panose="020B0604020202020204" pitchFamily="34" charset="0"/>
                        </a:rPr>
                        <a:t>7) Tell a logical</a:t>
                      </a:r>
                      <a:r>
                        <a:rPr lang="en-AU" sz="1800" baseline="0" dirty="0">
                          <a:latin typeface="Arial" panose="020B0604020202020204" pitchFamily="34" charset="0"/>
                          <a:cs typeface="Arial" panose="020B0604020202020204" pitchFamily="34" charset="0"/>
                        </a:rPr>
                        <a:t> story about the topic and support with evidence (writer controls the discussion).</a:t>
                      </a:r>
                      <a:endParaRPr lang="en-AU" sz="1800" dirty="0">
                        <a:latin typeface="Arial" panose="020B0604020202020204" pitchFamily="34" charset="0"/>
                        <a:cs typeface="Arial" panose="020B0604020202020204" pitchFamily="34" charset="0"/>
                      </a:endParaRPr>
                    </a:p>
                  </a:txBody>
                  <a:tcPr marL="91452" marR="91452"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64004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dirty="0">
                          <a:latin typeface="Arial" panose="020B0604020202020204" pitchFamily="34" charset="0"/>
                          <a:cs typeface="Arial" panose="020B0604020202020204" pitchFamily="34" charset="0"/>
                        </a:rPr>
                        <a:t>8) Demonstrate that you understand the topic by paraphrasing, summarising and quoting when appropriate.</a:t>
                      </a:r>
                    </a:p>
                  </a:txBody>
                  <a:tcPr marL="91452" marR="91452"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7"/>
                  </a:ext>
                </a:extLst>
              </a:tr>
              <a:tr h="3707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1800" dirty="0">
                          <a:latin typeface="Arial" panose="020B0604020202020204" pitchFamily="34" charset="0"/>
                          <a:cs typeface="Arial" panose="020B0604020202020204" pitchFamily="34" charset="0"/>
                        </a:rPr>
                        <a:t>9) Revise</a:t>
                      </a:r>
                      <a:r>
                        <a:rPr lang="en-AU" sz="1800" baseline="0" dirty="0">
                          <a:latin typeface="Arial" panose="020B0604020202020204" pitchFamily="34" charset="0"/>
                          <a:cs typeface="Arial" panose="020B0604020202020204" pitchFamily="34" charset="0"/>
                        </a:rPr>
                        <a:t> your draft a few times to produce high quality writing.</a:t>
                      </a:r>
                      <a:endParaRPr lang="en-AU" sz="1800" dirty="0">
                        <a:latin typeface="Arial" panose="020B0604020202020204" pitchFamily="34" charset="0"/>
                        <a:cs typeface="Arial" panose="020B0604020202020204" pitchFamily="34" charset="0"/>
                      </a:endParaRPr>
                    </a:p>
                  </a:txBody>
                  <a:tcPr marL="91452" marR="91452"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8"/>
                  </a:ext>
                </a:extLst>
              </a:tr>
              <a:tr h="3707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AU" sz="1800" dirty="0">
                          <a:latin typeface="Arial" panose="020B0604020202020204" pitchFamily="34" charset="0"/>
                          <a:cs typeface="Arial" panose="020B0604020202020204" pitchFamily="34" charset="0"/>
                        </a:rPr>
                        <a:t>10) Proofread and edit your work before submitting.</a:t>
                      </a:r>
                    </a:p>
                  </a:txBody>
                  <a:tcPr marL="91452" marR="91452" marT="45710" marB="4571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9"/>
                  </a:ext>
                </a:extLst>
              </a:tr>
            </a:tbl>
          </a:graphicData>
        </a:graphic>
      </p:graphicFrame>
    </p:spTree>
    <p:custDataLst>
      <p:tags r:id="rId1"/>
    </p:custDataLst>
    <p:extLst>
      <p:ext uri="{BB962C8B-B14F-4D97-AF65-F5344CB8AC3E}">
        <p14:creationId xmlns:p14="http://schemas.microsoft.com/office/powerpoint/2010/main" val="10979888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Descriptive vs critical</a:t>
            </a:r>
          </a:p>
        </p:txBody>
      </p:sp>
      <p:sp>
        <p:nvSpPr>
          <p:cNvPr id="7" name="Subtitle 2"/>
          <p:cNvSpPr txBox="1">
            <a:spLocks/>
          </p:cNvSpPr>
          <p:nvPr/>
        </p:nvSpPr>
        <p:spPr bwMode="auto">
          <a:xfrm>
            <a:off x="519113" y="1073150"/>
            <a:ext cx="4105275" cy="264160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3325" y="1368425"/>
            <a:ext cx="6584950" cy="341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23900" y="4916488"/>
            <a:ext cx="7543800" cy="400110"/>
          </a:xfrm>
          <a:prstGeom prst="rect">
            <a:avLst/>
          </a:prstGeom>
        </p:spPr>
        <p:txBody>
          <a:bodyPr wrap="square">
            <a:spAutoFit/>
          </a:bodyPr>
          <a:lstStyle/>
          <a:p>
            <a:pPr algn="ctr"/>
            <a:r>
              <a:rPr lang="en-AU" sz="2000" dirty="0">
                <a:hlinkClick r:id="rId5"/>
              </a:rPr>
              <a:t>https://lo.unisa.edu.au/mod/resource/view.php?id=311738</a:t>
            </a:r>
            <a:r>
              <a:rPr lang="en-AU" sz="2000" dirty="0"/>
              <a:t> </a:t>
            </a:r>
          </a:p>
        </p:txBody>
      </p:sp>
    </p:spTree>
    <p:custDataLst>
      <p:tags r:id="rId1"/>
    </p:custDataLst>
    <p:extLst>
      <p:ext uri="{BB962C8B-B14F-4D97-AF65-F5344CB8AC3E}">
        <p14:creationId xmlns:p14="http://schemas.microsoft.com/office/powerpoint/2010/main" val="149125773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666750"/>
          </a:xfrm>
        </p:spPr>
        <p:txBody>
          <a:bodyPr/>
          <a:lstStyle/>
          <a:p>
            <a:pPr eaLnBrk="1" hangingPunct="1">
              <a:spcBef>
                <a:spcPct val="0"/>
              </a:spcBef>
            </a:pPr>
            <a:r>
              <a:rPr lang="en-AU" altLang="en-US" dirty="0"/>
              <a:t>The essay structure</a:t>
            </a:r>
          </a:p>
        </p:txBody>
      </p:sp>
      <p:sp>
        <p:nvSpPr>
          <p:cNvPr id="7" name="Subtitle 2"/>
          <p:cNvSpPr txBox="1">
            <a:spLocks/>
          </p:cNvSpPr>
          <p:nvPr/>
        </p:nvSpPr>
        <p:spPr bwMode="auto">
          <a:xfrm>
            <a:off x="519113" y="1073150"/>
            <a:ext cx="4105275" cy="264160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AU" alt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9350" y="1169988"/>
            <a:ext cx="2120900" cy="404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8"/>
          <p:cNvSpPr txBox="1">
            <a:spLocks noChangeArrowheads="1"/>
          </p:cNvSpPr>
          <p:nvPr/>
        </p:nvSpPr>
        <p:spPr bwMode="auto">
          <a:xfrm>
            <a:off x="3348035" y="790218"/>
            <a:ext cx="5392737" cy="4801314"/>
          </a:xfrm>
          <a:prstGeom prst="rect">
            <a:avLst/>
          </a:prstGeom>
          <a:noFill/>
          <a:ln w="9525">
            <a:noFill/>
            <a:miter lim="800000"/>
            <a:headEnd/>
            <a:tailEnd/>
          </a:ln>
        </p:spPr>
        <p:txBody>
          <a:bodyPr>
            <a:spAutoFit/>
          </a:bodyPr>
          <a:lstStyle/>
          <a:p>
            <a:pPr eaLnBrk="1" hangingPunct="1">
              <a:defRPr/>
            </a:pPr>
            <a:r>
              <a:rPr lang="en-AU" sz="1800" dirty="0">
                <a:solidFill>
                  <a:srgbClr val="C00000"/>
                </a:solidFill>
                <a:latin typeface="Arial" panose="020B0604020202020204" pitchFamily="34" charset="0"/>
                <a:cs typeface="Arial" panose="020B0604020202020204" pitchFamily="34" charset="0"/>
              </a:rPr>
              <a:t>Introduction (10% of word count)</a:t>
            </a:r>
          </a:p>
          <a:p>
            <a:pPr lvl="1" eaLnBrk="1" hangingPunct="1">
              <a:defRPr/>
            </a:pPr>
            <a:r>
              <a:rPr lang="en-AU" sz="1800" dirty="0">
                <a:solidFill>
                  <a:prstClr val="black"/>
                </a:solidFill>
                <a:latin typeface="Arial" panose="020B0604020202020204" pitchFamily="34" charset="0"/>
                <a:cs typeface="Arial" panose="020B0604020202020204" pitchFamily="34" charset="0"/>
              </a:rPr>
              <a:t>Introduce the topic (general statement)</a:t>
            </a:r>
          </a:p>
          <a:p>
            <a:pPr lvl="1" eaLnBrk="1" hangingPunct="1">
              <a:defRPr/>
            </a:pPr>
            <a:r>
              <a:rPr lang="en-AU" sz="1800" dirty="0">
                <a:solidFill>
                  <a:prstClr val="black"/>
                </a:solidFill>
                <a:latin typeface="Arial" panose="020B0604020202020204" pitchFamily="34" charset="0"/>
                <a:cs typeface="Arial" panose="020B0604020202020204" pitchFamily="34" charset="0"/>
              </a:rPr>
              <a:t>Identify key issues/problems</a:t>
            </a:r>
          </a:p>
          <a:p>
            <a:pPr lvl="1" eaLnBrk="1" hangingPunct="1">
              <a:defRPr/>
            </a:pPr>
            <a:r>
              <a:rPr lang="en-AU" sz="1800" dirty="0">
                <a:solidFill>
                  <a:prstClr val="black"/>
                </a:solidFill>
                <a:latin typeface="Arial" panose="020B0604020202020204" pitchFamily="34" charset="0"/>
                <a:cs typeface="Arial" panose="020B0604020202020204" pitchFamily="34" charset="0"/>
              </a:rPr>
              <a:t>State your thesis statement (your proposition)</a:t>
            </a:r>
          </a:p>
          <a:p>
            <a:pPr lvl="1" eaLnBrk="1" hangingPunct="1">
              <a:defRPr/>
            </a:pPr>
            <a:r>
              <a:rPr lang="en-AU" sz="1800" dirty="0">
                <a:solidFill>
                  <a:prstClr val="black"/>
                </a:solidFill>
                <a:latin typeface="Arial" panose="020B0604020202020204" pitchFamily="34" charset="0"/>
                <a:cs typeface="Arial" panose="020B0604020202020204" pitchFamily="34" charset="0"/>
              </a:rPr>
              <a:t>Identify aims (What is the purpose of the paper)</a:t>
            </a:r>
          </a:p>
          <a:p>
            <a:pPr lvl="1" eaLnBrk="1" hangingPunct="1">
              <a:defRPr/>
            </a:pPr>
            <a:r>
              <a:rPr lang="en-AU" sz="1800" dirty="0">
                <a:solidFill>
                  <a:prstClr val="black"/>
                </a:solidFill>
                <a:latin typeface="Arial" panose="020B0604020202020204" pitchFamily="34" charset="0"/>
                <a:cs typeface="Arial" panose="020B0604020202020204" pitchFamily="34" charset="0"/>
              </a:rPr>
              <a:t>Provide the scope (How is the discussion organised)</a:t>
            </a:r>
          </a:p>
          <a:p>
            <a:pPr eaLnBrk="1" hangingPunct="1">
              <a:defRPr/>
            </a:pPr>
            <a:r>
              <a:rPr lang="en-AU" sz="1800" dirty="0">
                <a:solidFill>
                  <a:srgbClr val="C00000"/>
                </a:solidFill>
                <a:latin typeface="Arial" panose="020B0604020202020204" pitchFamily="34" charset="0"/>
                <a:cs typeface="Arial" panose="020B0604020202020204" pitchFamily="34" charset="0"/>
              </a:rPr>
              <a:t>Body (80% of word count)</a:t>
            </a:r>
          </a:p>
          <a:p>
            <a:pPr lvl="1" eaLnBrk="1" hangingPunct="1">
              <a:defRPr/>
            </a:pPr>
            <a:r>
              <a:rPr lang="en-AU" sz="1800" dirty="0">
                <a:solidFill>
                  <a:prstClr val="black"/>
                </a:solidFill>
                <a:latin typeface="Arial" panose="020B0604020202020204" pitchFamily="34" charset="0"/>
                <a:cs typeface="Arial" panose="020B0604020202020204" pitchFamily="34" charset="0"/>
              </a:rPr>
              <a:t>Topic sentence (introduce key point)</a:t>
            </a:r>
          </a:p>
          <a:p>
            <a:pPr lvl="1" eaLnBrk="1" hangingPunct="1">
              <a:defRPr/>
            </a:pPr>
            <a:r>
              <a:rPr lang="en-AU" sz="1800" dirty="0">
                <a:solidFill>
                  <a:prstClr val="black"/>
                </a:solidFill>
                <a:latin typeface="Arial" panose="020B0604020202020204" pitchFamily="34" charset="0"/>
                <a:cs typeface="Arial" panose="020B0604020202020204" pitchFamily="34" charset="0"/>
              </a:rPr>
              <a:t>Expand point with supporting statements (evidence &amp; justification)</a:t>
            </a:r>
          </a:p>
          <a:p>
            <a:pPr lvl="1" eaLnBrk="1" hangingPunct="1">
              <a:defRPr/>
            </a:pPr>
            <a:r>
              <a:rPr lang="en-AU" sz="1800" dirty="0">
                <a:solidFill>
                  <a:prstClr val="black"/>
                </a:solidFill>
                <a:latin typeface="Arial" panose="020B0604020202020204" pitchFamily="34" charset="0"/>
                <a:cs typeface="Arial" panose="020B0604020202020204" pitchFamily="34" charset="0"/>
              </a:rPr>
              <a:t>Provide example (if appropriate)</a:t>
            </a:r>
          </a:p>
          <a:p>
            <a:pPr eaLnBrk="1" hangingPunct="1">
              <a:defRPr/>
            </a:pPr>
            <a:r>
              <a:rPr lang="en-AU" sz="1800" dirty="0">
                <a:solidFill>
                  <a:srgbClr val="C00000"/>
                </a:solidFill>
                <a:latin typeface="Arial" panose="020B0604020202020204" pitchFamily="34" charset="0"/>
                <a:cs typeface="Arial" panose="020B0604020202020204" pitchFamily="34" charset="0"/>
              </a:rPr>
              <a:t>Conclusion (10% of word count)</a:t>
            </a:r>
          </a:p>
          <a:p>
            <a:pPr lvl="1" eaLnBrk="1" hangingPunct="1">
              <a:defRPr/>
            </a:pPr>
            <a:r>
              <a:rPr lang="en-AU" sz="1800" dirty="0">
                <a:solidFill>
                  <a:prstClr val="black"/>
                </a:solidFill>
                <a:latin typeface="Arial" panose="020B0604020202020204" pitchFamily="34" charset="0"/>
                <a:cs typeface="Arial" panose="020B0604020202020204" pitchFamily="34" charset="0"/>
              </a:rPr>
              <a:t>Restate thesis statement (main message)</a:t>
            </a:r>
          </a:p>
          <a:p>
            <a:pPr lvl="1" eaLnBrk="1" hangingPunct="1">
              <a:defRPr/>
            </a:pPr>
            <a:r>
              <a:rPr lang="en-AU" sz="1800" dirty="0">
                <a:solidFill>
                  <a:prstClr val="black"/>
                </a:solidFill>
                <a:latin typeface="Arial" panose="020B0604020202020204" pitchFamily="34" charset="0"/>
                <a:cs typeface="Arial" panose="020B0604020202020204" pitchFamily="34" charset="0"/>
              </a:rPr>
              <a:t>Interpreting key ideas</a:t>
            </a:r>
          </a:p>
          <a:p>
            <a:pPr lvl="1" eaLnBrk="1" hangingPunct="1">
              <a:defRPr/>
            </a:pPr>
            <a:r>
              <a:rPr lang="en-AU" sz="1800" dirty="0">
                <a:solidFill>
                  <a:prstClr val="black"/>
                </a:solidFill>
                <a:latin typeface="Arial" panose="020B0604020202020204" pitchFamily="34" charset="0"/>
                <a:cs typeface="Arial" panose="020B0604020202020204" pitchFamily="34" charset="0"/>
              </a:rPr>
              <a:t>Conclude argument</a:t>
            </a:r>
          </a:p>
        </p:txBody>
      </p:sp>
    </p:spTree>
    <p:custDataLst>
      <p:tags r:id="rId1"/>
    </p:custDataLst>
    <p:extLst>
      <p:ext uri="{BB962C8B-B14F-4D97-AF65-F5344CB8AC3E}">
        <p14:creationId xmlns:p14="http://schemas.microsoft.com/office/powerpoint/2010/main" val="20943671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anim calcmode="lin" valueType="num">
                                      <p:cBhvr additive="base">
                                        <p:cTn id="2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anim calcmode="lin" valueType="num">
                                      <p:cBhvr additive="base">
                                        <p:cTn id="2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anim calcmode="lin" valueType="num">
                                      <p:cBhvr additive="base">
                                        <p:cTn id="3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anim calcmode="lin" valueType="num">
                                      <p:cBhvr additive="base">
                                        <p:cTn id="37"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4" y="266700"/>
            <a:ext cx="8334375" cy="495300"/>
          </a:xfrm>
        </p:spPr>
        <p:txBody>
          <a:bodyPr/>
          <a:lstStyle/>
          <a:p>
            <a:pPr eaLnBrk="1" hangingPunct="1">
              <a:spcBef>
                <a:spcPct val="0"/>
              </a:spcBef>
            </a:pPr>
            <a:r>
              <a:rPr lang="en-AU" altLang="en-US" dirty="0"/>
              <a:t>Essay structure: introduction (example)</a:t>
            </a:r>
          </a:p>
        </p:txBody>
      </p:sp>
      <p:sp>
        <p:nvSpPr>
          <p:cNvPr id="7" name="Subtitle 2"/>
          <p:cNvSpPr txBox="1">
            <a:spLocks/>
          </p:cNvSpPr>
          <p:nvPr/>
        </p:nvSpPr>
        <p:spPr bwMode="auto">
          <a:xfrm>
            <a:off x="357187" y="831852"/>
            <a:ext cx="6396039" cy="33020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eaLnBrk="1" hangingPunct="1">
              <a:defRPr/>
            </a:pPr>
            <a:r>
              <a:rPr lang="en-AU" altLang="en-US" sz="1800" dirty="0">
                <a:solidFill>
                  <a:schemeClr val="tx1"/>
                </a:solidFill>
                <a:latin typeface="Arial" panose="020B0604020202020204" pitchFamily="34" charset="0"/>
                <a:cs typeface="Arial" panose="020B0604020202020204" pitchFamily="34" charset="0"/>
              </a:rPr>
              <a:t>Humans and animals differ in their communicative abilities.</a:t>
            </a:r>
            <a:endParaRPr kumimoji="0" lang="en-AU" altLang="en-US" sz="1800" b="0" i="0" u="none" strike="noStrike" kern="1200" cap="none" spc="0" normalizeH="0" baseline="0" noProof="0" dirty="0">
              <a:ln>
                <a:noFill/>
              </a:ln>
              <a:solidFill>
                <a:schemeClr val="tx1"/>
              </a:solidFill>
              <a:effectLst/>
              <a:uLnTx/>
              <a:uFillTx/>
              <a:latin typeface="Calibri"/>
              <a:ea typeface="+mn-ea"/>
              <a:cs typeface="+mn-cs"/>
            </a:endParaRPr>
          </a:p>
          <a:p>
            <a:pPr marL="0" marR="0" lvl="0" indent="0" defTabSz="914400" rtl="0" eaLnBrk="1" fontAlgn="base" latinLnBrk="0" hangingPunct="1">
              <a:lnSpc>
                <a:spcPct val="100000"/>
              </a:lnSpc>
              <a:spcBef>
                <a:spcPct val="20000"/>
              </a:spcBef>
              <a:spcAft>
                <a:spcPct val="0"/>
              </a:spcAft>
              <a:buClrTx/>
              <a:buSzTx/>
              <a:buFont typeface="Arial" charset="0"/>
              <a:buNone/>
              <a:tabLst/>
              <a:defRPr/>
            </a:pPr>
            <a:r>
              <a:rPr lang="en-AU" altLang="en-US" sz="1800" dirty="0">
                <a:solidFill>
                  <a:schemeClr val="tx1"/>
                </a:solidFill>
                <a:latin typeface="Arial" panose="020B0604020202020204" pitchFamily="34" charset="0"/>
                <a:cs typeface="Arial" panose="020B0604020202020204" pitchFamily="34" charset="0"/>
              </a:rPr>
              <a:t>.</a:t>
            </a:r>
            <a:endParaRPr kumimoji="0" lang="en-AU" altLang="en-US" sz="18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
        <p:nvSpPr>
          <p:cNvPr id="4" name="TextBox 3"/>
          <p:cNvSpPr txBox="1"/>
          <p:nvPr/>
        </p:nvSpPr>
        <p:spPr>
          <a:xfrm>
            <a:off x="519111" y="1284272"/>
            <a:ext cx="6319837" cy="3970318"/>
          </a:xfrm>
          <a:prstGeom prst="rect">
            <a:avLst/>
          </a:prstGeom>
          <a:noFill/>
          <a:ln w="19050">
            <a:solidFill>
              <a:schemeClr val="tx1"/>
            </a:solidFill>
          </a:ln>
        </p:spPr>
        <p:txBody>
          <a:bodyPr wrap="square" rtlCol="0">
            <a:spAutoFit/>
          </a:bodyPr>
          <a:lstStyle/>
          <a:p>
            <a:pPr algn="just"/>
            <a:r>
              <a:rPr lang="en-AU" sz="1800" dirty="0">
                <a:solidFill>
                  <a:srgbClr val="FF0000"/>
                </a:solidFill>
              </a:rPr>
              <a:t>There is much debate in the field about the communicative abilities of humans and animals. </a:t>
            </a:r>
            <a:r>
              <a:rPr lang="en-AU" sz="1800" dirty="0">
                <a:solidFill>
                  <a:srgbClr val="7030A0"/>
                </a:solidFill>
              </a:rPr>
              <a:t>Some scholars identify that humans and animals are different because of linguistic aspects and the way information is managed. Others reject this idea because there is growing evidence that suggests some animals have the ability to acquire those grammatical aspects often associated with humans. </a:t>
            </a:r>
            <a:r>
              <a:rPr lang="en-AU" sz="1800" dirty="0">
                <a:solidFill>
                  <a:srgbClr val="00B050"/>
                </a:solidFill>
              </a:rPr>
              <a:t>This essay will argue that human communication differs from animals by identifying three characteristics, namely, 1)……; 2)….; and 3)…..</a:t>
            </a:r>
            <a:r>
              <a:rPr lang="en-AU" sz="1800" dirty="0"/>
              <a:t> </a:t>
            </a:r>
            <a:r>
              <a:rPr lang="en-AU" sz="1800" dirty="0">
                <a:solidFill>
                  <a:srgbClr val="0000C8"/>
                </a:solidFill>
              </a:rPr>
              <a:t>The discussion will first begin with….. Next, the factors will be discussed in detail with reference to some examples. Finally, the conclusion will highlight the key arguments discussed in the paper and establish that humans and animals are different in their communication abilities.</a:t>
            </a:r>
          </a:p>
        </p:txBody>
      </p:sp>
      <p:sp>
        <p:nvSpPr>
          <p:cNvPr id="5" name="Left Arrow Callout 4"/>
          <p:cNvSpPr/>
          <p:nvPr/>
        </p:nvSpPr>
        <p:spPr bwMode="auto">
          <a:xfrm>
            <a:off x="6915151" y="996952"/>
            <a:ext cx="1752600" cy="736598"/>
          </a:xfrm>
          <a:prstGeom prst="leftArrowCallout">
            <a:avLst>
              <a:gd name="adj1" fmla="val 25000"/>
              <a:gd name="adj2" fmla="val 25000"/>
              <a:gd name="adj3" fmla="val 25000"/>
              <a:gd name="adj4" fmla="val 7693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FF0000"/>
                </a:solidFill>
                <a:effectLst/>
                <a:latin typeface="Arial" charset="0"/>
                <a:cs typeface="Arial" charset="0"/>
              </a:rPr>
              <a:t>General statement about topic</a:t>
            </a:r>
          </a:p>
        </p:txBody>
      </p:sp>
      <p:sp>
        <p:nvSpPr>
          <p:cNvPr id="8" name="Left Arrow Callout 7"/>
          <p:cNvSpPr/>
          <p:nvPr/>
        </p:nvSpPr>
        <p:spPr bwMode="auto">
          <a:xfrm>
            <a:off x="6915151" y="1866900"/>
            <a:ext cx="1752600" cy="736598"/>
          </a:xfrm>
          <a:prstGeom prst="leftArrowCallout">
            <a:avLst>
              <a:gd name="adj1" fmla="val 25000"/>
              <a:gd name="adj2" fmla="val 25000"/>
              <a:gd name="adj3" fmla="val 25000"/>
              <a:gd name="adj4" fmla="val 7693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7030A0"/>
                </a:solidFill>
                <a:effectLst/>
                <a:latin typeface="Arial" charset="0"/>
                <a:cs typeface="Arial" charset="0"/>
              </a:rPr>
              <a:t>Key issues related to the topic</a:t>
            </a:r>
          </a:p>
        </p:txBody>
      </p:sp>
      <p:sp>
        <p:nvSpPr>
          <p:cNvPr id="9" name="Left Arrow Callout 8"/>
          <p:cNvSpPr/>
          <p:nvPr/>
        </p:nvSpPr>
        <p:spPr bwMode="auto">
          <a:xfrm>
            <a:off x="6915151" y="2981325"/>
            <a:ext cx="1752600" cy="736598"/>
          </a:xfrm>
          <a:prstGeom prst="leftArrowCallout">
            <a:avLst>
              <a:gd name="adj1" fmla="val 25000"/>
              <a:gd name="adj2" fmla="val 25000"/>
              <a:gd name="adj3" fmla="val 25000"/>
              <a:gd name="adj4" fmla="val 7693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00B050"/>
                </a:solidFill>
                <a:effectLst/>
                <a:latin typeface="Arial" charset="0"/>
                <a:cs typeface="Arial" charset="0"/>
              </a:rPr>
              <a:t>The aim of this essay</a:t>
            </a:r>
          </a:p>
        </p:txBody>
      </p:sp>
      <p:sp>
        <p:nvSpPr>
          <p:cNvPr id="10" name="Left Arrow Callout 9"/>
          <p:cNvSpPr/>
          <p:nvPr/>
        </p:nvSpPr>
        <p:spPr bwMode="auto">
          <a:xfrm>
            <a:off x="6915152" y="3949696"/>
            <a:ext cx="1752600" cy="736598"/>
          </a:xfrm>
          <a:prstGeom prst="leftArrowCallout">
            <a:avLst>
              <a:gd name="adj1" fmla="val 25000"/>
              <a:gd name="adj2" fmla="val 25000"/>
              <a:gd name="adj3" fmla="val 25000"/>
              <a:gd name="adj4" fmla="val 7693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0000C8"/>
                </a:solidFill>
                <a:effectLst/>
                <a:latin typeface="Arial" charset="0"/>
                <a:cs typeface="Arial" charset="0"/>
              </a:rPr>
              <a:t>The scope of this essay</a:t>
            </a:r>
          </a:p>
        </p:txBody>
      </p:sp>
    </p:spTree>
    <p:custDataLst>
      <p:tags r:id="rId1"/>
    </p:custDataLst>
    <p:extLst>
      <p:ext uri="{BB962C8B-B14F-4D97-AF65-F5344CB8AC3E}">
        <p14:creationId xmlns:p14="http://schemas.microsoft.com/office/powerpoint/2010/main" val="245578197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a3fed286911691dae5fa20e5a84889e728d86449"/>
  <p:tag name="ISPRING_UUID" val="{71660BC7-897D-4074-A78F-F8930425057B}"/>
  <p:tag name="ISPRING_PROJECT_FOLDER_UPDATED" val="1"/>
  <p:tag name="ISPRING_RESOURCE_PATHS_HASH_PRESENTER" val="51ac6655719b9b94a0b34ba25ce34d6a9d37f72e"/>
  <p:tag name="ISPRING_ULTRA_SCORM_COURSE_ID" val="DD67DDAE-A579-470B-B619-87EAB584DED9"/>
  <p:tag name="ISPRING_SCORM_RATE_SLIDES" val="1"/>
  <p:tag name="ISPRING_SCORM_PASSING_SCORE" val="100.0000000000"/>
  <p:tag name="ISPRINGONLINEFOLDERID" val="0"/>
  <p:tag name="ISPRINGONLINEFOLDERPATH" val="Content List"/>
  <p:tag name="ISPRINGCLOUDFOLDERID" val="0"/>
  <p:tag name="ISPRING_PLAYERS_CUSTOMIZATION" val="UEsDBBQAAgAIAExyrk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AxTYkglxWA8qisAAC9AAAAXAAAAdW5pdmVyc2FsL3VuaXZlcnNhbC5wbmfte3lU09f2L+JFf6VWfrU4IAqtFjEyVVCQKWmriDJFQUGGhDpgSiFEZjKQlPaqVVEuU1KmxIGhyhAFTQiQhDqAGCBqFIRAmBNDCAESkkCml4Dea+/7rfUb3lrvvbVu/2CFM+2zzz57+Jz9PefSkSDfT0w3mxoZGX1y+NCBYCOjlTNGRsbof1ulrzkQjbqh/1mRHOz7rVFd9xahvvAX2DeB3xgZ3cv5WH3SRF/+6Nyh8GQjo3Uphr8VvLPWGUZGoMeHD3xzLAMqHoRXx6dngrDW+Watqz8fD8Jdpx3/PsTv00u8WJvjEXaAyauuocERnMt+8MdXnrfdhH+15+brv476eB/60ubSocDA+S9XJJ9cd1WqY6bLBY3dbkPhaPmUtwDTW9xrCZ0qSvWOOytp4DX0dCI5Z/OidYu9JdGaybCSMChy4jHLidmy8MQJu0LP44CRcOR1B4ddRQsdjkaL957fqq9clbeNlC/uOJzF3jphKLdJJ6vJ2spWQRBim744zGdNyBDP+hS8Q/rSd2toP2gDY2fpufpC6z6ejBWtrfc01hc2XTQG/Yp5NOzGmL06vU9fcY1gDNpkYmVk9CPRHzBjvfj8oit1MI27l4ZTDKYj6qJoL8uI4rWQYWnpuPviuC1o4UJiOKJtMH0oE7EpHd+ZL6C7JUSLRT/8QILbPzBDjelJHkwFmABj3tIlmZLDK7J3JSOQrEhXMHDhTLrVop5Sw5Qbc6GrhMqYr0VsIgi+Gpvj+3tO2xcJ6v0Tob7hCWfQDeomXG7mMdV1t7X6tRwjhA6H3OkfAczQXejegEUBQAXSCMFDR0aTQI9E8pQBnyh+fXfSdlM1lyen5BtzoV/k5pUm0gX1hci4aF9+0QalF6E5Kuue6PSgfDPXt8fdYQa5pTneTi+arpRHphhTiOmpyyFnBlaaeZ1zdoRFxGUEOD3pVnMSj6/jrttAiz7/FVWUnYQn5IU+2VvvMH/hG3z4o1sUmhv7xhXe1Z0zyBYJqre5jstGRlm4Zjq6iGXuLMZvL4nCH3ShQrJgB6t4ujq7OuZA4EYaKJP4Q0ZcEySkjy+sr0JsEs/134bXxta3FFvrF/qlYaE/zTWUvwp0ukFOOqEIqbtjH9O0GJDcBmvysPNwWDxOcRbf/2vhAHmuhAu4sNdRdDkC1+ZDOd1UtlCkopUlhkc7bDdJivh3s5GD65VTHFRp7lzpSYswH/ccujxz3L22nSTsz8w/CUey2V4b59UHeyLHuILYEmFaYbw/5TaxOT4OT1CFax3JZS07KhFbxrWy3SuNjLJHX5pi1tcI+155RFpa4JMKYreNVR94rQac4cxFcF5rNuNjq2xqxrFdJC48ttSx+Ux46iraq/u53OMJ1TutXl7dNUPzdmjcaw9qMPth0XyoMz+zyDhqzHnwfgYsow1WxHFz/wHHh93WlM2KpfcDmyF7axy4eyFTc/0dlJ6xZzPCuA0G4aym/ZXR3RR05fvpqpnjtF0WhJcFXICyyPH8rhikR2CHhvLXQqEHWkTiOYX33JcVCsMHB8AfdTknNUPaYppyTYBs3/F7oRYkIAHQinScRMZ9rE6JHk8rVKhrtnmVIX7gGqZmbO7pjuQUChsHyMh63mYivM6toF7cHG+mV5WraXfZrVX/Hnglym9AFhBXKB9IENQ+JAgbpoSNBR32nhXJEQ9PRazinnpTx7yMLHyz2QqQEo7lkxy3S6milni3+lZBGvHWFDsC5k14gKuClVexk1WlgjSH9CZwA7teEtf0lEGef8DmuIoXt4m+vxgDCdcOxNmKqgW7Oa9L9u4NhHvquTi0Vq8j6jtb+Ng2wUthQdXTPvkuPwuiaq+jjb2019kZcqG3b3BXVJHjI2dHzpmoBFhU5JoGbTZ57gSnR7yZOBGDdgZfiInyg7ZN3LufI60ffGps3XeR8xOEHbNeiZrqc6JF5zAzu5Ob8ZHsSH41d94rhnTWfX4LRc8XvfcEn6Xm9H7tnZ5MLit24rz2mt/XQIwfS/HWW/32xgLj6ImqrcSTnJeF6wp/eoW/V1Brfnuzm8MRQBRAsbeOobZPar4As7x5+SQ+mspK0XBSjyVeifelVOk3aDNB/NvIxaS3xqTMPM0xhVRZqTq1GBVkjZbD5OmBXKCA5g2Zlmll7p1sYfIbNBHVP1+4phoeT2oWom71lIxweqMTevfMX/hML6PvHStak5F6T6N3pid2mGC/MvXS8+dtqv7OXO/tjVDmyt9b1HOsEr1/Qg8m6mu2OBkcoNGGr7NW6/2gyRHDwO9WLHU+YfSHpgwOG6eVdoWAvQ3BZM1UoE6B01EXtAqmmaEc8J8S+K81NX5jhZ6615UPBtI6du87F4WV3bIuU2sVWtcpP33nHy2HJ19XW36aawgd410tvKFLDTv1cfDcdyDtbA7YbNDngGvJRmjGDRV11N6w+C0nuhsv/RIgVY7lpOugnUf1Mw23HjjQPyVFZhh4WBtwoPyqsX4JK9d9GnurdaVR64/6VgPJrz7/NNfVQGLNoX/JLm3sQrsw1/TB1F7+Nc/pNwNYlbgkMoEWs5PKQ4k6KE80iiEmUrsgAFOj8JsNolz15WnB76utp/D83InAVTbYPoOwv/vaOYGIXRQmfAP9KWr356zlafMS81kv0BMZHyWFa4Ad61cnSZe5ODMwgJbQB5NazAWBmd3RCViDSmz6W3bJ6V0zAEmRb5b19nfMdVGMSU6XWG6coSmnyyzXTgifGXenRR/iD74fAjcBPvL1A0p43G6Is4PkRmvOp8tcjp0FmDCoVxND++esTNWb3nPZEzWMnvA2V+6++Y6VmgetCLs/jLtqgq37wxwP1isbnqF3zpw+YNDNFR2N4SFZQxV/7GKuhLD+0GV/FgiMNDPBZi8L3MLN32lG8EcGhSZY6w9YM8+ghf93/sdDh60xM79Pz7h/QERfmS/FZ3wwb9zOmQ6kX8sfmT3Tu478ASeBJsC+isd2H7AfmQXu3jX7oeBODOfT/jCoVj8odHT9B6KktdrS/9AlMospIKKDqhoXDDrUzN3UXO7wIVHKeuXTxk/LzykoTmld9z9k4PA3xA2jFe7gOx9W0nRa1dCRy4TRnkiEd6Z5s60N9ANd+Qzs9cKh3f+coCydCLwstckJ/7tmldHYv+ZMPSu0q8r5Gr/pvRoLq0g8g8IP5nndiVp0Yl1b1trZfN0dB5IZgrkCe8AxK9p3mcYvhyyXx217eXCJnUu/3F9exrZt8P/LXaKCDMbWpbfcuiXbbK/xRJYm57ipJi7ZEvfR6KKU96Y2npQkoSsSEmgTeNEASlRb4jndOFZeeg1/0RqrDDZNNkVaCfQmjvMYXxyfHUpme9tSG8DBo+gOLeu+88H3s6FM9pgsyLkI6/pfz5ZQCoVSfl3ztAeyFD7X5uOHpmftTl+l3wi75Y1wtOWavv3ZDJiRdMHjcG6XRh1QVHuq5CZJ9YK4nr0nXJ6y6AdhQCsnMjxajtV/YsDih2frRprtqykNDiMWQIfJwjTSuDalWJjEjRVQqvJiXmfQBpaVmVbauV5ZwP3SxwV2J+StKGku6hmRC3hVBBqrrylmOD4iJ4ZDbVjPWizCWLU3S2LORF1lN3r48+xmYA52j1ywHpjizhAupMOjkluyEJf5ILp+IAKGDeVTbM+DHv1AWk9reT9NeUvlEb7g2GVY5iqvib0VKSi8t/SV8svzQOmXRSCb5ryF6n8PW0HECwv6F+1R/MDbtbPzB7+p9Rzrd/am1sTDyI1h9dkBIbfbPcpsFS4t3W+ooup12B75mSYhkJXyQDKRdPPd7gTHeE8k/bA4kQAg0/NKnIsX/NcPbsYZNNh8RjghCE/zE6cwImDBjypvT+woSkCpamICP052ArxAqudXfcPL+JWx8LdXiw3gH/oKI2BJPfIAa98YD2aU1/utaDZ/WtAt3EMjOXs43Kl4hrqMvnzuWWJgybEbcEG1iywVV0wzxvFi5vPEAS/IzkP4qQgcvnA+0GVrWo9858zFnGWLYHU4mjhXJHsE+qGevZV1op4h8IUnATUcljiZ3+RIlpSNBPUNVbVKGmqg9bW0h59LA8l7fnu1iB5r0Pa7weDg2tPFPK963Ht1Cj7HjhzOH2BPjAKmc9cV50F9gGN3hqtaw2a76oN/qX7Kx/Krbw7aDcKz2H1z9mhSDNyfQsUPVvaQUs8uzM/+ZK4bIGc2sOQBCv9KllJYsjXp3t837gBx3n3WvDOt2Hwe0+Z9fm/w8+pfKGNJ6Ijg5FCPJw/awIQy8W3jqMPf1C2Ikt8ev8luroF3JNUP7OrlBPSSSICR8DCrZP2Bo5smPhw8GjeQQuqYOPD/2t7/Fbs8tyO3JKGeOm6bQ1nh1LPTQ1fcl5HeNZrPgV1OLTPfKhBPwpfA5Io6KB2Feuu4rb00KreB3acwIM3hVQsvcrApSa5W+6A5wMXvFZJHjv9zwPofNQ2vQspe+LoZIKmb+6ocPR7NCgkjQ+mUaAOcTVUMAa304bkLpB0DJQBnL4HjtXNOuqTCOeWolKRT83N9rYTTq3u+WcK7nz/RPOiFcp8mdDD8brNLrOgaJN68X0GXZJYoWgTevoLpZgkPI46LFk1vxAcahqxEz3XYguNul7qBdAts9vFRprRMUmr+BnrPe4e1snV16dXoL5agr73NMTlb79l7B8nez1SIcdO/ttx4wQXb5xtse/WOjWDgT8+51BB9EMBRn1o1YA4yqGT9qWIJNTsSw6IzHzQjqoCyG2ap/lP3WBsX5uUbWUvBJatj4sw0V5h8O4PcMkfMRwxLxC543yXe8lmHGf7XqbjtuvMR+sZF2AhalT2xDMvH5+benM5JVSQyUul6fA9hWF+nDp3YsDRhPMlr9vFnJfq4FiWVccCka0hvGk4fwIgYBrJ4MxGZN0DMf+VBsRlzhgfmp/KxlMTizdDbKu9kUYk/mXnGm/4ShSdjJuxstTKwTvbJI5CCxoa42QPncnPigfJ7ORAOls/AU7vCOQEEAry4zk5Ul6iaiUkTXV9aUJmbYiCZzcdHJiB/9pS0SFMu9/qnXhhMbN9atR8K/gR8OKhSqgio6sPb243FFYXDpqmiupHCpqEQlgcCFX2W8BPXrhZ2u9yL+kjKf5zyppepnc8fgddrhZhk97hi1BaAiA1UTQmfD51pqstU4kYI4CVpeYLv2A+lceG2VP9p8BVJnQlQ4X+hPeVE8COqDavYMTmisyrMKN5uhoZBN3V/T965D2ywiDiVfFs01K1LNpXu7DADUB72m5dlIwunUCu/Q7W1OG8NZQVVPvKHfHSEXATOnAzpbXvdhApbNbVr6LMjqqsxwUt7kRbod3r9mHxOZoADZ5S1etCfBLLZp2DvmuG8qufGW0KL7Gb6iAISTtukXygJ3tQZ4Nnpo5UoYivPZ6JAsEd24pgpwJsOfyd6yuDMb1MemDvOmSFf2AAR5uOClH7pU8VfAqIJ9ktxZDUl7s7OIT3eqtpfBy7ke1wp47o1tPay0zIqpodSeyG2nADI+Bq1E3b2SpzKlSSeLnwNOTbZlber/bA+6vPHb1cRmxJ4wbFXUmM84j1aukfBr/dw3BBJngRJtMxlZiIuWtWfSg7E+ywJlbsXQDmeje5o3FTRKrjzY2kWW2w+Bzdh2HKRuePct9KiaejhweM2E54dMZN7WxxmUpnH3RFZkorKjgrZ0GIPNeiidgfS4UF0YzpUC1bGhCzLq+ulKaankN0qSLvwesZvUJK5iuHYPOQGWugABz37nlw+fSePe/xX7kPsb8YkYaT4PkAUrR7dCO5upZKoQwTWW0Lge+YuAVpeQE9BfWimSabnEqgEbm+K251W274LA+SG2cK0JlaA4y3mW50G2iEumMDgvfN2TXHYrVQdPIpxpM55q1Uh5CKhxkkUFEtaS06Fo7ePeM1tFtKDLEhLok4jHhMGAuoaXgHgx69JkXN+077d52yLGM9SPimprESEPKqCPfVPCs1isyMOHuN3twp2Q/ZYq4dXN5ukhhU2RcO4+bFH6+BdgmHROrm5eJfKHR3NwT+jjNBdZvS4wyF98ao09fzXCIigMHUeWpX9Xo+DH1YrKc4YlBB5ORHR1MD4C7krhReqnwc81/YwhXiGO/ZLdvP3SUgk+fr0Hb2KEu6AP8b4qShuW5xbFDSZYYJXE7McFxWn/E10G6HPkGIVMd4vigIOxock+UuyUXnrvMumiehpWt04OD8m9CNS5QXFl+G+CWEn2TZvaCB6J4haJf1yLwTcBtnTR6X/1FRtzpe7TLh7lp2k6xDej0LesAYs/40eA76oODO4F1JmQ06d6ESjP9L5YBZY0Yzpvc+cl/MNSY2ybmwypVnCaFZFxMQvRaBftziSNFOwZpPChkyB55CQAbUgLPvSi/6ME3VhQe6RQPwLNN3ZcdmJri25grXU3Euy0My9I/rmvg7m0Ywez/VtIoe3lS8705P5OmitfjBXoHfo03H43YDlzkrMZAhpcsMx/gSzUkQ/a/HOb18Ey5PJ15NcCS+cLi7XuO1gdCaASMrHtk3kyLZ3LvpqhyET3tUOlO/uFnJIWhm/w5Y03mqVKXsxPXRReuRdpmSXwTHxYqBL+/jZp0X8ydfVg8z1sH9kUpI3vG+MzWc/UWg/yLL8Z1mHtC59LDe2HyBj56s5Q28Xlvpfp7XIXvqX6DmqKtlCAKmmGlof6qUKapar1P1x5DJtJXP3Er3vHQESMmNxUuj9abi/Yc+7rjgxMlCSq8t4IbljtvGXGic9IHh4Cf6u6uiwT4+FQfgbvnc0bXnqscSGcZdP1sZwmCGan7hO2zmzTZRtYPPjPRtNoGfKlkZm8W+2XskuardCx0vPO2FO6qOmIirZcIAy5PLhUOzCBOc2ZSnEmRSzfD5WGxL9XUw1ixmVr3KzA3jq45Y73bZ+oLw8LJakxWbO5ZNaXKdqDAu++3Uy7VAWbjhrdZDX/KsQ26S2r0zGzhYqzUviLz7Ny+89VwbXx3Ec1kM2P96JxgqcgTY4R4MA7J9HOQYPh2wL7q9aGDHDZQSPOm3Xw4xBYfBIuV/O05f5o8TeJKiOPp5+s/sx1QS3+d3CNwJmaGe8YSupNj7bYR9V/+2xbJ2iIGcztBLxb2cYASQ90M2bP44sCiIJnTO7tb2NNPhnFrsBYqQYKHu+v2r/YocywE2R++k/qAEsARxAN2BS3NdakJ3NCl/Qn4cUohqU34LMeTggusKTU349oL2qFIaptaWKkjS79hx/K3VR+OALmvLGa1hjLtoa4TvpR5W32orD5fI1KNM0v8OHY9ns2PrsNf4fkb8lqoqYweexxeYLTZ2NGuPmCMLTvLxeOFQwj77rcHy4zCD7wiIW0IRhqthzfDxkV1KzqUJmed/fL/1ZeoJgDXY8HmWKLjvayY695C5qmA/vlZn+2JL7N7e/HMDjm+7YMPdz89yq5oqH5O4LB95tpJ5Y9zq56cHCy8VniwOinzAdceSYYyPkWYCC03AFILNwDWyruq/oKZyDIlb9Yg+YP/iG4nZ9romtNNfQ8sjLyhUz5DIDMANs4hjnju6mT3nbnF5cUJTurWE3wgbuX4eFW4TCXjSohX1PSo+SNuA7S1SpzQ6Kvmsol887xJTnsCJObH1CRXRC2mR6hR8Kml9xgTBA0q4Neqe6MSRj0ivC48CKPdQKz0fBddJk1GHM+rls/48Ou3c4Bx8MLq8uDbvz6oz7QtHsg7oCnbDeBYc/jlj1ZVElz+tQfUtAvvi38as/2kePn7Ulsz04WDzcBvpu+QwTRp7LmwqC+ZVsUWYo1fEBaYO4IVg0uX5D7oMKLM4PGzaHzne7W2nDoBvbvLOTpBfGTtvcgIBZdynUhKFYVfQPUyrq6FvAyMoZsJtX/0P7qnF5p9XmGbmpB5d5uGLsVN/9zko+NF6Qqo/t+kfjNyCND4wf51O4TjfVwDa2m+t0YZdq8Ypln9Pt193KnHtm13q5Rd4fV8Uc0fzfzbBeh+T9vIDTKXBDA+lDmSU5OPVYq3Gm0D+6HyMtGRrw0vu7KmYfd3kQf270ilMCcPFFTkICU5P2nY8VcjyXMzS3nL56HsVQTzilm2mzJliWKdyb74ZoFUwmetjMfmggfCnHvWoPgfcN6O5a2sOzke/GoVZrWj2WxPpVsnCrrB2h6UHcC0bgVNxmtrtoae6HnRXpz60BqCGtnBp+Y0hFHxIBBTVLeO1jFz1BXHkrSNrpUvPckzd7bTq5e/Ef5C4aM6Gm6llDCPnuJP+l51szEyzdXDl24x90TdUowEz7fsMmny/yl1wHmSvng4dzLv6D/M4ZUUWrtdnSfp91pP+sPTLc658FslrSkU7DCm60kgnGOK8lz/ErTbZ2cX9WtJOJNuNPRv6VGRG1mGhvWWveWmKUj6wZrnVlWme6wFtCo9QpmDqNbX/s6DbuPTgtWRRp+s/jgAsSnVYi8tKHud62Bxz24Rd6DAIa3NqbL2xgDARZXE0rbnyaFkBohiuDY1TUpePEiq53rIpDhtGPFIm8YC+HmeTu5qtcymkPDHePf554aMPfrdDAcWqRCaOtYidw7ul22xhParJQpWAo6F2vq8PAWH6wrGDWj7xJUKM1YJn6bKaqmelpQRGvwThWs2caJQxVED6cdVv8y0DdSMXgtXp4RlcIK3sAQfC8Ga+jvMNPy/ImZ5qq7z8PvV2buFB0EjAEoABE+iDdYxE2Qa0s6Y5O6kNB8KQ5kjDkJbVLBdJJQb140skHW8ODKsnsOkHXzzwbFSdGnOSJOPAqqT4wHJeQ48hlOrxDXu9kdsQEi6J4KqrPgJn/VlfGLDcXfPJjdrVTbfUIPIs9V2nicZ5J2c6pvN97P9WVUemwF0vgcuB2+sAJZVkep6R+4I70GtN7w/FGjrCxQFEg/BJEDQxL6sOs7zYfb5piOMxwTtp0sNeAY8mxYzdhww2MePCgE8dtx8FC8cA/SXe7KSah12Ky9Avwiu6i+bSmvDwICZ3jcYWnPyaXuYzuhV9Ogfs+U92/C9Ne2aC0B3GjpT37DCQaU97rpdvN1qpDAmfFmmqnqmph8AVucNkc8VXSpFTGNVWnLIRD80aQ+Z8rRPYYeuIREWCvI3c3ZJoywpmf6Do/QHJEHOvjvQec7ygK9MfIHfSqton4FPRBD8LzsI+6w5VrWOxOjt3r1I8yXykDoqnc1GMd3UqhKx/rAOOGzwmXFC3j1Ziw7IX1cUr6P8kK+bEXq+JP7/EnI//fM5JjntEjpOJU1A+gxYRGgsMpWq1PMC5aod7K3DTvYduCweF6z6zGS/TnzCqmELF0FFtZzNK7w8aFmYugAW/lanzc9NwyRl9RVlig3DKFk92yNgkdzvW1cteIeVb/7RyzON9wAq15ZYad+ZkDC7/mvuzlSOVv6YuT1TXP95t5pyzas3b7vuttroQRkRfWo2Z+Xw0mxbjzl/1u5k2DcJwuLXHcb7sk7rw/m/61mnqBJlqtSjJkuMhga4VVjnBuuDktJY8NX2Dp6WnTjWPX8knIKa6VDkko8tLIOLYgl2g+Od4SGLzs4oFHl9HIhJuJ9lmhnW0SyEd7dgf3b/C+vdSBJFYHG7WGXppe9MApz1zeT+aMcLi3lqGI+DO9zXeHDIcEVKtDg/0kTaI6DpoMzj95FEa0c185aKlQS9nRltDb66Kk92GP4jIqS+y482f39xztCx2mOiQ3ZYrTjtWbJTSLKfnwOjjiIkwbm0Wef5KiSjj4AWteJkCaRs4FO64EC+PzR1GiWiqxoKe0kC1e4++ceTmZH3ipKylvAPx7lyydhxRc+pID0wYQJl6jqsaSQBxBGgLtDIZMkrh7A9crNxM6HVy4YTkAllDcAPfJ5M4MkNshquGzBz9YUeRwcmXj5fjL50xjC2W7aIX2no/yAsLO7+tIcV9ZdjMKRpK6KKqngvzh3eVhC2WO1fwiR89YQpnqQRndmAkv6sNHIPJiZM/SKmuFabSymHGsjUrYwn4S88EcjsGbQ84my/fFuB12D3Qn3nkYUYEsjr1RO471S/VMQDEhoRfArHM2Ffs4/K4LLSuO3F6oMsFynV2AYxHwSi6VJeY5x0X+s5RMGhwTSZWOYPJLrr/p5B737UTEXXYL51gfET94BoVDnfUuikTkTcTQUj/Cwln3WxGR/JRiWgAVQeCKtY3v7s+oDuihnNRcWZoIflHWnb8OGrPHx92E6XicLd7VRYP4NDoeJbMGRMyb1aoiXERavlAjrHf2EhkSJ1ctoBVe3FCCVGGqpsScLUmiob0rUS7XAyu7ZgJIXM5LniVvOqdm7KyWgHnn8QwIiuf/NuRMyKGQc9t99jy5H0yo9S1UfGnzgO9/GPxp0J37sIw2MEudohVq7O1Etcj67mxECOdVyt7AwrdecpQ6mVXjtvKHKDrgq0C5P74kJoCayp0Ran+RAs0IW5fc7n2wPvA09T052vbLn37jz6b/rSnPWNe60uzut9Gq/t6gv4fXf/HreH92+bPLfyG5uBGaMSL7G+TA+LzX4ttbg8yNyYaQtO9uuzUOI62O1kzK7kIOXPMOI0PF2tp9VwxU3FpP53hTkMIKQpDZkM/4CSlTp2IOMj9t/j++zPv3puFAtpe0kz/bbr3a8KBDXhmtnSOUGD6AGl5ptP7PZnA8Noyb+dk6nqEalCRo56N1qfv66qy1MxcHxav0Ufg4qkcP21+J3W+hlSMXwRSdLWjhsOJemY3UUTNrXX9x+vhwyDWQ8nezBJ6UqFjjxL39dKWR0S3/RA0HpOEkkMNvgjGjn5UIiOg61YlI4a9xqCnDZVge4lSne3oW+6DM9dwZ5BcyK1ZMY9KEX3qGqAqkERq+oU1dG2sc7Ow92FMyr2iD4Fuy8LhslOQI0Zd3flAxOKB+lIuUXvse0SfIxUXV1/BQRkbywrECKCG8iblQwhQCebe3OMn5kCbZcxawCDNtrAPrZODBq5aQtU3oHMG2aYZqugtOHezZ2mt4lUJDDmetrrPEj8ooVDpc2kNlzJ9xp2W+dX4iUmkgElTvA42Wp2Ao+hsRmDHLEsN3qV5iDhzxHPN2v3V/y4QDwr3IcRJZEil35UItL/a35aksSBOBF6Px6nvPrKd4kjGfTL4LqW9hcKBgen9LSUk1eu1suonRPmCcg2Si5rOv3CmiLuoqAmSUDRk2S/0a+737LxJvYuZ4TcwzdOEt3p7agnuUr2MsOKfwDwuFlZxzC8G/VrF9iT/vusf5tkRAU6jPZlxOLdvLNKS2iKwBop4Rem/bF9Tdcxe+4bMsV8DgQ4y1mt0l6huS2vTJg+rTGb/43zL6cezeY7tStqimeiOhf3d64dgob4ynP3peNL9RH5clCSS4VHFG8cF7HWRbDhKpQguJEMu2EG+GKkJ+CkkKSXOxp0rP+gfmC76KcacK8PRAyYPEp/Aa5Nyi57EsdpGQJxmJ8RTZY4DoVyUS54k75bymFUZpuexLimu7e8ZrjHHbr/UlUDBb7ivesP2zmD9CPsY8C+v+Td5WaF5TcGd/AaCOIIhvIiU3X3jAhn3CloZIx5E5wpTjpVSH5mkqhe5KcaiitmxmiFwpjypFNPuFTJHGCkpp0O5+25XcN+d2j5pg9GPDwG/5Vm7ce6QsJ0IigG6MW9G8QVn6UZmqvrnUOxCZLte0vanaAr4IOZs1JO9/QynlzfXH7s/CQRBEw1UXCGnxVVUTh2Q4G8hznamVCAjpVivTMWyzTH/02Dmz8W5cFqlkx4QDwVXg8ow+G8WgzEDPuvMoU01D/a4J3CQUK67qExNtKh2JQk7erpJrVx8zkEpcQ7i60UTr5rg4yyoJHSZljF4SxVsq5sk4TVOiqincBAjrpZaFk1n8QoWlHZsrk47QIDFu513Z/gkCGFlWOcNHVqtoaxjQ1cmshC6661ra1ZBb65XQS9oBATB9TskdSbQw0W6b8NYb/3BLj7pW5G2qnu/ut05OiMhCNMCjIqcVqQ2mGOBQ6dwrS8KcqwbBOBXRvy/bXDClmBIdutR1N5ulMR/yonJy9paPB11JapuIHHWB4I+zZwfqI5PJV/cnjB2rtL7RWvV11SHc1Glr9KNG9SdvP8lh7Zwx3PBo4ogNjw26x7aR0OzdR4VX2YmjKcW8w5fXlAS5FC6A5nJzSg1vYBacsR6YjRd3ztDht9ujudCciir8p5x2j0GQWFvaDwMVYOw0dTqbJIOGmN+hsSm+fiFlDvCKfQ+6I6wI21XuT1z7M4mnykY4TgRW8q8CGIrJR1zR81jFh1rq9dG+CJtgKU8lGpNAWMNn+A4JWrupZ8ZDin1rTIoqf2w3Y9Ra57hIU0CTtuSfrsxmKxZleadrFxmkLWFwfz57/fOOjUzlE1FPmaoDGHbI+mZr2OQ9X2+tR1pn4jjlDMa7R3jvu4Teu3CVC+17cJcO+Jy7EXZ0OMvfLWxYunovbk2V7utjlT70y6ovTDHdckFOJjZU7jCrj0F3q69gp70PW5BP3/bAd9zNJj8Mn0j2CMSeLd4SZuPedifWr21i3C+YQ4joBsKIZuHDVZm7c764fbo927+/3cKC5BYyeSDYKsxbToCihP1FymJGZbXKve+YaDCsru2tOMfd1OuckG+K0Q7D/bWHKDCeCIYIV5kr1WMhEowApjldEB/J3qKPCm+ePDIDDXjj9+Wc6c9Jsg/p0Hh0F1tx7nPOROXFxhWHbrV+3SdWB/QHM6v3b1CW1zl+b41brxRiavutiyiVkkIpBJ8KRSagVKevGZtFNV3RT9GtwMrxD8BZ5DkgnYTLlmduPK5XhrRc/0p0+zpBboDq6OW4PJc2WnR7OG3Aux189NEdDOxE3sSZgWPr5U1RDMdbCAmp94YpxirECt19TfBrnVXcVk/+7h3isfgcVWXY+SCF5JhDtdv0tm70BmgWaXbMWqcctxyNtOCVWGUMPjXR1gP0G+voeMsX7n+N7IzlJoZeTih7/DTxNeXV7jB0mzcof5dSkPqbMWnsMapzIZwqSjyDcbIAQkIhHqR4dP5N/GvL9E8F4tumGF/GV/ZO3SDlz6A3mOGV1o3dJHUHKZ6nmU4nZYeN30AITYAkS+68y9KeXmF5rARp1mAC2Dt6E0P9vr8gmEp5ppAli9zr/Jzhn4huv4RywoqG2r/4GJPQK+Akq/Gv7p1us+UsoH5oKgfqGPDiNKVP2QNEhClm+4RGgdMp3HCzG3GJSYefuQKk+n3zdNPDgIB093OdjsHD0pxA3ucsCXa6l82rX3t0uIrrprnogHuKHmq6o8c0zfsew4YjU7eEtAcBpjn+nS72Y3l6m4e4Rk9kDLEEY89NGFYhFVY4w/wR8/tEfwl66cnnxoQLCnVBdVSQ/szwmfstYjA2FOnkbmlNj/l9d4ndDECwcGvz/OqGYFz8dqaKFg2qYu3Um+9Cey0vMWjuwrefiDTewcMrfoRAZPYY596cfmPQ1tCKPWN59rZjlZUwabLaJZC+4m7O/o1KpVbBxDnb324nzR5W7dveXi6mdvsm2IpnYQ5xHlM354ZM5fL2LSbYUSJ62t29gWcn4raMbZW8wcgbSINe8jen7R9TmRpx15BOM0RSP3xJAM3Qh3IhXeuVoT1hkqkg3ZGzGdpf+IivVavvb7nZ6tsTKWnd8SCTzvRdMj89LJker4lDe92rhrdvt3myJzanbPLEDo3NGKUCklY4qi5dCyJbHh0OeWo3r3TBRjoHlt0vYiTmcg+rcrMielLe+Ey9BKPNlSHuKqK/wHBTlXmjHGf4Cq3mMjXcDjZaQlc0JbpH6pqZquYS3SJZd+qbuWmBmDrUvQHApg/lQ8qqWn1Nk7WH5JdR2lWyC+16jS/CK8sVikMG37kdBuGOXXrgeSAruv7KFhDvvjHuVtnxYWvU2xtd1poX1pCw7jHDRyeyHVY3a62bvRDL08qpCMbiazLUbevpkGHB4Fvj6OBx7snUHYytVhftZ+YrH+7Rr/2chdw7NGKXPgAlZS/kk9TlzdZpN1pJz3BmvVAgyX8MPeH0qIoz0akxUE+vigkwVbeUHB9mi46YMMJ4n+l9RqN9+7GI9cqhpwQLufz3Or0Q6MYkfz56QvJxtPJhKgcww7rVyvaUG4M0N+m3pwhpEQZH4ws0Y4p3PXpwdDiasPYlWi3QT7o4R2Bi5q7OcU5pzXQzZoid2AXj+2tIQQpPptTTlpSLqIqJ0k9/ZYMS82WFAp3R173I77aczRmNUX+xyuhayGW4RHkKbq7sJc90lrjS23FWpurbap1k4eBC7O4cc2mBvICBsQLqxK9TMPJ2nQqnk3xiknsPMCN1jBhGPCY0jOd8hxgMQRLRUmhlS/iLSDe930h4VXjFLd8YJwe+eU37WH113+fAv+otRz1irR3hk7WT5Dq7t7CFMZB2rIuk6SOl+m8bWzTseULiRGofSK+E0n0y61EItspMUyePoeebGm2hVqTVQMpSX4/3W+tiiDN6/Ms8SmiDUiDafLWvFXK8vEWmtaMRmVoRk9eih+PABae3KNbPp/GnVEVsTKVKlfEpoKu5QDE3KMEqvtUNTboifz5FYNoZGcE6EjmQ9MHX3vwTTZC64s6NzfN8yM9bzBRWUkY3ZJigHH3m6UFvf2m4cFVaoCyQQmOdFnRD0olUR9J55ALCOWmHun4K3dZMrckETBu1xrB2czb7q+uGmhht7ViiVVN18kblvldFD/Y/TSMqfgRVeMF6dGq2Tv0JbEwa+GqhvjmdIS2zJZVIuvRHoXNQ/8lwWEeRQlo61Wm5KW7BXo0kb/LOoZuqdz+NmXW3JLGfGO7j9o5jGed5MVLDk/VDS28s7X80HKWMPjZcFzZqNTYcxozuGiEW9ahocKvhaXv2yAQhmtcSK9UJCsOgwiAjw1gMDaUtb2XK++MGP9KXfyyxgw0lz6sPZ4GDR13uuu3W150bm7i8UKAYj8gCO8+8DosWd//FMHKT++9EFh+X38XXrbxu3Z1YnNMTbSB52CfoQN233/30vwBQSwMEFAACAAgADFNiSFqZGiBgAAAAagAAABsAAAB1bml2ZXJzYWwvdW5pdmVyc2FsLnBuZy54bWwtjFsKgCAQAP+D7iB7gG1NrQ2yLpOk0IsSq9tX0PzNfEzbX/MkktuPsC4WJBL0XZ612+5ScKe43kbIhj5A3Ba0RE2/nmGI3kJNDTaqZuYShHdh9NGCUSVqo7SsJBTv8gFQSwECAAAUAAIACABMcq5EzoIJN+wCAACICAAAFAAAAAAAAAABAAAAAAAAAAAAdW5pdmVyc2FsL3BsYXllci54bWxQSwECAAAUAAIACAAMU2JIJcVgPKorAAAvQAAAFwAAAAAAAAAAAAAAAAAeAwAAdW5pdmVyc2FsL3VuaXZlcnNhbC5wbmdQSwECAAAUAAIACAAMU2JIWpkaIGAAAABqAAAAGwAAAAAAAAABAAAAAAD9LgAAdW5pdmVyc2FsL3VuaXZlcnNhbC5wbmcueG1sUEsFBgAAAAADAAMA0AAAAJYvAAAAAA=="/>
  <p:tag name="ISPRING_SCORM_ENDPOINT" val="&lt;endpoint&gt;&lt;enable&gt;0&lt;/enable&gt;&lt;lrs&gt;http://&lt;/lrs&gt;&lt;auth&gt;0&lt;/auth&gt;&lt;login&gt;&lt;/login&gt;&lt;password&gt;&lt;/password&gt;&lt;key&gt;&lt;/key&gt;&lt;name&gt;&lt;/name&gt;&lt;email&gt;&lt;/email&gt;&lt;/endpoint&gt;&#10;"/>
  <p:tag name="ISPRINGCLOUDFOLDERPATH" val="Repository"/>
  <p:tag name="ARTICULATE_PROJECT_OPEN" val="0"/>
  <p:tag name="ISPRING_RESOURCE_FOLDER" val="C:\Users\loniea\Dropbox\7. EASS Div\ELILT project\2 Language proficiency\Writing for specific formats DONE\Essay writing\4 Writing the essay\Essay writing longer\Essay writing"/>
  <p:tag name="ISPRING_PRESENTATION_PATH" val="C:\Users\loniea\Dropbox\7. EASS Div\ELILT project\2 Language proficiency\Writing for specific formats DONE\Essay writing\4 Writing the essay\Essay writing longer\Essay writing.pptx"/>
  <p:tag name="FLASHSPRING_ZOOM_TAG" val="46"/>
  <p:tag name="ISPRING_PRESENTATION_INFO_2" val="&lt;?xml version=&quot;1.0&quot; encoding=&quot;UTF-8&quot; standalone=&quot;no&quot; ?&gt;&#10;&lt;presentation2&gt;&#10;&#10;  &lt;slides&gt;&#10;    &lt;slide id=&quot;{4A2D7142-09D9-461F-9E01-714A8DBF1118}&quot; pptId=&quot;261&quot;/&gt;&#10;    &lt;slide id=&quot;{2BF50CD9-C4D2-4032-86D8-68A775C9AC58}&quot; pptId=&quot;318&quot;/&gt;&#10;    &lt;slide id=&quot;{2F93E98E-BC05-4242-A0F6-797A09085AAE}&quot; pptId=&quot;319&quot;/&gt;&#10;    &lt;slide id=&quot;{502D2728-A555-4E0C-8890-21753C472785}&quot; pptId=&quot;314&quot;/&gt;&#10;    &lt;slide id=&quot;{31D1D64E-A791-4160-9566-3A589849F1D8}&quot; pptId=&quot;315&quot;/&gt;&#10;    &lt;slide id=&quot;{5CAD21DB-A46D-42F9-976A-B3D2F470B735}&quot; pptId=&quot;316&quot;/&gt;&#10;    &lt;slide id=&quot;{951E591F-EB7F-4A82-90E1-99BEA1882D36}&quot; pptId=&quot;320&quot;/&gt;&#10;    &lt;slide id=&quot;{E804F810-FF81-4E08-AEEF-D3EF47AE17C3}&quot; pptId=&quot;321&quot;/&gt;&#10;    &lt;slide id=&quot;{5973C18C-801F-4E3D-BD02-ED68FE639A29}&quot; pptId=&quot;322&quot;/&gt;&#10;    &lt;slide id=&quot;{D1E2D553-B1EA-4F9D-921F-EAA7572822F3}&quot; pptId=&quot;323&quot;/&gt;&#10;    &lt;slide id=&quot;{5979AA2E-2A3D-41C8-B610-7539DC5AD5AF}&quot; pptId=&quot;324&quot;/&gt;&#10;    &lt;slide id=&quot;{CF7C2593-395B-40B1-9322-6EA509A0D0F9}&quot; pptId=&quot;325&quot;/&gt;&#10;    &lt;slide id=&quot;{DD90DAE9-76D1-43F2-BBC7-D681C9EAF316}&quot; pptId=&quot;326&quot;/&gt;&#10;    &lt;slide id=&quot;{718BD6D5-9EB0-482F-8756-BAE55ABC4E0B}&quot; pptId=&quot;327&quot;/&gt;&#10;    &lt;slide id=&quot;{CDFCF71C-F502-4AD4-8630-49D58EA467C1}&quot; pptId=&quot;328&quot;/&gt;&#10;    &lt;slide id=&quot;{6A40063F-60E6-4762-87A0-5CAD43E181AA}&quot; pptId=&quot;329&quot;/&gt;&#10;  &lt;/slides&gt;&#10;&#10;  &lt;narration&gt;&#10;    &lt;audioTracks&gt;&#10;      &lt;audioTrack muted=&quot;false&quot; name=&quot;audio2&quot; resource=&quot;731a74f1&quot; slideId=&quot;{4A2D7142-09D9-461F-9E01-714A8DBF1118}&quot; startTime=&quot;0&quot; stepIndex=&quot;0&quot; volume=&quot;1&quot;&gt;&#10;        &lt;audio channels=&quot;2&quot; format=&quot;s16&quot; sampleRate=&quot;44100&quot;/&gt;&#10;      &lt;/audioTrack&gt;&#10;      &lt;audioTrack muted=&quot;false&quot; name=&quot;audio4&quot; resource=&quot;9ee043b2&quot; slideId=&quot;{2BF50CD9-C4D2-4032-86D8-68A775C9AC58}&quot; startTime=&quot;0&quot; stepIndex=&quot;0&quot; volume=&quot;1&quot;&gt;&#10;        &lt;audio channels=&quot;2&quot; format=&quot;s16&quot; sampleRate=&quot;44100&quot;/&gt;&#10;      &lt;/audioTrack&gt;&#10;      &lt;audioTrack muted=&quot;false&quot; name=&quot;audio5&quot; resource=&quot;65afd43e&quot; slideId=&quot;{2F93E98E-BC05-4242-A0F6-797A09085AAE}&quot; startTime=&quot;0&quot; stepIndex=&quot;0&quot; volume=&quot;1&quot;&gt;&#10;        &lt;audio channels=&quot;2&quot; format=&quot;s16&quot; sampleRate=&quot;44100&quot;/&gt;&#10;      &lt;/audioTrack&gt;&#10;      &lt;audioTrack muted=&quot;false&quot; name=&quot;audio16&quot; resource=&quot;4f6ea660&quot; slideId=&quot;{502D2728-A555-4E0C-8890-21753C472785}&quot; startTime=&quot;0&quot; stepIndex=&quot;0&quot; volume=&quot;1&quot;&gt;&#10;        &lt;audio channels=&quot;2&quot; format=&quot;s16&quot; sampleRate=&quot;44100&quot;/&gt;&#10;      &lt;/audioTrack&gt;&#10;      &lt;audioTrack muted=&quot;false&quot; name=&quot;audio19&quot; resource=&quot;d26ea943&quot; slideId=&quot;{31D1D64E-A791-4160-9566-3A589849F1D8}&quot; startTime=&quot;0&quot; stepIndex=&quot;0&quot; volume=&quot;1&quot;&gt;&#10;        &lt;audio channels=&quot;2&quot; format=&quot;s16&quot; sampleRate=&quot;44100&quot;/&gt;&#10;      &lt;/audioTrack&gt;&#10;      &lt;audioTrack muted=&quot;false&quot; name=&quot;audio21&quot; resource=&quot;a764f404&quot; slideId=&quot;{5CAD21DB-A46D-42F9-976A-B3D2F470B735}&quot; startTime=&quot;0&quot; stepIndex=&quot;0&quot; volume=&quot;1&quot;&gt;&#10;        &lt;audio channels=&quot;2&quot; format=&quot;s16&quot; sampleRate=&quot;44100&quot;/&gt;&#10;      &lt;/audioTrack&gt;&#10;      &lt;audioTrack muted=&quot;false&quot; name=&quot;audio25&quot; resource=&quot;7c2c995f&quot; slideId=&quot;{951E591F-EB7F-4A82-90E1-99BEA1882D36}&quot; startTime=&quot;0&quot; stepIndex=&quot;0&quot; volume=&quot;1&quot;&gt;&#10;        &lt;audio channels=&quot;2&quot; format=&quot;s16&quot; sampleRate=&quot;44100&quot;/&gt;&#10;      &lt;/audioTrack&gt;&#10;      &lt;audioTrack muted=&quot;false&quot; name=&quot;audio33&quot; resource=&quot;75147343&quot; slideId=&quot;{E804F810-FF81-4E08-AEEF-D3EF47AE17C3}&quot; startTime=&quot;0&quot; stepIndex=&quot;0&quot; volume=&quot;1&quot;&gt;&#10;        &lt;audio channels=&quot;2&quot; format=&quot;s16&quot; sampleRate=&quot;44100&quot;/&gt;&#10;      &lt;/audioTrack&gt;&#10;      &lt;audioTrack muted=&quot;false&quot; name=&quot;audio35&quot; resource=&quot;6fc20474&quot; slideId=&quot;{5973C18C-801F-4E3D-BD02-ED68FE639A29}&quot; startTime=&quot;0&quot; stepIndex=&quot;0&quot; volume=&quot;1&quot;&gt;&#10;        &lt;audio channels=&quot;2&quot; format=&quot;s16&quot; sampleRate=&quot;44100&quot;/&gt;&#10;      &lt;/audioTrack&gt;&#10;      &lt;audioTrack muted=&quot;false&quot; name=&quot;audio37&quot; resource=&quot;92f0eab2&quot; slideId=&quot;{D1E2D553-B1EA-4F9D-921F-EAA7572822F3}&quot; startTime=&quot;0&quot; stepIndex=&quot;0&quot; volume=&quot;1&quot;&gt;&#10;        &lt;audio channels=&quot;2&quot; format=&quot;s16&quot; sampleRate=&quot;44100&quot;/&gt;&#10;      &lt;/audioTrack&gt;&#10;      &lt;audioTrack muted=&quot;false&quot; name=&quot;audio38&quot; resource=&quot;43fe2e51&quot; slideId=&quot;{5979AA2E-2A3D-41C8-B610-7539DC5AD5AF}&quot; startTime=&quot;0&quot; stepIndex=&quot;0&quot; volume=&quot;1&quot;&gt;&#10;        &lt;audio channels=&quot;2&quot; format=&quot;s16&quot; sampleRate=&quot;44100&quot;/&gt;&#10;      &lt;/audioTrack&gt;&#10;      &lt;audioTrack muted=&quot;false&quot; name=&quot;audio41&quot; resource=&quot;82d2fed0&quot; slideId=&quot;{CF7C2593-395B-40B1-9322-6EA509A0D0F9}&quot; startTime=&quot;0&quot; stepIndex=&quot;0&quot; volume=&quot;1&quot;&gt;&#10;        &lt;audio channels=&quot;2&quot; format=&quot;s16&quot; sampleRate=&quot;44100&quot;/&gt;&#10;      &lt;/audioTrack&gt;&#10;      &lt;audioTrack muted=&quot;false&quot; name=&quot;audio47&quot; resource=&quot;73a6a52a&quot; slideId=&quot;{DD90DAE9-76D1-43F2-BBC7-D681C9EAF316}&quot; startTime=&quot;0&quot; stepIndex=&quot;0&quot; volume=&quot;1&quot;&gt;&#10;        &lt;audio channels=&quot;2&quot; format=&quot;s16&quot; sampleRate=&quot;44100&quot;/&gt;&#10;      &lt;/audioTrack&gt;&#10;      &lt;audioTrack muted=&quot;false&quot; name=&quot;audio48&quot; resource=&quot;6217b4c3&quot; slideId=&quot;{718BD6D5-9EB0-482F-8756-BAE55ABC4E0B}&quot; startTime=&quot;0&quot; stepIndex=&quot;0&quot; volume=&quot;1&quot;&gt;&#10;        &lt;audio channels=&quot;2&quot; format=&quot;s16&quot; sampleRate=&quot;44100&quot;/&gt;&#10;      &lt;/audioTrack&gt;&#10;      &lt;audioTrack muted=&quot;false&quot; name=&quot;audio49&quot; resource=&quot;3e322ca7&quot; slideId=&quot;{CDFCF71C-F502-4AD4-8630-49D58EA467C1}&quot; startTime=&quot;0&quot; stepIndex=&quot;0&quot; volume=&quot;1&quot;&gt;&#10;        &lt;audio channels=&quot;2&quot; format=&quot;s16&quot; sampleRate=&quot;44100&quot;/&gt;&#10;      &lt;/audioTrack&gt;&#10;      &lt;audioTrack muted=&quot;false&quot; name=&quot;audio50&quot; resource=&quot;ae74df08&quot; slideId=&quot;{6A40063F-60E6-4762-87A0-5CAD43E181AA}&quot; startTime=&quot;0&quot; stepIndex=&quot;0&quot; volume=&quot;1&quot;&gt;&#10;        &lt;audio channels=&quot;2&quot; format=&quot;s16&quot; sampleRate=&quot;44100&quot;/&gt;&#10;      &lt;/audioTrack&gt;&#10;    &lt;/audioTracks&gt;&#10;    &lt;videoTracks/&gt;&#10;  &lt;/narration&gt;&#10;&#10;&lt;/presentation2&gt;&#10;"/>
  <p:tag name="ISPRING_SCREEN_RECS_UPDATED" val="C:\Users\loniea\Dropbox\7. EASS Div\ELILT project\2 Language proficiency\Writing for specific formats DONE\Essay writing\4 Writing the essay\Essay writing longer\Essay writing"/>
  <p:tag name="ISPRING_PRESENTATION_TITLE" val="Essay writing 1"/>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ISPRING_SLIDE_ID" val="{4A020157-7893-454C-A9B0-B2D17844538D}"/>
  <p:tag name="ISPRING_CUSTOM_TIMING_USED" val="1"/>
  <p:tag name="ISPRING_SLIDE_ID_2" val="{5973C18C-801F-4E3D-BD02-ED68FE639A29}"/>
  <p:tag name="GENSWF_ADVANCE_TIME" val="39.541"/>
</p:tagLst>
</file>

<file path=ppt/tags/tag11.xml><?xml version="1.0" encoding="utf-8"?>
<p:tagLst xmlns:a="http://schemas.openxmlformats.org/drawingml/2006/main" xmlns:r="http://schemas.openxmlformats.org/officeDocument/2006/relationships" xmlns:p="http://schemas.openxmlformats.org/presentationml/2006/main">
  <p:tag name="ISPRING_SLIDE_ID" val="{FF668937-2686-4170-9C49-6034303DA970}"/>
  <p:tag name="GENSWF_ADVANCE_TIME" val="25.187"/>
  <p:tag name="ISPRING_CUSTOM_TIMING_USED" val="1"/>
  <p:tag name="ISPRING_SLIDE_ID_2" val="{D1E2D553-B1EA-4F9D-921F-EAA7572822F3}"/>
</p:tagLst>
</file>

<file path=ppt/tags/tag12.xml><?xml version="1.0" encoding="utf-8"?>
<p:tagLst xmlns:a="http://schemas.openxmlformats.org/drawingml/2006/main" xmlns:r="http://schemas.openxmlformats.org/officeDocument/2006/relationships" xmlns:p="http://schemas.openxmlformats.org/presentationml/2006/main">
  <p:tag name="ISPRING_SLIDE_ID" val="{998BC3E3-6577-44A7-8F05-50F508DCAA9A}"/>
  <p:tag name="ISPRING_CUSTOM_TIMING_USED" val="1"/>
  <p:tag name="ISPRING_SLIDE_ID_2" val="{5979AA2E-2A3D-41C8-B610-7539DC5AD5AF}"/>
  <p:tag name="GENSWF_ADVANCE_TIME" val="31.718"/>
</p:tagLst>
</file>

<file path=ppt/tags/tag13.xml><?xml version="1.0" encoding="utf-8"?>
<p:tagLst xmlns:a="http://schemas.openxmlformats.org/drawingml/2006/main" xmlns:r="http://schemas.openxmlformats.org/officeDocument/2006/relationships" xmlns:p="http://schemas.openxmlformats.org/presentationml/2006/main">
  <p:tag name="ISPRING_SLIDE_ID" val="{ABE904AD-2170-4FEC-BC43-4BB24BDA04F9}"/>
  <p:tag name="ISPRING_CUSTOM_TIMING_USED" val="1"/>
  <p:tag name="ISPRING_SLIDE_ID_2" val="{CF7C2593-395B-40B1-9322-6EA509A0D0F9}"/>
  <p:tag name="GENSWF_ADVANCE_TIME" val="125.537"/>
</p:tagLst>
</file>

<file path=ppt/tags/tag14.xml><?xml version="1.0" encoding="utf-8"?>
<p:tagLst xmlns:a="http://schemas.openxmlformats.org/drawingml/2006/main" xmlns:r="http://schemas.openxmlformats.org/officeDocument/2006/relationships" xmlns:p="http://schemas.openxmlformats.org/presentationml/2006/main">
  <p:tag name="ISPRING_SLIDE_ID" val="{5D5B676A-26C1-43F9-82C9-702B57833E0E}"/>
  <p:tag name="ISPRING_CUSTOM_TIMING_USED" val="1"/>
  <p:tag name="ISPRING_SLIDE_ID_2" val="{DD90DAE9-76D1-43F2-BBC7-D681C9EAF316}"/>
  <p:tag name="GENSWF_ADVANCE_TIME" val="100.472"/>
</p:tagLst>
</file>

<file path=ppt/tags/tag15.xml><?xml version="1.0" encoding="utf-8"?>
<p:tagLst xmlns:a="http://schemas.openxmlformats.org/drawingml/2006/main" xmlns:r="http://schemas.openxmlformats.org/officeDocument/2006/relationships" xmlns:p="http://schemas.openxmlformats.org/presentationml/2006/main">
  <p:tag name="ISPRING_SLIDE_ID" val="{5979878E-ED4C-465E-A023-401C1F7C5B34}"/>
  <p:tag name="GENSWF_ADVANCE_TIME" val="42.894"/>
  <p:tag name="TIMING" val="|25.565|0.98|0.935|1.172|1.042|0.99|5.594"/>
  <p:tag name="ISPRING_CUSTOM_TIMING_USED" val="1"/>
  <p:tag name="ISPRING_SLIDE_ID_2" val="{718BD6D5-9EB0-482F-8756-BAE55ABC4E0B}"/>
</p:tagLst>
</file>

<file path=ppt/tags/tag16.xml><?xml version="1.0" encoding="utf-8"?>
<p:tagLst xmlns:a="http://schemas.openxmlformats.org/drawingml/2006/main" xmlns:r="http://schemas.openxmlformats.org/officeDocument/2006/relationships" xmlns:p="http://schemas.openxmlformats.org/presentationml/2006/main">
  <p:tag name="ISPRING_SLIDE_ID" val="{F433383A-BC80-487B-9DFF-14105CD7F0E1}"/>
  <p:tag name="GENSWF_ADVANCE_TIME" val="23.117"/>
  <p:tag name="ISPRING_CUSTOM_TIMING_USED" val="1"/>
  <p:tag name="ISPRING_SLIDE_ID_2" val="{CDFCF71C-F502-4AD4-8630-49D58EA467C1}"/>
</p:tagLst>
</file>

<file path=ppt/tags/tag17.xml><?xml version="1.0" encoding="utf-8"?>
<p:tagLst xmlns:a="http://schemas.openxmlformats.org/drawingml/2006/main" xmlns:r="http://schemas.openxmlformats.org/officeDocument/2006/relationships" xmlns:p="http://schemas.openxmlformats.org/presentationml/2006/main">
  <p:tag name="ISPRING_SLIDE_ID" val="{5A9F8CD8-53DD-403B-B2A3-1E7B98905BDC}"/>
  <p:tag name="GENSWF_ADVANCE_TIME" val="17.706"/>
  <p:tag name="ISPRING_CUSTOM_TIMING_USED" val="1"/>
  <p:tag name="ISPRING_SLIDE_ID_2" val="{6A40063F-60E6-4762-87A0-5CAD43E181AA}"/>
</p:tagLst>
</file>

<file path=ppt/tags/tag2.xml><?xml version="1.0" encoding="utf-8"?>
<p:tagLst xmlns:a="http://schemas.openxmlformats.org/drawingml/2006/main" xmlns:r="http://schemas.openxmlformats.org/officeDocument/2006/relationships" xmlns:p="http://schemas.openxmlformats.org/presentationml/2006/main">
  <p:tag name="ISPRING_SLIDE_ID" val="{360A6333-1400-4272-B1CA-905097C0F340}"/>
  <p:tag name="GENSWF_ADVANCE_TIME" val="30.6"/>
  <p:tag name="ISPRING_CUSTOM_TIMING_USED" val="1"/>
  <p:tag name="ISPRING_SLIDE_ID_2" val="{4A2D7142-09D9-461F-9E01-714A8DBF1118}"/>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ISPRING_SLIDE_ID" val="{F5563B10-4A9E-4886-9921-A52676161BD1}"/>
  <p:tag name="GENSWF_ADVANCE_TIME" val="5"/>
  <p:tag name="ISPRING_CUSTOM_TIMING_USED" val="1"/>
  <p:tag name="ARTICULATE_SLIDE_THUMBNAIL_REFRESH" val="1"/>
  <p:tag name="ISPRING_SLIDE_ID_2" val="{2BF50CD9-C4D2-4032-86D8-68A775C9AC58}"/>
</p:tagLst>
</file>

<file path=ppt/tags/tag4.xml><?xml version="1.0" encoding="utf-8"?>
<p:tagLst xmlns:a="http://schemas.openxmlformats.org/drawingml/2006/main" xmlns:r="http://schemas.openxmlformats.org/officeDocument/2006/relationships" xmlns:p="http://schemas.openxmlformats.org/presentationml/2006/main">
  <p:tag name="ISPRING_SLIDE_ID" val="{B39A4EB3-5A36-4DD9-A19B-931C36898128}"/>
  <p:tag name="GENSWF_ADVANCE_TIME" val="13.554"/>
  <p:tag name="ISPRING_CUSTOM_TIMING_USED" val="1"/>
  <p:tag name="ISPRING_SLIDE_ID_2" val="{2F93E98E-BC05-4242-A0F6-797A09085AAE}"/>
</p:tagLst>
</file>

<file path=ppt/tags/tag5.xml><?xml version="1.0" encoding="utf-8"?>
<p:tagLst xmlns:a="http://schemas.openxmlformats.org/drawingml/2006/main" xmlns:r="http://schemas.openxmlformats.org/officeDocument/2006/relationships" xmlns:p="http://schemas.openxmlformats.org/presentationml/2006/main">
  <p:tag name="ISPRING_SLIDE_ID" val="{82D04FE9-5774-4E94-B4C9-A26C501A3E52}"/>
  <p:tag name="ISPRING_CUSTOM_TIMING_USED" val="1"/>
  <p:tag name="ISPRING_SLIDE_ID_2" val="{502D2728-A555-4E0C-8890-21753C472785}"/>
  <p:tag name="GENSWF_ADVANCE_TIME" val="67.677"/>
</p:tagLst>
</file>

<file path=ppt/tags/tag6.xml><?xml version="1.0" encoding="utf-8"?>
<p:tagLst xmlns:a="http://schemas.openxmlformats.org/drawingml/2006/main" xmlns:r="http://schemas.openxmlformats.org/officeDocument/2006/relationships" xmlns:p="http://schemas.openxmlformats.org/presentationml/2006/main">
  <p:tag name="ISPRING_SLIDE_ID" val="{8F836176-B980-4377-BFC7-56A19DC9F67F}"/>
  <p:tag name="TIMING" val="|52.834"/>
  <p:tag name="ISPRING_CUSTOM_TIMING_USED" val="1"/>
  <p:tag name="ISPRING_SLIDE_ID_2" val="{31D1D64E-A791-4160-9566-3A589849F1D8}"/>
  <p:tag name="GENSWF_ADVANCE_TIME" val="88.195"/>
</p:tagLst>
</file>

<file path=ppt/tags/tag7.xml><?xml version="1.0" encoding="utf-8"?>
<p:tagLst xmlns:a="http://schemas.openxmlformats.org/drawingml/2006/main" xmlns:r="http://schemas.openxmlformats.org/officeDocument/2006/relationships" xmlns:p="http://schemas.openxmlformats.org/presentationml/2006/main">
  <p:tag name="ISPRING_SLIDE_ID" val="{519C0076-B8FC-41E3-8305-52981DC70A46}"/>
  <p:tag name="ISPRING_CUSTOM_TIMING_USED" val="1"/>
  <p:tag name="ISPRING_SLIDE_ID_2" val="{5CAD21DB-A46D-42F9-976A-B3D2F470B735}"/>
  <p:tag name="GENSWF_ADVANCE_TIME" val="204.491"/>
</p:tagLst>
</file>

<file path=ppt/tags/tag8.xml><?xml version="1.0" encoding="utf-8"?>
<p:tagLst xmlns:a="http://schemas.openxmlformats.org/drawingml/2006/main" xmlns:r="http://schemas.openxmlformats.org/officeDocument/2006/relationships" xmlns:p="http://schemas.openxmlformats.org/presentationml/2006/main">
  <p:tag name="ISPRING_SLIDE_ID" val="{95FFC687-6327-480B-A9BD-B047CBEDAAF2}"/>
  <p:tag name="ISPRING_CUSTOM_TIMING_USED" val="1"/>
  <p:tag name="ISPRING_SLIDE_ID_2" val="{951E591F-EB7F-4A82-90E1-99BEA1882D36}"/>
  <p:tag name="GENSWF_ADVANCE_TIME" val="72.421"/>
</p:tagLst>
</file>

<file path=ppt/tags/tag9.xml><?xml version="1.0" encoding="utf-8"?>
<p:tagLst xmlns:a="http://schemas.openxmlformats.org/drawingml/2006/main" xmlns:r="http://schemas.openxmlformats.org/officeDocument/2006/relationships" xmlns:p="http://schemas.openxmlformats.org/presentationml/2006/main">
  <p:tag name="ISPRING_SLIDE_ID" val="{D9E09348-7DDA-48DB-A3FF-9D5BA87F2861}"/>
  <p:tag name="TIMING" val="|85.385|48.771"/>
  <p:tag name="ISPRING_CUSTOM_TIMING_USED" val="1"/>
  <p:tag name="ISPRING_SLIDE_ID_2" val="{E804F810-FF81-4E08-AEEF-D3EF47AE17C3}"/>
  <p:tag name="GENSWF_ADVANCE_TIME" val="217.73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5769</TotalTime>
  <Words>4030</Words>
  <Application>Microsoft Office PowerPoint</Application>
  <PresentationFormat>On-screen Show (4:3)</PresentationFormat>
  <Paragraphs>205</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Blank Presentation</vt:lpstr>
      <vt:lpstr>Introduction to Essay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writing 1</dc:title>
  <dc:creator>Edmund Boey</dc:creator>
  <cp:lastModifiedBy>Anne Lonie</cp:lastModifiedBy>
  <cp:revision>462</cp:revision>
  <cp:lastPrinted>2011-11-18T03:36:14Z</cp:lastPrinted>
  <dcterms:created xsi:type="dcterms:W3CDTF">2012-06-21T06:49:01Z</dcterms:created>
  <dcterms:modified xsi:type="dcterms:W3CDTF">2019-06-24T05:40:09Z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0274A2A8-9999-471E-A833-D8E5E4DEDDB2</vt:lpwstr>
  </property>
  <property fmtid="{D5CDD505-2E9C-101B-9397-08002B2CF9AE}" pid="3" name="ArticulatePath">
    <vt:lpwstr>Essay writing</vt:lpwstr>
  </property>
</Properties>
</file>