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1" r:id="rId2"/>
    <p:sldId id="321" r:id="rId3"/>
    <p:sldId id="322" r:id="rId4"/>
    <p:sldId id="326" r:id="rId5"/>
    <p:sldId id="327" r:id="rId6"/>
    <p:sldId id="328" r:id="rId7"/>
    <p:sldId id="323" r:id="rId8"/>
    <p:sldId id="324" r:id="rId9"/>
    <p:sldId id="325" r:id="rId10"/>
    <p:sldId id="329" r:id="rId11"/>
    <p:sldId id="330" r:id="rId12"/>
  </p:sldIdLst>
  <p:sldSz cx="9144000" cy="6858000" type="screen4x3"/>
  <p:notesSz cx="6858000" cy="9144000"/>
  <p:custDataLst>
    <p:tags r:id="rId15"/>
  </p:custDataLst>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968">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33"/>
    <a:srgbClr val="F4DEFE"/>
    <a:srgbClr val="CCCCFC"/>
    <a:srgbClr val="E4D0B6"/>
    <a:srgbClr val="F3DAFE"/>
    <a:srgbClr val="C6E5FE"/>
    <a:srgbClr val="D5B58B"/>
    <a:srgbClr val="CC6600"/>
    <a:srgbClr val="CBEEFD"/>
    <a:srgbClr val="FECA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82712" autoAdjust="0"/>
  </p:normalViewPr>
  <p:slideViewPr>
    <p:cSldViewPr snapToGrid="0">
      <p:cViewPr varScale="1">
        <p:scale>
          <a:sx n="110" d="100"/>
          <a:sy n="110" d="100"/>
        </p:scale>
        <p:origin x="834" y="102"/>
      </p:cViewPr>
      <p:guideLst>
        <p:guide orient="horz" pos="396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28"/>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30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30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30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F6F4C1-4114-4918-8993-473D0CD5DCE6}" type="slidenum">
              <a:rPr lang="en-US"/>
              <a:pPr>
                <a:defRPr/>
              </a:pPr>
              <a:t>‹#›</a:t>
            </a:fld>
            <a:endParaRPr lang="en-US" dirty="0"/>
          </a:p>
        </p:txBody>
      </p:sp>
    </p:spTree>
    <p:extLst>
      <p:ext uri="{BB962C8B-B14F-4D97-AF65-F5344CB8AC3E}">
        <p14:creationId xmlns:p14="http://schemas.microsoft.com/office/powerpoint/2010/main" val="71991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204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EDB437F-59FE-4A6C-A802-8DC82142699A}" type="slidenum">
              <a:rPr lang="en-US"/>
              <a:pPr>
                <a:defRPr/>
              </a:pPr>
              <a:t>‹#›</a:t>
            </a:fld>
            <a:endParaRPr lang="en-US" dirty="0"/>
          </a:p>
        </p:txBody>
      </p:sp>
    </p:spTree>
    <p:extLst>
      <p:ext uri="{BB962C8B-B14F-4D97-AF65-F5344CB8AC3E}">
        <p14:creationId xmlns:p14="http://schemas.microsoft.com/office/powerpoint/2010/main" val="3522943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66D26C5-F0A9-400F-9FD0-E330148CE9D3}" type="slidenum">
              <a:rPr lang="en-US" smtClean="0"/>
              <a:pPr/>
              <a:t>1</a:t>
            </a:fld>
            <a:endParaRPr lang="en-US" dirty="0"/>
          </a:p>
        </p:txBody>
      </p:sp>
      <p:sp>
        <p:nvSpPr>
          <p:cNvPr id="46083" name="Rectangle 2"/>
          <p:cNvSpPr>
            <a:spLocks noGrp="1" noRot="1" noChangeAspect="1" noChangeArrowheads="1" noTextEdit="1"/>
          </p:cNvSpPr>
          <p:nvPr>
            <p:ph type="sldImg"/>
          </p:nvPr>
        </p:nvSpPr>
        <p:spPr>
          <a:xfrm>
            <a:off x="1143000" y="685800"/>
            <a:ext cx="4572000" cy="3429000"/>
          </a:xfrm>
          <a:ln/>
        </p:spPr>
      </p:sp>
      <p:sp>
        <p:nvSpPr>
          <p:cNvPr id="46084" name="Rectangle 3"/>
          <p:cNvSpPr>
            <a:spLocks noGrp="1" noChangeArrowheads="1"/>
          </p:cNvSpPr>
          <p:nvPr>
            <p:ph type="body" idx="1"/>
          </p:nvPr>
        </p:nvSpPr>
        <p:spPr>
          <a:noFill/>
          <a:ln/>
        </p:spPr>
        <p:txBody>
          <a:bodyPr/>
          <a:lstStyle/>
          <a:p>
            <a:pPr eaLnBrk="1" hangingPunct="1"/>
            <a:r>
              <a:rPr lang="en-US" b="1" dirty="0"/>
              <a:t>Slide 1: Introduction</a:t>
            </a:r>
          </a:p>
          <a:p>
            <a:r>
              <a:rPr lang="en-US" sz="1200" kern="1200" dirty="0">
                <a:solidFill>
                  <a:schemeClr val="tx1"/>
                </a:solidFill>
                <a:effectLst/>
                <a:latin typeface="Arial" charset="0"/>
                <a:ea typeface="Arial" pitchFamily="-65" charset="0"/>
                <a:cs typeface="Arial" charset="0"/>
              </a:rPr>
              <a:t>This presentation focuses on the elements of writing a good essay. Particular aspects such as what an academic essay is and its structure will be discussed. You will also be introduced to two important aspects that you need to pay attention to before you begin writing, they </a:t>
            </a:r>
            <a:r>
              <a:rPr lang="en-US" sz="1200" kern="1200">
                <a:solidFill>
                  <a:schemeClr val="tx1"/>
                </a:solidFill>
                <a:effectLst/>
                <a:latin typeface="Arial" charset="0"/>
                <a:ea typeface="Arial" pitchFamily="-65" charset="0"/>
                <a:cs typeface="Arial" charset="0"/>
              </a:rPr>
              <a:t>are ‘instruction </a:t>
            </a:r>
            <a:r>
              <a:rPr lang="en-US" sz="1200" kern="1200" dirty="0">
                <a:solidFill>
                  <a:schemeClr val="tx1"/>
                </a:solidFill>
                <a:effectLst/>
                <a:latin typeface="Arial" charset="0"/>
                <a:ea typeface="Arial" pitchFamily="-65" charset="0"/>
                <a:cs typeface="Arial" charset="0"/>
              </a:rPr>
              <a:t>words’ and ‘reporting verbs’. In addition, some examples of the introduction, body and conclusion sections of an essay are provided. The example essays you see in this presentation demonstrate two different writing styles. Example 1 is a reflective essay and so the writer has used first person pronoun. Even though first person pronoun is generally allowed in a reflective essay, it is still an academic essay and where appropriate you need to adhere to academic writing conventions.</a:t>
            </a:r>
            <a:endParaRPr lang="en-AU" sz="1200" kern="1200" dirty="0">
              <a:solidFill>
                <a:schemeClr val="tx1"/>
              </a:solidFill>
              <a:effectLst/>
              <a:latin typeface="Arial" charset="0"/>
              <a:ea typeface="Arial" pitchFamily="-65" charset="0"/>
              <a:cs typeface="Arial" charset="0"/>
            </a:endParaRPr>
          </a:p>
        </p:txBody>
      </p:sp>
    </p:spTree>
    <p:extLst>
      <p:ext uri="{BB962C8B-B14F-4D97-AF65-F5344CB8AC3E}">
        <p14:creationId xmlns:p14="http://schemas.microsoft.com/office/powerpoint/2010/main" val="1686516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10: Conclusion: Example</a:t>
            </a:r>
          </a:p>
          <a:p>
            <a:endParaRPr lang="en-AU" b="1" dirty="0"/>
          </a:p>
          <a:p>
            <a:r>
              <a:rPr lang="en-AU" dirty="0"/>
              <a:t>On this slide</a:t>
            </a:r>
            <a:r>
              <a:rPr lang="en-AU" baseline="0" dirty="0"/>
              <a:t> you will see an example of the conclusion section of the essay that was written for LANG1054. Try to incorporate the elements that were highlighted in Slide 3 of the presentation in the conclusion. The conclusion is usually written in one paragraph and does not have citations.</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10</a:t>
            </a:fld>
            <a:endParaRPr lang="en-US" dirty="0"/>
          </a:p>
        </p:txBody>
      </p:sp>
    </p:spTree>
    <p:extLst>
      <p:ext uri="{BB962C8B-B14F-4D97-AF65-F5344CB8AC3E}">
        <p14:creationId xmlns:p14="http://schemas.microsoft.com/office/powerpoint/2010/main" val="29682916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Arial" charset="0"/>
                <a:ea typeface="Arial" pitchFamily="-65" charset="0"/>
                <a:cs typeface="Arial" charset="0"/>
              </a:rPr>
              <a:t>Slide 11: Resources for writing </a:t>
            </a:r>
            <a:r>
              <a:rPr lang="en-AU" sz="1200" b="1" kern="1200">
                <a:solidFill>
                  <a:schemeClr val="tx1"/>
                </a:solidFill>
                <a:effectLst/>
                <a:latin typeface="Arial" charset="0"/>
                <a:ea typeface="Arial" pitchFamily="-65" charset="0"/>
                <a:cs typeface="Arial" charset="0"/>
              </a:rPr>
              <a:t>the essay</a:t>
            </a:r>
          </a:p>
          <a:p>
            <a:endParaRPr lang="en-AU" sz="1200" kern="1200" dirty="0">
              <a:solidFill>
                <a:schemeClr val="tx1"/>
              </a:solidFill>
              <a:effectLst/>
              <a:latin typeface="Arial" charset="0"/>
              <a:ea typeface="Arial" pitchFamily="-65" charset="0"/>
              <a:cs typeface="Arial" charset="0"/>
            </a:endParaRPr>
          </a:p>
          <a:p>
            <a:r>
              <a:rPr lang="en-AU" sz="1200" kern="1200" dirty="0">
                <a:solidFill>
                  <a:schemeClr val="tx1"/>
                </a:solidFill>
                <a:effectLst/>
                <a:latin typeface="Arial" charset="0"/>
                <a:ea typeface="Arial" pitchFamily="-65" charset="0"/>
                <a:cs typeface="Arial" charset="0"/>
              </a:rPr>
              <a:t>Here are links to additional resources that you may find useful for writing your essay. These resources are on the study support webpage: http://w3.unisa.edu.au/study-skills/developskills.html   </a:t>
            </a:r>
          </a:p>
          <a:p>
            <a:r>
              <a:rPr lang="en-AU" sz="1200" kern="1200" dirty="0">
                <a:solidFill>
                  <a:schemeClr val="tx1"/>
                </a:solidFill>
                <a:effectLst/>
                <a:latin typeface="Arial" charset="0"/>
                <a:ea typeface="Arial" pitchFamily="-65" charset="0"/>
                <a:cs typeface="Arial" charset="0"/>
              </a:rPr>
              <a:t> </a:t>
            </a:r>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11</a:t>
            </a:fld>
            <a:endParaRPr lang="en-US" dirty="0"/>
          </a:p>
        </p:txBody>
      </p:sp>
    </p:spTree>
    <p:extLst>
      <p:ext uri="{BB962C8B-B14F-4D97-AF65-F5344CB8AC3E}">
        <p14:creationId xmlns:p14="http://schemas.microsoft.com/office/powerpoint/2010/main" val="2968291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2: What is an academic essay?</a:t>
            </a:r>
          </a:p>
          <a:p>
            <a:endParaRPr lang="en-AU" b="1" dirty="0"/>
          </a:p>
          <a:p>
            <a:r>
              <a:rPr lang="en-AU" b="0" dirty="0"/>
              <a:t>An academic essay is written in the academic style which is quite different from language used for everyday communication.</a:t>
            </a:r>
            <a:r>
              <a:rPr lang="en-AU" b="0" baseline="0" dirty="0"/>
              <a:t> *The topic is well-researched and the arguments are evidenced based on the research. ***When you write an academic essay, it is categorised into three sections, namely the introduction, body and conclusion. *You are expected to use objective language. This means you cannot communicate your bias through the words you use. For example, you cannot say ‘This is interestingly obvious only in the research context’. You are advised to use reported speech and only third person pronoun in your arguments unless your tutor has advised you otherwise. You are not allowed to use contractions in your essay and your arguments need to be evidenced through the research that you have undertaken about the topic. You must also put forward a coherent, cohesive and critical argument. This means that your discussion must be meaningful, insightful and flow smoothly. You are also expected to produce grammatically correct sentences. It is important to submit work that is proofread and edited so that it is free of errors.</a:t>
            </a:r>
            <a:endParaRPr lang="en-AU" b="0"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2</a:t>
            </a:fld>
            <a:endParaRPr lang="en-US" dirty="0"/>
          </a:p>
        </p:txBody>
      </p:sp>
    </p:spTree>
    <p:extLst>
      <p:ext uri="{BB962C8B-B14F-4D97-AF65-F5344CB8AC3E}">
        <p14:creationId xmlns:p14="http://schemas.microsoft.com/office/powerpoint/2010/main" val="29682916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3: The essay structure</a:t>
            </a:r>
          </a:p>
          <a:p>
            <a:endParaRPr lang="en-AU" b="1" dirty="0"/>
          </a:p>
          <a:p>
            <a:r>
              <a:rPr lang="en-AU" sz="1200" kern="1200" dirty="0">
                <a:solidFill>
                  <a:schemeClr val="tx1"/>
                </a:solidFill>
                <a:effectLst/>
                <a:latin typeface="Arial" charset="0"/>
                <a:ea typeface="Arial" pitchFamily="-65" charset="0"/>
                <a:cs typeface="Arial" charset="0"/>
              </a:rPr>
              <a:t>As was indicated earlier, most essays that you would be required to write will be structured with an introduction, body and conclusion. This may not always be the case as some instructors would require that you structure your work in a different manner. That is why it is really important for you to always check with your instructor before you begin writing. *The introduction is approximately 10% of the total word count. So, if you are writing a 2000 word essay, the introduction will be approximately 200 words.  In the introduction, you generally have to introduce the reader to the topic and highlight one or two key issues related to it. Next you have to specify what the aim of the essay is. It would not be wise to just repeat the essay question as essay questions are rather broad and you cannot possibly answer everything associated with it and produce a substantial argument. Rather you should indicate the aspects on which you will be focussing in your discussion. Next you would provide the scope of your essay. This typically tells the reader how the discussion will be organised in your essay. The scope can be used as an outline for your essay. </a:t>
            </a:r>
          </a:p>
          <a:p>
            <a:r>
              <a:rPr lang="en-AU" sz="1200" kern="1200" dirty="0">
                <a:solidFill>
                  <a:schemeClr val="tx1"/>
                </a:solidFill>
                <a:effectLst/>
                <a:latin typeface="Arial" charset="0"/>
                <a:ea typeface="Arial" pitchFamily="-65" charset="0"/>
                <a:cs typeface="Arial" charset="0"/>
              </a:rPr>
              <a:t>*The body section of the essay is made up of approximately 1600 words or 80% of your total word count in a 2000 word essay. This is where a significant proportion of your marks are awarded, therefore you need to present a logical and coherent argument. The body section of the essay should be divided into different paragraphs. Each paragraph should typically have a topic sentence which would be expanded with supporting statements. You then have to demonstrate your critical thinking and provide examples wherever possible to show that you can relate the concepts to actual contexts.</a:t>
            </a:r>
          </a:p>
          <a:p>
            <a:r>
              <a:rPr lang="en-AU" sz="1200" kern="1200" dirty="0">
                <a:solidFill>
                  <a:schemeClr val="tx1"/>
                </a:solidFill>
                <a:effectLst/>
                <a:latin typeface="Arial" charset="0"/>
                <a:ea typeface="Arial" pitchFamily="-65" charset="0"/>
                <a:cs typeface="Arial" charset="0"/>
              </a:rPr>
              <a:t>*Finally, you have to write the conclusion for your essay which is approximately 200 words or 10% of the total word count of a 2000 word count. The conclusion brings together and wraps up the whole discussion. In the conclusion, you have to restate the thesis statement which is the main message of the essay. This is because you would be writing a substantial discussion about the topic and the reader may forget what the thesis statement is and you have to remind them. You would also have to recap the key points raised in the body section of your essay. Try not to just repeat what you had said earlier but interpret what this means to your discussion. Then conclude your discussion with a concluding statement that is related to the topic. This could be suggestions for future research, implications for your discipline or simply just a thought provoking statement. It must be emphasised here that if you just describe the key ideas associated with the topic, you will not be awarded good grades. In order for you to obtain high marks, you need to discuss the topic critically and in detail. </a:t>
            </a:r>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3</a:t>
            </a:fld>
            <a:endParaRPr lang="en-US" dirty="0"/>
          </a:p>
        </p:txBody>
      </p:sp>
    </p:spTree>
    <p:extLst>
      <p:ext uri="{BB962C8B-B14F-4D97-AF65-F5344CB8AC3E}">
        <p14:creationId xmlns:p14="http://schemas.microsoft.com/office/powerpoint/2010/main" val="2968291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4: Instruction words</a:t>
            </a:r>
          </a:p>
          <a:p>
            <a:endParaRPr lang="en-AU" dirty="0"/>
          </a:p>
          <a:p>
            <a:r>
              <a:rPr lang="en-AU" dirty="0"/>
              <a:t>Often your tutors</a:t>
            </a:r>
            <a:r>
              <a:rPr lang="en-AU" baseline="0" dirty="0"/>
              <a:t> expect you to be able to demonstrate your ability by addressing the requirements of the task. They will instruct you to present something through the use of instruction words. Instruction words tell you how you are suppose to address the task and each one of them mean a particular thing. On this slide and the following one, you can see the different instruction words that are usually used in your essay questions and what they mean. Do ensure that you demonstrate what is required in order to obtain good marks. </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4</a:t>
            </a:fld>
            <a:endParaRPr lang="en-US" dirty="0"/>
          </a:p>
        </p:txBody>
      </p:sp>
    </p:spTree>
    <p:extLst>
      <p:ext uri="{BB962C8B-B14F-4D97-AF65-F5344CB8AC3E}">
        <p14:creationId xmlns:p14="http://schemas.microsoft.com/office/powerpoint/2010/main" val="29682916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5: Instruction words (cont’d)</a:t>
            </a:r>
          </a:p>
          <a:p>
            <a:endParaRPr lang="en-AU" b="1" dirty="0"/>
          </a:p>
          <a:p>
            <a:r>
              <a:rPr lang="en-AU" dirty="0"/>
              <a:t>Here are some </a:t>
            </a:r>
            <a:r>
              <a:rPr lang="en-AU" baseline="0" dirty="0"/>
              <a:t>more examples of instruction words and what they mean.</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5</a:t>
            </a:fld>
            <a:endParaRPr lang="en-US" dirty="0"/>
          </a:p>
        </p:txBody>
      </p:sp>
    </p:spTree>
    <p:extLst>
      <p:ext uri="{BB962C8B-B14F-4D97-AF65-F5344CB8AC3E}">
        <p14:creationId xmlns:p14="http://schemas.microsoft.com/office/powerpoint/2010/main" val="2968291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6: Reporting verbs</a:t>
            </a:r>
          </a:p>
          <a:p>
            <a:endParaRPr lang="en-AU" b="1" dirty="0"/>
          </a:p>
          <a:p>
            <a:r>
              <a:rPr lang="en-AU" dirty="0"/>
              <a:t>On this slide you will see some</a:t>
            </a:r>
            <a:r>
              <a:rPr lang="en-AU" baseline="0" dirty="0"/>
              <a:t> examples of ‘Reporting verbs’. You can make your arguments strong or weak by using the appropriate reporting verb. There is no rule as to when you should use any one of these. You would have to be the judge of that. Be clear about what type of argument you want to communicate to your reader and use the appropriate verb. The examples on this slide are just a few of the reporting verbs that you could use in your essay. There are many more that you will find in any texts on academic writing.</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6</a:t>
            </a:fld>
            <a:endParaRPr lang="en-US" dirty="0"/>
          </a:p>
        </p:txBody>
      </p:sp>
    </p:spTree>
    <p:extLst>
      <p:ext uri="{BB962C8B-B14F-4D97-AF65-F5344CB8AC3E}">
        <p14:creationId xmlns:p14="http://schemas.microsoft.com/office/powerpoint/2010/main" val="29682916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7: Organisation</a:t>
            </a:r>
            <a:r>
              <a:rPr lang="en-AU" b="1" baseline="0" dirty="0"/>
              <a:t> of the body</a:t>
            </a:r>
          </a:p>
          <a:p>
            <a:endParaRPr lang="en-AU" b="1" baseline="0" dirty="0"/>
          </a:p>
          <a:p>
            <a:r>
              <a:rPr lang="en-AU" baseline="0" dirty="0"/>
              <a:t>The body section of the essay is organised into different paragraphs. It is advisable to discuss one key point in each paragraph. Raising too many points in one paragraph will make the discussion rather superficial and confusing. You can use as many paragraphs as you want to discuss one key point. Try not to write very long or very short paragraphs. ***Each paragraph should begin with a topic sentence which is a mini introduction to each key point or the main idea that will be discussed in the paragraph. Expand this with supporting statements from you readings, research, etc. You should provide a minimum of two or three references for each key point. Try not to repeat the same references throughout the essay. Next, demonstrate critical thinking, which simply means interpreting what this means to your discipline, context, the strengths and limitations of the debates or findings in this area or a critique. This will demonstrate to your tutors that you understand what you read and are able to critically engage in the discussion. Many students fail to do this and that is why they do not obtain high grades for their essay. Finally, where possible try to incorporate an example to contextualise the discussion. Everything you discuss in your essay should be linked within and between paragraphs so that your essay is coherent and cohesive. If you do not create links in your discussion, it will come across as disjointed. The organisation of the paragraph structure is not stagnant. You can demonstrate critical thinking and show examples wherever appropriate and applicable. </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7</a:t>
            </a:fld>
            <a:endParaRPr lang="en-US" dirty="0"/>
          </a:p>
        </p:txBody>
      </p:sp>
    </p:spTree>
    <p:extLst>
      <p:ext uri="{BB962C8B-B14F-4D97-AF65-F5344CB8AC3E}">
        <p14:creationId xmlns:p14="http://schemas.microsoft.com/office/powerpoint/2010/main" val="29682916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a:t>
            </a:r>
            <a:r>
              <a:rPr lang="en-AU" b="1" baseline="0" dirty="0"/>
              <a:t> 8: Introduction : Example</a:t>
            </a:r>
          </a:p>
          <a:p>
            <a:endParaRPr lang="en-AU" b="1" baseline="0" dirty="0"/>
          </a:p>
          <a:p>
            <a:r>
              <a:rPr lang="en-AU" sz="1200" kern="1200" dirty="0">
                <a:solidFill>
                  <a:schemeClr val="tx1"/>
                </a:solidFill>
                <a:effectLst/>
                <a:latin typeface="Arial" charset="0"/>
                <a:ea typeface="Arial" pitchFamily="-65" charset="0"/>
                <a:cs typeface="Arial" charset="0"/>
              </a:rPr>
              <a:t>On this slide you will see two examples of the introduction. Observe how the writers have organised their paragraph. *Example 1 is an essay that was written for LANG1054 which is Intercultural Communication. You will notice that the writer has used first person pronoun as this is allowed in the course. *In Example 2, which is an essay written for COMM1057, the writer does not use first person pronoun and it is written in reported speech. These examples draw your attention to different writing styles that are practised in different courses.  It is important to be clear of the requirements for your assessment tasks before you begin writing so that you don’t spend a lot of time writing only to be told later that you have not met the criteria. </a:t>
            </a:r>
          </a:p>
          <a:p>
            <a:r>
              <a:rPr lang="en-AU" sz="1200" kern="1200" dirty="0">
                <a:solidFill>
                  <a:schemeClr val="tx1"/>
                </a:solidFill>
                <a:effectLst/>
                <a:latin typeface="Arial" charset="0"/>
                <a:ea typeface="Arial" pitchFamily="-65" charset="0"/>
                <a:cs typeface="Arial" charset="0"/>
              </a:rPr>
              <a:t>You do not have to produce a replica of these examples. You can come up with your own version of the introduction but demonstrating the different components highlighted in the text boxes on the right will ensure that you will get good marks. The introduction is usually written in one paragraph.</a:t>
            </a:r>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8</a:t>
            </a:fld>
            <a:endParaRPr lang="en-US"/>
          </a:p>
        </p:txBody>
      </p:sp>
    </p:spTree>
    <p:extLst>
      <p:ext uri="{BB962C8B-B14F-4D97-AF65-F5344CB8AC3E}">
        <p14:creationId xmlns:p14="http://schemas.microsoft.com/office/powerpoint/2010/main" val="29682916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9: Body : Example</a:t>
            </a:r>
          </a:p>
          <a:p>
            <a:endParaRPr lang="en-AU" b="1" dirty="0"/>
          </a:p>
          <a:p>
            <a:r>
              <a:rPr lang="en-AU" dirty="0"/>
              <a:t>*On this slide you will see two examples</a:t>
            </a:r>
            <a:r>
              <a:rPr lang="en-AU" baseline="0" dirty="0"/>
              <a:t> of a body paragraph. Once again, the examples are from two different courses. *Observe how the writers have organised their discussion. It is often suggested that you use current references; anything that is more than ten years is often perceived as dated in academic writing. This is because the world constantly changes and something that was found or recommended 20 or 30 years ago may no longer be relevant today. However, if these sources are applicable to your discussion and if you cannot find anything more recent on the topic, it is okay to use them. Some theories and concepts that were introduced in the early 1900s are still used today. However, always begin by looking for recent sources and then go backwards. Also ensure that you do not use the same references over and over again. Try to look for different sources on the key idea that you are trying communicate. The organisation of the discussion exemplified on this slide is an example only. You do not have to follow the exact structure and only demonstrate critical thinking at one point in a paragraph. Critical thinking can be demonstrated anywhere in the discussion. You also do not need to provide an example at every instance. However, examples do help make a point clearer. Do also ensure that you cite your references in-text and include a reference list at the end using the referencing conventions that is recommended in your program. It would also be a good idea to listen to the referencing presentation. In the examples, you will also notice that one writer has used </a:t>
            </a:r>
            <a:r>
              <a:rPr lang="en-AU" baseline="0" dirty="0" err="1"/>
              <a:t>UniSA</a:t>
            </a:r>
            <a:r>
              <a:rPr lang="en-AU" baseline="0" dirty="0"/>
              <a:t> Harvard referencing conventions and the other writer has used the APA.</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9</a:t>
            </a:fld>
            <a:endParaRPr lang="en-US"/>
          </a:p>
        </p:txBody>
      </p:sp>
    </p:spTree>
    <p:extLst>
      <p:ext uri="{BB962C8B-B14F-4D97-AF65-F5344CB8AC3E}">
        <p14:creationId xmlns:p14="http://schemas.microsoft.com/office/powerpoint/2010/main" val="29682916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28" y="2590"/>
            <a:ext cx="9140546" cy="6855410"/>
          </a:xfrm>
          <a:prstGeom prst="rect">
            <a:avLst/>
          </a:prstGeom>
        </p:spPr>
      </p:pic>
      <p:sp>
        <p:nvSpPr>
          <p:cNvPr id="8200" name="Rectangle 8"/>
          <p:cNvSpPr>
            <a:spLocks noGrp="1" noChangeArrowheads="1"/>
          </p:cNvSpPr>
          <p:nvPr>
            <p:ph type="ctrTitle" sz="quarter"/>
          </p:nvPr>
        </p:nvSpPr>
        <p:spPr bwMode="auto">
          <a:xfrm>
            <a:off x="1440000" y="3384550"/>
            <a:ext cx="5791200" cy="38735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l">
              <a:defRPr sz="2400">
                <a:solidFill>
                  <a:schemeClr val="bg1"/>
                </a:solidFill>
              </a:defRPr>
            </a:lvl1pPr>
          </a:lstStyle>
          <a:p>
            <a:r>
              <a:rPr lang="en-US" dirty="0"/>
              <a:t>Click to edit Master title style</a:t>
            </a:r>
          </a:p>
        </p:txBody>
      </p:sp>
      <p:sp>
        <p:nvSpPr>
          <p:cNvPr id="8203" name="Rectangle 11"/>
          <p:cNvSpPr>
            <a:spLocks noGrp="1" noChangeArrowheads="1"/>
          </p:cNvSpPr>
          <p:nvPr>
            <p:ph type="subTitle" sz="quarter" idx="1"/>
          </p:nvPr>
        </p:nvSpPr>
        <p:spPr bwMode="auto">
          <a:xfrm>
            <a:off x="1440000" y="3868737"/>
            <a:ext cx="6019800" cy="38576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l">
              <a:buFontTx/>
              <a:buNone/>
              <a:defRPr sz="1400">
                <a:solidFill>
                  <a:schemeClr val="bg1"/>
                </a:solidFill>
              </a:defRPr>
            </a:lvl1pPr>
          </a:lstStyle>
          <a:p>
            <a:r>
              <a:rPr lang="en-US" dirty="0"/>
              <a:t>Click to edit Master subtitle style</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614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241142153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4476750" cy="5562556"/>
          </a:xfrm>
          <a:prstGeom prst="rect">
            <a:avLst/>
          </a:prstGeom>
        </p:spPr>
        <p:txBody>
          <a:bodyPr/>
          <a:lstStyle/>
          <a:p>
            <a:endParaRPr lang="en-AU" dirty="0"/>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8"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5" name="Picture Placeholder 4"/>
          <p:cNvSpPr>
            <a:spLocks noGrp="1"/>
          </p:cNvSpPr>
          <p:nvPr>
            <p:ph type="pic" sz="quarter" idx="10"/>
          </p:nvPr>
        </p:nvSpPr>
        <p:spPr>
          <a:xfrm>
            <a:off x="0" y="0"/>
            <a:ext cx="4476750" cy="5410200"/>
          </a:xfrm>
          <a:custGeom>
            <a:avLst/>
            <a:gdLst>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6858000 h 6858000"/>
              <a:gd name="connsiteX4" fmla="*/ 0 w 4476750"/>
              <a:gd name="connsiteY4" fmla="*/ 0 h 6858000"/>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4914900 h 6858000"/>
              <a:gd name="connsiteX4" fmla="*/ 0 w 4476750"/>
              <a:gd name="connsiteY4" fmla="*/ 0 h 685800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14900 h 5429250"/>
              <a:gd name="connsiteX4" fmla="*/ 0 w 4476750"/>
              <a:gd name="connsiteY4" fmla="*/ 0 h 542925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24425 h 5429250"/>
              <a:gd name="connsiteX4" fmla="*/ 0 w 4476750"/>
              <a:gd name="connsiteY4" fmla="*/ 0 h 5429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6750" h="5429250">
                <a:moveTo>
                  <a:pt x="0" y="0"/>
                </a:moveTo>
                <a:lnTo>
                  <a:pt x="4476750" y="0"/>
                </a:lnTo>
                <a:lnTo>
                  <a:pt x="4476750" y="5429250"/>
                </a:lnTo>
                <a:lnTo>
                  <a:pt x="0" y="4924425"/>
                </a:lnTo>
                <a:lnTo>
                  <a:pt x="0" y="0"/>
                </a:lnTo>
                <a:close/>
              </a:path>
            </a:pathLst>
          </a:custGeom>
        </p:spPr>
        <p:txBody>
          <a:bodyPr/>
          <a:lstStyle/>
          <a:p>
            <a:endParaRPr lang="en-AU" dirty="0"/>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94815175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Picture Placeholder 4"/>
          <p:cNvSpPr>
            <a:spLocks noGrp="1"/>
          </p:cNvSpPr>
          <p:nvPr>
            <p:ph type="pic" sz="quarter" idx="10"/>
          </p:nvPr>
        </p:nvSpPr>
        <p:spPr>
          <a:xfrm>
            <a:off x="4810125" y="0"/>
            <a:ext cx="4333875" cy="5562556"/>
          </a:xfrm>
          <a:prstGeom prst="rect">
            <a:avLst/>
          </a:prstGeom>
        </p:spPr>
        <p:txBody>
          <a:bodyPr/>
          <a:lstStyle/>
          <a:p>
            <a:endParaRPr lang="en-AU" dirty="0"/>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
        <p:nvSpPr>
          <p:cNvPr id="2" name="Picture Placeholder 4"/>
          <p:cNvSpPr>
            <a:spLocks noGrp="1"/>
          </p:cNvSpPr>
          <p:nvPr>
            <p:ph type="pic" sz="quarter" idx="10"/>
          </p:nvPr>
        </p:nvSpPr>
        <p:spPr>
          <a:xfrm>
            <a:off x="4810125" y="-9526"/>
            <a:ext cx="4333875" cy="5953125"/>
          </a:xfrm>
          <a:custGeom>
            <a:avLst/>
            <a:gdLst>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6858000 h 6858000"/>
              <a:gd name="connsiteX4" fmla="*/ 0 w 4333875"/>
              <a:gd name="connsiteY4" fmla="*/ 0 h 6858000"/>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5476875 h 6858000"/>
              <a:gd name="connsiteX4" fmla="*/ 0 w 4333875"/>
              <a:gd name="connsiteY4" fmla="*/ 0 h 6858000"/>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76875 h 5953125"/>
              <a:gd name="connsiteX4" fmla="*/ 0 w 4333875"/>
              <a:gd name="connsiteY4" fmla="*/ 0 h 5953125"/>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67350 h 5953125"/>
              <a:gd name="connsiteX4" fmla="*/ 0 w 4333875"/>
              <a:gd name="connsiteY4" fmla="*/ 0 h 595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3875" h="5953125">
                <a:moveTo>
                  <a:pt x="0" y="0"/>
                </a:moveTo>
                <a:lnTo>
                  <a:pt x="4333875" y="0"/>
                </a:lnTo>
                <a:lnTo>
                  <a:pt x="4333875" y="5953125"/>
                </a:lnTo>
                <a:lnTo>
                  <a:pt x="0" y="5467350"/>
                </a:lnTo>
                <a:lnTo>
                  <a:pt x="0" y="0"/>
                </a:lnTo>
                <a:close/>
              </a:path>
            </a:pathLst>
          </a:custGeom>
        </p:spPr>
        <p:txBody>
          <a:bodyPr/>
          <a:lstStyle/>
          <a:p>
            <a:endParaRPr lang="en-AU" dirty="0"/>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spTree>
    <p:extLst>
      <p:ext uri="{BB962C8B-B14F-4D97-AF65-F5344CB8AC3E}">
        <p14:creationId xmlns:p14="http://schemas.microsoft.com/office/powerpoint/2010/main" val="225552506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0" y="0"/>
            <a:ext cx="9144000" cy="6858000"/>
          </a:xfrm>
          <a:prstGeom prst="rect">
            <a:avLst/>
          </a:prstGeom>
        </p:spPr>
        <p:txBody>
          <a:bodyPr/>
          <a:lstStyle>
            <a:lvl1pPr marL="0" indent="0">
              <a:buNone/>
              <a:defRPr/>
            </a:lvl1pPr>
          </a:lstStyle>
          <a:p>
            <a:r>
              <a:rPr lang="en-AU" dirty="0"/>
              <a:t>INSERT PICTURE</a:t>
            </a:r>
          </a:p>
        </p:txBody>
      </p:sp>
    </p:spTree>
    <p:extLst>
      <p:ext uri="{BB962C8B-B14F-4D97-AF65-F5344CB8AC3E}">
        <p14:creationId xmlns:p14="http://schemas.microsoft.com/office/powerpoint/2010/main" val="184863649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937936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p:nvSpPr>
        <p:spPr bwMode="auto">
          <a:xfrm>
            <a:off x="2971800" y="387352"/>
            <a:ext cx="3200400" cy="461665"/>
          </a:xfrm>
          <a:prstGeom prst="rect">
            <a:avLst/>
          </a:prstGeom>
          <a:noFill/>
          <a:ln w="9525">
            <a:noFill/>
            <a:miter lim="800000"/>
            <a:headEnd/>
            <a:tailEnd/>
          </a:ln>
        </p:spPr>
        <p:txBody>
          <a:bodyPr>
            <a:spAutoFit/>
          </a:bodyPr>
          <a:lstStyle/>
          <a:p>
            <a:pPr algn="ctr">
              <a:spcBef>
                <a:spcPct val="50000"/>
              </a:spcBef>
              <a:defRPr/>
            </a:pPr>
            <a:endParaRPr lang="en-US"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4" r:id="rId5"/>
    <p:sldLayoutId id="2147483652" r:id="rId6"/>
    <p:sldLayoutId id="2147483655" r:id="rId7"/>
    <p:sldLayoutId id="2147483653" r:id="rId8"/>
    <p:sldLayoutId id="2147483657" r:id="rId9"/>
  </p:sldLayoutIdLst>
  <p:transition/>
  <p:txStyles>
    <p:titleStyle>
      <a:lvl1pPr algn="ctr" rtl="0" eaLnBrk="0" fontAlgn="base" hangingPunct="0">
        <a:spcBef>
          <a:spcPct val="0"/>
        </a:spcBef>
        <a:spcAft>
          <a:spcPct val="0"/>
        </a:spcAft>
        <a:defRPr sz="4400">
          <a:solidFill>
            <a:schemeClr val="tx2"/>
          </a:solidFill>
          <a:latin typeface="+mj-lt"/>
          <a:ea typeface="Arial" pitchFamily="-65" charset="0"/>
          <a:cs typeface="+mj-cs"/>
        </a:defRPr>
      </a:lvl1pPr>
      <a:lvl2pPr algn="ctr" rtl="0" eaLnBrk="0" fontAlgn="base" hangingPunct="0">
        <a:spcBef>
          <a:spcPct val="0"/>
        </a:spcBef>
        <a:spcAft>
          <a:spcPct val="0"/>
        </a:spcAft>
        <a:defRPr sz="4400">
          <a:solidFill>
            <a:schemeClr val="tx2"/>
          </a:solidFill>
          <a:latin typeface="Arial" charset="0"/>
          <a:ea typeface="Arial" pitchFamily="-65" charset="0"/>
          <a:cs typeface="Arial" charset="0"/>
        </a:defRPr>
      </a:lvl2pPr>
      <a:lvl3pPr algn="ctr" rtl="0" eaLnBrk="0" fontAlgn="base" hangingPunct="0">
        <a:spcBef>
          <a:spcPct val="0"/>
        </a:spcBef>
        <a:spcAft>
          <a:spcPct val="0"/>
        </a:spcAft>
        <a:defRPr sz="4400">
          <a:solidFill>
            <a:schemeClr val="tx2"/>
          </a:solidFill>
          <a:latin typeface="Arial" charset="0"/>
          <a:ea typeface="Arial" pitchFamily="-65" charset="0"/>
          <a:cs typeface="Arial" charset="0"/>
        </a:defRPr>
      </a:lvl3pPr>
      <a:lvl4pPr algn="ctr" rtl="0" eaLnBrk="0" fontAlgn="base" hangingPunct="0">
        <a:spcBef>
          <a:spcPct val="0"/>
        </a:spcBef>
        <a:spcAft>
          <a:spcPct val="0"/>
        </a:spcAft>
        <a:defRPr sz="4400">
          <a:solidFill>
            <a:schemeClr val="tx2"/>
          </a:solidFill>
          <a:latin typeface="Arial" charset="0"/>
          <a:ea typeface="Arial" pitchFamily="-65" charset="0"/>
          <a:cs typeface="Arial" charset="0"/>
        </a:defRPr>
      </a:lvl4pPr>
      <a:lvl5pPr algn="ctr" rtl="0" eaLnBrk="0" fontAlgn="base" hangingPunct="0">
        <a:spcBef>
          <a:spcPct val="0"/>
        </a:spcBef>
        <a:spcAft>
          <a:spcPct val="0"/>
        </a:spcAft>
        <a:defRPr sz="4400">
          <a:solidFill>
            <a:schemeClr val="tx2"/>
          </a:solidFill>
          <a:latin typeface="Arial" charset="0"/>
          <a:ea typeface="Arial" pitchFamily="-65"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8" Type="http://schemas.openxmlformats.org/officeDocument/2006/relationships/hyperlink" Target="https://lo.unisa.edu.au/mod/resource/view.php?id=298965" TargetMode="External"/><Relationship Id="rId3" Type="http://schemas.openxmlformats.org/officeDocument/2006/relationships/notesSlide" Target="../notesSlides/notesSlide11.xml"/><Relationship Id="rId7" Type="http://schemas.openxmlformats.org/officeDocument/2006/relationships/hyperlink" Target="https://lo.unisa.edu.au/mod/resource/view.php?id=311738" TargetMode="External"/><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hyperlink" Target="https://lo.unisa.edu.au/mod/page/view.php?id=298397" TargetMode="External"/><Relationship Id="rId5" Type="http://schemas.openxmlformats.org/officeDocument/2006/relationships/hyperlink" Target="https://lo.unisa.edu.au/mod/resource/view.php?id=299198" TargetMode="External"/><Relationship Id="rId4" Type="http://schemas.openxmlformats.org/officeDocument/2006/relationships/hyperlink" Target="https://youtu.be/JKUH7G6W7fg" TargetMode="External"/><Relationship Id="rId9" Type="http://schemas.openxmlformats.org/officeDocument/2006/relationships/hyperlink" Target="https://lo.unisa.edu.au/mod/resource/view.php?id=299084"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subTitle" sz="quarter" idx="1"/>
          </p:nvPr>
        </p:nvSpPr>
        <p:spPr>
          <a:xfrm>
            <a:off x="1039406" y="2100897"/>
            <a:ext cx="6019800" cy="385763"/>
          </a:xfrm>
          <a:prstGeom prst="rect">
            <a:avLst/>
          </a:prstGeom>
          <a:noFill/>
        </p:spPr>
        <p:txBody>
          <a:bodyPr/>
          <a:lstStyle/>
          <a:p>
            <a:pPr algn="ctr" eaLnBrk="1" hangingPunct="1"/>
            <a:r>
              <a:rPr lang="en-US" sz="4000" dirty="0"/>
              <a:t>Writing the essay</a:t>
            </a:r>
          </a:p>
        </p:txBody>
      </p:sp>
      <p:sp>
        <p:nvSpPr>
          <p:cNvPr id="3" name="Title 2">
            <a:extLst>
              <a:ext uri="{FF2B5EF4-FFF2-40B4-BE49-F238E27FC236}">
                <a16:creationId xmlns:a16="http://schemas.microsoft.com/office/drawing/2014/main" id="{1BB5750C-5EE1-4289-8E48-190B9898E08A}"/>
              </a:ext>
            </a:extLst>
          </p:cNvPr>
          <p:cNvSpPr>
            <a:spLocks noGrp="1"/>
          </p:cNvSpPr>
          <p:nvPr>
            <p:ph type="ctrTitle" sz="quarter"/>
          </p:nvPr>
        </p:nvSpPr>
        <p:spPr/>
        <p:txBody>
          <a:bodyPr/>
          <a:lstStyle/>
          <a:p>
            <a:endParaRPr lang="en-US"/>
          </a:p>
        </p:txBody>
      </p:sp>
    </p:spTree>
    <p:custDataLst>
      <p:tags r:id="rId1"/>
    </p:custData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71475" y="209550"/>
            <a:ext cx="8258175" cy="647700"/>
          </a:xfrm>
        </p:spPr>
        <p:txBody>
          <a:bodyPr/>
          <a:lstStyle/>
          <a:p>
            <a:r>
              <a:rPr lang="en-AU" dirty="0"/>
              <a:t>Conclusion: Example</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10</a:t>
            </a:fld>
            <a:endParaRPr lang="en-AU" altLang="en-US" sz="1200">
              <a:solidFill>
                <a:srgbClr val="898989"/>
              </a:solidFill>
            </a:endParaRPr>
          </a:p>
        </p:txBody>
      </p:sp>
      <p:pic>
        <p:nvPicPr>
          <p:cNvPr id="8" name="Picture 7"/>
          <p:cNvPicPr>
            <a:picLocks noChangeAspect="1"/>
          </p:cNvPicPr>
          <p:nvPr/>
        </p:nvPicPr>
        <p:blipFill>
          <a:blip r:embed="rId4"/>
          <a:stretch>
            <a:fillRect/>
          </a:stretch>
        </p:blipFill>
        <p:spPr>
          <a:xfrm>
            <a:off x="371475" y="992133"/>
            <a:ext cx="8545107" cy="4375259"/>
          </a:xfrm>
          <a:prstGeom prst="rect">
            <a:avLst/>
          </a:prstGeom>
        </p:spPr>
      </p:pic>
    </p:spTree>
    <p:custDataLst>
      <p:tags r:id="rId1"/>
    </p:custDataLst>
    <p:extLst>
      <p:ext uri="{BB962C8B-B14F-4D97-AF65-F5344CB8AC3E}">
        <p14:creationId xmlns:p14="http://schemas.microsoft.com/office/powerpoint/2010/main" val="244167964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71475" y="209550"/>
            <a:ext cx="8258175" cy="647700"/>
          </a:xfrm>
        </p:spPr>
        <p:txBody>
          <a:bodyPr/>
          <a:lstStyle/>
          <a:p>
            <a:r>
              <a:rPr lang="en-AU" dirty="0"/>
              <a:t>Resources for writing the essay </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11</a:t>
            </a:fld>
            <a:endParaRPr lang="en-AU" altLang="en-US" sz="1200">
              <a:solidFill>
                <a:srgbClr val="898989"/>
              </a:solidFill>
            </a:endParaRPr>
          </a:p>
        </p:txBody>
      </p:sp>
      <p:sp>
        <p:nvSpPr>
          <p:cNvPr id="8" name="Rectangle 7"/>
          <p:cNvSpPr/>
          <p:nvPr/>
        </p:nvSpPr>
        <p:spPr>
          <a:xfrm>
            <a:off x="504825" y="1165652"/>
            <a:ext cx="7800975" cy="338554"/>
          </a:xfrm>
          <a:prstGeom prst="rect">
            <a:avLst/>
          </a:prstGeom>
        </p:spPr>
        <p:txBody>
          <a:bodyPr wrap="square">
            <a:spAutoFit/>
          </a:bodyPr>
          <a:lstStyle/>
          <a:p>
            <a:endParaRPr lang="en-AU" sz="1600" dirty="0"/>
          </a:p>
        </p:txBody>
      </p:sp>
      <p:sp>
        <p:nvSpPr>
          <p:cNvPr id="4" name="Rectangle 3"/>
          <p:cNvSpPr/>
          <p:nvPr/>
        </p:nvSpPr>
        <p:spPr>
          <a:xfrm>
            <a:off x="504825" y="1026224"/>
            <a:ext cx="8208818" cy="4067780"/>
          </a:xfrm>
          <a:prstGeom prst="rect">
            <a:avLst/>
          </a:prstGeom>
        </p:spPr>
        <p:txBody>
          <a:bodyPr wrap="square">
            <a:spAutoFit/>
          </a:bodyPr>
          <a:lstStyle/>
          <a:p>
            <a:pPr>
              <a:spcAft>
                <a:spcPts val="200"/>
              </a:spcAft>
            </a:pPr>
            <a:r>
              <a:rPr lang="en-AU" sz="2000" dirty="0"/>
              <a:t>Video on essay writing:</a:t>
            </a:r>
          </a:p>
          <a:p>
            <a:pPr>
              <a:spcAft>
                <a:spcPts val="200"/>
              </a:spcAft>
            </a:pPr>
            <a:r>
              <a:rPr lang="en-AU" sz="2000" u="sng" dirty="0">
                <a:solidFill>
                  <a:srgbClr val="0000FF"/>
                </a:solidFill>
                <a:hlinkClick r:id="rId4"/>
              </a:rPr>
              <a:t>https://youtu.be/JKUH7G6W7fg</a:t>
            </a:r>
            <a:r>
              <a:rPr lang="en-AU" sz="2000" dirty="0"/>
              <a:t> </a:t>
            </a:r>
          </a:p>
          <a:p>
            <a:pPr>
              <a:spcAft>
                <a:spcPts val="200"/>
              </a:spcAft>
            </a:pPr>
            <a:r>
              <a:rPr lang="en-AU" sz="2000" dirty="0"/>
              <a:t>Writing essays:</a:t>
            </a:r>
          </a:p>
          <a:p>
            <a:pPr>
              <a:spcAft>
                <a:spcPts val="200"/>
              </a:spcAft>
            </a:pPr>
            <a:r>
              <a:rPr lang="en-AU" sz="2000" u="sng" dirty="0">
                <a:solidFill>
                  <a:srgbClr val="0000FF"/>
                </a:solidFill>
                <a:hlinkClick r:id="rId5"/>
              </a:rPr>
              <a:t>https://lo.unisa.edu.au/mod/resource/view.php?id=299198</a:t>
            </a:r>
            <a:r>
              <a:rPr lang="en-AU" sz="2000" dirty="0"/>
              <a:t> </a:t>
            </a:r>
          </a:p>
          <a:p>
            <a:pPr>
              <a:spcAft>
                <a:spcPts val="200"/>
              </a:spcAft>
            </a:pPr>
            <a:r>
              <a:rPr lang="en-AU" sz="2000" dirty="0"/>
              <a:t>Paragraph writing:</a:t>
            </a:r>
          </a:p>
          <a:p>
            <a:pPr>
              <a:spcAft>
                <a:spcPts val="200"/>
              </a:spcAft>
            </a:pPr>
            <a:r>
              <a:rPr lang="en-AU" sz="2000" u="sng" dirty="0">
                <a:solidFill>
                  <a:srgbClr val="0000FF"/>
                </a:solidFill>
                <a:hlinkClick r:id="rId6"/>
              </a:rPr>
              <a:t>https://lo.unisa.edu.au/mod/page/view.php?id=298397</a:t>
            </a:r>
            <a:r>
              <a:rPr lang="en-AU" sz="2000" dirty="0"/>
              <a:t> </a:t>
            </a:r>
          </a:p>
          <a:p>
            <a:pPr>
              <a:spcAft>
                <a:spcPts val="200"/>
              </a:spcAft>
            </a:pPr>
            <a:r>
              <a:rPr lang="en-AU" sz="2000" dirty="0">
                <a:effectLst/>
              </a:rPr>
              <a:t>Critical thinking:</a:t>
            </a:r>
          </a:p>
          <a:p>
            <a:pPr>
              <a:spcAft>
                <a:spcPts val="200"/>
              </a:spcAft>
            </a:pPr>
            <a:r>
              <a:rPr lang="en-AU" sz="2000" dirty="0">
                <a:hlinkClick r:id="rId7"/>
              </a:rPr>
              <a:t>https://lo.unisa.edu.au/mod/resource/view.php?id=311738</a:t>
            </a:r>
            <a:r>
              <a:rPr lang="en-AU" sz="2000" dirty="0"/>
              <a:t> </a:t>
            </a:r>
          </a:p>
          <a:p>
            <a:pPr>
              <a:spcAft>
                <a:spcPts val="200"/>
              </a:spcAft>
            </a:pPr>
            <a:r>
              <a:rPr lang="en-AU" sz="2000" dirty="0">
                <a:effectLst/>
              </a:rPr>
              <a:t>Linking words and phrases:</a:t>
            </a:r>
          </a:p>
          <a:p>
            <a:pPr>
              <a:spcAft>
                <a:spcPts val="200"/>
              </a:spcAft>
            </a:pPr>
            <a:r>
              <a:rPr lang="en-AU" sz="2000" dirty="0">
                <a:hlinkClick r:id="rId8"/>
              </a:rPr>
              <a:t>https://lo.unisa.edu.au/mod/resource/view.php?id=298965</a:t>
            </a:r>
            <a:r>
              <a:rPr lang="en-AU" sz="2000" dirty="0"/>
              <a:t> </a:t>
            </a:r>
          </a:p>
          <a:p>
            <a:pPr>
              <a:spcAft>
                <a:spcPts val="200"/>
              </a:spcAft>
            </a:pPr>
            <a:r>
              <a:rPr lang="en-AU" sz="2000" dirty="0">
                <a:effectLst/>
              </a:rPr>
              <a:t>Writing objectively:</a:t>
            </a:r>
          </a:p>
          <a:p>
            <a:pPr>
              <a:spcAft>
                <a:spcPts val="200"/>
              </a:spcAft>
            </a:pPr>
            <a:r>
              <a:rPr lang="en-AU" sz="2000" dirty="0">
                <a:hlinkClick r:id="rId9"/>
              </a:rPr>
              <a:t>https://lo.unisa.edu.au/mod/resource/view.php?id=299084</a:t>
            </a:r>
            <a:r>
              <a:rPr lang="en-AU" sz="2000" dirty="0"/>
              <a:t> </a:t>
            </a:r>
            <a:endParaRPr lang="en-AU" sz="2000" dirty="0">
              <a:effectLst/>
            </a:endParaRPr>
          </a:p>
        </p:txBody>
      </p:sp>
    </p:spTree>
    <p:custDataLst>
      <p:tags r:id="rId1"/>
    </p:custDataLst>
    <p:extLst>
      <p:ext uri="{BB962C8B-B14F-4D97-AF65-F5344CB8AC3E}">
        <p14:creationId xmlns:p14="http://schemas.microsoft.com/office/powerpoint/2010/main" val="46440033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a:t>What is an academic essay? </a:t>
            </a:r>
          </a:p>
          <a:p>
            <a:endParaRPr lang="en-AU" dirty="0"/>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2</a:t>
            </a:fld>
            <a:endParaRPr lang="en-AU" altLang="en-US" sz="1200" dirty="0">
              <a:solidFill>
                <a:srgbClr val="898989"/>
              </a:solidFill>
            </a:endParaRPr>
          </a:p>
        </p:txBody>
      </p:sp>
      <p:pic>
        <p:nvPicPr>
          <p:cNvPr id="4" name="Picture 15" descr="C:\Users\sasikas\AppData\Local\Microsoft\Windows\Temporary Internet Files\Content.IE5\NGX9TL76\MC900433921[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1475" y="1065213"/>
            <a:ext cx="3960813" cy="423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3287713" y="2079625"/>
            <a:ext cx="2663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AU" altLang="en-US" sz="1800" b="1" dirty="0">
                <a:solidFill>
                  <a:srgbClr val="000000"/>
                </a:solidFill>
              </a:rPr>
              <a:t>Introduction</a:t>
            </a:r>
          </a:p>
        </p:txBody>
      </p:sp>
      <p:sp>
        <p:nvSpPr>
          <p:cNvPr id="6" name="TextBox 5"/>
          <p:cNvSpPr txBox="1">
            <a:spLocks noChangeArrowheads="1"/>
          </p:cNvSpPr>
          <p:nvPr/>
        </p:nvSpPr>
        <p:spPr bwMode="auto">
          <a:xfrm>
            <a:off x="3217863" y="2820988"/>
            <a:ext cx="26638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AU" altLang="en-US" sz="1800" b="1" dirty="0">
                <a:solidFill>
                  <a:srgbClr val="000000"/>
                </a:solidFill>
              </a:rPr>
              <a:t>Body</a:t>
            </a:r>
          </a:p>
        </p:txBody>
      </p:sp>
      <p:sp>
        <p:nvSpPr>
          <p:cNvPr id="7" name="TextBox 6"/>
          <p:cNvSpPr txBox="1">
            <a:spLocks noChangeArrowheads="1"/>
          </p:cNvSpPr>
          <p:nvPr/>
        </p:nvSpPr>
        <p:spPr bwMode="auto">
          <a:xfrm>
            <a:off x="3287712" y="3844925"/>
            <a:ext cx="26638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AU" altLang="en-US" sz="1800" b="1" dirty="0">
                <a:solidFill>
                  <a:srgbClr val="000000"/>
                </a:solidFill>
              </a:rPr>
              <a:t>Conclusion</a:t>
            </a:r>
          </a:p>
        </p:txBody>
      </p:sp>
      <p:sp>
        <p:nvSpPr>
          <p:cNvPr id="8" name="TextBox 7"/>
          <p:cNvSpPr txBox="1"/>
          <p:nvPr/>
        </p:nvSpPr>
        <p:spPr>
          <a:xfrm>
            <a:off x="752475" y="1473190"/>
            <a:ext cx="2159000" cy="3416320"/>
          </a:xfrm>
          <a:prstGeom prst="rect">
            <a:avLst/>
          </a:prstGeom>
          <a:solidFill>
            <a:schemeClr val="accent2">
              <a:lumMod val="20000"/>
              <a:lumOff val="80000"/>
            </a:schemeClr>
          </a:solidFill>
        </p:spPr>
        <p:txBody>
          <a:bodyPr wrap="square">
            <a:spAutoFit/>
          </a:bodyPr>
          <a:lstStyle/>
          <a:p>
            <a:pPr marL="285750" indent="-285750">
              <a:buFont typeface="Arial" pitchFamily="34" charset="0"/>
              <a:buChar char="•"/>
              <a:defRPr/>
            </a:pPr>
            <a:r>
              <a:rPr lang="en-AU" sz="1800" dirty="0">
                <a:solidFill>
                  <a:prstClr val="black"/>
                </a:solidFill>
                <a:latin typeface="Calibri"/>
              </a:rPr>
              <a:t>Objective language</a:t>
            </a:r>
          </a:p>
          <a:p>
            <a:pPr marL="285750" indent="-285750">
              <a:buFont typeface="Arial" pitchFamily="34" charset="0"/>
              <a:buChar char="•"/>
              <a:defRPr/>
            </a:pPr>
            <a:r>
              <a:rPr lang="en-AU" sz="1800" dirty="0">
                <a:solidFill>
                  <a:prstClr val="black"/>
                </a:solidFill>
                <a:latin typeface="Calibri"/>
              </a:rPr>
              <a:t>Reported speech</a:t>
            </a:r>
          </a:p>
          <a:p>
            <a:pPr marL="285750" indent="-285750">
              <a:buFont typeface="Arial" pitchFamily="34" charset="0"/>
              <a:buChar char="•"/>
              <a:defRPr/>
            </a:pPr>
            <a:r>
              <a:rPr lang="en-AU" sz="1800" dirty="0">
                <a:solidFill>
                  <a:prstClr val="black"/>
                </a:solidFill>
                <a:latin typeface="Calibri"/>
              </a:rPr>
              <a:t>Third person pronoun</a:t>
            </a:r>
          </a:p>
          <a:p>
            <a:pPr marL="285750" indent="-285750">
              <a:buFont typeface="Arial" pitchFamily="34" charset="0"/>
              <a:buChar char="•"/>
              <a:defRPr/>
            </a:pPr>
            <a:r>
              <a:rPr lang="en-AU" sz="1800" dirty="0">
                <a:solidFill>
                  <a:prstClr val="black"/>
                </a:solidFill>
                <a:latin typeface="Calibri"/>
              </a:rPr>
              <a:t>No contractions</a:t>
            </a:r>
          </a:p>
          <a:p>
            <a:pPr marL="285750" indent="-285750">
              <a:buFont typeface="Arial" pitchFamily="34" charset="0"/>
              <a:buChar char="•"/>
              <a:defRPr/>
            </a:pPr>
            <a:r>
              <a:rPr lang="en-AU" sz="1800" dirty="0">
                <a:solidFill>
                  <a:prstClr val="black"/>
                </a:solidFill>
                <a:latin typeface="Calibri"/>
              </a:rPr>
              <a:t>Evidenced</a:t>
            </a:r>
          </a:p>
          <a:p>
            <a:pPr marL="285750" indent="-285750">
              <a:buFont typeface="Arial" pitchFamily="34" charset="0"/>
              <a:buChar char="•"/>
              <a:defRPr/>
            </a:pPr>
            <a:r>
              <a:rPr lang="en-AU" sz="1800" dirty="0">
                <a:solidFill>
                  <a:prstClr val="black"/>
                </a:solidFill>
                <a:latin typeface="Calibri"/>
              </a:rPr>
              <a:t>Coherent and cohesive</a:t>
            </a:r>
          </a:p>
          <a:p>
            <a:pPr marL="285750" indent="-285750">
              <a:buFont typeface="Arial" pitchFamily="34" charset="0"/>
              <a:buChar char="•"/>
              <a:defRPr/>
            </a:pPr>
            <a:r>
              <a:rPr lang="en-AU" sz="1800" dirty="0">
                <a:solidFill>
                  <a:prstClr val="black"/>
                </a:solidFill>
                <a:latin typeface="Calibri"/>
              </a:rPr>
              <a:t>Correct grammar</a:t>
            </a:r>
          </a:p>
          <a:p>
            <a:pPr marL="285750" indent="-285750">
              <a:buFont typeface="Arial" pitchFamily="34" charset="0"/>
              <a:buChar char="•"/>
              <a:defRPr/>
            </a:pPr>
            <a:r>
              <a:rPr lang="en-AU" sz="1800" dirty="0">
                <a:solidFill>
                  <a:prstClr val="black"/>
                </a:solidFill>
                <a:latin typeface="Calibri"/>
              </a:rPr>
              <a:t>Edited</a:t>
            </a:r>
          </a:p>
          <a:p>
            <a:pPr marL="285750" indent="-285750">
              <a:buFont typeface="Arial" pitchFamily="34" charset="0"/>
              <a:buChar char="•"/>
              <a:defRPr/>
            </a:pPr>
            <a:r>
              <a:rPr lang="en-AU" sz="1800" dirty="0">
                <a:solidFill>
                  <a:prstClr val="black"/>
                </a:solidFill>
                <a:latin typeface="Calibri"/>
              </a:rPr>
              <a:t>Error free </a:t>
            </a:r>
          </a:p>
        </p:txBody>
      </p:sp>
      <p:sp>
        <p:nvSpPr>
          <p:cNvPr id="9" name="Left Arrow Callout 8"/>
          <p:cNvSpPr/>
          <p:nvPr/>
        </p:nvSpPr>
        <p:spPr>
          <a:xfrm>
            <a:off x="5749925" y="847725"/>
            <a:ext cx="2881313" cy="4214019"/>
          </a:xfrm>
          <a:prstGeom prst="leftArrowCallout">
            <a:avLst/>
          </a:prstGeom>
          <a:solidFill>
            <a:srgbClr val="D8EE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1800" dirty="0">
                <a:solidFill>
                  <a:schemeClr val="tx1"/>
                </a:solidFill>
              </a:rPr>
              <a:t>Academic Style</a:t>
            </a:r>
          </a:p>
          <a:p>
            <a:pPr algn="ctr">
              <a:defRPr/>
            </a:pPr>
            <a:endParaRPr lang="en-AU" sz="1800" dirty="0">
              <a:solidFill>
                <a:schemeClr val="tx1"/>
              </a:solidFill>
            </a:endParaRPr>
          </a:p>
          <a:p>
            <a:pPr algn="ctr">
              <a:defRPr/>
            </a:pPr>
            <a:endParaRPr lang="en-AU" sz="1800" dirty="0">
              <a:solidFill>
                <a:schemeClr val="tx1"/>
              </a:solidFill>
            </a:endParaRPr>
          </a:p>
          <a:p>
            <a:pPr algn="ctr">
              <a:defRPr/>
            </a:pPr>
            <a:endParaRPr lang="en-AU" sz="1800" dirty="0">
              <a:solidFill>
                <a:schemeClr val="tx1"/>
              </a:solidFill>
            </a:endParaRPr>
          </a:p>
          <a:p>
            <a:pPr algn="ctr">
              <a:defRPr/>
            </a:pPr>
            <a:endParaRPr lang="en-AU" sz="1800" dirty="0">
              <a:solidFill>
                <a:schemeClr val="tx1"/>
              </a:solidFill>
            </a:endParaRPr>
          </a:p>
          <a:p>
            <a:pPr algn="ctr">
              <a:defRPr/>
            </a:pPr>
            <a:r>
              <a:rPr lang="en-AU" sz="1800" dirty="0">
                <a:solidFill>
                  <a:schemeClr val="tx1"/>
                </a:solidFill>
              </a:rPr>
              <a:t>Researched</a:t>
            </a:r>
          </a:p>
          <a:p>
            <a:pPr algn="ctr">
              <a:defRPr/>
            </a:pPr>
            <a:endParaRPr lang="en-AU" sz="1800" dirty="0">
              <a:solidFill>
                <a:schemeClr val="tx1"/>
              </a:solidFill>
            </a:endParaRPr>
          </a:p>
          <a:p>
            <a:pPr algn="ctr">
              <a:defRPr/>
            </a:pPr>
            <a:endParaRPr lang="en-AU" sz="1800" dirty="0">
              <a:solidFill>
                <a:schemeClr val="tx1"/>
              </a:solidFill>
            </a:endParaRPr>
          </a:p>
          <a:p>
            <a:pPr algn="ctr">
              <a:defRPr/>
            </a:pPr>
            <a:endParaRPr lang="en-AU" sz="1800" dirty="0">
              <a:solidFill>
                <a:schemeClr val="tx1"/>
              </a:solidFill>
            </a:endParaRPr>
          </a:p>
          <a:p>
            <a:pPr algn="ctr">
              <a:defRPr/>
            </a:pPr>
            <a:endParaRPr lang="en-AU" sz="1800" dirty="0">
              <a:solidFill>
                <a:schemeClr val="tx1"/>
              </a:solidFill>
            </a:endParaRPr>
          </a:p>
          <a:p>
            <a:pPr algn="ctr">
              <a:defRPr/>
            </a:pPr>
            <a:r>
              <a:rPr lang="en-AU" sz="1800" dirty="0">
                <a:solidFill>
                  <a:schemeClr val="tx1"/>
                </a:solidFill>
              </a:rPr>
              <a:t>Evidenced</a:t>
            </a:r>
          </a:p>
        </p:txBody>
      </p:sp>
    </p:spTree>
    <p:custDataLst>
      <p:tags r:id="rId1"/>
    </p:custDataLst>
    <p:extLst>
      <p:ext uri="{BB962C8B-B14F-4D97-AF65-F5344CB8AC3E}">
        <p14:creationId xmlns:p14="http://schemas.microsoft.com/office/powerpoint/2010/main" val="73330908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5" descr="C:\Users\sasikas\AppData\Local\Microsoft\Windows\Temporary Internet Files\Content.IE5\NGX9TL76\MC900433921[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1475" y="1065213"/>
            <a:ext cx="3960813" cy="423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Placeholder 1"/>
          <p:cNvSpPr>
            <a:spLocks noGrp="1"/>
          </p:cNvSpPr>
          <p:nvPr>
            <p:ph type="body" sz="quarter" idx="10"/>
          </p:nvPr>
        </p:nvSpPr>
        <p:spPr/>
        <p:txBody>
          <a:bodyPr/>
          <a:lstStyle/>
          <a:p>
            <a:r>
              <a:rPr lang="en-AU" dirty="0"/>
              <a:t>The essay structure</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3</a:t>
            </a:fld>
            <a:endParaRPr lang="en-AU" altLang="en-US" sz="1200" dirty="0">
              <a:solidFill>
                <a:srgbClr val="898989"/>
              </a:solidFill>
            </a:endParaRPr>
          </a:p>
        </p:txBody>
      </p:sp>
      <p:sp>
        <p:nvSpPr>
          <p:cNvPr id="4" name="Rounded Rectangle 3"/>
          <p:cNvSpPr/>
          <p:nvPr/>
        </p:nvSpPr>
        <p:spPr>
          <a:xfrm>
            <a:off x="4275138" y="1257301"/>
            <a:ext cx="4589462" cy="1485899"/>
          </a:xfrm>
          <a:prstGeom prst="roundRect">
            <a:avLst/>
          </a:prstGeom>
          <a:solidFill>
            <a:srgbClr val="CCCCF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dirty="0">
              <a:solidFill>
                <a:prstClr val="black"/>
              </a:solidFill>
            </a:endParaRPr>
          </a:p>
          <a:p>
            <a:pPr algn="ctr">
              <a:defRPr/>
            </a:pPr>
            <a:endParaRPr lang="en-AU" dirty="0">
              <a:solidFill>
                <a:prstClr val="black"/>
              </a:solidFill>
            </a:endParaRPr>
          </a:p>
          <a:p>
            <a:pPr algn="ctr">
              <a:defRPr/>
            </a:pPr>
            <a:endParaRPr lang="en-AU" dirty="0">
              <a:solidFill>
                <a:prstClr val="black"/>
              </a:solidFill>
            </a:endParaRPr>
          </a:p>
          <a:p>
            <a:pPr algn="ctr">
              <a:defRPr/>
            </a:pPr>
            <a:endParaRPr lang="en-AU" dirty="0">
              <a:solidFill>
                <a:prstClr val="black"/>
              </a:solidFill>
            </a:endParaRPr>
          </a:p>
          <a:p>
            <a:pPr algn="ctr">
              <a:defRPr/>
            </a:pPr>
            <a:endParaRPr lang="en-AU" dirty="0">
              <a:solidFill>
                <a:prstClr val="black"/>
              </a:solidFill>
            </a:endParaRPr>
          </a:p>
          <a:p>
            <a:pPr algn="ctr">
              <a:defRPr/>
            </a:pPr>
            <a:endParaRPr lang="en-AU" dirty="0">
              <a:solidFill>
                <a:prstClr val="black"/>
              </a:solidFill>
            </a:endParaRPr>
          </a:p>
          <a:p>
            <a:pPr algn="ctr">
              <a:defRPr/>
            </a:pPr>
            <a:r>
              <a:rPr lang="en-AU" sz="2000" b="1" dirty="0">
                <a:solidFill>
                  <a:prstClr val="black"/>
                </a:solidFill>
              </a:rPr>
              <a:t>Introduction (approximately 10%)</a:t>
            </a:r>
          </a:p>
          <a:p>
            <a:pPr marL="285750" indent="-285750">
              <a:buFont typeface="Arial" pitchFamily="34" charset="0"/>
              <a:buChar char="•"/>
              <a:defRPr/>
            </a:pPr>
            <a:r>
              <a:rPr lang="en-AU" sz="1600" dirty="0">
                <a:solidFill>
                  <a:prstClr val="black"/>
                </a:solidFill>
              </a:rPr>
              <a:t>General introduction to the topic</a:t>
            </a:r>
          </a:p>
          <a:p>
            <a:pPr marL="285750" indent="-285750">
              <a:buFont typeface="Arial" pitchFamily="34" charset="0"/>
              <a:buChar char="•"/>
              <a:defRPr/>
            </a:pPr>
            <a:r>
              <a:rPr lang="en-AU" sz="1600" dirty="0">
                <a:solidFill>
                  <a:prstClr val="black"/>
                </a:solidFill>
              </a:rPr>
              <a:t>Key issues related to the topic</a:t>
            </a:r>
          </a:p>
          <a:p>
            <a:pPr marL="285750" indent="-285750">
              <a:buFont typeface="Arial" pitchFamily="34" charset="0"/>
              <a:buChar char="•"/>
              <a:defRPr/>
            </a:pPr>
            <a:r>
              <a:rPr lang="en-AU" sz="1600" dirty="0">
                <a:solidFill>
                  <a:prstClr val="black"/>
                </a:solidFill>
              </a:rPr>
              <a:t>Aim of the paper (What)</a:t>
            </a:r>
          </a:p>
          <a:p>
            <a:pPr marL="285750" indent="-285750">
              <a:buFont typeface="Arial" pitchFamily="34" charset="0"/>
              <a:buChar char="•"/>
              <a:defRPr/>
            </a:pPr>
            <a:r>
              <a:rPr lang="en-AU" sz="1600" dirty="0">
                <a:solidFill>
                  <a:prstClr val="black"/>
                </a:solidFill>
              </a:rPr>
              <a:t>Scope of the discussion (How)</a:t>
            </a:r>
          </a:p>
          <a:p>
            <a:pPr marL="285750" indent="-285750">
              <a:buFont typeface="Arial" pitchFamily="34" charset="0"/>
              <a:buChar char="•"/>
              <a:defRPr/>
            </a:pPr>
            <a:endParaRPr lang="en-AU" sz="1600" dirty="0">
              <a:solidFill>
                <a:prstClr val="black"/>
              </a:solidFill>
            </a:endParaRPr>
          </a:p>
          <a:p>
            <a:pPr marL="285750" indent="-285750">
              <a:buFont typeface="Arial" pitchFamily="34" charset="0"/>
              <a:buChar char="•"/>
              <a:defRPr/>
            </a:pPr>
            <a:endParaRPr lang="en-AU" sz="1600" dirty="0">
              <a:solidFill>
                <a:prstClr val="black"/>
              </a:solidFill>
            </a:endParaRPr>
          </a:p>
          <a:p>
            <a:pPr marL="285750" indent="-285750">
              <a:buFont typeface="Arial" pitchFamily="34" charset="0"/>
              <a:buChar char="•"/>
              <a:defRPr/>
            </a:pPr>
            <a:endParaRPr lang="en-AU" dirty="0">
              <a:solidFill>
                <a:prstClr val="black"/>
              </a:solidFill>
            </a:endParaRPr>
          </a:p>
          <a:p>
            <a:pPr algn="ctr">
              <a:defRPr/>
            </a:pPr>
            <a:endParaRPr lang="en-AU" dirty="0">
              <a:solidFill>
                <a:prstClr val="black"/>
              </a:solidFill>
            </a:endParaRPr>
          </a:p>
          <a:p>
            <a:pPr algn="ctr">
              <a:defRPr/>
            </a:pPr>
            <a:endParaRPr lang="en-AU" dirty="0">
              <a:solidFill>
                <a:prstClr val="black"/>
              </a:solidFill>
            </a:endParaRPr>
          </a:p>
          <a:p>
            <a:pPr algn="ctr">
              <a:defRPr/>
            </a:pPr>
            <a:endParaRPr lang="en-AU" dirty="0">
              <a:solidFill>
                <a:prstClr val="black"/>
              </a:solidFill>
            </a:endParaRPr>
          </a:p>
        </p:txBody>
      </p:sp>
      <p:sp>
        <p:nvSpPr>
          <p:cNvPr id="5" name="Rounded Rectangle 4"/>
          <p:cNvSpPr/>
          <p:nvPr/>
        </p:nvSpPr>
        <p:spPr>
          <a:xfrm>
            <a:off x="330991" y="2743200"/>
            <a:ext cx="4560887" cy="1352550"/>
          </a:xfrm>
          <a:prstGeom prst="roundRect">
            <a:avLst/>
          </a:prstGeom>
          <a:solidFill>
            <a:srgbClr val="D8EE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sz="2000" b="1" dirty="0">
              <a:solidFill>
                <a:prstClr val="black"/>
              </a:solidFill>
            </a:endParaRPr>
          </a:p>
          <a:p>
            <a:pPr algn="ctr">
              <a:defRPr/>
            </a:pPr>
            <a:endParaRPr lang="en-AU" sz="2000" b="1" dirty="0">
              <a:solidFill>
                <a:prstClr val="black"/>
              </a:solidFill>
            </a:endParaRPr>
          </a:p>
          <a:p>
            <a:pPr algn="ctr">
              <a:defRPr/>
            </a:pPr>
            <a:endParaRPr lang="en-AU" sz="2000" b="1" dirty="0">
              <a:solidFill>
                <a:prstClr val="black"/>
              </a:solidFill>
            </a:endParaRPr>
          </a:p>
          <a:p>
            <a:pPr algn="ctr">
              <a:defRPr/>
            </a:pPr>
            <a:endParaRPr lang="en-AU" sz="2000" b="1" dirty="0">
              <a:solidFill>
                <a:prstClr val="black"/>
              </a:solidFill>
            </a:endParaRPr>
          </a:p>
          <a:p>
            <a:pPr algn="ctr">
              <a:defRPr/>
            </a:pPr>
            <a:endParaRPr lang="en-AU" sz="2000" b="1" dirty="0">
              <a:solidFill>
                <a:prstClr val="black"/>
              </a:solidFill>
            </a:endParaRPr>
          </a:p>
          <a:p>
            <a:pPr algn="ctr">
              <a:defRPr/>
            </a:pPr>
            <a:endParaRPr lang="en-AU" sz="2000" b="1" dirty="0">
              <a:solidFill>
                <a:prstClr val="black"/>
              </a:solidFill>
            </a:endParaRPr>
          </a:p>
          <a:p>
            <a:pPr algn="ctr">
              <a:defRPr/>
            </a:pPr>
            <a:r>
              <a:rPr lang="en-AU" sz="2000" b="1" dirty="0">
                <a:solidFill>
                  <a:prstClr val="black"/>
                </a:solidFill>
              </a:rPr>
              <a:t>Body (approximately 80%)</a:t>
            </a:r>
          </a:p>
          <a:p>
            <a:pPr marL="342900" indent="-342900">
              <a:buFont typeface="Arial" pitchFamily="34" charset="0"/>
              <a:buChar char="•"/>
              <a:defRPr/>
            </a:pPr>
            <a:r>
              <a:rPr lang="en-AU" sz="1600" dirty="0">
                <a:solidFill>
                  <a:prstClr val="black"/>
                </a:solidFill>
              </a:rPr>
              <a:t>Topic sentence</a:t>
            </a:r>
          </a:p>
          <a:p>
            <a:pPr marL="342900" indent="-342900">
              <a:buFont typeface="Arial" pitchFamily="34" charset="0"/>
              <a:buChar char="•"/>
              <a:defRPr/>
            </a:pPr>
            <a:r>
              <a:rPr lang="en-AU" sz="1600" dirty="0">
                <a:solidFill>
                  <a:prstClr val="black"/>
                </a:solidFill>
              </a:rPr>
              <a:t>Supporting statements (evidence)</a:t>
            </a:r>
          </a:p>
          <a:p>
            <a:pPr marL="342900" indent="-342900">
              <a:buFont typeface="Arial" pitchFamily="34" charset="0"/>
              <a:buChar char="•"/>
              <a:defRPr/>
            </a:pPr>
            <a:r>
              <a:rPr lang="en-AU" sz="1600" dirty="0">
                <a:solidFill>
                  <a:prstClr val="black"/>
                </a:solidFill>
              </a:rPr>
              <a:t>Critical thinking (Your voice)</a:t>
            </a:r>
          </a:p>
          <a:p>
            <a:pPr marL="342900" indent="-342900">
              <a:buFont typeface="Arial" pitchFamily="34" charset="0"/>
              <a:buChar char="•"/>
              <a:defRPr/>
            </a:pPr>
            <a:r>
              <a:rPr lang="en-AU" sz="1600" dirty="0">
                <a:solidFill>
                  <a:prstClr val="black"/>
                </a:solidFill>
              </a:rPr>
              <a:t>Example</a:t>
            </a:r>
          </a:p>
          <a:p>
            <a:pPr marL="342900" indent="-342900">
              <a:buFont typeface="Arial" pitchFamily="34" charset="0"/>
              <a:buChar char="•"/>
              <a:defRPr/>
            </a:pPr>
            <a:endParaRPr lang="en-AU" sz="1600" dirty="0">
              <a:solidFill>
                <a:prstClr val="black"/>
              </a:solidFill>
            </a:endParaRPr>
          </a:p>
          <a:p>
            <a:pPr>
              <a:defRPr/>
            </a:pPr>
            <a:endParaRPr lang="en-AU" sz="1600" dirty="0">
              <a:solidFill>
                <a:prstClr val="black"/>
              </a:solidFill>
            </a:endParaRPr>
          </a:p>
          <a:p>
            <a:pPr marL="342900" indent="-342900">
              <a:buFont typeface="Arial" pitchFamily="34" charset="0"/>
              <a:buChar char="•"/>
              <a:defRPr/>
            </a:pPr>
            <a:endParaRPr lang="en-AU" sz="1600" dirty="0">
              <a:solidFill>
                <a:prstClr val="black"/>
              </a:solidFill>
            </a:endParaRPr>
          </a:p>
          <a:p>
            <a:pPr algn="ctr">
              <a:defRPr/>
            </a:pPr>
            <a:endParaRPr lang="en-AU" sz="1600" dirty="0">
              <a:solidFill>
                <a:prstClr val="black"/>
              </a:solidFill>
            </a:endParaRPr>
          </a:p>
          <a:p>
            <a:pPr algn="ctr">
              <a:defRPr/>
            </a:pPr>
            <a:endParaRPr lang="en-AU" sz="2000" b="1" dirty="0">
              <a:solidFill>
                <a:prstClr val="black"/>
              </a:solidFill>
            </a:endParaRPr>
          </a:p>
          <a:p>
            <a:pPr algn="ctr">
              <a:defRPr/>
            </a:pPr>
            <a:endParaRPr lang="en-AU" sz="2000" dirty="0">
              <a:solidFill>
                <a:prstClr val="black"/>
              </a:solidFill>
            </a:endParaRPr>
          </a:p>
          <a:p>
            <a:pPr algn="ctr">
              <a:defRPr/>
            </a:pPr>
            <a:endParaRPr lang="en-AU" dirty="0">
              <a:solidFill>
                <a:prstClr val="black"/>
              </a:solidFill>
            </a:endParaRPr>
          </a:p>
        </p:txBody>
      </p:sp>
      <p:sp>
        <p:nvSpPr>
          <p:cNvPr id="6" name="Rounded Rectangle 5"/>
          <p:cNvSpPr/>
          <p:nvPr/>
        </p:nvSpPr>
        <p:spPr>
          <a:xfrm>
            <a:off x="4302125" y="3914776"/>
            <a:ext cx="4562475" cy="1695450"/>
          </a:xfrm>
          <a:prstGeom prst="roundRect">
            <a:avLst/>
          </a:prstGeom>
          <a:solidFill>
            <a:srgbClr val="CBEEF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sz="2000" dirty="0">
              <a:solidFill>
                <a:prstClr val="black"/>
              </a:solidFill>
            </a:endParaRPr>
          </a:p>
          <a:p>
            <a:pPr algn="ctr">
              <a:defRPr/>
            </a:pPr>
            <a:endParaRPr lang="en-AU" sz="2000" dirty="0">
              <a:solidFill>
                <a:prstClr val="black"/>
              </a:solidFill>
            </a:endParaRPr>
          </a:p>
          <a:p>
            <a:pPr algn="ctr">
              <a:defRPr/>
            </a:pPr>
            <a:endParaRPr lang="en-AU" sz="2000" dirty="0">
              <a:solidFill>
                <a:prstClr val="black"/>
              </a:solidFill>
            </a:endParaRPr>
          </a:p>
          <a:p>
            <a:pPr algn="ctr">
              <a:defRPr/>
            </a:pPr>
            <a:r>
              <a:rPr lang="en-AU" sz="2000" b="1" dirty="0">
                <a:solidFill>
                  <a:prstClr val="black"/>
                </a:solidFill>
              </a:rPr>
              <a:t>Conclusion (approximately 10%)</a:t>
            </a:r>
          </a:p>
          <a:p>
            <a:pPr marL="342900" indent="-342900">
              <a:buFont typeface="Arial" pitchFamily="34" charset="0"/>
              <a:buChar char="•"/>
              <a:defRPr/>
            </a:pPr>
            <a:r>
              <a:rPr lang="en-AU" sz="1600" dirty="0">
                <a:solidFill>
                  <a:prstClr val="black"/>
                </a:solidFill>
              </a:rPr>
              <a:t>Restate thesis statement (main message)</a:t>
            </a:r>
          </a:p>
          <a:p>
            <a:pPr marL="342900" indent="-342900">
              <a:buFont typeface="Arial" pitchFamily="34" charset="0"/>
              <a:buChar char="•"/>
              <a:defRPr/>
            </a:pPr>
            <a:r>
              <a:rPr lang="en-AU" sz="1600" dirty="0">
                <a:solidFill>
                  <a:prstClr val="black"/>
                </a:solidFill>
              </a:rPr>
              <a:t>Recap key points highlighted in the discussion</a:t>
            </a:r>
          </a:p>
          <a:p>
            <a:pPr marL="342900" indent="-342900">
              <a:buFont typeface="Arial" pitchFamily="34" charset="0"/>
              <a:buChar char="•"/>
              <a:defRPr/>
            </a:pPr>
            <a:r>
              <a:rPr lang="en-AU" sz="1600" dirty="0">
                <a:solidFill>
                  <a:prstClr val="black"/>
                </a:solidFill>
              </a:rPr>
              <a:t>Conclude with a statement related to the topic</a:t>
            </a:r>
          </a:p>
          <a:p>
            <a:pPr>
              <a:defRPr/>
            </a:pPr>
            <a:endParaRPr lang="en-AU" sz="1600" dirty="0">
              <a:solidFill>
                <a:prstClr val="black"/>
              </a:solidFill>
            </a:endParaRPr>
          </a:p>
          <a:p>
            <a:pPr marL="342900" indent="-342900">
              <a:buFont typeface="Arial" pitchFamily="34" charset="0"/>
              <a:buChar char="•"/>
              <a:defRPr/>
            </a:pPr>
            <a:endParaRPr lang="en-AU" sz="1600" dirty="0">
              <a:solidFill>
                <a:prstClr val="black"/>
              </a:solidFill>
            </a:endParaRPr>
          </a:p>
          <a:p>
            <a:pPr>
              <a:defRPr/>
            </a:pPr>
            <a:endParaRPr lang="en-AU" sz="2000" dirty="0">
              <a:solidFill>
                <a:prstClr val="black"/>
              </a:solidFill>
            </a:endParaRPr>
          </a:p>
          <a:p>
            <a:pPr>
              <a:defRPr/>
            </a:pPr>
            <a:endParaRPr lang="en-AU" sz="2000" b="1" dirty="0">
              <a:solidFill>
                <a:prstClr val="black"/>
              </a:solidFill>
            </a:endParaRPr>
          </a:p>
        </p:txBody>
      </p:sp>
    </p:spTree>
    <p:custDataLst>
      <p:tags r:id="rId1"/>
    </p:custDataLst>
    <p:extLst>
      <p:ext uri="{BB962C8B-B14F-4D97-AF65-F5344CB8AC3E}">
        <p14:creationId xmlns:p14="http://schemas.microsoft.com/office/powerpoint/2010/main" val="3918461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style.rotation</p:attrName>
                                        </p:attrNameLst>
                                      </p:cBhvr>
                                      <p:tavLst>
                                        <p:tav tm="0">
                                          <p:val>
                                            <p:fltVal val="90"/>
                                          </p:val>
                                        </p:tav>
                                        <p:tav tm="100000">
                                          <p:val>
                                            <p:fltVal val="0"/>
                                          </p:val>
                                        </p:tav>
                                      </p:tavLst>
                                    </p:anim>
                                    <p:animEffect transition="in" filter="fade">
                                      <p:cBhvr>
                                        <p:cTn id="18" dur="1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1000" fill="hold"/>
                                        <p:tgtEl>
                                          <p:spTgt spid="6"/>
                                        </p:tgtEl>
                                        <p:attrNameLst>
                                          <p:attrName>ppt_w</p:attrName>
                                        </p:attrNameLst>
                                      </p:cBhvr>
                                      <p:tavLst>
                                        <p:tav tm="0">
                                          <p:val>
                                            <p:fltVal val="0"/>
                                          </p:val>
                                        </p:tav>
                                        <p:tav tm="100000">
                                          <p:val>
                                            <p:strVal val="#ppt_w"/>
                                          </p:val>
                                        </p:tav>
                                      </p:tavLst>
                                    </p:anim>
                                    <p:anim calcmode="lin" valueType="num">
                                      <p:cBhvr>
                                        <p:cTn id="24" dur="1000" fill="hold"/>
                                        <p:tgtEl>
                                          <p:spTgt spid="6"/>
                                        </p:tgtEl>
                                        <p:attrNameLst>
                                          <p:attrName>ppt_h</p:attrName>
                                        </p:attrNameLst>
                                      </p:cBhvr>
                                      <p:tavLst>
                                        <p:tav tm="0">
                                          <p:val>
                                            <p:fltVal val="0"/>
                                          </p:val>
                                        </p:tav>
                                        <p:tav tm="100000">
                                          <p:val>
                                            <p:strVal val="#ppt_h"/>
                                          </p:val>
                                        </p:tav>
                                      </p:tavLst>
                                    </p:anim>
                                    <p:anim calcmode="lin" valueType="num">
                                      <p:cBhvr>
                                        <p:cTn id="25" dur="1000" fill="hold"/>
                                        <p:tgtEl>
                                          <p:spTgt spid="6"/>
                                        </p:tgtEl>
                                        <p:attrNameLst>
                                          <p:attrName>style.rotation</p:attrName>
                                        </p:attrNameLst>
                                      </p:cBhvr>
                                      <p:tavLst>
                                        <p:tav tm="0">
                                          <p:val>
                                            <p:fltVal val="90"/>
                                          </p:val>
                                        </p:tav>
                                        <p:tav tm="100000">
                                          <p:val>
                                            <p:fltVal val="0"/>
                                          </p:val>
                                        </p:tav>
                                      </p:tavLst>
                                    </p:anim>
                                    <p:animEffect transition="in" filter="fade">
                                      <p:cBhvr>
                                        <p:cTn id="2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a:t>Instruction words</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4</a:t>
            </a:fld>
            <a:endParaRPr lang="en-AU" altLang="en-US" sz="1200" dirty="0">
              <a:solidFill>
                <a:srgbClr val="898989"/>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843786916"/>
              </p:ext>
            </p:extLst>
          </p:nvPr>
        </p:nvGraphicFramePr>
        <p:xfrm>
          <a:off x="457201" y="1073150"/>
          <a:ext cx="8353424" cy="4297680"/>
        </p:xfrm>
        <a:graphic>
          <a:graphicData uri="http://schemas.openxmlformats.org/drawingml/2006/table">
            <a:tbl>
              <a:tblPr firstRow="1" bandRow="1">
                <a:tableStyleId>{5C22544A-7EE6-4342-B048-85BDC9FD1C3A}</a:tableStyleId>
              </a:tblPr>
              <a:tblGrid>
                <a:gridCol w="1429514">
                  <a:extLst>
                    <a:ext uri="{9D8B030D-6E8A-4147-A177-3AD203B41FA5}">
                      <a16:colId xmlns:a16="http://schemas.microsoft.com/office/drawing/2014/main" val="20000"/>
                    </a:ext>
                  </a:extLst>
                </a:gridCol>
                <a:gridCol w="3384157">
                  <a:extLst>
                    <a:ext uri="{9D8B030D-6E8A-4147-A177-3AD203B41FA5}">
                      <a16:colId xmlns:a16="http://schemas.microsoft.com/office/drawing/2014/main" val="20001"/>
                    </a:ext>
                  </a:extLst>
                </a:gridCol>
                <a:gridCol w="1244228">
                  <a:extLst>
                    <a:ext uri="{9D8B030D-6E8A-4147-A177-3AD203B41FA5}">
                      <a16:colId xmlns:a16="http://schemas.microsoft.com/office/drawing/2014/main" val="20002"/>
                    </a:ext>
                  </a:extLst>
                </a:gridCol>
                <a:gridCol w="2295525">
                  <a:extLst>
                    <a:ext uri="{9D8B030D-6E8A-4147-A177-3AD203B41FA5}">
                      <a16:colId xmlns:a16="http://schemas.microsoft.com/office/drawing/2014/main" val="20003"/>
                    </a:ext>
                  </a:extLst>
                </a:gridCol>
              </a:tblGrid>
              <a:tr h="370840">
                <a:tc>
                  <a:txBody>
                    <a:bodyPr/>
                    <a:lstStyle/>
                    <a:p>
                      <a:r>
                        <a:rPr lang="en-AU" sz="1400" b="1" dirty="0">
                          <a:solidFill>
                            <a:schemeClr val="tx1"/>
                          </a:solidFill>
                        </a:rPr>
                        <a:t>Analyse</a:t>
                      </a:r>
                    </a:p>
                  </a:txBody>
                  <a:tcPr/>
                </a:tc>
                <a:tc>
                  <a:txBody>
                    <a:bodyPr/>
                    <a:lstStyle/>
                    <a:p>
                      <a:r>
                        <a:rPr lang="en-AU" sz="1400" b="0" dirty="0">
                          <a:solidFill>
                            <a:schemeClr val="tx1"/>
                          </a:solidFill>
                        </a:rPr>
                        <a:t>Examine something closely in terms of its parts and how they are related</a:t>
                      </a:r>
                    </a:p>
                  </a:txBody>
                  <a:tcPr/>
                </a:tc>
                <a:tc>
                  <a:txBody>
                    <a:bodyPr/>
                    <a:lstStyle/>
                    <a:p>
                      <a:r>
                        <a:rPr lang="en-AU" sz="1400" b="1" dirty="0">
                          <a:solidFill>
                            <a:schemeClr val="tx1"/>
                          </a:solidFill>
                        </a:rPr>
                        <a:t>Argue</a:t>
                      </a:r>
                    </a:p>
                  </a:txBody>
                  <a:tcPr/>
                </a:tc>
                <a:tc>
                  <a:txBody>
                    <a:bodyPr/>
                    <a:lstStyle/>
                    <a:p>
                      <a:r>
                        <a:rPr lang="en-AU" sz="1400" b="0" dirty="0">
                          <a:solidFill>
                            <a:schemeClr val="tx1"/>
                          </a:solidFill>
                        </a:rPr>
                        <a:t>Systematically support or reject a position by presenting reasons and give evidence for acceptance or rejection</a:t>
                      </a:r>
                    </a:p>
                  </a:txBody>
                  <a:tcPr/>
                </a:tc>
                <a:extLst>
                  <a:ext uri="{0D108BD9-81ED-4DB2-BD59-A6C34878D82A}">
                    <a16:rowId xmlns:a16="http://schemas.microsoft.com/office/drawing/2014/main" val="10000"/>
                  </a:ext>
                </a:extLst>
              </a:tr>
              <a:tr h="370840">
                <a:tc>
                  <a:txBody>
                    <a:bodyPr/>
                    <a:lstStyle/>
                    <a:p>
                      <a:r>
                        <a:rPr lang="en-AU" sz="1400" b="1" dirty="0"/>
                        <a:t>Assess</a:t>
                      </a:r>
                    </a:p>
                  </a:txBody>
                  <a:tcPr/>
                </a:tc>
                <a:tc>
                  <a:txBody>
                    <a:bodyPr/>
                    <a:lstStyle/>
                    <a:p>
                      <a:r>
                        <a:rPr lang="en-AU" sz="1400" dirty="0"/>
                        <a:t>Decide</a:t>
                      </a:r>
                      <a:r>
                        <a:rPr lang="en-AU" sz="1400" baseline="0" dirty="0"/>
                        <a:t> how important something is and give your reasons</a:t>
                      </a:r>
                      <a:endParaRPr lang="en-AU" sz="1400" dirty="0"/>
                    </a:p>
                  </a:txBody>
                  <a:tcPr/>
                </a:tc>
                <a:tc>
                  <a:txBody>
                    <a:bodyPr/>
                    <a:lstStyle/>
                    <a:p>
                      <a:r>
                        <a:rPr lang="en-AU" sz="1400" b="1" dirty="0"/>
                        <a:t>Compare</a:t>
                      </a:r>
                    </a:p>
                  </a:txBody>
                  <a:tcPr/>
                </a:tc>
                <a:tc>
                  <a:txBody>
                    <a:bodyPr/>
                    <a:lstStyle/>
                    <a:p>
                      <a:r>
                        <a:rPr lang="en-AU" sz="1400" dirty="0"/>
                        <a:t>Discuss two or more things in terms of their similarities</a:t>
                      </a:r>
                      <a:r>
                        <a:rPr lang="en-AU" sz="1400" baseline="0" dirty="0"/>
                        <a:t> and differences</a:t>
                      </a:r>
                      <a:endParaRPr lang="en-AU" sz="1400" dirty="0"/>
                    </a:p>
                  </a:txBody>
                  <a:tcPr/>
                </a:tc>
                <a:extLst>
                  <a:ext uri="{0D108BD9-81ED-4DB2-BD59-A6C34878D82A}">
                    <a16:rowId xmlns:a16="http://schemas.microsoft.com/office/drawing/2014/main" val="10001"/>
                  </a:ext>
                </a:extLst>
              </a:tr>
              <a:tr h="370840">
                <a:tc>
                  <a:txBody>
                    <a:bodyPr/>
                    <a:lstStyle/>
                    <a:p>
                      <a:r>
                        <a:rPr lang="en-AU" sz="1400" b="1" dirty="0"/>
                        <a:t>Classify</a:t>
                      </a:r>
                    </a:p>
                  </a:txBody>
                  <a:tcPr/>
                </a:tc>
                <a:tc>
                  <a:txBody>
                    <a:bodyPr/>
                    <a:lstStyle/>
                    <a:p>
                      <a:r>
                        <a:rPr lang="en-AU" sz="1400" dirty="0"/>
                        <a:t>Arrange</a:t>
                      </a:r>
                      <a:r>
                        <a:rPr lang="en-AU" sz="1400" baseline="0" dirty="0"/>
                        <a:t> into groups or classes</a:t>
                      </a:r>
                      <a:endParaRPr lang="en-AU" sz="1400" dirty="0"/>
                    </a:p>
                  </a:txBody>
                  <a:tcPr/>
                </a:tc>
                <a:tc>
                  <a:txBody>
                    <a:bodyPr/>
                    <a:lstStyle/>
                    <a:p>
                      <a:r>
                        <a:rPr lang="en-AU" sz="1400" b="1" dirty="0"/>
                        <a:t>Critique</a:t>
                      </a:r>
                    </a:p>
                  </a:txBody>
                  <a:tcPr/>
                </a:tc>
                <a:tc>
                  <a:txBody>
                    <a:bodyPr/>
                    <a:lstStyle/>
                    <a:p>
                      <a:r>
                        <a:rPr lang="en-AU" sz="1400" dirty="0"/>
                        <a:t>Evaluate something by identifying</a:t>
                      </a:r>
                      <a:r>
                        <a:rPr lang="en-AU" sz="1400" baseline="0" dirty="0"/>
                        <a:t> its strengths, weaknesses, limitations, etc.</a:t>
                      </a:r>
                      <a:endParaRPr lang="en-AU" sz="1400" dirty="0"/>
                    </a:p>
                  </a:txBody>
                  <a:tcPr/>
                </a:tc>
                <a:extLst>
                  <a:ext uri="{0D108BD9-81ED-4DB2-BD59-A6C34878D82A}">
                    <a16:rowId xmlns:a16="http://schemas.microsoft.com/office/drawing/2014/main" val="10002"/>
                  </a:ext>
                </a:extLst>
              </a:tr>
              <a:tr h="370840">
                <a:tc>
                  <a:txBody>
                    <a:bodyPr/>
                    <a:lstStyle/>
                    <a:p>
                      <a:r>
                        <a:rPr lang="en-AU" sz="1400" b="1" dirty="0"/>
                        <a:t>Define</a:t>
                      </a:r>
                    </a:p>
                  </a:txBody>
                  <a:tcPr/>
                </a:tc>
                <a:tc>
                  <a:txBody>
                    <a:bodyPr/>
                    <a:lstStyle/>
                    <a:p>
                      <a:r>
                        <a:rPr lang="en-AU" sz="1400" dirty="0"/>
                        <a:t>Provide</a:t>
                      </a:r>
                      <a:r>
                        <a:rPr lang="en-AU" sz="1400" baseline="0" dirty="0"/>
                        <a:t> clear, concise authoritative meanings</a:t>
                      </a:r>
                      <a:endParaRPr lang="en-AU" sz="1400" dirty="0"/>
                    </a:p>
                  </a:txBody>
                  <a:tcPr/>
                </a:tc>
                <a:tc>
                  <a:txBody>
                    <a:bodyPr/>
                    <a:lstStyle/>
                    <a:p>
                      <a:r>
                        <a:rPr lang="en-AU" sz="1400" b="1" dirty="0"/>
                        <a:t>Describe</a:t>
                      </a:r>
                    </a:p>
                  </a:txBody>
                  <a:tcPr/>
                </a:tc>
                <a:tc>
                  <a:txBody>
                    <a:bodyPr/>
                    <a:lstStyle/>
                    <a:p>
                      <a:r>
                        <a:rPr lang="en-AU" sz="1400" dirty="0"/>
                        <a:t>Present</a:t>
                      </a:r>
                      <a:r>
                        <a:rPr lang="en-AU" sz="1400" baseline="0" dirty="0"/>
                        <a:t> a detailed account of something</a:t>
                      </a:r>
                      <a:endParaRPr lang="en-AU" sz="1400" dirty="0"/>
                    </a:p>
                  </a:txBody>
                  <a:tcPr/>
                </a:tc>
                <a:extLst>
                  <a:ext uri="{0D108BD9-81ED-4DB2-BD59-A6C34878D82A}">
                    <a16:rowId xmlns:a16="http://schemas.microsoft.com/office/drawing/2014/main" val="10003"/>
                  </a:ext>
                </a:extLst>
              </a:tr>
              <a:tr h="370840">
                <a:tc>
                  <a:txBody>
                    <a:bodyPr/>
                    <a:lstStyle/>
                    <a:p>
                      <a:r>
                        <a:rPr lang="en-AU" sz="1400" b="1" dirty="0"/>
                        <a:t>Discuss</a:t>
                      </a:r>
                    </a:p>
                  </a:txBody>
                  <a:tcPr/>
                </a:tc>
                <a:tc>
                  <a:txBody>
                    <a:bodyPr/>
                    <a:lstStyle/>
                    <a:p>
                      <a:r>
                        <a:rPr lang="en-AU" sz="1400" dirty="0"/>
                        <a:t>Offer an interpretation or evaluation of something;</a:t>
                      </a:r>
                      <a:r>
                        <a:rPr lang="en-AU" sz="1400" baseline="0" dirty="0"/>
                        <a:t> present a judgement on the value of arguments for and against something</a:t>
                      </a:r>
                      <a:endParaRPr lang="en-AU" sz="1400" dirty="0"/>
                    </a:p>
                  </a:txBody>
                  <a:tcPr/>
                </a:tc>
                <a:tc>
                  <a:txBody>
                    <a:bodyPr/>
                    <a:lstStyle/>
                    <a:p>
                      <a:r>
                        <a:rPr lang="en-AU" sz="1400" b="1" dirty="0"/>
                        <a:t>Evaluate</a:t>
                      </a:r>
                    </a:p>
                  </a:txBody>
                  <a:tcPr/>
                </a:tc>
                <a:tc>
                  <a:txBody>
                    <a:bodyPr/>
                    <a:lstStyle/>
                    <a:p>
                      <a:r>
                        <a:rPr lang="en-AU" sz="1400" dirty="0"/>
                        <a:t>Form a judgement about the value of something</a:t>
                      </a:r>
                    </a:p>
                  </a:txBody>
                  <a:tcPr/>
                </a:tc>
                <a:extLst>
                  <a:ext uri="{0D108BD9-81ED-4DB2-BD59-A6C34878D82A}">
                    <a16:rowId xmlns:a16="http://schemas.microsoft.com/office/drawing/2014/main" val="10004"/>
                  </a:ext>
                </a:extLst>
              </a:tr>
            </a:tbl>
          </a:graphicData>
        </a:graphic>
      </p:graphicFrame>
    </p:spTree>
    <p:custDataLst>
      <p:tags r:id="rId1"/>
    </p:custDataLst>
    <p:extLst>
      <p:ext uri="{BB962C8B-B14F-4D97-AF65-F5344CB8AC3E}">
        <p14:creationId xmlns:p14="http://schemas.microsoft.com/office/powerpoint/2010/main" val="276831510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a:t>Instruction words (cont’d)</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5</a:t>
            </a:fld>
            <a:endParaRPr lang="en-AU" altLang="en-US" sz="1200" dirty="0">
              <a:solidFill>
                <a:srgbClr val="898989"/>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833689827"/>
              </p:ext>
            </p:extLst>
          </p:nvPr>
        </p:nvGraphicFramePr>
        <p:xfrm>
          <a:off x="457201" y="1073150"/>
          <a:ext cx="8353424" cy="3657600"/>
        </p:xfrm>
        <a:graphic>
          <a:graphicData uri="http://schemas.openxmlformats.org/drawingml/2006/table">
            <a:tbl>
              <a:tblPr firstRow="1" bandRow="1">
                <a:tableStyleId>{5C22544A-7EE6-4342-B048-85BDC9FD1C3A}</a:tableStyleId>
              </a:tblPr>
              <a:tblGrid>
                <a:gridCol w="1429514">
                  <a:extLst>
                    <a:ext uri="{9D8B030D-6E8A-4147-A177-3AD203B41FA5}">
                      <a16:colId xmlns:a16="http://schemas.microsoft.com/office/drawing/2014/main" val="20000"/>
                    </a:ext>
                  </a:extLst>
                </a:gridCol>
                <a:gridCol w="3384157">
                  <a:extLst>
                    <a:ext uri="{9D8B030D-6E8A-4147-A177-3AD203B41FA5}">
                      <a16:colId xmlns:a16="http://schemas.microsoft.com/office/drawing/2014/main" val="20001"/>
                    </a:ext>
                  </a:extLst>
                </a:gridCol>
                <a:gridCol w="1244228">
                  <a:extLst>
                    <a:ext uri="{9D8B030D-6E8A-4147-A177-3AD203B41FA5}">
                      <a16:colId xmlns:a16="http://schemas.microsoft.com/office/drawing/2014/main" val="20002"/>
                    </a:ext>
                  </a:extLst>
                </a:gridCol>
                <a:gridCol w="2295525">
                  <a:extLst>
                    <a:ext uri="{9D8B030D-6E8A-4147-A177-3AD203B41FA5}">
                      <a16:colId xmlns:a16="http://schemas.microsoft.com/office/drawing/2014/main" val="20003"/>
                    </a:ext>
                  </a:extLst>
                </a:gridCol>
              </a:tblGrid>
              <a:tr h="370840">
                <a:tc>
                  <a:txBody>
                    <a:bodyPr/>
                    <a:lstStyle/>
                    <a:p>
                      <a:r>
                        <a:rPr lang="en-AU" sz="1400" b="1" dirty="0">
                          <a:solidFill>
                            <a:schemeClr val="tx1"/>
                          </a:solidFill>
                        </a:rPr>
                        <a:t>Examine</a:t>
                      </a:r>
                    </a:p>
                  </a:txBody>
                  <a:tcPr/>
                </a:tc>
                <a:tc>
                  <a:txBody>
                    <a:bodyPr/>
                    <a:lstStyle/>
                    <a:p>
                      <a:r>
                        <a:rPr lang="en-AU" sz="1400" b="0" dirty="0">
                          <a:solidFill>
                            <a:schemeClr val="tx1"/>
                          </a:solidFill>
                        </a:rPr>
                        <a:t>Inspect something in detail and investigate</a:t>
                      </a:r>
                      <a:r>
                        <a:rPr lang="en-AU" sz="1400" b="0" baseline="0" dirty="0">
                          <a:solidFill>
                            <a:schemeClr val="tx1"/>
                          </a:solidFill>
                        </a:rPr>
                        <a:t> the implications</a:t>
                      </a:r>
                      <a:endParaRPr lang="en-AU" sz="1400" b="0" dirty="0">
                        <a:solidFill>
                          <a:schemeClr val="tx1"/>
                        </a:solidFill>
                      </a:endParaRPr>
                    </a:p>
                  </a:txBody>
                  <a:tcPr/>
                </a:tc>
                <a:tc>
                  <a:txBody>
                    <a:bodyPr/>
                    <a:lstStyle/>
                    <a:p>
                      <a:r>
                        <a:rPr lang="en-AU" sz="1400" b="1" dirty="0">
                          <a:solidFill>
                            <a:schemeClr val="tx1"/>
                          </a:solidFill>
                        </a:rPr>
                        <a:t>Explain</a:t>
                      </a:r>
                    </a:p>
                  </a:txBody>
                  <a:tcPr/>
                </a:tc>
                <a:tc>
                  <a:txBody>
                    <a:bodyPr/>
                    <a:lstStyle/>
                    <a:p>
                      <a:r>
                        <a:rPr lang="en-AU" sz="1400" b="0" dirty="0">
                          <a:solidFill>
                            <a:schemeClr val="tx1"/>
                          </a:solidFill>
                        </a:rPr>
                        <a:t>Analyse in order to show reasons,</a:t>
                      </a:r>
                      <a:r>
                        <a:rPr lang="en-AU" sz="1400" b="0" baseline="0" dirty="0">
                          <a:solidFill>
                            <a:schemeClr val="tx1"/>
                          </a:solidFill>
                        </a:rPr>
                        <a:t> causes and effects; clarify by the use of models and examples</a:t>
                      </a:r>
                      <a:endParaRPr lang="en-AU" sz="1400" b="0" dirty="0">
                        <a:solidFill>
                          <a:schemeClr val="tx1"/>
                        </a:solidFill>
                      </a:endParaRPr>
                    </a:p>
                  </a:txBody>
                  <a:tcPr/>
                </a:tc>
                <a:extLst>
                  <a:ext uri="{0D108BD9-81ED-4DB2-BD59-A6C34878D82A}">
                    <a16:rowId xmlns:a16="http://schemas.microsoft.com/office/drawing/2014/main" val="10000"/>
                  </a:ext>
                </a:extLst>
              </a:tr>
              <a:tr h="370840">
                <a:tc>
                  <a:txBody>
                    <a:bodyPr/>
                    <a:lstStyle/>
                    <a:p>
                      <a:r>
                        <a:rPr lang="en-AU" sz="1400" b="1" dirty="0"/>
                        <a:t>Illustrate</a:t>
                      </a:r>
                    </a:p>
                  </a:txBody>
                  <a:tcPr/>
                </a:tc>
                <a:tc>
                  <a:txBody>
                    <a:bodyPr/>
                    <a:lstStyle/>
                    <a:p>
                      <a:r>
                        <a:rPr lang="en-AU" sz="1400" dirty="0"/>
                        <a:t>Offer examples to show</a:t>
                      </a:r>
                      <a:r>
                        <a:rPr lang="en-AU" sz="1400" baseline="0" dirty="0"/>
                        <a:t> how or why something has happened; explain a concept by providing examples</a:t>
                      </a:r>
                      <a:endParaRPr lang="en-AU" sz="1400" dirty="0"/>
                    </a:p>
                  </a:txBody>
                  <a:tcPr/>
                </a:tc>
                <a:tc>
                  <a:txBody>
                    <a:bodyPr/>
                    <a:lstStyle/>
                    <a:p>
                      <a:r>
                        <a:rPr lang="en-AU" sz="1400" b="1" dirty="0"/>
                        <a:t>Identify</a:t>
                      </a:r>
                    </a:p>
                  </a:txBody>
                  <a:tcPr/>
                </a:tc>
                <a:tc>
                  <a:txBody>
                    <a:bodyPr/>
                    <a:lstStyle/>
                    <a:p>
                      <a:r>
                        <a:rPr lang="en-AU" sz="1400" dirty="0"/>
                        <a:t>Point out and describe</a:t>
                      </a:r>
                    </a:p>
                  </a:txBody>
                  <a:tcPr/>
                </a:tc>
                <a:extLst>
                  <a:ext uri="{0D108BD9-81ED-4DB2-BD59-A6C34878D82A}">
                    <a16:rowId xmlns:a16="http://schemas.microsoft.com/office/drawing/2014/main" val="10001"/>
                  </a:ext>
                </a:extLst>
              </a:tr>
              <a:tr h="370840">
                <a:tc>
                  <a:txBody>
                    <a:bodyPr/>
                    <a:lstStyle/>
                    <a:p>
                      <a:r>
                        <a:rPr lang="en-AU" sz="1400" b="1" dirty="0"/>
                        <a:t>Interpret</a:t>
                      </a:r>
                    </a:p>
                  </a:txBody>
                  <a:tcPr/>
                </a:tc>
                <a:tc>
                  <a:txBody>
                    <a:bodyPr/>
                    <a:lstStyle/>
                    <a:p>
                      <a:r>
                        <a:rPr lang="en-AU" sz="1400" dirty="0"/>
                        <a:t>Make clear the meaning of something and its</a:t>
                      </a:r>
                      <a:r>
                        <a:rPr lang="en-AU" sz="1400" baseline="0" dirty="0"/>
                        <a:t> interpretations</a:t>
                      </a:r>
                      <a:endParaRPr lang="en-AU" sz="1400" dirty="0"/>
                    </a:p>
                  </a:txBody>
                  <a:tcPr/>
                </a:tc>
                <a:tc>
                  <a:txBody>
                    <a:bodyPr/>
                    <a:lstStyle/>
                    <a:p>
                      <a:r>
                        <a:rPr lang="en-AU" sz="1400" b="1" dirty="0"/>
                        <a:t>Justify</a:t>
                      </a:r>
                    </a:p>
                  </a:txBody>
                  <a:tcPr/>
                </a:tc>
                <a:tc>
                  <a:txBody>
                    <a:bodyPr/>
                    <a:lstStyle/>
                    <a:p>
                      <a:r>
                        <a:rPr lang="en-AU" sz="1400" dirty="0"/>
                        <a:t>Give reasons as to why certain</a:t>
                      </a:r>
                      <a:r>
                        <a:rPr lang="en-AU" sz="1400" baseline="0" dirty="0"/>
                        <a:t> decisions should be made or certain conclusions reached</a:t>
                      </a:r>
                      <a:endParaRPr lang="en-AU" sz="1400" dirty="0"/>
                    </a:p>
                  </a:txBody>
                  <a:tcPr/>
                </a:tc>
                <a:extLst>
                  <a:ext uri="{0D108BD9-81ED-4DB2-BD59-A6C34878D82A}">
                    <a16:rowId xmlns:a16="http://schemas.microsoft.com/office/drawing/2014/main" val="10002"/>
                  </a:ext>
                </a:extLst>
              </a:tr>
              <a:tr h="370840">
                <a:tc>
                  <a:txBody>
                    <a:bodyPr/>
                    <a:lstStyle/>
                    <a:p>
                      <a:r>
                        <a:rPr lang="en-AU" sz="1400" b="1" dirty="0"/>
                        <a:t>Outline</a:t>
                      </a:r>
                    </a:p>
                  </a:txBody>
                  <a:tcPr/>
                </a:tc>
                <a:tc>
                  <a:txBody>
                    <a:bodyPr/>
                    <a:lstStyle/>
                    <a:p>
                      <a:r>
                        <a:rPr lang="en-AU" sz="1400" dirty="0"/>
                        <a:t>Go through and identify briefly the main features of something</a:t>
                      </a:r>
                    </a:p>
                  </a:txBody>
                  <a:tcPr/>
                </a:tc>
                <a:tc>
                  <a:txBody>
                    <a:bodyPr/>
                    <a:lstStyle/>
                    <a:p>
                      <a:r>
                        <a:rPr lang="en-AU" sz="1400" b="1" dirty="0"/>
                        <a:t>Prove</a:t>
                      </a:r>
                    </a:p>
                  </a:txBody>
                  <a:tcPr/>
                </a:tc>
                <a:tc>
                  <a:txBody>
                    <a:bodyPr/>
                    <a:lstStyle/>
                    <a:p>
                      <a:r>
                        <a:rPr lang="en-AU" sz="1400" dirty="0"/>
                        <a:t>Show by logical argument</a:t>
                      </a:r>
                    </a:p>
                  </a:txBody>
                  <a:tcPr/>
                </a:tc>
                <a:extLst>
                  <a:ext uri="{0D108BD9-81ED-4DB2-BD59-A6C34878D82A}">
                    <a16:rowId xmlns:a16="http://schemas.microsoft.com/office/drawing/2014/main" val="10003"/>
                  </a:ext>
                </a:extLst>
              </a:tr>
              <a:tr h="370840">
                <a:tc>
                  <a:txBody>
                    <a:bodyPr/>
                    <a:lstStyle/>
                    <a:p>
                      <a:r>
                        <a:rPr lang="en-AU" sz="1400" b="1" dirty="0"/>
                        <a:t>Review </a:t>
                      </a:r>
                    </a:p>
                  </a:txBody>
                  <a:tcPr/>
                </a:tc>
                <a:tc>
                  <a:txBody>
                    <a:bodyPr/>
                    <a:lstStyle/>
                    <a:p>
                      <a:r>
                        <a:rPr lang="en-AU" sz="1400" dirty="0"/>
                        <a:t>Re-examine, analyse and comment briefly on the major</a:t>
                      </a:r>
                      <a:r>
                        <a:rPr lang="en-AU" sz="1400" baseline="0" dirty="0"/>
                        <a:t> points</a:t>
                      </a:r>
                      <a:endParaRPr lang="en-AU" sz="1400" dirty="0"/>
                    </a:p>
                  </a:txBody>
                  <a:tcPr/>
                </a:tc>
                <a:tc>
                  <a:txBody>
                    <a:bodyPr/>
                    <a:lstStyle/>
                    <a:p>
                      <a:r>
                        <a:rPr lang="en-AU" sz="1400" b="1" dirty="0"/>
                        <a:t>Summarise</a:t>
                      </a:r>
                    </a:p>
                  </a:txBody>
                  <a:tcPr/>
                </a:tc>
                <a:tc>
                  <a:txBody>
                    <a:bodyPr/>
                    <a:lstStyle/>
                    <a:p>
                      <a:r>
                        <a:rPr lang="en-AU" sz="1400" dirty="0"/>
                        <a:t>Give the main points of detailed information</a:t>
                      </a:r>
                    </a:p>
                  </a:txBody>
                  <a:tcPr/>
                </a:tc>
                <a:extLst>
                  <a:ext uri="{0D108BD9-81ED-4DB2-BD59-A6C34878D82A}">
                    <a16:rowId xmlns:a16="http://schemas.microsoft.com/office/drawing/2014/main" val="10004"/>
                  </a:ext>
                </a:extLst>
              </a:tr>
            </a:tbl>
          </a:graphicData>
        </a:graphic>
      </p:graphicFrame>
    </p:spTree>
    <p:custDataLst>
      <p:tags r:id="rId1"/>
    </p:custDataLst>
    <p:extLst>
      <p:ext uri="{BB962C8B-B14F-4D97-AF65-F5344CB8AC3E}">
        <p14:creationId xmlns:p14="http://schemas.microsoft.com/office/powerpoint/2010/main" val="166134528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09575" y="457200"/>
            <a:ext cx="8258175" cy="647700"/>
          </a:xfrm>
        </p:spPr>
        <p:txBody>
          <a:bodyPr/>
          <a:lstStyle/>
          <a:p>
            <a:r>
              <a:rPr lang="en-AU" dirty="0"/>
              <a:t>Reporting verbs</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6</a:t>
            </a:fld>
            <a:endParaRPr lang="en-AU" altLang="en-US" sz="1200" dirty="0">
              <a:solidFill>
                <a:srgbClr val="898989"/>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2523185085"/>
              </p:ext>
            </p:extLst>
          </p:nvPr>
        </p:nvGraphicFramePr>
        <p:xfrm>
          <a:off x="561972" y="1196977"/>
          <a:ext cx="8115303" cy="3759325"/>
        </p:xfrm>
        <a:graphic>
          <a:graphicData uri="http://schemas.openxmlformats.org/drawingml/2006/table">
            <a:tbl>
              <a:tblPr firstRow="1" bandRow="1">
                <a:tableStyleId>{5C22544A-7EE6-4342-B048-85BDC9FD1C3A}</a:tableStyleId>
              </a:tblPr>
              <a:tblGrid>
                <a:gridCol w="2159643">
                  <a:extLst>
                    <a:ext uri="{9D8B030D-6E8A-4147-A177-3AD203B41FA5}">
                      <a16:colId xmlns:a16="http://schemas.microsoft.com/office/drawing/2014/main" val="20000"/>
                    </a:ext>
                  </a:extLst>
                </a:gridCol>
                <a:gridCol w="545458">
                  <a:extLst>
                    <a:ext uri="{9D8B030D-6E8A-4147-A177-3AD203B41FA5}">
                      <a16:colId xmlns:a16="http://schemas.microsoft.com/office/drawing/2014/main" val="20001"/>
                    </a:ext>
                  </a:extLst>
                </a:gridCol>
                <a:gridCol w="2165985">
                  <a:extLst>
                    <a:ext uri="{9D8B030D-6E8A-4147-A177-3AD203B41FA5}">
                      <a16:colId xmlns:a16="http://schemas.microsoft.com/office/drawing/2014/main" val="20002"/>
                    </a:ext>
                  </a:extLst>
                </a:gridCol>
                <a:gridCol w="539116">
                  <a:extLst>
                    <a:ext uri="{9D8B030D-6E8A-4147-A177-3AD203B41FA5}">
                      <a16:colId xmlns:a16="http://schemas.microsoft.com/office/drawing/2014/main" val="20003"/>
                    </a:ext>
                  </a:extLst>
                </a:gridCol>
                <a:gridCol w="2067674">
                  <a:extLst>
                    <a:ext uri="{9D8B030D-6E8A-4147-A177-3AD203B41FA5}">
                      <a16:colId xmlns:a16="http://schemas.microsoft.com/office/drawing/2014/main" val="20004"/>
                    </a:ext>
                  </a:extLst>
                </a:gridCol>
                <a:gridCol w="637427">
                  <a:extLst>
                    <a:ext uri="{9D8B030D-6E8A-4147-A177-3AD203B41FA5}">
                      <a16:colId xmlns:a16="http://schemas.microsoft.com/office/drawing/2014/main" val="20005"/>
                    </a:ext>
                  </a:extLst>
                </a:gridCol>
              </a:tblGrid>
              <a:tr h="346343">
                <a:tc>
                  <a:txBody>
                    <a:bodyPr/>
                    <a:lstStyle/>
                    <a:p>
                      <a:r>
                        <a:rPr lang="en-AU" sz="1600" b="0" dirty="0">
                          <a:solidFill>
                            <a:schemeClr val="tx1"/>
                          </a:solidFill>
                        </a:rPr>
                        <a:t>according to</a:t>
                      </a:r>
                    </a:p>
                  </a:txBody>
                  <a:tcPr/>
                </a:tc>
                <a:tc>
                  <a:txBody>
                    <a:bodyPr/>
                    <a:lstStyle/>
                    <a:p>
                      <a:r>
                        <a:rPr lang="en-AU" sz="1600" b="0" dirty="0">
                          <a:solidFill>
                            <a:schemeClr val="tx1"/>
                          </a:solidFill>
                        </a:rPr>
                        <a:t>W</a:t>
                      </a:r>
                    </a:p>
                  </a:txBody>
                  <a:tcPr>
                    <a:solidFill>
                      <a:srgbClr val="F4DEFE"/>
                    </a:solidFill>
                  </a:tcPr>
                </a:tc>
                <a:tc>
                  <a:txBody>
                    <a:bodyPr/>
                    <a:lstStyle/>
                    <a:p>
                      <a:r>
                        <a:rPr lang="en-AU" sz="1600" b="0" dirty="0">
                          <a:solidFill>
                            <a:schemeClr val="tx1"/>
                          </a:solidFill>
                        </a:rPr>
                        <a:t>clarifies</a:t>
                      </a:r>
                    </a:p>
                  </a:txBody>
                  <a:tcPr/>
                </a:tc>
                <a:tc>
                  <a:txBody>
                    <a:bodyPr/>
                    <a:lstStyle/>
                    <a:p>
                      <a:r>
                        <a:rPr lang="en-AU" sz="1600" b="0" dirty="0">
                          <a:solidFill>
                            <a:schemeClr val="tx1"/>
                          </a:solidFill>
                        </a:rPr>
                        <a:t>N</a:t>
                      </a:r>
                    </a:p>
                  </a:txBody>
                  <a:tcPr>
                    <a:solidFill>
                      <a:srgbClr val="E4D0B6"/>
                    </a:solidFill>
                  </a:tcPr>
                </a:tc>
                <a:tc>
                  <a:txBody>
                    <a:bodyPr/>
                    <a:lstStyle/>
                    <a:p>
                      <a:r>
                        <a:rPr lang="en-AU" sz="1600" b="0" dirty="0">
                          <a:solidFill>
                            <a:schemeClr val="tx1"/>
                          </a:solidFill>
                        </a:rPr>
                        <a:t>points out</a:t>
                      </a:r>
                    </a:p>
                  </a:txBody>
                  <a:tcPr/>
                </a:tc>
                <a:tc>
                  <a:txBody>
                    <a:bodyPr/>
                    <a:lstStyle/>
                    <a:p>
                      <a:r>
                        <a:rPr lang="en-AU" b="0" dirty="0">
                          <a:solidFill>
                            <a:schemeClr val="tx1"/>
                          </a:solidFill>
                        </a:rPr>
                        <a:t>W</a:t>
                      </a:r>
                    </a:p>
                  </a:txBody>
                  <a:tcPr>
                    <a:solidFill>
                      <a:srgbClr val="F4DEFE"/>
                    </a:solidFill>
                  </a:tcPr>
                </a:tc>
                <a:extLst>
                  <a:ext uri="{0D108BD9-81ED-4DB2-BD59-A6C34878D82A}">
                    <a16:rowId xmlns:a16="http://schemas.microsoft.com/office/drawing/2014/main" val="10000"/>
                  </a:ext>
                </a:extLst>
              </a:tr>
              <a:tr h="346343">
                <a:tc>
                  <a:txBody>
                    <a:bodyPr/>
                    <a:lstStyle/>
                    <a:p>
                      <a:r>
                        <a:rPr lang="en-AU" sz="1600" dirty="0"/>
                        <a:t>adds</a:t>
                      </a:r>
                    </a:p>
                  </a:txBody>
                  <a:tcPr/>
                </a:tc>
                <a:tc>
                  <a:txBody>
                    <a:bodyPr/>
                    <a:lstStyle/>
                    <a:p>
                      <a:r>
                        <a:rPr lang="en-AU" sz="1600" dirty="0"/>
                        <a:t>N</a:t>
                      </a:r>
                    </a:p>
                  </a:txBody>
                  <a:tcPr>
                    <a:solidFill>
                      <a:srgbClr val="E4D0B6"/>
                    </a:solidFill>
                  </a:tcPr>
                </a:tc>
                <a:tc>
                  <a:txBody>
                    <a:bodyPr/>
                    <a:lstStyle/>
                    <a:p>
                      <a:r>
                        <a:rPr lang="en-AU" sz="1600" dirty="0"/>
                        <a:t>comments</a:t>
                      </a:r>
                    </a:p>
                  </a:txBody>
                  <a:tcPr/>
                </a:tc>
                <a:tc>
                  <a:txBody>
                    <a:bodyPr/>
                    <a:lstStyle/>
                    <a:p>
                      <a:r>
                        <a:rPr lang="en-AU" sz="1600" dirty="0"/>
                        <a:t>N</a:t>
                      </a:r>
                    </a:p>
                  </a:txBody>
                  <a:tcPr>
                    <a:solidFill>
                      <a:srgbClr val="E4D0B6"/>
                    </a:solidFill>
                  </a:tcPr>
                </a:tc>
                <a:tc>
                  <a:txBody>
                    <a:bodyPr/>
                    <a:lstStyle/>
                    <a:p>
                      <a:r>
                        <a:rPr lang="en-AU" sz="1600" dirty="0"/>
                        <a:t>predicts</a:t>
                      </a:r>
                    </a:p>
                  </a:txBody>
                  <a:tcPr/>
                </a:tc>
                <a:tc>
                  <a:txBody>
                    <a:bodyPr/>
                    <a:lstStyle/>
                    <a:p>
                      <a:r>
                        <a:rPr lang="en-AU" dirty="0"/>
                        <a:t>N</a:t>
                      </a:r>
                    </a:p>
                  </a:txBody>
                  <a:tcPr>
                    <a:solidFill>
                      <a:srgbClr val="E4D0B6"/>
                    </a:solidFill>
                  </a:tcPr>
                </a:tc>
                <a:extLst>
                  <a:ext uri="{0D108BD9-81ED-4DB2-BD59-A6C34878D82A}">
                    <a16:rowId xmlns:a16="http://schemas.microsoft.com/office/drawing/2014/main" val="10001"/>
                  </a:ext>
                </a:extLst>
              </a:tr>
              <a:tr h="346343">
                <a:tc>
                  <a:txBody>
                    <a:bodyPr/>
                    <a:lstStyle/>
                    <a:p>
                      <a:r>
                        <a:rPr lang="en-AU" sz="1600" dirty="0"/>
                        <a:t>affirms</a:t>
                      </a:r>
                    </a:p>
                  </a:txBody>
                  <a:tcPr/>
                </a:tc>
                <a:tc>
                  <a:txBody>
                    <a:bodyPr/>
                    <a:lstStyle/>
                    <a:p>
                      <a:r>
                        <a:rPr lang="en-AU" sz="1600" dirty="0"/>
                        <a:t>N</a:t>
                      </a:r>
                    </a:p>
                  </a:txBody>
                  <a:tcPr>
                    <a:solidFill>
                      <a:srgbClr val="E4D0B6"/>
                    </a:solidFill>
                  </a:tcPr>
                </a:tc>
                <a:tc>
                  <a:txBody>
                    <a:bodyPr/>
                    <a:lstStyle/>
                    <a:p>
                      <a:r>
                        <a:rPr lang="en-AU" sz="1600" b="0" dirty="0">
                          <a:solidFill>
                            <a:schemeClr val="tx1"/>
                          </a:solidFill>
                        </a:rPr>
                        <a:t>concludes</a:t>
                      </a:r>
                    </a:p>
                  </a:txBody>
                  <a:tcPr/>
                </a:tc>
                <a:tc>
                  <a:txBody>
                    <a:bodyPr/>
                    <a:lstStyle/>
                    <a:p>
                      <a:r>
                        <a:rPr lang="en-AU" sz="1600" dirty="0"/>
                        <a:t>N</a:t>
                      </a:r>
                    </a:p>
                  </a:txBody>
                  <a:tcPr>
                    <a:solidFill>
                      <a:srgbClr val="E4D0B6"/>
                    </a:solidFill>
                  </a:tcPr>
                </a:tc>
                <a:tc>
                  <a:txBody>
                    <a:bodyPr/>
                    <a:lstStyle/>
                    <a:p>
                      <a:r>
                        <a:rPr lang="en-AU" sz="1600" dirty="0"/>
                        <a:t>presents</a:t>
                      </a:r>
                    </a:p>
                  </a:txBody>
                  <a:tcPr/>
                </a:tc>
                <a:tc>
                  <a:txBody>
                    <a:bodyPr/>
                    <a:lstStyle/>
                    <a:p>
                      <a:r>
                        <a:rPr lang="en-AU" dirty="0"/>
                        <a:t>W</a:t>
                      </a:r>
                    </a:p>
                  </a:txBody>
                  <a:tcPr>
                    <a:solidFill>
                      <a:srgbClr val="F4DEFE"/>
                    </a:solidFill>
                  </a:tcPr>
                </a:tc>
                <a:extLst>
                  <a:ext uri="{0D108BD9-81ED-4DB2-BD59-A6C34878D82A}">
                    <a16:rowId xmlns:a16="http://schemas.microsoft.com/office/drawing/2014/main" val="10002"/>
                  </a:ext>
                </a:extLst>
              </a:tr>
              <a:tr h="346343">
                <a:tc>
                  <a:txBody>
                    <a:bodyPr/>
                    <a:lstStyle/>
                    <a:p>
                      <a:r>
                        <a:rPr lang="en-AU" sz="1600" dirty="0"/>
                        <a:t>agrees</a:t>
                      </a:r>
                    </a:p>
                  </a:txBody>
                  <a:tcPr/>
                </a:tc>
                <a:tc>
                  <a:txBody>
                    <a:bodyPr/>
                    <a:lstStyle/>
                    <a:p>
                      <a:r>
                        <a:rPr lang="en-AU" sz="1600" dirty="0"/>
                        <a:t>N</a:t>
                      </a:r>
                    </a:p>
                  </a:txBody>
                  <a:tcPr>
                    <a:solidFill>
                      <a:srgbClr val="E4D0B6"/>
                    </a:solidFill>
                  </a:tcPr>
                </a:tc>
                <a:tc>
                  <a:txBody>
                    <a:bodyPr/>
                    <a:lstStyle/>
                    <a:p>
                      <a:r>
                        <a:rPr lang="en-AU" sz="1600" dirty="0"/>
                        <a:t>concurs</a:t>
                      </a:r>
                    </a:p>
                  </a:txBody>
                  <a:tcPr/>
                </a:tc>
                <a:tc>
                  <a:txBody>
                    <a:bodyPr/>
                    <a:lstStyle/>
                    <a:p>
                      <a:r>
                        <a:rPr lang="en-AU" sz="1600" dirty="0"/>
                        <a:t>N</a:t>
                      </a:r>
                    </a:p>
                  </a:txBody>
                  <a:tcPr>
                    <a:solidFill>
                      <a:srgbClr val="E4D0B6"/>
                    </a:solidFill>
                  </a:tcPr>
                </a:tc>
                <a:tc>
                  <a:txBody>
                    <a:bodyPr/>
                    <a:lstStyle/>
                    <a:p>
                      <a:r>
                        <a:rPr lang="en-AU" sz="1600" dirty="0"/>
                        <a:t>proposes</a:t>
                      </a:r>
                    </a:p>
                  </a:txBody>
                  <a:tcPr/>
                </a:tc>
                <a:tc>
                  <a:txBody>
                    <a:bodyPr/>
                    <a:lstStyle/>
                    <a:p>
                      <a:r>
                        <a:rPr lang="en-AU" dirty="0"/>
                        <a:t>N</a:t>
                      </a:r>
                    </a:p>
                  </a:txBody>
                  <a:tcPr>
                    <a:solidFill>
                      <a:srgbClr val="E4D0B6"/>
                    </a:solidFill>
                  </a:tcPr>
                </a:tc>
                <a:extLst>
                  <a:ext uri="{0D108BD9-81ED-4DB2-BD59-A6C34878D82A}">
                    <a16:rowId xmlns:a16="http://schemas.microsoft.com/office/drawing/2014/main" val="10003"/>
                  </a:ext>
                </a:extLst>
              </a:tr>
              <a:tr h="346343">
                <a:tc>
                  <a:txBody>
                    <a:bodyPr/>
                    <a:lstStyle/>
                    <a:p>
                      <a:r>
                        <a:rPr lang="en-AU" sz="1600" dirty="0"/>
                        <a:t>analyses</a:t>
                      </a:r>
                    </a:p>
                  </a:txBody>
                  <a:tcPr/>
                </a:tc>
                <a:tc>
                  <a:txBody>
                    <a:bodyPr/>
                    <a:lstStyle/>
                    <a:p>
                      <a:r>
                        <a:rPr lang="en-AU" sz="1600" dirty="0"/>
                        <a:t>S</a:t>
                      </a:r>
                    </a:p>
                  </a:txBody>
                  <a:tcPr>
                    <a:solidFill>
                      <a:srgbClr val="CCCCFC"/>
                    </a:solidFill>
                  </a:tcPr>
                </a:tc>
                <a:tc>
                  <a:txBody>
                    <a:bodyPr/>
                    <a:lstStyle/>
                    <a:p>
                      <a:r>
                        <a:rPr lang="en-AU" sz="1600" dirty="0"/>
                        <a:t>considers</a:t>
                      </a:r>
                    </a:p>
                  </a:txBody>
                  <a:tcPr/>
                </a:tc>
                <a:tc>
                  <a:txBody>
                    <a:bodyPr/>
                    <a:lstStyle/>
                    <a:p>
                      <a:r>
                        <a:rPr lang="en-AU" sz="1600" dirty="0"/>
                        <a:t>N</a:t>
                      </a:r>
                    </a:p>
                  </a:txBody>
                  <a:tcPr>
                    <a:solidFill>
                      <a:srgbClr val="E4D0B6"/>
                    </a:solidFill>
                  </a:tcPr>
                </a:tc>
                <a:tc>
                  <a:txBody>
                    <a:bodyPr/>
                    <a:lstStyle/>
                    <a:p>
                      <a:r>
                        <a:rPr lang="en-AU" sz="1600" dirty="0"/>
                        <a:t>proves</a:t>
                      </a:r>
                    </a:p>
                  </a:txBody>
                  <a:tcPr/>
                </a:tc>
                <a:tc>
                  <a:txBody>
                    <a:bodyPr/>
                    <a:lstStyle/>
                    <a:p>
                      <a:r>
                        <a:rPr lang="en-AU" dirty="0"/>
                        <a:t>N</a:t>
                      </a:r>
                    </a:p>
                  </a:txBody>
                  <a:tcPr>
                    <a:solidFill>
                      <a:srgbClr val="E4D0B6"/>
                    </a:solidFill>
                  </a:tcPr>
                </a:tc>
                <a:extLst>
                  <a:ext uri="{0D108BD9-81ED-4DB2-BD59-A6C34878D82A}">
                    <a16:rowId xmlns:a16="http://schemas.microsoft.com/office/drawing/2014/main" val="10004"/>
                  </a:ext>
                </a:extLst>
              </a:tr>
              <a:tr h="346343">
                <a:tc>
                  <a:txBody>
                    <a:bodyPr/>
                    <a:lstStyle/>
                    <a:p>
                      <a:r>
                        <a:rPr lang="en-AU" sz="1600" dirty="0"/>
                        <a:t>argues</a:t>
                      </a:r>
                    </a:p>
                  </a:txBody>
                  <a:tcPr/>
                </a:tc>
                <a:tc>
                  <a:txBody>
                    <a:bodyPr/>
                    <a:lstStyle/>
                    <a:p>
                      <a:r>
                        <a:rPr lang="en-AU" sz="1600" dirty="0"/>
                        <a:t>S</a:t>
                      </a:r>
                    </a:p>
                  </a:txBody>
                  <a:tcPr>
                    <a:solidFill>
                      <a:srgbClr val="CCCCFC"/>
                    </a:solidFill>
                  </a:tcPr>
                </a:tc>
                <a:tc>
                  <a:txBody>
                    <a:bodyPr/>
                    <a:lstStyle/>
                    <a:p>
                      <a:r>
                        <a:rPr lang="en-AU" sz="1600" dirty="0"/>
                        <a:t>insists</a:t>
                      </a:r>
                    </a:p>
                  </a:txBody>
                  <a:tcPr/>
                </a:tc>
                <a:tc>
                  <a:txBody>
                    <a:bodyPr/>
                    <a:lstStyle/>
                    <a:p>
                      <a:r>
                        <a:rPr lang="en-AU" sz="1600" dirty="0"/>
                        <a:t>S</a:t>
                      </a:r>
                    </a:p>
                  </a:txBody>
                  <a:tcPr>
                    <a:solidFill>
                      <a:srgbClr val="CCCCFC"/>
                    </a:solidFill>
                  </a:tcPr>
                </a:tc>
                <a:tc>
                  <a:txBody>
                    <a:bodyPr/>
                    <a:lstStyle/>
                    <a:p>
                      <a:r>
                        <a:rPr lang="en-AU" sz="1600" dirty="0"/>
                        <a:t>questions</a:t>
                      </a:r>
                    </a:p>
                  </a:txBody>
                  <a:tcPr/>
                </a:tc>
                <a:tc>
                  <a:txBody>
                    <a:bodyPr/>
                    <a:lstStyle/>
                    <a:p>
                      <a:r>
                        <a:rPr lang="en-AU" dirty="0"/>
                        <a:t>S</a:t>
                      </a:r>
                    </a:p>
                  </a:txBody>
                  <a:tcPr>
                    <a:solidFill>
                      <a:srgbClr val="CCCCFC"/>
                    </a:solidFill>
                  </a:tcPr>
                </a:tc>
                <a:extLst>
                  <a:ext uri="{0D108BD9-81ED-4DB2-BD59-A6C34878D82A}">
                    <a16:rowId xmlns:a16="http://schemas.microsoft.com/office/drawing/2014/main" val="10005"/>
                  </a:ext>
                </a:extLst>
              </a:tr>
              <a:tr h="346343">
                <a:tc>
                  <a:txBody>
                    <a:bodyPr/>
                    <a:lstStyle/>
                    <a:p>
                      <a:r>
                        <a:rPr lang="en-AU" sz="1600" dirty="0"/>
                        <a:t>asserts</a:t>
                      </a:r>
                    </a:p>
                  </a:txBody>
                  <a:tcPr/>
                </a:tc>
                <a:tc>
                  <a:txBody>
                    <a:bodyPr/>
                    <a:lstStyle/>
                    <a:p>
                      <a:r>
                        <a:rPr lang="en-AU" sz="1600" dirty="0"/>
                        <a:t>S</a:t>
                      </a:r>
                    </a:p>
                  </a:txBody>
                  <a:tcPr>
                    <a:solidFill>
                      <a:srgbClr val="CCCCFC"/>
                    </a:solidFill>
                  </a:tcPr>
                </a:tc>
                <a:tc>
                  <a:txBody>
                    <a:bodyPr/>
                    <a:lstStyle/>
                    <a:p>
                      <a:r>
                        <a:rPr lang="en-AU" sz="1600" dirty="0"/>
                        <a:t>maintains</a:t>
                      </a:r>
                    </a:p>
                  </a:txBody>
                  <a:tcPr/>
                </a:tc>
                <a:tc>
                  <a:txBody>
                    <a:bodyPr/>
                    <a:lstStyle/>
                    <a:p>
                      <a:r>
                        <a:rPr lang="en-AU" sz="1600" dirty="0"/>
                        <a:t>N</a:t>
                      </a:r>
                    </a:p>
                  </a:txBody>
                  <a:tcPr>
                    <a:solidFill>
                      <a:srgbClr val="E4D0B6"/>
                    </a:solidFill>
                  </a:tcPr>
                </a:tc>
                <a:tc>
                  <a:txBody>
                    <a:bodyPr/>
                    <a:lstStyle/>
                    <a:p>
                      <a:r>
                        <a:rPr lang="en-AU" sz="1600" dirty="0"/>
                        <a:t>recommends</a:t>
                      </a:r>
                    </a:p>
                  </a:txBody>
                  <a:tcPr/>
                </a:tc>
                <a:tc>
                  <a:txBody>
                    <a:bodyPr/>
                    <a:lstStyle/>
                    <a:p>
                      <a:r>
                        <a:rPr lang="en-AU" dirty="0"/>
                        <a:t>N</a:t>
                      </a:r>
                    </a:p>
                  </a:txBody>
                  <a:tcPr>
                    <a:solidFill>
                      <a:srgbClr val="E4D0B6"/>
                    </a:solidFill>
                  </a:tcPr>
                </a:tc>
                <a:extLst>
                  <a:ext uri="{0D108BD9-81ED-4DB2-BD59-A6C34878D82A}">
                    <a16:rowId xmlns:a16="http://schemas.microsoft.com/office/drawing/2014/main" val="10006"/>
                  </a:ext>
                </a:extLst>
              </a:tr>
              <a:tr h="346343">
                <a:tc>
                  <a:txBody>
                    <a:bodyPr/>
                    <a:lstStyle/>
                    <a:p>
                      <a:r>
                        <a:rPr lang="en-AU" sz="1600" dirty="0"/>
                        <a:t>believes</a:t>
                      </a:r>
                    </a:p>
                  </a:txBody>
                  <a:tcPr/>
                </a:tc>
                <a:tc>
                  <a:txBody>
                    <a:bodyPr/>
                    <a:lstStyle/>
                    <a:p>
                      <a:r>
                        <a:rPr lang="en-AU" sz="1600" dirty="0"/>
                        <a:t>N</a:t>
                      </a:r>
                    </a:p>
                  </a:txBody>
                  <a:tcPr>
                    <a:solidFill>
                      <a:srgbClr val="E4D0B6"/>
                    </a:solidFill>
                  </a:tcPr>
                </a:tc>
                <a:tc>
                  <a:txBody>
                    <a:bodyPr/>
                    <a:lstStyle/>
                    <a:p>
                      <a:r>
                        <a:rPr lang="en-AU" sz="1600" dirty="0"/>
                        <a:t>mentions </a:t>
                      </a:r>
                    </a:p>
                  </a:txBody>
                  <a:tcPr/>
                </a:tc>
                <a:tc>
                  <a:txBody>
                    <a:bodyPr/>
                    <a:lstStyle/>
                    <a:p>
                      <a:r>
                        <a:rPr lang="en-AU" sz="1600" b="0" dirty="0">
                          <a:solidFill>
                            <a:schemeClr val="tx1"/>
                          </a:solidFill>
                        </a:rPr>
                        <a:t>W</a:t>
                      </a:r>
                    </a:p>
                  </a:txBody>
                  <a:tcPr>
                    <a:solidFill>
                      <a:srgbClr val="F4DEFE"/>
                    </a:solidFill>
                  </a:tcPr>
                </a:tc>
                <a:tc>
                  <a:txBody>
                    <a:bodyPr/>
                    <a:lstStyle/>
                    <a:p>
                      <a:r>
                        <a:rPr lang="en-AU" sz="1600" dirty="0"/>
                        <a:t>refers to</a:t>
                      </a:r>
                    </a:p>
                  </a:txBody>
                  <a:tcPr/>
                </a:tc>
                <a:tc>
                  <a:txBody>
                    <a:bodyPr/>
                    <a:lstStyle/>
                    <a:p>
                      <a:r>
                        <a:rPr lang="en-AU" dirty="0"/>
                        <a:t>W</a:t>
                      </a:r>
                    </a:p>
                  </a:txBody>
                  <a:tcPr>
                    <a:solidFill>
                      <a:srgbClr val="F4DEFE"/>
                    </a:solidFill>
                  </a:tcPr>
                </a:tc>
                <a:extLst>
                  <a:ext uri="{0D108BD9-81ED-4DB2-BD59-A6C34878D82A}">
                    <a16:rowId xmlns:a16="http://schemas.microsoft.com/office/drawing/2014/main" val="10007"/>
                  </a:ext>
                </a:extLst>
              </a:tr>
              <a:tr h="346343">
                <a:tc>
                  <a:txBody>
                    <a:bodyPr/>
                    <a:lstStyle/>
                    <a:p>
                      <a:r>
                        <a:rPr lang="en-AU" sz="1600" dirty="0"/>
                        <a:t>challenges</a:t>
                      </a:r>
                    </a:p>
                  </a:txBody>
                  <a:tcPr/>
                </a:tc>
                <a:tc>
                  <a:txBody>
                    <a:bodyPr/>
                    <a:lstStyle/>
                    <a:p>
                      <a:r>
                        <a:rPr lang="en-AU" sz="1600" dirty="0"/>
                        <a:t>S</a:t>
                      </a:r>
                    </a:p>
                  </a:txBody>
                  <a:tcPr>
                    <a:solidFill>
                      <a:srgbClr val="CCCCFC"/>
                    </a:solidFill>
                  </a:tcPr>
                </a:tc>
                <a:tc>
                  <a:txBody>
                    <a:bodyPr/>
                    <a:lstStyle/>
                    <a:p>
                      <a:r>
                        <a:rPr lang="en-AU" sz="1600" dirty="0"/>
                        <a:t>notes</a:t>
                      </a:r>
                    </a:p>
                  </a:txBody>
                  <a:tcPr/>
                </a:tc>
                <a:tc>
                  <a:txBody>
                    <a:bodyPr/>
                    <a:lstStyle/>
                    <a:p>
                      <a:r>
                        <a:rPr lang="en-AU" sz="1600" b="0" dirty="0">
                          <a:solidFill>
                            <a:schemeClr val="tx1"/>
                          </a:solidFill>
                        </a:rPr>
                        <a:t>W</a:t>
                      </a:r>
                    </a:p>
                  </a:txBody>
                  <a:tcPr>
                    <a:solidFill>
                      <a:srgbClr val="F4DEFE"/>
                    </a:solidFill>
                  </a:tcPr>
                </a:tc>
                <a:tc>
                  <a:txBody>
                    <a:bodyPr/>
                    <a:lstStyle/>
                    <a:p>
                      <a:r>
                        <a:rPr lang="en-AU" sz="1600" dirty="0"/>
                        <a:t>refutes</a:t>
                      </a:r>
                    </a:p>
                  </a:txBody>
                  <a:tcPr/>
                </a:tc>
                <a:tc>
                  <a:txBody>
                    <a:bodyPr/>
                    <a:lstStyle/>
                    <a:p>
                      <a:r>
                        <a:rPr lang="en-AU" dirty="0"/>
                        <a:t>S</a:t>
                      </a:r>
                    </a:p>
                  </a:txBody>
                  <a:tcPr>
                    <a:solidFill>
                      <a:srgbClr val="CCCCFC"/>
                    </a:solidFill>
                  </a:tcPr>
                </a:tc>
                <a:extLst>
                  <a:ext uri="{0D108BD9-81ED-4DB2-BD59-A6C34878D82A}">
                    <a16:rowId xmlns:a16="http://schemas.microsoft.com/office/drawing/2014/main" val="10008"/>
                  </a:ext>
                </a:extLst>
              </a:tr>
              <a:tr h="467485">
                <a:tc>
                  <a:txBody>
                    <a:bodyPr/>
                    <a:lstStyle/>
                    <a:p>
                      <a:r>
                        <a:rPr lang="en-AU" sz="1600" dirty="0"/>
                        <a:t>claims</a:t>
                      </a:r>
                    </a:p>
                  </a:txBody>
                  <a:tcPr/>
                </a:tc>
                <a:tc>
                  <a:txBody>
                    <a:bodyPr/>
                    <a:lstStyle/>
                    <a:p>
                      <a:r>
                        <a:rPr lang="en-AU" sz="1600" dirty="0"/>
                        <a:t>S</a:t>
                      </a:r>
                    </a:p>
                  </a:txBody>
                  <a:tcPr>
                    <a:solidFill>
                      <a:srgbClr val="CCCCFC"/>
                    </a:solidFill>
                  </a:tcPr>
                </a:tc>
                <a:tc>
                  <a:txBody>
                    <a:bodyPr/>
                    <a:lstStyle/>
                    <a:p>
                      <a:r>
                        <a:rPr lang="en-AU" sz="1600" dirty="0"/>
                        <a:t>outlines</a:t>
                      </a:r>
                    </a:p>
                  </a:txBody>
                  <a:tcPr/>
                </a:tc>
                <a:tc>
                  <a:txBody>
                    <a:bodyPr/>
                    <a:lstStyle/>
                    <a:p>
                      <a:r>
                        <a:rPr lang="en-AU" sz="1600" b="0" dirty="0">
                          <a:solidFill>
                            <a:schemeClr val="tx1"/>
                          </a:solidFill>
                        </a:rPr>
                        <a:t>W</a:t>
                      </a:r>
                    </a:p>
                  </a:txBody>
                  <a:tcPr>
                    <a:solidFill>
                      <a:srgbClr val="F4DEFE"/>
                    </a:solidFill>
                  </a:tcPr>
                </a:tc>
                <a:tc>
                  <a:txBody>
                    <a:bodyPr/>
                    <a:lstStyle/>
                    <a:p>
                      <a:endParaRPr lang="en-AU" sz="1600" dirty="0"/>
                    </a:p>
                  </a:txBody>
                  <a:tcPr/>
                </a:tc>
                <a:tc>
                  <a:txBody>
                    <a:bodyPr/>
                    <a:lstStyle/>
                    <a:p>
                      <a:endParaRPr lang="en-AU" dirty="0"/>
                    </a:p>
                  </a:txBody>
                  <a:tcPr/>
                </a:tc>
                <a:extLst>
                  <a:ext uri="{0D108BD9-81ED-4DB2-BD59-A6C34878D82A}">
                    <a16:rowId xmlns:a16="http://schemas.microsoft.com/office/drawing/2014/main" val="10009"/>
                  </a:ext>
                </a:extLst>
              </a:tr>
            </a:tbl>
          </a:graphicData>
        </a:graphic>
      </p:graphicFrame>
      <p:sp>
        <p:nvSpPr>
          <p:cNvPr id="11" name="TextBox 10"/>
          <p:cNvSpPr txBox="1"/>
          <p:nvPr/>
        </p:nvSpPr>
        <p:spPr>
          <a:xfrm>
            <a:off x="1571625" y="5124446"/>
            <a:ext cx="1247775" cy="307777"/>
          </a:xfrm>
          <a:prstGeom prst="rect">
            <a:avLst/>
          </a:prstGeom>
          <a:solidFill>
            <a:srgbClr val="F4DEFE"/>
          </a:solidFill>
          <a:ln w="12700">
            <a:solidFill>
              <a:schemeClr val="tx1"/>
            </a:solidFill>
          </a:ln>
        </p:spPr>
        <p:txBody>
          <a:bodyPr wrap="square" rtlCol="0">
            <a:spAutoFit/>
          </a:bodyPr>
          <a:lstStyle/>
          <a:p>
            <a:r>
              <a:rPr lang="en-AU" sz="1400" dirty="0"/>
              <a:t>W : Weak</a:t>
            </a:r>
          </a:p>
        </p:txBody>
      </p:sp>
      <p:sp>
        <p:nvSpPr>
          <p:cNvPr id="12" name="TextBox 11"/>
          <p:cNvSpPr txBox="1"/>
          <p:nvPr/>
        </p:nvSpPr>
        <p:spPr>
          <a:xfrm>
            <a:off x="4143375" y="5124447"/>
            <a:ext cx="1247775" cy="307777"/>
          </a:xfrm>
          <a:prstGeom prst="rect">
            <a:avLst/>
          </a:prstGeom>
          <a:solidFill>
            <a:srgbClr val="E4D0B6"/>
          </a:solidFill>
          <a:ln w="12700">
            <a:solidFill>
              <a:schemeClr val="tx1"/>
            </a:solidFill>
          </a:ln>
        </p:spPr>
        <p:txBody>
          <a:bodyPr wrap="square" rtlCol="0">
            <a:spAutoFit/>
          </a:bodyPr>
          <a:lstStyle/>
          <a:p>
            <a:r>
              <a:rPr lang="en-AU" sz="1400" dirty="0"/>
              <a:t>N : Neutral</a:t>
            </a:r>
          </a:p>
        </p:txBody>
      </p:sp>
      <p:sp>
        <p:nvSpPr>
          <p:cNvPr id="13" name="TextBox 12"/>
          <p:cNvSpPr txBox="1"/>
          <p:nvPr/>
        </p:nvSpPr>
        <p:spPr>
          <a:xfrm>
            <a:off x="6534150" y="5124448"/>
            <a:ext cx="1247775" cy="307777"/>
          </a:xfrm>
          <a:prstGeom prst="rect">
            <a:avLst/>
          </a:prstGeom>
          <a:solidFill>
            <a:srgbClr val="CCCCFC"/>
          </a:solidFill>
          <a:ln w="12700">
            <a:solidFill>
              <a:schemeClr val="tx1"/>
            </a:solidFill>
          </a:ln>
        </p:spPr>
        <p:txBody>
          <a:bodyPr wrap="square" rtlCol="0">
            <a:spAutoFit/>
          </a:bodyPr>
          <a:lstStyle/>
          <a:p>
            <a:r>
              <a:rPr lang="en-AU" sz="1400" dirty="0"/>
              <a:t>S : Strong</a:t>
            </a:r>
          </a:p>
        </p:txBody>
      </p:sp>
    </p:spTree>
    <p:custDataLst>
      <p:tags r:id="rId1"/>
    </p:custDataLst>
    <p:extLst>
      <p:ext uri="{BB962C8B-B14F-4D97-AF65-F5344CB8AC3E}">
        <p14:creationId xmlns:p14="http://schemas.microsoft.com/office/powerpoint/2010/main" val="66655128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78616" y="276225"/>
            <a:ext cx="8258175" cy="647700"/>
          </a:xfrm>
        </p:spPr>
        <p:txBody>
          <a:bodyPr/>
          <a:lstStyle/>
          <a:p>
            <a:r>
              <a:rPr lang="en-AU" dirty="0"/>
              <a:t>Organisation of the body</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7</a:t>
            </a:fld>
            <a:endParaRPr lang="en-AU" altLang="en-US" sz="1200" dirty="0">
              <a:solidFill>
                <a:srgbClr val="898989"/>
              </a:solidFill>
            </a:endParaRPr>
          </a:p>
        </p:txBody>
      </p:sp>
      <p:sp>
        <p:nvSpPr>
          <p:cNvPr id="5" name="Rounded Rectangle 4"/>
          <p:cNvSpPr/>
          <p:nvPr/>
        </p:nvSpPr>
        <p:spPr>
          <a:xfrm>
            <a:off x="445291" y="1104900"/>
            <a:ext cx="6860384" cy="1352550"/>
          </a:xfrm>
          <a:prstGeom prst="roundRect">
            <a:avLst/>
          </a:prstGeom>
          <a:solidFill>
            <a:srgbClr val="CCCCF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sz="2000" b="1" dirty="0">
              <a:solidFill>
                <a:prstClr val="black"/>
              </a:solidFill>
            </a:endParaRPr>
          </a:p>
          <a:p>
            <a:pPr algn="ctr">
              <a:defRPr/>
            </a:pPr>
            <a:endParaRPr lang="en-AU" sz="2000" b="1" dirty="0">
              <a:solidFill>
                <a:prstClr val="black"/>
              </a:solidFill>
            </a:endParaRPr>
          </a:p>
          <a:p>
            <a:pPr algn="ctr">
              <a:defRPr/>
            </a:pPr>
            <a:endParaRPr lang="en-AU" sz="2000" b="1" dirty="0">
              <a:solidFill>
                <a:prstClr val="black"/>
              </a:solidFill>
            </a:endParaRPr>
          </a:p>
          <a:p>
            <a:pPr algn="ctr">
              <a:defRPr/>
            </a:pPr>
            <a:endParaRPr lang="en-AU" sz="2000" b="1" dirty="0">
              <a:solidFill>
                <a:prstClr val="black"/>
              </a:solidFill>
            </a:endParaRPr>
          </a:p>
          <a:p>
            <a:pPr algn="ctr">
              <a:defRPr/>
            </a:pPr>
            <a:endParaRPr lang="en-AU" sz="2000" b="1" dirty="0">
              <a:solidFill>
                <a:prstClr val="black"/>
              </a:solidFill>
            </a:endParaRPr>
          </a:p>
          <a:p>
            <a:pPr algn="ctr">
              <a:defRPr/>
            </a:pPr>
            <a:endParaRPr lang="en-AU" sz="2000" b="1" dirty="0">
              <a:solidFill>
                <a:prstClr val="black"/>
              </a:solidFill>
            </a:endParaRPr>
          </a:p>
          <a:p>
            <a:pPr marL="342900" indent="-342900">
              <a:buFont typeface="Arial" pitchFamily="34" charset="0"/>
              <a:buChar char="•"/>
              <a:defRPr/>
            </a:pPr>
            <a:r>
              <a:rPr lang="en-AU" sz="1600" dirty="0">
                <a:solidFill>
                  <a:prstClr val="black"/>
                </a:solidFill>
              </a:rPr>
              <a:t>Topic sentence to introduce key point 1</a:t>
            </a:r>
          </a:p>
          <a:p>
            <a:pPr marL="342900" indent="-342900">
              <a:buFont typeface="Arial" pitchFamily="34" charset="0"/>
              <a:buChar char="•"/>
              <a:defRPr/>
            </a:pPr>
            <a:r>
              <a:rPr lang="en-AU" sz="1600" dirty="0">
                <a:solidFill>
                  <a:prstClr val="black"/>
                </a:solidFill>
              </a:rPr>
              <a:t>Supporting statements (evidence: minimum of 2/3 references)</a:t>
            </a:r>
          </a:p>
          <a:p>
            <a:pPr marL="342900" indent="-342900">
              <a:buFont typeface="Arial" pitchFamily="34" charset="0"/>
              <a:buChar char="•"/>
              <a:defRPr/>
            </a:pPr>
            <a:r>
              <a:rPr lang="en-AU" sz="1600" dirty="0">
                <a:solidFill>
                  <a:prstClr val="black"/>
                </a:solidFill>
              </a:rPr>
              <a:t>Critical thinking (your voice: interpretation of what this means: your discipline, the local context, strengths, limitations, critique, etc.)</a:t>
            </a:r>
          </a:p>
          <a:p>
            <a:pPr marL="342900" indent="-342900">
              <a:buFont typeface="Arial" pitchFamily="34" charset="0"/>
              <a:buChar char="•"/>
              <a:defRPr/>
            </a:pPr>
            <a:r>
              <a:rPr lang="en-AU" sz="1600" dirty="0">
                <a:solidFill>
                  <a:prstClr val="black"/>
                </a:solidFill>
              </a:rPr>
              <a:t>Example (contextualise: where possible)</a:t>
            </a:r>
          </a:p>
          <a:p>
            <a:pPr marL="342900" indent="-342900">
              <a:buFont typeface="Arial" pitchFamily="34" charset="0"/>
              <a:buChar char="•"/>
              <a:defRPr/>
            </a:pPr>
            <a:endParaRPr lang="en-AU" sz="1600" dirty="0">
              <a:solidFill>
                <a:prstClr val="black"/>
              </a:solidFill>
            </a:endParaRPr>
          </a:p>
          <a:p>
            <a:pPr>
              <a:defRPr/>
            </a:pPr>
            <a:endParaRPr lang="en-AU" sz="1600" dirty="0">
              <a:solidFill>
                <a:prstClr val="black"/>
              </a:solidFill>
            </a:endParaRPr>
          </a:p>
          <a:p>
            <a:pPr marL="342900" indent="-342900">
              <a:buFont typeface="Arial" pitchFamily="34" charset="0"/>
              <a:buChar char="•"/>
              <a:defRPr/>
            </a:pPr>
            <a:endParaRPr lang="en-AU" sz="1600" dirty="0">
              <a:solidFill>
                <a:prstClr val="black"/>
              </a:solidFill>
            </a:endParaRPr>
          </a:p>
          <a:p>
            <a:pPr algn="ctr">
              <a:defRPr/>
            </a:pPr>
            <a:endParaRPr lang="en-AU" sz="1600" dirty="0">
              <a:solidFill>
                <a:prstClr val="black"/>
              </a:solidFill>
            </a:endParaRPr>
          </a:p>
          <a:p>
            <a:pPr algn="ctr">
              <a:defRPr/>
            </a:pPr>
            <a:endParaRPr lang="en-AU" sz="2000" b="1" dirty="0">
              <a:solidFill>
                <a:prstClr val="black"/>
              </a:solidFill>
            </a:endParaRPr>
          </a:p>
          <a:p>
            <a:pPr algn="ctr">
              <a:defRPr/>
            </a:pPr>
            <a:endParaRPr lang="en-AU" sz="2000" dirty="0">
              <a:solidFill>
                <a:prstClr val="black"/>
              </a:solidFill>
            </a:endParaRPr>
          </a:p>
          <a:p>
            <a:pPr algn="ctr">
              <a:defRPr/>
            </a:pPr>
            <a:endParaRPr lang="en-AU" dirty="0">
              <a:solidFill>
                <a:prstClr val="black"/>
              </a:solidFill>
            </a:endParaRPr>
          </a:p>
        </p:txBody>
      </p:sp>
      <p:sp>
        <p:nvSpPr>
          <p:cNvPr id="6" name="Rounded Rectangle 5"/>
          <p:cNvSpPr/>
          <p:nvPr/>
        </p:nvSpPr>
        <p:spPr>
          <a:xfrm>
            <a:off x="445291" y="2628900"/>
            <a:ext cx="6860384" cy="1352550"/>
          </a:xfrm>
          <a:prstGeom prst="roundRect">
            <a:avLst/>
          </a:prstGeom>
          <a:solidFill>
            <a:srgbClr val="D8EE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sz="2000" b="1" dirty="0">
              <a:solidFill>
                <a:prstClr val="black"/>
              </a:solidFill>
            </a:endParaRPr>
          </a:p>
          <a:p>
            <a:pPr algn="ctr">
              <a:defRPr/>
            </a:pPr>
            <a:endParaRPr lang="en-AU" sz="2000" b="1" dirty="0">
              <a:solidFill>
                <a:prstClr val="black"/>
              </a:solidFill>
            </a:endParaRPr>
          </a:p>
          <a:p>
            <a:pPr algn="ctr">
              <a:defRPr/>
            </a:pPr>
            <a:endParaRPr lang="en-AU" sz="2000" b="1" dirty="0">
              <a:solidFill>
                <a:prstClr val="black"/>
              </a:solidFill>
            </a:endParaRPr>
          </a:p>
          <a:p>
            <a:pPr algn="ctr">
              <a:defRPr/>
            </a:pPr>
            <a:endParaRPr lang="en-AU" sz="2000" b="1" dirty="0">
              <a:solidFill>
                <a:prstClr val="black"/>
              </a:solidFill>
            </a:endParaRPr>
          </a:p>
          <a:p>
            <a:pPr algn="ctr">
              <a:defRPr/>
            </a:pPr>
            <a:endParaRPr lang="en-AU" sz="2000" b="1" dirty="0">
              <a:solidFill>
                <a:prstClr val="black"/>
              </a:solidFill>
            </a:endParaRPr>
          </a:p>
          <a:p>
            <a:pPr algn="ctr">
              <a:defRPr/>
            </a:pPr>
            <a:endParaRPr lang="en-AU" sz="2000" b="1" dirty="0">
              <a:solidFill>
                <a:prstClr val="black"/>
              </a:solidFill>
            </a:endParaRPr>
          </a:p>
          <a:p>
            <a:pPr marL="342900" indent="-342900">
              <a:buFont typeface="Arial" pitchFamily="34" charset="0"/>
              <a:buChar char="•"/>
              <a:defRPr/>
            </a:pPr>
            <a:r>
              <a:rPr lang="en-AU" sz="1600" dirty="0">
                <a:solidFill>
                  <a:prstClr val="black"/>
                </a:solidFill>
              </a:rPr>
              <a:t>Topic sentence to introduce key point 2</a:t>
            </a:r>
          </a:p>
          <a:p>
            <a:pPr marL="342900" indent="-342900">
              <a:buFont typeface="Arial" pitchFamily="34" charset="0"/>
              <a:buChar char="•"/>
              <a:defRPr/>
            </a:pPr>
            <a:r>
              <a:rPr lang="en-AU" sz="1600" dirty="0">
                <a:solidFill>
                  <a:prstClr val="black"/>
                </a:solidFill>
              </a:rPr>
              <a:t>Supporting statements (evidence: minimum of 2/3 references)</a:t>
            </a:r>
          </a:p>
          <a:p>
            <a:pPr marL="342900" indent="-342900">
              <a:buFont typeface="Arial" pitchFamily="34" charset="0"/>
              <a:buChar char="•"/>
              <a:defRPr/>
            </a:pPr>
            <a:r>
              <a:rPr lang="en-AU" sz="1600" dirty="0">
                <a:solidFill>
                  <a:prstClr val="black"/>
                </a:solidFill>
              </a:rPr>
              <a:t>Critical thinking (your voice: interpretation of what this means: your discipline, the local context, strengths, limitations, critique, etc.)</a:t>
            </a:r>
          </a:p>
          <a:p>
            <a:pPr marL="342900" indent="-342900">
              <a:buFont typeface="Arial" pitchFamily="34" charset="0"/>
              <a:buChar char="•"/>
              <a:defRPr/>
            </a:pPr>
            <a:r>
              <a:rPr lang="en-AU" sz="1600" dirty="0">
                <a:solidFill>
                  <a:prstClr val="black"/>
                </a:solidFill>
              </a:rPr>
              <a:t>Example (contextualise: where possible)</a:t>
            </a:r>
          </a:p>
          <a:p>
            <a:pPr marL="342900" indent="-342900">
              <a:buFont typeface="Arial" pitchFamily="34" charset="0"/>
              <a:buChar char="•"/>
              <a:defRPr/>
            </a:pPr>
            <a:endParaRPr lang="en-AU" sz="1600" dirty="0">
              <a:solidFill>
                <a:prstClr val="black"/>
              </a:solidFill>
            </a:endParaRPr>
          </a:p>
          <a:p>
            <a:pPr>
              <a:defRPr/>
            </a:pPr>
            <a:endParaRPr lang="en-AU" sz="1600" dirty="0">
              <a:solidFill>
                <a:prstClr val="black"/>
              </a:solidFill>
            </a:endParaRPr>
          </a:p>
          <a:p>
            <a:pPr marL="342900" indent="-342900">
              <a:buFont typeface="Arial" pitchFamily="34" charset="0"/>
              <a:buChar char="•"/>
              <a:defRPr/>
            </a:pPr>
            <a:endParaRPr lang="en-AU" sz="1600" dirty="0">
              <a:solidFill>
                <a:prstClr val="black"/>
              </a:solidFill>
            </a:endParaRPr>
          </a:p>
          <a:p>
            <a:pPr algn="ctr">
              <a:defRPr/>
            </a:pPr>
            <a:endParaRPr lang="en-AU" sz="1600" dirty="0">
              <a:solidFill>
                <a:prstClr val="black"/>
              </a:solidFill>
            </a:endParaRPr>
          </a:p>
          <a:p>
            <a:pPr algn="ctr">
              <a:defRPr/>
            </a:pPr>
            <a:endParaRPr lang="en-AU" sz="2000" b="1" dirty="0">
              <a:solidFill>
                <a:prstClr val="black"/>
              </a:solidFill>
            </a:endParaRPr>
          </a:p>
          <a:p>
            <a:pPr algn="ctr">
              <a:defRPr/>
            </a:pPr>
            <a:endParaRPr lang="en-AU" sz="2000" dirty="0">
              <a:solidFill>
                <a:prstClr val="black"/>
              </a:solidFill>
            </a:endParaRPr>
          </a:p>
          <a:p>
            <a:pPr algn="ctr">
              <a:defRPr/>
            </a:pPr>
            <a:endParaRPr lang="en-AU" dirty="0">
              <a:solidFill>
                <a:prstClr val="black"/>
              </a:solidFill>
            </a:endParaRPr>
          </a:p>
        </p:txBody>
      </p:sp>
      <p:sp>
        <p:nvSpPr>
          <p:cNvPr id="7" name="Rounded Rectangle 6"/>
          <p:cNvSpPr/>
          <p:nvPr/>
        </p:nvSpPr>
        <p:spPr>
          <a:xfrm>
            <a:off x="378616" y="4159251"/>
            <a:ext cx="6860384" cy="1352550"/>
          </a:xfrm>
          <a:prstGeom prst="roundRect">
            <a:avLst/>
          </a:prstGeom>
          <a:solidFill>
            <a:srgbClr val="F8D18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sz="2000" b="1" dirty="0">
              <a:solidFill>
                <a:prstClr val="black"/>
              </a:solidFill>
            </a:endParaRPr>
          </a:p>
          <a:p>
            <a:pPr algn="ctr">
              <a:defRPr/>
            </a:pPr>
            <a:endParaRPr lang="en-AU" sz="2000" b="1" dirty="0">
              <a:solidFill>
                <a:prstClr val="black"/>
              </a:solidFill>
            </a:endParaRPr>
          </a:p>
          <a:p>
            <a:pPr algn="ctr">
              <a:defRPr/>
            </a:pPr>
            <a:endParaRPr lang="en-AU" sz="2000" b="1" dirty="0">
              <a:solidFill>
                <a:prstClr val="black"/>
              </a:solidFill>
            </a:endParaRPr>
          </a:p>
          <a:p>
            <a:pPr algn="ctr">
              <a:defRPr/>
            </a:pPr>
            <a:endParaRPr lang="en-AU" sz="2000" b="1" dirty="0">
              <a:solidFill>
                <a:prstClr val="black"/>
              </a:solidFill>
            </a:endParaRPr>
          </a:p>
          <a:p>
            <a:pPr algn="ctr">
              <a:defRPr/>
            </a:pPr>
            <a:endParaRPr lang="en-AU" sz="2000" b="1" dirty="0">
              <a:solidFill>
                <a:prstClr val="black"/>
              </a:solidFill>
            </a:endParaRPr>
          </a:p>
          <a:p>
            <a:pPr algn="ctr">
              <a:defRPr/>
            </a:pPr>
            <a:endParaRPr lang="en-AU" sz="2000" b="1" dirty="0">
              <a:solidFill>
                <a:prstClr val="black"/>
              </a:solidFill>
            </a:endParaRPr>
          </a:p>
          <a:p>
            <a:pPr marL="342900" indent="-342900">
              <a:buFont typeface="Arial" pitchFamily="34" charset="0"/>
              <a:buChar char="•"/>
              <a:defRPr/>
            </a:pPr>
            <a:r>
              <a:rPr lang="en-AU" sz="1600" dirty="0">
                <a:solidFill>
                  <a:prstClr val="black"/>
                </a:solidFill>
              </a:rPr>
              <a:t>Topic sentence to introduce key point 3</a:t>
            </a:r>
          </a:p>
          <a:p>
            <a:pPr marL="342900" indent="-342900">
              <a:buFont typeface="Arial" pitchFamily="34" charset="0"/>
              <a:buChar char="•"/>
              <a:defRPr/>
            </a:pPr>
            <a:r>
              <a:rPr lang="en-AU" sz="1600" dirty="0">
                <a:solidFill>
                  <a:prstClr val="black"/>
                </a:solidFill>
              </a:rPr>
              <a:t>Supporting statements (evidence: minimum of 2/3 references)</a:t>
            </a:r>
          </a:p>
          <a:p>
            <a:pPr marL="342900" indent="-342900">
              <a:buFont typeface="Arial" pitchFamily="34" charset="0"/>
              <a:buChar char="•"/>
              <a:defRPr/>
            </a:pPr>
            <a:r>
              <a:rPr lang="en-AU" sz="1600" dirty="0">
                <a:solidFill>
                  <a:prstClr val="black"/>
                </a:solidFill>
              </a:rPr>
              <a:t>Critical thinking (your voice: interpretation of what this means: your discipline, the local context, strengths, limitations, critique, etc.)</a:t>
            </a:r>
          </a:p>
          <a:p>
            <a:pPr marL="342900" indent="-342900">
              <a:buFont typeface="Arial" pitchFamily="34" charset="0"/>
              <a:buChar char="•"/>
              <a:defRPr/>
            </a:pPr>
            <a:r>
              <a:rPr lang="en-AU" sz="1600" dirty="0">
                <a:solidFill>
                  <a:prstClr val="black"/>
                </a:solidFill>
              </a:rPr>
              <a:t>Example (contextualise: where possible)</a:t>
            </a:r>
          </a:p>
          <a:p>
            <a:pPr marL="342900" indent="-342900">
              <a:buFont typeface="Arial" pitchFamily="34" charset="0"/>
              <a:buChar char="•"/>
              <a:defRPr/>
            </a:pPr>
            <a:endParaRPr lang="en-AU" sz="1600" dirty="0">
              <a:solidFill>
                <a:prstClr val="black"/>
              </a:solidFill>
            </a:endParaRPr>
          </a:p>
          <a:p>
            <a:pPr>
              <a:defRPr/>
            </a:pPr>
            <a:endParaRPr lang="en-AU" sz="1600" dirty="0">
              <a:solidFill>
                <a:prstClr val="black"/>
              </a:solidFill>
            </a:endParaRPr>
          </a:p>
          <a:p>
            <a:pPr marL="342900" indent="-342900">
              <a:buFont typeface="Arial" pitchFamily="34" charset="0"/>
              <a:buChar char="•"/>
              <a:defRPr/>
            </a:pPr>
            <a:endParaRPr lang="en-AU" sz="1600" dirty="0">
              <a:solidFill>
                <a:prstClr val="black"/>
              </a:solidFill>
            </a:endParaRPr>
          </a:p>
          <a:p>
            <a:pPr algn="ctr">
              <a:defRPr/>
            </a:pPr>
            <a:endParaRPr lang="en-AU" sz="1600" dirty="0">
              <a:solidFill>
                <a:prstClr val="black"/>
              </a:solidFill>
            </a:endParaRPr>
          </a:p>
          <a:p>
            <a:pPr algn="ctr">
              <a:defRPr/>
            </a:pPr>
            <a:endParaRPr lang="en-AU" sz="2000" b="1" dirty="0">
              <a:solidFill>
                <a:prstClr val="black"/>
              </a:solidFill>
            </a:endParaRPr>
          </a:p>
          <a:p>
            <a:pPr algn="ctr">
              <a:defRPr/>
            </a:pPr>
            <a:endParaRPr lang="en-AU" sz="2000" dirty="0">
              <a:solidFill>
                <a:prstClr val="black"/>
              </a:solidFill>
            </a:endParaRPr>
          </a:p>
          <a:p>
            <a:pPr algn="ctr">
              <a:defRPr/>
            </a:pPr>
            <a:endParaRPr lang="en-AU" dirty="0">
              <a:solidFill>
                <a:prstClr val="black"/>
              </a:solidFill>
            </a:endParaRPr>
          </a:p>
        </p:txBody>
      </p:sp>
      <p:sp>
        <p:nvSpPr>
          <p:cNvPr id="8" name="Curved Left Arrow 7"/>
          <p:cNvSpPr/>
          <p:nvPr/>
        </p:nvSpPr>
        <p:spPr bwMode="auto">
          <a:xfrm>
            <a:off x="7305674" y="1781175"/>
            <a:ext cx="771525" cy="1685925"/>
          </a:xfrm>
          <a:prstGeom prst="curvedLeftArrow">
            <a:avLst/>
          </a:prstGeom>
          <a:solidFill>
            <a:srgbClr val="CBEEFD"/>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tx1"/>
              </a:solidFill>
              <a:effectLst/>
              <a:latin typeface="Arial" charset="0"/>
              <a:cs typeface="Arial" charset="0"/>
            </a:endParaRPr>
          </a:p>
        </p:txBody>
      </p:sp>
      <p:sp>
        <p:nvSpPr>
          <p:cNvPr id="9" name="Curved Left Arrow 8"/>
          <p:cNvSpPr/>
          <p:nvPr/>
        </p:nvSpPr>
        <p:spPr bwMode="auto">
          <a:xfrm>
            <a:off x="7343774" y="3467100"/>
            <a:ext cx="771525" cy="1685925"/>
          </a:xfrm>
          <a:prstGeom prst="curvedLeftArrow">
            <a:avLst/>
          </a:prstGeom>
          <a:solidFill>
            <a:srgbClr val="CBEEFD"/>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tx1"/>
              </a:solidFill>
              <a:effectLst/>
              <a:latin typeface="Arial" charset="0"/>
              <a:cs typeface="Arial" charset="0"/>
            </a:endParaRPr>
          </a:p>
        </p:txBody>
      </p:sp>
    </p:spTree>
    <p:custDataLst>
      <p:tags r:id="rId1"/>
    </p:custDataLst>
    <p:extLst>
      <p:ext uri="{BB962C8B-B14F-4D97-AF65-F5344CB8AC3E}">
        <p14:creationId xmlns:p14="http://schemas.microsoft.com/office/powerpoint/2010/main" val="151307856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1000" fill="hold"/>
                                        <p:tgtEl>
                                          <p:spTgt spid="6"/>
                                        </p:tgtEl>
                                        <p:attrNameLst>
                                          <p:attrName>ppt_w</p:attrName>
                                        </p:attrNameLst>
                                      </p:cBhvr>
                                      <p:tavLst>
                                        <p:tav tm="0">
                                          <p:val>
                                            <p:fltVal val="0"/>
                                          </p:val>
                                        </p:tav>
                                        <p:tav tm="100000">
                                          <p:val>
                                            <p:strVal val="#ppt_w"/>
                                          </p:val>
                                        </p:tav>
                                      </p:tavLst>
                                    </p:anim>
                                    <p:anim calcmode="lin" valueType="num">
                                      <p:cBhvr>
                                        <p:cTn id="16" dur="1000" fill="hold"/>
                                        <p:tgtEl>
                                          <p:spTgt spid="6"/>
                                        </p:tgtEl>
                                        <p:attrNameLst>
                                          <p:attrName>ppt_h</p:attrName>
                                        </p:attrNameLst>
                                      </p:cBhvr>
                                      <p:tavLst>
                                        <p:tav tm="0">
                                          <p:val>
                                            <p:fltVal val="0"/>
                                          </p:val>
                                        </p:tav>
                                        <p:tav tm="100000">
                                          <p:val>
                                            <p:strVal val="#ppt_h"/>
                                          </p:val>
                                        </p:tav>
                                      </p:tavLst>
                                    </p:anim>
                                    <p:anim calcmode="lin" valueType="num">
                                      <p:cBhvr>
                                        <p:cTn id="17" dur="1000" fill="hold"/>
                                        <p:tgtEl>
                                          <p:spTgt spid="6"/>
                                        </p:tgtEl>
                                        <p:attrNameLst>
                                          <p:attrName>style.rotation</p:attrName>
                                        </p:attrNameLst>
                                      </p:cBhvr>
                                      <p:tavLst>
                                        <p:tav tm="0">
                                          <p:val>
                                            <p:fltVal val="90"/>
                                          </p:val>
                                        </p:tav>
                                        <p:tav tm="100000">
                                          <p:val>
                                            <p:fltVal val="0"/>
                                          </p:val>
                                        </p:tav>
                                      </p:tavLst>
                                    </p:anim>
                                    <p:animEffect transition="in" filter="fade">
                                      <p:cBhvr>
                                        <p:cTn id="18" dur="1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1000" fill="hold"/>
                                        <p:tgtEl>
                                          <p:spTgt spid="7"/>
                                        </p:tgtEl>
                                        <p:attrNameLst>
                                          <p:attrName>ppt_w</p:attrName>
                                        </p:attrNameLst>
                                      </p:cBhvr>
                                      <p:tavLst>
                                        <p:tav tm="0">
                                          <p:val>
                                            <p:fltVal val="0"/>
                                          </p:val>
                                        </p:tav>
                                        <p:tav tm="100000">
                                          <p:val>
                                            <p:strVal val="#ppt_w"/>
                                          </p:val>
                                        </p:tav>
                                      </p:tavLst>
                                    </p:anim>
                                    <p:anim calcmode="lin" valueType="num">
                                      <p:cBhvr>
                                        <p:cTn id="24" dur="1000" fill="hold"/>
                                        <p:tgtEl>
                                          <p:spTgt spid="7"/>
                                        </p:tgtEl>
                                        <p:attrNameLst>
                                          <p:attrName>ppt_h</p:attrName>
                                        </p:attrNameLst>
                                      </p:cBhvr>
                                      <p:tavLst>
                                        <p:tav tm="0">
                                          <p:val>
                                            <p:fltVal val="0"/>
                                          </p:val>
                                        </p:tav>
                                        <p:tav tm="100000">
                                          <p:val>
                                            <p:strVal val="#ppt_h"/>
                                          </p:val>
                                        </p:tav>
                                      </p:tavLst>
                                    </p:anim>
                                    <p:anim calcmode="lin" valueType="num">
                                      <p:cBhvr>
                                        <p:cTn id="25" dur="1000" fill="hold"/>
                                        <p:tgtEl>
                                          <p:spTgt spid="7"/>
                                        </p:tgtEl>
                                        <p:attrNameLst>
                                          <p:attrName>style.rotation</p:attrName>
                                        </p:attrNameLst>
                                      </p:cBhvr>
                                      <p:tavLst>
                                        <p:tav tm="0">
                                          <p:val>
                                            <p:fltVal val="90"/>
                                          </p:val>
                                        </p:tav>
                                        <p:tav tm="100000">
                                          <p:val>
                                            <p:fltVal val="0"/>
                                          </p:val>
                                        </p:tav>
                                      </p:tavLst>
                                    </p:anim>
                                    <p:animEffect transition="in" filter="fade">
                                      <p:cBhvr>
                                        <p:cTn id="2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61621" y="136851"/>
            <a:ext cx="8258175" cy="647700"/>
          </a:xfrm>
        </p:spPr>
        <p:txBody>
          <a:bodyPr/>
          <a:lstStyle/>
          <a:p>
            <a:r>
              <a:rPr lang="en-AU" dirty="0"/>
              <a:t>Introduction: Example</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8</a:t>
            </a:fld>
            <a:endParaRPr lang="en-AU" altLang="en-US" sz="1200" dirty="0">
              <a:solidFill>
                <a:srgbClr val="898989"/>
              </a:solidFill>
            </a:endParaRPr>
          </a:p>
        </p:txBody>
      </p:sp>
      <p:pic>
        <p:nvPicPr>
          <p:cNvPr id="9" name="Picture 8"/>
          <p:cNvPicPr>
            <a:picLocks noChangeAspect="1"/>
          </p:cNvPicPr>
          <p:nvPr/>
        </p:nvPicPr>
        <p:blipFill>
          <a:blip r:embed="rId4"/>
          <a:stretch>
            <a:fillRect/>
          </a:stretch>
        </p:blipFill>
        <p:spPr>
          <a:xfrm>
            <a:off x="87161" y="636748"/>
            <a:ext cx="8807094" cy="5406700"/>
          </a:xfrm>
          <a:prstGeom prst="rect">
            <a:avLst/>
          </a:prstGeom>
        </p:spPr>
      </p:pic>
      <p:pic>
        <p:nvPicPr>
          <p:cNvPr id="10" name="Picture 9"/>
          <p:cNvPicPr>
            <a:picLocks noChangeAspect="1"/>
          </p:cNvPicPr>
          <p:nvPr/>
        </p:nvPicPr>
        <p:blipFill>
          <a:blip r:embed="rId5"/>
          <a:stretch>
            <a:fillRect/>
          </a:stretch>
        </p:blipFill>
        <p:spPr>
          <a:xfrm>
            <a:off x="355156" y="2012971"/>
            <a:ext cx="8663972" cy="4725803"/>
          </a:xfrm>
          <a:prstGeom prst="rect">
            <a:avLst/>
          </a:prstGeom>
        </p:spPr>
      </p:pic>
    </p:spTree>
    <p:custDataLst>
      <p:tags r:id="rId1"/>
    </p:custDataLst>
    <p:extLst>
      <p:ext uri="{BB962C8B-B14F-4D97-AF65-F5344CB8AC3E}">
        <p14:creationId xmlns:p14="http://schemas.microsoft.com/office/powerpoint/2010/main" val="15494343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4"/>
          <a:stretch>
            <a:fillRect/>
          </a:stretch>
        </p:blipFill>
        <p:spPr>
          <a:xfrm>
            <a:off x="314325" y="557212"/>
            <a:ext cx="8515350" cy="5743575"/>
          </a:xfrm>
          <a:prstGeom prst="rect">
            <a:avLst/>
          </a:prstGeom>
        </p:spPr>
      </p:pic>
      <p:sp>
        <p:nvSpPr>
          <p:cNvPr id="2" name="Text Placeholder 1"/>
          <p:cNvSpPr>
            <a:spLocks noGrp="1"/>
          </p:cNvSpPr>
          <p:nvPr>
            <p:ph type="body" sz="quarter" idx="10"/>
          </p:nvPr>
        </p:nvSpPr>
        <p:spPr>
          <a:xfrm>
            <a:off x="400049" y="0"/>
            <a:ext cx="8258175" cy="647700"/>
          </a:xfrm>
        </p:spPr>
        <p:txBody>
          <a:bodyPr/>
          <a:lstStyle/>
          <a:p>
            <a:r>
              <a:rPr lang="en-AU" dirty="0"/>
              <a:t>Body: Example</a:t>
            </a:r>
          </a:p>
        </p:txBody>
      </p:sp>
      <p:pic>
        <p:nvPicPr>
          <p:cNvPr id="13" name="Picture 12"/>
          <p:cNvPicPr>
            <a:picLocks noChangeAspect="1"/>
          </p:cNvPicPr>
          <p:nvPr/>
        </p:nvPicPr>
        <p:blipFill>
          <a:blip r:embed="rId5"/>
          <a:stretch>
            <a:fillRect/>
          </a:stretch>
        </p:blipFill>
        <p:spPr>
          <a:xfrm>
            <a:off x="1429407" y="1296762"/>
            <a:ext cx="7609489" cy="5418363"/>
          </a:xfrm>
          <a:prstGeom prst="rect">
            <a:avLst/>
          </a:prstGeom>
        </p:spPr>
      </p:pic>
    </p:spTree>
    <p:custDataLst>
      <p:tags r:id="rId1"/>
    </p:custDataLst>
    <p:extLst>
      <p:ext uri="{BB962C8B-B14F-4D97-AF65-F5344CB8AC3E}">
        <p14:creationId xmlns:p14="http://schemas.microsoft.com/office/powerpoint/2010/main" val="26597192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OJECT_FOLDER_UPDATED" val="1"/>
  <p:tag name="ISPRING_RESOURCE_PATHS_HASH_2" val="25c1418872aba3773e6dd43525a685144e03abd"/>
  <p:tag name="ISPRING_UUID" val="{72AD18A8-2A14-483E-93E3-7AD4B7785731}"/>
  <p:tag name="ISPRING_RESOURCE_PATHS_HASH_PRESENTER" val="7955cd84fe8da6cc67d74e621056ae2479fd46e0"/>
  <p:tag name="ISPRING_SCORM_RATE_SLIDES" val="0"/>
  <p:tag name="ISPRING_SCORM_RATE_QUIZZES" val="0"/>
  <p:tag name="ISPRING_SCORM_PASSING_SCORE" val="0.000000"/>
  <p:tag name="ISPRING_ULTRA_SCORM_COURSE_ID" val="99DBD1F0-553E-4FFA-A3FE-CFFB685F49E1"/>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CLOUDFOLDERID" val="0"/>
  <p:tag name="ISPRINGCLOUDFOLDERPATH" val="Repository"/>
  <p:tag name="ISPRING_OUTPUT_FOLDER" val="U:\home\HKBU\Writing the essay"/>
  <p:tag name="ISPRING_PRESENTATION_TITLE" val="Writing the essay"/>
  <p:tag name="ARTICULATE_PROJECT_OPEN" val="0"/>
  <p:tag name="ARTICULATE_SLIDE_COUNT" val="11"/>
  <p:tag name="ISPRING_SCREEN_RECS_UPDATED" val="C:\Users\loniea\Dropbox\7. EASS Div\ELILT project\2 Language proficiency\Writing for specific formats DONE\Essay writing\4 Writing the essay\Essay writing shorter\Writing the essay\Writing the essay"/>
  <p:tag name="ISPRING_RESOURCE_FOLDER" val="C:\Users\loniea\Dropbox\7. EASS Div\ELILT project\2 Language proficiency\Writing for specific formats DONE\Essay writing\4 Writing the essay\Essay writing shorter\Writing the essay\Writing the essay"/>
  <p:tag name="ISPRING_PRESENTATION_PATH" val="C:\Users\loniea\Dropbox\7. EASS Div\ELILT project\2 Language proficiency\Writing for specific formats DONE\Essay writing\4 Writing the essay\Essay writing shorter\Writing the essay\Writing the essay.pptx"/>
  <p:tag name="FLASHSPRING_ZOOM_TAG" val="50"/>
  <p:tag name="ISPRING_PRESENTATION_INFO_2" val="&lt;?xml version=&quot;1.0&quot; encoding=&quot;UTF-8&quot; standalone=&quot;no&quot; ?&gt;&#10;&lt;presentation2&gt;&#10;&#10;  &lt;slides&gt;&#10;    &lt;slide id=&quot;{F6B5EEC8-58B1-4055-A0B1-687D1D2AAB58}&quot; pptId=&quot;261&quot;/&gt;&#10;    &lt;slide id=&quot;{4AF8CED8-8298-400D-9B4F-12B5793FACC4}&quot; pptId=&quot;321&quot;/&gt;&#10;    &lt;slide id=&quot;{EE931248-DAB2-478A-9B4D-788CA8321709}&quot; pptId=&quot;322&quot;/&gt;&#10;    &lt;slide id=&quot;{DD23FBAF-1057-45C4-8BA6-B43790C0D26C}&quot; pptId=&quot;326&quot;/&gt;&#10;    &lt;slide id=&quot;{BA2F899E-2D3A-4441-A017-529857790333}&quot; pptId=&quot;327&quot;/&gt;&#10;    &lt;slide id=&quot;{2DAB12C3-A7DC-48A0-B4BB-CD676913ED03}&quot; pptId=&quot;328&quot;/&gt;&#10;    &lt;slide id=&quot;{A174208F-C3BD-4F33-843C-E7F69CC9675F}&quot; pptId=&quot;323&quot;/&gt;&#10;    &lt;slide id=&quot;{D02C8861-1A04-4A3D-8782-50F88606BCA5}&quot; pptId=&quot;324&quot;/&gt;&#10;    &lt;slide id=&quot;{E4EC98EB-201A-4F2F-B6CB-5C3FB7F25D25}&quot; pptId=&quot;325&quot;/&gt;&#10;    &lt;slide id=&quot;{3080FA64-1AA2-4625-AAC3-82F30717030F}&quot; pptId=&quot;329&quot;/&gt;&#10;    &lt;slide id=&quot;{35B0505A-088F-4952-9940-348050FA09E3}&quot; pptId=&quot;330&quot;/&gt;&#10;  &lt;/slides&gt;&#10;&#10;  &lt;narration&gt;&#10;    &lt;audioTracks&gt;&#10;      &lt;audioTrack muted=&quot;false&quot; name=&quot;Audio 1&quot; resource=&quot;6ba370df&quot; slideId=&quot;{F6B5EEC8-58B1-4055-A0B1-687D1D2AAB58}&quot; startTime=&quot;0&quot; stepIndex=&quot;0&quot; volume=&quot;1&quot;&gt;&#10;        &lt;audio channels=&quot;1&quot; format=&quot;s16&quot; sampleRate=&quot;44100&quot;/&gt;&#10;      &lt;/audioTrack&gt;&#10;      &lt;audioTrack muted=&quot;false&quot; name=&quot;Audio 2&quot; resource=&quot;a825dd56&quot; slideId=&quot;{4AF8CED8-8298-400D-9B4F-12B5793FACC4}&quot; startTime=&quot;0&quot; stepIndex=&quot;0&quot; volume=&quot;1&quot;&gt;&#10;        &lt;audio channels=&quot;1&quot; format=&quot;s16&quot; sampleRate=&quot;44100&quot;/&gt;&#10;      &lt;/audioTrack&gt;&#10;      &lt;audioTrack muted=&quot;false&quot; name=&quot;Audio 3&quot; resource=&quot;62ef579a&quot; slideId=&quot;{EE931248-DAB2-478A-9B4D-788CA8321709}&quot; startTime=&quot;0&quot; stepIndex=&quot;0&quot; volume=&quot;1&quot;&gt;&#10;        &lt;audio channels=&quot;1&quot; format=&quot;s16&quot; sampleRate=&quot;44100&quot;/&gt;&#10;      &lt;/audioTrack&gt;&#10;      &lt;audioTrack muted=&quot;false&quot; name=&quot;Audio 4&quot; resource=&quot;f4e1489c&quot; slideId=&quot;{DD23FBAF-1057-45C4-8BA6-B43790C0D26C}&quot; startTime=&quot;0&quot; stepIndex=&quot;0&quot; volume=&quot;1&quot;&gt;&#10;        &lt;audio channels=&quot;1&quot; format=&quot;s16&quot; sampleRate=&quot;44100&quot;/&gt;&#10;      &lt;/audioTrack&gt;&#10;      &lt;audioTrack muted=&quot;false&quot; name=&quot;Audio 5&quot; resource=&quot;a9376f10&quot; slideId=&quot;{BA2F899E-2D3A-4441-A017-529857790333}&quot; startTime=&quot;4304&quot; stepIndex=&quot;0&quot; volume=&quot;1&quot;&gt;&#10;        &lt;audio channels=&quot;1&quot; format=&quot;s16&quot; sampleRate=&quot;44100&quot;/&gt;&#10;      &lt;/audioTrack&gt;&#10;      &lt;audioTrack muted=&quot;false&quot; name=&quot;Audio 6&quot; resource=&quot;98a963ad&quot; slideId=&quot;{2DAB12C3-A7DC-48A0-B4BB-CD676913ED03}&quot; startTime=&quot;0&quot; stepIndex=&quot;0&quot; volume=&quot;1&quot;&gt;&#10;        &lt;audio channels=&quot;1&quot; format=&quot;s16&quot; sampleRate=&quot;44100&quot;/&gt;&#10;      &lt;/audioTrack&gt;&#10;      &lt;audioTrack muted=&quot;false&quot; name=&quot;Audio 7&quot; resource=&quot;298cdbe5&quot; slideId=&quot;{A174208F-C3BD-4F33-843C-E7F69CC9675F}&quot; startTime=&quot;0&quot; stepIndex=&quot;0&quot; volume=&quot;1&quot;&gt;&#10;        &lt;audio channels=&quot;1&quot; format=&quot;s16&quot; sampleRate=&quot;44100&quot;/&gt;&#10;      &lt;/audioTrack&gt;&#10;      &lt;audioTrack muted=&quot;false&quot; name=&quot;Audio 8&quot; resource=&quot;7a21755b&quot; slideId=&quot;{D02C8861-1A04-4A3D-8782-50F88606BCA5}&quot; startTime=&quot;0&quot; stepIndex=&quot;0&quot; volume=&quot;1&quot;&gt;&#10;        &lt;audio channels=&quot;1&quot; format=&quot;s16&quot; sampleRate=&quot;44100&quot;/&gt;&#10;      &lt;/audioTrack&gt;&#10;      &lt;audioTrack muted=&quot;false&quot; name=&quot;Audio 9&quot; resource=&quot;3fb27112&quot; slideId=&quot;{E4EC98EB-201A-4F2F-B6CB-5C3FB7F25D25}&quot; startTime=&quot;0&quot; stepIndex=&quot;0&quot; volume=&quot;1&quot;&gt;&#10;        &lt;audio channels=&quot;1&quot; format=&quot;s16&quot; sampleRate=&quot;44100&quot;/&gt;&#10;      &lt;/audioTrack&gt;&#10;      &lt;audioTrack muted=&quot;false&quot; name=&quot;Audio 10&quot; resource=&quot;fb194f4e&quot; slideId=&quot;{3080FA64-1AA2-4625-AAC3-82F30717030F}&quot; startTime=&quot;0&quot; stepIndex=&quot;0&quot; volume=&quot;1&quot;&gt;&#10;        &lt;audio channels=&quot;1&quot; format=&quot;s16&quot; sampleRate=&quot;44100&quot;/&gt;&#10;      &lt;/audioTrack&gt;&#10;      &lt;audioTrack muted=&quot;false&quot; name=&quot;Audio 11&quot; resource=&quot;7c87d29e&quot; slideId=&quot;{35B0505A-088F-4952-9940-348050FA09E3}&quot; startTime=&quot;0&quot; stepIndex=&quot;0&quot; volume=&quot;1&quot;&gt;&#10;        &lt;audio channels=&quot;1&quot; format=&quot;s16&quot; sampleRate=&quot;44100&quot;/&gt;&#10;      &lt;/audioTrack&gt;&#10;    &lt;/audioTracks&gt;&#10;    &lt;videoTracks/&gt;&#10;  &lt;/narration&gt;&#10;&#10;&lt;/presentation2&gt;&#10;"/>
</p:tagLst>
</file>

<file path=ppt/tags/tag10.xml><?xml version="1.0" encoding="utf-8"?>
<p:tagLst xmlns:a="http://schemas.openxmlformats.org/drawingml/2006/main" xmlns:r="http://schemas.openxmlformats.org/officeDocument/2006/relationships" xmlns:p="http://schemas.openxmlformats.org/presentationml/2006/main">
  <p:tag name="ISPRING_CUSTOM_TIMING_USED" val="1"/>
  <p:tag name="ISPRING_SLIDE_ID" val="{E7D1482C-B2FA-4164-A6DD-8626C590B9CD}"/>
  <p:tag name="GENSWF_ADVANCE_TIME" val="122.259"/>
  <p:tag name="TIMING" val="|1.623|2.666"/>
  <p:tag name="ISPRING_SLIDE_ID_2" val="{E4EC98EB-201A-4F2F-B6CB-5C3FB7F25D25}"/>
</p:tagLst>
</file>

<file path=ppt/tags/tag11.xml><?xml version="1.0" encoding="utf-8"?>
<p:tagLst xmlns:a="http://schemas.openxmlformats.org/drawingml/2006/main" xmlns:r="http://schemas.openxmlformats.org/officeDocument/2006/relationships" xmlns:p="http://schemas.openxmlformats.org/presentationml/2006/main">
  <p:tag name="GENSWF_ADVANCE_TIME" val="21.1"/>
  <p:tag name="ISPRING_CUSTOM_TIMING_USED" val="1"/>
  <p:tag name="ISPRING_SLIDE_ID" val="{C07897A3-1414-474C-8D76-D11A8FCBFA62}"/>
  <p:tag name="ISPRING_SLIDE_ID_2" val="{3080FA64-1AA2-4625-AAC3-82F30717030F}"/>
</p:tagLst>
</file>

<file path=ppt/tags/tag12.xml><?xml version="1.0" encoding="utf-8"?>
<p:tagLst xmlns:a="http://schemas.openxmlformats.org/drawingml/2006/main" xmlns:r="http://schemas.openxmlformats.org/officeDocument/2006/relationships" xmlns:p="http://schemas.openxmlformats.org/presentationml/2006/main">
  <p:tag name="GENSWF_ADVANCE_TIME" val="21.1"/>
  <p:tag name="ISPRING_CUSTOM_TIMING_USED" val="1"/>
  <p:tag name="ISPRING_SLIDE_ID" val="{C78A2913-A6F8-45CC-AF89-5E0BEB420D4B}"/>
  <p:tag name="ISPRING_SLIDE_ID_2" val="{35B0505A-088F-4952-9940-348050FA09E3}"/>
</p:tagLst>
</file>

<file path=ppt/tags/tag2.xml><?xml version="1.0" encoding="utf-8"?>
<p:tagLst xmlns:a="http://schemas.openxmlformats.org/drawingml/2006/main" xmlns:r="http://schemas.openxmlformats.org/officeDocument/2006/relationships" xmlns:p="http://schemas.openxmlformats.org/presentationml/2006/main">
  <p:tag name="ISPRING_CUSTOM_TIMING_USED" val="1"/>
  <p:tag name="ISPRING_SLIDE_ID" val="{AA3E3D04-78E1-4B27-9E5C-581F41C2BB6B}"/>
  <p:tag name="GENSWF_ADVANCE_TIME" val="63.989"/>
  <p:tag name="ISPRING_SLIDE_ID_2" val="{F6B5EEC8-58B1-4055-A0B1-687D1D2AAB58}"/>
</p:tagLst>
</file>

<file path=ppt/tags/tag3.xml><?xml version="1.0" encoding="utf-8"?>
<p:tagLst xmlns:a="http://schemas.openxmlformats.org/drawingml/2006/main" xmlns:r="http://schemas.openxmlformats.org/officeDocument/2006/relationships" xmlns:p="http://schemas.openxmlformats.org/presentationml/2006/main">
  <p:tag name="ISPRING_CUSTOM_TIMING_USED" val="1"/>
  <p:tag name="ISPRING_SLIDE_ID" val="{D28E8472-C6B5-45A0-A33A-073AF1B3B59A}"/>
  <p:tag name="GENSWF_ADVANCE_TIME" val="94.502"/>
  <p:tag name="TIMING" val="|10.051|14.207|1.435|1.372|4.432"/>
  <p:tag name="ISPRING_SLIDE_ID_2" val="{4AF8CED8-8298-400D-9B4F-12B5793FACC4}"/>
</p:tagLst>
</file>

<file path=ppt/tags/tag4.xml><?xml version="1.0" encoding="utf-8"?>
<p:tagLst xmlns:a="http://schemas.openxmlformats.org/drawingml/2006/main" xmlns:r="http://schemas.openxmlformats.org/officeDocument/2006/relationships" xmlns:p="http://schemas.openxmlformats.org/presentationml/2006/main">
  <p:tag name="ISPRING_CUSTOM_TIMING_USED" val="1"/>
  <p:tag name="ISPRING_SLIDE_ID" val="{E7A22ACB-C503-4541-B955-5BC320F10A38}"/>
  <p:tag name="GENSWF_ADVANCE_TIME" val="228.82"/>
  <p:tag name="TIMING" val="|29.065|68.892|45.937"/>
  <p:tag name="ISPRING_SLIDE_ID_2" val="{EE931248-DAB2-478A-9B4D-788CA8321709}"/>
</p:tagLst>
</file>

<file path=ppt/tags/tag5.xml><?xml version="1.0" encoding="utf-8"?>
<p:tagLst xmlns:a="http://schemas.openxmlformats.org/drawingml/2006/main" xmlns:r="http://schemas.openxmlformats.org/officeDocument/2006/relationships" xmlns:p="http://schemas.openxmlformats.org/presentationml/2006/main">
  <p:tag name="ISPRING_CUSTOM_TIMING_USED" val="1"/>
  <p:tag name="ISPRING_SLIDE_ID" val="{19394F5F-4A71-4D93-B4D7-DCDEBC141B94}"/>
  <p:tag name="ISPRING_SLIDE_ID_2" val="{DD23FBAF-1057-45C4-8BA6-B43790C0D26C}"/>
  <p:tag name="GENSWF_ADVANCE_TIME" val="35.8"/>
</p:tagLst>
</file>

<file path=ppt/tags/tag6.xml><?xml version="1.0" encoding="utf-8"?>
<p:tagLst xmlns:a="http://schemas.openxmlformats.org/drawingml/2006/main" xmlns:r="http://schemas.openxmlformats.org/officeDocument/2006/relationships" xmlns:p="http://schemas.openxmlformats.org/presentationml/2006/main">
  <p:tag name="ISPRING_CUSTOM_TIMING_USED" val="1"/>
  <p:tag name="ISPRING_SLIDE_ID" val="{4D385D6B-56A4-49ED-91C0-321910211B7F}"/>
  <p:tag name="ISPRING_SLIDE_ID_2" val="{BA2F899E-2D3A-4441-A017-529857790333}"/>
  <p:tag name="GENSWF_ADVANCE_TIME" val="13.104"/>
</p:tagLst>
</file>

<file path=ppt/tags/tag7.xml><?xml version="1.0" encoding="utf-8"?>
<p:tagLst xmlns:a="http://schemas.openxmlformats.org/drawingml/2006/main" xmlns:r="http://schemas.openxmlformats.org/officeDocument/2006/relationships" xmlns:p="http://schemas.openxmlformats.org/presentationml/2006/main">
  <p:tag name="GENSWF_ADVANCE_TIME" val="41.2"/>
  <p:tag name="ISPRING_CUSTOM_TIMING_USED" val="1"/>
  <p:tag name="ISPRING_SLIDE_ID" val="{7CEB5CEF-B433-4AA5-8880-35B400960B9C}"/>
  <p:tag name="ISPRING_SLIDE_ID_2" val="{2DAB12C3-A7DC-48A0-B4BB-CD676913ED03}"/>
</p:tagLst>
</file>

<file path=ppt/tags/tag8.xml><?xml version="1.0" encoding="utf-8"?>
<p:tagLst xmlns:a="http://schemas.openxmlformats.org/drawingml/2006/main" xmlns:r="http://schemas.openxmlformats.org/officeDocument/2006/relationships" xmlns:p="http://schemas.openxmlformats.org/presentationml/2006/main">
  <p:tag name="ISPRING_CUSTOM_TIMING_USED" val="1"/>
  <p:tag name="ISPRING_SLIDE_ID" val="{3A06C692-7E09-4FD1-BC1F-11A8990C8E5A}"/>
  <p:tag name="GENSWF_ADVANCE_TIME" val="128.446"/>
  <p:tag name="TIMING" val="|29.882|2.035|2.05"/>
  <p:tag name="ISPRING_SLIDE_ID_2" val="{A174208F-C3BD-4F33-843C-E7F69CC9675F}"/>
</p:tagLst>
</file>

<file path=ppt/tags/tag9.xml><?xml version="1.0" encoding="utf-8"?>
<p:tagLst xmlns:a="http://schemas.openxmlformats.org/drawingml/2006/main" xmlns:r="http://schemas.openxmlformats.org/officeDocument/2006/relationships" xmlns:p="http://schemas.openxmlformats.org/presentationml/2006/main">
  <p:tag name="ISPRING_CUSTOM_TIMING_USED" val="1"/>
  <p:tag name="ISPRING_SLIDE_ID" val="{8D16E230-41F0-4B62-B857-624A97A525AE}"/>
  <p:tag name="GENSWF_ADVANCE_TIME" val="80.299"/>
  <p:tag name="TIMING" val="|9.765|16.725"/>
  <p:tag name="ISPRING_SLIDE_ID_2" val="{D02C8861-1A04-4A3D-8782-50F88606BCA5}"/>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7264</TotalTime>
  <Words>2808</Words>
  <Application>Microsoft Office PowerPoint</Application>
  <PresentationFormat>On-screen Show (4:3)</PresentationFormat>
  <Paragraphs>288</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Edmund Boey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the essay</dc:title>
  <dc:creator>Edmund Boey</dc:creator>
  <cp:lastModifiedBy>Anne Lonie</cp:lastModifiedBy>
  <cp:revision>649</cp:revision>
  <cp:lastPrinted>2011-11-18T03:36:14Z</cp:lastPrinted>
  <dcterms:created xsi:type="dcterms:W3CDTF">2012-06-21T06:49:01Z</dcterms:created>
  <dcterms:modified xsi:type="dcterms:W3CDTF">2019-06-24T05:41:33Z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B0600F1A-62F2-41EE-8F54-F55754AD6837</vt:lpwstr>
  </property>
  <property fmtid="{D5CDD505-2E9C-101B-9397-08002B2CF9AE}" pid="3" name="ArticulatePath">
    <vt:lpwstr>Writing the essay</vt:lpwstr>
  </property>
</Properties>
</file>