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1D5B-77B9-4EE8-BA79-1A678C712F8C}" type="datetimeFigureOut">
              <a:rPr lang="en-AU" smtClean="0"/>
              <a:t>27/06/2019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A8B4-03A0-4DC1-96C5-04B177CD8E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4101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1D5B-77B9-4EE8-BA79-1A678C712F8C}" type="datetimeFigureOut">
              <a:rPr lang="en-AU" smtClean="0"/>
              <a:t>27/06/2019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A8B4-03A0-4DC1-96C5-04B177CD8E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815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1D5B-77B9-4EE8-BA79-1A678C712F8C}" type="datetimeFigureOut">
              <a:rPr lang="en-AU" smtClean="0"/>
              <a:t>27/06/2019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A8B4-03A0-4DC1-96C5-04B177CD8E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2183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1D5B-77B9-4EE8-BA79-1A678C712F8C}" type="datetimeFigureOut">
              <a:rPr lang="en-AU" smtClean="0"/>
              <a:t>27/06/2019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A8B4-03A0-4DC1-96C5-04B177CD8E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3119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1D5B-77B9-4EE8-BA79-1A678C712F8C}" type="datetimeFigureOut">
              <a:rPr lang="en-AU" smtClean="0"/>
              <a:t>27/06/2019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A8B4-03A0-4DC1-96C5-04B177CD8E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596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1D5B-77B9-4EE8-BA79-1A678C712F8C}" type="datetimeFigureOut">
              <a:rPr lang="en-AU" smtClean="0"/>
              <a:t>27/06/2019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A8B4-03A0-4DC1-96C5-04B177CD8E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8057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1D5B-77B9-4EE8-BA79-1A678C712F8C}" type="datetimeFigureOut">
              <a:rPr lang="en-AU" smtClean="0"/>
              <a:t>27/06/2019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A8B4-03A0-4DC1-96C5-04B177CD8E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962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1D5B-77B9-4EE8-BA79-1A678C712F8C}" type="datetimeFigureOut">
              <a:rPr lang="en-AU" smtClean="0"/>
              <a:t>27/06/2019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A8B4-03A0-4DC1-96C5-04B177CD8E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175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1D5B-77B9-4EE8-BA79-1A678C712F8C}" type="datetimeFigureOut">
              <a:rPr lang="en-AU" smtClean="0"/>
              <a:t>27/06/2019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A8B4-03A0-4DC1-96C5-04B177CD8E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012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1D5B-77B9-4EE8-BA79-1A678C712F8C}" type="datetimeFigureOut">
              <a:rPr lang="en-AU" smtClean="0"/>
              <a:t>27/06/2019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A8B4-03A0-4DC1-96C5-04B177CD8E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19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1D5B-77B9-4EE8-BA79-1A678C712F8C}" type="datetimeFigureOut">
              <a:rPr lang="en-AU" smtClean="0"/>
              <a:t>27/06/2019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A8B4-03A0-4DC1-96C5-04B177CD8E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936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41D5B-77B9-4EE8-BA79-1A678C712F8C}" type="datetimeFigureOut">
              <a:rPr lang="en-AU" smtClean="0"/>
              <a:t>27/06/2019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FA8B4-03A0-4DC1-96C5-04B177CD8E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574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Essay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endParaRPr lang="en-A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567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Unpacking the topic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u="sng" dirty="0" smtClean="0"/>
              <a:t>What</a:t>
            </a:r>
            <a:r>
              <a:rPr lang="en-AU" dirty="0" smtClean="0"/>
              <a:t> is the question asking? </a:t>
            </a:r>
          </a:p>
          <a:p>
            <a:pPr marL="0" indent="0">
              <a:buNone/>
            </a:pPr>
            <a:r>
              <a:rPr lang="en-AU" dirty="0" smtClean="0"/>
              <a:t>If assertions are being made ask </a:t>
            </a:r>
            <a:r>
              <a:rPr lang="en-AU" u="sng" dirty="0" smtClean="0"/>
              <a:t>why</a:t>
            </a:r>
            <a:r>
              <a:rPr lang="en-AU" dirty="0" smtClean="0"/>
              <a:t> is this so?</a:t>
            </a:r>
          </a:p>
          <a:p>
            <a:pPr marL="0" indent="0">
              <a:buNone/>
            </a:pPr>
            <a:r>
              <a:rPr lang="en-AU" dirty="0" smtClean="0"/>
              <a:t>If this is so </a:t>
            </a:r>
            <a:r>
              <a:rPr lang="en-AU" u="sng" dirty="0" smtClean="0"/>
              <a:t>what</a:t>
            </a:r>
            <a:r>
              <a:rPr lang="en-AU" dirty="0" smtClean="0"/>
              <a:t> are the implications for other assertions and assumptions.</a:t>
            </a:r>
          </a:p>
          <a:p>
            <a:pPr marL="0" indent="0">
              <a:buNone/>
            </a:pPr>
            <a:r>
              <a:rPr lang="en-AU" u="sng" dirty="0" smtClean="0"/>
              <a:t>What</a:t>
            </a:r>
            <a:r>
              <a:rPr lang="en-AU" dirty="0" smtClean="0"/>
              <a:t> are the key terms, </a:t>
            </a:r>
            <a:r>
              <a:rPr lang="en-AU" u="sng" dirty="0" smtClean="0"/>
              <a:t>what</a:t>
            </a:r>
            <a:r>
              <a:rPr lang="en-AU" dirty="0" smtClean="0"/>
              <a:t> do they mean and </a:t>
            </a:r>
            <a:r>
              <a:rPr lang="en-AU" u="sng" dirty="0" smtClean="0"/>
              <a:t>how</a:t>
            </a:r>
            <a:r>
              <a:rPr lang="en-AU" dirty="0" smtClean="0"/>
              <a:t> do they relate to one another?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2529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Briefly </a:t>
            </a:r>
            <a:r>
              <a:rPr lang="en-AU" u="sng" dirty="0" smtClean="0"/>
              <a:t>interpret</a:t>
            </a:r>
            <a:r>
              <a:rPr lang="en-AU" dirty="0" smtClean="0"/>
              <a:t> the essay topic – that is what are the key issues/themes you </a:t>
            </a:r>
            <a:r>
              <a:rPr lang="en-AU" u="sng" dirty="0" smtClean="0"/>
              <a:t>need to address </a:t>
            </a:r>
            <a:r>
              <a:rPr lang="en-AU" dirty="0" smtClean="0"/>
              <a:t>in order to answer the essay topic?(100 words)</a:t>
            </a:r>
          </a:p>
          <a:p>
            <a:pPr marL="0" indent="0">
              <a:buNone/>
            </a:pPr>
            <a:r>
              <a:rPr lang="en-AU" dirty="0" smtClean="0"/>
              <a:t>Outline the structure of your paper. That is, the course of action - </a:t>
            </a:r>
            <a:r>
              <a:rPr lang="en-AU" dirty="0" err="1" smtClean="0"/>
              <a:t>eg</a:t>
            </a:r>
            <a:r>
              <a:rPr lang="en-AU" dirty="0" smtClean="0"/>
              <a:t> firstly, secondly , thirdly etc.(200 words)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460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Body of the paper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Should follow the outline in the introduction – sequentially (2000 words) </a:t>
            </a:r>
          </a:p>
          <a:p>
            <a:r>
              <a:rPr lang="en-AU" dirty="0" smtClean="0"/>
              <a:t>Each theme should indicate </a:t>
            </a:r>
            <a:r>
              <a:rPr lang="en-AU" u="sng" dirty="0" smtClean="0"/>
              <a:t>what is at issue </a:t>
            </a:r>
            <a:r>
              <a:rPr lang="en-AU" dirty="0" smtClean="0"/>
              <a:t>– problem, situation, principle, </a:t>
            </a:r>
            <a:r>
              <a:rPr lang="en-AU" dirty="0" err="1" smtClean="0"/>
              <a:t>etc</a:t>
            </a:r>
            <a:r>
              <a:rPr lang="en-AU" dirty="0" smtClean="0"/>
              <a:t> – and why this is important in relation to other issues. </a:t>
            </a:r>
          </a:p>
          <a:p>
            <a:r>
              <a:rPr lang="en-AU" dirty="0" smtClean="0"/>
              <a:t>In doing so you need to weigh up the evidence that is arguments “point of view”.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684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Providing evidence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All points should be referenced to identify the source.</a:t>
            </a:r>
          </a:p>
          <a:p>
            <a:pPr marL="0" indent="0">
              <a:buNone/>
            </a:pPr>
            <a:r>
              <a:rPr lang="en-AU" dirty="0" smtClean="0"/>
              <a:t>Essays should use </a:t>
            </a:r>
            <a:r>
              <a:rPr lang="en-AU" u="sng" dirty="0" smtClean="0"/>
              <a:t>quality sources </a:t>
            </a:r>
            <a:r>
              <a:rPr lang="en-AU" dirty="0" smtClean="0"/>
              <a:t>specific to the issue. Aim for 2 -3 sources for each issue.</a:t>
            </a:r>
          </a:p>
          <a:p>
            <a:pPr marL="0" indent="0">
              <a:buNone/>
            </a:pPr>
            <a:r>
              <a:rPr lang="en-AU" dirty="0" smtClean="0"/>
              <a:t>Reliance of </a:t>
            </a:r>
            <a:r>
              <a:rPr lang="en-AU" u="sng" dirty="0" smtClean="0"/>
              <a:t>generic sources </a:t>
            </a:r>
            <a:r>
              <a:rPr lang="en-AU" dirty="0" smtClean="0"/>
              <a:t>indicates poor research and superficial arguments. </a:t>
            </a:r>
          </a:p>
          <a:p>
            <a:pPr marL="0" indent="0">
              <a:buNone/>
            </a:pP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071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Summarises briefly the </a:t>
            </a:r>
            <a:r>
              <a:rPr lang="en-AU" u="sng" dirty="0" smtClean="0"/>
              <a:t>key</a:t>
            </a:r>
            <a:r>
              <a:rPr lang="en-AU" dirty="0" smtClean="0"/>
              <a:t> findings or arguments (100 words)</a:t>
            </a:r>
          </a:p>
          <a:p>
            <a:r>
              <a:rPr lang="en-AU" dirty="0" smtClean="0"/>
              <a:t>Make </a:t>
            </a:r>
            <a:r>
              <a:rPr lang="en-AU" u="sng" dirty="0" smtClean="0"/>
              <a:t>your</a:t>
            </a:r>
            <a:r>
              <a:rPr lang="en-AU" dirty="0" smtClean="0"/>
              <a:t> conclusions (200 words).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3218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b="1" dirty="0">
                <a:solidFill>
                  <a:prstClr val="black"/>
                </a:solidFill>
              </a:rPr>
              <a:t>Essay writing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  <a:defRPr/>
            </a:pPr>
            <a:r>
              <a:rPr lang="en-AU" b="1" dirty="0">
                <a:solidFill>
                  <a:prstClr val="black"/>
                </a:solidFill>
              </a:rPr>
              <a:t>Get the resources on the topic (general books and specific books and articles)</a:t>
            </a:r>
            <a:endParaRPr lang="en-AU" dirty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AU" b="1" dirty="0">
                <a:solidFill>
                  <a:prstClr val="black"/>
                </a:solidFill>
              </a:rPr>
              <a:t>Note key points under themes, issues, etc.</a:t>
            </a:r>
            <a:endParaRPr lang="en-AU" dirty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AU" b="1" dirty="0">
                <a:solidFill>
                  <a:prstClr val="black"/>
                </a:solidFill>
              </a:rPr>
              <a:t>Map out argument – i.e. the position and direction your paper will take </a:t>
            </a:r>
            <a:endParaRPr lang="en-AU" dirty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AU" b="1" dirty="0">
                <a:solidFill>
                  <a:prstClr val="black"/>
                </a:solidFill>
              </a:rPr>
              <a:t>Draft paper in own words supported by authoritative sources and judiciously chosen quotes</a:t>
            </a:r>
            <a:endParaRPr lang="en-AU" dirty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AU" b="1" dirty="0">
                <a:solidFill>
                  <a:prstClr val="black"/>
                </a:solidFill>
              </a:rPr>
              <a:t>Refine paper &gt; final draft (allow 6 weeks)</a:t>
            </a:r>
            <a:endParaRPr lang="en-AU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712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33c95168df7fec03242a875468f75fa4b47d58"/>
  <p:tag name="ISPRING_RESOURCE_FOLDER" val="D:\Dropbox\7. EASS Div\ELILT Project\Still to do\POLI\POLI1008 Governance and Citizenship In Australia\Essay1\"/>
  <p:tag name="ISPRING_PRESENTATION_PATH" val="D:\Dropbox\7. EASS Div\ELILT Project\Still to do\POLI\POLI1008 Governance and Citizenship In Australia\Essay1.pptx"/>
  <p:tag name="ISPRING_PROJECT_FOLDER_UPDATED" val="1"/>
  <p:tag name="ARTICULATE_SLIDE_COUNT" val="7"/>
  <p:tag name="ARTICULATE_PROJECT_OPEN" val="0"/>
  <p:tag name="ISPRING_UUID" val="{12F9F925-6DD0-47BE-81A1-4709AD0DB1A0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301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Essay </vt:lpstr>
      <vt:lpstr>Unpacking the topic</vt:lpstr>
      <vt:lpstr>Introduction</vt:lpstr>
      <vt:lpstr>Body of the paper</vt:lpstr>
      <vt:lpstr>Providing evidence</vt:lpstr>
      <vt:lpstr>Conclusion</vt:lpstr>
      <vt:lpstr>Essay writing process</vt:lpstr>
    </vt:vector>
  </TitlesOfParts>
  <Company>University of South Australia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</dc:title>
  <dc:creator>University of South Australia</dc:creator>
  <cp:lastModifiedBy>Anne Lonie</cp:lastModifiedBy>
  <cp:revision>16</cp:revision>
  <dcterms:created xsi:type="dcterms:W3CDTF">2013-10-13T20:47:22Z</dcterms:created>
  <dcterms:modified xsi:type="dcterms:W3CDTF">2019-06-27T05:51:31Z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23B8E952-C699-41D1-904D-9B3BB859D418</vt:lpwstr>
  </property>
  <property fmtid="{D5CDD505-2E9C-101B-9397-08002B2CF9AE}" pid="3" name="ArticulatePath">
    <vt:lpwstr>Essay1</vt:lpwstr>
  </property>
</Properties>
</file>