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1" r:id="rId2"/>
    <p:sldId id="318" r:id="rId3"/>
    <p:sldId id="319" r:id="rId4"/>
    <p:sldId id="314" r:id="rId5"/>
    <p:sldId id="315" r:id="rId6"/>
    <p:sldId id="321" r:id="rId7"/>
    <p:sldId id="322" r:id="rId8"/>
    <p:sldId id="323" r:id="rId9"/>
    <p:sldId id="324" r:id="rId10"/>
  </p:sldIdLst>
  <p:sldSz cx="9144000" cy="6858000" type="screen4x3"/>
  <p:notesSz cx="6858000" cy="9144000"/>
  <p:custDataLst>
    <p:tags r:id="rId13"/>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EFD"/>
    <a:srgbClr val="CCCCFC"/>
    <a:srgbClr val="FAA8B0"/>
    <a:srgbClr val="D8EEC0"/>
    <a:srgbClr val="A2BFF8"/>
    <a:srgbClr val="F8D184"/>
    <a:srgbClr val="FDCFEE"/>
    <a:srgbClr val="C0E399"/>
    <a:srgbClr val="FFCC99"/>
    <a:srgbClr val="000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6328" autoAdjust="0"/>
  </p:normalViewPr>
  <p:slideViewPr>
    <p:cSldViewPr snapToGrid="0">
      <p:cViewPr varScale="1">
        <p:scale>
          <a:sx n="115" d="100"/>
          <a:sy n="115" d="100"/>
        </p:scale>
        <p:origin x="684" y="96"/>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Copyright notice</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2508717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The task</a:t>
            </a:r>
          </a:p>
          <a:p>
            <a:r>
              <a:rPr lang="en-AU" dirty="0"/>
              <a:t>Assessment 1 comprises two tasks, an essay plan</a:t>
            </a:r>
            <a:r>
              <a:rPr lang="en-AU" baseline="0" dirty="0"/>
              <a:t> of 250 words and an annotated bibliography of another 250 words. The word limit for the whole task is 500 words and the weight for these tasks is 10% of the total grade. For both of these tasks, you have to choose one of the two topics provided and write an essay plan and an annotated bibliography on the topic you chose. *Topic 1 reads ‘With reference to either the Charity Organisation Societies or the Settlement Movement discuss the relevance of their underpinning ideas to the development of human services in Australia. *Topic 2 reads ‘Given the history of the European colonisation of Australia, many Aboriginal and Torres Strait Islander people are wary of white institutions and social welfare’. Identify and discuss one or two policies or pieces of legislation that have impacted on Aboriginal and Torres Strait Islander people and how the effects can be seen today.</a:t>
            </a:r>
          </a:p>
          <a:p>
            <a:endParaRPr lang="en-AU" baseline="0" dirty="0"/>
          </a:p>
          <a:p>
            <a:r>
              <a:rPr lang="en-AU" baseline="0" dirty="0"/>
              <a:t>It would be a good idea to highlight the key words or phrases in each of the topics so that you know what you need to address in your essay. If you choose topic 1, then you need to highlight the following: ‘with reference, either, Charity Organisation Societies, Settlement Movement, discuss the relevance, underpinning ideas, development of human services and Australia’. If you choose topic 2, then don’t forget to highlight the following: ‘history of European colonisation of Australia, Aboriginal and Torres Strait Islander people, wary of white institutions, social welfare, identify, discuss one or two policies, pieces of legislations, impacted on, Aboriginal and Torres Strait Islander people, how, effect and seen today’. These words and phrases need to be considered when you locate material for the essay plan and annotated bibliography. It is important to remember that you only have to choose one entity to answer topic 1, i.e. the ‘Charity Organisation Societies’ or the Settlement Movement’. If you choose topic 2 then you would discuss only one or two policies or legislations related to the topic.</a:t>
            </a:r>
          </a:p>
          <a:p>
            <a:endParaRPr lang="en-AU" baseline="0" dirty="0"/>
          </a:p>
          <a:p>
            <a:r>
              <a:rPr lang="en-AU" baseline="0" dirty="0"/>
              <a:t>The essay plan comprises an introduction, outline and a reference list.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146351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 Annotated bibliography</a:t>
            </a:r>
          </a:p>
          <a:p>
            <a:r>
              <a:rPr lang="en-AU" dirty="0"/>
              <a:t>For task two, you have to produce an</a:t>
            </a:r>
            <a:r>
              <a:rPr lang="en-AU" baseline="0" dirty="0"/>
              <a:t> annotated bibliography. </a:t>
            </a:r>
            <a:r>
              <a:rPr lang="en-AU" dirty="0"/>
              <a:t>In order to complete the annotated bibliography you are expected to use five academic resources that are relevant to your topic.</a:t>
            </a:r>
            <a:r>
              <a:rPr lang="en-AU" baseline="0" dirty="0"/>
              <a:t> Only three can be taken from the e-readings for the course. After reading the sources, summarise the key ideas and identify how they will contribute to your essay.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2968291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5: Interpreting the task: Example 1</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Once you have chosen the topic and identified the key words and phrases that will help you locate the necessary resources for writing the essay,</a:t>
            </a:r>
            <a:r>
              <a:rPr lang="en-AU" sz="1200" kern="1200" baseline="0" dirty="0">
                <a:solidFill>
                  <a:schemeClr val="tx1"/>
                </a:solidFill>
                <a:effectLst/>
                <a:latin typeface="Arial" charset="0"/>
                <a:ea typeface="Arial" pitchFamily="-65" charset="0"/>
                <a:cs typeface="Arial" charset="0"/>
              </a:rPr>
              <a:t> you can begin reading about the topic.</a:t>
            </a:r>
            <a:r>
              <a:rPr lang="en-AU" sz="1200" kern="1200" dirty="0">
                <a:solidFill>
                  <a:schemeClr val="tx1"/>
                </a:solidFill>
                <a:effectLst/>
                <a:latin typeface="Arial" charset="0"/>
                <a:ea typeface="Arial" pitchFamily="-65" charset="0"/>
                <a:cs typeface="Arial" charset="0"/>
              </a:rPr>
              <a:t> If you choose topic No. 1, you</a:t>
            </a:r>
            <a:r>
              <a:rPr lang="en-AU" sz="1200" kern="1200" baseline="0" dirty="0">
                <a:solidFill>
                  <a:schemeClr val="tx1"/>
                </a:solidFill>
                <a:effectLst/>
                <a:latin typeface="Arial" charset="0"/>
                <a:ea typeface="Arial" pitchFamily="-65" charset="0"/>
                <a:cs typeface="Arial" charset="0"/>
              </a:rPr>
              <a:t> need to read up on *‘Charity Organisation Societies’ or the ‘Settlement Movement’ depending on which entity you want to discuss in your essay. *You also need to identify the underpinning ideas of whichever entity you choose. *Another important key idea in the question is ‘development of human services in Australia’. It would be useful to ask yourself these questions: *‘What is Charity Organisation Societies?’ *‘When was it established?’ *‘Where was it established?’ *‘Why was it established?’ ‘What are its underpinning ideas?’ *‘How are its underpinning ideas relevant to the development of human services in Australia?’  You could use these questions to do the initial search for readings on the topic. The readings will give you a general understanding about the discussions and issues surrounding the topic. Once you have obtained a general understanding about the issues you can then identify particular issues that you want to address in your discussion and read about them more thoroughly. You can use this information to write your essay plan and then the final essay.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2791199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6: Interpreting the task: Example 2</a:t>
            </a:r>
          </a:p>
          <a:p>
            <a:endParaRPr lang="en-AU" dirty="0"/>
          </a:p>
          <a:p>
            <a:r>
              <a:rPr lang="en-AU" dirty="0"/>
              <a:t>If you choose</a:t>
            </a:r>
            <a:r>
              <a:rPr lang="en-AU" baseline="0" dirty="0"/>
              <a:t> topic 2 for the essay, you would have to read about the key ideas, namely *‘European colonisation of Australia’, *‘White institutions and social welfare’, ‘Policies and legislations as a result of European colonisation’, ‘Effects of policies and legislations enforced during European colonisation of Australia on Aboriginal and Torres Strait Islander people’. Some of the questions that might guide you with your understanding are: *‘When did European colonisation of Australia take place?’ *‘What was the impact of this on Aboriginal and Torres Strait Islander people?’ ‘What are some of the ‘White institutions’ and social welfare that aboriginal and Torres Strait Islander people had to depend on as a result of the colonisation?’ *‘What are some of the policies or legislations that were enforced as a result of the colonisation?’ *‘Why were these policies and legislations enforced?’ *‘How have these policies or legislations impacted on Aboriginal and Torres Strait Islander people’ ‘Can the effects of these policies be seen today?’ Answers to these questions will give you a general understanding about the topic and highlight the issues that surround  it. Once you have done that, you can then identify the policies or legislations that you want to discuss in your essay and the effects of these on Aboriginal and Torres Strait Islander people. You can then do more reading about them so that you can undertake an in-depth discussion about the topic.</a:t>
            </a:r>
          </a:p>
          <a:p>
            <a:endParaRPr lang="en-AU" baseline="0"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3475399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7: Processes involved</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*It is important to clearly understand the topic before you begin searching</a:t>
            </a:r>
            <a:r>
              <a:rPr lang="en-AU" sz="1200" kern="1200" baseline="0" dirty="0">
                <a:solidFill>
                  <a:schemeClr val="tx1"/>
                </a:solidFill>
                <a:effectLst/>
                <a:latin typeface="Arial" charset="0"/>
                <a:ea typeface="Arial" pitchFamily="-65" charset="0"/>
                <a:cs typeface="Arial" charset="0"/>
              </a:rPr>
              <a:t> for the material for your different assessments. </a:t>
            </a:r>
            <a:r>
              <a:rPr lang="en-AU" sz="1200" kern="1200" dirty="0">
                <a:solidFill>
                  <a:schemeClr val="tx1"/>
                </a:solidFill>
                <a:effectLst/>
                <a:latin typeface="Arial" charset="0"/>
                <a:ea typeface="Arial" pitchFamily="-65" charset="0"/>
                <a:cs typeface="Arial" charset="0"/>
              </a:rPr>
              <a:t>If you are not clear about the topic, do consult your tutor. Otherwise you would be wasting a lot time looking for resources that may</a:t>
            </a:r>
            <a:r>
              <a:rPr lang="en-AU" sz="1200" kern="1200" baseline="0" dirty="0">
                <a:solidFill>
                  <a:schemeClr val="tx1"/>
                </a:solidFill>
                <a:effectLst/>
                <a:latin typeface="Arial" charset="0"/>
                <a:ea typeface="Arial" pitchFamily="-65" charset="0"/>
                <a:cs typeface="Arial" charset="0"/>
              </a:rPr>
              <a:t> not be useful for your writing or spending valuable time reading information that is not required for your assignment. </a:t>
            </a:r>
            <a:r>
              <a:rPr lang="en-AU" sz="1200" kern="1200" dirty="0">
                <a:solidFill>
                  <a:schemeClr val="tx1"/>
                </a:solidFill>
                <a:effectLst/>
                <a:latin typeface="Arial" charset="0"/>
                <a:ea typeface="Arial" pitchFamily="-65" charset="0"/>
                <a:cs typeface="Arial" charset="0"/>
              </a:rPr>
              <a:t>Once you know what the requirements are, you need to obtain a general understanding about the topic. This is so that you are familiar with the debates associated</a:t>
            </a:r>
            <a:r>
              <a:rPr lang="en-AU" sz="1200" kern="1200" baseline="0" dirty="0">
                <a:solidFill>
                  <a:schemeClr val="tx1"/>
                </a:solidFill>
                <a:effectLst/>
                <a:latin typeface="Arial" charset="0"/>
                <a:ea typeface="Arial" pitchFamily="-65" charset="0"/>
                <a:cs typeface="Arial" charset="0"/>
              </a:rPr>
              <a:t> with the question</a:t>
            </a:r>
            <a:r>
              <a:rPr lang="en-AU" sz="1200" kern="1200" dirty="0">
                <a:solidFill>
                  <a:schemeClr val="tx1"/>
                </a:solidFill>
                <a:effectLst/>
                <a:latin typeface="Arial" charset="0"/>
                <a:ea typeface="Arial" pitchFamily="-65" charset="0"/>
                <a:cs typeface="Arial" charset="0"/>
              </a:rPr>
              <a:t>. Once you do this, you will be aware of the issues that are being raised and discussed. *Next read about the issues widely and critically. Look at different sources and identify what is being said about the issues. Remember you need to write a lengthy argument about the topic, so you need substantial evidence from your reading to do that. *Based on how much of evidence you have located from your reading, *identify the evidence that will support your stand. You have to clearly state whether you agree or disagree with the proposition. You have to then provide the evidence</a:t>
            </a:r>
            <a:r>
              <a:rPr lang="en-AU" sz="1200" kern="1200" baseline="0" dirty="0">
                <a:solidFill>
                  <a:schemeClr val="tx1"/>
                </a:solidFill>
                <a:effectLst/>
                <a:latin typeface="Arial" charset="0"/>
                <a:ea typeface="Arial" pitchFamily="-65" charset="0"/>
                <a:cs typeface="Arial" charset="0"/>
              </a:rPr>
              <a:t> to support the proposition that you have chosen.</a:t>
            </a:r>
            <a:r>
              <a:rPr lang="en-AU" sz="1200" kern="1200" dirty="0">
                <a:solidFill>
                  <a:schemeClr val="tx1"/>
                </a:solidFill>
                <a:effectLst/>
                <a:latin typeface="Arial" charset="0"/>
                <a:ea typeface="Arial" pitchFamily="-65" charset="0"/>
                <a:cs typeface="Arial" charset="0"/>
              </a:rPr>
              <a:t> *Rather than superficially discussing ten issues, it would be a good idea to choose three to four issues to do an in-depth critical discussion. This is what your tutors would prefer. *Remember to find at least two or three references to support each of the issues you are discussing.  *When you find information that will support your arguments, remember to paraphrase and summarise. In appropriate instances, you can also quote. Do not forget to record the bibliographic details of the source. Reading for your tasks does not begin and end at the start. Sometimes you may have to read some more while you are writing your essay as you may realise that you do not have enough evidence to support your arguments.</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4225422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8: Resource for writing</a:t>
            </a:r>
          </a:p>
          <a:p>
            <a:r>
              <a:rPr lang="en-AU" dirty="0"/>
              <a:t>On this slide you will see a link that will take you the library</a:t>
            </a:r>
            <a:r>
              <a:rPr lang="en-AU" baseline="0" dirty="0"/>
              <a:t> website. The elements covered in the presentation are further expanded on the site.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4225422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9: Resources for interpreting</a:t>
            </a:r>
            <a:r>
              <a:rPr lang="en-AU" b="1" baseline="0" dirty="0"/>
              <a:t> the task</a:t>
            </a:r>
          </a:p>
          <a:p>
            <a:endParaRPr lang="en-AU" b="0" baseline="0" dirty="0"/>
          </a:p>
          <a:p>
            <a:r>
              <a:rPr lang="en-AU" b="0" baseline="0" dirty="0"/>
              <a:t>On this slide you will see some links for additional resources on interpreting the task. Access these resources which you may find useful. These resources sit on the L3 resource hub (www.unisa.edu.au/L3)</a:t>
            </a:r>
            <a:endParaRPr lang="en-AU" b="0"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42254222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277582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hyperlink" Target="http://guides.library.unisa.edu.au/SocialWorkAndHumanServices/HumanServiceProvision"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0.xml"/><Relationship Id="rId6" Type="http://schemas.openxmlformats.org/officeDocument/2006/relationships/hyperlink" Target="https://lo.unisa.edu.au/mod/resource/view.php?id=298806" TargetMode="External"/><Relationship Id="rId5" Type="http://schemas.openxmlformats.org/officeDocument/2006/relationships/hyperlink" Target="https://lo.unisa.edu.au/mod/resource/view.php?id=298804" TargetMode="External"/><Relationship Id="rId4" Type="http://schemas.openxmlformats.org/officeDocument/2006/relationships/hyperlink" Target="http://guides.library.unisa.edu.au/SocialWorkAndHumanServices/HumanServiceProvis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sz="quarter" idx="1"/>
          </p:nvPr>
        </p:nvSpPr>
        <p:spPr>
          <a:xfrm>
            <a:off x="1190617" y="1308417"/>
            <a:ext cx="7304989" cy="1152150"/>
          </a:xfrm>
          <a:prstGeom prst="rect">
            <a:avLst/>
          </a:prstGeom>
          <a:noFill/>
        </p:spPr>
        <p:txBody>
          <a:bodyPr/>
          <a:lstStyle/>
          <a:p>
            <a:pPr eaLnBrk="1" hangingPunct="1"/>
            <a:r>
              <a:rPr lang="en-US" sz="5400" dirty="0"/>
              <a:t>Interpreting the task</a:t>
            </a:r>
          </a:p>
        </p:txBody>
      </p:sp>
      <p:sp>
        <p:nvSpPr>
          <p:cNvPr id="3" name="Title 2">
            <a:extLst>
              <a:ext uri="{FF2B5EF4-FFF2-40B4-BE49-F238E27FC236}">
                <a16:creationId xmlns:a16="http://schemas.microsoft.com/office/drawing/2014/main" id="{8DC8100A-EB5E-4640-A20E-A58DE0EA1A56}"/>
              </a:ext>
            </a:extLst>
          </p:cNvPr>
          <p:cNvSpPr>
            <a:spLocks noGrp="1"/>
          </p:cNvSpPr>
          <p:nvPr>
            <p:ph type="ctrTitle" sz="quarter"/>
          </p:nvPr>
        </p:nvSpPr>
        <p:spPr/>
        <p:txBody>
          <a:bodyPr/>
          <a:lstStyle/>
          <a:p>
            <a:endParaRPr lang="en-US"/>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5775" y="266700"/>
            <a:ext cx="8448675" cy="666750"/>
          </a:xfrm>
        </p:spPr>
        <p:txBody>
          <a:bodyPr/>
          <a:lstStyle/>
          <a:p>
            <a:r>
              <a:rPr lang="en-AU" dirty="0">
                <a:latin typeface="Calibri" panose="020F0502020204030204" pitchFamily="34" charset="0"/>
                <a:cs typeface="Calibri" panose="020F0502020204030204" pitchFamily="34" charset="0"/>
              </a:rPr>
              <a:t>Copyright</a:t>
            </a:r>
          </a:p>
        </p:txBody>
      </p:sp>
      <p:sp>
        <p:nvSpPr>
          <p:cNvPr id="5" name="Text Box 6"/>
          <p:cNvSpPr txBox="1">
            <a:spLocks noGrp="1" noChangeArrowheads="1"/>
          </p:cNvSpPr>
          <p:nvPr>
            <p:ph type="body" sz="quarter" idx="12"/>
          </p:nvPr>
        </p:nvSpPr>
        <p:spPr bwMode="auto">
          <a:xfrm>
            <a:off x="923926" y="1238250"/>
            <a:ext cx="7524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10000"/>
              </a:lnSpc>
              <a:spcBef>
                <a:spcPct val="50000"/>
              </a:spcBef>
              <a:buFontTx/>
              <a:buNone/>
            </a:pPr>
            <a:r>
              <a:rPr lang="en-US" altLang="en-US" sz="1600" b="1" dirty="0">
                <a:latin typeface="Arial" charset="0"/>
              </a:rPr>
              <a:t>COMMONWEALTH OF AUSTRALIA</a:t>
            </a:r>
          </a:p>
          <a:p>
            <a:pPr algn="ctr" eaLnBrk="1" hangingPunct="1">
              <a:lnSpc>
                <a:spcPct val="110000"/>
              </a:lnSpc>
              <a:spcBef>
                <a:spcPct val="50000"/>
              </a:spcBef>
              <a:buFontTx/>
              <a:buNone/>
            </a:pPr>
            <a:r>
              <a:rPr lang="en-US" altLang="en-US" sz="1400" dirty="0">
                <a:latin typeface="Arial" charset="0"/>
              </a:rPr>
              <a:t>Copyright Regulations 1969</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800" b="1" dirty="0">
                <a:latin typeface="Arial" charset="0"/>
              </a:rPr>
              <a:t>WARNING</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This material has been produced and communicated to you by or on behalf of the University of South Australia pursuant to Part VB of the </a:t>
            </a:r>
            <a:r>
              <a:rPr lang="en-US" altLang="en-US" sz="1400" i="1" dirty="0">
                <a:latin typeface="Arial" charset="0"/>
              </a:rPr>
              <a:t>Copyright Act 1968</a:t>
            </a:r>
            <a:r>
              <a:rPr lang="en-US" altLang="en-US" sz="1400" dirty="0">
                <a:latin typeface="Arial" charset="0"/>
              </a:rPr>
              <a:t> (</a:t>
            </a:r>
            <a:r>
              <a:rPr lang="en-US" altLang="en-US" sz="1400" b="1" dirty="0">
                <a:latin typeface="Arial" charset="0"/>
              </a:rPr>
              <a:t>the Act</a:t>
            </a:r>
            <a:r>
              <a:rPr lang="en-US" altLang="en-US" sz="1400" dirty="0">
                <a:latin typeface="Arial" charset="0"/>
              </a:rPr>
              <a: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The material in this communication may be subject to copyright under the Act.  Any further reproduction or communication of this material by you may be the subject of copyright protection under the Act.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b="1" dirty="0">
                <a:latin typeface="Arial" charset="0"/>
              </a:rPr>
              <a:t>Do not remove this notice.</a:t>
            </a:r>
          </a:p>
          <a:p>
            <a:pPr algn="ctr" eaLnBrk="1" hangingPunct="1">
              <a:lnSpc>
                <a:spcPct val="110000"/>
              </a:lnSpc>
              <a:spcBef>
                <a:spcPct val="50000"/>
              </a:spcBef>
              <a:buFontTx/>
              <a:buNone/>
            </a:pPr>
            <a:endParaRPr lang="en-US" altLang="en-US" sz="1200" dirty="0">
              <a:latin typeface="Arial" charset="0"/>
            </a:endParaRPr>
          </a:p>
        </p:txBody>
      </p:sp>
    </p:spTree>
    <p:custDataLst>
      <p:tags r:id="rId1"/>
    </p:custDataLst>
    <p:extLst>
      <p:ext uri="{BB962C8B-B14F-4D97-AF65-F5344CB8AC3E}">
        <p14:creationId xmlns:p14="http://schemas.microsoft.com/office/powerpoint/2010/main" val="25230924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pPr eaLnBrk="1" hangingPunct="1">
              <a:spcBef>
                <a:spcPct val="0"/>
              </a:spcBef>
            </a:pPr>
            <a:r>
              <a:rPr lang="en-AU" altLang="en-US" dirty="0"/>
              <a:t>The task</a:t>
            </a:r>
          </a:p>
        </p:txBody>
      </p:sp>
      <p:sp>
        <p:nvSpPr>
          <p:cNvPr id="5" name="Subtitle 2"/>
          <p:cNvSpPr>
            <a:spLocks noGrp="1"/>
          </p:cNvSpPr>
          <p:nvPr>
            <p:ph type="body" sz="quarter" idx="12"/>
          </p:nvPr>
        </p:nvSpPr>
        <p:spPr>
          <a:xfrm>
            <a:off x="485775" y="876300"/>
            <a:ext cx="7886700" cy="4876800"/>
          </a:xfrm>
          <a:solidFill>
            <a:schemeClr val="bg1"/>
          </a:solidFill>
        </p:spPr>
        <p:txBody>
          <a:bodyPr rtlCol="0">
            <a:normAutofit/>
          </a:bodyPr>
          <a:lstStyle/>
          <a:p>
            <a:pPr eaLnBrk="1" hangingPunct="1">
              <a:lnSpc>
                <a:spcPct val="110000"/>
              </a:lnSpc>
              <a:spcBef>
                <a:spcPct val="50000"/>
              </a:spcBef>
              <a:defRPr/>
            </a:pPr>
            <a:r>
              <a:rPr lang="en-US" dirty="0"/>
              <a:t>Format		: </a:t>
            </a:r>
            <a:r>
              <a:rPr lang="en-US" b="0" dirty="0"/>
              <a:t>Essay Plan and Annotated Bibliography</a:t>
            </a:r>
          </a:p>
          <a:p>
            <a:pPr eaLnBrk="1" hangingPunct="1">
              <a:lnSpc>
                <a:spcPct val="110000"/>
              </a:lnSpc>
              <a:spcBef>
                <a:spcPct val="50000"/>
              </a:spcBef>
              <a:defRPr/>
            </a:pPr>
            <a:r>
              <a:rPr lang="en-US" dirty="0"/>
              <a:t>Word limit	: </a:t>
            </a:r>
            <a:r>
              <a:rPr lang="en-US" b="0" dirty="0"/>
              <a:t>500</a:t>
            </a:r>
          </a:p>
          <a:p>
            <a:pPr eaLnBrk="1" hangingPunct="1">
              <a:lnSpc>
                <a:spcPct val="110000"/>
              </a:lnSpc>
              <a:spcBef>
                <a:spcPct val="50000"/>
              </a:spcBef>
              <a:defRPr/>
            </a:pPr>
            <a:r>
              <a:rPr lang="en-US" dirty="0"/>
              <a:t>Due date	: </a:t>
            </a:r>
          </a:p>
          <a:p>
            <a:pPr eaLnBrk="1" hangingPunct="1">
              <a:lnSpc>
                <a:spcPct val="110000"/>
              </a:lnSpc>
              <a:spcBef>
                <a:spcPct val="50000"/>
              </a:spcBef>
              <a:defRPr/>
            </a:pPr>
            <a:r>
              <a:rPr lang="en-US" dirty="0"/>
              <a:t>Weight		: </a:t>
            </a:r>
            <a:r>
              <a:rPr lang="en-US" b="0" dirty="0"/>
              <a:t>10%</a:t>
            </a:r>
          </a:p>
          <a:p>
            <a:pPr eaLnBrk="1" hangingPunct="1">
              <a:lnSpc>
                <a:spcPct val="110000"/>
              </a:lnSpc>
              <a:spcBef>
                <a:spcPct val="50000"/>
              </a:spcBef>
              <a:defRPr/>
            </a:pPr>
            <a:endParaRPr lang="en-US" b="0" dirty="0"/>
          </a:p>
          <a:p>
            <a:pPr eaLnBrk="1" hangingPunct="1">
              <a:lnSpc>
                <a:spcPct val="110000"/>
              </a:lnSpc>
              <a:spcBef>
                <a:spcPct val="50000"/>
              </a:spcBef>
              <a:defRPr/>
            </a:pPr>
            <a:endParaRPr lang="en-US" b="0" dirty="0"/>
          </a:p>
          <a:p>
            <a:pPr eaLnBrk="1" hangingPunct="1">
              <a:lnSpc>
                <a:spcPct val="110000"/>
              </a:lnSpc>
              <a:spcBef>
                <a:spcPct val="50000"/>
              </a:spcBef>
              <a:defRPr/>
            </a:pPr>
            <a:endParaRPr lang="en-US" dirty="0"/>
          </a:p>
          <a:p>
            <a:pPr eaLnBrk="1" fontAlgn="auto" hangingPunct="1">
              <a:spcAft>
                <a:spcPts val="0"/>
              </a:spcAft>
              <a:defRPr/>
            </a:pPr>
            <a:endParaRPr lang="en-AU" sz="1600" dirty="0"/>
          </a:p>
        </p:txBody>
      </p:sp>
      <p:sp>
        <p:nvSpPr>
          <p:cNvPr id="4" name="TextBox 3"/>
          <p:cNvSpPr txBox="1"/>
          <p:nvPr/>
        </p:nvSpPr>
        <p:spPr>
          <a:xfrm>
            <a:off x="571499" y="2790823"/>
            <a:ext cx="7991475" cy="338554"/>
          </a:xfrm>
          <a:prstGeom prst="rect">
            <a:avLst/>
          </a:prstGeom>
          <a:noFill/>
        </p:spPr>
        <p:txBody>
          <a:bodyPr wrap="square" rtlCol="0">
            <a:spAutoFit/>
          </a:bodyPr>
          <a:lstStyle/>
          <a:p>
            <a:r>
              <a:rPr lang="en-AU" sz="1600" dirty="0">
                <a:solidFill>
                  <a:srgbClr val="C00000"/>
                </a:solidFill>
              </a:rPr>
              <a:t>Essay Plan </a:t>
            </a:r>
            <a:r>
              <a:rPr lang="en-AU" sz="1600" dirty="0"/>
              <a:t>(intro, outline, reference list)</a:t>
            </a:r>
            <a:r>
              <a:rPr lang="en-AU" sz="1600" dirty="0">
                <a:solidFill>
                  <a:srgbClr val="C00000"/>
                </a:solidFill>
              </a:rPr>
              <a:t> </a:t>
            </a:r>
            <a:r>
              <a:rPr lang="en-AU" sz="1600" dirty="0"/>
              <a:t>on </a:t>
            </a:r>
            <a:r>
              <a:rPr lang="en-AU" sz="1600" dirty="0">
                <a:solidFill>
                  <a:srgbClr val="C00000"/>
                </a:solidFill>
              </a:rPr>
              <a:t>one</a:t>
            </a:r>
            <a:r>
              <a:rPr lang="en-AU" sz="1600" dirty="0"/>
              <a:t> of the following topics (250 words):</a:t>
            </a:r>
          </a:p>
        </p:txBody>
      </p:sp>
      <p:sp>
        <p:nvSpPr>
          <p:cNvPr id="6" name="TextBox 5"/>
          <p:cNvSpPr txBox="1"/>
          <p:nvPr/>
        </p:nvSpPr>
        <p:spPr>
          <a:xfrm>
            <a:off x="671511" y="3252490"/>
            <a:ext cx="7924800" cy="830997"/>
          </a:xfrm>
          <a:prstGeom prst="rect">
            <a:avLst/>
          </a:prstGeom>
          <a:noFill/>
          <a:ln w="19050">
            <a:solidFill>
              <a:schemeClr val="tx1"/>
            </a:solidFill>
          </a:ln>
        </p:spPr>
        <p:txBody>
          <a:bodyPr wrap="square" rtlCol="0">
            <a:spAutoFit/>
          </a:bodyPr>
          <a:lstStyle/>
          <a:p>
            <a:r>
              <a:rPr lang="en-AU" sz="1600" dirty="0">
                <a:solidFill>
                  <a:srgbClr val="C00000"/>
                </a:solidFill>
              </a:rPr>
              <a:t>With reference </a:t>
            </a:r>
            <a:r>
              <a:rPr lang="en-AU" sz="1600" dirty="0"/>
              <a:t>to </a:t>
            </a:r>
            <a:r>
              <a:rPr lang="en-AU" sz="1600" dirty="0">
                <a:solidFill>
                  <a:srgbClr val="C00000"/>
                </a:solidFill>
              </a:rPr>
              <a:t>either</a:t>
            </a:r>
            <a:r>
              <a:rPr lang="en-AU" sz="1600" dirty="0"/>
              <a:t> the </a:t>
            </a:r>
            <a:r>
              <a:rPr lang="en-AU" sz="1600" dirty="0">
                <a:solidFill>
                  <a:srgbClr val="C00000"/>
                </a:solidFill>
              </a:rPr>
              <a:t>Charity Organisation Societies or</a:t>
            </a:r>
            <a:r>
              <a:rPr lang="en-AU" sz="1600" dirty="0"/>
              <a:t> </a:t>
            </a:r>
            <a:r>
              <a:rPr lang="en-AU" sz="1600" dirty="0">
                <a:solidFill>
                  <a:srgbClr val="C00000"/>
                </a:solidFill>
              </a:rPr>
              <a:t>the Settlement Movement</a:t>
            </a:r>
            <a:r>
              <a:rPr lang="en-AU" sz="1600" dirty="0"/>
              <a:t> (Chenoweth &amp; McAuliffe 2015, p. 34) </a:t>
            </a:r>
            <a:r>
              <a:rPr lang="en-AU" sz="1600" dirty="0">
                <a:solidFill>
                  <a:srgbClr val="C00000"/>
                </a:solidFill>
              </a:rPr>
              <a:t>discuss the relevance </a:t>
            </a:r>
            <a:r>
              <a:rPr lang="en-AU" sz="1600" dirty="0"/>
              <a:t>of their </a:t>
            </a:r>
            <a:r>
              <a:rPr lang="en-AU" sz="1600" dirty="0">
                <a:solidFill>
                  <a:srgbClr val="C00000"/>
                </a:solidFill>
              </a:rPr>
              <a:t>underpinning ideas </a:t>
            </a:r>
            <a:r>
              <a:rPr lang="en-AU" sz="1600" dirty="0"/>
              <a:t>to the </a:t>
            </a:r>
            <a:r>
              <a:rPr lang="en-AU" sz="1600" dirty="0">
                <a:solidFill>
                  <a:srgbClr val="C00000"/>
                </a:solidFill>
              </a:rPr>
              <a:t>development of human services </a:t>
            </a:r>
            <a:r>
              <a:rPr lang="en-AU" sz="1600" dirty="0"/>
              <a:t>in </a:t>
            </a:r>
            <a:r>
              <a:rPr lang="en-AU" sz="1600" dirty="0">
                <a:solidFill>
                  <a:srgbClr val="C00000"/>
                </a:solidFill>
              </a:rPr>
              <a:t>Australia</a:t>
            </a:r>
            <a:r>
              <a:rPr lang="en-AU" sz="1600" dirty="0"/>
              <a:t>.</a:t>
            </a:r>
          </a:p>
        </p:txBody>
      </p:sp>
      <p:sp>
        <p:nvSpPr>
          <p:cNvPr id="10" name="TextBox 9"/>
          <p:cNvSpPr txBox="1"/>
          <p:nvPr/>
        </p:nvSpPr>
        <p:spPr>
          <a:xfrm>
            <a:off x="671511" y="4300240"/>
            <a:ext cx="7924800" cy="1323439"/>
          </a:xfrm>
          <a:prstGeom prst="rect">
            <a:avLst/>
          </a:prstGeom>
          <a:noFill/>
          <a:ln w="19050">
            <a:solidFill>
              <a:schemeClr val="tx1"/>
            </a:solidFill>
          </a:ln>
        </p:spPr>
        <p:txBody>
          <a:bodyPr wrap="square" rtlCol="0">
            <a:spAutoFit/>
          </a:bodyPr>
          <a:lstStyle/>
          <a:p>
            <a:r>
              <a:rPr lang="en-AU" sz="1600" dirty="0"/>
              <a:t>‘Given the </a:t>
            </a:r>
            <a:r>
              <a:rPr lang="en-AU" sz="1600" dirty="0">
                <a:solidFill>
                  <a:srgbClr val="C00000"/>
                </a:solidFill>
              </a:rPr>
              <a:t>history of the European colonisation of Australia</a:t>
            </a:r>
            <a:r>
              <a:rPr lang="en-AU" sz="1600" dirty="0"/>
              <a:t>, many </a:t>
            </a:r>
            <a:r>
              <a:rPr lang="en-AU" sz="1600" dirty="0">
                <a:solidFill>
                  <a:srgbClr val="C00000"/>
                </a:solidFill>
              </a:rPr>
              <a:t>Aboriginal and Torres Strait Islander people</a:t>
            </a:r>
            <a:r>
              <a:rPr lang="en-AU" sz="1600" dirty="0"/>
              <a:t> are </a:t>
            </a:r>
            <a:r>
              <a:rPr lang="en-AU" sz="1600" dirty="0">
                <a:solidFill>
                  <a:srgbClr val="C00000"/>
                </a:solidFill>
              </a:rPr>
              <a:t>wary of white institutions </a:t>
            </a:r>
            <a:r>
              <a:rPr lang="en-AU" sz="1600" dirty="0"/>
              <a:t>and </a:t>
            </a:r>
            <a:r>
              <a:rPr lang="en-AU" sz="1600" dirty="0">
                <a:solidFill>
                  <a:srgbClr val="C00000"/>
                </a:solidFill>
              </a:rPr>
              <a:t>social welfare</a:t>
            </a:r>
            <a:r>
              <a:rPr lang="en-AU" sz="1600" dirty="0"/>
              <a:t>’ (Chenoweth &amp; McAuliffe 2015, p. 268). </a:t>
            </a:r>
            <a:r>
              <a:rPr lang="en-AU" sz="1600" dirty="0">
                <a:solidFill>
                  <a:srgbClr val="C00000"/>
                </a:solidFill>
              </a:rPr>
              <a:t>Identify</a:t>
            </a:r>
            <a:r>
              <a:rPr lang="en-AU" sz="1600" dirty="0"/>
              <a:t> and </a:t>
            </a:r>
            <a:r>
              <a:rPr lang="en-AU" sz="1600" dirty="0">
                <a:solidFill>
                  <a:srgbClr val="C00000"/>
                </a:solidFill>
              </a:rPr>
              <a:t>discuss</a:t>
            </a:r>
            <a:r>
              <a:rPr lang="en-AU" sz="1600" dirty="0"/>
              <a:t> </a:t>
            </a:r>
            <a:r>
              <a:rPr lang="en-AU" sz="1600" dirty="0">
                <a:solidFill>
                  <a:srgbClr val="C00000"/>
                </a:solidFill>
              </a:rPr>
              <a:t>one or two policies </a:t>
            </a:r>
            <a:r>
              <a:rPr lang="en-AU" sz="1600" dirty="0"/>
              <a:t>or </a:t>
            </a:r>
            <a:r>
              <a:rPr lang="en-AU" sz="1600" dirty="0">
                <a:solidFill>
                  <a:srgbClr val="C00000"/>
                </a:solidFill>
              </a:rPr>
              <a:t>pieces of legislation </a:t>
            </a:r>
            <a:r>
              <a:rPr lang="en-AU" sz="1600" dirty="0"/>
              <a:t>that have </a:t>
            </a:r>
            <a:r>
              <a:rPr lang="en-AU" sz="1600" dirty="0">
                <a:solidFill>
                  <a:srgbClr val="C00000"/>
                </a:solidFill>
              </a:rPr>
              <a:t>impacted on Aboriginal and Torres Strait Islander people</a:t>
            </a:r>
            <a:r>
              <a:rPr lang="en-AU" sz="1600" dirty="0"/>
              <a:t> and </a:t>
            </a:r>
            <a:r>
              <a:rPr lang="en-AU" sz="1600" dirty="0">
                <a:solidFill>
                  <a:srgbClr val="C00000"/>
                </a:solidFill>
              </a:rPr>
              <a:t>how</a:t>
            </a:r>
            <a:r>
              <a:rPr lang="en-AU" sz="1600" dirty="0"/>
              <a:t> the </a:t>
            </a:r>
            <a:r>
              <a:rPr lang="en-AU" sz="1600" dirty="0">
                <a:solidFill>
                  <a:srgbClr val="C00000"/>
                </a:solidFill>
              </a:rPr>
              <a:t>effects </a:t>
            </a:r>
            <a:r>
              <a:rPr lang="en-AU" sz="1600" dirty="0"/>
              <a:t>can be </a:t>
            </a:r>
            <a:r>
              <a:rPr lang="en-AU" sz="1600" dirty="0">
                <a:solidFill>
                  <a:srgbClr val="C00000"/>
                </a:solidFill>
              </a:rPr>
              <a:t>seen today</a:t>
            </a:r>
            <a:r>
              <a:rPr lang="en-AU" sz="1600" dirty="0"/>
              <a:t>.</a:t>
            </a:r>
          </a:p>
        </p:txBody>
      </p:sp>
    </p:spTree>
    <p:custDataLst>
      <p:tags r:id="rId1"/>
    </p:custDataLst>
    <p:extLst>
      <p:ext uri="{BB962C8B-B14F-4D97-AF65-F5344CB8AC3E}">
        <p14:creationId xmlns:p14="http://schemas.microsoft.com/office/powerpoint/2010/main" val="9989039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The task: Annotated Bibliography (250 words)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4</a:t>
            </a:fld>
            <a:endParaRPr lang="en-AU" altLang="en-US" sz="1200">
              <a:solidFill>
                <a:srgbClr val="898989"/>
              </a:solidFill>
            </a:endParaRPr>
          </a:p>
        </p:txBody>
      </p:sp>
      <p:sp>
        <p:nvSpPr>
          <p:cNvPr id="5" name="TextBox 4"/>
          <p:cNvSpPr txBox="1"/>
          <p:nvPr/>
        </p:nvSpPr>
        <p:spPr>
          <a:xfrm>
            <a:off x="428625" y="1729204"/>
            <a:ext cx="8239125" cy="253402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AU" sz="1800" dirty="0"/>
              <a:t>Identify 5 academic resources that are relevant to your topic</a:t>
            </a:r>
          </a:p>
          <a:p>
            <a:pPr marL="285750" indent="-285750">
              <a:lnSpc>
                <a:spcPct val="150000"/>
              </a:lnSpc>
              <a:buFont typeface="Arial" panose="020B0604020202020204" pitchFamily="34" charset="0"/>
              <a:buChar char="•"/>
            </a:pPr>
            <a:r>
              <a:rPr lang="en-AU" sz="1800" dirty="0"/>
              <a:t>Only a maximum of 3 resources can be taken from the e-readings for this course</a:t>
            </a:r>
          </a:p>
          <a:p>
            <a:pPr marL="285750" indent="-285750">
              <a:lnSpc>
                <a:spcPct val="150000"/>
              </a:lnSpc>
              <a:buFont typeface="Arial" panose="020B0604020202020204" pitchFamily="34" charset="0"/>
              <a:buChar char="•"/>
            </a:pPr>
            <a:r>
              <a:rPr lang="en-AU" sz="1800" dirty="0"/>
              <a:t>Write a 50 word summary of how each of the resources will contribute to your essay.</a:t>
            </a:r>
          </a:p>
          <a:p>
            <a:pPr marL="285750" indent="-285750">
              <a:lnSpc>
                <a:spcPct val="150000"/>
              </a:lnSpc>
              <a:buFont typeface="Arial" panose="020B0604020202020204" pitchFamily="34" charset="0"/>
              <a:buChar char="•"/>
            </a:pPr>
            <a:r>
              <a:rPr lang="en-AU" sz="1800" dirty="0"/>
              <a:t>Use the </a:t>
            </a:r>
            <a:r>
              <a:rPr lang="en-AU" sz="1800" dirty="0" err="1"/>
              <a:t>Unisa</a:t>
            </a:r>
            <a:r>
              <a:rPr lang="en-AU" sz="1800" dirty="0"/>
              <a:t> Harvard referencing style for in-text citation and reference list. </a:t>
            </a:r>
          </a:p>
        </p:txBody>
      </p:sp>
    </p:spTree>
    <p:custDataLst>
      <p:tags r:id="rId1"/>
    </p:custDataLst>
    <p:extLst>
      <p:ext uri="{BB962C8B-B14F-4D97-AF65-F5344CB8AC3E}">
        <p14:creationId xmlns:p14="http://schemas.microsoft.com/office/powerpoint/2010/main" val="248140251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Interpreting task: Example 1</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25" y="1089025"/>
            <a:ext cx="7967663"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bwMode="auto">
          <a:xfrm>
            <a:off x="1019175" y="2200275"/>
            <a:ext cx="2686050" cy="628650"/>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Charity Organisation</a:t>
            </a:r>
            <a:r>
              <a:rPr kumimoji="0" lang="en-AU" sz="1600" b="0" i="0" u="none" strike="noStrike" cap="none" normalizeH="0" dirty="0">
                <a:ln>
                  <a:noFill/>
                </a:ln>
                <a:solidFill>
                  <a:schemeClr val="tx1"/>
                </a:solidFill>
                <a:effectLst/>
                <a:latin typeface="Arial" charset="0"/>
                <a:cs typeface="Arial" charset="0"/>
              </a:rPr>
              <a:t> Societies</a:t>
            </a:r>
            <a:endParaRPr kumimoji="0" lang="en-AU" sz="1600" b="0" i="0" u="none" strike="noStrike" cap="none" normalizeH="0" baseline="0" dirty="0">
              <a:ln>
                <a:noFill/>
              </a:ln>
              <a:solidFill>
                <a:schemeClr val="tx1"/>
              </a:solidFill>
              <a:effectLst/>
              <a:latin typeface="Arial" charset="0"/>
              <a:cs typeface="Arial" charset="0"/>
            </a:endParaRPr>
          </a:p>
        </p:txBody>
      </p:sp>
      <p:cxnSp>
        <p:nvCxnSpPr>
          <p:cNvPr id="9" name="Straight Connector 8"/>
          <p:cNvCxnSpPr/>
          <p:nvPr/>
        </p:nvCxnSpPr>
        <p:spPr bwMode="auto">
          <a:xfrm flipH="1">
            <a:off x="4152502" y="2105025"/>
            <a:ext cx="494507" cy="81915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11" name="Rounded Rectangle 10"/>
          <p:cNvSpPr/>
          <p:nvPr/>
        </p:nvSpPr>
        <p:spPr bwMode="auto">
          <a:xfrm>
            <a:off x="2942827" y="3333750"/>
            <a:ext cx="2686050" cy="628650"/>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Underpinning ideas</a:t>
            </a:r>
          </a:p>
        </p:txBody>
      </p:sp>
      <p:sp>
        <p:nvSpPr>
          <p:cNvPr id="12" name="Rounded Rectangle 11"/>
          <p:cNvSpPr/>
          <p:nvPr/>
        </p:nvSpPr>
        <p:spPr bwMode="auto">
          <a:xfrm>
            <a:off x="4647009" y="4438650"/>
            <a:ext cx="2686050" cy="628650"/>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Development of human services in Australia</a:t>
            </a:r>
          </a:p>
        </p:txBody>
      </p:sp>
      <p:sp>
        <p:nvSpPr>
          <p:cNvPr id="14" name="Curved Right Arrow 13"/>
          <p:cNvSpPr/>
          <p:nvPr/>
        </p:nvSpPr>
        <p:spPr bwMode="auto">
          <a:xfrm>
            <a:off x="161926" y="2647950"/>
            <a:ext cx="857250" cy="1219200"/>
          </a:xfrm>
          <a:prstGeom prst="curvedRightArrow">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6" name="Curved Right Arrow 15"/>
          <p:cNvSpPr/>
          <p:nvPr/>
        </p:nvSpPr>
        <p:spPr bwMode="auto">
          <a:xfrm>
            <a:off x="2085577" y="3619500"/>
            <a:ext cx="857250" cy="1219200"/>
          </a:xfrm>
          <a:prstGeom prst="curvedRightArrow">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7" name="Oval 16"/>
          <p:cNvSpPr/>
          <p:nvPr/>
        </p:nvSpPr>
        <p:spPr>
          <a:xfrm>
            <a:off x="1085850" y="2924175"/>
            <a:ext cx="1276350" cy="825500"/>
          </a:xfrm>
          <a:prstGeom prst="ellipse">
            <a:avLst/>
          </a:prstGeom>
          <a:solidFill>
            <a:srgbClr val="92D050"/>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What?</a:t>
            </a:r>
          </a:p>
        </p:txBody>
      </p:sp>
      <p:sp>
        <p:nvSpPr>
          <p:cNvPr id="18" name="Oval 17"/>
          <p:cNvSpPr/>
          <p:nvPr/>
        </p:nvSpPr>
        <p:spPr>
          <a:xfrm>
            <a:off x="5990034" y="2924175"/>
            <a:ext cx="1276350" cy="825500"/>
          </a:xfrm>
          <a:prstGeom prst="ellipse">
            <a:avLst/>
          </a:prstGeom>
          <a:solidFill>
            <a:srgbClr val="FDCFEE"/>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When?</a:t>
            </a:r>
          </a:p>
        </p:txBody>
      </p:sp>
      <p:sp>
        <p:nvSpPr>
          <p:cNvPr id="19" name="Oval 18"/>
          <p:cNvSpPr/>
          <p:nvPr/>
        </p:nvSpPr>
        <p:spPr>
          <a:xfrm>
            <a:off x="447675" y="4105275"/>
            <a:ext cx="1276350" cy="825500"/>
          </a:xfrm>
          <a:prstGeom prst="ellipse">
            <a:avLst/>
          </a:prstGeom>
          <a:solidFill>
            <a:srgbClr val="A2BFF8"/>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How?</a:t>
            </a:r>
          </a:p>
        </p:txBody>
      </p:sp>
      <p:sp>
        <p:nvSpPr>
          <p:cNvPr id="20" name="Oval 19"/>
          <p:cNvSpPr/>
          <p:nvPr/>
        </p:nvSpPr>
        <p:spPr>
          <a:xfrm>
            <a:off x="7753350" y="4654550"/>
            <a:ext cx="1276350" cy="825500"/>
          </a:xfrm>
          <a:prstGeom prst="ellipse">
            <a:avLst/>
          </a:prstGeom>
          <a:solidFill>
            <a:srgbClr val="F8D184"/>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Why?</a:t>
            </a:r>
          </a:p>
        </p:txBody>
      </p:sp>
      <p:sp>
        <p:nvSpPr>
          <p:cNvPr id="21" name="Oval 20"/>
          <p:cNvSpPr/>
          <p:nvPr/>
        </p:nvSpPr>
        <p:spPr>
          <a:xfrm>
            <a:off x="7081242" y="3648075"/>
            <a:ext cx="1344216" cy="825500"/>
          </a:xfrm>
          <a:prstGeom prst="ellipse">
            <a:avLst/>
          </a:prstGeom>
          <a:solidFill>
            <a:srgbClr val="CBEEF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Where?</a:t>
            </a:r>
          </a:p>
        </p:txBody>
      </p:sp>
      <p:sp>
        <p:nvSpPr>
          <p:cNvPr id="22" name="Rounded Rectangle 21"/>
          <p:cNvSpPr/>
          <p:nvPr/>
        </p:nvSpPr>
        <p:spPr bwMode="auto">
          <a:xfrm>
            <a:off x="5086350" y="2200275"/>
            <a:ext cx="2686050" cy="628650"/>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Settlement Movement</a:t>
            </a:r>
          </a:p>
        </p:txBody>
      </p:sp>
    </p:spTree>
    <p:custDataLst>
      <p:tags r:id="rId1"/>
    </p:custDataLst>
    <p:extLst>
      <p:ext uri="{BB962C8B-B14F-4D97-AF65-F5344CB8AC3E}">
        <p14:creationId xmlns:p14="http://schemas.microsoft.com/office/powerpoint/2010/main" val="3497715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ppt_x"/>
                                          </p:val>
                                        </p:tav>
                                        <p:tav tm="100000">
                                          <p:val>
                                            <p:strVal val="#ppt_x"/>
                                          </p:val>
                                        </p:tav>
                                      </p:tavLst>
                                    </p:anim>
                                    <p:anim calcmode="lin" valueType="num">
                                      <p:cBhvr additive="base">
                                        <p:cTn id="4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additive="base">
                                        <p:cTn id="45" dur="500" fill="hold"/>
                                        <p:tgtEl>
                                          <p:spTgt spid="21"/>
                                        </p:tgtEl>
                                        <p:attrNameLst>
                                          <p:attrName>ppt_x</p:attrName>
                                        </p:attrNameLst>
                                      </p:cBhvr>
                                      <p:tavLst>
                                        <p:tav tm="0">
                                          <p:val>
                                            <p:strVal val="#ppt_x"/>
                                          </p:val>
                                        </p:tav>
                                        <p:tav tm="100000">
                                          <p:val>
                                            <p:strVal val="#ppt_x"/>
                                          </p:val>
                                        </p:tav>
                                      </p:tavLst>
                                    </p:anim>
                                    <p:anim calcmode="lin" valueType="num">
                                      <p:cBhvr additive="base">
                                        <p:cTn id="4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7" grpId="0" animBg="1"/>
      <p:bldP spid="18" grpId="0" animBg="1"/>
      <p:bldP spid="19" grpId="0" animBg="1"/>
      <p:bldP spid="20" grpId="0" animBg="1"/>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Interpreting task: Example 2</a:t>
            </a:r>
          </a:p>
          <a:p>
            <a:endParaRPr lang="en-AU" dirty="0"/>
          </a:p>
        </p:txBody>
      </p:sp>
      <p:sp>
        <p:nvSpPr>
          <p:cNvPr id="6" name="Text Placeholder 4"/>
          <p:cNvSpPr txBox="1">
            <a:spLocks/>
          </p:cNvSpPr>
          <p:nvPr/>
        </p:nvSpPr>
        <p:spPr bwMode="auto">
          <a:xfrm>
            <a:off x="1447800" y="3181350"/>
            <a:ext cx="3228975" cy="600075"/>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a:spcBef>
                <a:spcPct val="0"/>
              </a:spcBef>
            </a:pPr>
            <a:r>
              <a:rPr lang="en-AU" sz="1600" b="0" kern="0" dirty="0">
                <a:latin typeface="Arial" charset="0"/>
                <a:cs typeface="Arial" charset="0"/>
              </a:rPr>
              <a:t>White institutions</a:t>
            </a:r>
          </a:p>
        </p:txBody>
      </p:sp>
      <p:sp>
        <p:nvSpPr>
          <p:cNvPr id="7" name="Text Placeholder 4"/>
          <p:cNvSpPr txBox="1">
            <a:spLocks/>
          </p:cNvSpPr>
          <p:nvPr/>
        </p:nvSpPr>
        <p:spPr bwMode="auto">
          <a:xfrm>
            <a:off x="1962149" y="3898899"/>
            <a:ext cx="3228975" cy="600075"/>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a:spcBef>
                <a:spcPct val="0"/>
              </a:spcBef>
            </a:pPr>
            <a:r>
              <a:rPr lang="en-AU" sz="1600" b="0" kern="0" dirty="0">
                <a:latin typeface="Arial" charset="0"/>
                <a:cs typeface="Arial" charset="0"/>
              </a:rPr>
              <a:t>Social welfare</a:t>
            </a:r>
          </a:p>
        </p:txBody>
      </p:sp>
      <p:sp>
        <p:nvSpPr>
          <p:cNvPr id="8" name="Text Placeholder 4"/>
          <p:cNvSpPr txBox="1">
            <a:spLocks/>
          </p:cNvSpPr>
          <p:nvPr/>
        </p:nvSpPr>
        <p:spPr bwMode="auto">
          <a:xfrm>
            <a:off x="2476498" y="4564059"/>
            <a:ext cx="3228975" cy="600075"/>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a:spcBef>
                <a:spcPct val="0"/>
              </a:spcBef>
            </a:pPr>
            <a:r>
              <a:rPr lang="en-AU" sz="1600" b="0" kern="0" dirty="0">
                <a:latin typeface="Arial" charset="0"/>
                <a:cs typeface="Arial" charset="0"/>
              </a:rPr>
              <a:t>Polices/legislations</a:t>
            </a:r>
          </a:p>
        </p:txBody>
      </p:sp>
      <p:sp>
        <p:nvSpPr>
          <p:cNvPr id="9" name="Text Placeholder 4"/>
          <p:cNvSpPr txBox="1">
            <a:spLocks/>
          </p:cNvSpPr>
          <p:nvPr/>
        </p:nvSpPr>
        <p:spPr bwMode="auto">
          <a:xfrm>
            <a:off x="2956717" y="5305424"/>
            <a:ext cx="3228975" cy="600075"/>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a:spcBef>
                <a:spcPct val="0"/>
              </a:spcBef>
            </a:pPr>
            <a:r>
              <a:rPr lang="en-AU" sz="1600" b="0" kern="0" dirty="0">
                <a:latin typeface="Arial" charset="0"/>
                <a:cs typeface="Arial" charset="0"/>
              </a:rPr>
              <a:t>Effects today</a:t>
            </a:r>
          </a:p>
        </p:txBody>
      </p:sp>
      <p:sp>
        <p:nvSpPr>
          <p:cNvPr id="2" name="Left Arrow Callout 1"/>
          <p:cNvSpPr/>
          <p:nvPr/>
        </p:nvSpPr>
        <p:spPr bwMode="auto">
          <a:xfrm>
            <a:off x="6677025" y="2551112"/>
            <a:ext cx="2171700" cy="1933575"/>
          </a:xfrm>
          <a:prstGeom prst="leftArrowCallout">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Aboriginal and Torres Strait Islander</a:t>
            </a:r>
            <a:r>
              <a:rPr kumimoji="0" lang="en-AU" sz="1600" b="0" i="0" u="none" strike="noStrike" cap="none" normalizeH="0" dirty="0">
                <a:ln>
                  <a:noFill/>
                </a:ln>
                <a:solidFill>
                  <a:schemeClr val="tx1"/>
                </a:solidFill>
                <a:effectLst/>
                <a:latin typeface="Arial" charset="0"/>
                <a:cs typeface="Arial" charset="0"/>
              </a:rPr>
              <a:t> people</a:t>
            </a:r>
            <a:endParaRPr kumimoji="0" lang="en-AU" sz="1600" b="0" i="0" u="none" strike="noStrike" cap="none" normalizeH="0" baseline="0" dirty="0">
              <a:ln>
                <a:noFill/>
              </a:ln>
              <a:solidFill>
                <a:schemeClr val="tx1"/>
              </a:solidFill>
              <a:effectLst/>
              <a:latin typeface="Arial" charset="0"/>
              <a:cs typeface="Arial" charset="0"/>
            </a:endParaRPr>
          </a:p>
        </p:txBody>
      </p:sp>
      <p:sp>
        <p:nvSpPr>
          <p:cNvPr id="12" name="Oval 11"/>
          <p:cNvSpPr/>
          <p:nvPr/>
        </p:nvSpPr>
        <p:spPr>
          <a:xfrm>
            <a:off x="3914774" y="2355850"/>
            <a:ext cx="1276350" cy="825500"/>
          </a:xfrm>
          <a:prstGeom prst="ellipse">
            <a:avLst/>
          </a:prstGeom>
          <a:solidFill>
            <a:srgbClr val="FDCFEE"/>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When?</a:t>
            </a:r>
          </a:p>
        </p:txBody>
      </p:sp>
      <p:sp>
        <p:nvSpPr>
          <p:cNvPr id="14" name="Oval 13"/>
          <p:cNvSpPr/>
          <p:nvPr/>
        </p:nvSpPr>
        <p:spPr>
          <a:xfrm>
            <a:off x="5705473" y="4151309"/>
            <a:ext cx="1276350" cy="825500"/>
          </a:xfrm>
          <a:prstGeom prst="ellipse">
            <a:avLst/>
          </a:prstGeom>
          <a:solidFill>
            <a:srgbClr val="F8D184"/>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Why?</a:t>
            </a:r>
          </a:p>
        </p:txBody>
      </p:sp>
      <p:sp>
        <p:nvSpPr>
          <p:cNvPr id="15" name="Oval 14"/>
          <p:cNvSpPr/>
          <p:nvPr/>
        </p:nvSpPr>
        <p:spPr>
          <a:xfrm>
            <a:off x="6562725" y="5029197"/>
            <a:ext cx="1276350" cy="825500"/>
          </a:xfrm>
          <a:prstGeom prst="ellipse">
            <a:avLst/>
          </a:prstGeom>
          <a:solidFill>
            <a:srgbClr val="A2BFF8"/>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How?</a:t>
            </a:r>
          </a:p>
        </p:txBody>
      </p:sp>
      <p:sp>
        <p:nvSpPr>
          <p:cNvPr id="16" name="Curved Right Arrow 15"/>
          <p:cNvSpPr/>
          <p:nvPr/>
        </p:nvSpPr>
        <p:spPr bwMode="auto">
          <a:xfrm>
            <a:off x="1447800" y="4259256"/>
            <a:ext cx="514349" cy="720725"/>
          </a:xfrm>
          <a:prstGeom prst="curvedRightArrow">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7" name="Curved Right Arrow 16"/>
          <p:cNvSpPr/>
          <p:nvPr/>
        </p:nvSpPr>
        <p:spPr bwMode="auto">
          <a:xfrm>
            <a:off x="933451" y="3713161"/>
            <a:ext cx="514349" cy="720725"/>
          </a:xfrm>
          <a:prstGeom prst="curvedRightArrow">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8" name="Curved Right Arrow 17"/>
          <p:cNvSpPr/>
          <p:nvPr/>
        </p:nvSpPr>
        <p:spPr bwMode="auto">
          <a:xfrm>
            <a:off x="552450" y="3092450"/>
            <a:ext cx="514349" cy="720725"/>
          </a:xfrm>
          <a:prstGeom prst="curvedRightArrow">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20" name="Text Placeholder 4"/>
          <p:cNvSpPr txBox="1">
            <a:spLocks/>
          </p:cNvSpPr>
          <p:nvPr/>
        </p:nvSpPr>
        <p:spPr bwMode="auto">
          <a:xfrm>
            <a:off x="606422" y="2492375"/>
            <a:ext cx="3228975" cy="600075"/>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a:spcBef>
                <a:spcPct val="0"/>
              </a:spcBef>
            </a:pPr>
            <a:r>
              <a:rPr lang="en-AU" sz="1600" b="0" kern="0" dirty="0">
                <a:latin typeface="Arial" charset="0"/>
                <a:cs typeface="Arial" charset="0"/>
              </a:rPr>
              <a:t>European colonisation of Australia</a:t>
            </a:r>
          </a:p>
        </p:txBody>
      </p:sp>
      <p:sp>
        <p:nvSpPr>
          <p:cNvPr id="19" name="Curved Right Arrow 18"/>
          <p:cNvSpPr/>
          <p:nvPr/>
        </p:nvSpPr>
        <p:spPr bwMode="auto">
          <a:xfrm>
            <a:off x="1962149" y="4979981"/>
            <a:ext cx="514349" cy="720725"/>
          </a:xfrm>
          <a:prstGeom prst="curvedRightArrow">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1" name="Oval 10"/>
          <p:cNvSpPr/>
          <p:nvPr/>
        </p:nvSpPr>
        <p:spPr>
          <a:xfrm>
            <a:off x="4976017" y="3122612"/>
            <a:ext cx="1276350" cy="825500"/>
          </a:xfrm>
          <a:prstGeom prst="ellipse">
            <a:avLst/>
          </a:prstGeom>
          <a:solidFill>
            <a:srgbClr val="92D050"/>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What?</a:t>
            </a:r>
          </a:p>
        </p:txBody>
      </p:sp>
      <p:sp>
        <p:nvSpPr>
          <p:cNvPr id="21" name="TextBox 20"/>
          <p:cNvSpPr txBox="1"/>
          <p:nvPr/>
        </p:nvSpPr>
        <p:spPr>
          <a:xfrm>
            <a:off x="552450" y="918865"/>
            <a:ext cx="7924800" cy="1323439"/>
          </a:xfrm>
          <a:prstGeom prst="rect">
            <a:avLst/>
          </a:prstGeom>
          <a:noFill/>
          <a:ln w="19050">
            <a:solidFill>
              <a:schemeClr val="tx1"/>
            </a:solidFill>
          </a:ln>
        </p:spPr>
        <p:txBody>
          <a:bodyPr wrap="square" rtlCol="0">
            <a:spAutoFit/>
          </a:bodyPr>
          <a:lstStyle/>
          <a:p>
            <a:r>
              <a:rPr lang="en-AU" sz="1600" dirty="0"/>
              <a:t>‘Given the </a:t>
            </a:r>
            <a:r>
              <a:rPr lang="en-AU" sz="1600" dirty="0">
                <a:solidFill>
                  <a:srgbClr val="C00000"/>
                </a:solidFill>
              </a:rPr>
              <a:t>history of the European colonisation of Australia</a:t>
            </a:r>
            <a:r>
              <a:rPr lang="en-AU" sz="1600" dirty="0"/>
              <a:t>, many </a:t>
            </a:r>
            <a:r>
              <a:rPr lang="en-AU" sz="1600" dirty="0">
                <a:solidFill>
                  <a:srgbClr val="C00000"/>
                </a:solidFill>
              </a:rPr>
              <a:t>Aboriginal and Torres Strait Islander people</a:t>
            </a:r>
            <a:r>
              <a:rPr lang="en-AU" sz="1600" dirty="0"/>
              <a:t> are </a:t>
            </a:r>
            <a:r>
              <a:rPr lang="en-AU" sz="1600" dirty="0">
                <a:solidFill>
                  <a:srgbClr val="C00000"/>
                </a:solidFill>
              </a:rPr>
              <a:t>wary of white institutions </a:t>
            </a:r>
            <a:r>
              <a:rPr lang="en-AU" sz="1600" dirty="0"/>
              <a:t>and </a:t>
            </a:r>
            <a:r>
              <a:rPr lang="en-AU" sz="1600" dirty="0">
                <a:solidFill>
                  <a:srgbClr val="C00000"/>
                </a:solidFill>
              </a:rPr>
              <a:t>social welfare</a:t>
            </a:r>
            <a:r>
              <a:rPr lang="en-AU" sz="1600" dirty="0"/>
              <a:t>’ (Chenoweth &amp; McAuliffe 2015, p. 268). </a:t>
            </a:r>
            <a:r>
              <a:rPr lang="en-AU" sz="1600" dirty="0">
                <a:solidFill>
                  <a:srgbClr val="C00000"/>
                </a:solidFill>
              </a:rPr>
              <a:t>Identify</a:t>
            </a:r>
            <a:r>
              <a:rPr lang="en-AU" sz="1600" dirty="0"/>
              <a:t> and </a:t>
            </a:r>
            <a:r>
              <a:rPr lang="en-AU" sz="1600" dirty="0">
                <a:solidFill>
                  <a:srgbClr val="C00000"/>
                </a:solidFill>
              </a:rPr>
              <a:t>discuss</a:t>
            </a:r>
            <a:r>
              <a:rPr lang="en-AU" sz="1600" dirty="0"/>
              <a:t> </a:t>
            </a:r>
            <a:r>
              <a:rPr lang="en-AU" sz="1600" dirty="0">
                <a:solidFill>
                  <a:srgbClr val="C00000"/>
                </a:solidFill>
              </a:rPr>
              <a:t>one or two policies </a:t>
            </a:r>
            <a:r>
              <a:rPr lang="en-AU" sz="1600" dirty="0"/>
              <a:t>or </a:t>
            </a:r>
            <a:r>
              <a:rPr lang="en-AU" sz="1600" dirty="0">
                <a:solidFill>
                  <a:srgbClr val="C00000"/>
                </a:solidFill>
              </a:rPr>
              <a:t>pieces of legislation </a:t>
            </a:r>
            <a:r>
              <a:rPr lang="en-AU" sz="1600" dirty="0"/>
              <a:t>that have </a:t>
            </a:r>
            <a:r>
              <a:rPr lang="en-AU" sz="1600" dirty="0">
                <a:solidFill>
                  <a:srgbClr val="C00000"/>
                </a:solidFill>
              </a:rPr>
              <a:t>impacted on Aboriginal and Torres Strait Islander people</a:t>
            </a:r>
            <a:r>
              <a:rPr lang="en-AU" sz="1600" dirty="0"/>
              <a:t> and </a:t>
            </a:r>
            <a:r>
              <a:rPr lang="en-AU" sz="1600" dirty="0">
                <a:solidFill>
                  <a:srgbClr val="C00000"/>
                </a:solidFill>
              </a:rPr>
              <a:t>how</a:t>
            </a:r>
            <a:r>
              <a:rPr lang="en-AU" sz="1600" dirty="0"/>
              <a:t> the </a:t>
            </a:r>
            <a:r>
              <a:rPr lang="en-AU" sz="1600" dirty="0">
                <a:solidFill>
                  <a:srgbClr val="C00000"/>
                </a:solidFill>
              </a:rPr>
              <a:t>effects </a:t>
            </a:r>
            <a:r>
              <a:rPr lang="en-AU" sz="1600" dirty="0"/>
              <a:t>can be </a:t>
            </a:r>
            <a:r>
              <a:rPr lang="en-AU" sz="1600" dirty="0">
                <a:solidFill>
                  <a:srgbClr val="C00000"/>
                </a:solidFill>
              </a:rPr>
              <a:t>seen today</a:t>
            </a:r>
            <a:r>
              <a:rPr lang="en-AU" sz="1600" dirty="0"/>
              <a:t>.</a:t>
            </a:r>
          </a:p>
        </p:txBody>
      </p:sp>
    </p:spTree>
    <p:custDataLst>
      <p:tags r:id="rId1"/>
    </p:custDataLst>
    <p:extLst>
      <p:ext uri="{BB962C8B-B14F-4D97-AF65-F5344CB8AC3E}">
        <p14:creationId xmlns:p14="http://schemas.microsoft.com/office/powerpoint/2010/main" val="16925444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animBg="1"/>
      <p:bldP spid="14" grpId="0" animBg="1"/>
      <p:bldP spid="15" grpId="0" animBg="1"/>
      <p:bldP spid="20" grpId="0" animBg="1"/>
      <p:bldP spid="11"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Processes involved</a:t>
            </a:r>
          </a:p>
        </p:txBody>
      </p:sp>
      <p:sp>
        <p:nvSpPr>
          <p:cNvPr id="4" name="Text Placeholder 3"/>
          <p:cNvSpPr>
            <a:spLocks noGrp="1"/>
          </p:cNvSpPr>
          <p:nvPr>
            <p:ph type="body" sz="quarter" idx="12"/>
          </p:nvPr>
        </p:nvSpPr>
        <p:spPr>
          <a:xfrm>
            <a:off x="495300" y="981075"/>
            <a:ext cx="8439150" cy="3952875"/>
          </a:xfrm>
        </p:spPr>
        <p:txBody>
          <a:bodyPr/>
          <a:lstStyle/>
          <a:p>
            <a:pPr marL="342900" indent="-342900">
              <a:buFont typeface="Arial" panose="020B0604020202020204" pitchFamily="34" charset="0"/>
              <a:buChar char="•"/>
            </a:pPr>
            <a:endParaRPr lang="en-AU" dirty="0"/>
          </a:p>
        </p:txBody>
      </p:sp>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3499" y="1040644"/>
            <a:ext cx="7391401" cy="4866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919412" y="1214229"/>
            <a:ext cx="5419725" cy="369332"/>
          </a:xfrm>
          <a:prstGeom prst="rect">
            <a:avLst/>
          </a:prstGeom>
          <a:noFill/>
        </p:spPr>
        <p:txBody>
          <a:bodyPr wrap="square" rtlCol="0">
            <a:spAutoFit/>
          </a:bodyPr>
          <a:lstStyle/>
          <a:p>
            <a:pPr algn="ctr"/>
            <a:r>
              <a:rPr lang="en-AU" sz="1800" b="1" dirty="0"/>
              <a:t>Interpret the task</a:t>
            </a:r>
          </a:p>
        </p:txBody>
      </p:sp>
      <p:sp>
        <p:nvSpPr>
          <p:cNvPr id="7" name="TextBox 6"/>
          <p:cNvSpPr txBox="1"/>
          <p:nvPr/>
        </p:nvSpPr>
        <p:spPr>
          <a:xfrm>
            <a:off x="2828925" y="1692622"/>
            <a:ext cx="5419725" cy="369332"/>
          </a:xfrm>
          <a:prstGeom prst="rect">
            <a:avLst/>
          </a:prstGeom>
          <a:noFill/>
        </p:spPr>
        <p:txBody>
          <a:bodyPr wrap="square" rtlCol="0">
            <a:spAutoFit/>
          </a:bodyPr>
          <a:lstStyle/>
          <a:p>
            <a:pPr algn="ctr"/>
            <a:r>
              <a:rPr lang="en-AU" sz="1800" b="1" dirty="0"/>
              <a:t>Read about the issues widely and critically</a:t>
            </a:r>
          </a:p>
        </p:txBody>
      </p:sp>
      <p:sp>
        <p:nvSpPr>
          <p:cNvPr id="8" name="TextBox 7"/>
          <p:cNvSpPr txBox="1"/>
          <p:nvPr/>
        </p:nvSpPr>
        <p:spPr>
          <a:xfrm>
            <a:off x="2566987" y="2250522"/>
            <a:ext cx="5772150" cy="369332"/>
          </a:xfrm>
          <a:prstGeom prst="rect">
            <a:avLst/>
          </a:prstGeom>
          <a:noFill/>
        </p:spPr>
        <p:txBody>
          <a:bodyPr wrap="square" rtlCol="0">
            <a:spAutoFit/>
          </a:bodyPr>
          <a:lstStyle/>
          <a:p>
            <a:pPr algn="ctr"/>
            <a:r>
              <a:rPr lang="en-AU" sz="1800" b="1" dirty="0"/>
              <a:t>Identify your stand/proposition (Agree/Disagree)</a:t>
            </a:r>
          </a:p>
        </p:txBody>
      </p:sp>
      <p:sp>
        <p:nvSpPr>
          <p:cNvPr id="9" name="TextBox 8"/>
          <p:cNvSpPr txBox="1"/>
          <p:nvPr/>
        </p:nvSpPr>
        <p:spPr>
          <a:xfrm>
            <a:off x="2130425" y="2816166"/>
            <a:ext cx="5772150" cy="369332"/>
          </a:xfrm>
          <a:prstGeom prst="rect">
            <a:avLst/>
          </a:prstGeom>
          <a:noFill/>
        </p:spPr>
        <p:txBody>
          <a:bodyPr wrap="square" rtlCol="0">
            <a:spAutoFit/>
          </a:bodyPr>
          <a:lstStyle/>
          <a:p>
            <a:pPr algn="ctr"/>
            <a:r>
              <a:rPr lang="en-AU" sz="1800" b="1" dirty="0"/>
              <a:t>Identify the evidence that will support your stand</a:t>
            </a:r>
          </a:p>
        </p:txBody>
      </p:sp>
      <p:sp>
        <p:nvSpPr>
          <p:cNvPr id="10" name="TextBox 9"/>
          <p:cNvSpPr txBox="1"/>
          <p:nvPr/>
        </p:nvSpPr>
        <p:spPr>
          <a:xfrm>
            <a:off x="1863724" y="3372415"/>
            <a:ext cx="6861175" cy="646331"/>
          </a:xfrm>
          <a:prstGeom prst="rect">
            <a:avLst/>
          </a:prstGeom>
          <a:noFill/>
        </p:spPr>
        <p:txBody>
          <a:bodyPr wrap="square" rtlCol="0">
            <a:spAutoFit/>
          </a:bodyPr>
          <a:lstStyle/>
          <a:p>
            <a:pPr algn="ctr"/>
            <a:r>
              <a:rPr lang="en-AU" sz="1800" b="1" dirty="0"/>
              <a:t>Set boundaries for your argument (choose a few issues and discuss in-depth)</a:t>
            </a:r>
          </a:p>
        </p:txBody>
      </p:sp>
      <p:sp>
        <p:nvSpPr>
          <p:cNvPr id="11" name="TextBox 10"/>
          <p:cNvSpPr txBox="1"/>
          <p:nvPr/>
        </p:nvSpPr>
        <p:spPr>
          <a:xfrm>
            <a:off x="1347787" y="4236443"/>
            <a:ext cx="6991350" cy="646331"/>
          </a:xfrm>
          <a:prstGeom prst="rect">
            <a:avLst/>
          </a:prstGeom>
          <a:noFill/>
        </p:spPr>
        <p:txBody>
          <a:bodyPr wrap="square" rtlCol="0">
            <a:spAutoFit/>
          </a:bodyPr>
          <a:lstStyle/>
          <a:p>
            <a:pPr algn="ctr"/>
            <a:r>
              <a:rPr lang="en-AU" sz="1800" b="1" dirty="0"/>
              <a:t>Find evidence to support your arguments (a minimum of 2/3 references for each point)</a:t>
            </a:r>
          </a:p>
        </p:txBody>
      </p:sp>
      <p:sp>
        <p:nvSpPr>
          <p:cNvPr id="12" name="TextBox 11"/>
          <p:cNvSpPr txBox="1"/>
          <p:nvPr/>
        </p:nvSpPr>
        <p:spPr>
          <a:xfrm>
            <a:off x="1257300" y="5179110"/>
            <a:ext cx="6991350" cy="646331"/>
          </a:xfrm>
          <a:prstGeom prst="rect">
            <a:avLst/>
          </a:prstGeom>
          <a:noFill/>
        </p:spPr>
        <p:txBody>
          <a:bodyPr wrap="square" rtlCol="0">
            <a:spAutoFit/>
          </a:bodyPr>
          <a:lstStyle/>
          <a:p>
            <a:pPr algn="ctr"/>
            <a:r>
              <a:rPr lang="en-AU" sz="1800" b="1" dirty="0"/>
              <a:t>Paraphrase, summarise and quote (when appropriate) and record sources</a:t>
            </a:r>
          </a:p>
        </p:txBody>
      </p:sp>
    </p:spTree>
    <p:custDataLst>
      <p:tags r:id="rId1"/>
    </p:custDataLst>
    <p:extLst>
      <p:ext uri="{BB962C8B-B14F-4D97-AF65-F5344CB8AC3E}">
        <p14:creationId xmlns:p14="http://schemas.microsoft.com/office/powerpoint/2010/main" val="5443644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Access this link </a:t>
            </a:r>
          </a:p>
        </p:txBody>
      </p:sp>
      <p:sp>
        <p:nvSpPr>
          <p:cNvPr id="4" name="Text Placeholder 3"/>
          <p:cNvSpPr>
            <a:spLocks noGrp="1"/>
          </p:cNvSpPr>
          <p:nvPr>
            <p:ph type="body" sz="quarter" idx="12"/>
          </p:nvPr>
        </p:nvSpPr>
        <p:spPr>
          <a:xfrm>
            <a:off x="495300" y="981075"/>
            <a:ext cx="8439150" cy="3952875"/>
          </a:xfrm>
        </p:spPr>
        <p:txBody>
          <a:bodyPr/>
          <a:lstStyle/>
          <a:p>
            <a:endParaRPr lang="en-AU" dirty="0">
              <a:hlinkClick r:id="rId4"/>
            </a:endParaRPr>
          </a:p>
          <a:p>
            <a:endParaRPr lang="en-AU" dirty="0">
              <a:hlinkClick r:id="rId4"/>
            </a:endParaRPr>
          </a:p>
          <a:p>
            <a:endParaRPr lang="en-AU" dirty="0">
              <a:hlinkClick r:id="rId4"/>
            </a:endParaRPr>
          </a:p>
          <a:p>
            <a:r>
              <a:rPr lang="en-AU" dirty="0">
                <a:hlinkClick r:id="rId4"/>
              </a:rPr>
              <a:t>http://guides.library.unisa.edu.au/SocialWorkAndHumanServices/HumanServiceProvision</a:t>
            </a:r>
            <a:r>
              <a:rPr lang="en-AU" dirty="0"/>
              <a:t> </a:t>
            </a:r>
          </a:p>
        </p:txBody>
      </p:sp>
    </p:spTree>
    <p:custDataLst>
      <p:tags r:id="rId1"/>
    </p:custDataLst>
    <p:extLst>
      <p:ext uri="{BB962C8B-B14F-4D97-AF65-F5344CB8AC3E}">
        <p14:creationId xmlns:p14="http://schemas.microsoft.com/office/powerpoint/2010/main" val="36868563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Resources for interpreting the task</a:t>
            </a:r>
          </a:p>
        </p:txBody>
      </p:sp>
      <p:sp>
        <p:nvSpPr>
          <p:cNvPr id="4" name="Text Placeholder 3"/>
          <p:cNvSpPr>
            <a:spLocks noGrp="1"/>
          </p:cNvSpPr>
          <p:nvPr>
            <p:ph type="body" sz="quarter" idx="12"/>
          </p:nvPr>
        </p:nvSpPr>
        <p:spPr>
          <a:xfrm>
            <a:off x="495300" y="981075"/>
            <a:ext cx="8439150" cy="3952875"/>
          </a:xfrm>
        </p:spPr>
        <p:txBody>
          <a:bodyPr/>
          <a:lstStyle/>
          <a:p>
            <a:endParaRPr lang="en-AU" dirty="0">
              <a:hlinkClick r:id="rId4"/>
            </a:endParaRPr>
          </a:p>
          <a:p>
            <a:endParaRPr lang="en-AU" dirty="0">
              <a:hlinkClick r:id="rId4"/>
            </a:endParaRPr>
          </a:p>
          <a:p>
            <a:endParaRPr lang="en-AU" dirty="0">
              <a:hlinkClick r:id="rId4"/>
            </a:endParaRPr>
          </a:p>
        </p:txBody>
      </p:sp>
      <p:sp>
        <p:nvSpPr>
          <p:cNvPr id="2" name="TextBox 1"/>
          <p:cNvSpPr txBox="1"/>
          <p:nvPr/>
        </p:nvSpPr>
        <p:spPr>
          <a:xfrm>
            <a:off x="561975" y="1104900"/>
            <a:ext cx="7810500" cy="830997"/>
          </a:xfrm>
          <a:prstGeom prst="rect">
            <a:avLst/>
          </a:prstGeom>
          <a:noFill/>
        </p:spPr>
        <p:txBody>
          <a:bodyPr wrap="square" rtlCol="0">
            <a:spAutoFit/>
          </a:bodyPr>
          <a:lstStyle/>
          <a:p>
            <a:r>
              <a:rPr lang="en-AU" sz="1600" dirty="0">
                <a:hlinkClick r:id="rId5"/>
              </a:rPr>
              <a:t>https://lo.unisa.edu.au/mod/resource/view.php?id=298804</a:t>
            </a:r>
            <a:r>
              <a:rPr lang="en-AU" sz="1600" dirty="0"/>
              <a:t> </a:t>
            </a:r>
          </a:p>
          <a:p>
            <a:endParaRPr lang="en-AU" sz="1600" dirty="0"/>
          </a:p>
          <a:p>
            <a:r>
              <a:rPr lang="en-AU" sz="1600" dirty="0">
                <a:hlinkClick r:id="rId6"/>
              </a:rPr>
              <a:t>https://lo.unisa.edu.au/mod/resource/view.php?id=298806</a:t>
            </a:r>
            <a:r>
              <a:rPr lang="en-AU" sz="1600" dirty="0"/>
              <a:t> </a:t>
            </a:r>
          </a:p>
        </p:txBody>
      </p:sp>
    </p:spTree>
    <p:custDataLst>
      <p:tags r:id="rId1"/>
    </p:custDataLst>
    <p:extLst>
      <p:ext uri="{BB962C8B-B14F-4D97-AF65-F5344CB8AC3E}">
        <p14:creationId xmlns:p14="http://schemas.microsoft.com/office/powerpoint/2010/main" val="298334678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PROJECT_FOLDER_UPDATED" val="1"/>
  <p:tag name="ISPRING_RESOURCE_PATHS_HASH_2" val="eb60cfd5e2f872a3d826515acf30eaed4"/>
  <p:tag name="ISPRING_RESOURCE_PATHS_HASH_PRESENTER" val="1d659c30495dbcd6256bcd1d8af4c3997fe651d"/>
  <p:tag name="ISPRING_SCORM_RATE_SLIDES" val="0"/>
  <p:tag name="ISPRING_SCORM_PASSING_SCORE" val="0.000000"/>
  <p:tag name="ISPRING_ULTRA_SCORM_COURSE_ID" val="D00FF053-0449-4D51-99C4-70DC129BB4D8"/>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C:\Users\loniea\Dropbox\7. EASS Div\ELILT project\2 Language proficiency\Writing for specific formats\Essay writing\Interpreting the task 3"/>
  <p:tag name="ISPRING_FIRST_PUBLISH" val="1"/>
  <p:tag name="ISPRING_PRESENTATION_TITLE" val="Interpreting the task"/>
  <p:tag name="ARTICULATE_SLIDE_COUNT" val="9"/>
  <p:tag name="ISPRING_UUID" val="{3334A53E-A769-443F-8C6F-A6F959F5C927}"/>
  <p:tag name="ISPRING_RESOURCE_FOLDER" val="C:\Users\loniea\Dropbox\7. EASS Div\ELILT project\2 Language proficiency\Writing for specific formats DONE\Essay writing\3 Essay planning\Essay plan and annotated bibliography 2\Interpreting the task\"/>
  <p:tag name="ISPRING_PRESENTATION_PATH" val="C:\Users\loniea\Dropbox\7. EASS Div\ELILT project\2 Language proficiency\Writing for specific formats DONE\Essay writing\3 Essay planning\Essay plan and annotated bibliography 2\Interpreting the task.pptx"/>
  <p:tag name="ISPRING_PRESENTATION_INFO" val="&lt;?xml version=&quot;1.0&quot;?&gt;&#10;&lt;presentation&gt;&#10;&lt;slides&gt;&#10;&lt;slide duration=&quot;39832&quot; id=&quot;{EDB768B5-DCF9-468B-9C5B-622ACC4D0D78}&quot; pptId=&quot;261&quot; transitionDuration=&quot;0&quot;/&gt;&#10;&lt;slide duration=&quot;5000&quot; id=&quot;{6BAF88B3-9ABC-4270-820F-7DBEE07EE8C6}&quot; pptId=&quot;318&quot; transitionDuration=&quot;0&quot;/&gt;&#10;&lt;slide duration=&quot;184639&quot; id=&quot;{81B522F9-AA01-48CB-8DCA-FEF6F4464E56}&quot; pptId=&quot;319&quot; transitionDuration=&quot;0&quot;/&gt;&#10;&lt;slide duration=&quot;31400&quot; id=&quot;{C32633BF-EF40-4EAC-B870-8AE120E0C03E}&quot; pptId=&quot;314&quot; transitionDuration=&quot;0&quot;/&gt;&#10;&lt;slide duration=&quot;102400&quot; id=&quot;{CF649F56-2DB9-4154-97A4-27B2103C2899}&quot; pptId=&quot;315&quot; transitionDuration=&quot;0&quot;/&gt;&#10;&lt;slide duration=&quot;112400&quot; id=&quot;{D4EF07BD-FB3B-4189-82F3-92B1B77F79CB}&quot; pptId=&quot;321&quot; transitionDuration=&quot;0&quot;/&gt;&#10;&lt;slide duration=&quot;141800&quot; id=&quot;{D7FCA80A-1B3F-461D-A1D1-ABA41B93749D}&quot; pptId=&quot;322&quot; transitionDuration=&quot;0&quot;/&gt;&#10;&lt;slide duration=&quot;14600&quot; id=&quot;{C5B03DFF-429C-401F-A427-3DC534C31C61}&quot; pptId=&quot;323&quot; transitionDuration=&quot;0&quot;/&gt;&#10;&lt;slide duration=&quot;20000&quot; id=&quot;{49F0DF4B-0144-45BB-8066-296231BDE6CF}&quot; pptId=&quot;324&quot; transitionDuration=&quot;0&quot;/&gt;&#10;&lt;/slides&gt;&#10;&lt;narration&gt;&#10;&lt;audioTracks&gt;&#10;&lt;audioTrack duration=&quot;39849&quot; muted=&quot;false&quot; slideId=&quot;{EDB768B5-DCF9-468B-9C5B-622ACC4D0D78}&quot; startTime=&quot;0&quot; stepIndex=&quot;0&quot; volume=&quot;1&quot;&gt;&#10;&lt;file modifyTime=&quot;2015-10-28T00:49:39&quot; size=&quot;7029556&quot;&gt;&#10;&lt;path full=&quot;&quot; relative=&quot;&quot; resource=&quot;audio3.wav&quot;/&gt;&#10;&lt;/file&gt;&#10;&lt;trim end=&quot;17&quot; start=&quot;0&quot;/&gt;&#10;&lt;audio channels=&quot;2&quot; sampleRate=&quot;44100&quot;/&gt;&#10;&lt;/audioTrack&gt;&#10;&lt;audioTrack duration=&quot;2600&quot; muted=&quot;false&quot; slideId=&quot;{6BAF88B3-9ABC-4270-820F-7DBEE07EE8C6}&quot; startTime=&quot;0&quot; stepIndex=&quot;0&quot; volume=&quot;1&quot;&gt;&#10;&lt;file modifyTime=&quot;2015-10-28T00:54:08&quot; size=&quot;458720&quot;&gt;&#10;&lt;path full=&quot;&quot; relative=&quot;&quot; resource=&quot;audio4.wav&quot;/&gt;&#10;&lt;/file&gt;&#10;&lt;audio channels=&quot;2&quot; sampleRate=&quot;44100&quot;/&gt;&#10;&lt;/audioTrack&gt;&#10;&lt;audioTrack duration=&quot;181200&quot; muted=&quot;false&quot; slideId=&quot;{81B522F9-AA01-48CB-8DCA-FEF6F4464E56}&quot; startTime=&quot;0&quot; stepIndex=&quot;0&quot; volume=&quot;1&quot;&gt;&#10;&lt;file modifyTime=&quot;2015-10-28T01:02:20&quot; size=&quot;31963760&quot;&gt;&#10;&lt;path full=&quot;&quot; relative=&quot;&quot; resource=&quot;audio6.wav&quot;/&gt;&#10;&lt;/file&gt;&#10;&lt;audio channels=&quot;2&quot; sampleRate=&quot;44100&quot;/&gt;&#10;&lt;/audioTrack&gt;&#10;&lt;audioTrack duration=&quot;31400&quot; muted=&quot;false&quot; slideId=&quot;{C32633BF-EF40-4EAC-B870-8AE120E0C03E}&quot; startTime=&quot;0&quot; stepIndex=&quot;0&quot; volume=&quot;1&quot;&gt;&#10;&lt;file modifyTime=&quot;2015-10-28T01:05:25&quot; size=&quot;5539040&quot;&gt;&#10;&lt;path full=&quot;&quot; relative=&quot;&quot; resource=&quot;audio11.wav&quot;/&gt;&#10;&lt;/file&gt;&#10;&lt;audio channels=&quot;2&quot; sampleRate=&quot;44100&quot;/&gt;&#10;&lt;/audioTrack&gt;&#10;&lt;audioTrack duration=&quot;102400&quot; muted=&quot;false&quot; slideId=&quot;{CF649F56-2DB9-4154-97A4-27B2103C2899}&quot; startTime=&quot;0&quot; stepIndex=&quot;0&quot; volume=&quot;1&quot;&gt;&#10;&lt;file modifyTime=&quot;2015-10-28T01:09:17&quot; size=&quot;18063440&quot;&gt;&#10;&lt;path full=&quot;&quot; relative=&quot;&quot; resource=&quot;audio13.wav&quot;/&gt;&#10;&lt;/file&gt;&#10;&lt;audio channels=&quot;2&quot; sampleRate=&quot;44100&quot;/&gt;&#10;&lt;/audioTrack&gt;&#10;&lt;audioTrack duration=&quot;112400&quot; muted=&quot;false&quot; slideId=&quot;{D4EF07BD-FB3B-4189-82F3-92B1B77F79CB}&quot; startTime=&quot;0&quot; stepIndex=&quot;0&quot; volume=&quot;1&quot;&gt;&#10;&lt;file modifyTime=&quot;2015-10-28T01:17:32&quot; size=&quot;19827440&quot;&gt;&#10;&lt;path full=&quot;&quot; relative=&quot;&quot; resource=&quot;audio19.wav&quot;/&gt;&#10;&lt;/file&gt;&#10;&lt;audio channels=&quot;2&quot; sampleRate=&quot;44100&quot;/&gt;&#10;&lt;/audioTrack&gt;&#10;&lt;audioTrack duration=&quot;141800&quot; muted=&quot;false&quot; slideId=&quot;{D7FCA80A-1B3F-461D-A1D1-ABA41B93749D}&quot; startTime=&quot;0&quot; stepIndex=&quot;0&quot; volume=&quot;1&quot;&gt;&#10;&lt;file modifyTime=&quot;2015-10-28T01:28:22&quot; size=&quot;25013600&quot;&gt;&#10;&lt;path full=&quot;&quot; relative=&quot;&quot; resource=&quot;audio24.wav&quot;/&gt;&#10;&lt;/file&gt;&#10;&lt;audio channels=&quot;2&quot; sampleRate=&quot;44100&quot;/&gt;&#10;&lt;/audioTrack&gt;&#10;&lt;audioTrack duration=&quot;14600&quot; muted=&quot;false&quot; slideId=&quot;{C5B03DFF-429C-401F-A427-3DC534C31C61}&quot; startTime=&quot;0&quot; stepIndex=&quot;0&quot; volume=&quot;1&quot;&gt;&#10;&lt;file modifyTime=&quot;2015-10-28T01:31:17&quot; size=&quot;2575520&quot;&gt;&#10;&lt;path full=&quot;&quot; relative=&quot;&quot; resource=&quot;audio25.wav&quot;/&gt;&#10;&lt;/file&gt;&#10;&lt;audio channels=&quot;2&quot; sampleRate=&quot;44100&quot;/&gt;&#10;&lt;/audioTrack&gt;&#10;&lt;audioTrack duration=&quot;20000&quot; muted=&quot;false&quot; slideId=&quot;{49F0DF4B-0144-45BB-8066-296231BDE6CF}&quot; startTime=&quot;0&quot; stepIndex=&quot;0&quot; volume=&quot;1&quot;&gt;&#10;&lt;file modifyTime=&quot;2015-11-05T23:18:21&quot; size=&quot;3528080&quot;&gt;&#10;&lt;path full=&quot;&quot; relative=&quot;&quot; resource=&quot;audio26.wav&quot;/&gt;&#10;&lt;/file&gt;&#10;&lt;audio channels=&quot;2&quot; sampleRate=&quot;44100&quot;/&gt;&#10;&lt;/audioTrack&gt;&#10;&lt;/audioTracks&gt;&#10;&lt;/narration&gt;&#10;&lt;/presentation&gt;&#10;"/>
  <p:tag name="ARTICULATE_PROJECT_OPEN" val="0"/>
  <p:tag name="ISPRING_SCREEN_RECS_UPDATED" val="C:\Users\loniea\Dropbox\7. EASS Div\ELILT project\2 Language proficiency\Writing for specific formats DONE\Essay writing\3 Essay planning\Essay plan and annotated bibliography 2\Interpreting the task\"/>
</p:tagLst>
</file>

<file path=ppt/tags/tag10.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49F0DF4B-0144-45BB-8066-296231BDE6CF}"/>
  <p:tag name="GENSWF_ADVANCE_TIME" val="20"/>
</p:tagLst>
</file>

<file path=ppt/tags/tag2.xml><?xml version="1.0" encoding="utf-8"?>
<p:tagLst xmlns:a="http://schemas.openxmlformats.org/drawingml/2006/main" xmlns:r="http://schemas.openxmlformats.org/officeDocument/2006/relationships" xmlns:p="http://schemas.openxmlformats.org/presentationml/2006/main">
  <p:tag name="GENSWF_ADVANCE_TIME" val="39.832"/>
  <p:tag name="ISPRING_CUSTOM_TIMING_USED" val="1"/>
  <p:tag name="ISPRING_SLIDE_ID" val="{EDB768B5-DCF9-468B-9C5B-622ACC4D0D78}"/>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GENSWF_ADVANCE_TIME" val="5"/>
  <p:tag name="ISPRING_CUSTOM_TIMING_USED" val="1"/>
  <p:tag name="ISPRING_SLIDE_ID" val="{6BAF88B3-9ABC-4270-820F-7DBEE07EE8C6}"/>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GENSWF_ADVANCE_TIME" val="184.639"/>
  <p:tag name="TIMING" val="|36.554|16.22"/>
  <p:tag name="ISPRING_CUSTOM_TIMING_USED" val="1"/>
  <p:tag name="ISPRING_SLIDE_ID" val="{81B522F9-AA01-48CB-8DCA-FEF6F4464E56}"/>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GENSWF_ADVANCE_TIME" val="31.4"/>
  <p:tag name="ISPRING_CUSTOM_TIMING_USED" val="1"/>
  <p:tag name="ISPRING_SLIDE_ID" val="{C32633BF-EF40-4EAC-B870-8AE120E0C03E}"/>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GENSWF_ADVANCE_TIME" val="102.4"/>
  <p:tag name="TIMING" val="|21.017|9.294|6.525|12.507|3.527|2.2|2.141|4.786"/>
  <p:tag name="ISPRING_CUSTOM_TIMING_USED" val="1"/>
  <p:tag name="ISPRING_SLIDE_ID" val="{CF649F56-2DB9-4154-97A4-27B2103C2899}"/>
</p:tagLst>
</file>

<file path=ppt/tags/tag7.xml><?xml version="1.0" encoding="utf-8"?>
<p:tagLst xmlns:a="http://schemas.openxmlformats.org/drawingml/2006/main" xmlns:r="http://schemas.openxmlformats.org/officeDocument/2006/relationships" xmlns:p="http://schemas.openxmlformats.org/presentationml/2006/main">
  <p:tag name="GENSWF_ADVANCE_TIME" val="112.4"/>
  <p:tag name="TIMING" val="|11.227|3.108|2.899|4.965|16.032|4.165|23.776|4.462|41.765"/>
  <p:tag name="ISPRING_CUSTOM_TIMING_USED" val="1"/>
  <p:tag name="ISPRING_SLIDE_ID" val="{D4EF07BD-FB3B-4189-82F3-92B1B77F79CB}"/>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GENSWF_ADVANCE_TIME" val="141.8"/>
  <p:tag name="TIMING" val="|2.785|45.985|19.26|4.747|15.953|13.683|7.564"/>
  <p:tag name="ISPRING_CUSTOM_TIMING_USED" val="1"/>
  <p:tag name="ISPRING_SLIDE_ID" val="{D7FCA80A-1B3F-461D-A1D1-ABA41B93749D}"/>
</p:tagLst>
</file>

<file path=ppt/tags/tag9.xml><?xml version="1.0" encoding="utf-8"?>
<p:tagLst xmlns:a="http://schemas.openxmlformats.org/drawingml/2006/main" xmlns:r="http://schemas.openxmlformats.org/officeDocument/2006/relationships" xmlns:p="http://schemas.openxmlformats.org/presentationml/2006/main">
  <p:tag name="GENSWF_ADVANCE_TIME" val="14.6"/>
  <p:tag name="ISPRING_CUSTOM_TIMING_USED" val="1"/>
  <p:tag name="ISPRING_SLIDE_ID" val="{C5B03DFF-429C-401F-A427-3DC534C31C6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5468</TotalTime>
  <Words>1999</Words>
  <Application>Microsoft Office PowerPoint</Application>
  <PresentationFormat>On-screen Show (4:3)</PresentationFormat>
  <Paragraphs>98</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the task</dc:title>
  <dc:creator>Edmund Boey</dc:creator>
  <cp:lastModifiedBy>Anne Lonie</cp:lastModifiedBy>
  <cp:revision>341</cp:revision>
  <cp:lastPrinted>2011-11-18T03:36:14Z</cp:lastPrinted>
  <dcterms:created xsi:type="dcterms:W3CDTF">2012-06-21T06:49:01Z</dcterms:created>
  <dcterms:modified xsi:type="dcterms:W3CDTF">2019-06-24T03:25:52Z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8954239D-E568-4CA4-8C89-C784D705DA3A</vt:lpwstr>
  </property>
  <property fmtid="{D5CDD505-2E9C-101B-9397-08002B2CF9AE}" pid="3" name="ArticulatePath">
    <vt:lpwstr>Interpreting the task</vt:lpwstr>
  </property>
</Properties>
</file>