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1" r:id="rId2"/>
    <p:sldId id="318" r:id="rId3"/>
    <p:sldId id="314" r:id="rId4"/>
    <p:sldId id="315" r:id="rId5"/>
    <p:sldId id="327" r:id="rId6"/>
    <p:sldId id="320" r:id="rId7"/>
  </p:sldIdLst>
  <p:sldSz cx="9144000" cy="6858000" type="screen4x3"/>
  <p:notesSz cx="6807200" cy="9939338"/>
  <p:custDataLst>
    <p:tags r:id="rId10"/>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6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CCFF"/>
    <a:srgbClr val="CCFFCC"/>
    <a:srgbClr val="FFFF99"/>
    <a:srgbClr val="CCECFF"/>
    <a:srgbClr val="CC99FF"/>
    <a:srgbClr val="0000C8"/>
    <a:srgbClr val="00349C"/>
    <a:srgbClr val="133399"/>
    <a:srgbClr val="1750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90169" autoAdjust="0"/>
  </p:normalViewPr>
  <p:slideViewPr>
    <p:cSldViewPr snapToGrid="0">
      <p:cViewPr varScale="1">
        <p:scale>
          <a:sx n="102" d="100"/>
          <a:sy n="102" d="100"/>
        </p:scale>
        <p:origin x="1884" y="96"/>
      </p:cViewPr>
      <p:guideLst>
        <p:guide orient="horz" pos="39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57413"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9442371"/>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57413" y="9442371"/>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9787" cy="4969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57413" y="0"/>
            <a:ext cx="2949787" cy="4969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07627" y="4721186"/>
            <a:ext cx="4991947" cy="44727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9442371"/>
            <a:ext cx="2949787" cy="49696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57413" y="9442371"/>
            <a:ext cx="2949787" cy="49696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unisa.edu.au/L3"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6D26C5-F0A9-400F-9FD0-E330148CE9D3}" type="slidenum">
              <a:rPr lang="en-US" smtClean="0"/>
              <a:pPr/>
              <a:t>1</a:t>
            </a:fld>
            <a:endParaRPr lang="en-US" smtClean="0"/>
          </a:p>
        </p:txBody>
      </p:sp>
      <p:sp>
        <p:nvSpPr>
          <p:cNvPr id="46083" name="Rectangle 2"/>
          <p:cNvSpPr>
            <a:spLocks noGrp="1" noRot="1" noChangeAspect="1" noChangeArrowheads="1" noTextEdit="1"/>
          </p:cNvSpPr>
          <p:nvPr>
            <p:ph type="sldImg"/>
          </p:nvPr>
        </p:nvSpPr>
        <p:spPr>
          <a:xfrm>
            <a:off x="920750" y="746125"/>
            <a:ext cx="4965700" cy="3725863"/>
          </a:xfrm>
          <a:ln/>
        </p:spPr>
      </p:sp>
      <p:sp>
        <p:nvSpPr>
          <p:cNvPr id="46084" name="Rectangle 3"/>
          <p:cNvSpPr>
            <a:spLocks noGrp="1" noChangeArrowheads="1"/>
          </p:cNvSpPr>
          <p:nvPr>
            <p:ph type="body" idx="1"/>
          </p:nvPr>
        </p:nvSpPr>
        <p:spPr>
          <a:noFill/>
          <a:ln/>
        </p:spPr>
        <p:txBody>
          <a:bodyPr/>
          <a:lstStyle/>
          <a:p>
            <a:r>
              <a:rPr lang="en-AU" sz="1200" b="1" kern="1200" dirty="0" smtClean="0">
                <a:solidFill>
                  <a:schemeClr val="tx1"/>
                </a:solidFill>
                <a:effectLst/>
                <a:latin typeface="Arial" charset="0"/>
                <a:ea typeface="Arial" pitchFamily="-65" charset="0"/>
                <a:cs typeface="Arial" charset="0"/>
              </a:rPr>
              <a:t>Slide 1: Revising your essay, proofreading and editing</a:t>
            </a:r>
            <a:endParaRPr lang="en-AU" sz="1200" kern="1200" dirty="0" smtClean="0">
              <a:solidFill>
                <a:schemeClr val="tx1"/>
              </a:solidFill>
              <a:effectLst/>
              <a:latin typeface="Arial" charset="0"/>
              <a:ea typeface="Arial" pitchFamily="-65" charset="0"/>
              <a:cs typeface="Arial" charset="0"/>
            </a:endParaRPr>
          </a:p>
          <a:p>
            <a:r>
              <a:rPr lang="en-AU" sz="1200" kern="1200" dirty="0" smtClean="0">
                <a:solidFill>
                  <a:schemeClr val="tx1"/>
                </a:solidFill>
                <a:effectLst/>
                <a:latin typeface="Arial" charset="0"/>
                <a:ea typeface="Arial" pitchFamily="-65" charset="0"/>
                <a:cs typeface="Arial" charset="0"/>
              </a:rPr>
              <a:t>The final process in the essay writing activity is to ensure that you have produced a high quality piece of writing that has addressed all the requirements of the task and is error free. This presentation discusses particular aspects such as revising your drafts, proofreading and editing your essay in order to achieve that. </a:t>
            </a:r>
          </a:p>
          <a:p>
            <a:pPr eaLnBrk="1" hangingPunct="1"/>
            <a:endParaRPr lang="en-US" dirty="0" smtClean="0"/>
          </a:p>
        </p:txBody>
      </p:sp>
    </p:spTree>
    <p:extLst>
      <p:ext uri="{BB962C8B-B14F-4D97-AF65-F5344CB8AC3E}">
        <p14:creationId xmlns:p14="http://schemas.microsoft.com/office/powerpoint/2010/main" val="378305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AU" sz="1200" b="1" kern="1200" dirty="0" smtClean="0">
                <a:solidFill>
                  <a:schemeClr val="tx1"/>
                </a:solidFill>
                <a:effectLst/>
                <a:latin typeface="Arial" charset="0"/>
                <a:ea typeface="Arial" pitchFamily="-65" charset="0"/>
                <a:cs typeface="Arial" charset="0"/>
              </a:rPr>
              <a:t>Slide 2: Copyright notice</a:t>
            </a:r>
            <a:endParaRPr lang="en-AU" sz="1200" kern="1200" dirty="0" smtClean="0">
              <a:solidFill>
                <a:schemeClr val="tx1"/>
              </a:solidFill>
              <a:effectLst/>
              <a:latin typeface="Arial" charset="0"/>
              <a:ea typeface="Arial" pitchFamily="-65" charset="0"/>
              <a:cs typeface="Arial" charset="0"/>
            </a:endParaRPr>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2</a:t>
            </a:fld>
            <a:endParaRPr lang="en-US"/>
          </a:p>
        </p:txBody>
      </p:sp>
    </p:spTree>
    <p:extLst>
      <p:ext uri="{BB962C8B-B14F-4D97-AF65-F5344CB8AC3E}">
        <p14:creationId xmlns:p14="http://schemas.microsoft.com/office/powerpoint/2010/main" val="4014735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smtClean="0">
                <a:solidFill>
                  <a:schemeClr val="tx1"/>
                </a:solidFill>
                <a:effectLst/>
                <a:latin typeface="Arial" charset="0"/>
                <a:ea typeface="Arial" pitchFamily="-65" charset="0"/>
                <a:cs typeface="Arial" charset="0"/>
              </a:rPr>
              <a:t>Slide 3: Writing the first draft</a:t>
            </a:r>
            <a:endParaRPr lang="en-AU" sz="1200" kern="1200" dirty="0" smtClean="0">
              <a:solidFill>
                <a:schemeClr val="tx1"/>
              </a:solidFill>
              <a:effectLst/>
              <a:latin typeface="Arial" charset="0"/>
              <a:ea typeface="Arial" pitchFamily="-65" charset="0"/>
              <a:cs typeface="Arial" charset="0"/>
            </a:endParaRPr>
          </a:p>
          <a:p>
            <a:r>
              <a:rPr lang="en-AU" sz="1200" kern="1200" dirty="0" smtClean="0">
                <a:solidFill>
                  <a:schemeClr val="tx1"/>
                </a:solidFill>
                <a:effectLst/>
                <a:latin typeface="Arial" charset="0"/>
                <a:ea typeface="Arial" pitchFamily="-65" charset="0"/>
                <a:cs typeface="Arial" charset="0"/>
              </a:rPr>
              <a:t>You should not aim to have the perfect essay in your first attempt. That is why it is a good idea to start early so that you have enough time to keep revising the drafts until you are happy with the final product. The first thing you should do is to begin writing the first draft. Sit down at your computer with your essay plan in front of you. Write straight from the plan as quickly as possible. At this stage, you should not attempt to have a perfect draft and just continue to write. If you cannot think of a word/phrase or get stuck in any way, do not spend time searching for the right word/spelling/tense. Just put an ellipsis in the space and move on. An ellipsis is three continuous dots that signify the omission of words. You can work on this later. Continue with this until you have a first draft of your essay. Once you have your first draft, it will be easier to improve on it.</a:t>
            </a:r>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3</a:t>
            </a:fld>
            <a:endParaRPr lang="en-US"/>
          </a:p>
        </p:txBody>
      </p:sp>
    </p:spTree>
    <p:extLst>
      <p:ext uri="{BB962C8B-B14F-4D97-AF65-F5344CB8AC3E}">
        <p14:creationId xmlns:p14="http://schemas.microsoft.com/office/powerpoint/2010/main" val="3056701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smtClean="0">
                <a:solidFill>
                  <a:schemeClr val="tx1"/>
                </a:solidFill>
                <a:effectLst/>
                <a:latin typeface="Arial" charset="0"/>
                <a:ea typeface="Arial" pitchFamily="-65" charset="0"/>
                <a:cs typeface="Arial" charset="0"/>
              </a:rPr>
              <a:t>Slide 3: Organising the body paragraphs</a:t>
            </a:r>
            <a:endParaRPr lang="en-AU" sz="1200" kern="1200" dirty="0" smtClean="0">
              <a:solidFill>
                <a:schemeClr val="tx1"/>
              </a:solidFill>
              <a:effectLst/>
              <a:latin typeface="Arial" charset="0"/>
              <a:ea typeface="Arial" pitchFamily="-65" charset="0"/>
              <a:cs typeface="Arial" charset="0"/>
            </a:endParaRPr>
          </a:p>
          <a:p>
            <a:r>
              <a:rPr lang="en-AU" sz="1200" kern="1200" dirty="0" smtClean="0">
                <a:solidFill>
                  <a:schemeClr val="tx1"/>
                </a:solidFill>
                <a:effectLst/>
                <a:latin typeface="Arial" charset="0"/>
                <a:ea typeface="Arial" pitchFamily="-65" charset="0"/>
                <a:cs typeface="Arial" charset="0"/>
              </a:rPr>
              <a:t>It is easier to write the body paragraphs of your essay if you concentrate on the issues that you have chosen to address. You could allocate two to three paragraphs (or more) for discussing each of the issues. Begin by having an index card taped in front of your computer with your paragraph questions.</a:t>
            </a:r>
          </a:p>
          <a:p>
            <a:r>
              <a:rPr lang="en-AU" sz="1200" kern="1200" dirty="0" smtClean="0">
                <a:solidFill>
                  <a:schemeClr val="tx1"/>
                </a:solidFill>
                <a:effectLst/>
                <a:latin typeface="Arial" charset="0"/>
                <a:ea typeface="Arial" pitchFamily="-65" charset="0"/>
                <a:cs typeface="Arial" charset="0"/>
              </a:rPr>
              <a:t>Write each paragraph of your essay to answer questions such as: ‘What is this about? What exactly is that? What is your argument? What is the evidence? What does it mean? What is the opposing evidence? What does it mean? Therefore…? What is your final point?’ Go with the flow. Remember the first draft should not be perfect.</a:t>
            </a:r>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4</a:t>
            </a:fld>
            <a:endParaRPr lang="en-US"/>
          </a:p>
        </p:txBody>
      </p:sp>
    </p:spTree>
    <p:extLst>
      <p:ext uri="{BB962C8B-B14F-4D97-AF65-F5344CB8AC3E}">
        <p14:creationId xmlns:p14="http://schemas.microsoft.com/office/powerpoint/2010/main" val="58309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smtClean="0">
                <a:solidFill>
                  <a:schemeClr val="tx1"/>
                </a:solidFill>
                <a:effectLst/>
                <a:latin typeface="Arial" charset="0"/>
                <a:ea typeface="Arial" pitchFamily="-65" charset="0"/>
                <a:cs typeface="Arial" charset="0"/>
              </a:rPr>
              <a:t>Slide 4: Review, revise and edit</a:t>
            </a:r>
            <a:endParaRPr lang="en-AU" sz="1200" kern="1200" dirty="0" smtClean="0">
              <a:solidFill>
                <a:schemeClr val="tx1"/>
              </a:solidFill>
              <a:effectLst/>
              <a:latin typeface="Arial" charset="0"/>
              <a:ea typeface="Arial" pitchFamily="-65" charset="0"/>
              <a:cs typeface="Arial" charset="0"/>
            </a:endParaRPr>
          </a:p>
          <a:p>
            <a:r>
              <a:rPr lang="en-AU" sz="1200" kern="1200" dirty="0" smtClean="0">
                <a:solidFill>
                  <a:schemeClr val="tx1"/>
                </a:solidFill>
                <a:effectLst/>
                <a:latin typeface="Arial" charset="0"/>
                <a:ea typeface="Arial" pitchFamily="-65" charset="0"/>
                <a:cs typeface="Arial" charset="0"/>
              </a:rPr>
              <a:t>Once you are satisfied with your essay, you can now begin to review, revise and edit. It is a good idea to print your work before you begin this process. You should edit for structure, format, cohesion, logic, grammar errors, spelling mistakes, incorrect referencing conventions, typos, etc. It would be good to have the following questions in your mind while you are editing: ‘Have you answered the questions? Have you followed the guidelines? Do you have a clear and logical structure? Does the essay flow smoothly? Is your essay easy to read? Click on the link provided to refer to a resource on editing your assignment. Make sure that you are logged on to the </a:t>
            </a:r>
            <a:r>
              <a:rPr lang="en-AU" sz="1200" u="sng" kern="1200" dirty="0" smtClean="0">
                <a:solidFill>
                  <a:schemeClr val="tx1"/>
                </a:solidFill>
                <a:effectLst/>
                <a:latin typeface="Arial" charset="0"/>
                <a:ea typeface="Arial" pitchFamily="-65" charset="0"/>
                <a:cs typeface="Arial" charset="0"/>
                <a:hlinkClick r:id="rId3"/>
              </a:rPr>
              <a:t>www.unisa.edu.au/L3</a:t>
            </a:r>
            <a:r>
              <a:rPr lang="en-AU" sz="1200" kern="1200" dirty="0" smtClean="0">
                <a:solidFill>
                  <a:schemeClr val="tx1"/>
                </a:solidFill>
                <a:effectLst/>
                <a:latin typeface="Arial" charset="0"/>
                <a:ea typeface="Arial" pitchFamily="-65" charset="0"/>
                <a:cs typeface="Arial" charset="0"/>
              </a:rPr>
              <a:t> link or you may not be able to access the resource.</a:t>
            </a:r>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5</a:t>
            </a:fld>
            <a:endParaRPr lang="en-US"/>
          </a:p>
        </p:txBody>
      </p:sp>
    </p:spTree>
    <p:extLst>
      <p:ext uri="{BB962C8B-B14F-4D97-AF65-F5344CB8AC3E}">
        <p14:creationId xmlns:p14="http://schemas.microsoft.com/office/powerpoint/2010/main" val="2061871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smtClean="0">
                <a:solidFill>
                  <a:schemeClr val="tx1"/>
                </a:solidFill>
                <a:effectLst/>
                <a:latin typeface="Arial" charset="0"/>
                <a:ea typeface="Arial" pitchFamily="-65" charset="0"/>
                <a:cs typeface="Arial" charset="0"/>
              </a:rPr>
              <a:t>Slide 5: The essay checklist</a:t>
            </a:r>
            <a:endParaRPr lang="en-AU" sz="1200" kern="1200" dirty="0" smtClean="0">
              <a:solidFill>
                <a:schemeClr val="tx1"/>
              </a:solidFill>
              <a:effectLst/>
              <a:latin typeface="Arial" charset="0"/>
              <a:ea typeface="Arial" pitchFamily="-65" charset="0"/>
              <a:cs typeface="Arial" charset="0"/>
            </a:endParaRPr>
          </a:p>
          <a:p>
            <a:r>
              <a:rPr lang="en-AU" sz="1200" kern="1200" dirty="0" smtClean="0">
                <a:solidFill>
                  <a:schemeClr val="tx1"/>
                </a:solidFill>
                <a:effectLst/>
                <a:latin typeface="Arial" charset="0"/>
                <a:ea typeface="Arial" pitchFamily="-65" charset="0"/>
                <a:cs typeface="Arial" charset="0"/>
              </a:rPr>
              <a:t>Before you submit the essay, go through the checklist and address any of the aspects that were not demonstrated in the assignment. Identify if you have addressed the whole question? Have you addressed the specified graduate qualities? Is there an introduction that sets out the topic, key issues, aim of essay and the scope? Is the proposition or stand clearly specified in the introduction? Are the paragraphs in the best possible order? Does each paragraph have a topic sentence, explanation of key concepts, argument, evidence and final point? Have you demonstrated critical thinking in your paragraphs? Is there a conclusion re-stating the main arguments and key points? Is there a comprehensive reference list that adheres to the UniSA Harvard referencing conventions? Do your in-text citations follow the correct style? Have you proofread and edited your work? </a:t>
            </a:r>
            <a:r>
              <a:rPr lang="en-AU" sz="1200" kern="1200" smtClean="0">
                <a:solidFill>
                  <a:schemeClr val="tx1"/>
                </a:solidFill>
                <a:effectLst/>
                <a:latin typeface="Arial" charset="0"/>
                <a:ea typeface="Arial" pitchFamily="-65" charset="0"/>
                <a:cs typeface="Arial" charset="0"/>
              </a:rPr>
              <a:t>If you have undertaken all of the above, you can then submit your assignment.</a:t>
            </a:r>
          </a:p>
          <a:p>
            <a:endParaRPr lang="en-AU"/>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6</a:t>
            </a:fld>
            <a:endParaRPr lang="en-US"/>
          </a:p>
        </p:txBody>
      </p:sp>
    </p:spTree>
    <p:extLst>
      <p:ext uri="{BB962C8B-B14F-4D97-AF65-F5344CB8AC3E}">
        <p14:creationId xmlns:p14="http://schemas.microsoft.com/office/powerpoint/2010/main" val="6822220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8" y="2590"/>
            <a:ext cx="9140546" cy="6855410"/>
          </a:xfrm>
          <a:prstGeom prst="rect">
            <a:avLst/>
          </a:prstGeom>
        </p:spPr>
      </p:pic>
      <p:sp>
        <p:nvSpPr>
          <p:cNvPr id="8200" name="Rectangle 8"/>
          <p:cNvSpPr>
            <a:spLocks noGrp="1" noChangeArrowheads="1"/>
          </p:cNvSpPr>
          <p:nvPr>
            <p:ph type="ctrTitle" sz="quarter"/>
          </p:nvPr>
        </p:nvSpPr>
        <p:spPr bwMode="auto">
          <a:xfrm>
            <a:off x="1440000" y="3384550"/>
            <a:ext cx="5791200" cy="38735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440000" y="3868737"/>
            <a:ext cx="6019800" cy="3857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smtClean="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smtClean="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14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smtClean="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smtClean="0"/>
              <a:t>Text</a:t>
            </a:r>
          </a:p>
          <a:p>
            <a:pPr lvl="0"/>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2411421538"/>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476750" cy="5562556"/>
          </a:xfrm>
          <a:prstGeom prst="rect">
            <a:avLst/>
          </a:pr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smtClean="0"/>
              <a:t>Title</a:t>
            </a:r>
          </a:p>
          <a:p>
            <a:pPr lvl="0"/>
            <a:endParaRPr lang="en-US" dirty="0" smtClean="0"/>
          </a:p>
          <a:p>
            <a:pPr lvl="0"/>
            <a:endParaRPr lang="en-US" dirty="0" smtClean="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smtClean="0"/>
              <a:t>Text</a:t>
            </a:r>
            <a:endParaRPr lang="en-AU"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0"/>
          </p:nvPr>
        </p:nvSpPr>
        <p:spPr>
          <a:xfrm>
            <a:off x="0" y="0"/>
            <a:ext cx="4476750" cy="541020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smtClean="0"/>
              <a:t>Title</a:t>
            </a:r>
          </a:p>
          <a:p>
            <a:pPr lvl="0"/>
            <a:endParaRPr lang="en-US" dirty="0" smtClean="0"/>
          </a:p>
          <a:p>
            <a:pPr lvl="0"/>
            <a:endParaRPr lang="en-US" dirty="0" smtClean="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smtClean="0"/>
              <a:t>Text</a:t>
            </a: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948151755"/>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4810125" y="0"/>
            <a:ext cx="4333875" cy="5562556"/>
          </a:xfrm>
          <a:prstGeom prst="rect">
            <a:avLst/>
          </a:pr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smtClean="0"/>
              <a:t>Title</a:t>
            </a:r>
          </a:p>
          <a:p>
            <a:pPr lvl="0"/>
            <a:endParaRPr lang="en-US" dirty="0" smtClean="0"/>
          </a:p>
          <a:p>
            <a:pPr lvl="0"/>
            <a:endParaRPr lang="en-US" dirty="0" smtClean="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smtClean="0"/>
              <a:t>Text</a:t>
            </a:r>
            <a:endParaRPr lang="en-AU"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
        <p:nvSpPr>
          <p:cNvPr id="2" name="Picture Placeholder 4"/>
          <p:cNvSpPr>
            <a:spLocks noGrp="1"/>
          </p:cNvSpPr>
          <p:nvPr>
            <p:ph type="pic" sz="quarter" idx="10"/>
          </p:nvPr>
        </p:nvSpPr>
        <p:spPr>
          <a:xfrm>
            <a:off x="4810125" y="-9526"/>
            <a:ext cx="4333875" cy="5953125"/>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smtClean="0"/>
              <a:t>Title</a:t>
            </a:r>
          </a:p>
          <a:p>
            <a:pPr lvl="0"/>
            <a:endParaRPr lang="en-US" dirty="0" smtClean="0"/>
          </a:p>
          <a:p>
            <a:pPr lvl="0"/>
            <a:endParaRPr lang="en-US" dirty="0" smtClean="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smtClean="0"/>
              <a:t>Text</a:t>
            </a:r>
            <a:endParaRPr lang="en-AU" dirty="0"/>
          </a:p>
        </p:txBody>
      </p:sp>
    </p:spTree>
    <p:extLst>
      <p:ext uri="{BB962C8B-B14F-4D97-AF65-F5344CB8AC3E}">
        <p14:creationId xmlns:p14="http://schemas.microsoft.com/office/powerpoint/2010/main" val="2255525063"/>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9144000" cy="6858000"/>
          </a:xfrm>
          <a:prstGeom prst="rect">
            <a:avLst/>
          </a:prstGeom>
        </p:spPr>
        <p:txBody>
          <a:bodyPr/>
          <a:lstStyle>
            <a:lvl1pPr marL="0" indent="0">
              <a:buNone/>
              <a:defRPr/>
            </a:lvl1pPr>
          </a:lstStyle>
          <a:p>
            <a:r>
              <a:rPr lang="en-AU" dirty="0" smtClean="0"/>
              <a:t>INSERT PICTURE</a:t>
            </a:r>
            <a:endParaRPr lang="en-AU" dirty="0"/>
          </a:p>
        </p:txBody>
      </p:sp>
    </p:spTree>
    <p:extLst>
      <p:ext uri="{BB962C8B-B14F-4D97-AF65-F5344CB8AC3E}">
        <p14:creationId xmlns:p14="http://schemas.microsoft.com/office/powerpoint/2010/main" val="1848636496"/>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75256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387352"/>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2" r:id="rId6"/>
    <p:sldLayoutId id="2147483655" r:id="rId7"/>
    <p:sldLayoutId id="2147483653" r:id="rId8"/>
    <p:sldLayoutId id="2147483657" r:id="rId9"/>
  </p:sldLayoutIdLst>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Arial" pitchFamily="-65" charset="0"/>
          <a:cs typeface="+mj-cs"/>
        </a:defRPr>
      </a:lvl1pPr>
      <a:lvl2pPr algn="ctr" rtl="0" eaLnBrk="0" fontAlgn="base" hangingPunct="0">
        <a:spcBef>
          <a:spcPct val="0"/>
        </a:spcBef>
        <a:spcAft>
          <a:spcPct val="0"/>
        </a:spcAft>
        <a:defRPr sz="4400">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4400">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4400">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4400">
          <a:solidFill>
            <a:schemeClr val="tx2"/>
          </a:solidFill>
          <a:latin typeface="Arial" charset="0"/>
          <a:ea typeface="Arial" pitchFamily="-65"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6.xml"/><Relationship Id="rId4" Type="http://schemas.openxmlformats.org/officeDocument/2006/relationships/hyperlink" Target="https://lo.unisa.edu.au/mod/resource/view.php?id=299060"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sz="quarter"/>
          </p:nvPr>
        </p:nvSpPr>
        <p:spPr>
          <a:xfrm>
            <a:off x="1440000" y="2847976"/>
            <a:ext cx="6903900" cy="923926"/>
          </a:xfrm>
          <a:prstGeom prst="rect">
            <a:avLst/>
          </a:prstGeom>
          <a:noFill/>
        </p:spPr>
        <p:txBody>
          <a:bodyPr/>
          <a:lstStyle/>
          <a:p>
            <a:pPr eaLnBrk="1" hangingPunct="1"/>
            <a:r>
              <a:rPr lang="en-US" sz="3600" dirty="0" smtClean="0">
                <a:latin typeface="Calibri" panose="020F0502020204030204" pitchFamily="34" charset="0"/>
                <a:cs typeface="Calibri" panose="020F0502020204030204" pitchFamily="34" charset="0"/>
              </a:rPr>
              <a:t>POLI1008: Governance and Citizenship</a:t>
            </a:r>
            <a:endParaRPr lang="en-US" dirty="0" smtClean="0"/>
          </a:p>
        </p:txBody>
      </p:sp>
      <p:sp>
        <p:nvSpPr>
          <p:cNvPr id="13315" name="Rectangle 3"/>
          <p:cNvSpPr>
            <a:spLocks noGrp="1" noChangeArrowheads="1"/>
          </p:cNvSpPr>
          <p:nvPr>
            <p:ph type="subTitle" sz="quarter" idx="1"/>
          </p:nvPr>
        </p:nvSpPr>
        <p:spPr>
          <a:xfrm>
            <a:off x="1440000" y="3868737"/>
            <a:ext cx="6019800" cy="550863"/>
          </a:xfrm>
          <a:prstGeom prst="rect">
            <a:avLst/>
          </a:prstGeom>
          <a:noFill/>
        </p:spPr>
        <p:txBody>
          <a:bodyPr/>
          <a:lstStyle/>
          <a:p>
            <a:pPr eaLnBrk="1" hangingPunct="1"/>
            <a:r>
              <a:rPr lang="en-US" sz="2800" dirty="0" smtClean="0"/>
              <a:t>Revising your essay, proofreading and editing</a:t>
            </a:r>
          </a:p>
        </p:txBody>
      </p:sp>
    </p:spTree>
    <p:custDataLst>
      <p:tags r:id="rId1"/>
    </p:custData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85775" y="266700"/>
            <a:ext cx="8448675" cy="666750"/>
          </a:xfrm>
        </p:spPr>
        <p:txBody>
          <a:bodyPr/>
          <a:lstStyle/>
          <a:p>
            <a:r>
              <a:rPr lang="en-AU" dirty="0" smtClean="0">
                <a:latin typeface="Calibri" panose="020F0502020204030204" pitchFamily="34" charset="0"/>
                <a:cs typeface="Calibri" panose="020F0502020204030204" pitchFamily="34" charset="0"/>
              </a:rPr>
              <a:t>Copyright</a:t>
            </a:r>
            <a:endParaRPr lang="en-AU" dirty="0">
              <a:latin typeface="Calibri" panose="020F0502020204030204" pitchFamily="34" charset="0"/>
              <a:cs typeface="Calibri" panose="020F0502020204030204" pitchFamily="34" charset="0"/>
            </a:endParaRPr>
          </a:p>
        </p:txBody>
      </p:sp>
      <p:sp>
        <p:nvSpPr>
          <p:cNvPr id="5" name="Text Box 6"/>
          <p:cNvSpPr txBox="1">
            <a:spLocks noGrp="1" noChangeArrowheads="1"/>
          </p:cNvSpPr>
          <p:nvPr>
            <p:ph type="body" sz="quarter" idx="12"/>
          </p:nvPr>
        </p:nvSpPr>
        <p:spPr bwMode="auto">
          <a:xfrm>
            <a:off x="923926" y="1238250"/>
            <a:ext cx="7524750" cy="369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110000"/>
              </a:lnSpc>
              <a:spcBef>
                <a:spcPct val="50000"/>
              </a:spcBef>
              <a:buFontTx/>
              <a:buNone/>
            </a:pPr>
            <a:r>
              <a:rPr lang="en-US" altLang="en-US" sz="1600" b="1" dirty="0">
                <a:latin typeface="Arial" charset="0"/>
              </a:rPr>
              <a:t>COMMONWEALTH OF AUSTRALIA</a:t>
            </a:r>
          </a:p>
          <a:p>
            <a:pPr algn="ctr" eaLnBrk="1" hangingPunct="1">
              <a:lnSpc>
                <a:spcPct val="110000"/>
              </a:lnSpc>
              <a:spcBef>
                <a:spcPct val="50000"/>
              </a:spcBef>
              <a:buFontTx/>
              <a:buNone/>
            </a:pPr>
            <a:r>
              <a:rPr lang="en-US" altLang="en-US" sz="1400" dirty="0">
                <a:latin typeface="Arial" charset="0"/>
              </a:rPr>
              <a:t>Copyright Regulations 1969</a:t>
            </a:r>
          </a:p>
          <a:p>
            <a:pPr algn="ctr" eaLnBrk="1" hangingPunct="1">
              <a:spcBef>
                <a:spcPct val="0"/>
              </a:spcBef>
              <a:buFontTx/>
              <a:buNone/>
            </a:pPr>
            <a:endParaRPr lang="en-US" altLang="en-US" sz="1400" b="1" dirty="0">
              <a:latin typeface="Arial" charset="0"/>
            </a:endParaRPr>
          </a:p>
          <a:p>
            <a:pPr algn="ctr" eaLnBrk="1" hangingPunct="1">
              <a:spcBef>
                <a:spcPct val="0"/>
              </a:spcBef>
              <a:buFontTx/>
              <a:buNone/>
            </a:pPr>
            <a:r>
              <a:rPr lang="en-US" altLang="en-US" sz="1800" b="1" dirty="0">
                <a:latin typeface="Arial" charset="0"/>
              </a:rPr>
              <a:t>WARNING</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dirty="0">
                <a:latin typeface="Arial" charset="0"/>
              </a:rPr>
              <a:t>This material has been produced and communicated to you by or on behalf of the University of South Australia pursuant to Part VB of the </a:t>
            </a:r>
            <a:r>
              <a:rPr lang="en-US" altLang="en-US" sz="1400" i="1" dirty="0">
                <a:latin typeface="Arial" charset="0"/>
              </a:rPr>
              <a:t>Copyright Act 1968</a:t>
            </a:r>
            <a:r>
              <a:rPr lang="en-US" altLang="en-US" sz="1400" dirty="0">
                <a:latin typeface="Arial" charset="0"/>
              </a:rPr>
              <a:t> (</a:t>
            </a:r>
            <a:r>
              <a:rPr lang="en-US" altLang="en-US" sz="1400" b="1" dirty="0">
                <a:latin typeface="Arial" charset="0"/>
              </a:rPr>
              <a:t>the Act</a:t>
            </a:r>
            <a:r>
              <a:rPr lang="en-US" altLang="en-US" sz="1400" dirty="0">
                <a:latin typeface="Arial" charset="0"/>
              </a:rPr>
              <a:t>).</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dirty="0">
                <a:latin typeface="Arial" charset="0"/>
              </a:rPr>
              <a:t>The material in this communication may be subject to copyright under the Act.  Any further reproduction or communication of this material by you may be the subject of copyright protection under the Act.</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b="1" dirty="0">
                <a:latin typeface="Arial" charset="0"/>
              </a:rPr>
              <a:t>Do not remove this notice.</a:t>
            </a:r>
          </a:p>
          <a:p>
            <a:pPr algn="ctr" eaLnBrk="1" hangingPunct="1">
              <a:lnSpc>
                <a:spcPct val="110000"/>
              </a:lnSpc>
              <a:spcBef>
                <a:spcPct val="50000"/>
              </a:spcBef>
              <a:buFontTx/>
              <a:buNone/>
            </a:pPr>
            <a:endParaRPr lang="en-US" altLang="en-US" sz="1200" dirty="0">
              <a:latin typeface="Arial" charset="0"/>
            </a:endParaRPr>
          </a:p>
        </p:txBody>
      </p:sp>
    </p:spTree>
    <p:custDataLst>
      <p:tags r:id="rId1"/>
    </p:custDataLst>
    <p:extLst>
      <p:ext uri="{BB962C8B-B14F-4D97-AF65-F5344CB8AC3E}">
        <p14:creationId xmlns:p14="http://schemas.microsoft.com/office/powerpoint/2010/main" val="252309243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71475" y="247650"/>
            <a:ext cx="8258175" cy="647700"/>
          </a:xfrm>
        </p:spPr>
        <p:txBody>
          <a:bodyPr/>
          <a:lstStyle/>
          <a:p>
            <a:r>
              <a:rPr lang="en-AU" dirty="0" smtClean="0"/>
              <a:t>Writing the first draft</a:t>
            </a:r>
            <a:endParaRPr lang="en-AU" dirty="0"/>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3</a:t>
            </a:fld>
            <a:endParaRPr lang="en-AU" altLang="en-US" sz="1200">
              <a:solidFill>
                <a:srgbClr val="898989"/>
              </a:solidFill>
            </a:endParaRPr>
          </a:p>
        </p:txBody>
      </p:sp>
      <p:sp>
        <p:nvSpPr>
          <p:cNvPr id="5" name="TextBox 4"/>
          <p:cNvSpPr txBox="1"/>
          <p:nvPr/>
        </p:nvSpPr>
        <p:spPr>
          <a:xfrm>
            <a:off x="647700" y="1219200"/>
            <a:ext cx="8077200" cy="461665"/>
          </a:xfrm>
          <a:prstGeom prst="rect">
            <a:avLst/>
          </a:prstGeom>
          <a:noFill/>
        </p:spPr>
        <p:txBody>
          <a:bodyPr wrap="square" rtlCol="0">
            <a:spAutoFit/>
          </a:bodyPr>
          <a:lstStyle/>
          <a:p>
            <a:endParaRPr lang="en-AU" dirty="0"/>
          </a:p>
        </p:txBody>
      </p:sp>
      <p:sp>
        <p:nvSpPr>
          <p:cNvPr id="4" name="Down Arrow Callout 3"/>
          <p:cNvSpPr/>
          <p:nvPr/>
        </p:nvSpPr>
        <p:spPr bwMode="auto">
          <a:xfrm>
            <a:off x="647699" y="981075"/>
            <a:ext cx="8201025" cy="771525"/>
          </a:xfrm>
          <a:prstGeom prst="downArrowCallou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chemeClr val="tx1"/>
                </a:solidFill>
                <a:effectLst/>
                <a:latin typeface="Arial" charset="0"/>
                <a:cs typeface="Arial" charset="0"/>
              </a:rPr>
              <a:t>Sit down at your computer with your plan in front of you.</a:t>
            </a:r>
          </a:p>
        </p:txBody>
      </p:sp>
      <p:sp>
        <p:nvSpPr>
          <p:cNvPr id="16" name="Down Arrow Callout 15"/>
          <p:cNvSpPr/>
          <p:nvPr/>
        </p:nvSpPr>
        <p:spPr bwMode="auto">
          <a:xfrm>
            <a:off x="647700" y="1838325"/>
            <a:ext cx="8201024" cy="771525"/>
          </a:xfrm>
          <a:prstGeom prst="downArrowCallout">
            <a:avLst/>
          </a:prstGeom>
          <a:solidFill>
            <a:srgbClr val="CCE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chemeClr val="tx1"/>
                </a:solidFill>
                <a:effectLst/>
                <a:latin typeface="Arial" charset="0"/>
                <a:cs typeface="Arial" charset="0"/>
              </a:rPr>
              <a:t>Write straight</a:t>
            </a:r>
            <a:r>
              <a:rPr kumimoji="0" lang="en-AU" sz="1800" b="0" i="0" u="none" strike="noStrike" cap="none" normalizeH="0" dirty="0" smtClean="0">
                <a:ln>
                  <a:noFill/>
                </a:ln>
                <a:solidFill>
                  <a:schemeClr val="tx1"/>
                </a:solidFill>
                <a:effectLst/>
                <a:latin typeface="Arial" charset="0"/>
                <a:cs typeface="Arial" charset="0"/>
              </a:rPr>
              <a:t> from the plan as quickly as possible.</a:t>
            </a:r>
            <a:endParaRPr kumimoji="0" lang="en-AU" sz="1800" b="0" i="0" u="none" strike="noStrike" cap="none" normalizeH="0" baseline="0" dirty="0" smtClean="0">
              <a:ln>
                <a:noFill/>
              </a:ln>
              <a:solidFill>
                <a:schemeClr val="tx1"/>
              </a:solidFill>
              <a:effectLst/>
              <a:latin typeface="Arial" charset="0"/>
              <a:cs typeface="Arial" charset="0"/>
            </a:endParaRPr>
          </a:p>
        </p:txBody>
      </p:sp>
      <p:sp>
        <p:nvSpPr>
          <p:cNvPr id="17" name="Down Arrow Callout 16"/>
          <p:cNvSpPr/>
          <p:nvPr/>
        </p:nvSpPr>
        <p:spPr bwMode="auto">
          <a:xfrm>
            <a:off x="647699" y="2695573"/>
            <a:ext cx="8201024" cy="771525"/>
          </a:xfrm>
          <a:prstGeom prst="downArrowCallout">
            <a:avLst/>
          </a:prstGeom>
          <a:solidFill>
            <a:srgbClr val="CC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chemeClr val="tx1"/>
                </a:solidFill>
                <a:effectLst/>
                <a:latin typeface="Arial" charset="0"/>
                <a:cs typeface="Arial" charset="0"/>
              </a:rPr>
              <a:t>Do not try to be</a:t>
            </a:r>
            <a:r>
              <a:rPr kumimoji="0" lang="en-AU" sz="1800" b="0" i="0" u="none" strike="noStrike" cap="none" normalizeH="0" dirty="0" smtClean="0">
                <a:ln>
                  <a:noFill/>
                </a:ln>
                <a:solidFill>
                  <a:schemeClr val="tx1"/>
                </a:solidFill>
                <a:effectLst/>
                <a:latin typeface="Arial" charset="0"/>
                <a:cs typeface="Arial" charset="0"/>
              </a:rPr>
              <a:t> perfect – just write.</a:t>
            </a:r>
            <a:endParaRPr kumimoji="0" lang="en-AU" sz="1800" b="0" i="0" u="none" strike="noStrike" cap="none" normalizeH="0" baseline="0" dirty="0" smtClean="0">
              <a:ln>
                <a:noFill/>
              </a:ln>
              <a:solidFill>
                <a:schemeClr val="tx1"/>
              </a:solidFill>
              <a:effectLst/>
              <a:latin typeface="Arial" charset="0"/>
              <a:cs typeface="Arial" charset="0"/>
            </a:endParaRPr>
          </a:p>
        </p:txBody>
      </p:sp>
      <p:sp>
        <p:nvSpPr>
          <p:cNvPr id="19" name="Down Arrow Callout 18"/>
          <p:cNvSpPr/>
          <p:nvPr/>
        </p:nvSpPr>
        <p:spPr bwMode="auto">
          <a:xfrm>
            <a:off x="647700" y="3490912"/>
            <a:ext cx="8201024" cy="928688"/>
          </a:xfrm>
          <a:prstGeom prst="downArrowCallou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chemeClr val="tx1"/>
                </a:solidFill>
                <a:effectLst/>
                <a:latin typeface="Arial" charset="0"/>
                <a:cs typeface="Arial" charset="0"/>
              </a:rPr>
              <a:t>If you cannot think of a word/phrase or get stuck in any way, do not search for the right word/spelling/tense.</a:t>
            </a:r>
            <a:r>
              <a:rPr kumimoji="0" lang="en-AU" sz="1800" b="0" i="0" u="none" strike="noStrike" cap="none" normalizeH="0" dirty="0" smtClean="0">
                <a:ln>
                  <a:noFill/>
                </a:ln>
                <a:solidFill>
                  <a:schemeClr val="tx1"/>
                </a:solidFill>
                <a:effectLst/>
                <a:latin typeface="Arial" charset="0"/>
                <a:cs typeface="Arial" charset="0"/>
              </a:rPr>
              <a:t> Put an ellipsis (…) and move on.</a:t>
            </a:r>
            <a:endParaRPr kumimoji="0" lang="en-AU" sz="1800" b="0" i="0" u="none" strike="noStrike" cap="none" normalizeH="0" baseline="0" dirty="0" smtClean="0">
              <a:ln>
                <a:noFill/>
              </a:ln>
              <a:solidFill>
                <a:schemeClr val="tx1"/>
              </a:solidFill>
              <a:effectLst/>
              <a:latin typeface="Arial" charset="0"/>
              <a:cs typeface="Arial" charset="0"/>
            </a:endParaRPr>
          </a:p>
        </p:txBody>
      </p:sp>
      <p:sp>
        <p:nvSpPr>
          <p:cNvPr id="20" name="Down Arrow Callout 19"/>
          <p:cNvSpPr/>
          <p:nvPr/>
        </p:nvSpPr>
        <p:spPr bwMode="auto">
          <a:xfrm>
            <a:off x="647699" y="4562475"/>
            <a:ext cx="8201024" cy="852488"/>
          </a:xfrm>
          <a:prstGeom prst="downArrowCallou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chemeClr val="tx1"/>
                </a:solidFill>
                <a:effectLst/>
                <a:latin typeface="Arial" charset="0"/>
                <a:cs typeface="Arial" charset="0"/>
              </a:rPr>
              <a:t>Continue like this until you have a first draft of your essay written.</a:t>
            </a:r>
          </a:p>
        </p:txBody>
      </p:sp>
      <p:sp>
        <p:nvSpPr>
          <p:cNvPr id="6" name="TextBox 5"/>
          <p:cNvSpPr txBox="1"/>
          <p:nvPr/>
        </p:nvSpPr>
        <p:spPr>
          <a:xfrm>
            <a:off x="5972175" y="5591175"/>
            <a:ext cx="2876548" cy="276999"/>
          </a:xfrm>
          <a:prstGeom prst="rect">
            <a:avLst/>
          </a:prstGeom>
          <a:noFill/>
        </p:spPr>
        <p:txBody>
          <a:bodyPr wrap="square" rtlCol="0">
            <a:spAutoFit/>
          </a:bodyPr>
          <a:lstStyle/>
          <a:p>
            <a:r>
              <a:rPr lang="en-AU" sz="1200" dirty="0" smtClean="0">
                <a:solidFill>
                  <a:schemeClr val="bg1"/>
                </a:solidFill>
              </a:rPr>
              <a:t>Burns &amp; </a:t>
            </a:r>
            <a:r>
              <a:rPr lang="en-AU" sz="1200" dirty="0" err="1" smtClean="0">
                <a:solidFill>
                  <a:schemeClr val="bg1"/>
                </a:solidFill>
              </a:rPr>
              <a:t>Sinfield</a:t>
            </a:r>
            <a:r>
              <a:rPr lang="en-AU" sz="1200" dirty="0" smtClean="0">
                <a:solidFill>
                  <a:schemeClr val="bg1"/>
                </a:solidFill>
              </a:rPr>
              <a:t> 2009, p. 218</a:t>
            </a:r>
            <a:endParaRPr lang="en-AU" sz="1200" dirty="0">
              <a:solidFill>
                <a:schemeClr val="bg1"/>
              </a:solidFill>
            </a:endParaRPr>
          </a:p>
        </p:txBody>
      </p:sp>
    </p:spTree>
    <p:custDataLst>
      <p:tags r:id="rId1"/>
    </p:custDataLst>
    <p:extLst>
      <p:ext uri="{BB962C8B-B14F-4D97-AF65-F5344CB8AC3E}">
        <p14:creationId xmlns:p14="http://schemas.microsoft.com/office/powerpoint/2010/main" val="24814025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fill="hold"/>
                                        <p:tgtEl>
                                          <p:spTgt spid="19"/>
                                        </p:tgtEl>
                                        <p:attrNameLst>
                                          <p:attrName>ppt_x</p:attrName>
                                        </p:attrNameLst>
                                      </p:cBhvr>
                                      <p:tavLst>
                                        <p:tav tm="0">
                                          <p:val>
                                            <p:strVal val="#ppt_x"/>
                                          </p:val>
                                        </p:tav>
                                        <p:tav tm="100000">
                                          <p:val>
                                            <p:strVal val="#ppt_x"/>
                                          </p:val>
                                        </p:tav>
                                      </p:tavLst>
                                    </p:anim>
                                    <p:anim calcmode="lin" valueType="num">
                                      <p:cBhvr additive="base">
                                        <p:cTn id="2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6" grpId="0" animBg="1"/>
      <p:bldP spid="17" grpId="0" animBg="1"/>
      <p:bldP spid="19" grpId="0" animBg="1"/>
      <p:bldP spid="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smtClean="0"/>
              <a:t>Organising the body paragraphs</a:t>
            </a:r>
            <a:endParaRPr lang="en-AU" dirty="0"/>
          </a:p>
        </p:txBody>
      </p:sp>
      <p:sp>
        <p:nvSpPr>
          <p:cNvPr id="8" name="TextBox 7"/>
          <p:cNvSpPr txBox="1"/>
          <p:nvPr/>
        </p:nvSpPr>
        <p:spPr>
          <a:xfrm>
            <a:off x="581025" y="981075"/>
            <a:ext cx="8324850" cy="4985980"/>
          </a:xfrm>
          <a:prstGeom prst="rect">
            <a:avLst/>
          </a:prstGeom>
          <a:noFill/>
        </p:spPr>
        <p:txBody>
          <a:bodyPr wrap="square" rtlCol="0">
            <a:spAutoFit/>
          </a:bodyPr>
          <a:lstStyle/>
          <a:p>
            <a:endParaRPr lang="en-AU" sz="2000" dirty="0" smtClean="0"/>
          </a:p>
          <a:p>
            <a:endParaRPr lang="en-AU" sz="2000" dirty="0"/>
          </a:p>
          <a:p>
            <a:endParaRPr lang="en-AU" sz="2000" dirty="0" smtClean="0"/>
          </a:p>
          <a:p>
            <a:pPr marL="342900" indent="-342900">
              <a:buFont typeface="Arial" panose="020B0604020202020204" pitchFamily="34" charset="0"/>
              <a:buChar char="•"/>
            </a:pPr>
            <a:endParaRPr lang="en-AU" sz="2000" dirty="0" smtClean="0"/>
          </a:p>
          <a:p>
            <a:pPr marL="342900" indent="-342900">
              <a:buFont typeface="Arial" panose="020B0604020202020204" pitchFamily="34" charset="0"/>
              <a:buChar char="•"/>
            </a:pPr>
            <a:endParaRPr lang="en-AU" sz="2000" dirty="0"/>
          </a:p>
          <a:p>
            <a:pPr marL="342900" indent="-342900">
              <a:buFont typeface="Arial" panose="020B0604020202020204" pitchFamily="34" charset="0"/>
              <a:buChar char="•"/>
            </a:pPr>
            <a:endParaRPr lang="en-AU" sz="2000" dirty="0" smtClean="0"/>
          </a:p>
          <a:p>
            <a:pPr marL="800100" lvl="1" indent="-342900">
              <a:buFont typeface="Arial" panose="020B0604020202020204" pitchFamily="34" charset="0"/>
              <a:buChar char="•"/>
            </a:pPr>
            <a:endParaRPr lang="en-AU" sz="1800" dirty="0"/>
          </a:p>
          <a:p>
            <a:pPr marL="800100" lvl="1" indent="-342900">
              <a:buFont typeface="Arial" panose="020B0604020202020204" pitchFamily="34" charset="0"/>
              <a:buChar char="•"/>
            </a:pPr>
            <a:endParaRPr lang="en-AU" sz="1800" dirty="0" smtClean="0"/>
          </a:p>
          <a:p>
            <a:endParaRPr lang="en-AU" sz="1800" dirty="0" smtClean="0"/>
          </a:p>
          <a:p>
            <a:endParaRPr lang="en-AU" sz="1800" dirty="0"/>
          </a:p>
          <a:p>
            <a:endParaRPr lang="en-AU" sz="1800" dirty="0" smtClean="0"/>
          </a:p>
          <a:p>
            <a:endParaRPr lang="en-AU" sz="1800" dirty="0"/>
          </a:p>
          <a:p>
            <a:endParaRPr lang="en-AU" sz="1800" dirty="0" smtClean="0"/>
          </a:p>
          <a:p>
            <a:endParaRPr lang="en-AU" sz="1800" dirty="0" smtClean="0"/>
          </a:p>
          <a:p>
            <a:endParaRPr lang="en-AU" sz="1800" dirty="0"/>
          </a:p>
          <a:p>
            <a:endParaRPr lang="en-AU" sz="1800" dirty="0" smtClean="0"/>
          </a:p>
          <a:p>
            <a:r>
              <a:rPr lang="en-AU" sz="1800" dirty="0" smtClean="0"/>
              <a:t>.</a:t>
            </a:r>
            <a:endParaRPr lang="en-AU" sz="1800" dirty="0"/>
          </a:p>
        </p:txBody>
      </p:sp>
      <p:sp>
        <p:nvSpPr>
          <p:cNvPr id="14" name="TextBox 13"/>
          <p:cNvSpPr txBox="1"/>
          <p:nvPr/>
        </p:nvSpPr>
        <p:spPr>
          <a:xfrm>
            <a:off x="6029327" y="5781675"/>
            <a:ext cx="2876548" cy="276999"/>
          </a:xfrm>
          <a:prstGeom prst="rect">
            <a:avLst/>
          </a:prstGeom>
          <a:noFill/>
        </p:spPr>
        <p:txBody>
          <a:bodyPr wrap="square" rtlCol="0">
            <a:spAutoFit/>
          </a:bodyPr>
          <a:lstStyle/>
          <a:p>
            <a:r>
              <a:rPr lang="en-AU" sz="1200" dirty="0" smtClean="0">
                <a:solidFill>
                  <a:schemeClr val="bg1"/>
                </a:solidFill>
              </a:rPr>
              <a:t>Burns &amp; </a:t>
            </a:r>
            <a:r>
              <a:rPr lang="en-AU" sz="1200" dirty="0" err="1" smtClean="0">
                <a:solidFill>
                  <a:schemeClr val="bg1"/>
                </a:solidFill>
              </a:rPr>
              <a:t>Sinfield</a:t>
            </a:r>
            <a:r>
              <a:rPr lang="en-AU" sz="1200" dirty="0" smtClean="0">
                <a:solidFill>
                  <a:schemeClr val="bg1"/>
                </a:solidFill>
              </a:rPr>
              <a:t> 2009, p. 219</a:t>
            </a:r>
            <a:endParaRPr lang="en-AU" sz="1200" dirty="0">
              <a:solidFill>
                <a:schemeClr val="bg1"/>
              </a:solidFill>
            </a:endParaRPr>
          </a:p>
        </p:txBody>
      </p:sp>
      <p:sp>
        <p:nvSpPr>
          <p:cNvPr id="12" name="Rounded Rectangle 11"/>
          <p:cNvSpPr/>
          <p:nvPr/>
        </p:nvSpPr>
        <p:spPr bwMode="auto">
          <a:xfrm>
            <a:off x="657223" y="885825"/>
            <a:ext cx="8020050" cy="866775"/>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AU" sz="1800" dirty="0"/>
              <a:t>Remember to have your paragraph questions on an index card and taped in front of your computer.</a:t>
            </a:r>
          </a:p>
        </p:txBody>
      </p:sp>
      <p:sp>
        <p:nvSpPr>
          <p:cNvPr id="16" name="Rounded Rectangle 15"/>
          <p:cNvSpPr/>
          <p:nvPr/>
        </p:nvSpPr>
        <p:spPr bwMode="auto">
          <a:xfrm>
            <a:off x="657223" y="1924050"/>
            <a:ext cx="8020050" cy="2609850"/>
          </a:xfrm>
          <a:prstGeom prst="roundRect">
            <a:avLst/>
          </a:prstGeom>
          <a:solidFill>
            <a:srgbClr val="CC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AU" sz="2000" dirty="0"/>
              <a:t>Write each paragraph of your essay in answer to </a:t>
            </a:r>
            <a:r>
              <a:rPr lang="en-AU" sz="2000" dirty="0" smtClean="0"/>
              <a:t>these </a:t>
            </a:r>
            <a:r>
              <a:rPr lang="en-AU" sz="2000" dirty="0"/>
              <a:t>questions:</a:t>
            </a:r>
          </a:p>
          <a:p>
            <a:pPr marL="800100" lvl="1" indent="-342900">
              <a:buFont typeface="Arial" panose="020B0604020202020204" pitchFamily="34" charset="0"/>
              <a:buChar char="•"/>
            </a:pPr>
            <a:r>
              <a:rPr lang="en-AU" sz="1800" dirty="0"/>
              <a:t>What is this about?</a:t>
            </a:r>
          </a:p>
          <a:p>
            <a:pPr marL="800100" lvl="1" indent="-342900">
              <a:buFont typeface="Arial" panose="020B0604020202020204" pitchFamily="34" charset="0"/>
              <a:buChar char="•"/>
            </a:pPr>
            <a:r>
              <a:rPr lang="en-AU" sz="1800" dirty="0"/>
              <a:t>What exactly is that?</a:t>
            </a:r>
          </a:p>
          <a:p>
            <a:pPr marL="800100" lvl="1" indent="-342900">
              <a:buFont typeface="Arial" panose="020B0604020202020204" pitchFamily="34" charset="0"/>
              <a:buChar char="•"/>
            </a:pPr>
            <a:r>
              <a:rPr lang="en-AU" sz="1800" dirty="0"/>
              <a:t>What is your argument?</a:t>
            </a:r>
          </a:p>
          <a:p>
            <a:pPr marL="800100" lvl="1" indent="-342900">
              <a:buFont typeface="Arial" panose="020B0604020202020204" pitchFamily="34" charset="0"/>
              <a:buChar char="•"/>
            </a:pPr>
            <a:r>
              <a:rPr lang="en-AU" sz="1800" dirty="0"/>
              <a:t>What is the evidence? What does it mean?</a:t>
            </a:r>
          </a:p>
          <a:p>
            <a:pPr marL="800100" lvl="1" indent="-342900">
              <a:buFont typeface="Arial" panose="020B0604020202020204" pitchFamily="34" charset="0"/>
              <a:buChar char="•"/>
            </a:pPr>
            <a:r>
              <a:rPr lang="en-AU" sz="1800" dirty="0"/>
              <a:t>What is the opposing evidence? What does it mean?</a:t>
            </a:r>
          </a:p>
          <a:p>
            <a:pPr marL="800100" lvl="1" indent="-342900">
              <a:buFont typeface="Arial" panose="020B0604020202020204" pitchFamily="34" charset="0"/>
              <a:buChar char="•"/>
            </a:pPr>
            <a:r>
              <a:rPr lang="en-AU" sz="1800" dirty="0"/>
              <a:t>Therefore…?</a:t>
            </a:r>
          </a:p>
          <a:p>
            <a:pPr marL="800100" lvl="1" indent="-342900">
              <a:buFont typeface="Arial" panose="020B0604020202020204" pitchFamily="34" charset="0"/>
              <a:buChar char="•"/>
            </a:pPr>
            <a:r>
              <a:rPr lang="en-AU" sz="1800" dirty="0"/>
              <a:t>What is your final point?</a:t>
            </a:r>
          </a:p>
        </p:txBody>
      </p:sp>
      <p:sp>
        <p:nvSpPr>
          <p:cNvPr id="17" name="Rounded Rectangle 16"/>
          <p:cNvSpPr/>
          <p:nvPr/>
        </p:nvSpPr>
        <p:spPr bwMode="auto">
          <a:xfrm>
            <a:off x="733425" y="4657725"/>
            <a:ext cx="8020050" cy="866775"/>
          </a:xfrm>
          <a:prstGeom prst="round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AU" sz="1800" dirty="0"/>
              <a:t>Go with the flow – a first draft should not be </a:t>
            </a:r>
            <a:r>
              <a:rPr lang="en-AU" sz="1800" dirty="0" smtClean="0"/>
              <a:t>perfect.</a:t>
            </a:r>
            <a:endParaRPr lang="en-AU" sz="1800" dirty="0"/>
          </a:p>
        </p:txBody>
      </p:sp>
    </p:spTree>
    <p:custDataLst>
      <p:tags r:id="rId1"/>
    </p:custDataLst>
    <p:extLst>
      <p:ext uri="{BB962C8B-B14F-4D97-AF65-F5344CB8AC3E}">
        <p14:creationId xmlns:p14="http://schemas.microsoft.com/office/powerpoint/2010/main" val="34977154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smtClean="0"/>
              <a:t>Review, revise and edit</a:t>
            </a:r>
            <a:endParaRPr lang="en-AU" dirty="0"/>
          </a:p>
        </p:txBody>
      </p:sp>
      <p:sp>
        <p:nvSpPr>
          <p:cNvPr id="5" name="TextBox 4"/>
          <p:cNvSpPr txBox="1"/>
          <p:nvPr/>
        </p:nvSpPr>
        <p:spPr>
          <a:xfrm>
            <a:off x="571500" y="1143000"/>
            <a:ext cx="8210550" cy="3139321"/>
          </a:xfrm>
          <a:prstGeom prst="rect">
            <a:avLst/>
          </a:prstGeom>
          <a:noFill/>
        </p:spPr>
        <p:txBody>
          <a:bodyPr wrap="square" rtlCol="0">
            <a:spAutoFit/>
          </a:bodyPr>
          <a:lstStyle/>
          <a:p>
            <a:pPr marL="285750" indent="-285750">
              <a:buFont typeface="Arial" panose="020B0604020202020204" pitchFamily="34" charset="0"/>
              <a:buChar char="•"/>
            </a:pPr>
            <a:endParaRPr lang="en-AU" sz="1800" dirty="0" smtClean="0"/>
          </a:p>
          <a:p>
            <a:pPr marL="285750" indent="-285750">
              <a:buFont typeface="Arial" panose="020B0604020202020204" pitchFamily="34" charset="0"/>
              <a:buChar char="•"/>
            </a:pPr>
            <a:endParaRPr lang="en-AU" sz="1800" dirty="0"/>
          </a:p>
          <a:p>
            <a:pPr marL="285750" indent="-285750">
              <a:buFont typeface="Arial" panose="020B0604020202020204" pitchFamily="34" charset="0"/>
              <a:buChar char="•"/>
            </a:pPr>
            <a:endParaRPr lang="en-AU" sz="1800" dirty="0" smtClean="0"/>
          </a:p>
          <a:p>
            <a:endParaRPr lang="en-AU" sz="1800" dirty="0" smtClean="0"/>
          </a:p>
          <a:p>
            <a:endParaRPr lang="en-AU" sz="1800" dirty="0"/>
          </a:p>
          <a:p>
            <a:endParaRPr lang="en-AU" sz="1800" dirty="0" smtClean="0"/>
          </a:p>
          <a:p>
            <a:endParaRPr lang="en-AU" sz="1800" dirty="0"/>
          </a:p>
          <a:p>
            <a:endParaRPr lang="en-AU" sz="1800" dirty="0" smtClean="0"/>
          </a:p>
          <a:p>
            <a:endParaRPr lang="en-AU" sz="1800" dirty="0"/>
          </a:p>
          <a:p>
            <a:endParaRPr lang="en-AU" sz="1800" dirty="0"/>
          </a:p>
          <a:p>
            <a:pPr marL="285750" indent="-285750">
              <a:buFont typeface="Arial" panose="020B0604020202020204" pitchFamily="34" charset="0"/>
              <a:buChar char="•"/>
            </a:pPr>
            <a:endParaRPr lang="en-AU" sz="1800" dirty="0"/>
          </a:p>
        </p:txBody>
      </p:sp>
      <p:sp>
        <p:nvSpPr>
          <p:cNvPr id="6" name="Rounded Rectangle 5"/>
          <p:cNvSpPr/>
          <p:nvPr/>
        </p:nvSpPr>
        <p:spPr bwMode="auto">
          <a:xfrm>
            <a:off x="781049" y="962025"/>
            <a:ext cx="7848600" cy="781050"/>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AU" sz="1800" dirty="0"/>
              <a:t>Print your work before you edit.</a:t>
            </a:r>
          </a:p>
        </p:txBody>
      </p:sp>
      <p:sp>
        <p:nvSpPr>
          <p:cNvPr id="8" name="Rounded Rectangle 7"/>
          <p:cNvSpPr/>
          <p:nvPr/>
        </p:nvSpPr>
        <p:spPr bwMode="auto">
          <a:xfrm>
            <a:off x="847724" y="1912560"/>
            <a:ext cx="7848600" cy="781050"/>
          </a:xfrm>
          <a:prstGeom prst="roundRect">
            <a:avLst/>
          </a:prstGeom>
          <a:solidFill>
            <a:srgbClr val="CC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AU" sz="1800" dirty="0"/>
              <a:t>Edit for structure, format, cohesion, logic, grammar errors, spelling mistakes, incorrect referencing conventions, typos, etc.</a:t>
            </a:r>
          </a:p>
          <a:p>
            <a:endParaRPr lang="en-AU" sz="1800" dirty="0"/>
          </a:p>
        </p:txBody>
      </p:sp>
      <p:sp>
        <p:nvSpPr>
          <p:cNvPr id="9" name="Rounded Rectangle 8"/>
          <p:cNvSpPr/>
          <p:nvPr/>
        </p:nvSpPr>
        <p:spPr bwMode="auto">
          <a:xfrm>
            <a:off x="847724" y="2847975"/>
            <a:ext cx="7781925" cy="2190750"/>
          </a:xfrm>
          <a:prstGeom prst="round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AU" sz="1800" dirty="0"/>
              <a:t>Ask yourself the following questions:</a:t>
            </a:r>
          </a:p>
          <a:p>
            <a:pPr marL="742950" lvl="1" indent="-285750">
              <a:buFont typeface="Arial" panose="020B0604020202020204" pitchFamily="34" charset="0"/>
              <a:buChar char="•"/>
            </a:pPr>
            <a:r>
              <a:rPr lang="en-AU" sz="1600" dirty="0"/>
              <a:t>Have you answered the question?</a:t>
            </a:r>
          </a:p>
          <a:p>
            <a:pPr marL="742950" lvl="1" indent="-285750">
              <a:buFont typeface="Arial" panose="020B0604020202020204" pitchFamily="34" charset="0"/>
              <a:buChar char="•"/>
            </a:pPr>
            <a:r>
              <a:rPr lang="en-AU" sz="1600" dirty="0"/>
              <a:t>Have you followed the guidelines?</a:t>
            </a:r>
          </a:p>
          <a:p>
            <a:pPr marL="742950" lvl="1" indent="-285750">
              <a:buFont typeface="Arial" panose="020B0604020202020204" pitchFamily="34" charset="0"/>
              <a:buChar char="•"/>
            </a:pPr>
            <a:r>
              <a:rPr lang="en-AU" sz="1600" dirty="0"/>
              <a:t>Do you have a clear and logical structure?</a:t>
            </a:r>
          </a:p>
          <a:p>
            <a:pPr marL="742950" lvl="1" indent="-285750">
              <a:buFont typeface="Arial" panose="020B0604020202020204" pitchFamily="34" charset="0"/>
              <a:buChar char="•"/>
            </a:pPr>
            <a:r>
              <a:rPr lang="en-AU" sz="1600" dirty="0"/>
              <a:t>Does your essay flow smoothly?</a:t>
            </a:r>
          </a:p>
          <a:p>
            <a:pPr marL="742950" lvl="1" indent="-285750">
              <a:buFont typeface="Arial" panose="020B0604020202020204" pitchFamily="34" charset="0"/>
              <a:buChar char="•"/>
            </a:pPr>
            <a:r>
              <a:rPr lang="en-AU" sz="1600" dirty="0"/>
              <a:t>Is your essay easy to read?</a:t>
            </a:r>
          </a:p>
        </p:txBody>
      </p:sp>
      <p:sp>
        <p:nvSpPr>
          <p:cNvPr id="10" name="Rectangle 9"/>
          <p:cNvSpPr/>
          <p:nvPr/>
        </p:nvSpPr>
        <p:spPr>
          <a:xfrm>
            <a:off x="1009649" y="5179459"/>
            <a:ext cx="8001000" cy="369332"/>
          </a:xfrm>
          <a:prstGeom prst="rect">
            <a:avLst/>
          </a:prstGeom>
        </p:spPr>
        <p:txBody>
          <a:bodyPr wrap="square">
            <a:spAutoFit/>
          </a:bodyPr>
          <a:lstStyle/>
          <a:p>
            <a:pPr algn="ctr"/>
            <a:r>
              <a:rPr lang="en-AU" sz="1800" dirty="0">
                <a:solidFill>
                  <a:schemeClr val="bg1"/>
                </a:solidFill>
                <a:hlinkClick r:id="rId4"/>
              </a:rPr>
              <a:t>https://</a:t>
            </a:r>
            <a:r>
              <a:rPr lang="en-AU" sz="1800" dirty="0" smtClean="0">
                <a:solidFill>
                  <a:schemeClr val="bg1"/>
                </a:solidFill>
                <a:hlinkClick r:id="rId4"/>
              </a:rPr>
              <a:t>lo.unisa.edu.au/mod/resource/view.php?id=299060</a:t>
            </a:r>
            <a:r>
              <a:rPr lang="en-AU" sz="1800" dirty="0" smtClean="0">
                <a:solidFill>
                  <a:schemeClr val="bg1"/>
                </a:solidFill>
              </a:rPr>
              <a:t> </a:t>
            </a:r>
            <a:endParaRPr lang="en-AU" sz="1800" dirty="0">
              <a:solidFill>
                <a:schemeClr val="bg1"/>
              </a:solidFill>
            </a:endParaRPr>
          </a:p>
        </p:txBody>
      </p:sp>
    </p:spTree>
    <p:custDataLst>
      <p:tags r:id="rId1"/>
    </p:custDataLst>
    <p:extLst>
      <p:ext uri="{BB962C8B-B14F-4D97-AF65-F5344CB8AC3E}">
        <p14:creationId xmlns:p14="http://schemas.microsoft.com/office/powerpoint/2010/main" val="277788637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xEl>
                                              <p:pRg st="0" end="0"/>
                                            </p:txEl>
                                          </p:spTgt>
                                        </p:tgtEl>
                                        <p:attrNameLst>
                                          <p:attrName>style.visibility</p:attrName>
                                        </p:attrNameLst>
                                      </p:cBhvr>
                                      <p:to>
                                        <p:strVal val="visible"/>
                                      </p:to>
                                    </p:set>
                                    <p:anim calcmode="lin" valueType="num">
                                      <p:cBhvr additive="base">
                                        <p:cTn id="25"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smtClean="0"/>
              <a:t>The essay checklist</a:t>
            </a:r>
            <a:endParaRPr lang="en-AU" dirty="0"/>
          </a:p>
        </p:txBody>
      </p:sp>
      <p:graphicFrame>
        <p:nvGraphicFramePr>
          <p:cNvPr id="2" name="Table 1"/>
          <p:cNvGraphicFramePr>
            <a:graphicFrameLocks noGrp="1"/>
          </p:cNvGraphicFramePr>
          <p:nvPr>
            <p:extLst>
              <p:ext uri="{D42A27DB-BD31-4B8C-83A1-F6EECF244321}">
                <p14:modId xmlns:p14="http://schemas.microsoft.com/office/powerpoint/2010/main" val="168814594"/>
              </p:ext>
            </p:extLst>
          </p:nvPr>
        </p:nvGraphicFramePr>
        <p:xfrm>
          <a:off x="571500" y="987425"/>
          <a:ext cx="8134350" cy="4419600"/>
        </p:xfrm>
        <a:graphic>
          <a:graphicData uri="http://schemas.openxmlformats.org/drawingml/2006/table">
            <a:tbl>
              <a:tblPr firstRow="1" bandRow="1">
                <a:tableStyleId>{5C22544A-7EE6-4342-B048-85BDC9FD1C3A}</a:tableStyleId>
              </a:tblPr>
              <a:tblGrid>
                <a:gridCol w="7286625"/>
                <a:gridCol w="847725"/>
              </a:tblGrid>
              <a:tr h="370840">
                <a:tc>
                  <a:txBody>
                    <a:bodyPr/>
                    <a:lstStyle/>
                    <a:p>
                      <a:r>
                        <a:rPr lang="en-AU" sz="1600" dirty="0" smtClean="0">
                          <a:solidFill>
                            <a:schemeClr val="tx1"/>
                          </a:solidFill>
                        </a:rPr>
                        <a:t>Have you addressed the whole question?</a:t>
                      </a:r>
                      <a:endParaRPr lang="en-AU" sz="1600" dirty="0">
                        <a:solidFill>
                          <a:schemeClr val="tx1"/>
                        </a:solidFill>
                      </a:endParaRPr>
                    </a:p>
                  </a:txBody>
                  <a:tcPr/>
                </a:tc>
                <a:tc>
                  <a:txBody>
                    <a:bodyPr/>
                    <a:lstStyle/>
                    <a:p>
                      <a:r>
                        <a:rPr lang="en-AU" sz="2400" b="0" dirty="0" smtClean="0">
                          <a:solidFill>
                            <a:srgbClr val="C00000"/>
                          </a:solidFill>
                        </a:rPr>
                        <a:t>√</a:t>
                      </a:r>
                      <a:endParaRPr lang="en-AU" sz="2400" b="0" dirty="0">
                        <a:solidFill>
                          <a:srgbClr val="C00000"/>
                        </a:solidFill>
                      </a:endParaRPr>
                    </a:p>
                  </a:txBody>
                  <a:tcPr/>
                </a:tc>
              </a:tr>
              <a:tr h="370840">
                <a:tc>
                  <a:txBody>
                    <a:bodyPr/>
                    <a:lstStyle/>
                    <a:p>
                      <a:r>
                        <a:rPr lang="en-AU" sz="1600" dirty="0" smtClean="0"/>
                        <a:t>Have you addressed the graduate</a:t>
                      </a:r>
                      <a:r>
                        <a:rPr lang="en-AU" sz="1600" baseline="0" dirty="0" smtClean="0"/>
                        <a:t> qualities?</a:t>
                      </a:r>
                      <a:endParaRPr lang="en-AU" sz="1600" dirty="0"/>
                    </a:p>
                  </a:txBody>
                  <a:tcPr/>
                </a:tc>
                <a:tc>
                  <a:txBody>
                    <a:bodyPr/>
                    <a:lstStyle/>
                    <a:p>
                      <a:endParaRPr lang="en-AU" sz="1400" dirty="0"/>
                    </a:p>
                  </a:txBody>
                  <a:tcPr/>
                </a:tc>
              </a:tr>
              <a:tr h="370840">
                <a:tc>
                  <a:txBody>
                    <a:bodyPr/>
                    <a:lstStyle/>
                    <a:p>
                      <a:r>
                        <a:rPr lang="en-AU" sz="1600" dirty="0" smtClean="0"/>
                        <a:t>Is there an introduction that sets out the topic, key issues, aim of the essay</a:t>
                      </a:r>
                      <a:r>
                        <a:rPr lang="en-AU" sz="1600" baseline="0" dirty="0" smtClean="0"/>
                        <a:t> and the scope?</a:t>
                      </a:r>
                      <a:endParaRPr lang="en-AU" sz="1600" dirty="0"/>
                    </a:p>
                  </a:txBody>
                  <a:tcPr/>
                </a:tc>
                <a:tc>
                  <a:txBody>
                    <a:bodyPr/>
                    <a:lstStyle/>
                    <a:p>
                      <a:endParaRPr lang="en-AU" sz="1400" dirty="0"/>
                    </a:p>
                  </a:txBody>
                  <a:tcPr/>
                </a:tc>
              </a:tr>
              <a:tr h="370840">
                <a:tc>
                  <a:txBody>
                    <a:bodyPr/>
                    <a:lstStyle/>
                    <a:p>
                      <a:r>
                        <a:rPr lang="en-AU" sz="1600" dirty="0" smtClean="0"/>
                        <a:t>Is the proposition/stand clearly</a:t>
                      </a:r>
                      <a:r>
                        <a:rPr lang="en-AU" sz="1600" baseline="0" dirty="0" smtClean="0"/>
                        <a:t> specified in the introduction?</a:t>
                      </a:r>
                      <a:endParaRPr lang="en-AU" sz="1600" dirty="0"/>
                    </a:p>
                  </a:txBody>
                  <a:tcPr/>
                </a:tc>
                <a:tc>
                  <a:txBody>
                    <a:bodyPr/>
                    <a:lstStyle/>
                    <a:p>
                      <a:endParaRPr lang="en-AU" sz="1400" dirty="0"/>
                    </a:p>
                  </a:txBody>
                  <a:tcPr/>
                </a:tc>
              </a:tr>
              <a:tr h="370840">
                <a:tc>
                  <a:txBody>
                    <a:bodyPr/>
                    <a:lstStyle/>
                    <a:p>
                      <a:r>
                        <a:rPr lang="en-AU" sz="1600" dirty="0" smtClean="0"/>
                        <a:t>Are the paragraphs in the best possible order?</a:t>
                      </a:r>
                      <a:endParaRPr lang="en-AU" sz="1600" dirty="0"/>
                    </a:p>
                  </a:txBody>
                  <a:tcPr/>
                </a:tc>
                <a:tc>
                  <a:txBody>
                    <a:bodyPr/>
                    <a:lstStyle/>
                    <a:p>
                      <a:endParaRPr lang="en-AU" sz="1400" dirty="0"/>
                    </a:p>
                  </a:txBody>
                  <a:tcPr/>
                </a:tc>
              </a:tr>
              <a:tr h="370840">
                <a:tc>
                  <a:txBody>
                    <a:bodyPr/>
                    <a:lstStyle/>
                    <a:p>
                      <a:r>
                        <a:rPr lang="en-AU" sz="1600" dirty="0" smtClean="0"/>
                        <a:t>Does each paragraph have a topic sentence, explanation</a:t>
                      </a:r>
                      <a:r>
                        <a:rPr lang="en-AU" sz="1600" baseline="0" dirty="0" smtClean="0"/>
                        <a:t> of key concepts, argument, evidence and final point?</a:t>
                      </a:r>
                      <a:endParaRPr lang="en-AU" sz="1600" dirty="0"/>
                    </a:p>
                  </a:txBody>
                  <a:tcPr/>
                </a:tc>
                <a:tc>
                  <a:txBody>
                    <a:bodyPr/>
                    <a:lstStyle/>
                    <a:p>
                      <a:endParaRPr lang="en-AU" sz="1400" dirty="0"/>
                    </a:p>
                  </a:txBody>
                  <a:tcPr/>
                </a:tc>
              </a:tr>
              <a:tr h="370840">
                <a:tc>
                  <a:txBody>
                    <a:bodyPr/>
                    <a:lstStyle/>
                    <a:p>
                      <a:r>
                        <a:rPr lang="en-AU" sz="1600" dirty="0" smtClean="0"/>
                        <a:t>Have you demonstrated critical thinking in your paragraphs?</a:t>
                      </a:r>
                      <a:endParaRPr lang="en-AU" sz="1600" dirty="0"/>
                    </a:p>
                  </a:txBody>
                  <a:tcPr/>
                </a:tc>
                <a:tc>
                  <a:txBody>
                    <a:bodyPr/>
                    <a:lstStyle/>
                    <a:p>
                      <a:endParaRPr lang="en-AU" sz="1400" dirty="0"/>
                    </a:p>
                  </a:txBody>
                  <a:tcPr/>
                </a:tc>
              </a:tr>
              <a:tr h="370840">
                <a:tc>
                  <a:txBody>
                    <a:bodyPr/>
                    <a:lstStyle/>
                    <a:p>
                      <a:r>
                        <a:rPr lang="en-AU" sz="1600" dirty="0" smtClean="0"/>
                        <a:t>Is there a conclusion re-stating</a:t>
                      </a:r>
                      <a:r>
                        <a:rPr lang="en-AU" sz="1600" baseline="0" dirty="0" smtClean="0"/>
                        <a:t> the main arguments and key points?</a:t>
                      </a:r>
                      <a:endParaRPr lang="en-AU" sz="1600" dirty="0"/>
                    </a:p>
                  </a:txBody>
                  <a:tcPr/>
                </a:tc>
                <a:tc>
                  <a:txBody>
                    <a:bodyPr/>
                    <a:lstStyle/>
                    <a:p>
                      <a:endParaRPr lang="en-AU" sz="1400" dirty="0"/>
                    </a:p>
                  </a:txBody>
                  <a:tcPr/>
                </a:tc>
              </a:tr>
              <a:tr h="370840">
                <a:tc>
                  <a:txBody>
                    <a:bodyPr/>
                    <a:lstStyle/>
                    <a:p>
                      <a:r>
                        <a:rPr lang="en-AU" sz="1600" dirty="0" smtClean="0"/>
                        <a:t>Is there a comprehensive reference list that adheres to the UniSA Harvard referencing conventions? Do your</a:t>
                      </a:r>
                      <a:r>
                        <a:rPr lang="en-AU" sz="1600" baseline="0" dirty="0" smtClean="0"/>
                        <a:t> in-text citations follow the </a:t>
                      </a:r>
                      <a:r>
                        <a:rPr lang="en-AU" sz="1600" baseline="0" smtClean="0"/>
                        <a:t>correct style?</a:t>
                      </a:r>
                      <a:endParaRPr lang="en-AU" sz="1600" dirty="0"/>
                    </a:p>
                  </a:txBody>
                  <a:tcPr/>
                </a:tc>
                <a:tc>
                  <a:txBody>
                    <a:bodyPr/>
                    <a:lstStyle/>
                    <a:p>
                      <a:endParaRPr lang="en-AU" sz="1400" dirty="0"/>
                    </a:p>
                  </a:txBody>
                  <a:tcPr/>
                </a:tc>
              </a:tr>
              <a:tr h="370840">
                <a:tc>
                  <a:txBody>
                    <a:bodyPr/>
                    <a:lstStyle/>
                    <a:p>
                      <a:r>
                        <a:rPr lang="en-AU" sz="1600" dirty="0" smtClean="0"/>
                        <a:t>Have you proofread  and edited your work?</a:t>
                      </a:r>
                      <a:endParaRPr lang="en-AU" sz="1600" dirty="0"/>
                    </a:p>
                  </a:txBody>
                  <a:tcPr/>
                </a:tc>
                <a:tc>
                  <a:txBody>
                    <a:bodyPr/>
                    <a:lstStyle/>
                    <a:p>
                      <a:endParaRPr lang="en-AU" sz="1400" dirty="0"/>
                    </a:p>
                  </a:txBody>
                  <a:tcPr/>
                </a:tc>
              </a:tr>
            </a:tbl>
          </a:graphicData>
        </a:graphic>
      </p:graphicFrame>
      <p:sp>
        <p:nvSpPr>
          <p:cNvPr id="6" name="TextBox 5"/>
          <p:cNvSpPr txBox="1"/>
          <p:nvPr/>
        </p:nvSpPr>
        <p:spPr>
          <a:xfrm>
            <a:off x="6029327" y="5781675"/>
            <a:ext cx="2876548" cy="276999"/>
          </a:xfrm>
          <a:prstGeom prst="rect">
            <a:avLst/>
          </a:prstGeom>
          <a:noFill/>
        </p:spPr>
        <p:txBody>
          <a:bodyPr wrap="square" rtlCol="0">
            <a:spAutoFit/>
          </a:bodyPr>
          <a:lstStyle/>
          <a:p>
            <a:r>
              <a:rPr lang="en-AU" sz="1200" dirty="0" smtClean="0">
                <a:solidFill>
                  <a:schemeClr val="bg1"/>
                </a:solidFill>
              </a:rPr>
              <a:t>Burns &amp; </a:t>
            </a:r>
            <a:r>
              <a:rPr lang="en-AU" sz="1200" dirty="0" err="1" smtClean="0">
                <a:solidFill>
                  <a:schemeClr val="bg1"/>
                </a:solidFill>
              </a:rPr>
              <a:t>Sinfield</a:t>
            </a:r>
            <a:r>
              <a:rPr lang="en-AU" sz="1200" dirty="0" smtClean="0">
                <a:solidFill>
                  <a:schemeClr val="bg1"/>
                </a:solidFill>
              </a:rPr>
              <a:t> 2009, p. 222</a:t>
            </a:r>
            <a:endParaRPr lang="en-AU" sz="1200" dirty="0">
              <a:solidFill>
                <a:schemeClr val="bg1"/>
              </a:solidFill>
            </a:endParaRPr>
          </a:p>
        </p:txBody>
      </p:sp>
    </p:spTree>
    <p:custDataLst>
      <p:tags r:id="rId1"/>
    </p:custDataLst>
    <p:extLst>
      <p:ext uri="{BB962C8B-B14F-4D97-AF65-F5344CB8AC3E}">
        <p14:creationId xmlns:p14="http://schemas.microsoft.com/office/powerpoint/2010/main" val="350842146"/>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UUID" val="{55BCAB3E-203A-4583-BA0D-27A5A26C5385}"/>
  <p:tag name="ISPRING_PROJECT_FOLDER_UPDATED" val="1"/>
  <p:tag name="ISPRING_RESOURCE_PATHS_HASH_2" val="d8ba87ed539da22cb5d1424ffad32e532e1865"/>
  <p:tag name="ISPRING_ULTRA_SCORM_COURSE_ID" val="C129E4B1-5337-426E-865E-990E0AE41E0F"/>
  <p:tag name="ISPRING_SCORM_RATE_SLIDES" val="1"/>
  <p:tag name="ISPRING_SCORM_PASSING_SCORE" val="100.0000000000"/>
  <p:tag name="ISPRINGONLINEFOLDERID" val="0"/>
  <p:tag name="ISPRINGONLINEFOLDERPATH" val="Content List"/>
  <p:tag name="ISPRINGCLOUDFOLDERID" val="0"/>
  <p:tag name="ISPRINGCLOUDFOLDERPATH" val="Content List"/>
  <p:tag name="ISPRING_PLAYERS_CUSTOMIZATION" val="UEsDBBQAAgAIAExyrkTOggk37AIAAIgIAAAUAAAAdW5pdmVyc2FsL3BsYXllci54bWytVU1v2zAMPafA/oOhe62kXdc0kFt0BYod1qFA1m23QLUZW4tteZJcN/31o/xtz+lWYAcDNsX3SPGRNLt6TmLnCZQWMvXIwp0TB1JfBiINPfLw9fZ4Sa4u3x2xLOZ7UI4IPJKnwgJ4TJwAtK9EZhB8z03kkZ7BRWbiZEpIJcweuc+Qu4u0JO+OZuiSao9ExmQrSouicIVGRBpqGeeWRLu+TGimQENqQNEqDeI02JX5OxqfRKbU7DPQPWRm3h64Jmk5nrUYkBSnrlQhPZnPF/TH3ee1H0HCj0WqDU99IA5WclaW8pH7uzsZ5DFoa5uxKsk1GGOTKG0zZlZisUwdrXyPVA6bBLTmIWg3TkNCKyydALNtzHVU8+gBreXVO1Hzln4b+71p3ErlaOec5Y+x0BEe9SGddRLI6DAqS8rrlh300HTQrWUijoJfuVAQlJ/f2haZL0gVsO24Mk9XFz4e4Nst941U+xuEYRfVCrqtaG4lmluCWg63jb7uKEhz2y1wkytoSjVjTyIA+YUrxW1bXBqVA6MjY42lQzCj1ZVrkTpBWGSS+OwftLF+I2l+6teUKQH/Q5hPSNTWRKQBPN8K9DGQYE0NYLGtzTVZ7NqYXU46f0x6fT0wVTnWouBFHMNVCDiGATecdnZ6CAqKa3TxczXC9g4OgiMRRjE+ZpJhfHqQJuFqN8nQOzgIjqW/m4C25raMdFzHUTO1HcToxDphfq6NTMRL2Z6DPWNWZR++NnLN0XUm2oPz+R+jOIjRDOaWTKwu+9bbV83hvZ1TozufTVZZBt2K8wAmzyqvZhbybOQTwJbnsbnp59Tswx50lPPUdExzfcd+l8VavIBTiMD+6RantiYR2J7xyIflaY8B9cTtMghfmqYiMlpLUql5SDmGtXkSUFSYalY+ouqhknkajLRxs+7noGPcVdcKuBPDFjNdnGDzycwj7/GlvsvF2UV3lfPFRYMt87qvAle5vGFV1wl3nUHrfm0vwuqZx9ffUEsDBBQAAgAIABF0w0Z/8l/5pysAAAZYAAAXAAAAdW5pdmVyc2FsL3VuaXZlcnNhbC5wbmftfH1Ykmffvz3dd+3FVdu9+w4UZa1tbrk03/El2NbS2pbOylhLYY1Me1FCfFeg3d2rbSFkWaSWrFGZkpKVIoiwzQYmKpkhFSg5RExDAgSEi5cfaN3Z7u04nud3PPfx+z3H0x8e+L3O6/ye3/P78vl+z+u6zvPbTxMTXnrB5wUvL6+X1q/7cKOX158TvLzmlzy3wH1lJzvwb+6fefiNCR94NfZC7ruJP2W8v+F9L68m6ov27X9208/vW7cV7+W1qMPzN0+EvbDDywtZvf7D9zcXorSDWGpDRpGSgNqEeg/13hs1Vzd+Vw+vs1+sP5XQsPbvVSdeef9sZOLrH+9SxC95vjzynY82vPn6q+zNP9TVfbduz9oPr0Ze+GhJxd+Tvwu5/XUvwXWQUCWmUaN7K5szIid4A5pAwtWMAcHWsBLdX7TQPUId5+4UA+oYG29gD3GLjT1RLIILUC50i+j12cDtmCslO10KsxlWFciMne+5CFmbf6PPBLN1QJ2XeMs8V37s27G43T/BpXQBJPVLnitelBVtYyWlsas9/+/bdfkwX7MQMf1+0ZsztyenLyUk5f15tis4QXKjGssvMgWQDAHqvJmLjlWUmmWqtz3/x/FKwAn0kklOwXR3BhyjKPFO+hLSo+sPQFivG7ipxP68sCIFq1QdqM6r7cLfcVrvxpiKFhWRASLf0/3iMErYR7dW0jm2c2jbOfZCJnr6a3Rr8XhdbWMKu9byhrDPXvNLlMDaU5BaY8Fb6wQFHB0BYdHCbHiEBS+TZPFcraqxNXFoD7eBfVjVGPGLrk6zEeEyylivD6J6Fcd8EozAFehSoxP0GpumHFhDLcOAGhpjv8a96u5yL2f1bZgPWCk8crx8KoNkzmBhfcH3hNqctCGoLGthG5XwAINF+xd9Pd4apMMiJgsjtg/1fmMup5aO2CKtrZy93iTVZZxyE12+pmijKpPfArycWzrYQtPsiYG7Sk8LZTBJCFusMxby7DE1JfwtHIc4WGA3Y6iib/XNF/0DaMicNr2ebditHm9StZAOtlDLNZdJKSs90xEZXlNugYKrQslldM3Jr3DAipvafVUTwpMR/IbYAymT1WyRNmcw/xaELZaHwPPdckVmV4vA88cKF1kLMX9areaUyeH/CIigjGL2kqiGPXBlag0LHSSWW4vJQPpYN0GUVxSLGS/kq3DGCLFDiKFaRCqyklq6gSnirHd3a2IL2EVk/W22I+yqw7gE+Arklmq/iiPDhR/YeLC2k2kK/VBtC7mQ/g8fYRaeEF/nnYy55BOaqc6Xiw3EgzLean98Kk1OffldalT2Uo7S2ZQzo6nio6pMolIYGGHcA7ek8qELRN+AOdggXywVeTB+SIIZnYgiupYLlnJK4+LJiACpSvGGZA+CMnpZ2+oH/tLokSd8wYCCCPDmuQWCNS60ttjIX8iRz1P0gcsHUI0SJiD8PlLY7L1Z3oTvBFREgNrWTsi+0q5zOoZvaVpIp4CpN0R95O9UlhWCnd93q1VGiaZqGa60zBDRLedkl2qFGLccqr1onC9HB6pi51SP47KPAg9IULcLT0RkR+1liQEOHKtRUYBRzghHczlO5rjnAZsfm+JuSyA9neGopijUaY7fX43mVsl0XmokKhkEXi4ivE6NDpKTFNolLdC+0Ida9PsnJ8L2nzYohFnQn49BEkRya8yOJd0Ap5R8SI7cGs9fxHG0DhaWgKi+1s/LsEwW32nFl0+47XPdaYkw3JYvizRogmmDZsmnNaLCxiIUZ0ONy0ycwQHxgTIGuCrHWmhKO8jWrmv2E4d+kHXoir6+Qw/CTHdlHpdTqMdFoDV3WifP48Kp5RP4Nr0TND+pKFvlOPTwrKivlG+NE41Vi0WwqokWdDXvNEBpgmGpE1+6Qw5nRrv0QB5UlWkqqbYYIRmkg0JjjwZeIykk6zUeINqP4dLcfiIFnW8JhaW/JpZziKXinL0LRam0ZbtT2X6q0MadV31kZeV7FNhUGqBRlU0Yp+Xy+PhmPYzjKOythbMPGdzxr9Vt5QuLSN4HOKWlL7XQSfwBlSVcEiwr0+Nvw7OF13mIBYbJCQHpVPVmAQvXj0mwZGQCpcbbqkiOwxzi0QSsxo1RHLQbmDyYtv/jDMjqNcJkT0thobAvbMfs5UNPXZ75vfc6OMHjYfsPz97jFXR0BjS8Wtf90Q03S5wPJM4HL8y03gT9V7v/F2/4AsziGbqke1jt+SbbBAu9fmPv3089H+1bH4YRwjwyvDv8Mdp2U+oGcGvmK+Vn6RVXlmV8mJefS2Z4fPUV5zjLOd7n/fp6XdDcy2/s2vKM+B9JXI1XOiYLWKjC4a+ZFoHLIRuy8C1p7ZZ23erAokSVVc0ZjZ4ApWQkiGbd430NOl5YSydyIW9IttZc+WrqqTblFQl8G4Ua2ImX2Z66Hk180ZGl5tBvHg7mT4+tPL1GeqcvhPIf7taPb1iRZZRAzh5wfBKH7t84/mBsJgj2vzlml1PLmJyPMaD2CcfUpaf45WcqukgvO9U0NDGXSUex+LZxE76uBqNo0a4qpgH3h5m9FMqM53/2916B9ovWvOwUSUh2PxHUrnVM7aif2+rIhJ3aJsWTt0pXFVcD96+nnPbzm6lVLv3pNEm6D6TZYoIwJs5vD8+FP6WHCIiQk7Ja1FqXDXrpdNJTE3rpEM4zXv3Ojsyx0qcG2w0j45nFlCZd5B82aVv+qCmEK17lE0Ovv8LAzET3ie+NLJ9FKkV9DeZs2yLGGWNdTGzMbJw/H+OqH17V2zAeLXznj9hR12g2PfGEXGdKx3aPIkohvzuESnXDuvl3VAM91Fs712jMgx0wdr1mGvb76io038kQizN+v3FdrffZ358feTLmyPgf6Ctoft3vigACsmP/oFNyXvVXm3939uTqqpf+QIbcvD8a6Eq2z7q83/eODdL36p+2i5kx/PDnF4PjuL8kCZaiS5tKKTi5+bec5YsOBnI/lv9WyKxDwr8ONof8dlbugLSlHVCtMCiS3vktJ+BaADx50e/EZIEAGGTW1hTXQ6DuUMbXtA2wnoj5OYNMhtpuHOp62QBRc3ziqZv+lwBiLomg8lW2FlvVNKX6FdtkgaDEwRmV1eMIXK32Ka+1yALg+m+Zbrxs1xlubUpKa7eNM6nZeSh1tDIBHKGcAVK3palBRRlWmI7kAljKXtnI+XnhNE3xaeQcwHBECPuywC+FvbATFieaxH9T6o4RVg3Rdj9B137F+5obMn81yQcDE8oYmq1zJU1RZRbfP0drDJYwE4wNFvDz+K3ZCNT7lWij84i8LPSNUbiK67jU2h7EUihQCP89qXRqbBdQhFJF1pX4W2FWiDAPyEnzx5bQK0QKSgcgGoSPTn9eZuCM4H1k1K/yrjoUX5auzhPMnTRSyNkN6fmeJg5TrEWtBRet3SX8MWQF3GU3yqghjdDlGagy65nFhDEbV7/iFi7tYAePPpHj4p2WUwyt5SJxVo4DtE5k7GGBwRmS5dBYnUamFd0+oakCssWBHxlPMkrJIV+OcsgAmVo5kWCFqWxxiY2+Si5dE1GDaYTSSfDFg9i5qjv+VTa5bBv4gZBdnfFqd1YL61T3bVgjtOynYLUZ8/0nnDjqMbG77B0OoVbLqXpcHD05u5oa1WVi3DF2msBvt4X+SQNn6CFsus5szRLdrRjGx9Xqm++i6CIJwdAKSN5UcyaD+1XIJ8g3iAaPho6mn5J3qTEKyAFlC46uyO5cVyneSOx57SQyeSdEgdgS/7OWgJfbq9zTfX1TEJRa3SJRR0owcZMbykJyecVhkgJAf7MwEdM5GBUkFnXJ5ZpjkjyFoBgulSGp6LlGLgthMX10BiKqnOM3b3nHr5lkMicLVVkpAlObBegRbsWESP6OLEvUpcVXrqbKyYxdQNYUR2I2rlNFl2kE2NQT1AgUh0vbLoXZRuagxiTLO+/K9kYfXajX5MJrpYFFO/6kWLwf/Gfjipv6LrGWfbG2dI+tUL2zUaCF3V1NzZXjwqElvOJwwaSv5B1W6CDCpY8+F0fTssdqFQGSZYKd+wdJ1aQ86GriXPPkjcOqgCzBX1cLshdeS41CfVtpaJjEnO3+otKCb6vArWJDdVQRWE0EcOGYcZAfttj/fosq00dJERCGGFrMTgW51N7pyCG43RYunxfOeFjoLCKnIvwDO8bNexgA8wlicQWhn2QfEtV7U6RZoWPpr5K9iXLkvlF4UcRIKzHWmf5e9xewRrFW2FppaGrRaXDsA+kHRYqdvJirJf4cpdnRGIfyL3DVD1wlJAIagctnNB+zqsy9ziAbcIY4fBrcspssnesG66tSnhHPiP8k8Q8ZmuTosy/7zcIJVaQ+zoQ6Hx6i7lyy3rY+2jcnfvM/wVYlRjsNUl8sT5+5qPwscyJsWcaavJ3d/+414uMb9p8rVQeiObbeAj5+ZrHYH1sy0cAect4dmZhCuDSudwWUAr1VQnKOL3beW9xYUzLJYaKBZnRb8WhlxqJAuvKIJJpeYooYBs3ONjTUfH/S8yxSUKw+juxi3e9OQNj6cj7kvQqd/nFho2CBVHbQNDv0m3Y12qlm1CXV5na9V4X8bsuB4Te7mOuYrJf3hM1CS2drrShQmeM6F0yos9smHWasKz/6FdTlJJKtXy37Lu8RnzFiF/WtC3z+NncS/TJ6EYpbephgMn2Z9k/Q4NvVwTS0anjM1XdOpHfXZRXosIEdj0o/IBAhaLb5JDgnHkjf7qSqRS9tRkc9aZ0wydDBAiHuvivPJp/+dangM6L2M+pjfGVX85udB6D2L6KfM/zF/S/skc0Ttb7KaaFUHCwoXYnFAp4Kg2BlupcwY0ehbEGcgCK6MGJWqR4ghC04oM/p6NvAZuZCWRPblLaBNr6w1nnoJNEhIzls8h6SlUaybqGJEuCG8omJ19lt97kfNUowW2QvyakcEo8ncBQWHKdf57ruNr31yA/bTiDd9QpB11asK1ECiyQIl52xzV6Y253uqVCgaQaVmebOyZgHajN9+lpAo7KXFRWRjfDRZVQo8vu1KwZFE8UeLzBF9O77rOyrMMyHzp+X8j9F8QkKnuPuHlYamr8SSvKuItlFJPvYTW4qXXTfBxq2ZkzGNzcn0JxnlS6HkgREn34dUZ3nMmFWP7JEgXuZcrCDzAAvPhRyghJicGeBbIS/qq62hsufvJNBJwCX3WlTMGqwF2/iwONVjjgWz5ab268ViuRd+NXNSHco+aFVi0vvzVcvgV0hqLX5zw1SGUVfj43h6YDC1AnG8CCq3dmIRl9qOVqUzoFvPDiAsw4U5o2BvhSpraD7ZVFDhReRR0YzrmQL8i9ef/Q4pCX9AmT52MfB7VNjN6E0C75oQa87FebKC/96n1jR/Wml2DixQW0DlVkwwHcD1dkFyixBM/xATsR/DAnzIT03OIJSMgPzp55VMdl/Ab8TtuW844vK98PUMq0aA+kR3Ubxm/0+ZdM0xh6HWdlLWmq9c1G1R8R95CnZ8kLpGOg9SxmSuBMSS8PluksT4xosNw0+OqS66hiwaWpKGiHzsBjy96qUKtW2AbZqzJzCkAZGigJjEKa6pHaV4Q6s6qcILLasL0x5HhEv07/Qn+qCsUCDXYHfsUnxWx95689ZvsvTI/ae17aCpVlYbtzqa7AYVF8MfMjte3HZ1gFbMFF/WD1dsM09lberQkLdqVbUB0qh4vqfi/FNYBpwIm1oBfyaBFIWd2hcsmJi1WyQtmYFUhj317gXEiY55u2G7Kga44DqBLaBdApbR9U+V4Ukni+dsB8DJbQhKZNYOrI2+9DN1BbBYFr6Z41O3uUFj3xWHin8xUEaeVvt0BvXGfOFv/AIi1Rj01vrVNseYLmDBMvM6w4ZUSvrGta1tCzPHILOH5mOBFJrkEcp9ck5cUKdc1LH9yiDSzg+hso+BmihYR1Zd10yU1L5do7N2OXzSOWTN0EgI7pCecKCt+ZPQTpUIM3N1rSIXPgtWJUQ0+22r1bU0XaXysC0QsrEIslfewqrmnIVCOWvNUK2iipW4YR9pSiGVkVBskclUrO5tvMSz3WlK+Yx/40Lruhf6PMs2IpvdLOKEDTsoRsh+fFDQ3w0QW7bC2kYge/iIe4K6ELjxWwkmOqArZ4MfNuiyiQjM87jihZ0aZkf4QVa3VoT/r0M1diGMnkBVIdLGB420l2l1owTxoxZdNonM2QZ5Wfw3t8C2OYkYHvY/PQI8nkNneS04VqWb+siceJoyBx6+BBUq0yytkYNNob6A7iuwEhmn65FKFk66Lwo8T6DIStc3je0+6pCU7cgAsJDT46GmDt2uQNTEJpN14SgmmK6vihGd2SWTjGgK13dOc5H05y6NKj5rHAXfPqnxSdIO6NJj4K8+PakCpGYe93QNTwuWanpebSoWKx0Ig5e06ozvt9Cyo7GPr552ikV2JDqhyLFQvjDrwxzO6Cda+KlD0XaUls/Pcj1IIf/eNwdtoeHEKmLSN1unzU9XgNfd9fDhEaIs/X0jBvT0b3HHoF0zSesdvPn0TZcbDDv4QdWDc34GNwDZAggw3UR4jzpTmuaLoTgVMCjtL6aw3/4dXBFB5St2jYh2z57/2vrARTJYZqA/lnfFciq0AjJj0Z4Y/DWzNswT56K+2exevSWCUkyIdX/rJSPnN0q/e8jxjwQ3cg3ntaltpvv7kG6JkiO4HtfGApiSSJjQfucqjnNBZBcOqY7IZQgsXzrKOPjN/zq7IO9Sr09TfdktfABErX1rfvTPc5G5D/LkzNi2Iq0+Bk+915359tz4s6ZhtSzQaoLueDZBHz4VjrkeNDyGdXtK3cD2830WQ0HbaThNse4iA8PQFPb7QYx0mVWOuVswmgYnWMz0AT2sb8ZZ426dpzLwk3tQQN35cQqtSpj3VHKTZfVXYCMY6DAbalRgkDbZC4bGsFNp89I27oujRpG2fkPe5LrPiJtcTgYG3pzRMb7WVubHH82jmZf4XfG7idWMu0cT+p6SBlGkHqN432pljsSornvXFTGIwFlKnc6ej+sd694/7Gm0Vr9CzdZRBNTprqYWyFU1lYLJdrCGCB27t1WzqEi9Rg/le/Y+g04K9RwzZnxxqgUq+LeXhTHCWJDLVBZ+pKuVW3u1EynOhqwBGZp3K5muP7bpNTFTjmSPCmm6+W84luP9NgoIqgz4yvtxf2Fx/Th8yWgQDxApjF44ytzBlu1b1OrfwpQfRovIZ8D/91AdC8yaUjyecVb1Ag4amjxLqlBA0SSDmLxsY+V758B2SCnR3Oh68M+H+VqJV49WhH7V00KHcCKJZeiUdrKeeE6KqBpMuKEoCoDSCVlcrJ5p4WB42dTZquuuPONIr+E/ulIi3dlkXq0MN2dbk6tWXBK+82xefgSQnxNCGXUKcdWS+Sciyvm755sI6Ts9tedl38cWIEQWPGDhG2OacSyFpfoveOPLVVLYYD92azn/MqwRUngvUK2AJuFBlfpA2jp98DK8/TQBdqEMwrn+XlvWyRL2lYuf7B31dFejn0QRKLWGywY7wtyF+b7rscK2yTqI4eAwyzpF8Brep3b7oWN7Hhw/cLnZZXuidSHuyUSrJSpIxlxiUG+1DboEQOEDUV/3hRCpCAmGOQz1tgKdxElRwkkc/h5l4ODjQ2T4FAMz4DnhYYjknK9I5v8EvFyBYl3d6VglI+xKxadY/BeyPWux4D8qGxookiVJfohTjYewraItfjqO8yHZwNSnJ+M6m6C3o8dfG/3Y5epU2UuOBlyJPtQpSNwLZvRm/+PTziu1qDl6Qv69btvKfIBY3w/KEhEMNzGPNclx1RsKPLHwPzUIRaaWt8iiaY2QT89h3+blGjMwHfS1Xa/O04/cvWCjY8NnuiX8ObphKLjxvzXBvmvl1Q/1rkweZdD+F5x/6qqxxEWSvmIVv6k+X5o6Iy9l9b9X8Q4qkTbPAMo1KFjudcMBXEkWduTx6k3TAPbsGkEY7WSR0wB7/vEGlsjmEiT/puA8N9InDQJfbGpjjaSRdfo/EUwvRTpGqHbjzE9FeiPvxoKokm1Rg/eZjx5enZmpoaXhkni8Kap/qT5C48LVNa2oTmrxEYqya5Sn/wPyMfOxoI5HcXM+OHQEV0x8snSkVv/8p9h5+e8L8lNmf/Cvk/mqHKsfkHF9B6SloXbJ9XFigbmjrP7vW/JGUqnmR19IYkwvkn9r+3Pq8aawAnBm54act6bZIZoJ6T9t8OsovhX46ZC8+aIzPT59GdY8V5hn/jWM8bPGD9j/AeMa8kMl0PgshRYH2QgAHMeIJfYR7HOnUXWDYYmoqdMtGmr4UMihFO/R5oXVTRamTFEVGgdrmGE/ZDMTGNdnFvOSfe/IuzDxKZDNoDD2cILhbIzYRvzrBtCv6FQ8f0iYKoWQWjgTr4lB/Yu7NOKYtU4SfK/yp8/Dvs8zV+OC2Fdsmtcdjp68WFVSiUmtRvgpGUfq/8phH3dxAmihgUpqcdVhtJud70DU3FTT0wI8WDaYg7WvyDOPMDmmxqYEpLTKGPfQUya8+Wi2IJ/VYqc0J6T6015RzB6mfxd+U8hHb963qdMbA9R/o3Oxm+NF1fIsYj4HUfsWJdWkKbUBDt/DR7SNwAqs7uLivpy2E1QCMJ6PQlF4ilIcQOF5yaOAFQgO+EG77RcE5JTjSuaPKY5QY0OEsulD4sp3DmJKOWlt7dDVre4U7x+hXg7uewdwU7eJ5h3u1tPhuDi4iMuTKbfgFBjD97ipZUxwAFsxIvhyzWgkLDPJ1mH9c5V8b0OuZwaFSQxrrfmKUguXO/W31GkUrkF0Sg+eTIZlwpHVVb+FEbDJlzD0dtLAwmo5mjUyzEHO3dDBlF/k+Ou7AYU9cBe5RDc3BqnQ5YBp9qexvaPQAlU7foyxjZOEEMDWiciZB9NDmfF9ayrsjBx4ar7Zs3RbFEPrrpSS2jBKsMpQ1PWhu//1TVKNqoyhWLvH1SO0sOEBRJ3eTcNI2O3QQ9k8M/BWTE9cikshp9F4nHD14yDokSSlX5KoXulRyTe35IdhjoTE38jtYaKdHT3xdH19py0u4uuan7fAbWokGj31Dl+r4X576yAqPMxF7sLOQRSZ+DHCeDXRYEbjK1yOiImmy4WZYXlUOQanDEkXrrKBxxpLAR/gFfiXOQznDgZNliCB9H7zb87Gfcw6YRnoPOM8TPG/x8w7oR14RxlAn1Ul7KA0jA3WiVxxk+if/ASHX2q1B+zTYsQqEXv/Nj0m8rWnTmwRaa3IalOiuaplp2OX9D2X6RY5yj2BOOFSy0zDyr+bRU+7JzrIdQ5f2FA1pOviX5+Jz0OMLMFPe+7q2Z68VTsSkfrE5g+dRQ3dZvMuPvkNeE/NoV61L0ZeJJ49n3kRq4wyu45b3kTr3u0n6ydOw44gdoDqyfMEefNGWM0z/lKo3YHZHWk6oL5iSmHK2ZsI+U/E+qZUP+dQuV3wWw3Pw5OI4ytgXKLXYCSpLVq6KTcniQWEk0wJUowJYDdXYoYrIPNNDTRapM58Nz7Bjzzac4tm4SzD78V4ttLi2Ix95OuxFHbvCvl8oyL9pmPbcx8TwVIHeKmyUU9GEpfXok1jT5xrPE3fNooDOW0MKpxYYedmxVrTn+12wsEIHeMEqPSooKUcLPn2xy2LmzIPwuRqAiHjapG+CHxN7RadKn+l4K4yUKeIj+Wkk0HzGZ5DcF8x/Mh1LhW1M0CxGxo7OAojr7jN1o6bevqI5dYzTYC+NWw/xi1kcvlyOOUidBXR7meF2rYxaeKSlJr5LyHP78os1yHVVJpYiOMk11BLQdGMCNO+U+4iqYQWZnmKFsEis6mo43ELq1QJBb5qDIXDPBW12Amw2pULaknAI1ZTsX1q9kERcDW35jTvVYAh4u+Obk9ePmvoKXGrk7t/sploezrLI6k8M30rtYq3KqOe2ZD3Jb47gpgVFVmIHZl5QiSJxELRFlgH7bSQAfK3s9XwAUUDXq1pYLa7CqUyykt1JJqNhZoTbr8G69LBCdY1H+tBL8cZkv36pGXYJa49VMvxtO1LIaeCE8ktxxQtXifAUNFgR+Lnmtrd0xPSzFkz8TNQ3wtRjGqlcMnj138V8uBlzJd0zent0w5Mjkr13xx8KfkIX/WtIJ4mLigRxuYwC6zGL+7Qb7M0N4r3MTZUJMBHyV+3w0UnctsVEbCh5wc5S0zDms0Z0Et67c8HRbyNFFfSCoF+cV572pVRtGofMSYNWzNIw1O/83COx3qvXPdILoGWUwZNp7H5ZaewtEVJG+K3PCZ/KcwtljUtuv7brzfmiy4SAtqI1CKiMCyCDUup6hGacYocq2/N947yi30ZcHzUQc7OlujhDfCF/Slsv0+2iTswgm0gQg2TaMXSsCDi2vkljDUqF6EyYJiK0R34DIFgqaOLpNrZHqIcaKwO46qFYmPtJFOEax3R7j6CDBUdV7cn+X/rwMS7N3JfsxnoPVMqP9tQm0UJlMmBHaayzBW8LkN9z/wmfEz4hnxjHhGPCOeEc+IZ8Qz4hnxjHhGPCOeEc+IZ8T/Q6LQYZJBe6BHpybnbkEaPo5EcWzDi0nTmQv+5TSIUM/eGXS7XuhLHV2ynsuF/yUncnPGoy+f//v3Iz11aAbf5dChPRe9Un1mDxbaVz4jldePa2e/XfRaOruFwyv1jf/0DYk+CQLPR9OOPqijT4p1DGDTCNMdUL5nQ1NvYg2yBl2TUYM1Fc3cHSfX1t8t21KugZKmD5EKawmB7B6C0MEUodbWuNZMlhT4JwicJhbaYQh25Vh3SFJqsDUFJutMXwjaMY6UmH8ppS4HtsDZ4/ihrqwt8sns5YJattWuG+9VjekcQ7rjSQ8V6iIkXaKyjQQgihq42Toa8T6tkW84zuJNGBDWYwhO8SRH00h4gIGWyExxpzyvXrQsRwbcWFmQynYQrmtbZFlqy17FZLXSPhrb6EtTmi2m84jlFn3ITjbQmQC/Sayh7gFcdwdFrnWnbeMP8UX+bgkVAh5sEu5sKGiE2/qoJ+iWLdmbBi3PGUpKlMH7eUYYd9xwSpNGgFOXL++X2LslqYsTpaaSpNWmW21B4ktV4rBrv0gcCkmaiyvwW7wcDZB/sFa5fg62/yyfv2tBp77kZYTLiCCpLp0G1DJFFNtXppasXSBKjRoaGmJvdIA5VGrfYBB9jz+CdALvMBMt6jNoXI2I3zNcGCSZ73YFgLb0Yhzw4IpaIKOctSnY9QBkPZGqM/6y3q12ZkDzd+PG6BThWfJmawRmU151g/ce6b7jyBeyF9bFDWT5U0U0FpCf2c18K+ybUa1j/8llcQJkUewB8/RqX9V4a5ozjox8JWOvgt9l9BzxJP4qr/W+pLMOupzeUdjWlgbX6DXWM8K+AP13Rjkvxp5a4zldyxKs7EM6YrWZ9RICkyvpG7FwbYqk7ZDVfdNmlZxSCZa1zJdt4OVMXb+uu+60BC3/kjhIHSgq4dWHzR8FBYSFUuTXpo1HhnGuFTd4SsfQ0FTGyC1qOduoyc1vCzmaHdyGXWzd3bMMyrDd3qYxxHkiBG3dWiEV9FEu2OweFWxwagloBOkWzHZS+GlKGvs4cjQLzUFefy0Kdbqzg0nUCWFc6AtGM/ELMg7YHrczD7gzXdhPLxc5QOz2wQfW1ZRxnWrNBbh5Sx790KeEve4h/OP5v9g6ERm5LJvP3hRL9A+lJQSTVXkcNxVSdqaem70HkZiVvkRsOtgXwLS1A7soDKnqEG7KXE9tTxnUnCe6LCQBz5G1GerrOTIHN+LySj43y6keYe9AvCtYULAdQvgEc6G+0dfQcDNq8K2OTOIAxnTlraLPrAPT2tfaHZUMTmnpROle0ujYlmwEf+VqoWR+T7qq6eBkBiWfFO9vwSjM+cI++hSsI3N2HMBy8+Pg466g2MvjE5fcYnQ6p5JcV+0xioGkLMhggXzCP8FkjWuUkxlguEjy9qD4XqRzDayDePXX7SMTp8r32YdGLF96fw+GGoGj+mLv25h3e1iYDxVDAdQrfn5h67J1V6Bvs3eS4hOtICu+iKbJyVaNQV16KI1WkPGBqcltigdt91VDa01N8zxGQrtsMnonaduvis3oww3j8IQTiPnWK58SVmZ3uC0VGl7Wd/8tALvLX8ju1/X4U4FjrDx+1mohKKZR/Fp0o5gZIVLLXa/1gxJF2hZBAaazW21t9vU3Aqg0/1oiOW4UlIo1pnK/MuNSSFDs0TVaKdKNyjrnBlrCrCwlqrKoRs+ewXaeNitlVkPH6dFbHdUPIg0/n2xXOgaVBMBm9y0qGayFm+qYSqdWSZQJlrLZd7oK3qCILvBjQ6jHJwwTTm7l+J6mlMGMtyRv0lXmy3qIsWjEUepfJDg6YTSJ5XIWZgSHL3K2C9olQ++gDw/jiM4LuFcL90mVoo8W/Uw+xtDmqRz6PefcLiwlxKOnf17q325SfTWFcypF4xh3ZO8jGa68xSRRBwc2lH21ygVvr0MAVxDV8ETU1LEJkQBncQntd2X8fIIV5K/7wVbs9qRKcNbCLu8TcrHwxcr6HMJB1VVHVN7Bm+F8/zRrIaenLtFhZQiT7/3k1s6hRodbhVtmnDOgzLU0WEAxIDbXLjorFS1wJxqi3Up3FVmxTW3rMJcOk39ws4Rx/R6E7uCb7+6R0ajJYVnQDCxvSQZQ362IUitPy+VDW0wRd+onw8K6NFFBbbsgfjKkkGAo0ihvYSBD1B9VE3KCNrEc4SuVncVA/uyfarLgxnxkyEcyZLi0L1lJ3JxCUZ0ShZ4JuEkRwS6730886csa7ZZLYT50QKFpDIYe2D6+gK/f3aVdEnPw9rhci2XYqjyTvxMJ12wS9oHQIhzgkK3y3w3poZeN77npzuuLG20ALLdsgokOlIqG6ic3XXcVno4hx8+6JVQq6JhckX5NvG4pZqr7xfQcRz5P3LoUkJNFdXcX/V0lPa9SVmLiSi/otlycDDtm4Ixy1EZx4GqsT4JFu7A35LlabWAy2z3e7GiRTpFrGor0bCg1Qb9pSD0xUQ946bY4CBCu0CRlHR/HYFMsnAb7ICuI9ShKkx2xDxqzd9tF/xAWRh3sqehbhcDmAroOXFE8v0HL/EB0oQqNV1ZgY6EyZcqsmo8ZeCLNaYnn7S1QFA9naTFZgtNwGZblS2a4BAR2+yRuMz3pzY4M5yW4Y6ofKbAxBcUmX4HeV/cwUGAIRJI0OvvpCTlo/fbfKAfva4U2QB4AyGNDU+M3Z30RAbcPL6a5/tZ2+CpBPQbyOhQyVIbcTzmzD/Gn83d+jEKtryQhKdg6pWvpoNsXZ8yxXmUEIQIidLX6ZrAOq0Nev1QlvMRzFDE7pm1DFljVI08YtJrZAoLJ4hxStvm/Z1xoektgjBXgCdWKSEud/4vTTW4gvtEsGDTLPpqJ4W7y/NishTftVRYLm/pYOOCO5IRHuFsv4QFcuJDdoXPtMbHB0y2s99rvb+vBMv8p0m2+IWwwHeLnOqNS5Me+oEOnTn2qynTu3Yw+RsHlBrC8Zz6sylnSMNLCSTJ99iPVHSuBKte3vlksXx31nxqSu74jLDLxEM5DP3AJs16EEJi2CVKcJQ9aNkZ1p6jGpk9Mhy/oqCBBR5vMQseXvC/DtWhCMVIqw7hz4id34Zq9KIYDxnVADpHpVtvInpeLYi1gesFBtf62folbpE82o6lg1ZjQsz3aoTUA83JHsY4GQZ4J6+wRcGwsl0lw+SRi+gCi1al/XvHuQndAqYPqBdSo6/PuvESNSvOfFXWb/KvcbXnyR5Di2Ql3yg4N/46cM7iukvSiJlJO9/MBAzlW0AajeUOLRfwZLAjaMVxXzxK5U19lHMshW65E0cUiJhzvmIaYc6pLNxjMTvmYSLVjjS+tjKVTLfpljfPdEcmHJtPJEEr2COJqBT2EC0UYqwGoS0XinWBbZO5fO5Xl7EPYEtTTQitzwftDdTYgZ6kbDBMXNUOOSvMGKz8lPHBnhIJygQuolz/CZpOG5NSoBdcpjbbPPZmSi3D0I1YK/sbWb/JNIPnUSzImdM5BQYmjvln7sLK5BHFefVmbZbg8KLBGuUbbskU+9SFHCuqdfMVak0W/bDO0xK37LLVL6sPKHNwy2GK7PVPhIWwMxApXWv4OqWy7+4Zyd8HpQFnzWle61b/JXcpR+sLqQ1aa2cAEycGisVX2FMxrus0OAufwkypB3roLtEGqZVJfchfWHTOHO5Gq/dzBettthM1WVj/dpp06gMvtgBVX/o5Qbi6RblkWqybcORLjsPdJN6MPeDKkGzGIzXYfxde4XIatxWYn/+Q42eLiMPgNxCwpqDM2hYSe/HW9nboZ7kYzdq/aU5LvExjCApgkhl+yyYr1lCo0VHGd3a7rgnH1HgRQk47c9xxp6jIf8VhHg+icOiyYPqwDKT5LiFhgSJQqaW2dEtcFZ+JQrdxOLn9cCQfosXz8p4RJd8aijMJdWoIGlyulvaMclabSXXYN69D3juloI9tlVvJtNJcBfaLDV6P1HJBgb1x2pMDm2WBJ84h7RvDLMupparLb4rOs48ilBViTrpnRKbl9Ea5rUJzn6pJHLK02XlKeZ4y/OlsOGxDTC133xpFENbLr5atH5aNwKWYeopw+37DEtfy4iCeWgKJpmnmeQ1ZjbRJoew8/bwR5A37t8NHJOErj9KEHQehWgV0s4DnvMKD2ewvFIbnTp5VWNwTOhvrMmaxbi4a7Xl54Uz65LcHvG2P06tnewjXthvFlpwy7G8mnrVaGNf9XOxca77qPcNTKlNmnJrxnllOa9HPa8chJLjbNpiEtDShj0H69Qnc8kHrOJJj5qsovZ2sjc3LmqNmLP/3RkqxYspj48IBhpnU/oyvIVsMeKmbyXplZ/13wnDebgLAlzzlvViJ10ZHUmXUc7fWSTK5/Qr9nGwX70Qm2yTsW+rWvppz3nK3h2di6syhghnVKuqXbaT3W2OhEfM7v7Qvhn/Qc7Ou1fm3ih40ffPH3/wNQSwMEFAACAAgAEXTDRuUMJF1NAAAAawAAABsAAAB1bml2ZXJzYWwvdW5pdmVyc2FsLnBuZy54bWyzsa/IzVEoSy0qzszPs1Uy1DNQsrfj5bIpKEoty0wtV6gAihnpGUCAkkKlrZIJErc8M6UkA6jCwMQSIZiRmpmeUWKrZG5hDhfUB5oJAFBLAQIAABQAAgAIAExyrkTOggk37AIAAIgIAAAUAAAAAAAAAAEAAAAAAAAAAAB1bml2ZXJzYWwvcGxheWVyLnhtbFBLAQIAABQAAgAIABF0w0Z/8l/5pysAAAZYAAAXAAAAAAAAAAAAAAAAAB4DAAB1bml2ZXJzYWwvdW5pdmVyc2FsLnBuZ1BLAQIAABQAAgAIABF0w0blDCRdTQAAAGsAAAAbAAAAAAAAAAEAAAAAAPouAAB1bml2ZXJzYWwvdW5pdmVyc2FsLnBuZy54bWxQSwUGAAAAAAMAAwDQAAAAgC8AAAAA"/>
  <p:tag name="ISPRING_PRESENTATION_TITLE" val="Revising the essay, proofreading and editing"/>
  <p:tag name="ISPRING_SCORM_ENDPOINT" val="&lt;endpoint&gt;&lt;enable&gt;0&lt;/enable&gt;&lt;lrs&gt;http://&lt;/lrs&gt;&lt;auth&gt;0&lt;/auth&gt;&lt;login&gt;&lt;/login&gt;&lt;password&gt;&lt;/password&gt;&lt;key&gt;&lt;/key&gt;&lt;name&gt;&lt;/name&gt;&lt;email&gt;&lt;/email&gt;&lt;/endpoint&gt;&#10;"/>
  <p:tag name="ISPRING_RESOURCE_FOLDER" val="U:\home\POLI1008 Governance and Citizenship In Australia\2016\Revising your essay, proofreading and editing\Revising the essay, proofreading and editing"/>
  <p:tag name="ISPRING_PRESENTATION_PATH" val="U:\home\POLI1008 Governance and Citizenship In Australia\2016\Revising your essay, proofreading and editing\Revising the essay, proofreading and editing.pptx"/>
  <p:tag name="ISPRING_PRESENTATION_INFO" val="&lt;?xml version=&quot;1.0&quot;?&gt;&#10;&lt;presentation&gt;&#10;&lt;slides&gt;&#10;&lt;slide duration=&quot;30100&quot; id=&quot;{F74528FA-46BF-4618-8CB9-BCA37B813D12}&quot; pptId=&quot;261&quot; transitionDuration=&quot;0&quot;/&gt;&#10;&lt;slide duration=&quot;5000&quot; id=&quot;{CD07F5A3-54F4-4DC1-B152-88A48B2F8EFB}&quot; pptId=&quot;318&quot; transitionDuration=&quot;0&quot;/&gt;&#10;&lt;slide duration=&quot;72600&quot; id=&quot;{DC5DFDAD-06F6-43DB-8EC8-92F407C61C8E}&quot; pptId=&quot;314&quot; transitionDuration=&quot;0&quot;/&gt;&#10;&lt;slide duration=&quot;52100&quot; id=&quot;{563981A6-7BA5-4DB3-A183-A494B0A84A6A}&quot; pptId=&quot;315&quot; transitionDuration=&quot;0&quot;/&gt;&#10;&lt;slide duration=&quot;67600&quot; id=&quot;{C46EDD6A-7627-408E-A4DC-F3478DF27E7C}&quot; pptId=&quot;327&quot; transitionDuration=&quot;0&quot;/&gt;&#10;&lt;slide duration=&quot;72888&quot; id=&quot;{542007C2-CF4C-424F-BA16-A307AE966371}&quot; pptId=&quot;320&quot; transitionDuration=&quot;0&quot;/&gt;&#10;&lt;/slides&gt;&#10;&lt;narration&gt;&#10;&lt;audioTracks&gt;&#10;&lt;audioTrack duration=&quot;30100&quot; muted=&quot;false&quot; slideId=&quot;{F74528FA-46BF-4618-8CB9-BCA37B813D12}&quot; startTime=&quot;0&quot; stepIndex=&quot;0&quot; volume=&quot;1&quot;&gt;&#10;&lt;file modifyTime=&quot;2015-06-22T05:23:02&quot; size=&quot;5309720&quot;&gt;&#10;&lt;path full=&quot;U:\home\POLI1008 Governance and Citizenship In Australia\2016\Revising your essay, proofreading and editing\Revising the essay, proofreading and editing\audio\audio3.wav&quot; relative=&quot;Revising the essay, proofreading and editing\audio\audio3.wav&quot; resource=&quot;audio3.wav&quot;/&gt;&#10;&lt;/file&gt;&#10;&lt;audio channels=&quot;2&quot; sampleRate=&quot;44100&quot;/&gt;&#10;&lt;/audioTrack&gt;&#10;&lt;audioTrack duration=&quot;2900&quot; muted=&quot;false&quot; slideId=&quot;{CD07F5A3-54F4-4DC1-B152-88A48B2F8EFB}&quot; startTime=&quot;0&quot; stepIndex=&quot;0&quot; volume=&quot;1&quot;&gt;&#10;&lt;file modifyTime=&quot;2015-06-22T05:23:53&quot; size=&quot;511640&quot;&gt;&#10;&lt;path full=&quot;U:\home\POLI1008 Governance and Citizenship In Australia\2016\Revising your essay, proofreading and editing\Revising the essay, proofreading and editing\audio\audio5.wav&quot; relative=&quot;Revising the essay, proofreading and editing\audio\audio5.wav&quot; resource=&quot;audio5.wav&quot;/&gt;&#10;&lt;/file&gt;&#10;&lt;audio channels=&quot;2&quot; sampleRate=&quot;44100&quot;/&gt;&#10;&lt;/audioTrack&gt;&#10;&lt;audioTrack duration=&quot;72600&quot; muted=&quot;false&quot; slideId=&quot;{DC5DFDAD-06F6-43DB-8EC8-92F407C61C8E}&quot; startTime=&quot;0&quot; stepIndex=&quot;0&quot; volume=&quot;1&quot;&gt;&#10;&lt;file modifyTime=&quot;2015-06-22T05:25:31&quot; size=&quot;12806720&quot;&gt;&#10;&lt;path full=&quot;U:\home\POLI1008 Governance and Citizenship In Australia\2016\Revising your essay, proofreading and editing\Revising the essay, proofreading and editing\audio\audio8.wav&quot; relative=&quot;Revising the essay, proofreading and editing\audio\audio8.wav&quot; resource=&quot;audio8.wav&quot;/&gt;&#10;&lt;/file&gt;&#10;&lt;audio channels=&quot;2&quot; sampleRate=&quot;44100&quot;/&gt;&#10;&lt;/audioTrack&gt;&#10;&lt;audioTrack duration=&quot;52100&quot; muted=&quot;false&quot; slideId=&quot;{563981A6-7BA5-4DB3-A183-A494B0A84A6A}&quot; startTime=&quot;0&quot; stepIndex=&quot;0&quot; volume=&quot;1&quot;&gt;&#10;&lt;file modifyTime=&quot;2015-06-22T05:28:24&quot; size=&quot;9190520&quot;&gt;&#10;&lt;path full=&quot;U:\home\POLI1008 Governance and Citizenship In Australia\2016\Revising your essay, proofreading and editing\Revising the essay, proofreading and editing\audio\audio10.wav&quot; relative=&quot;Revising the essay, proofreading and editing\audio\audio10.wav&quot; resource=&quot;audio10.wav&quot;/&gt;&#10;&lt;/file&gt;&#10;&lt;audio channels=&quot;2&quot; sampleRate=&quot;44100&quot;/&gt;&#10;&lt;/audioTrack&gt;&#10;&lt;audioTrack duration=&quot;67600&quot; muted=&quot;false&quot; slideId=&quot;{C46EDD6A-7627-408E-A4DC-F3478DF27E7C}&quot; startTime=&quot;0&quot; stepIndex=&quot;0&quot; volume=&quot;1&quot;&gt;&#10;&lt;file modifyTime=&quot;2015-06-22T05:30:38&quot; size=&quot;11924720&quot;&gt;&#10;&lt;path full=&quot;U:\home\POLI1008 Governance and Citizenship In Australia\2016\Revising your essay, proofreading and editing\Revising the essay, proofreading and editing\audio\audio11.wav&quot; relative=&quot;Revising the essay, proofreading and editing\audio\audio11.wav&quot; resource=&quot;audio11.wav&quot;/&gt;&#10;&lt;/file&gt;&#10;&lt;audio channels=&quot;2&quot; sampleRate=&quot;44100&quot;/&gt;&#10;&lt;/audioTrack&gt;&#10;&lt;audioTrack duration=&quot;72900&quot; muted=&quot;false&quot; slideId=&quot;{542007C2-CF4C-424F-BA16-A307AE966371}&quot; startTime=&quot;0&quot; stepIndex=&quot;0&quot; volume=&quot;1&quot;&gt;&#10;&lt;file modifyTime=&quot;2015-06-22T05:34:53&quot; size=&quot;12859640&quot;&gt;&#10;&lt;path full=&quot;U:\home\POLI1008 Governance and Citizenship In Australia\2016\Revising your essay, proofreading and editing\Revising the essay, proofreading and editing\audio\audio15.wav&quot; relative=&quot;Revising the essay, proofreading and editing\audio\audio15.wav&quot; resource=&quot;audio15.wav&quot;/&gt;&#10;&lt;/file&gt;&#10;&lt;trim end=&quot;12&quot; start=&quot;0&quot;/&gt;&#10;&lt;audio channels=&quot;2&quot; sampleRate=&quot;44100&quot;/&gt;&#10;&lt;/audioTrack&gt;&#10;&lt;/audioTracks&gt;&#10;&lt;/narration&gt;&#10;&lt;/presentation&gt;&#10;"/>
  <p:tag name="ARTICULATE_PROJECT_OPEN" val="0"/>
  <p:tag name="ARTICULATE_SLIDE_COUNT" val="6"/>
  <p:tag name="ISPRING_RESOURCE_PATHS_HASH_PRESENTER" val="acae0b6403d1dcf41653419b13828a29649342"/>
</p:tagLst>
</file>

<file path=ppt/tags/tag2.xml><?xml version="1.0" encoding="utf-8"?>
<p:tagLst xmlns:a="http://schemas.openxmlformats.org/drawingml/2006/main" xmlns:r="http://schemas.openxmlformats.org/officeDocument/2006/relationships" xmlns:p="http://schemas.openxmlformats.org/presentationml/2006/main">
  <p:tag name="ISPRING_SLIDE_ID" val="{F74528FA-46BF-4618-8CB9-BCA37B813D12}"/>
  <p:tag name="GENSWF_ADVANCE_TIME" val="30.1"/>
  <p:tag name="ISPRING_CUSTOM_TIMING_USED" val="1"/>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ISPRING_SLIDE_ID" val="{CD07F5A3-54F4-4DC1-B152-88A48B2F8EFB}"/>
  <p:tag name="GENSWF_ADVANCE_TIME" val="5"/>
  <p:tag name="ISPRING_CUSTOM_TIMING_USED" val="1"/>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ISPRING_SLIDE_ID" val="{DC5DFDAD-06F6-43DB-8EC8-92F407C61C8E}"/>
  <p:tag name="GENSWF_ADVANCE_TIME" val="72.6"/>
  <p:tag name="TIMING" val="|24.27|4.82|3.878|6.996|22.449"/>
  <p:tag name="ISPRING_CUSTOM_TIMING_USED" val="1"/>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ISPRING_SLIDE_ID" val="{563981A6-7BA5-4DB3-A183-A494B0A84A6A}"/>
  <p:tag name="GENSWF_ADVANCE_TIME" val="52.1"/>
  <p:tag name="TIMING" val="|18.417|6.933|20.669"/>
  <p:tag name="ISPRING_CUSTOM_TIMING_USED" val="1"/>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ISPRING_SLIDE_ID" val="{C46EDD6A-7627-408E-A4DC-F3478DF27E7C}"/>
  <p:tag name="GENSWF_ADVANCE_TIME" val="67.6"/>
  <p:tag name="TIMING" val="|11.453|4.811|12.303|20.735"/>
  <p:tag name="ISPRING_CUSTOM_TIMING_USED" val="1"/>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ISPRING_SLIDE_ID" val="{542007C2-CF4C-424F-BA16-A307AE966371}"/>
  <p:tag name="GENSWF_ADVANCE_TIME" val="72.888"/>
  <p:tag name="ISPRING_CUSTOM_TIMING_USED" val="1"/>
  <p:tag name="ARTICULATE_SLIDE_THUMBNAIL_REFRESH" val="1"/>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5223</TotalTime>
  <Words>1241</Words>
  <Application>Microsoft Office PowerPoint</Application>
  <PresentationFormat>On-screen Show (4:3)</PresentationFormat>
  <Paragraphs>100</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Blank Presentation</vt:lpstr>
      <vt:lpstr>POLI1008: Governance and Citizenship</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Revising the essay, proofreading and editing</dc:title>
  <dc:creator>Edmund Boey</dc:creator>
  <cp:lastModifiedBy>Anne Lonie</cp:lastModifiedBy>
  <cp:revision>336</cp:revision>
  <cp:lastPrinted>2015-06-10T22:43:42Z</cp:lastPrinted>
  <dcterms:created xsi:type="dcterms:W3CDTF">2012-06-21T06:49:01Z</dcterms:created>
  <dcterms:modified xsi:type="dcterms:W3CDTF">2019-06-27T05:42:23Z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BC5B0501-8D5E-43C7-8ED9-150F455C5B23</vt:lpwstr>
  </property>
  <property fmtid="{D5CDD505-2E9C-101B-9397-08002B2CF9AE}" pid="3" name="ArticulatePath">
    <vt:lpwstr>Revising the essay, proofreading and editing</vt:lpwstr>
  </property>
</Properties>
</file>