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333" r:id="rId5"/>
    <p:sldId id="334" r:id="rId6"/>
    <p:sldId id="336" r:id="rId7"/>
    <p:sldId id="337" r:id="rId8"/>
    <p:sldId id="338" r:id="rId9"/>
    <p:sldId id="339" r:id="rId10"/>
    <p:sldId id="340" r:id="rId11"/>
    <p:sldId id="342" r:id="rId12"/>
    <p:sldId id="343" r:id="rId13"/>
    <p:sldId id="345" r:id="rId14"/>
    <p:sldId id="344" r:id="rId15"/>
    <p:sldId id="346" r:id="rId16"/>
    <p:sldId id="335" r:id="rId17"/>
  </p:sldIdLst>
  <p:sldSz cx="12192000" cy="6858000"/>
  <p:notesSz cx="6805613" cy="9939338"/>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llette Snowden" initials="C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9C"/>
    <a:srgbClr val="FFFFFF"/>
    <a:srgbClr val="FFFD38"/>
    <a:srgbClr val="162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446" autoAdjust="0"/>
  </p:normalViewPr>
  <p:slideViewPr>
    <p:cSldViewPr snapToGrid="0" snapToObjects="1">
      <p:cViewPr varScale="1">
        <p:scale>
          <a:sx n="71" d="100"/>
          <a:sy n="71" d="100"/>
        </p:scale>
        <p:origin x="3024"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51A2D28A-2B95-4B5B-8144-5BF1CC10D376}" type="datetimeFigureOut">
              <a:rPr lang="en-AU" smtClean="0"/>
              <a:t>6/06/2019</a:t>
            </a:fld>
            <a:endParaRPr lang="en-AU"/>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5D3E010F-2A3F-4458-AC36-7F1724280358}" type="slidenum">
              <a:rPr lang="en-AU" smtClean="0"/>
              <a:t>‹#›</a:t>
            </a:fld>
            <a:endParaRPr lang="en-AU"/>
          </a:p>
        </p:txBody>
      </p:sp>
    </p:spTree>
    <p:extLst>
      <p:ext uri="{BB962C8B-B14F-4D97-AF65-F5344CB8AC3E}">
        <p14:creationId xmlns:p14="http://schemas.microsoft.com/office/powerpoint/2010/main" val="1929973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atin typeface="Gill Sans"/>
              </a:defRPr>
            </a:lvl1pPr>
          </a:lstStyle>
          <a:p>
            <a:endParaRPr lang="en-US" dirty="0"/>
          </a:p>
        </p:txBody>
      </p:sp>
      <p:sp>
        <p:nvSpPr>
          <p:cNvPr id="3" name="Date Placeholder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atin typeface="Gill Sans"/>
              </a:defRPr>
            </a:lvl1pPr>
          </a:lstStyle>
          <a:p>
            <a:fld id="{6DF50691-D7A0-9145-952C-637B4FDCC4E8}" type="datetimeFigureOut">
              <a:rPr lang="en-US" smtClean="0"/>
              <a:pPr/>
              <a:t>6/6/2019</a:t>
            </a:fld>
            <a:endParaRPr lang="en-US" dirty="0"/>
          </a:p>
        </p:txBody>
      </p:sp>
      <p:sp>
        <p:nvSpPr>
          <p:cNvPr id="4" name="Slide Image Placeholder 3"/>
          <p:cNvSpPr>
            <a:spLocks noGrp="1" noRot="1" noChangeAspect="1"/>
          </p:cNvSpPr>
          <p:nvPr>
            <p:ph type="sldImg" idx="2"/>
          </p:nvPr>
        </p:nvSpPr>
        <p:spPr>
          <a:xfrm>
            <a:off x="92075" y="746125"/>
            <a:ext cx="6621463"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6" name="Footer Placeholder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atin typeface="Gill Sans"/>
              </a:defRPr>
            </a:lvl1pPr>
          </a:lstStyle>
          <a:p>
            <a:endParaRPr lang="en-US" dirty="0"/>
          </a:p>
        </p:txBody>
      </p:sp>
      <p:sp>
        <p:nvSpPr>
          <p:cNvPr id="7" name="Slide Number Placeholder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atin typeface="Gill Sans"/>
              </a:defRPr>
            </a:lvl1pPr>
          </a:lstStyle>
          <a:p>
            <a:fld id="{1FD79C9F-6966-754C-836D-E7225A0A8A02}" type="slidenum">
              <a:rPr lang="en-US" smtClean="0"/>
              <a:pPr/>
              <a:t>‹#›</a:t>
            </a:fld>
            <a:endParaRPr lang="en-US" dirty="0"/>
          </a:p>
        </p:txBody>
      </p:sp>
    </p:spTree>
    <p:extLst>
      <p:ext uri="{BB962C8B-B14F-4D97-AF65-F5344CB8AC3E}">
        <p14:creationId xmlns:p14="http://schemas.microsoft.com/office/powerpoint/2010/main" val="36176510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Gill Sans"/>
        <a:ea typeface="+mn-ea"/>
        <a:cs typeface="+mn-cs"/>
      </a:defRPr>
    </a:lvl1pPr>
    <a:lvl2pPr marL="457200" algn="l" defTabSz="457200" rtl="0" eaLnBrk="1" latinLnBrk="0" hangingPunct="1">
      <a:defRPr sz="1200" kern="1200">
        <a:solidFill>
          <a:schemeClr val="tx1"/>
        </a:solidFill>
        <a:latin typeface="Gill Sans"/>
        <a:ea typeface="+mn-ea"/>
        <a:cs typeface="+mn-cs"/>
      </a:defRPr>
    </a:lvl2pPr>
    <a:lvl3pPr marL="914400" algn="l" defTabSz="457200" rtl="0" eaLnBrk="1" latinLnBrk="0" hangingPunct="1">
      <a:defRPr sz="1200" kern="1200">
        <a:solidFill>
          <a:schemeClr val="tx1"/>
        </a:solidFill>
        <a:latin typeface="Gill Sans"/>
        <a:ea typeface="+mn-ea"/>
        <a:cs typeface="+mn-cs"/>
      </a:defRPr>
    </a:lvl3pPr>
    <a:lvl4pPr marL="1371600" algn="l" defTabSz="457200" rtl="0" eaLnBrk="1" latinLnBrk="0" hangingPunct="1">
      <a:defRPr sz="1200" kern="1200">
        <a:solidFill>
          <a:schemeClr val="tx1"/>
        </a:solidFill>
        <a:latin typeface="Gill Sans"/>
        <a:ea typeface="+mn-ea"/>
        <a:cs typeface="+mn-cs"/>
      </a:defRPr>
    </a:lvl4pPr>
    <a:lvl5pPr marL="1828800" algn="l" defTabSz="457200" rtl="0" eaLnBrk="1" latinLnBrk="0" hangingPunct="1">
      <a:defRPr sz="1200" kern="1200">
        <a:solidFill>
          <a:schemeClr val="tx1"/>
        </a:solidFill>
        <a:latin typeface="Gill Sans"/>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950A8A4-BF9A-495A-8313-7A9388443B1D}" type="slidenum">
              <a:rPr lang="en-US" smtClean="0"/>
              <a:pPr/>
              <a:t>1</a:t>
            </a:fld>
            <a:endParaRPr lang="en-US"/>
          </a:p>
        </p:txBody>
      </p:sp>
      <p:sp>
        <p:nvSpPr>
          <p:cNvPr id="47107" name="Rectangle 2"/>
          <p:cNvSpPr>
            <a:spLocks noGrp="1" noRot="1" noChangeAspect="1" noChangeArrowheads="1" noTextEdit="1"/>
          </p:cNvSpPr>
          <p:nvPr>
            <p:ph type="sldImg"/>
          </p:nvPr>
        </p:nvSpPr>
        <p:spPr>
          <a:xfrm>
            <a:off x="381000" y="685800"/>
            <a:ext cx="6094413" cy="3429000"/>
          </a:xfrm>
          <a:ln/>
        </p:spPr>
      </p:sp>
      <p:sp>
        <p:nvSpPr>
          <p:cNvPr id="47108" name="Rectangle 3"/>
          <p:cNvSpPr>
            <a:spLocks noGrp="1" noChangeArrowheads="1"/>
          </p:cNvSpPr>
          <p:nvPr>
            <p:ph type="body" idx="1"/>
          </p:nvPr>
        </p:nvSpPr>
        <p:spPr>
          <a:noFill/>
          <a:ln/>
        </p:spPr>
        <p:txBody>
          <a:bodyPr/>
          <a:lstStyle/>
          <a:p>
            <a:r>
              <a:rPr lang="en-US" b="1" dirty="0"/>
              <a:t>Slide</a:t>
            </a:r>
            <a:r>
              <a:rPr lang="en-US" b="1" baseline="0" dirty="0"/>
              <a:t> 1: </a:t>
            </a:r>
            <a:r>
              <a:rPr lang="en-US" b="1" dirty="0"/>
              <a:t>Introduction</a:t>
            </a:r>
          </a:p>
          <a:p>
            <a:endParaRPr lang="en-US" dirty="0"/>
          </a:p>
          <a:p>
            <a:r>
              <a:rPr lang="en-US" dirty="0"/>
              <a:t>This is a presentation on writing a case study which is the second assessment for this course. The presentation focuses of what a case study is, the processes</a:t>
            </a:r>
            <a:r>
              <a:rPr lang="en-US" baseline="0" dirty="0"/>
              <a:t> that are involved when writing a case study and some good and weak examples. The case used in this presentation is an example only. Please refer to your </a:t>
            </a:r>
            <a:r>
              <a:rPr lang="en-US" baseline="0" dirty="0" err="1"/>
              <a:t>Learnonline</a:t>
            </a:r>
            <a:r>
              <a:rPr lang="en-US" baseline="0" dirty="0"/>
              <a:t> site for the actual case study that you need to address.</a:t>
            </a:r>
            <a:endParaRPr lang="en-US" dirty="0"/>
          </a:p>
        </p:txBody>
      </p:sp>
    </p:spTree>
    <p:extLst>
      <p:ext uri="{BB962C8B-B14F-4D97-AF65-F5344CB8AC3E}">
        <p14:creationId xmlns:p14="http://schemas.microsoft.com/office/powerpoint/2010/main" val="202231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10: Body (cont’d):</a:t>
            </a:r>
            <a:r>
              <a:rPr lang="en-US" b="1" baseline="0" dirty="0"/>
              <a:t> Good example</a:t>
            </a:r>
          </a:p>
          <a:p>
            <a:endParaRPr lang="en-US" b="1" baseline="0" dirty="0"/>
          </a:p>
          <a:p>
            <a:r>
              <a:rPr lang="en-US" b="0" baseline="0" dirty="0"/>
              <a:t>On this slide you can see the continuation of a good example of the body paragraph.</a:t>
            </a:r>
            <a:endParaRPr lang="en-US" b="0"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10</a:t>
            </a:fld>
            <a:endParaRPr lang="en-US" dirty="0"/>
          </a:p>
        </p:txBody>
      </p:sp>
    </p:spTree>
    <p:extLst>
      <p:ext uri="{BB962C8B-B14F-4D97-AF65-F5344CB8AC3E}">
        <p14:creationId xmlns:p14="http://schemas.microsoft.com/office/powerpoint/2010/main" val="3177031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11: Body: Weak example</a:t>
            </a:r>
          </a:p>
          <a:p>
            <a:endParaRPr lang="en-US" b="1" dirty="0"/>
          </a:p>
          <a:p>
            <a:r>
              <a:rPr lang="en-US" b="0" dirty="0"/>
              <a:t>On this slide you can observe a weak example of the body paragraph. If your</a:t>
            </a:r>
            <a:r>
              <a:rPr lang="en-US" b="0" baseline="0" dirty="0"/>
              <a:t> discussion of the case study is similar to that of the example provided on this slide, you may not obtain good grades.</a:t>
            </a:r>
            <a:endParaRPr lang="en-US" b="0" dirty="0"/>
          </a:p>
          <a:p>
            <a:endParaRPr lang="en-US" b="1" dirty="0"/>
          </a:p>
          <a:p>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11</a:t>
            </a:fld>
            <a:endParaRPr lang="en-US" dirty="0"/>
          </a:p>
        </p:txBody>
      </p:sp>
    </p:spTree>
    <p:extLst>
      <p:ext uri="{BB962C8B-B14F-4D97-AF65-F5344CB8AC3E}">
        <p14:creationId xmlns:p14="http://schemas.microsoft.com/office/powerpoint/2010/main" val="684834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12: Conclusion: Good example</a:t>
            </a:r>
          </a:p>
          <a:p>
            <a:endParaRPr lang="en-US" dirty="0"/>
          </a:p>
          <a:p>
            <a:r>
              <a:rPr lang="en-US" dirty="0"/>
              <a:t>On this slide, you can see an example of a good conclusion. </a:t>
            </a:r>
          </a:p>
        </p:txBody>
      </p:sp>
      <p:sp>
        <p:nvSpPr>
          <p:cNvPr id="4" name="Slide Number Placeholder 3"/>
          <p:cNvSpPr>
            <a:spLocks noGrp="1"/>
          </p:cNvSpPr>
          <p:nvPr>
            <p:ph type="sldNum" sz="quarter" idx="10"/>
          </p:nvPr>
        </p:nvSpPr>
        <p:spPr/>
        <p:txBody>
          <a:bodyPr/>
          <a:lstStyle/>
          <a:p>
            <a:fld id="{1FD79C9F-6966-754C-836D-E7225A0A8A02}" type="slidenum">
              <a:rPr lang="en-US" smtClean="0"/>
              <a:pPr/>
              <a:t>12</a:t>
            </a:fld>
            <a:endParaRPr lang="en-US" dirty="0"/>
          </a:p>
        </p:txBody>
      </p:sp>
    </p:spTree>
    <p:extLst>
      <p:ext uri="{BB962C8B-B14F-4D97-AF65-F5344CB8AC3E}">
        <p14:creationId xmlns:p14="http://schemas.microsoft.com/office/powerpoint/2010/main" val="1985491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FD79C9F-6966-754C-836D-E7225A0A8A02}" type="slidenum">
              <a:rPr lang="en-US" smtClean="0"/>
              <a:pPr/>
              <a:t>13</a:t>
            </a:fld>
            <a:endParaRPr lang="en-US" dirty="0"/>
          </a:p>
        </p:txBody>
      </p:sp>
    </p:spTree>
    <p:extLst>
      <p:ext uri="{BB962C8B-B14F-4D97-AF65-F5344CB8AC3E}">
        <p14:creationId xmlns:p14="http://schemas.microsoft.com/office/powerpoint/2010/main" val="159183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 What is a case study?</a:t>
            </a:r>
          </a:p>
          <a:p>
            <a:endParaRPr lang="en-US" dirty="0"/>
          </a:p>
          <a:p>
            <a:r>
              <a:rPr lang="en-US" dirty="0"/>
              <a:t>A case study is a description of a</a:t>
            </a:r>
            <a:r>
              <a:rPr lang="en-US" baseline="0" dirty="0"/>
              <a:t> situation that you are likely to encounter in your working life, which you will be required to analyse and respond to. A case study allows you to think about the complexities of real-life situations and use the theories and concepts that you have learnt to provide realistic and practical solutions to address problems.</a:t>
            </a:r>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2</a:t>
            </a:fld>
            <a:endParaRPr lang="en-US" dirty="0"/>
          </a:p>
        </p:txBody>
      </p:sp>
    </p:spTree>
    <p:extLst>
      <p:ext uri="{BB962C8B-B14F-4D97-AF65-F5344CB8AC3E}">
        <p14:creationId xmlns:p14="http://schemas.microsoft.com/office/powerpoint/2010/main" val="400899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u="none" strike="noStrike" kern="1200" baseline="0" dirty="0">
                <a:solidFill>
                  <a:schemeClr val="tx1"/>
                </a:solidFill>
                <a:latin typeface="Gill Sans"/>
                <a:ea typeface="+mn-ea"/>
                <a:cs typeface="+mn-cs"/>
              </a:rPr>
              <a:t>Slide 3: Processes involved</a:t>
            </a:r>
          </a:p>
          <a:p>
            <a:endParaRPr lang="en-AU" sz="1200" b="1" i="0" u="none" strike="noStrike" kern="1200" baseline="0" dirty="0">
              <a:solidFill>
                <a:schemeClr val="tx1"/>
              </a:solidFill>
              <a:latin typeface="Gill Sans"/>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b="0" i="0" u="none" strike="noStrike" kern="1200" baseline="0" dirty="0">
                <a:solidFill>
                  <a:schemeClr val="tx1"/>
                </a:solidFill>
                <a:latin typeface="Gill Sans"/>
                <a:ea typeface="+mn-ea"/>
                <a:cs typeface="+mn-cs"/>
              </a:rPr>
              <a:t>There are three important processes that you need to undertake when working on a case study and they are: 1) analyse the case; 2) relate theories/concepts; and 3) address the problem. When you analyse the case you need to find out what the facts are, what has happened, who is involved and what their role is. To really examine in-depth all of the possible issues included in the case, you need to read and think at the same time. </a:t>
            </a:r>
            <a:endParaRPr lang="en-US" dirty="0"/>
          </a:p>
          <a:p>
            <a:endParaRPr lang="en-AU" sz="1200" b="0" i="0" u="none" strike="noStrike" kern="1200" baseline="0" dirty="0">
              <a:solidFill>
                <a:schemeClr val="tx1"/>
              </a:solidFill>
              <a:latin typeface="Gill Sans"/>
              <a:ea typeface="+mn-ea"/>
              <a:cs typeface="+mn-cs"/>
            </a:endParaRPr>
          </a:p>
          <a:p>
            <a:r>
              <a:rPr lang="en-AU" sz="1200" b="0" i="0" u="none" strike="noStrike" kern="1200" baseline="0" dirty="0">
                <a:solidFill>
                  <a:schemeClr val="tx1"/>
                </a:solidFill>
                <a:latin typeface="Gill Sans"/>
                <a:ea typeface="+mn-ea"/>
                <a:cs typeface="+mn-cs"/>
              </a:rPr>
              <a:t>As you need to use theories to make your interpretation, it is important to read about the theories and identify those that align to the case. You would then need to apply your chosen theory or theories to relate to the case. It is important that you use the theory to explain the conditions or situation of the client or clients in the case. </a:t>
            </a:r>
          </a:p>
          <a:p>
            <a:endParaRPr lang="en-AU" sz="1200" b="0" i="0" u="none" strike="noStrike" kern="1200" baseline="0" dirty="0">
              <a:solidFill>
                <a:schemeClr val="tx1"/>
              </a:solidFill>
              <a:latin typeface="Gill Sans"/>
              <a:ea typeface="+mn-ea"/>
              <a:cs typeface="+mn-cs"/>
            </a:endParaRPr>
          </a:p>
          <a:p>
            <a:r>
              <a:rPr lang="en-AU" sz="1200" b="0" i="0" u="none" strike="noStrike" kern="1200" baseline="0" dirty="0">
                <a:solidFill>
                  <a:schemeClr val="tx1"/>
                </a:solidFill>
                <a:latin typeface="Gill Sans"/>
                <a:ea typeface="+mn-ea"/>
                <a:cs typeface="+mn-cs"/>
              </a:rPr>
              <a:t> Finally, you need to address the problem. You would do this by making assessments, identifying solutions and making recommendations. However, it is important to read and identify what you are required to do in your assessment task as your instructor would have clearly specified what you are required to do.</a:t>
            </a:r>
            <a:br>
              <a:rPr lang="en-AU" sz="1200" b="0" i="0" u="none" strike="noStrike" kern="1200" baseline="0" dirty="0">
                <a:solidFill>
                  <a:schemeClr val="tx1"/>
                </a:solidFill>
                <a:latin typeface="Gill Sans"/>
                <a:ea typeface="+mn-ea"/>
                <a:cs typeface="+mn-cs"/>
              </a:rPr>
            </a:br>
            <a:endParaRPr lang="en-AU" sz="1200" b="0" i="0" u="none" strike="noStrike" kern="1200" baseline="0" dirty="0">
              <a:solidFill>
                <a:schemeClr val="tx1"/>
              </a:solidFill>
              <a:latin typeface="Gill Sans"/>
              <a:ea typeface="+mn-ea"/>
              <a:cs typeface="+mn-cs"/>
            </a:endParaRPr>
          </a:p>
          <a:p>
            <a:r>
              <a:rPr lang="en-AU" sz="1200" b="0" i="0" u="none" strike="noStrike" kern="1200" baseline="0" dirty="0">
                <a:solidFill>
                  <a:schemeClr val="tx1"/>
                </a:solidFill>
                <a:latin typeface="Gill Sans"/>
                <a:ea typeface="+mn-ea"/>
                <a:cs typeface="+mn-cs"/>
              </a:rPr>
              <a:t> </a:t>
            </a:r>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3</a:t>
            </a:fld>
            <a:endParaRPr lang="en-US" dirty="0"/>
          </a:p>
        </p:txBody>
      </p:sp>
    </p:spTree>
    <p:extLst>
      <p:ext uri="{BB962C8B-B14F-4D97-AF65-F5344CB8AC3E}">
        <p14:creationId xmlns:p14="http://schemas.microsoft.com/office/powerpoint/2010/main" val="125257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 Case Example</a:t>
            </a:r>
          </a:p>
          <a:p>
            <a:endParaRPr lang="en-US" b="1" dirty="0"/>
          </a:p>
          <a:p>
            <a:r>
              <a:rPr lang="en-US" dirty="0"/>
              <a:t>On</a:t>
            </a:r>
            <a:r>
              <a:rPr lang="en-US" baseline="0" dirty="0"/>
              <a:t> this slide, you can see an example of a case. Normally, the case would be presented to you in paragraph form and you would be expected to analyse and interpret the case using the theories or concepts that you have learnt in class. Using a table such as the one presented on this slide, helps you to better analyse the case. In this example, there are multiple clients. You may be asked to assess a case similar to this or you may be required to work on a case that has only one client. No matter which case you are presented with, you would be required to do an in-depth analysis of the case, apply theories to make interpretations and come up with recommendations or solutions.</a:t>
            </a:r>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4</a:t>
            </a:fld>
            <a:endParaRPr lang="en-US" dirty="0"/>
          </a:p>
        </p:txBody>
      </p:sp>
    </p:spTree>
    <p:extLst>
      <p:ext uri="{BB962C8B-B14F-4D97-AF65-F5344CB8AC3E}">
        <p14:creationId xmlns:p14="http://schemas.microsoft.com/office/powerpoint/2010/main" val="175575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The task</a:t>
            </a:r>
          </a:p>
          <a:p>
            <a:endParaRPr lang="en-US" b="1" dirty="0"/>
          </a:p>
          <a:p>
            <a:r>
              <a:rPr lang="en-US" b="0" dirty="0"/>
              <a:t>On</a:t>
            </a:r>
            <a:r>
              <a:rPr lang="en-US" b="0" baseline="0" dirty="0"/>
              <a:t> this slide you can see the task that you are required to address for Assessment 2 of this course. Please refer to your </a:t>
            </a:r>
            <a:r>
              <a:rPr lang="en-US" b="0" baseline="0" dirty="0" err="1"/>
              <a:t>Learnonline</a:t>
            </a:r>
            <a:r>
              <a:rPr lang="en-US" b="0" baseline="0" dirty="0"/>
              <a:t> site for the actual case that you need to refer to for the completion of the task. Remember that are three components that you need to address for this task.</a:t>
            </a:r>
            <a:endParaRPr lang="en-US" b="0" dirty="0"/>
          </a:p>
          <a:p>
            <a:endParaRPr lang="en-US" dirty="0"/>
          </a:p>
          <a:p>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5</a:t>
            </a:fld>
            <a:endParaRPr lang="en-US" dirty="0"/>
          </a:p>
        </p:txBody>
      </p:sp>
    </p:spTree>
    <p:extLst>
      <p:ext uri="{BB962C8B-B14F-4D97-AF65-F5344CB8AC3E}">
        <p14:creationId xmlns:p14="http://schemas.microsoft.com/office/powerpoint/2010/main" val="263345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 Associated Processes</a:t>
            </a:r>
          </a:p>
          <a:p>
            <a:endParaRPr lang="en-US" b="1" dirty="0"/>
          </a:p>
          <a:p>
            <a:r>
              <a:rPr lang="en-US" b="0" dirty="0"/>
              <a:t>Before you begin writing your answer,</a:t>
            </a:r>
            <a:r>
              <a:rPr lang="en-US" b="0" baseline="0" dirty="0"/>
              <a:t> you need to carefully read and understand the case. Next, you need to read about the developmental theories that have been introduced to you in class. Then you need to select two of the theories to discuss the developmental issues that have contributed to the life situation of the client in your chosen case study. You need to justify why you selected these theories. You would also be expected to describe the main principles for each of the theories you selected and apply them to inform your interpretations or practice.</a:t>
            </a:r>
            <a:endParaRPr lang="en-US" b="0"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6</a:t>
            </a:fld>
            <a:endParaRPr lang="en-US" dirty="0"/>
          </a:p>
        </p:txBody>
      </p:sp>
    </p:spTree>
    <p:extLst>
      <p:ext uri="{BB962C8B-B14F-4D97-AF65-F5344CB8AC3E}">
        <p14:creationId xmlns:p14="http://schemas.microsoft.com/office/powerpoint/2010/main" val="344320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Slide</a:t>
            </a:r>
            <a:r>
              <a:rPr lang="en-US" b="1" baseline="0" dirty="0"/>
              <a:t> 7: Structure of answer</a:t>
            </a:r>
          </a:p>
          <a:p>
            <a:endParaRPr lang="en-US" b="1" baseline="0" dirty="0"/>
          </a:p>
          <a:p>
            <a:r>
              <a:rPr lang="en-US" b="0" baseline="0" dirty="0"/>
              <a:t>For Assessment 2 in this course, you are expected to structure your answer for the case study in the form of an essay. Your answer should comprise three sections, the introduction, body and conclusion. The introduction should comprise approximately 10% of the total word count of your discussion. In this component you would generally introduce the case that you have selected, one or two of the related issues, the theories that you would apply to make your interpretations and how you would organize your answer.</a:t>
            </a:r>
          </a:p>
          <a:p>
            <a:endParaRPr lang="en-US" b="0" baseline="0" dirty="0"/>
          </a:p>
          <a:p>
            <a:r>
              <a:rPr lang="en-US" b="0" baseline="0" dirty="0"/>
              <a:t>In the body section which consists of approximately 80% of the total word count, you would use paragraphs to address the different sections of the tasks. Each paragraph should have a topic sentence to introduce the key point and each of the key points should be expanded with evidence and justification. Where applicable, examples should be used to make a point clearer. Whenever you refer to external evidence, you need to cite these using the APA 6</a:t>
            </a:r>
            <a:r>
              <a:rPr lang="en-US" b="0" baseline="30000" dirty="0"/>
              <a:t>th</a:t>
            </a:r>
            <a:r>
              <a:rPr lang="en-US" b="0" baseline="0" dirty="0"/>
              <a:t> edition referencing conventions. You should also include a reference list at the end of your discussion.</a:t>
            </a:r>
          </a:p>
          <a:p>
            <a:endParaRPr lang="en-US" b="0" baseline="0" dirty="0"/>
          </a:p>
          <a:p>
            <a:r>
              <a:rPr lang="en-US" b="0" baseline="0" dirty="0"/>
              <a:t>The conclusion of approximately 10% of the total word count should include a restatement of the thesis statement or the main message of your discussion. You should also interpret or recap the key ideas that you raised in the body section and conclude your argument. No new ideas should be introduced in the conclusion.</a:t>
            </a:r>
            <a:endParaRPr lang="en-US" b="0"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7</a:t>
            </a:fld>
            <a:endParaRPr lang="en-US" dirty="0"/>
          </a:p>
        </p:txBody>
      </p:sp>
    </p:spTree>
    <p:extLst>
      <p:ext uri="{BB962C8B-B14F-4D97-AF65-F5344CB8AC3E}">
        <p14:creationId xmlns:p14="http://schemas.microsoft.com/office/powerpoint/2010/main" val="2201700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8: Intro: Good and weak examples</a:t>
            </a:r>
          </a:p>
          <a:p>
            <a:endParaRPr lang="en-US" b="1" dirty="0"/>
          </a:p>
          <a:p>
            <a:r>
              <a:rPr lang="en-US" b="0" dirty="0"/>
              <a:t>On this slide you are presented with a good and weak example of an introduction</a:t>
            </a:r>
            <a:r>
              <a:rPr lang="en-US" b="0" baseline="0" dirty="0"/>
              <a:t> section. Do be aware that the writer addresses the example case study that was illustrated on Slide 4. This is not the case that you are required to analyse for Assessment 2. Please refer to your course </a:t>
            </a:r>
            <a:r>
              <a:rPr lang="en-US" b="0" baseline="0" dirty="0" err="1"/>
              <a:t>Learnonline</a:t>
            </a:r>
            <a:r>
              <a:rPr lang="en-US" b="0" baseline="0" dirty="0"/>
              <a:t> site for the actual case study. </a:t>
            </a:r>
          </a:p>
          <a:p>
            <a:r>
              <a:rPr lang="en-US" b="0" baseline="0" dirty="0"/>
              <a:t>Due to space limitations, the complete introduction has not been presented. You would be required to write a complete introduction that includes the different sections identified on Slide 7. Furthermore, please ensure that you do not repeat the case in your introduction.</a:t>
            </a:r>
            <a:endParaRPr lang="en-US" b="0" dirty="0"/>
          </a:p>
          <a:p>
            <a:endParaRPr lang="en-US" b="0" dirty="0"/>
          </a:p>
          <a:p>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8</a:t>
            </a:fld>
            <a:endParaRPr lang="en-US" dirty="0"/>
          </a:p>
        </p:txBody>
      </p:sp>
    </p:spTree>
    <p:extLst>
      <p:ext uri="{BB962C8B-B14F-4D97-AF65-F5344CB8AC3E}">
        <p14:creationId xmlns:p14="http://schemas.microsoft.com/office/powerpoint/2010/main" val="585527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9: Body example (Good)</a:t>
            </a:r>
          </a:p>
          <a:p>
            <a:endParaRPr lang="en-US" b="1" dirty="0"/>
          </a:p>
          <a:p>
            <a:r>
              <a:rPr lang="en-US" b="0" dirty="0"/>
              <a:t>On this slide and the next,</a:t>
            </a:r>
            <a:r>
              <a:rPr lang="en-US" b="0" baseline="0" dirty="0"/>
              <a:t> you can see an example of a good body paragraph. Please take some time to observe how the writer has organised their answer.</a:t>
            </a:r>
            <a:endParaRPr lang="en-US" dirty="0"/>
          </a:p>
          <a:p>
            <a:endParaRPr lang="en-US" dirty="0"/>
          </a:p>
        </p:txBody>
      </p:sp>
      <p:sp>
        <p:nvSpPr>
          <p:cNvPr id="4" name="Slide Number Placeholder 3"/>
          <p:cNvSpPr>
            <a:spLocks noGrp="1"/>
          </p:cNvSpPr>
          <p:nvPr>
            <p:ph type="sldNum" sz="quarter" idx="10"/>
          </p:nvPr>
        </p:nvSpPr>
        <p:spPr/>
        <p:txBody>
          <a:bodyPr/>
          <a:lstStyle/>
          <a:p>
            <a:fld id="{1FD79C9F-6966-754C-836D-E7225A0A8A02}" type="slidenum">
              <a:rPr lang="en-US" smtClean="0"/>
              <a:pPr/>
              <a:t>9</a:t>
            </a:fld>
            <a:endParaRPr lang="en-US" dirty="0"/>
          </a:p>
        </p:txBody>
      </p:sp>
    </p:spTree>
    <p:extLst>
      <p:ext uri="{BB962C8B-B14F-4D97-AF65-F5344CB8AC3E}">
        <p14:creationId xmlns:p14="http://schemas.microsoft.com/office/powerpoint/2010/main" val="2713839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349C"/>
        </a:solidFill>
        <a:effectLst/>
      </p:bgPr>
    </p:bg>
    <p:spTree>
      <p:nvGrpSpPr>
        <p:cNvPr id="1" name=""/>
        <p:cNvGrpSpPr/>
        <p:nvPr/>
      </p:nvGrpSpPr>
      <p:grpSpPr>
        <a:xfrm>
          <a:off x="0" y="0"/>
          <a:ext cx="0" cy="0"/>
          <a:chOff x="0" y="0"/>
          <a:chExt cx="0" cy="0"/>
        </a:xfrm>
      </p:grpSpPr>
      <p:pic>
        <p:nvPicPr>
          <p:cNvPr id="4" name="Picture 2" descr="UniSA New Portrait white.eps"/>
          <p:cNvPicPr>
            <a:picLocks noChangeAspect="1"/>
          </p:cNvPicPr>
          <p:nvPr userDrawn="1"/>
        </p:nvPicPr>
        <p:blipFill>
          <a:blip r:embed="rId2" cstate="print"/>
          <a:srcRect/>
          <a:stretch>
            <a:fillRect/>
          </a:stretch>
        </p:blipFill>
        <p:spPr bwMode="auto">
          <a:xfrm>
            <a:off x="9360000" y="540000"/>
            <a:ext cx="2269067" cy="1360488"/>
          </a:xfrm>
          <a:prstGeom prst="rect">
            <a:avLst/>
          </a:prstGeom>
          <a:noFill/>
          <a:ln w="9525">
            <a:noFill/>
            <a:miter lim="800000"/>
            <a:headEnd/>
            <a:tailEnd/>
          </a:ln>
        </p:spPr>
      </p:pic>
      <p:sp>
        <p:nvSpPr>
          <p:cNvPr id="8200" name="Rectangle 8"/>
          <p:cNvSpPr>
            <a:spLocks noGrp="1" noChangeArrowheads="1"/>
          </p:cNvSpPr>
          <p:nvPr>
            <p:ph type="ctrTitle" sz="quarter"/>
          </p:nvPr>
        </p:nvSpPr>
        <p:spPr bwMode="auto">
          <a:xfrm>
            <a:off x="1920000" y="3384551"/>
            <a:ext cx="77216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920000" y="3868737"/>
            <a:ext cx="80264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sp>
        <p:nvSpPr>
          <p:cNvPr id="6" name="Rectangle 5"/>
          <p:cNvSpPr/>
          <p:nvPr userDrawn="1"/>
        </p:nvSpPr>
        <p:spPr bwMode="auto">
          <a:xfrm>
            <a:off x="0" y="6350000"/>
            <a:ext cx="12192000" cy="50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
        <p:nvSpPr>
          <p:cNvPr id="5" name="TextBox 4"/>
          <p:cNvSpPr txBox="1"/>
          <p:nvPr userDrawn="1"/>
        </p:nvSpPr>
        <p:spPr>
          <a:xfrm>
            <a:off x="1920000" y="6467900"/>
            <a:ext cx="9069733" cy="369332"/>
          </a:xfrm>
          <a:prstGeom prst="rect">
            <a:avLst/>
          </a:prstGeom>
          <a:noFill/>
        </p:spPr>
        <p:txBody>
          <a:bodyPr wrap="square" rtlCol="0">
            <a:spAutoFit/>
          </a:bodyPr>
          <a:lstStyle/>
          <a:p>
            <a:pPr rtl="0"/>
            <a:r>
              <a:rPr lang="en-US" sz="1800" kern="1200" baseline="30000" dirty="0">
                <a:solidFill>
                  <a:srgbClr val="00349C"/>
                </a:solidFill>
                <a:latin typeface="Arial" charset="0"/>
                <a:ea typeface="+mn-ea"/>
                <a:cs typeface="Arial" charset="0"/>
              </a:rPr>
              <a:t>• Educating Professionals  • Creating and Applying Knowledge  • Engaging our Communities</a:t>
            </a:r>
            <a:endParaRPr lang="en-US" sz="1800" dirty="0">
              <a:solidFill>
                <a:srgbClr val="00349C"/>
              </a:solidFill>
            </a:endParaRPr>
          </a:p>
        </p:txBody>
      </p:sp>
    </p:spTree>
    <p:extLst>
      <p:ext uri="{BB962C8B-B14F-4D97-AF65-F5344CB8AC3E}">
        <p14:creationId xmlns:p14="http://schemas.microsoft.com/office/powerpoint/2010/main" val="392989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029F0F6-E13F-6043-8F26-F276D83706A8}"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279997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029F0F6-E13F-6043-8F26-F276D83706A8}"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85082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029F0F6-E13F-6043-8F26-F276D83706A8}"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106858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9F0F6-E13F-6043-8F26-F276D83706A8}"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288974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029F0F6-E13F-6043-8F26-F276D83706A8}"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286841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029F0F6-E13F-6043-8F26-F276D83706A8}" type="datetimeFigureOut">
              <a:rPr lang="en-US" smtClean="0"/>
              <a:pPr/>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28583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rgbClr val="00349C"/>
                </a:solidFill>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3" name="Date Placeholder 2"/>
          <p:cNvSpPr>
            <a:spLocks noGrp="1"/>
          </p:cNvSpPr>
          <p:nvPr>
            <p:ph type="dt" sz="half" idx="10"/>
          </p:nvPr>
        </p:nvSpPr>
        <p:spPr/>
        <p:txBody>
          <a:bodyPr/>
          <a:lstStyle/>
          <a:p>
            <a:fld id="{E029F0F6-E13F-6043-8F26-F276D83706A8}" type="datetimeFigureOut">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115887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9F0F6-E13F-6043-8F26-F276D83706A8}" type="datetimeFigureOut">
              <a:rPr lang="en-US" smtClean="0"/>
              <a:pPr/>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391942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29F0F6-E13F-6043-8F26-F276D83706A8}"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89770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29F0F6-E13F-6043-8F26-F276D83706A8}"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19338-73C7-FF42-B2BB-ABD4137B589C}" type="slidenum">
              <a:rPr lang="en-US" smtClean="0"/>
              <a:pPr/>
              <a:t>‹#›</a:t>
            </a:fld>
            <a:endParaRPr lang="en-US"/>
          </a:p>
        </p:txBody>
      </p:sp>
    </p:spTree>
    <p:extLst>
      <p:ext uri="{BB962C8B-B14F-4D97-AF65-F5344CB8AC3E}">
        <p14:creationId xmlns:p14="http://schemas.microsoft.com/office/powerpoint/2010/main" val="420450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pPr lvl="0"/>
            <a:r>
              <a:rPr lang="en-US" dirty="0"/>
              <a:t>Click to edit Master title style</a:t>
            </a:r>
            <a:endParaRPr lang="en-AU"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Gill Sans"/>
              </a:defRPr>
            </a:lvl1pPr>
          </a:lstStyle>
          <a:p>
            <a:fld id="{E029F0F6-E13F-6043-8F26-F276D83706A8}" type="datetimeFigureOut">
              <a:rPr lang="en-US" smtClean="0"/>
              <a:pPr/>
              <a:t>6/6/2019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Gill Sans"/>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Gill Sans"/>
              </a:defRPr>
            </a:lvl1pPr>
          </a:lstStyle>
          <a:p>
            <a:fld id="{64E19338-73C7-FF42-B2BB-ABD4137B589C}" type="slidenum">
              <a:rPr lang="en-US" smtClean="0"/>
              <a:pPr/>
              <a:t>‹#›</a:t>
            </a:fld>
            <a:endParaRPr lang="en-US" dirty="0"/>
          </a:p>
        </p:txBody>
      </p:sp>
      <p:sp>
        <p:nvSpPr>
          <p:cNvPr id="7" name="Rectangle 6"/>
          <p:cNvSpPr/>
          <p:nvPr userDrawn="1"/>
        </p:nvSpPr>
        <p:spPr bwMode="auto">
          <a:xfrm>
            <a:off x="0" y="6464300"/>
            <a:ext cx="12192000" cy="393700"/>
          </a:xfrm>
          <a:prstGeom prst="rect">
            <a:avLst/>
          </a:prstGeom>
          <a:solidFill>
            <a:srgbClr val="0034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pic>
        <p:nvPicPr>
          <p:cNvPr id="8" name="Picture 7" descr="Unifulllogo-blu2011_01.png"/>
          <p:cNvPicPr>
            <a:picLocks noChangeAspect="1"/>
          </p:cNvPicPr>
          <p:nvPr userDrawn="1"/>
        </p:nvPicPr>
        <p:blipFill>
          <a:blip r:embed="rId13"/>
          <a:stretch>
            <a:fillRect/>
          </a:stretch>
        </p:blipFill>
        <p:spPr>
          <a:xfrm>
            <a:off x="10560000" y="5580000"/>
            <a:ext cx="1184315" cy="720000"/>
          </a:xfrm>
          <a:prstGeom prst="rect">
            <a:avLst/>
          </a:prstGeom>
        </p:spPr>
      </p:pic>
    </p:spTree>
    <p:extLst>
      <p:ext uri="{BB962C8B-B14F-4D97-AF65-F5344CB8AC3E}">
        <p14:creationId xmlns:p14="http://schemas.microsoft.com/office/powerpoint/2010/main" val="57384044"/>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lang="en-AU" sz="3200" b="1" kern="1200" dirty="0">
          <a:solidFill>
            <a:srgbClr val="00349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ill Sans"/>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ill Sans"/>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ill Sans"/>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ill Sans"/>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ill Sans"/>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5431" y="6497602"/>
            <a:ext cx="8881138" cy="341348"/>
          </a:xfrm>
          <a:prstGeom prst="rect">
            <a:avLst/>
          </a:prstGeom>
        </p:spPr>
      </p:pic>
      <p:sp>
        <p:nvSpPr>
          <p:cNvPr id="5" name="Title 1"/>
          <p:cNvSpPr txBox="1">
            <a:spLocks/>
          </p:cNvSpPr>
          <p:nvPr/>
        </p:nvSpPr>
        <p:spPr>
          <a:xfrm>
            <a:off x="2258439" y="1247533"/>
            <a:ext cx="7675122"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Gill Sans"/>
                <a:ea typeface="+mj-ea"/>
                <a:cs typeface="+mj-cs"/>
              </a:defRPr>
            </a:lvl1pPr>
          </a:lstStyle>
          <a:p>
            <a:endParaRPr lang="en-GB" sz="4000" dirty="0"/>
          </a:p>
        </p:txBody>
      </p:sp>
      <p:sp>
        <p:nvSpPr>
          <p:cNvPr id="7" name="Subtitle 6"/>
          <p:cNvSpPr>
            <a:spLocks noGrp="1"/>
          </p:cNvSpPr>
          <p:nvPr>
            <p:ph type="subTitle" sz="quarter" idx="1"/>
          </p:nvPr>
        </p:nvSpPr>
        <p:spPr>
          <a:xfrm>
            <a:off x="1907161" y="2197651"/>
            <a:ext cx="8026400" cy="385763"/>
          </a:xfrm>
        </p:spPr>
        <p:txBody>
          <a:bodyPr>
            <a:noAutofit/>
          </a:bodyPr>
          <a:lstStyle/>
          <a:p>
            <a:r>
              <a:rPr lang="en-AU" sz="5400" dirty="0"/>
              <a:t>Case </a:t>
            </a:r>
            <a:r>
              <a:rPr lang="en-AU" sz="5400" b="1" dirty="0"/>
              <a:t>Study</a:t>
            </a:r>
          </a:p>
        </p:txBody>
      </p:sp>
    </p:spTree>
    <p:custDataLst>
      <p:tags r:id="rId1"/>
    </p:custDataLst>
    <p:extLst>
      <p:ext uri="{BB962C8B-B14F-4D97-AF65-F5344CB8AC3E}">
        <p14:creationId xmlns:p14="http://schemas.microsoft.com/office/powerpoint/2010/main" val="170472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noAutofit/>
          </a:bodyPr>
          <a:lstStyle/>
          <a:p>
            <a:r>
              <a:rPr lang="en-AU" altLang="en-US" dirty="0"/>
              <a:t>Body (cont’d): Good example</a:t>
            </a:r>
          </a:p>
        </p:txBody>
      </p:sp>
      <p:sp>
        <p:nvSpPr>
          <p:cNvPr id="12" name="Subtitle 2"/>
          <p:cNvSpPr txBox="1">
            <a:spLocks/>
          </p:cNvSpPr>
          <p:nvPr/>
        </p:nvSpPr>
        <p:spPr bwMode="auto">
          <a:xfrm>
            <a:off x="972766" y="976886"/>
            <a:ext cx="8362949" cy="4813301"/>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R="0" lvl="0" algn="l" defTabSz="914400" rtl="0" eaLnBrk="1" fontAlgn="base" latinLnBrk="0" hangingPunct="1">
              <a:lnSpc>
                <a:spcPct val="100000"/>
              </a:lnSpc>
              <a:spcBef>
                <a:spcPct val="20000"/>
              </a:spcBef>
              <a:spcAft>
                <a:spcPct val="0"/>
              </a:spcAft>
              <a:buClrTx/>
              <a:buSzTx/>
              <a:tabLst/>
              <a:defRPr/>
            </a:pPr>
            <a:endParaRPr kumimoji="0" lang="en-AU" altLang="en-US" sz="2000" b="0"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13" name="TextBox 12"/>
          <p:cNvSpPr txBox="1"/>
          <p:nvPr/>
        </p:nvSpPr>
        <p:spPr>
          <a:xfrm>
            <a:off x="1182314" y="884811"/>
            <a:ext cx="8428613" cy="5324535"/>
          </a:xfrm>
          <a:prstGeom prst="rect">
            <a:avLst/>
          </a:prstGeom>
          <a:solidFill>
            <a:schemeClr val="accent2">
              <a:lumMod val="20000"/>
              <a:lumOff val="80000"/>
            </a:schemeClr>
          </a:solidFill>
          <a:ln w="28575">
            <a:solidFill>
              <a:schemeClr val="tx1"/>
            </a:solidFill>
          </a:ln>
        </p:spPr>
        <p:txBody>
          <a:bodyPr wrap="square" rtlCol="0">
            <a:spAutoFit/>
          </a:bodyPr>
          <a:lstStyle/>
          <a:p>
            <a:pPr algn="just"/>
            <a:r>
              <a:rPr lang="en-AU" sz="2000" dirty="0"/>
              <a:t>Attachment theory is very applicable to this case given the importance of the children’s situation within the overall family crisis. In particular, this theory could be used to explain all three children’s increasingly erratic behaviour. This behaviour is of particular interest as it seems to involve a degree of resentment towards Bob and Jill, with Lisa seemingly doing her best to be difficult and Anthony as well as Andrew verbally accusing their parents of being essentially useless. Attachment theory may lead to explanations about both the individual behaviours of the children as well as give a better insight into the past and present relationships between them and the parents. For example, Anthony and Andrew’s bad behaviour and anger towards their parents may be considered a result of “Dismissing” parenting on the part of Bob and Jill, suggesting that their relationship isn’t ideally close which may be the cause of their two son’s aggressive behaviour (Watson 2005, p. 216). As for Lisa, Attachment theory may reveal her needy, attention seeking habits to be the result of “Preoccupied” parenting, which has led her to become “insecure ambivalent”, which suggests that she has become insecure as a direct result of inconsistent attention and affection from her parents (Watson 2005, p. 217).</a:t>
            </a:r>
          </a:p>
        </p:txBody>
      </p:sp>
      <p:sp>
        <p:nvSpPr>
          <p:cNvPr id="14" name="Rectangular Callout 13"/>
          <p:cNvSpPr/>
          <p:nvPr/>
        </p:nvSpPr>
        <p:spPr bwMode="auto">
          <a:xfrm>
            <a:off x="9908429" y="965808"/>
            <a:ext cx="1371599" cy="1831976"/>
          </a:xfrm>
          <a:prstGeom prst="wedgeRectCallout">
            <a:avLst>
              <a:gd name="adj1" fmla="val -68750"/>
              <a:gd name="adj2" fmla="val -37555"/>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Explains how the theory can be used to interpret the issues experienced by the Cruise</a:t>
            </a:r>
            <a:r>
              <a:rPr kumimoji="0" lang="en-AU" sz="1400" b="0" i="0" u="none" strike="noStrike" cap="none" normalizeH="0" dirty="0">
                <a:ln>
                  <a:noFill/>
                </a:ln>
                <a:solidFill>
                  <a:schemeClr val="tx1"/>
                </a:solidFill>
                <a:effectLst/>
                <a:latin typeface="Arial" charset="0"/>
                <a:cs typeface="Arial" charset="0"/>
              </a:rPr>
              <a:t> family</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5" name="Rectangular Callout 14"/>
          <p:cNvSpPr/>
          <p:nvPr/>
        </p:nvSpPr>
        <p:spPr bwMode="auto">
          <a:xfrm>
            <a:off x="9925046" y="3786451"/>
            <a:ext cx="1371599" cy="1831976"/>
          </a:xfrm>
          <a:prstGeom prst="wedgeRectCallout">
            <a:avLst>
              <a:gd name="adj1" fmla="val -68750"/>
              <a:gd name="adj2" fmla="val -37555"/>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Uses specific</a:t>
            </a:r>
            <a:r>
              <a:rPr kumimoji="0" lang="en-AU" sz="1400" b="0" i="0" u="none" strike="noStrike" cap="none" normalizeH="0" dirty="0">
                <a:ln>
                  <a:noFill/>
                </a:ln>
                <a:solidFill>
                  <a:schemeClr val="tx1"/>
                </a:solidFill>
                <a:effectLst/>
                <a:latin typeface="Arial" charset="0"/>
                <a:cs typeface="Arial" charset="0"/>
              </a:rPr>
              <a:t> principles of the theory to explain particular issues in the Cruise family</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96481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noAutofit/>
          </a:bodyPr>
          <a:lstStyle/>
          <a:p>
            <a:br>
              <a:rPr lang="en-AU" altLang="en-US" dirty="0"/>
            </a:br>
            <a:r>
              <a:rPr lang="en-AU" altLang="en-US" dirty="0"/>
              <a:t>Body: Weak example</a:t>
            </a:r>
            <a:br>
              <a:rPr lang="en-AU" altLang="en-US" dirty="0"/>
            </a:br>
            <a:endParaRPr lang="en-AU" altLang="en-US" dirty="0"/>
          </a:p>
        </p:txBody>
      </p:sp>
      <p:sp>
        <p:nvSpPr>
          <p:cNvPr id="7" name="TextBox 6"/>
          <p:cNvSpPr txBox="1"/>
          <p:nvPr/>
        </p:nvSpPr>
        <p:spPr>
          <a:xfrm>
            <a:off x="1222239" y="1218957"/>
            <a:ext cx="5713582" cy="3785652"/>
          </a:xfrm>
          <a:prstGeom prst="rect">
            <a:avLst/>
          </a:prstGeom>
          <a:solidFill>
            <a:schemeClr val="accent3">
              <a:lumMod val="20000"/>
              <a:lumOff val="80000"/>
            </a:schemeClr>
          </a:solidFill>
          <a:ln w="28575">
            <a:solidFill>
              <a:schemeClr val="tx1"/>
            </a:solidFill>
          </a:ln>
        </p:spPr>
        <p:txBody>
          <a:bodyPr wrap="square" rtlCol="0">
            <a:spAutoFit/>
          </a:bodyPr>
          <a:lstStyle/>
          <a:p>
            <a:pPr algn="just"/>
            <a:r>
              <a:rPr lang="en-AU" sz="2000" dirty="0">
                <a:latin typeface="Arial" panose="020B0604020202020204" pitchFamily="34" charset="0"/>
                <a:cs typeface="Arial" panose="020B0604020202020204" pitchFamily="34" charset="0"/>
              </a:rPr>
              <a:t>Attachment theory is the joint work of John Bowlby and Mary Aisnworth. This theory revolutionized our thinking about a child’s tie to the mother and its disruption through separation, deprivation and bereavement (Bretherton 1992, p. 759). It is a psychological model that tries to describe human relationships. The reason why I chose this theory is that attachment theory can perfectly explain what happened in Cruise’s family and gives us a better understanding of Anthony, Andrew and Lisa’s behaviours.</a:t>
            </a:r>
          </a:p>
          <a:p>
            <a:pPr algn="just"/>
            <a:endParaRPr lang="en-AU" sz="2000" dirty="0">
              <a:latin typeface="Arial" panose="020B0604020202020204" pitchFamily="34" charset="0"/>
              <a:cs typeface="Arial" panose="020B0604020202020204" pitchFamily="34" charset="0"/>
            </a:endParaRPr>
          </a:p>
        </p:txBody>
      </p:sp>
      <p:sp>
        <p:nvSpPr>
          <p:cNvPr id="8" name="Rectangular Callout 7"/>
          <p:cNvSpPr/>
          <p:nvPr/>
        </p:nvSpPr>
        <p:spPr bwMode="auto">
          <a:xfrm>
            <a:off x="7503268" y="1219200"/>
            <a:ext cx="3562350" cy="666750"/>
          </a:xfrm>
          <a:prstGeom prst="wedgeRectCallout">
            <a:avLst>
              <a:gd name="adj1" fmla="val -65949"/>
              <a:gd name="adj2" fmla="val -10357"/>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In academic</a:t>
            </a:r>
            <a:r>
              <a:rPr kumimoji="0" lang="en-AU" sz="1400" b="0" i="0" u="none" strike="noStrike" cap="none" normalizeH="0" dirty="0">
                <a:ln>
                  <a:noFill/>
                </a:ln>
                <a:solidFill>
                  <a:schemeClr val="tx1"/>
                </a:solidFill>
                <a:effectLst/>
                <a:latin typeface="Arial" charset="0"/>
                <a:cs typeface="Arial" charset="0"/>
              </a:rPr>
              <a:t> writing, it is common to use only surnames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9" name="Rectangular Callout 8"/>
          <p:cNvSpPr/>
          <p:nvPr/>
        </p:nvSpPr>
        <p:spPr bwMode="auto">
          <a:xfrm>
            <a:off x="7503268" y="2038350"/>
            <a:ext cx="3562350" cy="666750"/>
          </a:xfrm>
          <a:prstGeom prst="wedgeRectCallout">
            <a:avLst>
              <a:gd name="adj1" fmla="val -65949"/>
              <a:gd name="adj2" fmla="val -10357"/>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Writer fails to use appropriate terminology : ‘primary caregiver’; argument is not very clear</a:t>
            </a:r>
          </a:p>
        </p:txBody>
      </p:sp>
      <p:sp>
        <p:nvSpPr>
          <p:cNvPr id="10" name="Rectangular Callout 9"/>
          <p:cNvSpPr/>
          <p:nvPr/>
        </p:nvSpPr>
        <p:spPr bwMode="auto">
          <a:xfrm>
            <a:off x="7503268" y="2857500"/>
            <a:ext cx="3562350" cy="666750"/>
          </a:xfrm>
          <a:prstGeom prst="wedgeRectCallout">
            <a:avLst>
              <a:gd name="adj1" fmla="val -62228"/>
              <a:gd name="adj2" fmla="val -60357"/>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Evidence is very dated.</a:t>
            </a:r>
          </a:p>
        </p:txBody>
      </p:sp>
      <p:sp>
        <p:nvSpPr>
          <p:cNvPr id="11" name="Rectangular Callout 10"/>
          <p:cNvSpPr/>
          <p:nvPr/>
        </p:nvSpPr>
        <p:spPr bwMode="auto">
          <a:xfrm>
            <a:off x="7503268" y="3695699"/>
            <a:ext cx="3562350" cy="1790702"/>
          </a:xfrm>
          <a:prstGeom prst="wedgeRectCallout">
            <a:avLst>
              <a:gd name="adj1" fmla="val -59880"/>
              <a:gd name="adj2" fmla="val -26303"/>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Discussion is very general without relating</a:t>
            </a:r>
            <a:r>
              <a:rPr kumimoji="0" lang="en-AU" sz="1400" b="0" i="0" u="none" strike="noStrike" cap="none" normalizeH="0" dirty="0">
                <a:ln>
                  <a:noFill/>
                </a:ln>
                <a:solidFill>
                  <a:schemeClr val="tx1"/>
                </a:solidFill>
                <a:effectLst/>
                <a:latin typeface="Arial" charset="0"/>
                <a:cs typeface="Arial" charset="0"/>
              </a:rPr>
              <a:t> to the theory (how specific principles of attachment theory explain Anthony, Andrew and Lisa’s behaviours); writer is also not very tentative which is a characteristic of academic writing (no theory is perfect)</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792507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noAutofit/>
          </a:bodyPr>
          <a:lstStyle/>
          <a:p>
            <a:br>
              <a:rPr lang="en-AU" altLang="en-US" dirty="0"/>
            </a:br>
            <a:r>
              <a:rPr lang="en-AU" altLang="en-US" dirty="0"/>
              <a:t>Conclusion : Good example</a:t>
            </a:r>
            <a:br>
              <a:rPr lang="en-AU" altLang="en-US" dirty="0"/>
            </a:br>
            <a:endParaRPr lang="en-AU" altLang="en-US" dirty="0"/>
          </a:p>
        </p:txBody>
      </p:sp>
      <p:sp>
        <p:nvSpPr>
          <p:cNvPr id="3" name="TextBox 2"/>
          <p:cNvSpPr txBox="1"/>
          <p:nvPr/>
        </p:nvSpPr>
        <p:spPr>
          <a:xfrm>
            <a:off x="666749" y="1090307"/>
            <a:ext cx="8798264" cy="4401205"/>
          </a:xfrm>
          <a:prstGeom prst="rect">
            <a:avLst/>
          </a:prstGeom>
          <a:solidFill>
            <a:schemeClr val="accent2">
              <a:lumMod val="20000"/>
              <a:lumOff val="80000"/>
            </a:schemeClr>
          </a:solidFill>
          <a:ln w="28575">
            <a:solidFill>
              <a:schemeClr val="tx1"/>
            </a:solidFill>
          </a:ln>
        </p:spPr>
        <p:txBody>
          <a:bodyPr wrap="square" rtlCol="0">
            <a:spAutoFit/>
          </a:bodyPr>
          <a:lstStyle/>
          <a:p>
            <a:pPr algn="just"/>
            <a:r>
              <a:rPr lang="en-AU" sz="2000" dirty="0">
                <a:latin typeface="Arial" panose="020B0604020202020204" pitchFamily="34" charset="0"/>
                <a:cs typeface="Arial" panose="020B0604020202020204" pitchFamily="34" charset="0"/>
              </a:rPr>
              <a:t>Attachment theory, systems theory, and poststructuralist theory all have their own unique place in the evaluation and treatment of cases such as the Cruise family, as they all focus on different aspects and provide potentially useful insights into the family. Attachment theory’s focus on the relationships between care givers and children, and the impact this has on the thoughts and actions of people, provides a pathway to better understanding the Cruise children’s increasingly turbulent moods and actions, and helps give a clearer understanding of the workings of their parent’s interactions with them. What’s more, it may help determine the true nature of the relationship between children and their uncle – an obvious cause for concern in regard to the children’s wellbeing. On the structural level, critical theory’s focus on the many levels that influence individuals would clearly give a broader understanding of the many factors which indirectly or directly impact the Cruise family…</a:t>
            </a:r>
          </a:p>
        </p:txBody>
      </p:sp>
      <p:sp>
        <p:nvSpPr>
          <p:cNvPr id="4" name="Rectangular Callout 3"/>
          <p:cNvSpPr/>
          <p:nvPr/>
        </p:nvSpPr>
        <p:spPr bwMode="auto">
          <a:xfrm>
            <a:off x="9938223" y="1541900"/>
            <a:ext cx="1428750" cy="879476"/>
          </a:xfrm>
          <a:prstGeom prst="wedgeRectCallout">
            <a:avLst>
              <a:gd name="adj1" fmla="val -78833"/>
              <a:gd name="adj2" fmla="val -25225"/>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Recaps the discussion</a:t>
            </a:r>
          </a:p>
        </p:txBody>
      </p:sp>
      <p:sp>
        <p:nvSpPr>
          <p:cNvPr id="5" name="Rectangular Callout 4"/>
          <p:cNvSpPr/>
          <p:nvPr/>
        </p:nvSpPr>
        <p:spPr bwMode="auto">
          <a:xfrm>
            <a:off x="9938223" y="3594742"/>
            <a:ext cx="1428750" cy="879476"/>
          </a:xfrm>
          <a:prstGeom prst="wedgeRectCallout">
            <a:avLst>
              <a:gd name="adj1" fmla="val -78833"/>
              <a:gd name="adj2" fmla="val -25225"/>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Reiterates main points raised</a:t>
            </a:r>
            <a:r>
              <a:rPr kumimoji="0" lang="en-AU" sz="1400" b="0" i="0" u="none" strike="noStrike" cap="none" normalizeH="0" dirty="0">
                <a:ln>
                  <a:noFill/>
                </a:ln>
                <a:solidFill>
                  <a:schemeClr val="tx1"/>
                </a:solidFill>
                <a:effectLst/>
                <a:latin typeface="Arial" charset="0"/>
                <a:cs typeface="Arial" charset="0"/>
              </a:rPr>
              <a:t> in the body</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19515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Copyright</a:t>
            </a:r>
            <a:endParaRPr lang="en-US" dirty="0"/>
          </a:p>
        </p:txBody>
      </p:sp>
      <p:pic>
        <p:nvPicPr>
          <p:cNvPr id="4" name="Content Placeholder 3"/>
          <p:cNvPicPr>
            <a:picLocks noGrp="1" noChangeAspect="1"/>
          </p:cNvPicPr>
          <p:nvPr>
            <p:ph idx="1"/>
          </p:nvPr>
        </p:nvPicPr>
        <p:blipFill>
          <a:blip r:embed="rId4"/>
          <a:stretch>
            <a:fillRect/>
          </a:stretch>
        </p:blipFill>
        <p:spPr>
          <a:xfrm>
            <a:off x="0" y="0"/>
            <a:ext cx="12192000" cy="6858000"/>
          </a:xfrm>
        </p:spPr>
      </p:pic>
    </p:spTree>
    <p:custDataLst>
      <p:tags r:id="rId1"/>
    </p:custDataLst>
    <p:extLst>
      <p:ext uri="{BB962C8B-B14F-4D97-AF65-F5344CB8AC3E}">
        <p14:creationId xmlns:p14="http://schemas.microsoft.com/office/powerpoint/2010/main" val="322632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a case study?</a:t>
            </a:r>
          </a:p>
        </p:txBody>
      </p:sp>
      <p:sp>
        <p:nvSpPr>
          <p:cNvPr id="4" name="Oval Callout 3"/>
          <p:cNvSpPr/>
          <p:nvPr/>
        </p:nvSpPr>
        <p:spPr>
          <a:xfrm>
            <a:off x="1935805" y="1750979"/>
            <a:ext cx="9270460" cy="4192621"/>
          </a:xfrm>
          <a:prstGeom prst="wedgeEllipseCallout">
            <a:avLst>
              <a:gd name="adj1" fmla="val -56915"/>
              <a:gd name="adj2" fmla="val -61772"/>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dirty="0">
                <a:solidFill>
                  <a:schemeClr val="tx1"/>
                </a:solidFill>
                <a:latin typeface="Arial" panose="020B0604020202020204" pitchFamily="34" charset="0"/>
                <a:cs typeface="Arial" panose="020B0604020202020204" pitchFamily="34" charset="0"/>
              </a:rPr>
              <a:t>A description of a situation that you are likely to encounter in your working life, which you will be required to analyse and respond to. A case study allows you to think about the complexities of real-life situations and use the theories and concepts that you have learnt to provide realistic and practical solutions to address problems. </a:t>
            </a:r>
          </a:p>
          <a:p>
            <a:pPr algn="ctr"/>
            <a:endParaRPr lang="en-AU" dirty="0">
              <a:solidFill>
                <a:schemeClr val="bg1"/>
              </a:solidFill>
            </a:endParaRPr>
          </a:p>
        </p:txBody>
      </p:sp>
    </p:spTree>
    <p:custDataLst>
      <p:tags r:id="rId1"/>
    </p:custDataLst>
    <p:extLst>
      <p:ext uri="{BB962C8B-B14F-4D97-AF65-F5344CB8AC3E}">
        <p14:creationId xmlns:p14="http://schemas.microsoft.com/office/powerpoint/2010/main" val="296958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549612"/>
          </a:xfrm>
        </p:spPr>
        <p:txBody>
          <a:bodyPr>
            <a:noAutofit/>
          </a:bodyPr>
          <a:lstStyle/>
          <a:p>
            <a:r>
              <a:rPr lang="en-AU" dirty="0"/>
              <a:t>Processes involved</a:t>
            </a:r>
          </a:p>
        </p:txBody>
      </p:sp>
      <p:sp>
        <p:nvSpPr>
          <p:cNvPr id="3" name="TextBox 2"/>
          <p:cNvSpPr txBox="1"/>
          <p:nvPr/>
        </p:nvSpPr>
        <p:spPr>
          <a:xfrm>
            <a:off x="773348" y="951031"/>
            <a:ext cx="11031166" cy="4603783"/>
          </a:xfrm>
          <a:prstGeom prst="rect">
            <a:avLst/>
          </a:prstGeom>
          <a:noFill/>
        </p:spPr>
        <p:txBody>
          <a:bodyPr wrap="square" rtlCol="0">
            <a:spAutoFit/>
          </a:bodyPr>
          <a:lstStyle/>
          <a:p>
            <a:endParaRPr lang="en-AU" dirty="0"/>
          </a:p>
        </p:txBody>
      </p:sp>
      <p:sp>
        <p:nvSpPr>
          <p:cNvPr id="5" name="Rounded Rectangle 4"/>
          <p:cNvSpPr/>
          <p:nvPr/>
        </p:nvSpPr>
        <p:spPr>
          <a:xfrm>
            <a:off x="813881" y="2041505"/>
            <a:ext cx="3501958" cy="97276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solidFill>
                  <a:schemeClr val="tx1"/>
                </a:solidFill>
              </a:rPr>
              <a:t>Analyse the case</a:t>
            </a:r>
          </a:p>
        </p:txBody>
      </p:sp>
      <p:sp>
        <p:nvSpPr>
          <p:cNvPr id="6" name="Rectangle 5"/>
          <p:cNvSpPr/>
          <p:nvPr/>
        </p:nvSpPr>
        <p:spPr>
          <a:xfrm>
            <a:off x="547992" y="1185471"/>
            <a:ext cx="1812587" cy="5933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are the facts?</a:t>
            </a:r>
          </a:p>
        </p:txBody>
      </p:sp>
      <p:sp>
        <p:nvSpPr>
          <p:cNvPr id="7" name="Rectangle 6"/>
          <p:cNvSpPr/>
          <p:nvPr/>
        </p:nvSpPr>
        <p:spPr>
          <a:xfrm>
            <a:off x="2564860" y="1185471"/>
            <a:ext cx="1812587" cy="5933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has happened?</a:t>
            </a:r>
          </a:p>
        </p:txBody>
      </p:sp>
      <p:sp>
        <p:nvSpPr>
          <p:cNvPr id="8" name="Rectangle 7"/>
          <p:cNvSpPr/>
          <p:nvPr/>
        </p:nvSpPr>
        <p:spPr>
          <a:xfrm>
            <a:off x="547992" y="3186769"/>
            <a:ext cx="1812587" cy="5933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Who is involved?</a:t>
            </a:r>
          </a:p>
        </p:txBody>
      </p:sp>
      <p:sp>
        <p:nvSpPr>
          <p:cNvPr id="9" name="Rectangle 8"/>
          <p:cNvSpPr/>
          <p:nvPr/>
        </p:nvSpPr>
        <p:spPr>
          <a:xfrm>
            <a:off x="2564860" y="3193254"/>
            <a:ext cx="1812587" cy="59338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What is their role?</a:t>
            </a:r>
          </a:p>
        </p:txBody>
      </p:sp>
      <p:cxnSp>
        <p:nvCxnSpPr>
          <p:cNvPr id="11" name="Straight Arrow Connector 10"/>
          <p:cNvCxnSpPr>
            <a:stCxn id="5" idx="0"/>
          </p:cNvCxnSpPr>
          <p:nvPr/>
        </p:nvCxnSpPr>
        <p:spPr>
          <a:xfrm flipH="1" flipV="1">
            <a:off x="1454285" y="1778859"/>
            <a:ext cx="1110575"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a:endCxn id="7" idx="2"/>
          </p:cNvCxnSpPr>
          <p:nvPr/>
        </p:nvCxnSpPr>
        <p:spPr>
          <a:xfrm flipV="1">
            <a:off x="2564860" y="1778859"/>
            <a:ext cx="906294"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5" name="Straight Connector 14"/>
          <p:cNvCxnSpPr>
            <a:stCxn id="5" idx="2"/>
          </p:cNvCxnSpPr>
          <p:nvPr/>
        </p:nvCxnSpPr>
        <p:spPr>
          <a:xfrm flipH="1">
            <a:off x="1454285" y="3014271"/>
            <a:ext cx="1110575" cy="152079"/>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a:stCxn id="5" idx="2"/>
            <a:endCxn id="9" idx="0"/>
          </p:cNvCxnSpPr>
          <p:nvPr/>
        </p:nvCxnSpPr>
        <p:spPr>
          <a:xfrm>
            <a:off x="2564860" y="3014271"/>
            <a:ext cx="906294" cy="17898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9" name="Rounded Rectangle 18"/>
          <p:cNvSpPr/>
          <p:nvPr/>
        </p:nvSpPr>
        <p:spPr>
          <a:xfrm>
            <a:off x="8187447" y="2041505"/>
            <a:ext cx="3501958" cy="97276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solidFill>
                  <a:schemeClr val="tx1"/>
                </a:solidFill>
              </a:rPr>
              <a:t>Relate theories/concepts</a:t>
            </a:r>
          </a:p>
        </p:txBody>
      </p:sp>
      <p:sp>
        <p:nvSpPr>
          <p:cNvPr id="20" name="Rectangle 19"/>
          <p:cNvSpPr/>
          <p:nvPr/>
        </p:nvSpPr>
        <p:spPr>
          <a:xfrm>
            <a:off x="7921558" y="1185471"/>
            <a:ext cx="1812587" cy="59338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Read about the theories</a:t>
            </a:r>
          </a:p>
        </p:txBody>
      </p:sp>
      <p:sp>
        <p:nvSpPr>
          <p:cNvPr id="21" name="Rectangle 20"/>
          <p:cNvSpPr/>
          <p:nvPr/>
        </p:nvSpPr>
        <p:spPr>
          <a:xfrm>
            <a:off x="9938426" y="1185471"/>
            <a:ext cx="1812587" cy="59338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Identify those that align to case</a:t>
            </a:r>
          </a:p>
        </p:txBody>
      </p:sp>
      <p:sp>
        <p:nvSpPr>
          <p:cNvPr id="22" name="Rectangle 21"/>
          <p:cNvSpPr/>
          <p:nvPr/>
        </p:nvSpPr>
        <p:spPr>
          <a:xfrm>
            <a:off x="7921558" y="3186769"/>
            <a:ext cx="1812587" cy="59338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Apply theory to case</a:t>
            </a:r>
            <a:endParaRPr lang="en-AU" dirty="0">
              <a:solidFill>
                <a:schemeClr val="tx1"/>
              </a:solidFill>
            </a:endParaRPr>
          </a:p>
        </p:txBody>
      </p:sp>
      <p:sp>
        <p:nvSpPr>
          <p:cNvPr id="23" name="Rectangle 22"/>
          <p:cNvSpPr/>
          <p:nvPr/>
        </p:nvSpPr>
        <p:spPr>
          <a:xfrm>
            <a:off x="9938426" y="3193254"/>
            <a:ext cx="1812587" cy="59338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Use theory to explain</a:t>
            </a:r>
          </a:p>
        </p:txBody>
      </p:sp>
      <p:cxnSp>
        <p:nvCxnSpPr>
          <p:cNvPr id="24" name="Straight Arrow Connector 23"/>
          <p:cNvCxnSpPr>
            <a:stCxn id="19" idx="0"/>
          </p:cNvCxnSpPr>
          <p:nvPr/>
        </p:nvCxnSpPr>
        <p:spPr>
          <a:xfrm flipH="1" flipV="1">
            <a:off x="8827851" y="1778859"/>
            <a:ext cx="1110575"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p:cNvCxnSpPr>
            <a:endCxn id="21" idx="2"/>
          </p:cNvCxnSpPr>
          <p:nvPr/>
        </p:nvCxnSpPr>
        <p:spPr>
          <a:xfrm flipV="1">
            <a:off x="9938426" y="1778859"/>
            <a:ext cx="906294"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6" name="Straight Connector 25"/>
          <p:cNvCxnSpPr>
            <a:stCxn id="19" idx="2"/>
          </p:cNvCxnSpPr>
          <p:nvPr/>
        </p:nvCxnSpPr>
        <p:spPr>
          <a:xfrm flipH="1">
            <a:off x="8827851" y="3014271"/>
            <a:ext cx="1110575" cy="152079"/>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a:stCxn id="19" idx="2"/>
            <a:endCxn id="23" idx="0"/>
          </p:cNvCxnSpPr>
          <p:nvPr/>
        </p:nvCxnSpPr>
        <p:spPr>
          <a:xfrm>
            <a:off x="9938426" y="3014271"/>
            <a:ext cx="906294" cy="17898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40" name="Rounded Rectangle 39"/>
          <p:cNvSpPr/>
          <p:nvPr/>
        </p:nvSpPr>
        <p:spPr>
          <a:xfrm>
            <a:off x="4537952" y="4939693"/>
            <a:ext cx="3501958" cy="97276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solidFill>
                  <a:schemeClr val="tx1"/>
                </a:solidFill>
              </a:rPr>
              <a:t>Address problem</a:t>
            </a:r>
          </a:p>
        </p:txBody>
      </p:sp>
      <p:sp>
        <p:nvSpPr>
          <p:cNvPr id="41" name="Rectangle 40"/>
          <p:cNvSpPr/>
          <p:nvPr/>
        </p:nvSpPr>
        <p:spPr>
          <a:xfrm>
            <a:off x="4272063" y="4083659"/>
            <a:ext cx="1812587" cy="5933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Make assessments</a:t>
            </a:r>
          </a:p>
        </p:txBody>
      </p:sp>
      <p:sp>
        <p:nvSpPr>
          <p:cNvPr id="42" name="Rectangle 41"/>
          <p:cNvSpPr/>
          <p:nvPr/>
        </p:nvSpPr>
        <p:spPr>
          <a:xfrm>
            <a:off x="6288931" y="4083659"/>
            <a:ext cx="1812587" cy="5933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Identify solutions</a:t>
            </a:r>
          </a:p>
        </p:txBody>
      </p:sp>
      <p:sp>
        <p:nvSpPr>
          <p:cNvPr id="43" name="Rectangle 42"/>
          <p:cNvSpPr/>
          <p:nvPr/>
        </p:nvSpPr>
        <p:spPr>
          <a:xfrm>
            <a:off x="5382638" y="6125489"/>
            <a:ext cx="1812587" cy="5933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Make recommendation</a:t>
            </a:r>
          </a:p>
        </p:txBody>
      </p:sp>
      <p:cxnSp>
        <p:nvCxnSpPr>
          <p:cNvPr id="45" name="Straight Arrow Connector 44"/>
          <p:cNvCxnSpPr>
            <a:stCxn id="40" idx="0"/>
          </p:cNvCxnSpPr>
          <p:nvPr/>
        </p:nvCxnSpPr>
        <p:spPr>
          <a:xfrm flipH="1" flipV="1">
            <a:off x="5178356" y="4677047"/>
            <a:ext cx="1110575"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46" name="Straight Arrow Connector 45"/>
          <p:cNvCxnSpPr>
            <a:endCxn id="42" idx="2"/>
          </p:cNvCxnSpPr>
          <p:nvPr/>
        </p:nvCxnSpPr>
        <p:spPr>
          <a:xfrm flipV="1">
            <a:off x="6288931" y="4677047"/>
            <a:ext cx="906294" cy="26264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47" name="Straight Connector 46"/>
          <p:cNvCxnSpPr>
            <a:stCxn id="40" idx="2"/>
            <a:endCxn id="43" idx="0"/>
          </p:cNvCxnSpPr>
          <p:nvPr/>
        </p:nvCxnSpPr>
        <p:spPr>
          <a:xfrm>
            <a:off x="6288931" y="5912459"/>
            <a:ext cx="1" cy="213030"/>
          </a:xfrm>
          <a:prstGeom prst="line">
            <a:avLst/>
          </a:prstGeom>
          <a:ln w="28575"/>
        </p:spPr>
        <p:style>
          <a:lnRef idx="1">
            <a:schemeClr val="accent2"/>
          </a:lnRef>
          <a:fillRef idx="0">
            <a:schemeClr val="accent2"/>
          </a:fillRef>
          <a:effectRef idx="0">
            <a:schemeClr val="accent2"/>
          </a:effectRef>
          <a:fontRef idx="minor">
            <a:schemeClr val="tx1"/>
          </a:fontRef>
        </p:style>
      </p:cxnSp>
    </p:spTree>
    <p:custDataLst>
      <p:tags r:id="rId1"/>
    </p:custDataLst>
    <p:extLst>
      <p:ext uri="{BB962C8B-B14F-4D97-AF65-F5344CB8AC3E}">
        <p14:creationId xmlns:p14="http://schemas.microsoft.com/office/powerpoint/2010/main" val="177483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500" fill="hold"/>
                                        <p:tgtEl>
                                          <p:spTgt spid="24"/>
                                        </p:tgtEl>
                                        <p:attrNameLst>
                                          <p:attrName>ppt_x</p:attrName>
                                        </p:attrNameLst>
                                      </p:cBhvr>
                                      <p:tavLst>
                                        <p:tav tm="0">
                                          <p:val>
                                            <p:strVal val="#ppt_x"/>
                                          </p:val>
                                        </p:tav>
                                        <p:tav tm="100000">
                                          <p:val>
                                            <p:strVal val="#ppt_x"/>
                                          </p:val>
                                        </p:tav>
                                      </p:tavLst>
                                    </p:anim>
                                    <p:anim calcmode="lin" valueType="num">
                                      <p:cBhvr additive="base">
                                        <p:cTn id="66" dur="500" fill="hold"/>
                                        <p:tgtEl>
                                          <p:spTgt spid="2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ppt_x"/>
                                          </p:val>
                                        </p:tav>
                                        <p:tav tm="100000">
                                          <p:val>
                                            <p:strVal val="#ppt_x"/>
                                          </p:val>
                                        </p:tav>
                                      </p:tavLst>
                                    </p:anim>
                                    <p:anim calcmode="lin" valueType="num">
                                      <p:cBhvr additive="base">
                                        <p:cTn id="70" dur="500" fill="hold"/>
                                        <p:tgtEl>
                                          <p:spTgt spid="25"/>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0"/>
                                        </p:tgtEl>
                                        <p:attrNameLst>
                                          <p:attrName>style.visibility</p:attrName>
                                        </p:attrNameLst>
                                      </p:cBhvr>
                                      <p:to>
                                        <p:strVal val="visible"/>
                                      </p:to>
                                    </p:set>
                                    <p:anim calcmode="lin" valueType="num">
                                      <p:cBhvr additive="base">
                                        <p:cTn id="83" dur="500" fill="hold"/>
                                        <p:tgtEl>
                                          <p:spTgt spid="40"/>
                                        </p:tgtEl>
                                        <p:attrNameLst>
                                          <p:attrName>ppt_x</p:attrName>
                                        </p:attrNameLst>
                                      </p:cBhvr>
                                      <p:tavLst>
                                        <p:tav tm="0">
                                          <p:val>
                                            <p:strVal val="#ppt_x"/>
                                          </p:val>
                                        </p:tav>
                                        <p:tav tm="100000">
                                          <p:val>
                                            <p:strVal val="#ppt_x"/>
                                          </p:val>
                                        </p:tav>
                                      </p:tavLst>
                                    </p:anim>
                                    <p:anim calcmode="lin" valueType="num">
                                      <p:cBhvr additive="base">
                                        <p:cTn id="84" dur="500" fill="hold"/>
                                        <p:tgtEl>
                                          <p:spTgt spid="4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 calcmode="lin" valueType="num">
                                      <p:cBhvr additive="base">
                                        <p:cTn id="87" dur="500" fill="hold"/>
                                        <p:tgtEl>
                                          <p:spTgt spid="41"/>
                                        </p:tgtEl>
                                        <p:attrNameLst>
                                          <p:attrName>ppt_x</p:attrName>
                                        </p:attrNameLst>
                                      </p:cBhvr>
                                      <p:tavLst>
                                        <p:tav tm="0">
                                          <p:val>
                                            <p:strVal val="#ppt_x"/>
                                          </p:val>
                                        </p:tav>
                                        <p:tav tm="100000">
                                          <p:val>
                                            <p:strVal val="#ppt_x"/>
                                          </p:val>
                                        </p:tav>
                                      </p:tavLst>
                                    </p:anim>
                                    <p:anim calcmode="lin" valueType="num">
                                      <p:cBhvr additive="base">
                                        <p:cTn id="88" dur="500" fill="hold"/>
                                        <p:tgtEl>
                                          <p:spTgt spid="4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fill="hold"/>
                                        <p:tgtEl>
                                          <p:spTgt spid="42"/>
                                        </p:tgtEl>
                                        <p:attrNameLst>
                                          <p:attrName>ppt_x</p:attrName>
                                        </p:attrNameLst>
                                      </p:cBhvr>
                                      <p:tavLst>
                                        <p:tav tm="0">
                                          <p:val>
                                            <p:strVal val="#ppt_x"/>
                                          </p:val>
                                        </p:tav>
                                        <p:tav tm="100000">
                                          <p:val>
                                            <p:strVal val="#ppt_x"/>
                                          </p:val>
                                        </p:tav>
                                      </p:tavLst>
                                    </p:anim>
                                    <p:anim calcmode="lin" valueType="num">
                                      <p:cBhvr additive="base">
                                        <p:cTn id="92" dur="500" fill="hold"/>
                                        <p:tgtEl>
                                          <p:spTgt spid="42"/>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5"/>
                                        </p:tgtEl>
                                        <p:attrNameLst>
                                          <p:attrName>style.visibility</p:attrName>
                                        </p:attrNameLst>
                                      </p:cBhvr>
                                      <p:to>
                                        <p:strVal val="visible"/>
                                      </p:to>
                                    </p:set>
                                    <p:anim calcmode="lin" valueType="num">
                                      <p:cBhvr additive="base">
                                        <p:cTn id="95" dur="500" fill="hold"/>
                                        <p:tgtEl>
                                          <p:spTgt spid="45"/>
                                        </p:tgtEl>
                                        <p:attrNameLst>
                                          <p:attrName>ppt_x</p:attrName>
                                        </p:attrNameLst>
                                      </p:cBhvr>
                                      <p:tavLst>
                                        <p:tav tm="0">
                                          <p:val>
                                            <p:strVal val="#ppt_x"/>
                                          </p:val>
                                        </p:tav>
                                        <p:tav tm="100000">
                                          <p:val>
                                            <p:strVal val="#ppt_x"/>
                                          </p:val>
                                        </p:tav>
                                      </p:tavLst>
                                    </p:anim>
                                    <p:anim calcmode="lin" valueType="num">
                                      <p:cBhvr additive="base">
                                        <p:cTn id="96" dur="500" fill="hold"/>
                                        <p:tgtEl>
                                          <p:spTgt spid="45"/>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additive="base">
                                        <p:cTn id="99" dur="500" fill="hold"/>
                                        <p:tgtEl>
                                          <p:spTgt spid="46"/>
                                        </p:tgtEl>
                                        <p:attrNameLst>
                                          <p:attrName>ppt_x</p:attrName>
                                        </p:attrNameLst>
                                      </p:cBhvr>
                                      <p:tavLst>
                                        <p:tav tm="0">
                                          <p:val>
                                            <p:strVal val="#ppt_x"/>
                                          </p:val>
                                        </p:tav>
                                        <p:tav tm="100000">
                                          <p:val>
                                            <p:strVal val="#ppt_x"/>
                                          </p:val>
                                        </p:tav>
                                      </p:tavLst>
                                    </p:anim>
                                    <p:anim calcmode="lin" valueType="num">
                                      <p:cBhvr additive="base">
                                        <p:cTn id="100" dur="500" fill="hold"/>
                                        <p:tgtEl>
                                          <p:spTgt spid="46"/>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9" grpId="0" animBg="1"/>
      <p:bldP spid="20" grpId="0" animBg="1"/>
      <p:bldP spid="21" grpId="0" animBg="1"/>
      <p:bldP spid="22" grpId="0" animBg="1"/>
      <p:bldP spid="23"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910"/>
            <a:ext cx="10972800" cy="544750"/>
          </a:xfrm>
        </p:spPr>
        <p:txBody>
          <a:bodyPr>
            <a:normAutofit fontScale="90000"/>
          </a:bodyPr>
          <a:lstStyle/>
          <a:p>
            <a:r>
              <a:rPr lang="en-AU" dirty="0"/>
              <a:t>Case Example</a:t>
            </a:r>
          </a:p>
        </p:txBody>
      </p:sp>
      <p:graphicFrame>
        <p:nvGraphicFramePr>
          <p:cNvPr id="5" name="Table 4"/>
          <p:cNvGraphicFramePr>
            <a:graphicFrameLocks noGrp="1"/>
          </p:cNvGraphicFramePr>
          <p:nvPr>
            <p:extLst>
              <p:ext uri="{D42A27DB-BD31-4B8C-83A1-F6EECF244321}">
                <p14:modId xmlns:p14="http://schemas.microsoft.com/office/powerpoint/2010/main" val="1634981723"/>
              </p:ext>
            </p:extLst>
          </p:nvPr>
        </p:nvGraphicFramePr>
        <p:xfrm>
          <a:off x="406533" y="635548"/>
          <a:ext cx="11383390" cy="4089400"/>
        </p:xfrm>
        <a:graphic>
          <a:graphicData uri="http://schemas.openxmlformats.org/drawingml/2006/table">
            <a:tbl>
              <a:tblPr firstRow="1" bandRow="1">
                <a:tableStyleId>{5C22544A-7EE6-4342-B048-85BDC9FD1C3A}</a:tableStyleId>
              </a:tblPr>
              <a:tblGrid>
                <a:gridCol w="2603438">
                  <a:extLst>
                    <a:ext uri="{9D8B030D-6E8A-4147-A177-3AD203B41FA5}">
                      <a16:colId xmlns:a16="http://schemas.microsoft.com/office/drawing/2014/main" val="20000"/>
                    </a:ext>
                  </a:extLst>
                </a:gridCol>
                <a:gridCol w="8779952">
                  <a:extLst>
                    <a:ext uri="{9D8B030D-6E8A-4147-A177-3AD203B41FA5}">
                      <a16:colId xmlns:a16="http://schemas.microsoft.com/office/drawing/2014/main" val="20001"/>
                    </a:ext>
                  </a:extLst>
                </a:gridCol>
              </a:tblGrid>
              <a:tr h="370840">
                <a:tc>
                  <a:txBody>
                    <a:bodyPr/>
                    <a:lstStyle/>
                    <a:p>
                      <a:r>
                        <a:rPr lang="en-AU" sz="1700" dirty="0">
                          <a:solidFill>
                            <a:schemeClr val="tx1"/>
                          </a:solidFill>
                        </a:rPr>
                        <a:t>Jill and Bob</a:t>
                      </a:r>
                    </a:p>
                  </a:txBody>
                  <a:tcPr/>
                </a:tc>
                <a:tc>
                  <a:txBody>
                    <a:bodyPr/>
                    <a:lstStyle/>
                    <a:p>
                      <a:r>
                        <a:rPr lang="en-AU" sz="1700" b="0" dirty="0">
                          <a:solidFill>
                            <a:schemeClr val="tx1"/>
                          </a:solidFill>
                        </a:rPr>
                        <a:t>Live with their 3 children,</a:t>
                      </a:r>
                      <a:r>
                        <a:rPr lang="en-AU" sz="1700" b="0" baseline="0" dirty="0">
                          <a:solidFill>
                            <a:schemeClr val="tx1"/>
                          </a:solidFill>
                        </a:rPr>
                        <a:t> Anthony (15 years), Andrew (13 years), Lisa (8 years)</a:t>
                      </a:r>
                      <a:endParaRPr lang="en-AU" sz="17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700" b="1" dirty="0"/>
                        <a:t>Cruise</a:t>
                      </a:r>
                      <a:r>
                        <a:rPr lang="en-AU" sz="1700" b="1" baseline="0" dirty="0"/>
                        <a:t> family</a:t>
                      </a:r>
                      <a:endParaRPr lang="en-AU" sz="1700" b="1" dirty="0"/>
                    </a:p>
                  </a:txBody>
                  <a:tcPr/>
                </a:tc>
                <a:tc>
                  <a:txBody>
                    <a:bodyPr/>
                    <a:lstStyle/>
                    <a:p>
                      <a:r>
                        <a:rPr lang="en-AU" sz="1700" dirty="0"/>
                        <a:t>Live in public housing rental property in low</a:t>
                      </a:r>
                      <a:r>
                        <a:rPr lang="en-AU" sz="1700" baseline="0" dirty="0"/>
                        <a:t> socio-economic suburb in a major city</a:t>
                      </a:r>
                      <a:endParaRPr lang="en-AU" sz="1700" dirty="0"/>
                    </a:p>
                  </a:txBody>
                  <a:tcPr/>
                </a:tc>
                <a:extLst>
                  <a:ext uri="{0D108BD9-81ED-4DB2-BD59-A6C34878D82A}">
                    <a16:rowId xmlns:a16="http://schemas.microsoft.com/office/drawing/2014/main" val="10001"/>
                  </a:ext>
                </a:extLst>
              </a:tr>
              <a:tr h="370840">
                <a:tc>
                  <a:txBody>
                    <a:bodyPr/>
                    <a:lstStyle/>
                    <a:p>
                      <a:r>
                        <a:rPr lang="en-AU" sz="1700" b="1" dirty="0"/>
                        <a:t>Jill</a:t>
                      </a:r>
                    </a:p>
                  </a:txBody>
                  <a:tcPr/>
                </a:tc>
                <a:tc>
                  <a:txBody>
                    <a:bodyPr/>
                    <a:lstStyle/>
                    <a:p>
                      <a:r>
                        <a:rPr lang="en-AU" sz="1700" dirty="0"/>
                        <a:t>Disability pension for anxiety and panic attacks</a:t>
                      </a:r>
                    </a:p>
                  </a:txBody>
                  <a:tcPr/>
                </a:tc>
                <a:extLst>
                  <a:ext uri="{0D108BD9-81ED-4DB2-BD59-A6C34878D82A}">
                    <a16:rowId xmlns:a16="http://schemas.microsoft.com/office/drawing/2014/main" val="10002"/>
                  </a:ext>
                </a:extLst>
              </a:tr>
              <a:tr h="370840">
                <a:tc>
                  <a:txBody>
                    <a:bodyPr/>
                    <a:lstStyle/>
                    <a:p>
                      <a:r>
                        <a:rPr lang="en-AU" sz="1700" b="1" dirty="0"/>
                        <a:t>Bob</a:t>
                      </a:r>
                    </a:p>
                  </a:txBody>
                  <a:tcPr/>
                </a:tc>
                <a:tc>
                  <a:txBody>
                    <a:bodyPr/>
                    <a:lstStyle/>
                    <a:p>
                      <a:pPr marL="285750" indent="-285750">
                        <a:buFont typeface="Arial" panose="020B0604020202020204" pitchFamily="34" charset="0"/>
                        <a:buChar char="•"/>
                      </a:pPr>
                      <a:r>
                        <a:rPr lang="en-AU" sz="1700" dirty="0"/>
                        <a:t>Receives carer’s pension to support Jill.</a:t>
                      </a:r>
                    </a:p>
                    <a:p>
                      <a:pPr marL="285750" indent="-285750">
                        <a:buFont typeface="Arial" panose="020B0604020202020204" pitchFamily="34" charset="0"/>
                        <a:buChar char="•"/>
                      </a:pPr>
                      <a:r>
                        <a:rPr lang="en-AU" sz="1700" dirty="0"/>
                        <a:t>Does ‘cash</a:t>
                      </a:r>
                      <a:r>
                        <a:rPr lang="en-AU" sz="1700" baseline="0" dirty="0"/>
                        <a:t> in hand’ plumbing jobs</a:t>
                      </a:r>
                    </a:p>
                    <a:p>
                      <a:pPr marL="285750" indent="-285750">
                        <a:buFont typeface="Arial" panose="020B0604020202020204" pitchFamily="34" charset="0"/>
                        <a:buChar char="•"/>
                      </a:pPr>
                      <a:r>
                        <a:rPr lang="en-AU" sz="1700" baseline="0" dirty="0"/>
                        <a:t>Is unemployed</a:t>
                      </a:r>
                      <a:endParaRPr lang="en-AU" sz="1700" dirty="0"/>
                    </a:p>
                  </a:txBody>
                  <a:tcPr/>
                </a:tc>
                <a:extLst>
                  <a:ext uri="{0D108BD9-81ED-4DB2-BD59-A6C34878D82A}">
                    <a16:rowId xmlns:a16="http://schemas.microsoft.com/office/drawing/2014/main" val="10003"/>
                  </a:ext>
                </a:extLst>
              </a:tr>
              <a:tr h="370840">
                <a:tc>
                  <a:txBody>
                    <a:bodyPr/>
                    <a:lstStyle/>
                    <a:p>
                      <a:br>
                        <a:rPr lang="en-AU" sz="1700" b="1" dirty="0"/>
                      </a:br>
                      <a:r>
                        <a:rPr lang="en-AU" sz="1700" b="1" dirty="0"/>
                        <a:t>Anthony</a:t>
                      </a:r>
                    </a:p>
                  </a:txBody>
                  <a:tcPr/>
                </a:tc>
                <a:tc>
                  <a:txBody>
                    <a:bodyPr/>
                    <a:lstStyle/>
                    <a:p>
                      <a:pPr marL="285750" indent="-285750">
                        <a:buFont typeface="Arial" panose="020B0604020202020204" pitchFamily="34" charset="0"/>
                        <a:buChar char="•"/>
                      </a:pPr>
                      <a:r>
                        <a:rPr lang="en-AU" sz="1700" dirty="0"/>
                        <a:t>Involved in vandalism &amp; received community service</a:t>
                      </a:r>
                    </a:p>
                    <a:p>
                      <a:pPr marL="285750" indent="-285750">
                        <a:buFont typeface="Arial" panose="020B0604020202020204" pitchFamily="34" charset="0"/>
                        <a:buChar char="•"/>
                      </a:pPr>
                      <a:r>
                        <a:rPr lang="en-AU" sz="1700" dirty="0"/>
                        <a:t>Not attending his community</a:t>
                      </a:r>
                      <a:r>
                        <a:rPr lang="en-AU" sz="1700" baseline="0" dirty="0"/>
                        <a:t> service regularly</a:t>
                      </a:r>
                    </a:p>
                    <a:p>
                      <a:pPr marL="285750" indent="-285750">
                        <a:buFont typeface="Arial" panose="020B0604020202020204" pitchFamily="34" charset="0"/>
                        <a:buChar char="•"/>
                      </a:pPr>
                      <a:r>
                        <a:rPr lang="en-AU" sz="1700" baseline="0" dirty="0"/>
                        <a:t>Not attending school either</a:t>
                      </a:r>
                      <a:endParaRPr lang="en-AU" sz="1700" dirty="0"/>
                    </a:p>
                  </a:txBody>
                  <a:tcPr/>
                </a:tc>
                <a:extLst>
                  <a:ext uri="{0D108BD9-81ED-4DB2-BD59-A6C34878D82A}">
                    <a16:rowId xmlns:a16="http://schemas.microsoft.com/office/drawing/2014/main" val="10004"/>
                  </a:ext>
                </a:extLst>
              </a:tr>
              <a:tr h="370840">
                <a:tc>
                  <a:txBody>
                    <a:bodyPr/>
                    <a:lstStyle/>
                    <a:p>
                      <a:r>
                        <a:rPr lang="en-AU" sz="1700" b="1" dirty="0"/>
                        <a:t>Andrew</a:t>
                      </a:r>
                    </a:p>
                  </a:txBody>
                  <a:tcPr/>
                </a:tc>
                <a:tc>
                  <a:txBody>
                    <a:bodyPr/>
                    <a:lstStyle/>
                    <a:p>
                      <a:pPr marL="285750" indent="-285750">
                        <a:buFont typeface="Arial" panose="020B0604020202020204" pitchFamily="34" charset="0"/>
                        <a:buChar char="•"/>
                      </a:pPr>
                      <a:r>
                        <a:rPr lang="en-AU" sz="1700" dirty="0"/>
                        <a:t>Follows Anthony’s footsteps</a:t>
                      </a:r>
                    </a:p>
                    <a:p>
                      <a:pPr marL="285750" indent="-285750">
                        <a:buFont typeface="Arial" panose="020B0604020202020204" pitchFamily="34" charset="0"/>
                        <a:buChar char="•"/>
                      </a:pPr>
                      <a:r>
                        <a:rPr lang="en-AU" sz="1700" dirty="0"/>
                        <a:t>Idolises Anthony</a:t>
                      </a:r>
                    </a:p>
                    <a:p>
                      <a:pPr marL="285750" indent="-285750">
                        <a:buFont typeface="Arial" panose="020B0604020202020204" pitchFamily="34" charset="0"/>
                        <a:buChar char="•"/>
                      </a:pPr>
                      <a:r>
                        <a:rPr lang="en-AU" sz="1700" dirty="0"/>
                        <a:t>Has not attended school either</a:t>
                      </a:r>
                    </a:p>
                  </a:txBody>
                  <a:tcPr/>
                </a:tc>
                <a:extLst>
                  <a:ext uri="{0D108BD9-81ED-4DB2-BD59-A6C34878D82A}">
                    <a16:rowId xmlns:a16="http://schemas.microsoft.com/office/drawing/2014/main" val="10005"/>
                  </a:ext>
                </a:extLst>
              </a:tr>
              <a:tr h="370840">
                <a:tc>
                  <a:txBody>
                    <a:bodyPr/>
                    <a:lstStyle/>
                    <a:p>
                      <a:r>
                        <a:rPr lang="en-AU" sz="1700" b="1" dirty="0"/>
                        <a:t>Anthony</a:t>
                      </a:r>
                      <a:r>
                        <a:rPr lang="en-AU" sz="1700" b="1" baseline="0" dirty="0"/>
                        <a:t> &amp; Andrew</a:t>
                      </a:r>
                      <a:endParaRPr lang="en-AU" sz="1700" b="1" dirty="0"/>
                    </a:p>
                  </a:txBody>
                  <a:tcPr/>
                </a:tc>
                <a:tc>
                  <a:txBody>
                    <a:bodyPr/>
                    <a:lstStyle/>
                    <a:p>
                      <a:pPr marL="285750" indent="-285750">
                        <a:buFont typeface="Arial" panose="020B0604020202020204" pitchFamily="34" charset="0"/>
                        <a:buChar char="•"/>
                      </a:pPr>
                      <a:r>
                        <a:rPr lang="en-AU" sz="1700" dirty="0"/>
                        <a:t>Verbally abusive to Jill &amp;</a:t>
                      </a:r>
                      <a:r>
                        <a:rPr lang="en-AU" sz="1700" baseline="0" dirty="0"/>
                        <a:t> Bob</a:t>
                      </a:r>
                      <a:endParaRPr lang="en-AU" sz="1700" dirty="0"/>
                    </a:p>
                  </a:txBody>
                  <a:tcP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40370857"/>
              </p:ext>
            </p:extLst>
          </p:nvPr>
        </p:nvGraphicFramePr>
        <p:xfrm>
          <a:off x="404305" y="4715221"/>
          <a:ext cx="11383390" cy="1800814"/>
        </p:xfrm>
        <a:graphic>
          <a:graphicData uri="http://schemas.openxmlformats.org/drawingml/2006/table">
            <a:tbl>
              <a:tblPr firstRow="1" bandRow="1">
                <a:tableStyleId>{5C22544A-7EE6-4342-B048-85BDC9FD1C3A}</a:tableStyleId>
              </a:tblPr>
              <a:tblGrid>
                <a:gridCol w="2581268">
                  <a:extLst>
                    <a:ext uri="{9D8B030D-6E8A-4147-A177-3AD203B41FA5}">
                      <a16:colId xmlns:a16="http://schemas.microsoft.com/office/drawing/2014/main" val="20000"/>
                    </a:ext>
                  </a:extLst>
                </a:gridCol>
                <a:gridCol w="8802122">
                  <a:extLst>
                    <a:ext uri="{9D8B030D-6E8A-4147-A177-3AD203B41FA5}">
                      <a16:colId xmlns:a16="http://schemas.microsoft.com/office/drawing/2014/main" val="20001"/>
                    </a:ext>
                  </a:extLst>
                </a:gridCol>
              </a:tblGrid>
              <a:tr h="932134">
                <a:tc>
                  <a:txBody>
                    <a:bodyPr/>
                    <a:lstStyle/>
                    <a:p>
                      <a:r>
                        <a:rPr lang="en-AU" sz="1700" dirty="0">
                          <a:solidFill>
                            <a:schemeClr val="tx1"/>
                          </a:solidFill>
                        </a:rPr>
                        <a:t>Lisa</a:t>
                      </a:r>
                    </a:p>
                  </a:txBody>
                  <a:tcPr/>
                </a:tc>
                <a:tc>
                  <a:txBody>
                    <a:bodyPr/>
                    <a:lstStyle/>
                    <a:p>
                      <a:pPr marL="285750" indent="-285750">
                        <a:buFont typeface="Arial" panose="020B0604020202020204" pitchFamily="34" charset="0"/>
                        <a:buChar char="•"/>
                      </a:pPr>
                      <a:r>
                        <a:rPr lang="en-AU" sz="1700" b="0" dirty="0">
                          <a:solidFill>
                            <a:schemeClr val="tx1"/>
                          </a:solidFill>
                        </a:rPr>
                        <a:t>Very demanding</a:t>
                      </a:r>
                    </a:p>
                    <a:p>
                      <a:pPr marL="285750" indent="-285750">
                        <a:buFont typeface="Arial" panose="020B0604020202020204" pitchFamily="34" charset="0"/>
                        <a:buChar char="•"/>
                      </a:pPr>
                      <a:r>
                        <a:rPr lang="en-AU" sz="1700" b="0" dirty="0">
                          <a:solidFill>
                            <a:schemeClr val="tx1"/>
                          </a:solidFill>
                        </a:rPr>
                        <a:t>Yells, cries a lot and is always</a:t>
                      </a:r>
                      <a:r>
                        <a:rPr lang="en-AU" sz="1700" b="0" baseline="0" dirty="0">
                          <a:solidFill>
                            <a:schemeClr val="tx1"/>
                          </a:solidFill>
                        </a:rPr>
                        <a:t> seeking their attention</a:t>
                      </a:r>
                    </a:p>
                    <a:p>
                      <a:pPr marL="285750" indent="-285750">
                        <a:buFont typeface="Arial" panose="020B0604020202020204" pitchFamily="34" charset="0"/>
                        <a:buChar char="•"/>
                      </a:pPr>
                      <a:r>
                        <a:rPr lang="en-AU" sz="1700" b="0" baseline="0" dirty="0">
                          <a:solidFill>
                            <a:schemeClr val="tx1"/>
                          </a:solidFill>
                        </a:rPr>
                        <a:t>Jill and Bob feel guilty about this</a:t>
                      </a:r>
                      <a:endParaRPr lang="en-AU" sz="1700"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sz="1700" b="1" dirty="0"/>
                        <a:t>Bob</a:t>
                      </a:r>
                    </a:p>
                  </a:txBody>
                  <a:tcPr/>
                </a:tc>
                <a:tc>
                  <a:txBody>
                    <a:bodyPr/>
                    <a:lstStyle/>
                    <a:p>
                      <a:pPr marL="285750" indent="-285750">
                        <a:buFont typeface="Arial" panose="020B0604020202020204" pitchFamily="34" charset="0"/>
                        <a:buChar char="•"/>
                      </a:pPr>
                      <a:r>
                        <a:rPr lang="en-AU" sz="1700" dirty="0"/>
                        <a:t>Indicated that he can’t get ‘too well’ or money</a:t>
                      </a:r>
                      <a:r>
                        <a:rPr lang="en-AU" sz="1700" baseline="0" dirty="0"/>
                        <a:t> will be taken from them</a:t>
                      </a:r>
                    </a:p>
                    <a:p>
                      <a:pPr marL="285750" indent="-285750">
                        <a:buFont typeface="Arial" panose="020B0604020202020204" pitchFamily="34" charset="0"/>
                        <a:buChar char="•"/>
                      </a:pPr>
                      <a:r>
                        <a:rPr lang="en-AU" sz="1700" baseline="0" dirty="0"/>
                        <a:t>Anthony raised an issue about his brother ‘Uncle John’ who spends time with the boys alone</a:t>
                      </a:r>
                    </a:p>
                    <a:p>
                      <a:pPr marL="285750" indent="-285750">
                        <a:buFont typeface="Arial" panose="020B0604020202020204" pitchFamily="34" charset="0"/>
                        <a:buChar char="•"/>
                      </a:pPr>
                      <a:r>
                        <a:rPr lang="en-AU" sz="1700" baseline="0" dirty="0"/>
                        <a:t>Doesn’t know how to talk to Anthony about this</a:t>
                      </a:r>
                      <a:endParaRPr lang="en-AU" sz="1700" dirty="0"/>
                    </a:p>
                  </a:txBody>
                  <a:tcPr/>
                </a:tc>
                <a:extLst>
                  <a:ext uri="{0D108BD9-81ED-4DB2-BD59-A6C34878D82A}">
                    <a16:rowId xmlns:a16="http://schemas.microsoft.com/office/drawing/2014/main" val="10001"/>
                  </a:ext>
                </a:extLst>
              </a:tr>
            </a:tbl>
          </a:graphicData>
        </a:graphic>
      </p:graphicFrame>
    </p:spTree>
    <p:custDataLst>
      <p:tags r:id="rId1"/>
    </p:custDataLst>
    <p:extLst>
      <p:ext uri="{BB962C8B-B14F-4D97-AF65-F5344CB8AC3E}">
        <p14:creationId xmlns:p14="http://schemas.microsoft.com/office/powerpoint/2010/main" val="311558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lstStyle/>
          <a:p>
            <a:r>
              <a:rPr lang="en-AU" dirty="0"/>
              <a:t>The task</a:t>
            </a:r>
          </a:p>
        </p:txBody>
      </p:sp>
      <p:sp>
        <p:nvSpPr>
          <p:cNvPr id="3" name="Rounded Rectangle 2"/>
          <p:cNvSpPr/>
          <p:nvPr/>
        </p:nvSpPr>
        <p:spPr>
          <a:xfrm>
            <a:off x="1284051" y="1449421"/>
            <a:ext cx="10087583" cy="38910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AU" sz="2000" dirty="0">
                <a:solidFill>
                  <a:schemeClr val="tx1"/>
                </a:solidFill>
                <a:latin typeface="Arial" panose="020B0604020202020204" pitchFamily="34" charset="0"/>
                <a:cs typeface="Arial" panose="020B0604020202020204" pitchFamily="34" charset="0"/>
              </a:rPr>
              <a:t>Identify at least 2 developmental theories and discuss what (physical, social and cognitive) developmental issues have contributed to the life situation of the character in your chosen case study? You need to provide reasons why your selected these theories.</a:t>
            </a:r>
          </a:p>
          <a:p>
            <a:pPr marL="342900" indent="-342900">
              <a:buFont typeface="+mj-lt"/>
              <a:buAutoNum type="arabicPeriod"/>
            </a:pPr>
            <a:endParaRPr lang="en-AU" sz="20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AU" sz="2000" dirty="0">
                <a:solidFill>
                  <a:schemeClr val="tx1"/>
                </a:solidFill>
                <a:latin typeface="Arial" panose="020B0604020202020204" pitchFamily="34" charset="0"/>
                <a:cs typeface="Arial" panose="020B0604020202020204" pitchFamily="34" charset="0"/>
              </a:rPr>
              <a:t>What stress symptoms (Physical, Psychological, Behavioural) can you identify for your chosen character?</a:t>
            </a:r>
          </a:p>
          <a:p>
            <a:pPr marL="342900" indent="-342900">
              <a:buFont typeface="+mj-lt"/>
              <a:buAutoNum type="arabicPeriod"/>
            </a:pPr>
            <a:endParaRPr lang="en-AU" sz="20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AU" sz="2000" dirty="0">
                <a:solidFill>
                  <a:schemeClr val="tx1"/>
                </a:solidFill>
                <a:latin typeface="Arial" panose="020B0604020202020204" pitchFamily="34" charset="0"/>
                <a:cs typeface="Arial" panose="020B0604020202020204" pitchFamily="34" charset="0"/>
              </a:rPr>
              <a:t>What strategies/techniques would you suggest to your client for managing and improving their stressful life situation? Explain why you have recommended these strategies.</a:t>
            </a:r>
          </a:p>
        </p:txBody>
      </p:sp>
    </p:spTree>
    <p:custDataLst>
      <p:tags r:id="rId1"/>
    </p:custDataLst>
    <p:extLst>
      <p:ext uri="{BB962C8B-B14F-4D97-AF65-F5344CB8AC3E}">
        <p14:creationId xmlns:p14="http://schemas.microsoft.com/office/powerpoint/2010/main" val="119034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lstStyle/>
          <a:p>
            <a:r>
              <a:rPr lang="en-AU" dirty="0"/>
              <a:t>Associated Processes</a:t>
            </a:r>
          </a:p>
        </p:txBody>
      </p:sp>
      <p:sp>
        <p:nvSpPr>
          <p:cNvPr id="4" name="Rounded Rectangle 3"/>
          <p:cNvSpPr/>
          <p:nvPr/>
        </p:nvSpPr>
        <p:spPr>
          <a:xfrm>
            <a:off x="700391" y="1021405"/>
            <a:ext cx="10554510" cy="5836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20000"/>
              </a:spcBef>
              <a:spcAft>
                <a:spcPct val="0"/>
              </a:spcAft>
              <a:defRPr/>
            </a:pPr>
            <a:r>
              <a:rPr lang="en-AU" altLang="en-US" dirty="0">
                <a:solidFill>
                  <a:sysClr val="windowText" lastClr="000000"/>
                </a:solidFill>
                <a:latin typeface="Arial" panose="020B0604020202020204" pitchFamily="34" charset="0"/>
                <a:cs typeface="Arial" panose="020B0604020202020204" pitchFamily="34" charset="0"/>
              </a:rPr>
              <a:t>Read and understand the case</a:t>
            </a:r>
          </a:p>
        </p:txBody>
      </p:sp>
      <p:sp>
        <p:nvSpPr>
          <p:cNvPr id="5" name="Rounded Rectangle 4"/>
          <p:cNvSpPr/>
          <p:nvPr/>
        </p:nvSpPr>
        <p:spPr>
          <a:xfrm>
            <a:off x="700391" y="1974717"/>
            <a:ext cx="10554510" cy="5836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20000"/>
              </a:spcBef>
              <a:spcAft>
                <a:spcPct val="0"/>
              </a:spcAft>
              <a:defRPr/>
            </a:pPr>
            <a:r>
              <a:rPr lang="en-AU" altLang="en-US" dirty="0">
                <a:solidFill>
                  <a:sysClr val="windowText" lastClr="000000"/>
                </a:solidFill>
                <a:latin typeface="Arial" panose="020B0604020202020204" pitchFamily="34" charset="0"/>
                <a:cs typeface="Arial" panose="020B0604020202020204" pitchFamily="34" charset="0"/>
              </a:rPr>
              <a:t>Read about developmental theories</a:t>
            </a:r>
          </a:p>
        </p:txBody>
      </p:sp>
      <p:sp>
        <p:nvSpPr>
          <p:cNvPr id="6" name="Rounded Rectangle 5"/>
          <p:cNvSpPr/>
          <p:nvPr/>
        </p:nvSpPr>
        <p:spPr>
          <a:xfrm>
            <a:off x="700391" y="2928028"/>
            <a:ext cx="10554510" cy="78793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20000"/>
              </a:spcBef>
              <a:spcAft>
                <a:spcPct val="0"/>
              </a:spcAft>
              <a:defRPr/>
            </a:pPr>
            <a:r>
              <a:rPr lang="en-AU" altLang="en-US" dirty="0">
                <a:solidFill>
                  <a:sysClr val="windowText" lastClr="000000"/>
                </a:solidFill>
                <a:latin typeface="Arial" panose="020B0604020202020204" pitchFamily="34" charset="0"/>
                <a:cs typeface="Arial" panose="020B0604020202020204" pitchFamily="34" charset="0"/>
              </a:rPr>
              <a:t>Select two developmental theories to discuss what developmental issues have contributed to the life situation of the character in your chosen case study. Justify why you selected these theories</a:t>
            </a:r>
          </a:p>
        </p:txBody>
      </p:sp>
      <p:sp>
        <p:nvSpPr>
          <p:cNvPr id="7" name="Rounded Rectangle 6"/>
          <p:cNvSpPr/>
          <p:nvPr/>
        </p:nvSpPr>
        <p:spPr>
          <a:xfrm>
            <a:off x="700391" y="3957538"/>
            <a:ext cx="10554510" cy="58366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AU" altLang="en-US" dirty="0">
                <a:solidFill>
                  <a:sysClr val="windowText" lastClr="000000"/>
                </a:solidFill>
                <a:latin typeface="Arial" panose="020B0604020202020204" pitchFamily="34" charset="0"/>
                <a:cs typeface="Arial" panose="020B0604020202020204" pitchFamily="34" charset="0"/>
              </a:rPr>
              <a:t>Describe the main principles for each of the theories you selected</a:t>
            </a:r>
          </a:p>
        </p:txBody>
      </p:sp>
      <p:sp>
        <p:nvSpPr>
          <p:cNvPr id="8" name="Rounded Rectangle 7"/>
          <p:cNvSpPr/>
          <p:nvPr/>
        </p:nvSpPr>
        <p:spPr>
          <a:xfrm>
            <a:off x="700391" y="4987047"/>
            <a:ext cx="10554510" cy="58366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AU" altLang="en-US" dirty="0">
                <a:solidFill>
                  <a:sysClr val="windowText" lastClr="000000"/>
                </a:solidFill>
                <a:latin typeface="Arial" panose="020B0604020202020204" pitchFamily="34" charset="0"/>
                <a:cs typeface="Arial" panose="020B0604020202020204" pitchFamily="34" charset="0"/>
              </a:rPr>
              <a:t>Apply principles from each of the theories to the case study to inform your interpretations or practice</a:t>
            </a:r>
          </a:p>
        </p:txBody>
      </p:sp>
    </p:spTree>
    <p:custDataLst>
      <p:tags r:id="rId1"/>
    </p:custDataLst>
    <p:extLst>
      <p:ext uri="{BB962C8B-B14F-4D97-AF65-F5344CB8AC3E}">
        <p14:creationId xmlns:p14="http://schemas.microsoft.com/office/powerpoint/2010/main" val="427900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lstStyle/>
          <a:p>
            <a:pPr algn="l"/>
            <a:r>
              <a:rPr lang="en-AU" dirty="0"/>
              <a:t>Structure of answer</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78" y="1023233"/>
            <a:ext cx="2586600" cy="492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8"/>
          <p:cNvSpPr txBox="1">
            <a:spLocks noChangeArrowheads="1"/>
          </p:cNvSpPr>
          <p:nvPr/>
        </p:nvSpPr>
        <p:spPr bwMode="auto">
          <a:xfrm>
            <a:off x="2870265" y="1023233"/>
            <a:ext cx="4017168" cy="5109091"/>
          </a:xfrm>
          <a:prstGeom prst="rect">
            <a:avLst/>
          </a:prstGeom>
          <a:noFill/>
          <a:ln w="19050">
            <a:solidFill>
              <a:schemeClr val="tx1"/>
            </a:solidFill>
            <a:miter lim="800000"/>
            <a:headEnd/>
            <a:tailEnd/>
          </a:ln>
        </p:spPr>
        <p:txBody>
          <a:bodyPr wrap="square">
            <a:spAutoFit/>
          </a:bodyPr>
          <a:lstStyle/>
          <a:p>
            <a:pPr eaLnBrk="1" hangingPunct="1">
              <a:defRPr/>
            </a:pPr>
            <a:r>
              <a:rPr lang="en-AU" sz="1800" dirty="0">
                <a:solidFill>
                  <a:srgbClr val="C00000"/>
                </a:solidFill>
                <a:latin typeface="Arial" panose="020B0604020202020204" pitchFamily="34" charset="0"/>
                <a:cs typeface="Arial" panose="020B0604020202020204" pitchFamily="34" charset="0"/>
              </a:rPr>
              <a:t>Introduction (10%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Introduce the topic (general statement)</a:t>
            </a:r>
          </a:p>
          <a:p>
            <a:pPr lvl="1" eaLnBrk="1" hangingPunct="1">
              <a:defRPr/>
            </a:pPr>
            <a:r>
              <a:rPr lang="en-AU" sz="1600" dirty="0">
                <a:solidFill>
                  <a:prstClr val="black"/>
                </a:solidFill>
                <a:latin typeface="Arial" panose="020B0604020202020204" pitchFamily="34" charset="0"/>
                <a:cs typeface="Arial" panose="020B0604020202020204" pitchFamily="34" charset="0"/>
              </a:rPr>
              <a:t>Identify key issues/problems</a:t>
            </a:r>
          </a:p>
          <a:p>
            <a:pPr lvl="1" eaLnBrk="1" hangingPunct="1">
              <a:defRPr/>
            </a:pPr>
            <a:r>
              <a:rPr lang="en-AU" sz="1600" dirty="0">
                <a:solidFill>
                  <a:prstClr val="black"/>
                </a:solidFill>
                <a:latin typeface="Arial" panose="020B0604020202020204" pitchFamily="34" charset="0"/>
                <a:cs typeface="Arial" panose="020B0604020202020204" pitchFamily="34" charset="0"/>
              </a:rPr>
              <a:t>State your thesis statement (your proposition)</a:t>
            </a:r>
          </a:p>
          <a:p>
            <a:pPr lvl="1" eaLnBrk="1" hangingPunct="1">
              <a:defRPr/>
            </a:pPr>
            <a:r>
              <a:rPr lang="en-AU" sz="1600" dirty="0">
                <a:solidFill>
                  <a:prstClr val="black"/>
                </a:solidFill>
                <a:latin typeface="Arial" panose="020B0604020202020204" pitchFamily="34" charset="0"/>
                <a:cs typeface="Arial" panose="020B0604020202020204" pitchFamily="34" charset="0"/>
              </a:rPr>
              <a:t>Identify aims (What is the purpose of the paper)</a:t>
            </a:r>
          </a:p>
          <a:p>
            <a:pPr lvl="1" eaLnBrk="1" hangingPunct="1">
              <a:defRPr/>
            </a:pPr>
            <a:r>
              <a:rPr lang="en-AU" sz="1600" dirty="0">
                <a:solidFill>
                  <a:prstClr val="black"/>
                </a:solidFill>
                <a:latin typeface="Arial" panose="020B0604020202020204" pitchFamily="34" charset="0"/>
                <a:cs typeface="Arial" panose="020B0604020202020204" pitchFamily="34" charset="0"/>
              </a:rPr>
              <a:t>Provide the scope (How is the discussion organised)</a:t>
            </a:r>
          </a:p>
          <a:p>
            <a:pPr eaLnBrk="1" hangingPunct="1">
              <a:defRPr/>
            </a:pPr>
            <a:r>
              <a:rPr lang="en-AU" sz="1800" dirty="0">
                <a:solidFill>
                  <a:srgbClr val="C00000"/>
                </a:solidFill>
                <a:latin typeface="Arial" panose="020B0604020202020204" pitchFamily="34" charset="0"/>
                <a:cs typeface="Arial" panose="020B0604020202020204" pitchFamily="34" charset="0"/>
              </a:rPr>
              <a:t>Body (80%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Topic sentence (introduce key point)</a:t>
            </a:r>
          </a:p>
          <a:p>
            <a:pPr lvl="1" eaLnBrk="1" hangingPunct="1">
              <a:defRPr/>
            </a:pPr>
            <a:r>
              <a:rPr lang="en-AU" sz="1600" dirty="0">
                <a:solidFill>
                  <a:prstClr val="black"/>
                </a:solidFill>
                <a:latin typeface="Arial" panose="020B0604020202020204" pitchFamily="34" charset="0"/>
                <a:cs typeface="Arial" panose="020B0604020202020204" pitchFamily="34" charset="0"/>
              </a:rPr>
              <a:t>Expand point with supporting statements (evidence &amp; justification)</a:t>
            </a:r>
          </a:p>
          <a:p>
            <a:pPr lvl="1" eaLnBrk="1" hangingPunct="1">
              <a:defRPr/>
            </a:pPr>
            <a:r>
              <a:rPr lang="en-AU" sz="1600" dirty="0">
                <a:solidFill>
                  <a:prstClr val="black"/>
                </a:solidFill>
                <a:latin typeface="Arial" panose="020B0604020202020204" pitchFamily="34" charset="0"/>
                <a:cs typeface="Arial" panose="020B0604020202020204" pitchFamily="34" charset="0"/>
              </a:rPr>
              <a:t>Provide example (if appropriate)</a:t>
            </a:r>
          </a:p>
          <a:p>
            <a:pPr eaLnBrk="1" hangingPunct="1">
              <a:defRPr/>
            </a:pPr>
            <a:r>
              <a:rPr lang="en-AU" sz="1800" dirty="0">
                <a:solidFill>
                  <a:srgbClr val="C00000"/>
                </a:solidFill>
                <a:latin typeface="Arial" panose="020B0604020202020204" pitchFamily="34" charset="0"/>
                <a:cs typeface="Arial" panose="020B0604020202020204" pitchFamily="34" charset="0"/>
              </a:rPr>
              <a:t>Conclusion (10% of word count)</a:t>
            </a:r>
          </a:p>
          <a:p>
            <a:pPr lvl="1" eaLnBrk="1" hangingPunct="1">
              <a:defRPr/>
            </a:pPr>
            <a:r>
              <a:rPr lang="en-AU" sz="1600" dirty="0">
                <a:solidFill>
                  <a:prstClr val="black"/>
                </a:solidFill>
                <a:latin typeface="Arial" panose="020B0604020202020204" pitchFamily="34" charset="0"/>
                <a:cs typeface="Arial" panose="020B0604020202020204" pitchFamily="34" charset="0"/>
              </a:rPr>
              <a:t>Restate thesis statement (main message)</a:t>
            </a:r>
          </a:p>
          <a:p>
            <a:pPr lvl="1" eaLnBrk="1" hangingPunct="1">
              <a:defRPr/>
            </a:pPr>
            <a:r>
              <a:rPr lang="en-AU" sz="1600" dirty="0">
                <a:solidFill>
                  <a:prstClr val="black"/>
                </a:solidFill>
                <a:latin typeface="Arial" panose="020B0604020202020204" pitchFamily="34" charset="0"/>
                <a:cs typeface="Arial" panose="020B0604020202020204" pitchFamily="34" charset="0"/>
              </a:rPr>
              <a:t>Interpret/recap key ideas</a:t>
            </a:r>
          </a:p>
          <a:p>
            <a:pPr lvl="1" eaLnBrk="1" hangingPunct="1">
              <a:defRPr/>
            </a:pPr>
            <a:r>
              <a:rPr lang="en-AU" sz="1600" dirty="0">
                <a:solidFill>
                  <a:prstClr val="black"/>
                </a:solidFill>
                <a:latin typeface="Arial" panose="020B0604020202020204" pitchFamily="34" charset="0"/>
                <a:cs typeface="Arial" panose="020B0604020202020204" pitchFamily="34" charset="0"/>
              </a:rPr>
              <a:t>Conclude argument</a:t>
            </a:r>
          </a:p>
        </p:txBody>
      </p:sp>
      <p:sp>
        <p:nvSpPr>
          <p:cNvPr id="5" name="Rounded Rectangle 4"/>
          <p:cNvSpPr/>
          <p:nvPr/>
        </p:nvSpPr>
        <p:spPr>
          <a:xfrm>
            <a:off x="869246" y="1394726"/>
            <a:ext cx="11096978" cy="83600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20000"/>
              </a:spcBef>
              <a:spcAft>
                <a:spcPct val="0"/>
              </a:spcAft>
              <a:defRPr/>
            </a:pPr>
            <a:r>
              <a:rPr lang="en-AU" altLang="en-US" dirty="0">
                <a:solidFill>
                  <a:sysClr val="windowText" lastClr="000000"/>
                </a:solidFill>
                <a:latin typeface="Arial" panose="020B0604020202020204" pitchFamily="34" charset="0"/>
                <a:cs typeface="Arial" panose="020B0604020202020204" pitchFamily="34" charset="0"/>
              </a:rPr>
              <a:t>In the introduction, briefly mention some of the issues you have identified in the case and the theories that you would use to interpret them</a:t>
            </a:r>
          </a:p>
        </p:txBody>
      </p:sp>
      <p:sp>
        <p:nvSpPr>
          <p:cNvPr id="6" name="Rounded Rectangle 5"/>
          <p:cNvSpPr/>
          <p:nvPr/>
        </p:nvSpPr>
        <p:spPr>
          <a:xfrm>
            <a:off x="869245" y="2597057"/>
            <a:ext cx="11096978" cy="221667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br>
              <a:rPr lang="en-AU" dirty="0">
                <a:solidFill>
                  <a:schemeClr val="tx1"/>
                </a:solidFill>
                <a:latin typeface="Arial" panose="020B0604020202020204" pitchFamily="34" charset="0"/>
                <a:cs typeface="Arial" panose="020B0604020202020204" pitchFamily="34" charset="0"/>
              </a:rPr>
            </a:br>
            <a:r>
              <a:rPr lang="en-AU" dirty="0">
                <a:solidFill>
                  <a:schemeClr val="tx1"/>
                </a:solidFill>
                <a:latin typeface="Arial" panose="020B0604020202020204" pitchFamily="34" charset="0"/>
                <a:cs typeface="Arial" panose="020B0604020202020204" pitchFamily="34" charset="0"/>
              </a:rPr>
              <a:t> Discuss the:</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developmental issues that have contributed to the life situation of the character in your chosen case study. </a:t>
            </a:r>
            <a:r>
              <a:rPr lang="en-AU" altLang="en-US" dirty="0">
                <a:solidFill>
                  <a:sysClr val="windowText" lastClr="000000"/>
                </a:solidFill>
                <a:latin typeface="Arial" panose="020B0604020202020204" pitchFamily="34" charset="0"/>
                <a:cs typeface="Arial" panose="020B0604020202020204" pitchFamily="34" charset="0"/>
              </a:rPr>
              <a:t>Justify why you selected the theories. Ensure that your interpretation of the case is directed solely by the theories you have selected (in-depth);</a:t>
            </a:r>
          </a:p>
          <a:p>
            <a:pPr marL="285750" indent="-285750">
              <a:buFont typeface="Arial" panose="020B0604020202020204" pitchFamily="34" charset="0"/>
              <a:buChar char="•"/>
            </a:pPr>
            <a:r>
              <a:rPr lang="en-AU" altLang="en-US" dirty="0">
                <a:solidFill>
                  <a:sysClr val="windowText" lastClr="000000"/>
                </a:solidFill>
                <a:latin typeface="Arial" panose="020B0604020202020204" pitchFamily="34" charset="0"/>
                <a:cs typeface="Arial" panose="020B0604020202020204" pitchFamily="34" charset="0"/>
              </a:rPr>
              <a:t>stress symptoms you can identify for your chosen character; and</a:t>
            </a:r>
          </a:p>
          <a:p>
            <a:pPr marL="285750" indent="-285750">
              <a:buFont typeface="Arial" panose="020B0604020202020204" pitchFamily="34" charset="0"/>
              <a:buChar char="•"/>
            </a:pPr>
            <a:r>
              <a:rPr lang="en-AU" altLang="en-US" dirty="0">
                <a:solidFill>
                  <a:sysClr val="windowText" lastClr="000000"/>
                </a:solidFill>
                <a:latin typeface="Arial" panose="020B0604020202020204" pitchFamily="34" charset="0"/>
                <a:cs typeface="Arial" panose="020B0604020202020204" pitchFamily="34" charset="0"/>
              </a:rPr>
              <a:t>strategies/techniques that you would suggest for your client to manage and improve their stressful life situation. Justify why you have recommended these strategies.</a:t>
            </a:r>
          </a:p>
          <a:p>
            <a:r>
              <a:rPr lang="en-AU" dirty="0">
                <a:solidFill>
                  <a:schemeClr val="tx1"/>
                </a:solidFill>
                <a:latin typeface="Arial" panose="020B0604020202020204" pitchFamily="34" charset="0"/>
                <a:cs typeface="Arial" panose="020B0604020202020204" pitchFamily="34" charset="0"/>
              </a:rPr>
              <a:t> </a:t>
            </a:r>
          </a:p>
        </p:txBody>
      </p:sp>
      <p:sp>
        <p:nvSpPr>
          <p:cNvPr id="8" name="Rounded Rectangle 7"/>
          <p:cNvSpPr/>
          <p:nvPr/>
        </p:nvSpPr>
        <p:spPr>
          <a:xfrm>
            <a:off x="869245" y="5081729"/>
            <a:ext cx="11096978" cy="93385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latin typeface="Arial" panose="020B0604020202020204" pitchFamily="34" charset="0"/>
                <a:cs typeface="Arial" panose="020B0604020202020204" pitchFamily="34" charset="0"/>
              </a:rPr>
              <a:t>In your conclusion, </a:t>
            </a:r>
            <a:r>
              <a:rPr lang="en-AU" altLang="en-US" dirty="0">
                <a:solidFill>
                  <a:sysClr val="windowText" lastClr="000000"/>
                </a:solidFill>
                <a:latin typeface="Arial" panose="020B0604020202020204" pitchFamily="34" charset="0"/>
                <a:cs typeface="Arial" panose="020B0604020202020204" pitchFamily="34" charset="0"/>
              </a:rPr>
              <a:t>conclude your discussion by reiterating the importance of using theories in practice and more specifically how they help to make interpretations about a case.</a:t>
            </a:r>
            <a:endParaRPr lang="en-AU" dirty="0">
              <a:solidFill>
                <a:schemeClr val="tx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2279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lstStyle/>
          <a:p>
            <a:r>
              <a:rPr lang="en-AU" altLang="en-US" dirty="0"/>
              <a:t>Intro: Good and weak examples</a:t>
            </a:r>
          </a:p>
        </p:txBody>
      </p:sp>
      <p:sp>
        <p:nvSpPr>
          <p:cNvPr id="3" name="TextBox 2"/>
          <p:cNvSpPr txBox="1"/>
          <p:nvPr/>
        </p:nvSpPr>
        <p:spPr>
          <a:xfrm>
            <a:off x="552450" y="1143000"/>
            <a:ext cx="4661576" cy="4216539"/>
          </a:xfrm>
          <a:prstGeom prst="rect">
            <a:avLst/>
          </a:prstGeom>
          <a:solidFill>
            <a:schemeClr val="accent2">
              <a:lumMod val="20000"/>
              <a:lumOff val="80000"/>
            </a:schemeClr>
          </a:solidFill>
          <a:ln w="28575">
            <a:solidFill>
              <a:schemeClr val="tx1"/>
            </a:solidFill>
          </a:ln>
        </p:spPr>
        <p:txBody>
          <a:bodyPr wrap="square" rtlCol="0">
            <a:spAutoFit/>
          </a:bodyPr>
          <a:lstStyle/>
          <a:p>
            <a:pPr algn="just"/>
            <a:r>
              <a:rPr lang="en-AU" sz="2000" dirty="0">
                <a:latin typeface="Arial" panose="020B0604020202020204" pitchFamily="34" charset="0"/>
                <a:cs typeface="Arial" panose="020B0604020202020204" pitchFamily="34" charset="0"/>
              </a:rPr>
              <a:t>Social work theories help social workers to make interpretations of client(s)’ needs. Some of the issues experienced by the Cruise family are Centrelink payments, anxiety issues, lack of employment and child behavioural issues. The two theories that have been chosen to interpret these issues and assist the Cruise family are attachment theory and poststructuralist theory. </a:t>
            </a:r>
          </a:p>
          <a:p>
            <a:pPr algn="just"/>
            <a:endParaRPr lang="en-AU" sz="1600" dirty="0"/>
          </a:p>
          <a:p>
            <a:pPr algn="just"/>
            <a:endParaRPr lang="en-AU" sz="1600" dirty="0"/>
          </a:p>
          <a:p>
            <a:pPr algn="just"/>
            <a:endParaRPr lang="en-AU" sz="1600" dirty="0"/>
          </a:p>
        </p:txBody>
      </p:sp>
      <p:sp>
        <p:nvSpPr>
          <p:cNvPr id="4" name="TextBox 3"/>
          <p:cNvSpPr txBox="1"/>
          <p:nvPr/>
        </p:nvSpPr>
        <p:spPr>
          <a:xfrm>
            <a:off x="6177064" y="1171385"/>
            <a:ext cx="4893013" cy="4185761"/>
          </a:xfrm>
          <a:prstGeom prst="rect">
            <a:avLst/>
          </a:prstGeom>
          <a:solidFill>
            <a:schemeClr val="accent3">
              <a:lumMod val="20000"/>
              <a:lumOff val="80000"/>
            </a:schemeClr>
          </a:solidFill>
          <a:ln w="28575">
            <a:solidFill>
              <a:schemeClr val="tx1"/>
            </a:solidFill>
          </a:ln>
        </p:spPr>
        <p:txBody>
          <a:bodyPr wrap="square" rtlCol="0">
            <a:spAutoFit/>
          </a:bodyPr>
          <a:lstStyle/>
          <a:p>
            <a:pPr algn="just"/>
            <a:r>
              <a:rPr lang="en-AU" sz="2000" dirty="0"/>
              <a:t>Bob Cruise’s family comprises of 5 members, Jill his wife and they have 3 children. Anthony is 15 years old, Andrew is 13 years of age, and Lisa is 8 years of age. In our first meeting Bob told me about some problems they are facing now.</a:t>
            </a:r>
          </a:p>
          <a:p>
            <a:pPr algn="just"/>
            <a:r>
              <a:rPr lang="en-AU" sz="2000" dirty="0"/>
              <a:t>First of all, they are living in a rental housing property located in a developing suburb which indicates that they are not in a decent economic condition.…</a:t>
            </a:r>
          </a:p>
          <a:p>
            <a:pPr algn="just"/>
            <a:endParaRPr lang="en-AU" sz="1800" dirty="0"/>
          </a:p>
          <a:p>
            <a:pPr algn="just"/>
            <a:endParaRPr lang="en-AU" sz="1600" dirty="0"/>
          </a:p>
          <a:p>
            <a:pPr algn="just"/>
            <a:endParaRPr lang="en-AU" sz="1600" dirty="0"/>
          </a:p>
          <a:p>
            <a:pPr algn="just"/>
            <a:endParaRPr lang="en-AU" sz="1600" dirty="0"/>
          </a:p>
        </p:txBody>
      </p:sp>
      <p:sp>
        <p:nvSpPr>
          <p:cNvPr id="5" name="Rectangular Callout 4"/>
          <p:cNvSpPr/>
          <p:nvPr/>
        </p:nvSpPr>
        <p:spPr bwMode="auto">
          <a:xfrm>
            <a:off x="2767824" y="4579776"/>
            <a:ext cx="1990725" cy="657225"/>
          </a:xfrm>
          <a:prstGeom prst="wedgeRectCallout">
            <a:avLst>
              <a:gd name="adj1" fmla="val 6429"/>
              <a:gd name="adj2" fmla="val -99943"/>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Very structured and clear introduction</a:t>
            </a:r>
          </a:p>
        </p:txBody>
      </p:sp>
      <p:sp>
        <p:nvSpPr>
          <p:cNvPr id="6" name="Rectangular Callout 5"/>
          <p:cNvSpPr/>
          <p:nvPr/>
        </p:nvSpPr>
        <p:spPr bwMode="auto">
          <a:xfrm>
            <a:off x="8084342" y="4449061"/>
            <a:ext cx="2633663" cy="787940"/>
          </a:xfrm>
          <a:prstGeom prst="wedgeRectCallout">
            <a:avLst>
              <a:gd name="adj1" fmla="val 2633"/>
              <a:gd name="adj2" fmla="val -88334"/>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effectLst/>
                <a:latin typeface="Arial" charset="0"/>
                <a:cs typeface="Arial" charset="0"/>
              </a:rPr>
              <a:t>Repetition</a:t>
            </a:r>
            <a:r>
              <a:rPr kumimoji="0" lang="en-AU" sz="1400" b="0" i="0" u="none" strike="noStrike" cap="none" normalizeH="0" dirty="0">
                <a:ln>
                  <a:noFill/>
                </a:ln>
                <a:effectLst/>
                <a:latin typeface="Arial" charset="0"/>
                <a:cs typeface="Arial" charset="0"/>
              </a:rPr>
              <a:t> of case, assumptions made with out reference to theory</a:t>
            </a:r>
            <a:endParaRPr kumimoji="0" lang="en-AU" sz="1400" b="0" i="0" u="none" strike="noStrike" cap="none" normalizeH="0" baseline="0" dirty="0">
              <a:ln>
                <a:noFill/>
              </a:ln>
              <a:effectLst/>
              <a:latin typeface="Arial" charset="0"/>
              <a:cs typeface="Arial" charset="0"/>
            </a:endParaRPr>
          </a:p>
        </p:txBody>
      </p:sp>
    </p:spTree>
    <p:custDataLst>
      <p:tags r:id="rId1"/>
    </p:custDataLst>
    <p:extLst>
      <p:ext uri="{BB962C8B-B14F-4D97-AF65-F5344CB8AC3E}">
        <p14:creationId xmlns:p14="http://schemas.microsoft.com/office/powerpoint/2010/main" val="245623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68945"/>
          </a:xfrm>
        </p:spPr>
        <p:txBody>
          <a:bodyPr>
            <a:normAutofit fontScale="90000"/>
          </a:bodyPr>
          <a:lstStyle/>
          <a:p>
            <a:r>
              <a:rPr lang="en-AU" altLang="en-US" sz="3600" dirty="0"/>
              <a:t>Body: Example (Good)</a:t>
            </a:r>
            <a:br>
              <a:rPr lang="en-AU" altLang="en-US" dirty="0"/>
            </a:br>
            <a:endParaRPr lang="en-AU" altLang="en-US" dirty="0"/>
          </a:p>
        </p:txBody>
      </p:sp>
      <p:sp>
        <p:nvSpPr>
          <p:cNvPr id="7" name="TextBox 6"/>
          <p:cNvSpPr txBox="1"/>
          <p:nvPr/>
        </p:nvSpPr>
        <p:spPr>
          <a:xfrm>
            <a:off x="1202582" y="1132463"/>
            <a:ext cx="6920014" cy="4093428"/>
          </a:xfrm>
          <a:prstGeom prst="rect">
            <a:avLst/>
          </a:prstGeom>
          <a:solidFill>
            <a:schemeClr val="accent2">
              <a:lumMod val="20000"/>
              <a:lumOff val="80000"/>
            </a:schemeClr>
          </a:solidFill>
          <a:ln w="28575">
            <a:solidFill>
              <a:schemeClr val="tx1"/>
            </a:solidFill>
          </a:ln>
        </p:spPr>
        <p:txBody>
          <a:bodyPr wrap="square" rtlCol="0">
            <a:spAutoFit/>
          </a:bodyPr>
          <a:lstStyle/>
          <a:p>
            <a:pPr algn="just"/>
            <a:r>
              <a:rPr lang="en-AU" sz="2000" dirty="0">
                <a:latin typeface="Arial" panose="020B0604020202020204" pitchFamily="34" charset="0"/>
                <a:cs typeface="Arial" panose="020B0604020202020204" pitchFamily="34" charset="0"/>
              </a:rPr>
              <a:t>In terms of an individual approach, the attachment theory as it would help obtain a better understanding of the relationship issues within the family, as well as the behavioural issues of children. Hardy and Prior (2001, p. 49) state that ‘attachment theory offers a framework for understanding certain aspects of human relationships’ and the influence they have on people. The theory involves the belief that relationships between children and care-givers, particularly within the first few years of life, cause people to develop in a predictable manner (Hardy &amp; Prior 2001, p. 53). It is used by social workers to investigate children’s relationships with caregivers and how these relationships affect a child’s development.</a:t>
            </a:r>
          </a:p>
        </p:txBody>
      </p:sp>
      <p:sp>
        <p:nvSpPr>
          <p:cNvPr id="8" name="Rectangular Callout 7"/>
          <p:cNvSpPr/>
          <p:nvPr/>
        </p:nvSpPr>
        <p:spPr bwMode="auto">
          <a:xfrm>
            <a:off x="8211766" y="1123141"/>
            <a:ext cx="2124075" cy="677287"/>
          </a:xfrm>
          <a:prstGeom prst="wedgeRectCallout">
            <a:avLst>
              <a:gd name="adj1" fmla="val -58053"/>
              <a:gd name="adj2" fmla="val -24693"/>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Writer introduces both the overarching and</a:t>
            </a:r>
            <a:r>
              <a:rPr kumimoji="0" lang="en-AU" sz="1400" b="0" i="0" u="none" strike="noStrike" cap="none" normalizeH="0" dirty="0">
                <a:ln>
                  <a:noFill/>
                </a:ln>
                <a:solidFill>
                  <a:schemeClr val="tx1"/>
                </a:solidFill>
                <a:effectLst/>
                <a:latin typeface="Arial" panose="020B0604020202020204" pitchFamily="34" charset="0"/>
                <a:cs typeface="Arial" panose="020B0604020202020204" pitchFamily="34" charset="0"/>
              </a:rPr>
              <a:t> specific theory.</a:t>
            </a:r>
            <a:endParaRPr kumimoji="0" lang="en-A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 name="Rectangular Callout 8"/>
          <p:cNvSpPr/>
          <p:nvPr/>
        </p:nvSpPr>
        <p:spPr bwMode="auto">
          <a:xfrm>
            <a:off x="8211766" y="2086766"/>
            <a:ext cx="2124075" cy="695325"/>
          </a:xfrm>
          <a:prstGeom prst="wedgeRectCallout">
            <a:avLst>
              <a:gd name="adj1" fmla="val -58053"/>
              <a:gd name="adj2" fmla="val -36130"/>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Writer provides reason for selecting the theory</a:t>
            </a:r>
          </a:p>
        </p:txBody>
      </p:sp>
      <p:sp>
        <p:nvSpPr>
          <p:cNvPr id="10" name="Rectangular Callout 9"/>
          <p:cNvSpPr/>
          <p:nvPr/>
        </p:nvSpPr>
        <p:spPr bwMode="auto">
          <a:xfrm>
            <a:off x="8211766" y="3291273"/>
            <a:ext cx="2124075" cy="695325"/>
          </a:xfrm>
          <a:prstGeom prst="wedgeRectCallout">
            <a:avLst>
              <a:gd name="adj1" fmla="val -58053"/>
              <a:gd name="adj2" fmla="val -36130"/>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Writer highlights</a:t>
            </a:r>
            <a:r>
              <a:rPr kumimoji="0" lang="en-AU" sz="1400" b="0" i="0" u="none" strike="noStrike" cap="none" normalizeH="0" dirty="0">
                <a:ln>
                  <a:noFill/>
                </a:ln>
                <a:solidFill>
                  <a:schemeClr val="tx1"/>
                </a:solidFill>
                <a:effectLst/>
                <a:latin typeface="Arial" panose="020B0604020202020204" pitchFamily="34" charset="0"/>
                <a:cs typeface="Arial" panose="020B0604020202020204" pitchFamily="34" charset="0"/>
              </a:rPr>
              <a:t> the main argument of the theory</a:t>
            </a:r>
            <a:endParaRPr kumimoji="0" lang="en-A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121151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 val="UEsDBBQAAgAIAJBOGUm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Epk8UrN7VgicwQAAEURAAAdAAAAdW5pdmVyc2FsL2NvbW1vbl9tZXNzYWdlcy5sbmetWNtu4zYQfV9g/4EQsEALtNndAhsUReKAlhibiCx5JTpOWhQCIzE2EUpMdfFu+tSv6Yf1Szqk7CTeCyQlAWLDpDJnhjNnLtTRyedcoY0oK6mLY+f9wTsHiSLVmSxWx86Cnf78q4OqmhcZV7oQx06hHXQyev3qSPFi1fCVgN+vXyF0lIuqgmU1MquHNZLZsTMfJ244m+PgMvHDSZiM6cQZuTq/5cUd8vVK//DL4eHn9x8Ofzx6u5XrAxPPsO/vAyGL9OFdD6CARaGfABrxk4BcMGdkvofJhQvm04A4o+2PYdLziJw7I/PdKbeIIhKwJPapRxIaJ0HIrC98wojnjC51g9Z8I1Ct0UaKT6heC4hjLUuBKiUz+yDVsFE0okuZF84wDZKIxCyiLqNh4IxiXZZ3P1lY3tRrXYK6CmWy4ldKZFYnMMY+vy1FBap5DYxC8FevJfynzrksDjpVR3hJg0nCwtCPExJ4ux1nRIoMeSU3agaiRDgmEQCUvBLlE2QTyzIrjrBSwxCmdDL14cOMCVO5Wiv41EPtmBOIwVwUXVLAERIBu+J4GUaecRqoQhzd8qr6pMtsjx+PA9UFTAM3BAq67BE4Mxg7YIixhLpRliKtu8BmJI7xhCTj8AKIDHkXDpEIzyDdzoZIXJIYUoTEXTIBPqcTbAhvUmzH/11+pdzQWd0hnqYgZ9y3kbqpYMe4FLLAZlp1MExNTD4uIGwU+99J4xYVvGtXK7kRYEeZibJTEVQWl3iGRR8X9PfkFFOfeAnQyguXCbMlz2jM+R0qdI14tuFFKtCVSHkDXL+DZ5nM7DMTZ6v/r0b+jXi9rSpvtgUp8MjFm6H27NWwb5jVVGBTXYv8tu5SbRy2Nf8pVhhOf9eEPkd/mv7YJQGOaPgykalk3qi26j47PveWDY1RpxHP9FT/aL20JXFbW8cUCtZY6v4SBLqp6R/QAFV/KRqcgqJ5W6KhhtPieoDOINwCBBo9FeMcXLVnwjm4cID8koxjymA2WoqrStadY4fNxjZA3w5tCnOeErV4SMYrca1hwlGCb9rpA7qQjXRnQB8NN3utglHmg8kBAK5a8gCkkjnYn/XAXMzIzgNtgd87yVI3KrPJq+SNLfLg2yYXX49N16XO7a7i1Y68bZM5eY4V7eGiVul8QPu/z7/e8XmUfk+PUkxw5E4TFwcuMYO+yVXVUwhSwLjCZ3Hi47ERh1zIeZ2uoZle66bIegK1s7pHTjGAbc8cC16m6//++bcnxheWtLtou/vbIBBIbFMFyT3YH4GuRfVnFwjD4305u+gjtb3b7OR6XnUYBRa+yB2Ct60l1zlsHXTrBZJvg4YZw+50BnkQW9rrpoTRbQjCDEdnUMvsFO6MZry8gULItFaDUKyrDQHrYdofrpdNrWQhhsg+r5WYAzM6T7Dn2bs2JJ+S6U3bMzO4UaTbS7eCS3dfMHeKA6izX+CJTNZDASNC7u/Sfog9e0P0NTevLXpkpW1tuyoGhaJdP5SJzded7n5V2RceR28fvf/4H1BLAwQUAAIACABKZPFKm2K6K/QEAACcGAAAJwAAAHVuaXZlcnNhbC9mbGFzaF9wdWJsaXNoaW5nX3NldHRpbmdzLnhtbNVZ3W4aORS+5ymsWfWyAfLXJAIikgwKKgwsTDatVitkZgzjjcee2h4ovdqn2QfbJ9ljht8QiGmXqHsRJWOf7zvHPj8+dkrXX2OGRkQqKnjZKR4VHER4IELKh2Xnwa+9v3CQ0piHmAlOyg4XDrqu5EpJ2mdURV2iNYgqBDRcXSW67ERaJ1f5/Hg8PqIqkWZWsFQDvzoKRJxPJFGEayLzCcMT+KUnCVHOjMGCAH5iwWewSi6HUCljaoowZQTRECzn1CwKsxrDKnLymVgfB09DKVIe3gomJJLDftn55aRwcnlanMtkVHc0JtzsiarAoBnWVzgMqbECsy79RlBE6DACc4uFUweNaaijsnNSODY8IJ/f5JmyZ4vHhudWwC5wPVMQE41DrHH2mWmUZEAkuIOoipYpAdK1sRVJTb7qxUA2FE44jmngwwwye1V27vxex625Hde7dXsPnUZmqjXCr/sN1wrTbdTv3J7X8t1u795vNvYG+e4nfw/QvpZZ07c7btf1fLfTu6m39kTYG7XEuM1qvbEn5tG96db9fTV51ea+kPZ9y7PD3H9uu51G3fvY81uthl9vL1HTGF6J1lJ+PfBLkCAilavhraM07nNMGRSbZzGuiIZyxbAcEl/UKGTjADNFHPRnQoa/pphRPTEZClXtiZCkqhIS6I7JvrJjMspZ0mWEYBik5CK3zy4Xqf3hYm3p+Uz7clkvWllaFLt2JLR4Y+uLhbOF+Zenu83fYmhpREMiPCzltGRtLuBVE46X1bF4cn6+24ot2kpYaxxEUEr1vBKujsylBoKvBYj5Rn3BwsXGkrhPQg/HZOWE6D5RXgPJooMGEMoMtryVEI66mMOpRDW4IVgQqLSvNNXT06g2k65KihkCPjg2CWp2N9wSRFiqtdhdbKA5CYLK757QRP2R7Uc2tE3U5SG6k3gMp6KNeJtwG7F78BYzHiPSygiJ1R6SqMqYjXBnnvo2wk0sn4hEvhDMSr49D3BU5wNhZXsM2Wwj+Ej6impiI3pDrVQ/ipSFaCJSxOgTQVogsD6N4a+IoNUeAg2kiKej0OdopBgkEBpRMibhtY2iz6AiTgEJTVXCiM40fEnpN9QnAyGBl+ARBBuMU5XxH+1FnGCllqR4buO77CSue3fup3dmgTgcYehq9iOHKkDiRB+EH08QF3qOg+0IcAqxbJwS0nA6Z7O2o+93g6JxyjI3/9fOWKE+oEsOo2Ufx7xqgbXaCI+miWiSa0oNKUjBJRknTARwhlCeElvCAHMkOJsgHEDJUyatR1SkCkayBM6o1fdbmOER5dOvIZx3oFGGRFpRForHJ6dn5x8uLq+O8v/89ff7naBZH9hm2KjLGsHbnbcHa+Szm8oruC03AjvUs3vBK6CttwNr3L5m7rgpWCNfuC9YY5/fGqyBG3eHV5A7bhAb2JqQsak64YY/X75MzhrPza6slDcd48sN5LTf/ln7x65b7dzeI9jth4bfvbLJbk9AIdVBBPVhYB5ELDHTBt1GtvXgg/tcK1rjJasWruP+ZkUIDrcqmnZqvZbVgj9atrimjWuvtHBWJsCxP8yOMTj4GY2h3QzfrIj/SEndloKHrMYHq1JvUml++KqalaoDVRqCZRBBIB0s+P4X1fyQW/wz7Vr2tXiqW3ubW7wZrT9mm5mYchrDXpr+c/ECXjk7LZTyL0/lcsC2/h+FSu5fUEsDBBQAAgAIAEpk8UrYwl1u4gIAAHEKAAAhAAAAdW5pdmVyc2FsL2ZsYXNoX3NraW5fc2V0dGluZ3MueG1slVZRb5swEH7fr4iy97KEJC0SjVSSRqqUrdXa9d3ABawYG9kmXf79bLCLSULJKlWq777vfHf+7mgo9pguv41GYVJxDlS+QVESJGEUIwFP6f1482e7HXsNhBHGX0FKTDOhLdY2wgoYV1IyepMwKlWcG8p4gch4+X2y8FeLSejVyCEWOwBXnOlsfhdEA5wdSqC95u525W/W11DMHVGwjvoJCStKRI9blrGbGCX7jLOKpoq2qX/6aPmxBE4w3esigsVDNO1DEizkk4Sik9N68bjqD96llByEgHSwW58sgmIg9qaZP4vmt1dy2qu+rv6EdsACy5o2ny2iYNZHK1EG3Sb7P/xgNunHUxW9Q5g+Lvxg/jVBwl852GMl/iPwbvDJerrx+xmsrMr/0UjJWaYbelJB4M/9YQ5hKFXjd/0luiB90eCImPacCcP86c59qMeVM/Ki+3qyEPSjxwSWklcQevbU+ETOPp4rqeYDljtEhAK4phb0opJ+QZWwYbq2FvcbPjBNHZAxtIh3RqoCVk2+DrBrb/GrVVSvCje/T5uTIIeDMToZtsYW+Uu19QzpGFvkK8EpPFNyPIOfehqOfeIImcf8uvvKCxSpo+2XPVmvvmmrB1c4VxuDxRQshaXQ6bzhAvSrhV5ta1LyznIKKTrgDEnM6E+Ni491MSL0ThxGaZd1FUosCVySW52jWtLue9XnYTU234S2tuY8kmqF34+RlCjJC/VNEuOR4akZUWGaj+E5Qy9JBQf+RHfsSk6B+B74G2Pk2lsok+Bi67L7wKwZrD546DktCL3LPQ5NkEvNp1URA39Ub4bBiqZra3A5znKifuU7hg9Iu4QeZ8OUuQpHEf7UpGMwAgDEk9wqtjk0nqIiEhM4gJ17x1AX3FdZKJRC+8T2ILewk67cjOUqPZo10QrFxXUdFwjvKi/WXTiuY1jyEsWiLqwz9Hb/toE7G9kuMq08d4fVZyOkTmDlP2+gMup/Nf8BUEsDBBQAAgAIAEpk8UpIknct3wQAAC0YAAAmAAAAdW5pdmVyc2FsL2h0bWxfcHVibGlzaGluZ19zZXR0aW5ncy54bWzNWFtz4jYUfs+v0Lizj8slt00yQIYkZsIsGApOszudDiNsgdXIkivJsOxTf01/WH9JjxHXEIjYlqQPGWL5fN850rnoHJeuv8UMjYhUVPCyU8wVHER4IELKh2Xnwa99vHCQ0piHmAlOyg4XDrquHJWStM+oirpEaxBVCGi4ukp02Ym0Tq7y+fF4nKMqkdlbwVIN/CoXiDifSKII10TmE4Yn8KMnCVHOjMGCAP5iwWewytERQiXD1BRhygiiIVjOabYpzO51zJy8kerj4GkoRcrDW8GERHLYLzs/nRROLk+LcxnDdEdjwrMjURVYzJb1FQ5DmhmBWZd+JygidBiBtcXCqYPGNNRR2TkpHGc8IJ/f5Jmym73jjOdWwCFwPVMQE41DrLF5NBolGRAJ3iCqomVKgHRtbUVSk296sWCWwgnHMQ18eIOyoyo7d36v49bcjuvdur2HTsOYao3w637DtcJ0G/U7t+e1fLfbu/ebjb1BvvvF3wO0r2XW9O2O23U93+30buqtPRH2Ri0xbrNab+yJeXRvunV/X01etbkvpH3f8uww91/bbqdR9z73/Far4dfbS9Q0hleitZRfD/wSJIhI5Wp46yiN+xxTBrXmWYwroqFaMSyHxBc1Ctk4wEwRB/2ekOHPKWZUT7IMhaL2REhSVQkJdCfLvrKTZZSzpDOEYBik5CK3zy4Xqf3pYm3reaN9ua0XrSwtal07Elq8sfXFwtnC/MvT3eZvMbQ0oiERHpZyWrI2N/CqCcfL6lg8OT/fbcUWbSWsNQ4iKKV6XglXV+ZSA8HXAiR7Rn3BwsXBkrhPQg/HEKbtGnfQAGKXwRm3EsJRF3O4haiGcw8WCJX2laZ6evvUZtJVSTFDcMPANUlQs7vhhyDCUq0F6+LEstIfVH71hCbqN3MAZmmbqMtDdCfxGG5BG/E24TZi9+AelrmISCsjJFZ7SKIqYzbCnXmu2wg3sXwiEvlCMCv59jyiUZ0PhJXtMaSvjeAj6SuqiY3oDbVS/ShSFqKJSBGjTwRpgcD6NIb/IoJWmwY0kCKerjKsNFIMMgaNKBmT8NpG0VdQEaeAhCYqYUQbDX+k9Dvqk4GQwEvwCIIN1qky/Lm9iBOs1JIUz238YK7eunfnfvmQbRCHIwxtzH7kkPYkTvRB+PEEcaHnODiOAKcQy5lTQhpO39nsLffjblA0Tplx83/tjBXqA7rkMFr2ccyrFlirjfBomohZck2pIQUpuMRwwosArhfKU2JLGGCOBGcThAMoeSpL6xEVqYIVk8CGWv24hQaPKJ8+DWECAo0yJNKKslA8Pjk9O/90cXmVy//9518fd4JmjV+b4Uyd6fxud44L1shno8kruC0jgB3q2SDwCmjrOGCN29fMHaOBNfKFAcEa+3xMsAZuDAuvIHeMDBvYmpBxVnXCDX++PD3OOs3NrqyUz1rElzvGaYP9rGHsv1/H2HWrndt7BOf70PC7Vzb57AkonTqIoCIMsm8elphpD24j23rwwWGuFW3mF6umreP+YkUILrYqk3ZqvZbVhj9bNrVZ49ZeadqsTICLfmguLrjqGY2hwQzfrGz/myK6LekOWX8PVpfepLa8OI3SncXFlKMD1RaCZRBB6Bws3N6vYr/fqf6fDso8LT65rX1jW3z7Wf8ofQTr65/4K0f/AFBLAwQUAAIACABKZPFK+ueLN7gBAAArBgAAHwAAAHVuaXZlcnNhbC9odG1sX3NraW5fc2V0dGluZ3MuanONlE1vozAQhu/9FRG9VtEmBlp6W5JGqtTDStvbag8OmRAU47Fsh2226n9fTNIGm2FbTvbLwzsfZvx6NWmfqIgm95PXbt3tf/j7TgOnWX2AG18XI3rt9MiIagPPVQ2ikhAFSPP+6Yf8diEo40h2puvjT2dren4RujdbLkwfV4SFJjRDaA2h/SG0FyrwX6+yc1WninptXh+sRTktUFqQdipR17xjoutZyhbprF9gAGMD+oTO4+Quywl0ywvwTO9uF2y1HCMvjnm2zH2uwFpxeXzCEqdrXuxLjQe5OdGr7unTu6MC3R74/pxgln7P531AVMY+WqjDwMv0YeFb+aTSYAxsxur+gAVfg+j5xizOk9v/oJ7xsKCAbipT2Xc6idM8i/u04iUMusS+sSye+ZhsvUJu/pCyLBlyFl7sWJOU4EfQA6vZcr5iPojqoL5wgEpj6ToyzC5jCaNRgXxTyfJTS5essx37JS+Fnk/NGyEMRmhHTGQ9dnF8YeotObgmiPpEzbygRCouEpqiPm7IZGx4i7j9r0nEreXFrm4vh/ZidA0H065BP8otOqHmeg/6GVG05fz+LPEg9tXbP1BLAwQUAAIACABLZPFK+z81mK0xAAC8VgAAFwAAAHVuaXZlcnNhbC91bml2ZXJzYWwucG5n7bx7XJL3+z/u1lp7V8sOmm2ZbDVTQ6VyHsoDq7Q2j9nBI0rTzEzRwMQjsr33rhQrlpnkkWVTKxUSBURFthLRSK1IUVEp8IxIpIKCwBesvXN9tu/n+/s8Pr/f4/t5/Pqj8L5vrufrup7X4XVdN9xkHvY+9OnKz1fq6el9+t23rkf09D6i6ektW/vJx9ozbCw1QvvyQfyRQ/v1CB3G49qDjyL3ee3T06vGrlr4frn2+B9nvw2M19Nbf07374PBU4AkPT0/3+9c9x1LChUPaGpgiYFmSeoLxfnFEyZV+TuKEB+XF/pGH+sjOh8u2epAuXG4dmPRr57UGx+X2n7ktutEVpRBcOq3Weab7q6LuvHlL1e/6DHcvOPKB59eW5dR5O2LWb2udOX6MUT6Pfmj+Do8e5TgFOmcKonvGJ0iy0Qhs3dr5KFQGS5eFi9J4ZM7UffL2Bc1MyB7kLorMY6gMYpzlkbYN+qM1VuzX1RZwsCYVHQOZ4so9k1mA5sWT/vOBFqZmXKLJKqz9Vt1Z4xJY2RvdwJYw/YpB+pO/LbelTH7r7nV4ZS1usPcLxRVZmnsdqKP0Yf/vhrzge6SZWa2SC8kkRdsD13YAvLEwQsXPHVvcTLlfnDk9M7hSJ3AiAVtzc/7f7IAb9Ae7JRA3AnljDl7u07FaJzzfL5VpP22lZeJaHW0vY/6BRef1p5L7OIu/BbtfZK9W6pYEEKTRkfwg+qpa3hpTNG6gwuetXI4xTK0JmAj2Kb3FaxxWF+dNv3UfhBn7ZiVBClv6+a7TQoPoMnf4bQqng3oKB3C/MTlpz8H+TR/8H1dxk+94btKHmc8HVnOSOscOU9EdbbJdyz8hE/zqJ/qOpd7xLQmen4dkTMLlvMcDcONvm/udG3ECukF17uk8Yhu+azbdUg1f7tJ+KObSOdgtJG7tZ7eD8MO1OwK0BrBF/O1P0WcueVOaPoGY5Nb8oNDrU1DSQY7ls91MeUmG8GUm44jzqNR8osA6qRc/aDcJ3dLWFtXFq2GLaeWDGm5CriyyoK2H33vswjuFob85fBPYw7AX6uMTPc3oOonIyULv91hC1KQeM4wnAH/YbAbprzE2w/cKYgpQoI5KNY+NMOyG8a2vt9lTttvsFZKx/DC56n9ry5cI36ZKwcMrFLlQatDtFCWoWxkagy/A4NRZkrGz/EoTpQs1rNYLK/pFUDztE3EjxUxjKrT5wZ5g+lHrszyH4zvhdPqNXXOuawmgazOKndWDigjCt205jCnk/mHNAoMT5iQIXdPAymyd4QWBFANT4htV1YNXeHx1AIEzyWU5SC8C9sgKrbbJkhJ6yyTDHv6IcgwXpMQoXEuCDZhK2i7UzZqw+MeXUtA34/fA1eFJed4wJKN+yk/tTadxhDFCOOFlhTxF7tlXURHeudOK1qYSrZp/6RNbBxX+Nveppa98C8Gp4BT26YaQq6oamFl8uR1hINthsR9WiJsY9FSkQTVH38ZVvLNGe6thShiXM56MSINhuM19c2adyi4e6ZqGHjz3xWCX0DH91fyjCKkSX3yXblMYYZyjDrO3CtWU2iacZEBO6wI2RJs6Sipad+tdXSSVclQ5uhALFYe20iQBs3ysUlTYnImtxTEEtA3KaO4ByYZMABbgWKSOKdcZaEuXn4IJgUOhaHhNAaRNlxNtPMPmx8L1CWNrGM2EcHklhku9/2mdlnn9o4Lp1fUVYegvxlo3ncWavcv5L0tOKFL2Yo8TjZwhh2O7/0xatLG5JBmE2/W4d6VZbzxcNq3OpW8xfMt0Y8fljjckOgrDigdwvu7a8XhyQbOMGUo8LJC3CdvCrlSU9OnEE9WI+lVPNfvN0ZmklHMYUq6U+644qhWfBg2BbZmpYhT+tGM9IzR9CeAaeNABFNeAbpd0oiR72v06xVtZoc1qFVGuHJRi1pISdLIAZmVr03k+TSYKK/IEQxvp0G/1uNs5WiC7SldveA5UrOB7tkOX1z6SajWs4vNWtaC/KWvduuXa3aHqwLM1pwRfkMS14ADPq1uBL8sspbok8KTg6kMWL1XxqzguW2uPChqwwoy/Atj0czyVrfPjiNmI3wZldfBHF7J80xxitgWk20WWo78OAD4z7AiGZwRyotEgmHJN6yxIg6KXMMWpCthNtXeys96RtRCRH83wYerz0mwvt+aDbSmhlWAGgU06iiALw8AD8aLnfkMTVnE0YzZ8IGAbiO36sH+SxnsXlFx3mAc5IpYmbA/tZJnGYd78IfzVEIM/B5gRaU4BVnmun3NbaFeHcrTfE2+ctmLtey+32PReC/0zvwtm1gwDuqC+ZgCCyraXszL+Inna8qNYnr2u6DEJc19I+HJvrHM3uCqJAy7HJW2swFfV4VGlbNrbO7kzyXfbrKv9tbUBA1oZhL2ij0J6UVZO+uHzkR6taSS6JEC8hmif6N+WQRSo85iw6Bek2CZEZW63iqWuOiY9pl0oTK76E6XSTQ5TdGY3+P9ZLmuRFoPaePugygtH3GpOzcpT/PIyyYplmucwsHiRzcDNopqh7W5Bbh0akULB2UH/+3zFQMwfrximSoLkWHqn8GNK+CaU+L4kgCw+y+VNx5OlfPtml+l8+ZcIt0iMvD4iVHL7ihwBa9fqzPmKUFTqvBVu0m7CNCcJ6b+TqNJPs2pBCss9y49tDoWupolVilB1lSUrSp1d5Ns+Gn/pdZBdnnbVKJisLjjR13CVA6tlN6goCBa1iGNi+Xy8ecrfoY7d6+Cn+V1Y5e1IlMrOUab4GXf8qybZCu6qjuRa03Y4YGQOLaQMv7BaYMIeGo/Ou3yLE+YweoDt9QZU1mvAogMOsjZ+v7NXIjvmOsHa3kX1KvLAhgDJqKZyDhmYIgK6WvAFPeqmmHV3g0mOB5rizDFIFQFu4nSF0YHS76u9g5G85RxnbuaVSwUVYkd7TL6yijiXFsXQU70gcRyw+lq1W6U5rgpd0bRf+lGrL1ZA98O2NckTFdIevtf9fgDaYJXf0RS6VDfQQNP+M+bBIgG5zXreeLeD8KDBwE53jhxyi+9U6AZqhxbylDVzoIeZuwPh/q+ahYZKGwqBal9sRIGw8vgZLVlkzeuPUpuPzDaj7r8uFhyWwluxmcmqaXFrYMFygwuid5pLUioktHbUdSE/RRj7R5WERnQxpStoQ0JJl7a6JJ1Ogey4tubv+fg/6E9uFGu2570TkhzIIv7fnH2Ku3LD8yjCN1b7yXptkE9vY0+bbqO6TeBBU13GNBolvZCM3d58+LBblMj3WvWfwnJ6X8j/MOL4pT2TwvQSkpizBSKr9q87uqN5bs2hNmdtAnfvAh3QfGUmNo30ukik3pcpGzdivd5dOHGut7J2+Y69E0TU2h5scfFmq1bsT6PMmKQxxbRV5tuPWJasMVwceUDmRnH2k4dctNp9dvhrVuPk3p9fXUa78zJ+Pb6e5H/O0RIl5xkPZF2cbRpQvuqWNpssw2BFjs9VB6Seliwi8wywtqa1FRu+7ff3deAfTcOJHHao6rPtQp2Aeu7r75d5CKeF5qcGrTVap8TMjD9rSbG6WuktzJ5GFaTz1Q61xln3fblV//Wpu2FGRCbe5Lr+ju5E4mAv9UMMZeXe9CjxiPod7IIiaheemF81a3QBf0LgKTnP+G661OSx15gC51yJ3ddgHGMIA0xZkb4pUo1zY1vCSKxNlHaap/3IR0/u7b0YtQ8x1h38e7J5Vw7XlvdyZpbi23lCfM9CyeXH3aoPYnd9Wi49p/A1hd/1vmH+zdNUy+9qH1kCNm3xmwpQYEfGKyx6g1fHXj376S+z4etJHxx8U+KVOqtvKgzwYW38e8ArRoM/u7S1ZBVfweI+rulis8bey91EulDcx0VSRsRDkvJblv5y9nTbSbCwL+2JfLL/yfgm2JTh8XjYsM9hX9FtKvMon7obHb7Fcxikbo59PKa4TcvHmc7tzwmRT8x/RvCGgxC/lLj8BuneCUef+Mbyt+tdDbo7t8JxecB/0bo8HDt3wnxvnpXyMYKnU/tT+aW2hLSdfkwrn3TqaBzbX+itxyUnnsaN+OG+zONivunM5Fe7yLGC73swQSHIEzSpPIrjPWfye2XXrAvX/50fXM4bthsyQqj1SyXmmRZgn2p6dMvs1jG2JDcJWnD/jbHDawm+f8a8fRLDOvu8yCf/18X1ou5DfyEzpHjRDXZgzu0dgn5k/O/LQP0O81HcYuTtGTCQs+yqwoA6F6gnb7zwlWPaONTHUqp2x7DTjAbRmxUNYdjUSNDCYq5bfi62iEpTfhpnEvyp8NL3TkZZer/FeZWnYkpV1eMKY9ofZmsxOKo5X5+xUwUXT6o9LZmiWyMTLkv3qrb1svBQayqXmbWFGyV2q4kzn1u6g1MCaPrAq0NphJbwVRrTX2h+cx6WODkNlnX0ynQynKKNxovhf+WlAYLZPcLM9leltGdVT6FVbaq2987TTUdFklAT2Vc2WfQclN/RscM7aCCa5EKQVCWhFdqyQ95uZCr2gHXraQ288PtsVlbbxeJz2kDEp/WDMp12/MM3Q+iXB6uavwHrMH8Sp92GA4gghIF6v2TNTBeh+Wq6hA/RLtzMTJ40kw2UByMj7ppmLcRqoo2VGbo2s3ZsGQo4ninLSWKvT+1anhhKU9t7gTzEAXJDIPz20129d0AiJ7cwA3+cYMyoyaX5Dr/DG2501p+/lg/NIZfbnjq6uQuf6wZRTvPnsv3cOqkeBfCDXkzWDKD34OG/uAmgMtMudpxl2sj4+J7u6Zq0FXDMUuqiqz2/m0jUy/oo5ORRkyYWFYGBT0sNb8kiIYKapUi6ip4sMekWbeII3EE0u6yOAT/TESVYYy0R/nK6ik/DlLs0qFOvzvaR+SVo/sRsqUMku6fzjcPIT29c30XPZ3usG3HylvmmKCo+CApJ/eQdwOD4i27UaFDHAeTbmhHkddoddgk46sTtBYuJRavpj3svbaUmJW3okrO5eXu8Q31WvULZ30kwu2JobLVpcTeC4lGSa85j0xIZ4aPXJddZY4f+nqbStUyPM4CKAV3UwjwsoC0Rnj+uEScXbM0umri2gy5tz6aAHf3RKakGhyuOolRkbEfneqlDE2suj0hnTyCYIZfLrEA/qLg7uiYmUDrBwCng9oM81IJ1en9hzQ3hAgnLG39YaSHneOO1x1mdk254cH4NvfybwuZBryWV2txvBQ43dDly4eFfv3N3PRkv9VeElCsyONuTxmM615CY9V4tBkqs2A10EIAldqcIt0koDFVTK55rQDhMQsJvmNIJQ+L51vnlxTSLh+D3b5fnVdP3nJg3x0YxJS5VMcGU3zucCj49MKXtax433E8a6a6NmYaUoFqVb/vC9+L6ETkTRK1x8Xqd8ab2WfRsT1pE09Y1ls6MBlpLrs2hx38dybXmaFE5AJw+subHhfJW7cWXMtbW/NlwWe8w//lKe3/cMTzZ9oQ0YMjXolq2cigUj32L0geWNnDAjHspHsHXi4AvKCskLQn3DTeiIW9emZkD7EuOp4TrTk7fU2yMDMyLJkvOJ452uUknmfUJQv4jO0oqwDAIvADt6htDWYYIiBF6lNOjDJ9WGWbG3Q9qaMzZbzgKfdfCa8ZPZbzNQntMjsWbhb5ewRRHCW4VFapt3e75rkb0Qu6ufvAa0LRCy8uWnfZkuJKxhQjkiYXFKpcsJpQObPnoK8sgrhO9Mubaohvlkw8DOWHLqwhhC9kCIwZt6Lpb5w1ipsIz5Kuo1eO7Tkl9ZDXcDHDR1/7tBAqMJqLJMKnSxzBuRudWZah1ybJYfN/yBWYpYuppcRpf/B0clTbA35ho11vdAvJ4nWr1mEvZRw/RYxPswQBk15eZZKPvAGNI0G/ATDOugAT5xqTLpcRN7PLFpW8HTI9mCrhOSnrC+x80vvIOGdhvmhxgvKITrMG1Q13X4tYHE1i5yF94sTGF+1mXKXK04ubN1URUe9EiaaSUbW1EbCBub5usReVZwqdtvJXY3/0oUnLOWHlr/odXWrnedDEgUzi3CD+Oy28aRxdIJOkzw8UgNIexoPijJrmeOi5kyqK92QFdDBaHt+3FwaAM1RiOIA/DdKohocbMNzb6PYAl9ehLc6+aKJuHV4/1lIQ62JRKYhusMqlxgQjmLPpYN8bZJ6uCzUT1aokRxFMtUnqpI0Z9dCIOwHJUKEk13D9siz/xha+nKEKDZo8psgGzrgd90O4/d7VfTl7h+u8AffWXEqbxAlJGjwKnbvAZpeLWKSAcqssMY/0mJ/Ik+DS5T6FkOKNsQ1142R0EjO65dVr6s/gardOsKAyjAc1zbrKATNs5WswG3HEowGVUnYMWBA2/zU8lULMHX8lSyp5jiFS6a9k13jb4k25ycNY8MLjYa48E63Jr33WexB4rS8v0NfBC0cOs1hZWWdSMnlGdN4vgPxhBZeSNzhIacNUIDf6A+n3reI0WWxTbRdCnkDbBdq9pgdWgAW/ymRHHEa3+H3VkXOGHUZv/TIHQkyZJYaEdptMZ2QDn7qQ5mpHNWFBYzG3DAP5M41ciHV936EPtY1Rvwk3nJ4OeHEBmqJpIzV9FS2Q7aSjCENn5IaRZ5nCG9Z8bk2oooylSiNBXm98fXbHP3uWS341ttadMPd5JJw5TOHTsisS+1CwAu2WjJa1gL9bVQSr3QpcWd7UjLEpKzP1RyK7zoG/r5+s5QW3dUUrryjjAL6rfe8z8yAc1OSEW2L6JByMt8S97gAoXtCPI/JyD1zUbsqBp8ThWdVphCGMMrYsskKcr6sNnTO+zMc4iHa39fE9fXkHTcFvs1XVhUPieIfmN0ZemmXLpV2daaGK+IevXg80Z3gzAP8YwHcxbbnk3dFBnmTeoeuQq3N4gDBlgfizziWjI/4MGysExdaKlj7mBaBBdpBtGoLaugiRgO8Kg7tl9nT6dQhMU55pUyfwJARQnTtqkjqAU+5o70CTP6LUPLNkdb5aMC9rIIYle1RuoM5G+KH9ulIldMnTKjzbTdtoyjymefGbfBF0ObhYbFTt40F43FGMuX8XdLMkBiO6qWFOS5/c9wtw+6wrNq7PjsMbdSeMg/LwjkdjANAZW36uupJk+cYLpr6e5P3mD0vMfw1KNlAIJqYSB+LnZQGg2n9aYAhRFAuaoKmvab/y2++DXfwRWk0YsehUhiRpIbK9XJ1yLdeB91Dbf+L6QDfxuYdVrBXhBY8f3uvZrqQHwlTj4qqhCTBhU1hgf+QkqOkCEgCbD3QebsF7o/0CN74xN9/8fF9vgBckrtQXr0bbx5SMPUznHwcWlJzIP1WPLRsYnUnRppkWX8KFyR1tB5D8hQnAsFuHHSkbWIsFXBjP84Nv9A/ubgZlgsVGD6gJZVQWSqYc47KntnVLOqf2ZhWEKi+Od+5gv96gbqPWAxwvIW5nispN0w/5M6aqh5uwqtHaVtq3vqfd9nWfFBUeRwOkDfdJCR1b06PQsumHiDfjrLVdpKpVUJ3S7cHPUTeSjN80cFmdjOQvQAiHgayphQDFkre76DvtVm/Lin4JRvFmxzst2W/K+2fX/AcLjPYUdhzaiPN6vTHs3s6YN+sY6buOtbQueB2+Jz3VM0fTP1C5NCnyOj3QsXvS3qwHT+5CJV99MF48jWl4ig9eg3/zfsiU8gbWcmrCjD8/PjOa+6D8zWo4H22Pajkl3NwkP8TBh6x5g+/qWkaTo+RxajFvsDp5wtb+1/g/7nquX7fHCi2rxsY1zYiKczv+aKldXUcQckaqz94/etf16+68nURcXe++7efXXd3x9jaA66/udv+pyG1amqwGP+A08/hAwQpA2tlptZwBCMhLimOlOg2K4t82JfHJz39cYYd1etU68uQQgH4uK6PSQjp4RZ7UyB19Cz2yPjIlo1VxlM6t+aPpeQbJgWxlrVuMuyx7I1NcK9x1EVLQ7tZmijBefNe9pHhfRKbxocVd03LwP4jobhiY8BrFsDhe45gbqH6yPH2i3E6SLm8AVfkeegMX8ampv/GYBHEPRPpVq+e2gkhnUWBBOVg1fmfUWZKM6y7ELmrJLGAHuhOgmlkoQ3BCOYpWj/p0OHxW5FAxLEdr5KCQDYE+ApWBqV8jQ6DqZjBKFjA1tL5UIuYP4SZT7jJ9p7OIs1uGnz7QB6fNC4/5b4PnZrV+zsEMcdwrmz7Kkg9B/jBFZkUTPHfs+GWvFTz3u0qO54bhgH6TFSPVscq67xuMV0iqGzWbwniROVG+lW6CaOMhlqKaSAFftR26sDnWwQKutKkrizofn2CHe7u8f44PXC+97/dEgxO+Lm4Wts7sr3KZP6ZaZqGaUxgLbEYayXJlpUMAFvv9eUpIsH1Tyyu/dCa3xyWX6RIWCDEKPCCg2/hvp8bUFC/BVN44luOB+tEwc+td8PMrbPGtS/CP/SFxwwE5x+A/DKaX+2lf6eDNQBmgNAB5wc8gGJW5MRLJTLhqe7Lg1Q5Se8pipG2Ms1ZqK6X53aC2ZxoXArLluIGPbxBz1u+w265uTfZcgBklrtQf7efvMRmeEuxh3MN6ldvDtyv9oXX9eslFteqq6aBPdUeU5OrGN97H1eRArMSeFQ5r9eF7MGVrI/zRP7g4n4gDpMa0rRkTfsNQrSFEhanUq4l1jIkT0JMWmfjRuc8kWf0u0tAot56lSNPmtK3wn7dEcPvzjlVbrmlVzkSGRbC3VUss4Yf5RievzjmH+ovQyQa0jNr1wEEg6oP+dHV4YMZs2XI44A8MlDvBoW6qsxiTvaNjENMsFlcScimxjuZx7JJLmAQe6CpW1BsYUO1lcILTrODYQMLQ2lZrkz8jpAH/rVOZur715vZBkO8gZXd0B+RJ6WIKSkdIPm2GkTkzK7p9988CrmMEFrHY2bBA6HbmvqT+jVChLKD8+onqED8nJgyGrg5J+xdwdwhYtkFE/mnBvDHoH92yJ1NA95+i9m1HtEZpog5w0tXCUad0SgEHY71E7W9zguC5x5AXjv9qFV16xMM4jSVGWVC8wsDxclwpWFg5EOfB8DzZlokfbhrDsHuVHn9kFT/bw3WNWdXY3qrnmMXSEtBIM6e5Xtn2h8Pdra8KM95EUla2x5BDyRu7SobW77nyn4qwf9J3qUseunrIOmTDVdvtg0JpKP7toJ7PjgQre9tVcj4akbvinrfUBCtXQP6HzXrHh590qhkF0Pl2TfR0P15Z1J6oHgu291GYaT4OqEsCsVL3DvKkJsQlhfTVEx+n+vlXIklPmrQmdFnlsUaWkO6C+zekLa4gjmHmbP5xt+mf6zR8o5HxxSRi51sd200dN33cHWX9763hjHXvjzvveS+ValvzrwdoFWNhJxCH4gdSaUs2iJMr7n/p/rNP+qtrlc94fLVsRtlR3/4n9LVr3AkJRxFbyt8R29dGjnUnCL9eqvXkNw7mtG6vtoTCkSXWZm/5ZIUpt96CdoXz1rfPIKRlL34ZCrI35cLzl0SEB/IL4xyIqGxo77sm/JQdPZADYb1j6tnDiKqCbJHDe6XfK/0/U+krpUMKXSlwUp3XpNbHTPRS1X4pyuRM1jqsWbDdw/8IT0V5EOIaxy8X8GmSbcFGh4gNIs3gAh6wgCaspbK4KPfSOs2kjNOMqlVOgiJHBvXL81yK0wGcCKXL6PRf2AbDZwNX5uunDxHtAKrmW8E423JDR2Vxl8HyYKQyShFWsbciekp1Nn9cOI4XnctbvIHUcfoNuTwXUy54vpe/Z77eIzC+rx5+wR9YKEAYHGa8HAE3QlYzSXUmfbI42qiPHV79CIqftKFEKc+QYIJoIC0smTHQTuXHJ6vq+hmAPmEUyaaVxOJMVYhBBCpPEK0Japy8kgqSgFMvW9//Cx5qFrwJUYE2o7UJSp4Q0WDidiwHDG8JgOjDnbuz2NWhDPypApiC7Rvmts+QGdLvYkUrickS3BUDG/jpaC8GVo3ISAgvqDNWXlJmiL40YbtEUsRn/mP88FqzgQ/L5z5X2BT3uQgQjh6Wri8MeLUir0qAyDtOnxfDgV7JtuhonuDCJBcdoqNTwLBAUKqTKkU1vFZEGTUu7Y5iWz/9C/0POF6Lrvd2tAF2IM8ADC8lhA2k00PJXmgayvMebHOf8svuaMCByVkRZbaMSkV5gi4G2FOi2ArURZm0PesvHCl+7EHYHou9b7Hylzpj0SnRrDevjGG8nDsjTyHLD1TiigztrjsXU7Djw4/Bna0ZWDPvv0gLx85sYEc+BrtKJvqak1DDKxe5znNW/jLXp7Zn7VTdgNpQvSbBsRIQK/xKQp+suhINbiYhTx2fBDmyd2iNdtkqvkTSws/dPlmY3J1L5oH6/spzORD4x8egipMRPjYh9g2oem/Ilf23x9GJfpArvLLI74soXv2D3WLQxTnnE9qhNy+kOraBuJPOOKVIEiCCN5r68VwIrL3V/DpjZiBDk97wl2xYmhqxbd/Xn/dKv1f6/z6lXduYKajf7TUBClTkwFLVXw1z+VdNVi8TrZfMLoXqT1M6j3+w6571OxPEIbD0dg3txLDA2eRPAjsAC61QWDFKFFe6gvUbiZnqOCj8f2lOEF9LnaJdvL5h/O1HpbLvcr7ALwyZBd6hMlRiXBNn6xKl+8wWqWr7+i2t+EUnmnLe6o8q0XkK57kEM3PRHbu93gP9zwdyHMkWLX5PZuwFFlLvF4mbBb/8bQUoJCj0bb66+GqbD4Kpv4Gz7hODxS+AmKUvRBB70hau+kCCUlJKZqJ4/+phdXmnevLKoIw+WZtPg+xp6fCS0NygLQPio4gB2UMeCN9lgLs1lu+Rc6KzbqS+XXf3+1fjemWIvDCN3rfHo+14UdfiXYsfVtX6aAsCshsLjD1qwNzb2TRV5sE1wZszppIeFPi4ftC9frgneKpRNCQzfxq0ayOVOnugwXl9ZIbbB10grMgKhm6PwjqvrKR489AaSHgy2i7IaYqSDpnyIIwLe0ceUSvy/p1I5NcraTvQoglPgnmyQPvfjbJMku4TpaY0pD8ktvSIwX54mbarq6rElFg0w3x/ZjYpI1R28D2ughQeOjj3OkTqoJztE15hw1RqRGq6Ku8Mqs2Q6GMQBoP2okyOvENooDvBYZvFygLzuLuu6wxKj+Ts8w0lH7lreMRKHFP+baWjV04Yp+Z+GKAqA8PaEHHUA3rQrddg+TEPRqVPpZbNr1UK1XCdxO9Xcm12Bf0gao3q1qU/RwSMr+0XC8xvKv55pqAZ6fsJef1iQwYt8HONiDjs5znLDLAUAY4y1P2kqL5eiO8lMtZIJpLjlMo4LW3dWVyLbvEWxDtau5j6F543XH4Y7ffMOlMc/A+D8z7okeP4gPIiadf685wZy4o58xPo7dwot+6ZJkVEeen1Y/CPAxnp6D0rCeOajb04CIeVOva2sildtXW5IRdS9RxzxGJlobZt/HAHsEkgM88MCiuSXX1Q16/xJgYQDYPhLdyZ1Xe+7UcDK8IGevwdeTsw5UlOVnDadV+OEoOKNPWfrHG+QNHInGqygVMNmk8iLEWd+7MixPMstYIrWPtOJiC1Tbg5BhF5t2g8R2VSNW7n+/Wsm4/BKdWrprWYkooBE2Vm86t0lXqy0uHWXX4iZKqThGGrkBybe1s5Kiqf2iWJruf3+AejU075V/LA2EkXfYs/0y+2ZCSFdr8TYWVD2VF/ZrQg26PsHTrcrfO2/zlzLGgn8/8LQKO+CPpEF4PyOrmREYtp04rI/jMVMgua7kuLOGuUdSJDVNzOAsw3D7N1H/Ca4ba5E/5DFgchmJ8F6zIX+LDCD3HeqB8h+u4fG9kCRe0Qhlfy0aqqTdceuP+5yvDKh1JecQh0yDG3kp4zpV2X7Qcak9lFiUUQ9GR1J8QXwZyNhCZyhtdbWgPr14DeiWM8Fniwrav8OoTDvto0hOEPzA6mShxpxpkiWN6Sbw++DlDtkJTLzAuV2jbnQdwJD97Z7TaHIGbZQzvfCQbd7XN5NNnTgzDnNmOlTVqocBsG0fMOm8ociO4LgxB1z/e/gmgCXAeLtVZImTOd1QowA2I2s/cvgC53TO5t/HMZpqLcrQMT/79z+nug90BvO0JzWgBRTpeg3mn9/js/3nsv8l7kvch7kfci70Xei7wXeS/yXuS9yH9ZRPe4Mm5NuJurCX7p88h3uP335p/dwobsLTRcN58WZtd8qfWPzv+sj6I72h698PwAbk20m6udmc2Xpw7Y2VBu/nc/Vr1E2GeOtDmUrPv7B9P/FsDU6xDovIrY66SEqn4fWcFfeNKOpQuPFuAYo3FrvJ0ISWlSB6H0VOcyHWZu07VWxQ8HNmL3LNzy5zOO+q8TtdjBlDF8j7VY1dbU/CIPgpmzZrYgGC0Hl+rLDjOFl1lFzgDd+p81vTiULjzhQ+k9fs5QmkYa7c1KyO1+cEyQWtcez+/qMOXK6VMHxpc5nZPW1Ywuu/REE81OXrhZK+nNN1mh1ftoYSPCBJ3o8hX45QXNDRduaOU1WMM5Kd1JsiEbaU3L7TNpEXYU65+VWitWP+6R2z14ItSaGYFBt9LnYeiralXiOGmUx6YEZs0VF4+Cn0ogiAj9Mxak0fiNuh+7iZuao1+090FLZeU9KlEDOI0UgubpfnnGTJnMBizMZxo1yZz9LUfTnEV4xuwr0RaoUsIC01UDOIY+OHV0hR10etl8ASyWDpPvuq6KaaaAUEIUTs7VxDTXV3sFb+ys4CN5swIXAbxFOBUH9tnWoTcwEuOF1dKaa+FS/bOKnvjpa/2uzQ2e6kwFuBOc3Xxf8vQXhkcWf5/GyqisZHUWrIx6CL7OzT/n02qivqrrVLng0kCz3DJUklQlJGM/NI/F7r6NAh8wOBEotaEOUpQ39oojt1Euo2pVzL1wQLWlSaLBCXiqE76OPy7rSqkm9qAn7bvHqY4+RsndRzbIrw4kdupoG87kD+SoihKtSKP9OpUckHuI/M7Sob6jOculCVOr8+84BJ8qqKlF9po1ZEqCc/aqYBLlGBTqUnBHo55hHs3ZV/VRfnBcbG8hJ90ujNf0UvfpdlKjtE6ZIEwm49nmLEHk7SBQU8teab81aejhINboywZJKKXdrXWqAQeLX0dSfqwN8EwsqUosP+sV0ak9WWMnrWZO0iTubQkHGwyOVHm25c4KPAuaep4vnIzwVpqc4rMdKqybWuS3rofHi9qtCuL7OlvO8dTwFm56oKa/5JOsDyuC4qYo0zl0AGg/kk+PKcj6eSARxBuJQw8k3JHM4zQuIejNvahler9lV87iCHLS6IDW+FvomQklZ5SxypT7WUTpwe0dlVGArIINkROenV8LdEtDP/di4AL32er4HmtXxUwGI2x5BNwAspgkFz77lDGjbr8Wu3C+3T9N0jkZMnlSrkWlfdKLkpNgHQ3PVy4ueCSNxeYXqZ0TYaTRQe2iFXH0WcKMbU/3cSCtbEU8z9oxa3K+8LjfmZMKbEbR9o6mvI3rC4mVj8Y9bo3LEa5ttvIa+GpTrj59fFsBSDWFrxM4ay7hGm1DqNk6E8sQfeF5BV6LaypG0bncX3AD9tqk+t1Ngx26+FWqWksGGSOZD1SXJy2a2XJMGTHUS9reMZLJZ9S2sz7rheZ8x7EZpswXQei0WcrAoaNaQ5WOtHwYtyHIlOuRPlrdboRW6kPTiazhSU+C7qkSM7ZA1lMG7WYv+jS/Dp9kWd7+C603Z1El+sftRi7DNLPlJyhTlNf+zuA/yVFtSdwslY+NDkpvbuiVPlh8sIJdzs6nNBopz+DKRVRUC3ec5C5bSO21uy773BNr0Rd/GluD9qYHdEOnyDwlFz5hydodOa+CuBNs+sqGzjBdKZa1/wTKODPMj0eB7niZ4mAvp+Mchldy9oxbuBL6DyEix1eKuttdEJx7RxuuydCHZPy1OmMqdb+VCVSTShdUt8C6Utq7dtCCMg1GOiAY7C6ZzYuCYnn+udOn5AMFBHT+poe+u8lKEY4s4vBSF2nuQzHjo3HCXSfR5nHAhjg9PYdz0oY8EoMfWwHuOC2Q9MKSjVM9caxyD8U/z9Q7NcP3Kw0eziT9uqWmmfj9eBz/oOzzGRJshyr6MZiYtAYe7Kg+wy0PC3S0G/fZn8GGBzeuKYdtFqh5dsoeuTzegtZhvhJz92dMyS3DNXnmgWUjGP2O7U1GvgvNImOo8r7Zyl8nU9dS5ZGuRZRQcsxdRe8nvofJKnKJVbPwiooaoer8HhLH7O5P8Zqk8uXJ7EEszOGCWr/QE6yfwgmz1OYmY+oYRXOqPlRje03nvu0yrvrlGLRg7kE4v+S1fSd95qtrNH1X/F42m+0X3LiJSvlVhWq4DoEbr8fxFL7HyKjm2bVu3hvQICyqReyDerHZmriZyoJJsc/ElJCTxAPaoHiKg6imzzCf1Q6dKT2+gS1IZsaf0cwNElgK31fMWUo6UCOYzRRF7rlWkYk/Pzl749bQh9YQWXqM5uk69PPms4+6/yEFfalyyrj5+bI9jp86NEgGz6lC0YCjsGTZa73LVD/ymgErxfo5KM0PrVOb9fTW9CYvxGGqnkdFeAHJQdU29MErexQ1WEHKaW6BAzKTJ3QoG+hWX60HNSGv0tdoE8XdCWdeHGTRFZo19zmXFx/HVY4ORndarfwdecqfR7FHtXceWLA8SWQZmxqdfUGSh6ei/dFra/f1Nf/S0b1qMTby1S5lfa8mo7frap7X9odVNQurvkXy9fTOtpIY3KkzQXW14RgHtjmBmg2MxSb0zap7viJc7PHn5JLR9+I0LwdlaF+NQxHsaBRxn+N05ZZDRX4It8+6i0dnNlWJK/idx4JHnTwIP9NN4nMgv53XOlOsKlIBvwHlshiVteCkkVOvy1+Z2JGTGwm1WdSJcr3od2T+ZNMHes9/jkATB45DH8708UuV4VnbHxaoJX2c4ZtW0ZH25KeWK0vUjwghEa/9FfpTnXGnlTVL6FI1NMGkqJqCfDf2xRcfQYSk/JgPwxW5ydJ+yMLRATxlKu9oSjj9zPbF+hfV12Tzb5+c2iwFufayjHyURrdeK6DqcXS5rh5AGlWdzUSYWbP4t5TQT/juhIDujof5asXPdeJaxjQVa9kiE9+6wjPhniRxb+IW6YBcEZ6vM2atF0u9PQgBDH5TFONiBU5Vn4dEjwYimJ37ZSmPfBHtcxKC6k67UZpKHqPu8EeNGgooAbmwZU6h2lg6cJaHlp7WKM72jVcv7kpenM7CO+MpKq7nIm3uGpCldIUHkCKIhuAJgMXSdUD2CN9Aiuk7dLyuNhvYdPD7DayvpIkT2kKY3hAKZPVxOeoXyZt7RY/ZlDszpv6nzT6t5VGtaH1I+Mf+jreAxdPn6BO2/ENv4sZ/68pK85qmIYvO3oUH+PmqdrnmoZL4MgQs3VygGZGguG17H1rfjpCwkJi408tkX4uhm+9HlbMuTDZpi2Ke7GIoBxTNLafKScqpCF7MLXS7QP9FnQnUJ9VycbO5qfzdHv21SimmIC1oghTHwbGs4rrB2GjF1grwwTzlxTnYSeK+185F0ouudplM1w5hIlTxYtxsJ7EobaezdbQ8MdTUf2H1SaKbW5utFOw0OmqvGcahpr+7el18K7nNEZxA8q7czDup/NDFLFX//JzRNZkLuGoMA3bq23mF2Hun2muRSk7z2WLgzyOnji4ewWbd/EHB9q+L5WJT2q9o0FioHKfs7t6PCEKcRx70A8b18WtSOSqy8DwNnfFHlRTbjsWxvb8+7dZ9zDL6vB90ijlcZ1Wcih7hJedCpHQs/sdJsraj366eukYYSFMlgDyonbq+jAJ6Hk+Se58GkKMls5tKdsUUyFZ4bTjvT8EvpmZ7ofmzPkaYJ1PYFqu/mCXIdUQvTX2hLOD1hpX0EDus+aTpYO+0JIJX2UsdTPFX7I0R3r0O8T8gS0uBvnqEd5jfFEYRF46qH1stPoWzjc3WSAskPQtyzbT9bmEmf+bRjIqUNYniuCr56vPPv/b9F2wa9OHiatav8xTmlfX79te8BGAiNRXgbzXFDXa98bo1uxa75uh7Vqb+o6ua1Kne6Su45xqU6gVwnHrmKH4DrpyNnuEONiQPiEIT79hdLTUFIuuOyNJ7mTPONoaRnkyLJhXL6AAECz3Xg//Y0WxJF1ZzmbOS8HMVfrFTaGuP400FnGh70xPN8Q3kqhtht4YmFox8FsrareJU00DKfBV4vsDjeOvoBuqsqHFmC77HSTPfyag9lptb+eyFe68ywkilHN4asaQD0pmoHUO+8klRizpnlLTcL1IHtSbbKi4A5i/PzEv2t3XNB0NfkbG8kVpPboO0ZTPISmdEwmsjMsA5AhdtmCcba0GcpI75JMY0wU1WqM2D6OktIHSioj+xdGjCnHbFJvDOg+skOdtaEN/FkT9K5o3U8BYHC04G4wDUqndarGWzLdmkYRKCuOyw7MXWmHi/AzI4c24LhOOJBuGwQGvHPyCsFQbCnsT+Q0i+82IDL9KNTTMShsdGxsUdqQR6gBkP+akgNd95FCWGIKzIzgNlny00+NTbqZjT+k6v5kuA1j44FqgY3VURmhD1aWAQ6chFYIQEF8IcrQAJ9Et7Rq3xAzIH7dSUZ60AZBEvwOox5GImcp3GgRHfRm4G3IVB6zQyND1i2tQn2bseu8ee/rK0QClhaI5EbPV4WA5AWVoljKXNHn0q1057v52W6tdHW9RTxDu6A6aY07QMdCGfNrTSKOHj+249s5UXNBPAYso8AT93+Rw0L8Ce0ibTTZKFRNOE9eW95IqAB/GxSNRUQ0/FUFCNmfoBzzvdnkvVtBJ/5V8aMZUsPGvbWx0bc028OFjuyoFkmlcJ5PGoLjKoP01DbNTAl3NnGUmdbazPw7cs1w2lv3WVD+VL3fjqTjv0aEVT/DS1aSiauJbKJMUs/kBZy9tpN7egU86I/kiHfLWEn3I/Cz07ML5/ccD95xi1+OULsIp97svFyXbfTLBPz4KGJr4s+c5fd0Y7qNL9hn4dwvSrKcqnhjrI52vd8F0I2hBmYQrg3EhTQxttBz5Z/C3WfTP+T8JRLgXtmhX9xy0ebC/e9rvu/Hdu3q6E/Sf++b8AUEsBAgAAFAACAAgAkE4ZSakBxHb7AgAAsAgAABQAAAAAAAAAAQAAAAAAAAAAAHVuaXZlcnNhbC9wbGF5ZXIueG1sUEsBAgAAFAACAAgASmTxSs3tWCJzBAAARREAAB0AAAAAAAAAAQAAAAAALQMAAHVuaXZlcnNhbC9jb21tb25fbWVzc2FnZXMubG5nUEsBAgAAFAACAAgASmTxSptiuiv0BAAAnBgAACcAAAAAAAAAAQAAAAAA2wcAAHVuaXZlcnNhbC9mbGFzaF9wdWJsaXNoaW5nX3NldHRpbmdzLnhtbFBLAQIAABQAAgAIAEpk8UrYwl1u4gIAAHEKAAAhAAAAAAAAAAEAAAAAABQNAAB1bml2ZXJzYWwvZmxhc2hfc2tpbl9zZXR0aW5ncy54bWxQSwECAAAUAAIACABKZPFKSJJ3Ld8EAAAtGAAAJgAAAAAAAAABAAAAAAA1EAAAdW5pdmVyc2FsL2h0bWxfcHVibGlzaGluZ19zZXR0aW5ncy54bWxQSwECAAAUAAIACABKZPFK+ueLN7gBAAArBgAAHwAAAAAAAAABAAAAAABYFQAAdW5pdmVyc2FsL2h0bWxfc2tpbl9zZXR0aW5ncy5qc1BLAQIAABQAAgAIAEtk8Ur7PzWYrTEAALxWAAAXAAAAAAAAAAAAAAAAAE0XAAB1bml2ZXJzYWwvdW5pdmVyc2FsLnBuZ1BLBQYAAAAABwAHABcCAAAvSQAAAAA="/>
  <p:tag name="ISPRING_RESOURCE_PATHS_HASH_PRESENTER" val="d1559b9d8982c050a9bfd097de71c5083efdad"/>
  <p:tag name="ISPRING_UUID" val="{BA0AA457-5AE9-4EAE-BCDC-AFE607A04630}"/>
  <p:tag name="ISPRING_PROJECT_FOLDER_UPDATED" val="1"/>
  <p:tag name="ISPRING_SCORM_RATE_SLIDES" val="0"/>
  <p:tag name="ISPRING_SCORM_PASSING_SCORE" val="0.000000"/>
  <p:tag name="ISPRING_ULTRA_SCORM_COURSE_ID" val="B5582C96-E31C-4235-B007-9F65A93A8611"/>
  <p:tag name="ISPRINGONLINEFOLDERID" val="0"/>
  <p:tag name="ISPRINGONLINEFOLDERPATH" val="Content List"/>
  <p:tag name="ISPRINGCLOUDFOLDERID" val="0"/>
  <p:tag name="ISPRINGCLOUDFOLDERPATH" val="Repository"/>
  <p:tag name="ARTICULATE_PROJECT_OPEN" val="0"/>
  <p:tag name="ISPRING_SCREEN_RECS_UPDATED" val="C:\Users\loniea\Dropbox\7. EASS Div\ELILT project\2 Language proficiency\Not sure\Case study"/>
  <p:tag name="ISPRING_RESOURCE_FOLDER" val="C:\Users\loniea\Dropbox\7. EASS Div\ELILT project\2 Language proficiency\Not sure\Case study"/>
  <p:tag name="ISPRING_PRESENTATION_PATH" val="C:\Users\loniea\Dropbox\7. EASS Div\ELILT project\2 Language proficiency\Not sure\Case study.pptx"/>
  <p:tag name="FLASHSPRING_ZOOM_TAG" val="57"/>
  <p:tag name="ISPRING_PRESENTATION_INFO_2" val="&lt;?xml version=&quot;1.0&quot; encoding=&quot;UTF-8&quot; standalone=&quot;no&quot; ?&gt;&#10;&lt;presentation2&gt;&#10;&#10;  &lt;slides&gt;&#10;    &lt;slide id=&quot;{F9A158E5-7CEC-4C3F-ADE5-35E8AA3C3E94}&quot; pptId=&quot;333&quot;/&gt;&#10;    &lt;slide id=&quot;{997F6AC7-60E1-47C4-AA2C-E32188BC3538}&quot; pptId=&quot;334&quot;/&gt;&#10;    &lt;slide id=&quot;{039743C2-EF57-4638-8616-82277A7ED4AF}&quot; pptId=&quot;336&quot;/&gt;&#10;    &lt;slide id=&quot;{3EF8549F-B11F-44E9-9934-24E53619A5AE}&quot; pptId=&quot;337&quot;/&gt;&#10;    &lt;slide id=&quot;{145EE2B5-9676-42EC-961D-A297A4CA6701}&quot; pptId=&quot;338&quot;/&gt;&#10;    &lt;slide id=&quot;{633672EE-DC64-4BA9-876C-3B92C8F2A267}&quot; pptId=&quot;339&quot;/&gt;&#10;    &lt;slide id=&quot;{1C6E21CF-6724-4035-A290-170F74665F80}&quot; pptId=&quot;340&quot;/&gt;&#10;    &lt;slide id=&quot;{F77CAD7E-812F-4433-87E4-DB3424ACED83}&quot; pptId=&quot;342&quot;/&gt;&#10;    &lt;slide id=&quot;{C4FA94E9-3975-47F5-86D4-CB7EB3A119C9}&quot; pptId=&quot;343&quot;/&gt;&#10;    &lt;slide id=&quot;{052DB7B0-454E-4E1D-A7CA-50A31AF2AC50}&quot; pptId=&quot;345&quot;/&gt;&#10;    &lt;slide id=&quot;{85E1CFBE-8937-4167-8EEF-516932AE7FF1}&quot; pptId=&quot;344&quot;/&gt;&#10;    &lt;slide id=&quot;{5A8E40FB-2CCB-4885-B627-A43A7E44E99A}&quot; pptId=&quot;346&quot;/&gt;&#10;    &lt;slide id=&quot;{C347E348-150A-42B1-9A42-8FD3823FAC6A}&quot; pptId=&quot;335&quot;/&gt;&#10;  &lt;/slides&gt;&#10;&#10;  &lt;narration&gt;&#10;    &lt;audioTracks&gt;&#10;      &lt;audioTrack muted=&quot;false&quot; name=&quot;Audio 1&quot; resource=&quot;fd15489d&quot; slideId=&quot;{F9A158E5-7CEC-4C3F-ADE5-35E8AA3C3E94}&quot; startTime=&quot;0&quot; stepIndex=&quot;0&quot; volume=&quot;1&quot;&gt;&#10;        &lt;audio channels=&quot;1&quot; format=&quot;s16&quot; sampleRate=&quot;44100&quot;/&gt;&#10;      &lt;/audioTrack&gt;&#10;      &lt;audioTrack muted=&quot;false&quot; name=&quot;Audio 2&quot; resource=&quot;76e49273&quot; slideId=&quot;{997F6AC7-60E1-47C4-AA2C-E32188BC3538}&quot; startTime=&quot;0&quot; stepIndex=&quot;0&quot; volume=&quot;1&quot;&gt;&#10;        &lt;audio channels=&quot;1&quot; format=&quot;s16&quot; sampleRate=&quot;44100&quot;/&gt;&#10;      &lt;/audioTrack&gt;&#10;      &lt;audioTrack muted=&quot;false&quot; name=&quot;Audio 3&quot; resource=&quot;a75cf9fc&quot; slideId=&quot;{039743C2-EF57-4638-8616-82277A7ED4AF}&quot; startTime=&quot;0&quot; stepIndex=&quot;0&quot; volume=&quot;1&quot;&gt;&#10;        &lt;audio channels=&quot;1&quot; format=&quot;s16&quot; sampleRate=&quot;44100&quot;/&gt;&#10;      &lt;/audioTrack&gt;&#10;      &lt;audioTrack muted=&quot;false&quot; name=&quot;Audio 4&quot; resource=&quot;3a44277b&quot; slideId=&quot;{3EF8549F-B11F-44E9-9934-24E53619A5AE}&quot; startTime=&quot;0&quot; stepIndex=&quot;0&quot; volume=&quot;1&quot;&gt;&#10;        &lt;audio channels=&quot;1&quot; format=&quot;s16&quot; sampleRate=&quot;44100&quot;/&gt;&#10;      &lt;/audioTrack&gt;&#10;      &lt;audioTrack muted=&quot;false&quot; name=&quot;Audio 5&quot; resource=&quot;eff5c3f3&quot; slideId=&quot;{145EE2B5-9676-42EC-961D-A297A4CA6701}&quot; startTime=&quot;0&quot; stepIndex=&quot;0&quot; volume=&quot;1&quot;&gt;&#10;        &lt;audio channels=&quot;1&quot; format=&quot;s16&quot; sampleRate=&quot;44100&quot;/&gt;&#10;      &lt;/audioTrack&gt;&#10;      &lt;audioTrack muted=&quot;false&quot; name=&quot;Audio 6&quot; resource=&quot;229a89fc&quot; slideId=&quot;{633672EE-DC64-4BA9-876C-3B92C8F2A267}&quot; startTime=&quot;0&quot; stepIndex=&quot;0&quot; volume=&quot;1&quot;&gt;&#10;        &lt;audio channels=&quot;1&quot; format=&quot;s16&quot; sampleRate=&quot;44100&quot;/&gt;&#10;      &lt;/audioTrack&gt;&#10;      &lt;audioTrack muted=&quot;false&quot; name=&quot;Audio 7&quot; resource=&quot;cb730b71&quot; slideId=&quot;{1C6E21CF-6724-4035-A290-170F74665F80}&quot; startTime=&quot;0&quot; stepIndex=&quot;0&quot; volume=&quot;1&quot;&gt;&#10;        &lt;audio channels=&quot;1&quot; format=&quot;s16&quot; sampleRate=&quot;44100&quot;/&gt;&#10;      &lt;/audioTrack&gt;&#10;      &lt;audioTrack muted=&quot;false&quot; name=&quot;Audio 8&quot; resource=&quot;0d629a5e&quot; slideId=&quot;{F77CAD7E-812F-4433-87E4-DB3424ACED83}&quot; startTime=&quot;0&quot; stepIndex=&quot;0&quot; volume=&quot;1&quot;&gt;&#10;        &lt;audio channels=&quot;1&quot; format=&quot;s16&quot; sampleRate=&quot;44100&quot;/&gt;&#10;      &lt;/audioTrack&gt;&#10;      &lt;audioTrack muted=&quot;false&quot; name=&quot;Audio 9&quot; resource=&quot;9d012df1&quot; slideId=&quot;{C4FA94E9-3975-47F5-86D4-CB7EB3A119C9}&quot; startTime=&quot;0&quot; stepIndex=&quot;0&quot; volume=&quot;1&quot;&gt;&#10;        &lt;audio channels=&quot;1&quot; format=&quot;s16&quot; sampleRate=&quot;44100&quot;/&gt;&#10;      &lt;/audioTrack&gt;&#10;      &lt;audioTrack muted=&quot;false&quot; name=&quot;Audio 10&quot; resource=&quot;362d5961&quot; slideId=&quot;{052DB7B0-454E-4E1D-A7CA-50A31AF2AC50}&quot; startTime=&quot;0&quot; stepIndex=&quot;0&quot; volume=&quot;1&quot;&gt;&#10;        &lt;audio channels=&quot;1&quot; format=&quot;s16&quot; sampleRate=&quot;44100&quot;/&gt;&#10;      &lt;/audioTrack&gt;&#10;      &lt;audioTrack muted=&quot;false&quot; name=&quot;Audio 11&quot; resource=&quot;63c89e1e&quot; slideId=&quot;{85E1CFBE-8937-4167-8EEF-516932AE7FF1}&quot; startTime=&quot;0&quot; stepIndex=&quot;0&quot; volume=&quot;1&quot;&gt;&#10;        &lt;audio channels=&quot;1&quot; format=&quot;s16&quot; sampleRate=&quot;44100&quot;/&gt;&#10;      &lt;/audioTrack&gt;&#10;      &lt;audioTrack muted=&quot;false&quot; name=&quot;Audio 12&quot; resource=&quot;dd994c1c&quot; slideId=&quot;{5A8E40FB-2CCB-4885-B627-A43A7E44E99A}&quot; startTime=&quot;0&quot; stepIndex=&quot;0&quot; volume=&quot;1&quot;&gt;&#10;        &lt;audio channels=&quot;1&quot; format=&quot;s16&quot; sampleRate=&quot;44100&quot;/&gt;&#10;      &lt;/audioTrack&gt;&#10;    &lt;/audioTracks&gt;&#10;    &lt;videoTracks/&gt;&#10;  &lt;/narration&gt;&#10;&#10;&lt;/presentation2&gt;&#10;"/>
  <p:tag name="ISPRING_PRESENTATION_TITLE" val="Case Study"/>
  <p:tag name="ARTICULATE_SLIDE_COUNT" val="13"/>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C:\Users\loniea\Dropbox\7. EASS Div\ELILT project\2 Language proficiency\Not sure"/>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12.615"/>
  <p:tag name="ISPRING_CUSTOM_TIMING_USED" val="1"/>
  <p:tag name="ISPRING_SLIDE_ID_2" val="{C4FA94E9-3975-47F5-86D4-CB7EB3A119C9}"/>
</p:tagLst>
</file>

<file path=ppt/tags/tag11.xml><?xml version="1.0" encoding="utf-8"?>
<p:tagLst xmlns:a="http://schemas.openxmlformats.org/drawingml/2006/main" xmlns:r="http://schemas.openxmlformats.org/officeDocument/2006/relationships" xmlns:p="http://schemas.openxmlformats.org/presentationml/2006/main">
  <p:tag name="GENSWF_ADVANCE_TIME" val="7.487"/>
  <p:tag name="ISPRING_CUSTOM_TIMING_USED" val="1"/>
  <p:tag name="ISPRING_SLIDE_ID_2" val="{052DB7B0-454E-4E1D-A7CA-50A31AF2AC50}"/>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15.531"/>
  <p:tag name="ISPRING_CUSTOM_TIMING_USED" val="1"/>
  <p:tag name="ISPRING_SLIDE_ID_2" val="{85E1CFBE-8937-4167-8EEF-516932AE7FF1}"/>
</p:tagLst>
</file>

<file path=ppt/tags/tag13.xml><?xml version="1.0" encoding="utf-8"?>
<p:tagLst xmlns:a="http://schemas.openxmlformats.org/drawingml/2006/main" xmlns:r="http://schemas.openxmlformats.org/officeDocument/2006/relationships" xmlns:p="http://schemas.openxmlformats.org/presentationml/2006/main">
  <p:tag name="GENSWF_ADVANCE_TIME" val="5.391"/>
  <p:tag name="ISPRING_CUSTOM_TIMING_USED" val="1"/>
  <p:tag name="ISPRING_SLIDE_ID_2" val="{5A8E40FB-2CCB-4885-B627-A43A7E44E99A}"/>
</p:tagLst>
</file>

<file path=ppt/tags/tag14.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_2" val="{C347E348-150A-42B1-9A42-8FD3823FAC6A}"/>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60AEF55E-A218-481A-866D-28709A282F4D}"/>
  <p:tag name="ISPRING_SLIDE_ID_2" val="{F9A158E5-7CEC-4C3F-ADE5-35E8AA3C3E94}"/>
  <p:tag name="GENSWF_ADVANCE_TIME" val="29.694"/>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GENSWF_ADVANCE_TIME" val="25.686"/>
  <p:tag name="ISPRING_CUSTOM_TIMING_USED" val="1"/>
  <p:tag name="ISPRING_SLIDE_ID_2" val="{997F6AC7-60E1-47C4-AA2C-E32188BC3538}"/>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GENSWF_ADVANCE_TIME" val="86.909"/>
  <p:tag name="TIMING" val="|15.788|20.625|27.131"/>
  <p:tag name="ISPRING_CUSTOM_TIMING_USED" val="1"/>
  <p:tag name="ISPRING_SLIDE_ID_2" val="{039743C2-EF57-4638-8616-82277A7ED4AF}"/>
</p:tagLst>
</file>

<file path=ppt/tags/tag5.xml><?xml version="1.0" encoding="utf-8"?>
<p:tagLst xmlns:a="http://schemas.openxmlformats.org/drawingml/2006/main" xmlns:r="http://schemas.openxmlformats.org/officeDocument/2006/relationships" xmlns:p="http://schemas.openxmlformats.org/presentationml/2006/main">
  <p:tag name="GENSWF_ADVANCE_TIME" val="52.614"/>
  <p:tag name="ISPRING_CUSTOM_TIMING_USED" val="1"/>
  <p:tag name="ISPRING_SLIDE_ID_2" val="{3EF8549F-B11F-44E9-9934-24E53619A5A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GENSWF_ADVANCE_TIME" val="21.667"/>
  <p:tag name="ISPRING_CUSTOM_TIMING_USED" val="1"/>
  <p:tag name="ISPRING_SLIDE_ID_2" val="{145EE2B5-9676-42EC-961D-A297A4CA6701}"/>
</p:tagLst>
</file>

<file path=ppt/tags/tag7.xml><?xml version="1.0" encoding="utf-8"?>
<p:tagLst xmlns:a="http://schemas.openxmlformats.org/drawingml/2006/main" xmlns:r="http://schemas.openxmlformats.org/officeDocument/2006/relationships" xmlns:p="http://schemas.openxmlformats.org/presentationml/2006/main">
  <p:tag name="GENSWF_ADVANCE_TIME" val="43.608"/>
  <p:tag name="ISPRING_CUSTOM_TIMING_USED" val="1"/>
  <p:tag name="ISPRING_SLIDE_ID_2" val="{633672EE-DC64-4BA9-876C-3B92C8F2A267}"/>
</p:tagLst>
</file>

<file path=ppt/tags/tag8.xml><?xml version="1.0" encoding="utf-8"?>
<p:tagLst xmlns:a="http://schemas.openxmlformats.org/drawingml/2006/main" xmlns:r="http://schemas.openxmlformats.org/officeDocument/2006/relationships" xmlns:p="http://schemas.openxmlformats.org/presentationml/2006/main">
  <p:tag name="GENSWF_ADVANCE_TIME" val="105.77"/>
  <p:tag name="TIMING" val="|10.025|26.708|41.793|25.322"/>
  <p:tag name="ISPRING_CUSTOM_TIMING_USED" val="1"/>
  <p:tag name="ISPRING_SLIDE_ID_2" val="{1C6E21CF-6724-4035-A290-170F74665F80}"/>
</p:tagLst>
</file>

<file path=ppt/tags/tag9.xml><?xml version="1.0" encoding="utf-8"?>
<p:tagLst xmlns:a="http://schemas.openxmlformats.org/drawingml/2006/main" xmlns:r="http://schemas.openxmlformats.org/officeDocument/2006/relationships" xmlns:p="http://schemas.openxmlformats.org/presentationml/2006/main">
  <p:tag name="GENSWF_ADVANCE_TIME" val="44.847"/>
  <p:tag name="ISPRING_CUSTOM_TIMING_USED" val="1"/>
  <p:tag name="ISPRING_SLIDE_ID_2" val="{F77CAD7E-812F-4433-87E4-DB3424ACED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190E34B322D67D479BD2ADD217737EC6" ma:contentTypeVersion="290" ma:contentTypeDescription="Create a new document." ma:contentTypeScope="" ma:versionID="12e2de2535d2e589214a0f743c8d7b19">
  <xsd:schema xmlns:xsd="http://www.w3.org/2001/XMLSchema" xmlns:xs="http://www.w3.org/2001/XMLSchema" xmlns:p="http://schemas.microsoft.com/office/2006/metadata/properties" xmlns:ns2="56020892-710d-4f79-844e-694332700a30" targetNamespace="http://schemas.microsoft.com/office/2006/metadata/properties" ma:root="true" ma:fieldsID="d27ed81065b573cc68361d401680d363" ns2:_="">
    <xsd:import namespace="56020892-710d-4f79-844e-694332700a3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20892-710d-4f79-844e-694332700a3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7DA0AA-8ABC-46FE-A441-AEDC663D7FBE}">
  <ds:schemaRefs>
    <ds:schemaRef ds:uri="http://schemas.microsoft.com/sharepoint/v3/contenttype/forms"/>
  </ds:schemaRefs>
</ds:datastoreItem>
</file>

<file path=customXml/itemProps2.xml><?xml version="1.0" encoding="utf-8"?>
<ds:datastoreItem xmlns:ds="http://schemas.openxmlformats.org/officeDocument/2006/customXml" ds:itemID="{41A34545-D83E-47F9-BE5F-F3056BE766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20892-710d-4f79-844e-694332700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7C7432-4127-4F8F-ABEC-501D08DDB15E}">
  <ds:schemaRefs>
    <ds:schemaRef ds:uri="56020892-710d-4f79-844e-694332700a30"/>
    <ds:schemaRef ds:uri="http://purl.org/dc/terms/"/>
    <ds:schemaRef ds:uri="http://purl.org/dc/dcmitype/"/>
    <ds:schemaRef ds:uri="http://schemas.microsoft.com/office/2006/metadata/properties"/>
    <ds:schemaRef ds:uri="http://schemas.microsoft.com/office/infopath/2007/PartnerControls"/>
    <ds:schemaRef ds:uri="http://www.w3.org/XML/1998/namespace"/>
    <ds:schemaRef ds:uri="http://purl.org/dc/elements/1.1/"/>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8977</TotalTime>
  <Words>2759</Words>
  <Application>Microsoft Office PowerPoint</Application>
  <PresentationFormat>Widescreen</PresentationFormat>
  <Paragraphs>169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vt:lpstr>
      <vt:lpstr>Gill Sans MT</vt:lpstr>
      <vt:lpstr>Office Theme</vt:lpstr>
      <vt:lpstr>PowerPoint Presentation</vt:lpstr>
      <vt:lpstr>What is a case study?</vt:lpstr>
      <vt:lpstr>Processes involved</vt:lpstr>
      <vt:lpstr>Case Example</vt:lpstr>
      <vt:lpstr>The task</vt:lpstr>
      <vt:lpstr>Associated Processes</vt:lpstr>
      <vt:lpstr>Structure of answer</vt:lpstr>
      <vt:lpstr>Intro: Good and weak examples</vt:lpstr>
      <vt:lpstr>Body: Example (Good) </vt:lpstr>
      <vt:lpstr>Body (cont’d): Good example</vt:lpstr>
      <vt:lpstr> Body: Weak example </vt:lpstr>
      <vt:lpstr> Conclusion : Good example </vt:lpstr>
      <vt:lpstr>Copyright</vt:lpstr>
    </vt:vector>
  </TitlesOfParts>
  <Company>hamilton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dc:creator>Collette Snowden</dc:creator>
  <cp:lastModifiedBy>Anne Lonie</cp:lastModifiedBy>
  <cp:revision>263</cp:revision>
  <cp:lastPrinted>2017-08-28T01:29:36Z</cp:lastPrinted>
  <dcterms:created xsi:type="dcterms:W3CDTF">2015-03-18T12:17:09Z</dcterms:created>
  <dcterms:modified xsi:type="dcterms:W3CDTF">2019-06-06T04:33:44Z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0x010100190E34B322D67D479BD2ADD217737EC6</vt:lpwstr>
  </property>
  <property fmtid="{D5CDD505-2E9C-101B-9397-08002B2CF9AE}" pid="3" name="ArticulateGUID">
    <vt:lpwstr>263EA372-0F75-4FAC-A9B0-CF741CBC27C6</vt:lpwstr>
  </property>
  <property fmtid="{D5CDD505-2E9C-101B-9397-08002B2CF9AE}" pid="4" name="ArticulatePath">
    <vt:lpwstr>Case study</vt:lpwstr>
  </property>
</Properties>
</file>